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94" r:id="rId5"/>
    <p:sldId id="281" r:id="rId6"/>
    <p:sldId id="295" r:id="rId7"/>
    <p:sldId id="298" r:id="rId8"/>
    <p:sldId id="299" r:id="rId9"/>
    <p:sldId id="300" r:id="rId10"/>
    <p:sldId id="301" r:id="rId11"/>
    <p:sldId id="302"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752" autoAdjust="0"/>
  </p:normalViewPr>
  <p:slideViewPr>
    <p:cSldViewPr snapToGrid="0" snapToObjects="1">
      <p:cViewPr varScale="1">
        <p:scale>
          <a:sx n="81" d="100"/>
          <a:sy n="81" d="100"/>
        </p:scale>
        <p:origin x="706"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vi-VN" b="0" i="0">
                <a:solidFill>
                  <a:srgbClr val="000000"/>
                </a:solidFill>
                <a:effectLst/>
                <a:latin typeface="times new roman" panose="02020603050405020304" pitchFamily="18" charset="0"/>
              </a:rPr>
              <a:t>Áp dụng hàm sigmoid để chuyển giá trị </a:t>
            </a:r>
            <a:r>
              <a:rPr lang="vi-VN" b="0" i="0" u="none" strike="noStrike">
                <a:solidFill>
                  <a:srgbClr val="000000"/>
                </a:solidFill>
                <a:effectLst/>
                <a:latin typeface="MathJax_Main-bold"/>
              </a:rPr>
              <a:t>w</a:t>
            </a:r>
            <a:r>
              <a:rPr lang="vi-VN" b="0" i="0" u="none" strike="noStrike">
                <a:solidFill>
                  <a:srgbClr val="000000"/>
                </a:solidFill>
                <a:effectLst/>
                <a:latin typeface="MathJax_Math-italic"/>
              </a:rPr>
              <a:t>T</a:t>
            </a:r>
            <a:r>
              <a:rPr lang="vi-VN" b="0" i="0" u="none" strike="noStrike">
                <a:solidFill>
                  <a:srgbClr val="000000"/>
                </a:solidFill>
                <a:effectLst/>
                <a:latin typeface="MathJax_Main-bold"/>
              </a:rPr>
              <a:t>x</a:t>
            </a:r>
            <a:r>
              <a:rPr lang="vi-VN" b="0" i="0" u="none" strike="noStrike">
                <a:solidFill>
                  <a:srgbClr val="000000"/>
                </a:solidFill>
                <a:effectLst/>
                <a:latin typeface="MathJax_Main"/>
              </a:rPr>
              <a:t>+</a:t>
            </a:r>
            <a:r>
              <a:rPr lang="vi-VN" b="0" i="0" u="none" strike="noStrike">
                <a:solidFill>
                  <a:srgbClr val="000000"/>
                </a:solidFill>
                <a:effectLst/>
                <a:latin typeface="MathJax_Math-italic"/>
              </a:rPr>
              <a:t>w</a:t>
            </a:r>
            <a:r>
              <a:rPr lang="vi-VN" b="0" i="0" u="none" strike="noStrike">
                <a:solidFill>
                  <a:srgbClr val="000000"/>
                </a:solidFill>
                <a:effectLst/>
                <a:latin typeface="MathJax_Main"/>
              </a:rPr>
              <a:t>0</a:t>
            </a:r>
            <a:r>
              <a:rPr lang="vi-VN" b="0" i="0">
                <a:solidFill>
                  <a:srgbClr val="000000"/>
                </a:solidFill>
                <a:effectLst/>
                <a:latin typeface="times new roman" panose="02020603050405020304" pitchFamily="18" charset="0"/>
              </a:rPr>
              <a:t> thành xác suất để kết luận giá trị của biến y từ đó để xác định được nhãn của input </a:t>
            </a:r>
            <a:r>
              <a:rPr lang="vi-VN" b="0" i="0" u="none" strike="noStrike">
                <a:solidFill>
                  <a:srgbClr val="000000"/>
                </a:solidFill>
                <a:effectLst/>
                <a:latin typeface="MathJax_Main-bold"/>
              </a:rPr>
              <a:t>x</a:t>
            </a:r>
            <a:r>
              <a:rPr lang="vi-VN" b="0" i="0">
                <a:solidFill>
                  <a:srgbClr val="000000"/>
                </a:solidFill>
                <a:effectLst/>
                <a:latin typeface="times new roman" panose="02020603050405020304" pitchFamily="18" charset="0"/>
              </a:rPr>
              <a:t>:</a:t>
            </a:r>
            <a:endParaRPr lang="en-US" b="0" i="0">
              <a:solidFill>
                <a:srgbClr val="000000"/>
              </a:solidFill>
              <a:effectLst/>
              <a:latin typeface="times new roman" panose="02020603050405020304" pitchFamily="18" charset="0"/>
            </a:endParaRPr>
          </a:p>
          <a:p>
            <a:r>
              <a:rPr lang="en-US" b="0" i="0">
                <a:solidFill>
                  <a:srgbClr val="000000"/>
                </a:solidFill>
                <a:effectLst/>
                <a:latin typeface="times new roman" panose="02020603050405020304" pitchFamily="18" charset="0"/>
              </a:rPr>
              <a:t>Đây chính là mô hình của logistic regression.</a:t>
            </a:r>
            <a:endParaRPr lang="en-US"/>
          </a:p>
        </p:txBody>
      </p:sp>
    </p:spTree>
    <p:extLst>
      <p:ext uri="{BB962C8B-B14F-4D97-AF65-F5344CB8AC3E}">
        <p14:creationId xmlns:p14="http://schemas.microsoft.com/office/powerpoint/2010/main" val="211720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b="0" i="0">
                <a:solidFill>
                  <a:srgbClr val="000000"/>
                </a:solidFill>
                <a:effectLst/>
                <a:latin typeface="times new roman" panose="02020603050405020304" pitchFamily="18" charset="0"/>
              </a:rPr>
              <a:t>Mục tiêu của việc cho mô hình học là ta đi điều chỉnh bộ trọng số </a:t>
            </a:r>
            <a:r>
              <a:rPr lang="en-US" b="0" i="0" u="none" strike="noStrike">
                <a:solidFill>
                  <a:srgbClr val="000000"/>
                </a:solidFill>
                <a:effectLst/>
                <a:latin typeface="MathJax_Main-bold"/>
              </a:rPr>
              <a:t>w</a:t>
            </a:r>
            <a:r>
              <a:rPr lang="en-US" b="0" i="0">
                <a:solidFill>
                  <a:srgbClr val="000000"/>
                </a:solidFill>
                <a:effectLst/>
                <a:latin typeface="times new roman" panose="02020603050405020304" pitchFamily="18" charset="0"/>
              </a:rPr>
              <a:t> sao cho giá trị hàm mất mát đạt giá trị nhỏ nhất.</a:t>
            </a:r>
            <a:endParaRPr lang="en-US"/>
          </a:p>
        </p:txBody>
      </p:sp>
    </p:spTree>
    <p:extLst>
      <p:ext uri="{BB962C8B-B14F-4D97-AF65-F5344CB8AC3E}">
        <p14:creationId xmlns:p14="http://schemas.microsoft.com/office/powerpoint/2010/main" val="1320515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b="0" i="0">
                <a:solidFill>
                  <a:srgbClr val="000000"/>
                </a:solidFill>
                <a:effectLst/>
                <a:latin typeface="times new roman" panose="02020603050405020304" pitchFamily="18" charset="0"/>
              </a:rPr>
              <a:t>Mục tiêu của việc cho mô hình học là ta đi điều chỉnh bộ trọng số </a:t>
            </a:r>
            <a:r>
              <a:rPr lang="en-US" b="0" i="0" u="none" strike="noStrike">
                <a:solidFill>
                  <a:srgbClr val="000000"/>
                </a:solidFill>
                <a:effectLst/>
                <a:latin typeface="MathJax_Main-bold"/>
              </a:rPr>
              <a:t>w</a:t>
            </a:r>
            <a:r>
              <a:rPr lang="en-US" b="0" i="0">
                <a:solidFill>
                  <a:srgbClr val="000000"/>
                </a:solidFill>
                <a:effectLst/>
                <a:latin typeface="times new roman" panose="02020603050405020304" pitchFamily="18" charset="0"/>
              </a:rPr>
              <a:t> sao cho giá trị hàm mất mát đạt giá trị nhỏ nhất.</a:t>
            </a:r>
            <a:endParaRPr lang="en-US"/>
          </a:p>
        </p:txBody>
      </p:sp>
    </p:spTree>
    <p:extLst>
      <p:ext uri="{BB962C8B-B14F-4D97-AF65-F5344CB8AC3E}">
        <p14:creationId xmlns:p14="http://schemas.microsoft.com/office/powerpoint/2010/main" val="406155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b="0" i="0">
                <a:solidFill>
                  <a:srgbClr val="000000"/>
                </a:solidFill>
                <a:effectLst/>
                <a:latin typeface="times new roman" panose="02020603050405020304" pitchFamily="18" charset="0"/>
              </a:rPr>
              <a:t>Mục tiêu của việc cho mô hình học là ta đi điều chỉnh bộ trọng số </a:t>
            </a:r>
            <a:r>
              <a:rPr lang="en-US" b="0" i="0" u="none" strike="noStrike">
                <a:solidFill>
                  <a:srgbClr val="000000"/>
                </a:solidFill>
                <a:effectLst/>
                <a:latin typeface="MathJax_Main-bold"/>
              </a:rPr>
              <a:t>w</a:t>
            </a:r>
            <a:r>
              <a:rPr lang="en-US" b="0" i="0">
                <a:solidFill>
                  <a:srgbClr val="000000"/>
                </a:solidFill>
                <a:effectLst/>
                <a:latin typeface="times new roman" panose="02020603050405020304" pitchFamily="18" charset="0"/>
              </a:rPr>
              <a:t> sao cho giá trị hàm mất mát đạt giá trị nhỏ nhất.</a:t>
            </a:r>
            <a:endParaRPr lang="en-US"/>
          </a:p>
        </p:txBody>
      </p:sp>
    </p:spTree>
    <p:extLst>
      <p:ext uri="{BB962C8B-B14F-4D97-AF65-F5344CB8AC3E}">
        <p14:creationId xmlns:p14="http://schemas.microsoft.com/office/powerpoint/2010/main" val="3248508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a:t>LOGISTIC REGRESSION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a:t>Machine Learning meeting </a:t>
            </a:r>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sz="1200" b="1">
                <a:solidFill>
                  <a:schemeClr val="accent6"/>
                </a:solidFill>
                <a:latin typeface="Arial Black" panose="020B0604020202020204" pitchFamily="34" charset="0"/>
                <a:cs typeface="Arial Black" panose="020B0604020202020204" pitchFamily="34" charset="0"/>
              </a:rPr>
              <a:t>LOSS FUNCTION</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4" name="AutoShape 6">
            <a:extLst>
              <a:ext uri="{FF2B5EF4-FFF2-40B4-BE49-F238E27FC236}">
                <a16:creationId xmlns:a16="http://schemas.microsoft.com/office/drawing/2014/main" id="{1613C625-35FD-3FAE-5B78-A9DBCE258FFA}"/>
              </a:ext>
            </a:extLst>
          </p:cNvPr>
          <p:cNvSpPr>
            <a:spLocks noGrp="1" noChangeAspect="1" noChangeArrowheads="1"/>
          </p:cNvSpPr>
          <p:nvPr>
            <p:ph sz="half" idx="1"/>
          </p:nvPr>
        </p:nvSpPr>
        <p:spPr bwMode="auto">
          <a:xfrm>
            <a:off x="539750" y="919163"/>
            <a:ext cx="11393488" cy="5594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t>Our goal is to estimate the value of the weight set w such that P(y| X;w) reaches the maximum value:</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Loss function: </a:t>
            </a:r>
          </a:p>
          <a:p>
            <a:endParaRPr lang="en-US"/>
          </a:p>
          <a:p>
            <a:endParaRPr lang="en-US"/>
          </a:p>
          <a:p>
            <a:endParaRPr lang="en-US"/>
          </a:p>
          <a:p>
            <a:endParaRPr lang="en-US"/>
          </a:p>
          <a:p>
            <a:endParaRPr lang="en-US"/>
          </a:p>
          <a:p>
            <a:endParaRPr lang="en-US"/>
          </a:p>
          <a:p>
            <a:endParaRPr lang="en-US"/>
          </a:p>
        </p:txBody>
      </p:sp>
      <p:pic>
        <p:nvPicPr>
          <p:cNvPr id="5" name="Picture 4">
            <a:extLst>
              <a:ext uri="{FF2B5EF4-FFF2-40B4-BE49-F238E27FC236}">
                <a16:creationId xmlns:a16="http://schemas.microsoft.com/office/drawing/2014/main" id="{360639C5-F9E2-4ED7-AE0C-B574352C7DBF}"/>
              </a:ext>
            </a:extLst>
          </p:cNvPr>
          <p:cNvPicPr>
            <a:picLocks noChangeAspect="1"/>
          </p:cNvPicPr>
          <p:nvPr/>
        </p:nvPicPr>
        <p:blipFill>
          <a:blip r:embed="rId3"/>
          <a:stretch>
            <a:fillRect/>
          </a:stretch>
        </p:blipFill>
        <p:spPr>
          <a:xfrm>
            <a:off x="240187" y="1348545"/>
            <a:ext cx="3771900" cy="1209675"/>
          </a:xfrm>
          <a:prstGeom prst="rect">
            <a:avLst/>
          </a:prstGeom>
        </p:spPr>
      </p:pic>
      <p:pic>
        <p:nvPicPr>
          <p:cNvPr id="9" name="Picture 8">
            <a:extLst>
              <a:ext uri="{FF2B5EF4-FFF2-40B4-BE49-F238E27FC236}">
                <a16:creationId xmlns:a16="http://schemas.microsoft.com/office/drawing/2014/main" id="{2634BB4E-73B0-6B77-9CB6-2BC6D1744CEF}"/>
              </a:ext>
            </a:extLst>
          </p:cNvPr>
          <p:cNvPicPr>
            <a:picLocks noChangeAspect="1"/>
          </p:cNvPicPr>
          <p:nvPr/>
        </p:nvPicPr>
        <p:blipFill>
          <a:blip r:embed="rId4"/>
          <a:stretch>
            <a:fillRect/>
          </a:stretch>
        </p:blipFill>
        <p:spPr>
          <a:xfrm>
            <a:off x="4108450" y="1348545"/>
            <a:ext cx="7543800" cy="1323975"/>
          </a:xfrm>
          <a:prstGeom prst="rect">
            <a:avLst/>
          </a:prstGeom>
        </p:spPr>
      </p:pic>
      <p:pic>
        <p:nvPicPr>
          <p:cNvPr id="10" name="Picture 9">
            <a:extLst>
              <a:ext uri="{FF2B5EF4-FFF2-40B4-BE49-F238E27FC236}">
                <a16:creationId xmlns:a16="http://schemas.microsoft.com/office/drawing/2014/main" id="{38C61E1C-993B-94F9-88BE-72A3DEAE8E95}"/>
              </a:ext>
            </a:extLst>
          </p:cNvPr>
          <p:cNvPicPr>
            <a:picLocks noChangeAspect="1"/>
          </p:cNvPicPr>
          <p:nvPr/>
        </p:nvPicPr>
        <p:blipFill>
          <a:blip r:embed="rId5"/>
          <a:stretch>
            <a:fillRect/>
          </a:stretch>
        </p:blipFill>
        <p:spPr>
          <a:xfrm>
            <a:off x="838765" y="2920208"/>
            <a:ext cx="10229850" cy="1333500"/>
          </a:xfrm>
          <a:prstGeom prst="rect">
            <a:avLst/>
          </a:prstGeom>
        </p:spPr>
      </p:pic>
      <p:pic>
        <p:nvPicPr>
          <p:cNvPr id="11" name="Picture 10">
            <a:extLst>
              <a:ext uri="{FF2B5EF4-FFF2-40B4-BE49-F238E27FC236}">
                <a16:creationId xmlns:a16="http://schemas.microsoft.com/office/drawing/2014/main" id="{039CF134-8C7D-5316-1CDA-DA6194E342A1}"/>
              </a:ext>
            </a:extLst>
          </p:cNvPr>
          <p:cNvPicPr>
            <a:picLocks noChangeAspect="1"/>
          </p:cNvPicPr>
          <p:nvPr/>
        </p:nvPicPr>
        <p:blipFill>
          <a:blip r:embed="rId6"/>
          <a:stretch>
            <a:fillRect/>
          </a:stretch>
        </p:blipFill>
        <p:spPr>
          <a:xfrm>
            <a:off x="3288506" y="4541831"/>
            <a:ext cx="5895975" cy="1543050"/>
          </a:xfrm>
          <a:prstGeom prst="rect">
            <a:avLst/>
          </a:prstGeom>
        </p:spPr>
      </p:pic>
    </p:spTree>
    <p:extLst>
      <p:ext uri="{BB962C8B-B14F-4D97-AF65-F5344CB8AC3E}">
        <p14:creationId xmlns:p14="http://schemas.microsoft.com/office/powerpoint/2010/main" val="29489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sz="1200" b="1">
                <a:solidFill>
                  <a:schemeClr val="accent6"/>
                </a:solidFill>
                <a:latin typeface="Arial Black" panose="020B0604020202020204" pitchFamily="34" charset="0"/>
                <a:cs typeface="Arial Black" panose="020B0604020202020204" pitchFamily="34" charset="0"/>
              </a:rPr>
              <a:t>LOSS FUNCTION</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4" name="AutoShape 6">
            <a:extLst>
              <a:ext uri="{FF2B5EF4-FFF2-40B4-BE49-F238E27FC236}">
                <a16:creationId xmlns:a16="http://schemas.microsoft.com/office/drawing/2014/main" id="{1613C625-35FD-3FAE-5B78-A9DBCE258FFA}"/>
              </a:ext>
            </a:extLst>
          </p:cNvPr>
          <p:cNvSpPr>
            <a:spLocks noGrp="1" noChangeAspect="1" noChangeArrowheads="1"/>
          </p:cNvSpPr>
          <p:nvPr>
            <p:ph sz="half" idx="1"/>
          </p:nvPr>
        </p:nvSpPr>
        <p:spPr bwMode="auto">
          <a:xfrm>
            <a:off x="539750" y="919163"/>
            <a:ext cx="11393488" cy="5594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a:t>Updated values for the weight set:</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pic>
        <p:nvPicPr>
          <p:cNvPr id="2" name="Picture 1">
            <a:extLst>
              <a:ext uri="{FF2B5EF4-FFF2-40B4-BE49-F238E27FC236}">
                <a16:creationId xmlns:a16="http://schemas.microsoft.com/office/drawing/2014/main" id="{F109FFC7-58AD-549F-EAB4-D03436C72D89}"/>
              </a:ext>
            </a:extLst>
          </p:cNvPr>
          <p:cNvPicPr>
            <a:picLocks noChangeAspect="1"/>
          </p:cNvPicPr>
          <p:nvPr/>
        </p:nvPicPr>
        <p:blipFill>
          <a:blip r:embed="rId3"/>
          <a:stretch>
            <a:fillRect/>
          </a:stretch>
        </p:blipFill>
        <p:spPr>
          <a:xfrm>
            <a:off x="4682470" y="919163"/>
            <a:ext cx="3562350" cy="1676400"/>
          </a:xfrm>
          <a:prstGeom prst="rect">
            <a:avLst/>
          </a:prstGeom>
        </p:spPr>
      </p:pic>
    </p:spTree>
    <p:extLst>
      <p:ext uri="{BB962C8B-B14F-4D97-AF65-F5344CB8AC3E}">
        <p14:creationId xmlns:p14="http://schemas.microsoft.com/office/powerpoint/2010/main" val="617272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a:latin typeface="Arial Black" panose="020B0604020202020204" pitchFamily="34" charset="0"/>
                <a:ea typeface="Arial Regular" pitchFamily="34" charset="-122"/>
                <a:cs typeface="Arial Black" panose="020B0604020202020204" pitchFamily="34" charset="0"/>
              </a:rPr>
              <a:t>contenu</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a:t>​Build a mathematical model​</a:t>
            </a: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a:t>Logistic regression is a statistical analysis method used to predict data values based on previous observations of the dataset.</a:t>
            </a:r>
          </a:p>
          <a:p>
            <a:endParaRPr lang="en-US"/>
          </a:p>
          <a:p>
            <a:r>
              <a:rPr lang="en-US"/>
              <a:t>The purpose of logistic regression is to estimate the probability of events, including determining the relationship between features from which to predict the probability of the results, so for logistic regression we will have:</a:t>
            </a:r>
          </a:p>
          <a:p>
            <a:endParaRPr lang="en-US"/>
          </a:p>
          <a:p>
            <a:r>
              <a:rPr lang="en-US"/>
              <a:t>Input: input data (we will consider having two labels, 0 and 1).</a:t>
            </a:r>
          </a:p>
          <a:p>
            <a:r>
              <a:rPr lang="en-US"/>
              <a:t>Output: The probability that the input data falls into label 0 or label 1.</a:t>
            </a: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b="1"/>
              <a:t>LOGISTIC REGRESSION</a:t>
            </a:r>
            <a:endParaRPr lang="en-US" b="1"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latin typeface="Arial Black" panose="020B0604020202020204" pitchFamily="34" charset="0"/>
                <a:cs typeface="Arial Black" panose="020B0604020202020204" pitchFamily="34" charset="0"/>
              </a:rPr>
              <a:t>INTRODUCTION</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AutoShape 6">
            <a:extLst>
              <a:ext uri="{FF2B5EF4-FFF2-40B4-BE49-F238E27FC236}">
                <a16:creationId xmlns:a16="http://schemas.microsoft.com/office/drawing/2014/main" id="{1613C625-35FD-3FAE-5B78-A9DBCE258FFA}"/>
              </a:ext>
            </a:extLst>
          </p:cNvPr>
          <p:cNvSpPr>
            <a:spLocks noGrp="1" noChangeAspect="1" noChangeArrowheads="1"/>
          </p:cNvSpPr>
          <p:nvPr>
            <p:ph sz="half" idx="1"/>
          </p:nvPr>
        </p:nvSpPr>
        <p:spPr bwMode="auto">
          <a:xfrm>
            <a:off x="539750" y="919163"/>
            <a:ext cx="11393488" cy="5594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In the figure above we call the blue points label 0 and the red points label 1 for logistic regression we will know for each point what is the probability of falling into label 0 and what is the probability of falling into label 1, we can see that between blue and red there is a straight line to divide very clearly but if data points that are not on either side but are mixed together, how will we divide? then we will call the dataset with a lot of noise and we have to deal with those noises in advance.</a:t>
            </a:r>
          </a:p>
          <a:p>
            <a:endParaRPr lang="en-US"/>
          </a:p>
          <a:p>
            <a:endParaRPr lang="en-US"/>
          </a:p>
          <a:p>
            <a:endParaRPr lang="en-US"/>
          </a:p>
          <a:p>
            <a:endParaRPr lang="en-US"/>
          </a:p>
        </p:txBody>
      </p:sp>
      <p:pic>
        <p:nvPicPr>
          <p:cNvPr id="2" name="Picture 1">
            <a:extLst>
              <a:ext uri="{FF2B5EF4-FFF2-40B4-BE49-F238E27FC236}">
                <a16:creationId xmlns:a16="http://schemas.microsoft.com/office/drawing/2014/main" id="{9C8E248F-F6F2-C0E9-4354-4D33355D046C}"/>
              </a:ext>
            </a:extLst>
          </p:cNvPr>
          <p:cNvPicPr>
            <a:picLocks noChangeAspect="1"/>
          </p:cNvPicPr>
          <p:nvPr/>
        </p:nvPicPr>
        <p:blipFill>
          <a:blip r:embed="rId2"/>
          <a:stretch>
            <a:fillRect/>
          </a:stretch>
        </p:blipFill>
        <p:spPr>
          <a:xfrm>
            <a:off x="4138205" y="919163"/>
            <a:ext cx="3619500" cy="3143250"/>
          </a:xfrm>
          <a:prstGeom prst="rect">
            <a:avLst/>
          </a:prstGeom>
        </p:spPr>
      </p:pic>
    </p:spTree>
    <p:extLst>
      <p:ext uri="{BB962C8B-B14F-4D97-AF65-F5344CB8AC3E}">
        <p14:creationId xmlns:p14="http://schemas.microsoft.com/office/powerpoint/2010/main" val="334558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56263" y="2731443"/>
            <a:ext cx="6291943" cy="2319528"/>
          </a:xfrm>
        </p:spPr>
        <p:txBody>
          <a:bodyPr/>
          <a:lstStyle/>
          <a:p>
            <a:r>
              <a:rPr lang="en-US" sz="4400" b="1">
                <a:solidFill>
                  <a:schemeClr val="accent6"/>
                </a:solidFill>
                <a:latin typeface="Arial Black" panose="020B0604020202020204" pitchFamily="34" charset="0"/>
                <a:cs typeface="Arial Black" panose="020B0604020202020204" pitchFamily="34" charset="0"/>
              </a:rPr>
              <a:t>Logistic Regression Model</a:t>
            </a:r>
            <a:endParaRPr lang="en-US" sz="4400" b="1" dirty="0">
              <a:solidFill>
                <a:schemeClr val="accent6"/>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sz="1200" b="1">
                <a:solidFill>
                  <a:schemeClr val="accent6"/>
                </a:solidFill>
                <a:latin typeface="Arial Black" panose="020B0604020202020204" pitchFamily="34" charset="0"/>
                <a:cs typeface="Arial Black" panose="020B0604020202020204" pitchFamily="34" charset="0"/>
              </a:rPr>
              <a:t>Logistic Regression Model</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AutoShape 6">
            <a:extLst>
              <a:ext uri="{FF2B5EF4-FFF2-40B4-BE49-F238E27FC236}">
                <a16:creationId xmlns:a16="http://schemas.microsoft.com/office/drawing/2014/main" id="{1613C625-35FD-3FAE-5B78-A9DBCE258FFA}"/>
              </a:ext>
            </a:extLst>
          </p:cNvPr>
          <p:cNvSpPr>
            <a:spLocks noGrp="1" noChangeAspect="1" noChangeArrowheads="1"/>
          </p:cNvSpPr>
          <p:nvPr>
            <p:ph sz="half" idx="1"/>
          </p:nvPr>
        </p:nvSpPr>
        <p:spPr bwMode="auto">
          <a:xfrm>
            <a:off x="539750" y="919163"/>
            <a:ext cx="11393488" cy="5594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US"/>
          </a:p>
          <a:p>
            <a:r>
              <a:rPr lang="en-US"/>
              <a:t>Output of Linear regression : </a:t>
            </a:r>
          </a:p>
          <a:p>
            <a:endParaRPr lang="en-US"/>
          </a:p>
          <a:p>
            <a:pPr marL="0" indent="0">
              <a:buNone/>
            </a:pPr>
            <a:endParaRPr lang="en-US"/>
          </a:p>
          <a:p>
            <a:r>
              <a:rPr lang="en-US"/>
              <a:t>Output of Perceptron Learning Algorithm:</a:t>
            </a:r>
          </a:p>
          <a:p>
            <a:endParaRPr lang="en-US"/>
          </a:p>
          <a:p>
            <a:endParaRPr lang="en-US"/>
          </a:p>
          <a:p>
            <a:r>
              <a:rPr lang="en-US"/>
              <a:t>The predicted output of logistic regression is usually written collectively in the form of:</a:t>
            </a:r>
          </a:p>
          <a:p>
            <a:endParaRPr lang="en-US"/>
          </a:p>
          <a:p>
            <a:endParaRPr lang="en-US"/>
          </a:p>
          <a:p>
            <a:endParaRPr lang="en-US"/>
          </a:p>
          <a:p>
            <a:r>
              <a:rPr lang="en-US"/>
              <a:t>Where θ  is called a logistic function. Some of the activations for the linear model</a:t>
            </a:r>
          </a:p>
          <a:p>
            <a:endParaRPr lang="en-US"/>
          </a:p>
          <a:p>
            <a:endParaRPr lang="en-US"/>
          </a:p>
          <a:p>
            <a:endParaRPr lang="en-US"/>
          </a:p>
          <a:p>
            <a:endParaRPr lang="en-US"/>
          </a:p>
          <a:p>
            <a:endParaRPr lang="en-US"/>
          </a:p>
          <a:p>
            <a:endParaRPr lang="en-US"/>
          </a:p>
        </p:txBody>
      </p:sp>
      <p:pic>
        <p:nvPicPr>
          <p:cNvPr id="5" name="Picture 4">
            <a:extLst>
              <a:ext uri="{FF2B5EF4-FFF2-40B4-BE49-F238E27FC236}">
                <a16:creationId xmlns:a16="http://schemas.microsoft.com/office/drawing/2014/main" id="{48D45FE6-8C3A-252B-E917-EEAF3FA31610}"/>
              </a:ext>
            </a:extLst>
          </p:cNvPr>
          <p:cNvPicPr>
            <a:picLocks noChangeAspect="1"/>
          </p:cNvPicPr>
          <p:nvPr/>
        </p:nvPicPr>
        <p:blipFill>
          <a:blip r:embed="rId2"/>
          <a:stretch>
            <a:fillRect/>
          </a:stretch>
        </p:blipFill>
        <p:spPr>
          <a:xfrm>
            <a:off x="4293394" y="1167765"/>
            <a:ext cx="1943100" cy="742950"/>
          </a:xfrm>
          <a:prstGeom prst="rect">
            <a:avLst/>
          </a:prstGeom>
        </p:spPr>
      </p:pic>
      <p:pic>
        <p:nvPicPr>
          <p:cNvPr id="8" name="Picture 7">
            <a:extLst>
              <a:ext uri="{FF2B5EF4-FFF2-40B4-BE49-F238E27FC236}">
                <a16:creationId xmlns:a16="http://schemas.microsoft.com/office/drawing/2014/main" id="{A56876A5-9D37-FEBF-866B-D5BBD97E9031}"/>
              </a:ext>
            </a:extLst>
          </p:cNvPr>
          <p:cNvPicPr>
            <a:picLocks noChangeAspect="1"/>
          </p:cNvPicPr>
          <p:nvPr/>
        </p:nvPicPr>
        <p:blipFill>
          <a:blip r:embed="rId3"/>
          <a:stretch>
            <a:fillRect/>
          </a:stretch>
        </p:blipFill>
        <p:spPr>
          <a:xfrm>
            <a:off x="5508307" y="2159317"/>
            <a:ext cx="2638425" cy="657225"/>
          </a:xfrm>
          <a:prstGeom prst="rect">
            <a:avLst/>
          </a:prstGeom>
        </p:spPr>
      </p:pic>
      <p:pic>
        <p:nvPicPr>
          <p:cNvPr id="9" name="Picture 8">
            <a:extLst>
              <a:ext uri="{FF2B5EF4-FFF2-40B4-BE49-F238E27FC236}">
                <a16:creationId xmlns:a16="http://schemas.microsoft.com/office/drawing/2014/main" id="{32301BBE-153F-A1E0-C9AC-3E7DA07230C6}"/>
              </a:ext>
            </a:extLst>
          </p:cNvPr>
          <p:cNvPicPr>
            <a:picLocks noChangeAspect="1"/>
          </p:cNvPicPr>
          <p:nvPr/>
        </p:nvPicPr>
        <p:blipFill>
          <a:blip r:embed="rId4"/>
          <a:stretch>
            <a:fillRect/>
          </a:stretch>
        </p:blipFill>
        <p:spPr>
          <a:xfrm>
            <a:off x="4365579" y="3916839"/>
            <a:ext cx="2886075" cy="590550"/>
          </a:xfrm>
          <a:prstGeom prst="rect">
            <a:avLst/>
          </a:prstGeom>
        </p:spPr>
      </p:pic>
      <p:pic>
        <p:nvPicPr>
          <p:cNvPr id="10" name="Picture 9">
            <a:extLst>
              <a:ext uri="{FF2B5EF4-FFF2-40B4-BE49-F238E27FC236}">
                <a16:creationId xmlns:a16="http://schemas.microsoft.com/office/drawing/2014/main" id="{86E7BBB2-70D0-34DC-E4A2-50B30C56AC7E}"/>
              </a:ext>
            </a:extLst>
          </p:cNvPr>
          <p:cNvPicPr>
            <a:picLocks noChangeAspect="1"/>
          </p:cNvPicPr>
          <p:nvPr/>
        </p:nvPicPr>
        <p:blipFill>
          <a:blip r:embed="rId5"/>
          <a:stretch>
            <a:fillRect/>
          </a:stretch>
        </p:blipFill>
        <p:spPr>
          <a:xfrm>
            <a:off x="656626" y="4947286"/>
            <a:ext cx="6170893" cy="1427975"/>
          </a:xfrm>
          <a:prstGeom prst="rect">
            <a:avLst/>
          </a:prstGeom>
        </p:spPr>
      </p:pic>
    </p:spTree>
    <p:extLst>
      <p:ext uri="{BB962C8B-B14F-4D97-AF65-F5344CB8AC3E}">
        <p14:creationId xmlns:p14="http://schemas.microsoft.com/office/powerpoint/2010/main" val="412463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sz="1200" b="1">
                <a:solidFill>
                  <a:schemeClr val="accent6"/>
                </a:solidFill>
                <a:latin typeface="Arial Black" panose="020B0604020202020204" pitchFamily="34" charset="0"/>
                <a:cs typeface="Arial Black" panose="020B0604020202020204" pitchFamily="34" charset="0"/>
              </a:rPr>
              <a:t>SIGMOID FUNCTION </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4" name="AutoShape 6">
            <a:extLst>
              <a:ext uri="{FF2B5EF4-FFF2-40B4-BE49-F238E27FC236}">
                <a16:creationId xmlns:a16="http://schemas.microsoft.com/office/drawing/2014/main" id="{1613C625-35FD-3FAE-5B78-A9DBCE258FFA}"/>
              </a:ext>
            </a:extLst>
          </p:cNvPr>
          <p:cNvSpPr>
            <a:spLocks noGrp="1" noChangeAspect="1" noChangeArrowheads="1"/>
          </p:cNvSpPr>
          <p:nvPr>
            <p:ph sz="half" idx="1"/>
          </p:nvPr>
        </p:nvSpPr>
        <p:spPr bwMode="auto">
          <a:xfrm>
            <a:off x="539750" y="919163"/>
            <a:ext cx="11393488" cy="5594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US"/>
          </a:p>
          <a:p>
            <a:r>
              <a:rPr lang="en-US"/>
              <a:t>Sigmoid function:</a:t>
            </a:r>
          </a:p>
          <a:p>
            <a:endParaRPr lang="en-US"/>
          </a:p>
          <a:p>
            <a:r>
              <a:rPr lang="en-US"/>
              <a:t>Graph:  </a:t>
            </a:r>
          </a:p>
          <a:p>
            <a:endParaRPr lang="en-US"/>
          </a:p>
          <a:p>
            <a:endParaRPr lang="en-US"/>
          </a:p>
          <a:p>
            <a:endParaRPr lang="en-US"/>
          </a:p>
          <a:p>
            <a:endParaRPr lang="en-US"/>
          </a:p>
          <a:p>
            <a:endParaRPr lang="en-US"/>
          </a:p>
          <a:p>
            <a:pPr marL="0" indent="0">
              <a:buNone/>
            </a:pPr>
            <a:endParaRPr lang="en-US"/>
          </a:p>
          <a:p>
            <a:pPr marL="0" indent="0">
              <a:buNone/>
            </a:pPr>
            <a:endParaRPr lang="en-US"/>
          </a:p>
          <a:p>
            <a:r>
              <a:rPr lang="en-US"/>
              <a:t>Is a continuous function and takes values in the range (0;1) (∃x for ∀c we have limx→cf(x)=f(c))</a:t>
            </a:r>
          </a:p>
          <a:p>
            <a:r>
              <a:rPr lang="en-US"/>
              <a:t>Because it is a continuous function, the sigmoid function will have a derivative at every point.</a:t>
            </a:r>
          </a:p>
          <a:p>
            <a:r>
              <a:rPr lang="en-US"/>
              <a:t>Derivative</a:t>
            </a:r>
          </a:p>
          <a:p>
            <a:endParaRPr lang="en-US"/>
          </a:p>
        </p:txBody>
      </p:sp>
      <p:pic>
        <p:nvPicPr>
          <p:cNvPr id="2" name="Picture 1">
            <a:extLst>
              <a:ext uri="{FF2B5EF4-FFF2-40B4-BE49-F238E27FC236}">
                <a16:creationId xmlns:a16="http://schemas.microsoft.com/office/drawing/2014/main" id="{FFD78F4D-1037-64F4-195B-AF26FBDCBDA2}"/>
              </a:ext>
            </a:extLst>
          </p:cNvPr>
          <p:cNvPicPr>
            <a:picLocks noChangeAspect="1"/>
          </p:cNvPicPr>
          <p:nvPr/>
        </p:nvPicPr>
        <p:blipFill>
          <a:blip r:embed="rId2"/>
          <a:stretch>
            <a:fillRect/>
          </a:stretch>
        </p:blipFill>
        <p:spPr>
          <a:xfrm>
            <a:off x="2983230" y="932101"/>
            <a:ext cx="2324100" cy="990600"/>
          </a:xfrm>
          <a:prstGeom prst="rect">
            <a:avLst/>
          </a:prstGeom>
        </p:spPr>
      </p:pic>
      <p:pic>
        <p:nvPicPr>
          <p:cNvPr id="3" name="Picture 2">
            <a:extLst>
              <a:ext uri="{FF2B5EF4-FFF2-40B4-BE49-F238E27FC236}">
                <a16:creationId xmlns:a16="http://schemas.microsoft.com/office/drawing/2014/main" id="{084A1637-C18A-DBF4-0D76-8EC395712C8D}"/>
              </a:ext>
            </a:extLst>
          </p:cNvPr>
          <p:cNvPicPr>
            <a:picLocks noChangeAspect="1"/>
          </p:cNvPicPr>
          <p:nvPr/>
        </p:nvPicPr>
        <p:blipFill>
          <a:blip r:embed="rId3"/>
          <a:stretch>
            <a:fillRect/>
          </a:stretch>
        </p:blipFill>
        <p:spPr>
          <a:xfrm>
            <a:off x="2702270" y="2110344"/>
            <a:ext cx="3111848" cy="2039699"/>
          </a:xfrm>
          <a:prstGeom prst="rect">
            <a:avLst/>
          </a:prstGeom>
        </p:spPr>
      </p:pic>
      <p:pic>
        <p:nvPicPr>
          <p:cNvPr id="11" name="Picture 10">
            <a:extLst>
              <a:ext uri="{FF2B5EF4-FFF2-40B4-BE49-F238E27FC236}">
                <a16:creationId xmlns:a16="http://schemas.microsoft.com/office/drawing/2014/main" id="{8BED7FD3-8E7A-F3CB-7B5B-78B6BC97F473}"/>
              </a:ext>
            </a:extLst>
          </p:cNvPr>
          <p:cNvPicPr>
            <a:picLocks noChangeAspect="1"/>
          </p:cNvPicPr>
          <p:nvPr/>
        </p:nvPicPr>
        <p:blipFill>
          <a:blip r:embed="rId4"/>
          <a:stretch>
            <a:fillRect/>
          </a:stretch>
        </p:blipFill>
        <p:spPr>
          <a:xfrm>
            <a:off x="2221992" y="5505450"/>
            <a:ext cx="7620000" cy="895350"/>
          </a:xfrm>
          <a:prstGeom prst="rect">
            <a:avLst/>
          </a:prstGeom>
        </p:spPr>
      </p:pic>
    </p:spTree>
    <p:extLst>
      <p:ext uri="{BB962C8B-B14F-4D97-AF65-F5344CB8AC3E}">
        <p14:creationId xmlns:p14="http://schemas.microsoft.com/office/powerpoint/2010/main" val="20471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sz="1200" b="1">
                <a:solidFill>
                  <a:schemeClr val="accent6"/>
                </a:solidFill>
                <a:latin typeface="Arial Black" panose="020B0604020202020204" pitchFamily="34" charset="0"/>
                <a:cs typeface="Arial Black" panose="020B0604020202020204" pitchFamily="34" charset="0"/>
              </a:rPr>
              <a:t>MODEL </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AutoShape 6">
            <a:extLst>
              <a:ext uri="{FF2B5EF4-FFF2-40B4-BE49-F238E27FC236}">
                <a16:creationId xmlns:a16="http://schemas.microsoft.com/office/drawing/2014/main" id="{1613C625-35FD-3FAE-5B78-A9DBCE258FFA}"/>
              </a:ext>
            </a:extLst>
          </p:cNvPr>
          <p:cNvSpPr>
            <a:spLocks noGrp="1" noChangeAspect="1" noChangeArrowheads="1"/>
          </p:cNvSpPr>
          <p:nvPr>
            <p:ph sz="half" idx="1"/>
          </p:nvPr>
        </p:nvSpPr>
        <p:spPr bwMode="auto">
          <a:xfrm>
            <a:off x="539750" y="919163"/>
            <a:ext cx="11393488" cy="5594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US"/>
          </a:p>
          <a:p>
            <a:r>
              <a:rPr lang="en-US"/>
              <a:t>Apply the sigmoid function to convert the value wTx+w0 into the probability to conclude the value of the variable y from which to determine the label of input x:</a:t>
            </a:r>
          </a:p>
          <a:p>
            <a:endParaRPr lang="en-US"/>
          </a:p>
        </p:txBody>
      </p:sp>
      <p:pic>
        <p:nvPicPr>
          <p:cNvPr id="5" name="Picture 4">
            <a:extLst>
              <a:ext uri="{FF2B5EF4-FFF2-40B4-BE49-F238E27FC236}">
                <a16:creationId xmlns:a16="http://schemas.microsoft.com/office/drawing/2014/main" id="{662EB877-9D13-0D7C-C49A-8B254673F51D}"/>
              </a:ext>
            </a:extLst>
          </p:cNvPr>
          <p:cNvPicPr>
            <a:picLocks noChangeAspect="1"/>
          </p:cNvPicPr>
          <p:nvPr/>
        </p:nvPicPr>
        <p:blipFill>
          <a:blip r:embed="rId3"/>
          <a:stretch>
            <a:fillRect/>
          </a:stretch>
        </p:blipFill>
        <p:spPr>
          <a:xfrm>
            <a:off x="3959270" y="2059441"/>
            <a:ext cx="3629025" cy="1171575"/>
          </a:xfrm>
          <a:prstGeom prst="rect">
            <a:avLst/>
          </a:prstGeom>
        </p:spPr>
      </p:pic>
    </p:spTree>
    <p:extLst>
      <p:ext uri="{BB962C8B-B14F-4D97-AF65-F5344CB8AC3E}">
        <p14:creationId xmlns:p14="http://schemas.microsoft.com/office/powerpoint/2010/main" val="303467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sz="1200" b="1">
                <a:solidFill>
                  <a:schemeClr val="accent6"/>
                </a:solidFill>
                <a:latin typeface="Arial Black" panose="020B0604020202020204" pitchFamily="34" charset="0"/>
                <a:cs typeface="Arial Black" panose="020B0604020202020204" pitchFamily="34" charset="0"/>
              </a:rPr>
              <a:t>LOSS FUNCTION</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4" name="AutoShape 6">
            <a:extLst>
              <a:ext uri="{FF2B5EF4-FFF2-40B4-BE49-F238E27FC236}">
                <a16:creationId xmlns:a16="http://schemas.microsoft.com/office/drawing/2014/main" id="{1613C625-35FD-3FAE-5B78-A9DBCE258FFA}"/>
              </a:ext>
            </a:extLst>
          </p:cNvPr>
          <p:cNvSpPr>
            <a:spLocks noGrp="1" noChangeAspect="1" noChangeArrowheads="1"/>
          </p:cNvSpPr>
          <p:nvPr>
            <p:ph sz="half" idx="1"/>
          </p:nvPr>
        </p:nvSpPr>
        <p:spPr bwMode="auto">
          <a:xfrm>
            <a:off x="539750" y="919163"/>
            <a:ext cx="11393488" cy="5594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US"/>
          </a:p>
          <a:p>
            <a:r>
              <a:rPr lang="en-US"/>
              <a:t>Suppose the probability for input x to fall into label 1 is σ(wTx+b) so the probability for input x to fall into label 0 would be 1–σ(wTx+b). Note that for logistic regression in this article we will have two labels, 0 and 1, σ is the sigmoid function. Set a=σ(wTx+b), according to the Bernoulli distribution we have:</a:t>
            </a:r>
          </a:p>
          <a:p>
            <a:endParaRPr lang="en-US"/>
          </a:p>
          <a:p>
            <a:endParaRPr lang="en-US"/>
          </a:p>
          <a:p>
            <a:endParaRPr lang="en-US"/>
          </a:p>
          <a:p>
            <a:endParaRPr lang="en-US"/>
          </a:p>
          <a:p>
            <a:r>
              <a:rPr lang="en-US"/>
              <a:t>Inside:</a:t>
            </a:r>
          </a:p>
          <a:p>
            <a:r>
              <a:rPr lang="en-US"/>
              <a:t>- P(y|x;w) is the probability of falling into the y label with input x and the weight set w.</a:t>
            </a:r>
          </a:p>
          <a:p>
            <a:r>
              <a:rPr lang="en-US"/>
              <a:t>– y takes a value of 0 or 1.</a:t>
            </a:r>
          </a:p>
          <a:p>
            <a:r>
              <a:rPr lang="en-US"/>
              <a:t>- a is the value that the model predicts, this value is the probability.</a:t>
            </a:r>
          </a:p>
          <a:p>
            <a:endParaRPr lang="en-US"/>
          </a:p>
        </p:txBody>
      </p:sp>
      <p:pic>
        <p:nvPicPr>
          <p:cNvPr id="2" name="Picture 1">
            <a:extLst>
              <a:ext uri="{FF2B5EF4-FFF2-40B4-BE49-F238E27FC236}">
                <a16:creationId xmlns:a16="http://schemas.microsoft.com/office/drawing/2014/main" id="{FA770F4C-9844-DBD1-0FCD-050B0E3318B1}"/>
              </a:ext>
            </a:extLst>
          </p:cNvPr>
          <p:cNvPicPr>
            <a:picLocks noChangeAspect="1"/>
          </p:cNvPicPr>
          <p:nvPr/>
        </p:nvPicPr>
        <p:blipFill>
          <a:blip r:embed="rId3"/>
          <a:stretch>
            <a:fillRect/>
          </a:stretch>
        </p:blipFill>
        <p:spPr>
          <a:xfrm>
            <a:off x="3929062" y="2333625"/>
            <a:ext cx="4333875" cy="1095375"/>
          </a:xfrm>
          <a:prstGeom prst="rect">
            <a:avLst/>
          </a:prstGeom>
        </p:spPr>
      </p:pic>
      <p:pic>
        <p:nvPicPr>
          <p:cNvPr id="3" name="Picture 2">
            <a:extLst>
              <a:ext uri="{FF2B5EF4-FFF2-40B4-BE49-F238E27FC236}">
                <a16:creationId xmlns:a16="http://schemas.microsoft.com/office/drawing/2014/main" id="{834CF731-09E9-41D9-310C-17065F6FDEC7}"/>
              </a:ext>
            </a:extLst>
          </p:cNvPr>
          <p:cNvPicPr>
            <a:picLocks noChangeAspect="1"/>
          </p:cNvPicPr>
          <p:nvPr/>
        </p:nvPicPr>
        <p:blipFill>
          <a:blip r:embed="rId4"/>
          <a:stretch>
            <a:fillRect/>
          </a:stretch>
        </p:blipFill>
        <p:spPr>
          <a:xfrm>
            <a:off x="539750" y="5030819"/>
            <a:ext cx="3648075" cy="1057275"/>
          </a:xfrm>
          <a:prstGeom prst="rect">
            <a:avLst/>
          </a:prstGeom>
        </p:spPr>
      </p:pic>
      <p:pic>
        <p:nvPicPr>
          <p:cNvPr id="8" name="Picture 7">
            <a:extLst>
              <a:ext uri="{FF2B5EF4-FFF2-40B4-BE49-F238E27FC236}">
                <a16:creationId xmlns:a16="http://schemas.microsoft.com/office/drawing/2014/main" id="{F316FB3F-469D-053F-6A9A-9E750A1D584A}"/>
              </a:ext>
            </a:extLst>
          </p:cNvPr>
          <p:cNvPicPr>
            <a:picLocks noChangeAspect="1"/>
          </p:cNvPicPr>
          <p:nvPr/>
        </p:nvPicPr>
        <p:blipFill>
          <a:blip r:embed="rId5"/>
          <a:stretch>
            <a:fillRect/>
          </a:stretch>
        </p:blipFill>
        <p:spPr>
          <a:xfrm>
            <a:off x="4522789" y="4843462"/>
            <a:ext cx="6962775" cy="1304925"/>
          </a:xfrm>
          <a:prstGeom prst="rect">
            <a:avLst/>
          </a:prstGeom>
        </p:spPr>
      </p:pic>
    </p:spTree>
    <p:extLst>
      <p:ext uri="{BB962C8B-B14F-4D97-AF65-F5344CB8AC3E}">
        <p14:creationId xmlns:p14="http://schemas.microsoft.com/office/powerpoint/2010/main" val="365672030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{2C168C7E-08A9-47D6-BE3E-65A99658D9D8}tf78438558_win32</Template>
  <TotalTime>388</TotalTime>
  <Words>671</Words>
  <Application>Microsoft Office PowerPoint</Application>
  <PresentationFormat>Widescreen</PresentationFormat>
  <Paragraphs>123</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MathJax_Main</vt:lpstr>
      <vt:lpstr>MathJax_Main-bold</vt:lpstr>
      <vt:lpstr>MathJax_Math-italic</vt:lpstr>
      <vt:lpstr>Sabon Next LT</vt:lpstr>
      <vt:lpstr>times new roman</vt:lpstr>
      <vt:lpstr>Office Theme</vt:lpstr>
      <vt:lpstr>LOGISTIC REGRESSION </vt:lpstr>
      <vt:lpstr>contenu</vt:lpstr>
      <vt:lpstr>Introduction</vt:lpstr>
      <vt:lpstr>PowerPoint Presentation</vt:lpstr>
      <vt:lpstr>Logistic Regression Model</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dc:title>
  <dc:subject/>
  <dc:creator>Demi-Leigh Peter</dc:creator>
  <cp:lastModifiedBy>Demi-Leigh Peter</cp:lastModifiedBy>
  <cp:revision>13</cp:revision>
  <dcterms:created xsi:type="dcterms:W3CDTF">2022-09-03T06:21:32Z</dcterms:created>
  <dcterms:modified xsi:type="dcterms:W3CDTF">2022-09-03T12:50:09Z</dcterms:modified>
</cp:coreProperties>
</file>