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945" autoAdjust="0"/>
    <p:restoredTop sz="94660"/>
  </p:normalViewPr>
  <p:slideViewPr>
    <p:cSldViewPr snapToGrid="0">
      <p:cViewPr>
        <p:scale>
          <a:sx n="100" d="100"/>
          <a:sy n="100" d="100"/>
        </p:scale>
        <p:origin x="14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8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3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61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29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91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2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5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99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02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09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D786-040F-4086-B989-BAF3CC850F5D}" type="datetimeFigureOut">
              <a:rPr lang="ko-KR" altLang="en-US" smtClean="0"/>
              <a:t>2024-08-11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6A81-427E-4AAE-8E30-D3EAFA4964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ko-kr/entra/identity-platform/authentication-vs-authorization" TargetMode="External"/><Relationship Id="rId3" Type="http://schemas.openxmlformats.org/officeDocument/2006/relationships/hyperlink" Target="https://learn.microsoft.com/ko-kr/azure/architecture/guide/architecture-styles/" TargetMode="External"/><Relationship Id="rId7" Type="http://schemas.openxmlformats.org/officeDocument/2006/relationships/hyperlink" Target="https://learn.microsoft.com/ko-kr/training/modules/explore-microsoft-identity-platform/2-microsoft-identity-platform-overview" TargetMode="External"/><Relationship Id="rId2" Type="http://schemas.openxmlformats.org/officeDocument/2006/relationships/hyperlink" Target="https://learn.microsoft.com/ko-kr/azure/architecture/web-apps/api-management/architectures/protect-ap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ko-kr/azure/architecture/aws-professional/" TargetMode="External"/><Relationship Id="rId5" Type="http://schemas.openxmlformats.org/officeDocument/2006/relationships/hyperlink" Target="https://learn.microsoft.com/ko-kr/azure/architecture/guide/design-principles/scale-out" TargetMode="External"/><Relationship Id="rId4" Type="http://schemas.openxmlformats.org/officeDocument/2006/relationships/hyperlink" Target="https://learn.microsoft.com/ko-kr/azure/architecture/guide/architecture-styles/n-tier" TargetMode="Externa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ai.kt.co.kr/chat/535f431b-546f-47d8-ab42-71b67a11bea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k10.tistory.com/506" TargetMode="External"/><Relationship Id="rId2" Type="http://schemas.openxmlformats.org/officeDocument/2006/relationships/hyperlink" Target="https://f-lab.kr/insight/effective-database-design-strategy-in-m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elog.io/@momona/msa01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leety72/221739596027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blog.naver.com/PostView.nhn?blogId=kyy627&amp;logNo=22230610834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aver.com/power286" TargetMode="External"/><Relationship Id="rId5" Type="http://schemas.openxmlformats.org/officeDocument/2006/relationships/hyperlink" Target="https://blog.naver.com/power286/223538032938" TargetMode="External"/><Relationship Id="rId4" Type="http://schemas.openxmlformats.org/officeDocument/2006/relationships/hyperlink" Target="https://woongsin94.tistory.com/383?category=79281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200" y="0"/>
            <a:ext cx="9144000" cy="411162"/>
          </a:xfrm>
        </p:spPr>
        <p:txBody>
          <a:bodyPr>
            <a:norm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인증세션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1162"/>
            <a:ext cx="5597584" cy="395921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7174" y="3595568"/>
            <a:ext cx="72199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큰 기반 인증방식은 서버에서 유저의 인증상태를 저장할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필요없이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클라이언트에 이를 저장할 수 있어, 서버의 과부하나 메모리 부족 문제를 줄일 수 있습니다. </a:t>
            </a:r>
          </a:p>
          <a:p>
            <a:r>
              <a:rPr lang="ko-KR" altLang="ko-KR" sz="1000" b="1" dirty="0" smtClean="0">
                <a:solidFill>
                  <a:srgbClr val="8A3DB6"/>
                </a:solidFill>
                <a:effectLst/>
                <a:ea typeface="SUIT"/>
              </a:rPr>
              <a:t>토큰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은 교통승차권과 같이, 무언가를 이용할 수 있는 권한이나 자격을 나타내는 징표입니다. 웹 보안에서의 토큰은 </a:t>
            </a:r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인증, 권한 정보를 담고 있는 암호화된 문자열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 입니다. 이를 통해 특정 어플리케이션을</a:t>
            </a:r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 이용할 수 있는 유저의 접근권한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을 부여할 수 있습니다!</a:t>
            </a:r>
            <a:endParaRPr lang="ko-KR" altLang="ko-KR" sz="1000" dirty="0" smtClean="0">
              <a:solidFill>
                <a:srgbClr val="000000"/>
              </a:solidFill>
              <a:effectLst/>
              <a:ea typeface="SUIT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1. 유저가 인증정보를 담아 서버에 로그인 요청을 보냅니다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2. 서버는 데이터베이스에 저장된 유저의 인증정보를 확인합니다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3. 인증에 성공했다면, 서버는 유저에 대한 권한정보를 서버의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비밀키와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함께 토큰을 생성합니다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4. 서버는 Authorization 헤더에 토큰을 담아 클라이언트에 전달합니다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5. 클라이언트는 전달받은 토큰을 브라우저의 세션 스토리지 or 로컬스토리지 에 저장합니다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6. 클라이언트가 서버로 리소스를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요청할때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, Authorization 헤더를 통해 토큰이 함께 전달됩니다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7. 서버는 전달받은 토큰을 서버의 비밀키로 검증합니다 이를 통해, 토큰이 위조되었는지 토큰의 유효기간이 지나지 않았는지 등을 확인할 수 있습니다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8. 토큰이 유효하다면, 유저의 요청에 대한 응답 데이터를 전송합니다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토큰 인증방식의 장점은 </a:t>
            </a:r>
            <a:r>
              <a:rPr lang="ko-KR" altLang="ko-KR" sz="1000" b="1" i="1" dirty="0" smtClean="0">
                <a:solidFill>
                  <a:srgbClr val="8A3DB6"/>
                </a:solidFill>
                <a:effectLst/>
                <a:ea typeface="SUIT"/>
              </a:rPr>
              <a:t>서버가 아닌 클라이언트에서 유저의 인증정보를 관리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한다는 것입니다</a:t>
            </a:r>
            <a:endParaRPr lang="ko-KR" altLang="ko-KR" sz="1000" dirty="0" smtClean="0">
              <a:solidFill>
                <a:srgbClr val="000000"/>
              </a:solidFill>
              <a:effectLst/>
              <a:ea typeface="SUIT"/>
            </a:endParaRP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클라이언트가 토큰을 통해 유저의 인증상태를 가지고 있는 것이죠!</a:t>
            </a:r>
            <a:r>
              <a:rPr lang="ko-KR" altLang="ko-KR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endParaRPr lang="ko-KR" altLang="ko-KR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584" y="822324"/>
            <a:ext cx="6493718" cy="270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3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338674"/>
            <a:ext cx="835342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b="1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MSA </a:t>
            </a:r>
            <a:r>
              <a:rPr lang="ko-KR" altLang="ko-KR" sz="1000" b="1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아키텍처 설계 방법</a:t>
            </a:r>
            <a:endParaRPr lang="ko-KR" altLang="ko-KR" sz="100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도메인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분석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업무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영역을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도메인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모델로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분석합니다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도메인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모델은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분리될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단위로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분할합니다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식별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도메인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모델을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기반으로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식별합니다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독립적인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기능을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가지며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다른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상호작용합니다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API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정의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API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정의합니다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API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상호작용할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인터페이스입니다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RESTful API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사용하는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것이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일반적입니다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데이터베이스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자체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데이터베이스를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가지며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데이터베이스는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서비스에서만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사용됩니다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따라서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데이터베이스를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방식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방식을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대표적인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방식으로는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HTTP/REST,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메시지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브로커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gRPC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등이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있습니다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독립적으로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서비스들은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개별적으로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모니터링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로깅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모니터링과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로깅을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위한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상태를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실시간으로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파악할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있습니다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통신의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대표적인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방식으로는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HTTPS, OAuth, JWT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등이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있습니다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통합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필요합니다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지속적인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통합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(CI/CD):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지속적인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통합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위한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변경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사항을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신속하게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반영할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있습니다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디자인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디자인을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단계에서는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기능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인터페이스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등을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상세하게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정의합니다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구현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구현합니다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단계에서는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프로그래밍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언어와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프레임워크를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사용하여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개발합니다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테스트와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통합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테스트를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수행합니다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정확성과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품질을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보장합니다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단계에서는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선택한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전략에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따라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모니터링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모니터링합니다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상태를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실시간으로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파악하고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문제를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신속하게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해결합니다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관리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배포된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관리합니다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성능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안정성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등을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관리하고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개선합니다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확장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확장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성능과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확장성을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보장합니다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통신의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유지합니다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보안성을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유지합니다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업데이트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업데이트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전략을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결정합니다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변경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사항을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신속하게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반영할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있습니다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pPr marL="342900" fontAlgn="ctr">
              <a:buFont typeface="+mj-lt"/>
              <a:buAutoNum type="arabicPeriod"/>
            </a:pP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종료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필요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없는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서비스는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종료합니다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통해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자원을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절약하고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애플리케이션의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유지보수를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간소화합니다</a:t>
            </a:r>
            <a:r>
              <a:rPr lang="ko-KR" altLang="ko-KR" sz="1000" b="0" i="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MSA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아키텍처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설계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개발은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복잡하고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어려운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작업이지만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장기적인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관점에서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애플리케이션의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유연성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확장성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안정성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, </a:t>
            </a:r>
            <a:r>
              <a:rPr lang="ko-KR" altLang="ko-KR" sz="100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보안성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등을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보장하는데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큰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도움이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됩니다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따라서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MSA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를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적용하여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애플리케이션을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개발할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때는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위와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같은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방법을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참고하여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최적의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결과를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얻도록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노력해야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합니다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ko-KR" altLang="ko-KR" sz="100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371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" y="41100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(1) </a:t>
            </a:r>
            <a:r>
              <a:rPr lang="ko-KR" altLang="ko-KR" sz="1000" b="1" dirty="0" err="1" smtClean="0">
                <a:solidFill>
                  <a:srgbClr val="353638"/>
                </a:solidFill>
                <a:effectLst/>
                <a:ea typeface="SUIT"/>
              </a:rPr>
              <a:t>무상태성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서버에서 유저의 상태를 관리하지 않음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서버는 </a:t>
            </a:r>
            <a:r>
              <a:rPr lang="ko-KR" altLang="ko-KR" sz="1000" u="sng" dirty="0" smtClean="0">
                <a:solidFill>
                  <a:srgbClr val="353638"/>
                </a:solidFill>
                <a:effectLst/>
                <a:ea typeface="SUIT"/>
              </a:rPr>
              <a:t>토큰의 유효성만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 검증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토큰 인증방식은 세션 인증방식과 달리, 서버가 유저의 인증상태를 기억하고 있을 필요가 없어서 서버는 서버가 가지고 있는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비밀키를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통해 토큰의 유효성만 검증하면 됩니다. 따라서 서버는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무상태적인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아키텍쳐를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구축할 수 있습니다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(2) </a:t>
            </a:r>
            <a:r>
              <a:rPr lang="ko-KR" altLang="ko-KR" sz="1000" b="1" dirty="0" err="1" smtClean="0">
                <a:solidFill>
                  <a:srgbClr val="353638"/>
                </a:solidFill>
                <a:effectLst/>
                <a:ea typeface="SUIT"/>
              </a:rPr>
              <a:t>확장성</a:t>
            </a:r>
            <a:endParaRPr lang="ko-KR" altLang="ko-KR" sz="1000" dirty="0" smtClean="0">
              <a:solidFill>
                <a:srgbClr val="353638"/>
              </a:solidFill>
              <a:effectLst/>
              <a:ea typeface="SUIT"/>
            </a:endParaRP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하나의 토큰으로 다수의 서버에 인증가능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다수의 서버에 공통의 세션 데이터를 가질 필요가 없는 것도 토큰 기반 인증방식의 장점입니다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(3) 어디서나 토큰 생성 가능</a:t>
            </a:r>
            <a:endParaRPr lang="ko-KR" altLang="ko-KR" sz="1000" dirty="0" smtClean="0">
              <a:solidFill>
                <a:srgbClr val="353638"/>
              </a:solidFill>
              <a:effectLst/>
              <a:ea typeface="SUIT"/>
            </a:endParaRP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토큰 생성만을 담당하는 인증용 서버를 만들 수 있음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여러 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앱을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하나의 토큰으로 인증하는 등 다양한 활용 가능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토큰 생성과 검증이 하나의 서버에서 이루어지지 않아도 되기 때문에 토큰 생성만을 담당하는 서버를 구축할 수도 있습니다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이를 잘 활용하면 여러 서비스 간의 공통된 인증서버를 구현할 수도 있습니다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b="1" dirty="0" smtClean="0">
                <a:solidFill>
                  <a:srgbClr val="353638"/>
                </a:solidFill>
                <a:effectLst/>
                <a:ea typeface="SUIT"/>
              </a:rPr>
              <a:t>(4) 권한 부여에 용이</a:t>
            </a:r>
            <a:endParaRPr lang="ko-KR" altLang="ko-KR" sz="1000" dirty="0" smtClean="0">
              <a:solidFill>
                <a:srgbClr val="353638"/>
              </a:solidFill>
              <a:effectLst/>
              <a:ea typeface="SUIT"/>
            </a:endParaRP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- 사용자의 인증정보 뿐만 아니라 권한정보도 담아 암호화 가능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접근 권한 등 다양한 정보를 유연하게 담을 수 있기 때문에,</a:t>
            </a:r>
          </a:p>
          <a:p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사용자에 admin 권한을 부여하거나 사용자의 사진 및 연락처와 같은 리소스 접근 범위(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스코프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)</a:t>
            </a:r>
            <a:r>
              <a:rPr lang="ko-KR" altLang="ko-KR" sz="1000" dirty="0" err="1" smtClean="0">
                <a:solidFill>
                  <a:srgbClr val="353638"/>
                </a:solidFill>
                <a:effectLst/>
                <a:ea typeface="SUIT"/>
              </a:rPr>
              <a:t>를</a:t>
            </a:r>
            <a:r>
              <a:rPr lang="ko-KR" altLang="ko-KR" sz="1000" dirty="0" smtClean="0">
                <a:solidFill>
                  <a:srgbClr val="353638"/>
                </a:solidFill>
                <a:effectLst/>
                <a:ea typeface="SUIT"/>
              </a:rPr>
              <a:t> 설정할 수 있습니다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endParaRPr lang="ko-KR" altLang="ko-KR" sz="10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900" y="238244"/>
            <a:ext cx="5534550" cy="58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899" y="265301"/>
            <a:ext cx="718185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LB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스케일링을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통한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구성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</a:t>
            </a:r>
            <a:r>
              <a:rPr lang="en-US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AD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를 통한 인증구성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apigaeteway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2"/>
              </a:rPr>
              <a:t>https://learn.microsoft.com/ko-kr/azure/architecture/web-apps/api-management/architectures/protect-apis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아키텍처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스타일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3"/>
              </a:rPr>
              <a:t>https://learn.microsoft.com/ko-kr/azure/architecture/guide/architecture-styles/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4"/>
              </a:rPr>
              <a:t>https://learn.microsoft.com/ko-kr/azure/architecture/guide/architecture-styles/n-tier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******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규모확장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https://learn.microsoft.com/ko-kr/azure/architecture/guide/design-principles/scale-out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aws azure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6"/>
              </a:rPr>
              <a:t>https://learn.microsoft.com/ko-kr/azure/architecture/aws-professional/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azure id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7"/>
              </a:rPr>
              <a:t>https://learn.microsoft.com/ko-kr/training/modules/explore-microsoft-identity-platform/2-microsoft-identity-platform-overview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en-US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en-US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----------------------------------------------------------------------------------------------------------&gt;&gt;&gt;&gt;&gt;&gt;&gt;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인증권한부여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5</a:t>
            </a:r>
            <a:endParaRPr lang="ko-KR" altLang="ko-KR" sz="100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8"/>
              </a:rPr>
              <a:t>https://learn.microsoft.com/ko-kr/entra/identity-platform/authentication-vs-authorization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endParaRPr lang="en-US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/>
              <a:t>인증</a:t>
            </a:r>
            <a:r>
              <a:rPr lang="en-US" altLang="ko-KR" sz="1000" dirty="0"/>
              <a:t> </a:t>
            </a:r>
            <a:r>
              <a:rPr lang="ko-KR" altLang="ko-KR" sz="1000" dirty="0"/>
              <a:t>개선</a:t>
            </a:r>
            <a:r>
              <a:rPr lang="en-US" altLang="ko-KR" sz="1000" dirty="0"/>
              <a:t> </a:t>
            </a:r>
            <a:r>
              <a:rPr lang="ko-KR" altLang="ko-KR" sz="1000" dirty="0"/>
              <a:t>방안</a:t>
            </a:r>
            <a:r>
              <a:rPr lang="en-US" altLang="ko-KR" sz="1000" dirty="0"/>
              <a:t> </a:t>
            </a:r>
            <a:endParaRPr lang="ko-KR" altLang="ko-KR" sz="1000" dirty="0"/>
          </a:p>
          <a:p>
            <a:r>
              <a:rPr lang="en-US" altLang="ko-KR" sz="1000" dirty="0"/>
              <a:t>=&gt; AD</a:t>
            </a:r>
            <a:r>
              <a:rPr lang="ko-KR" altLang="ko-KR" sz="1000" dirty="0"/>
              <a:t>를</a:t>
            </a:r>
            <a:r>
              <a:rPr lang="en-US" altLang="ko-KR" sz="1000" dirty="0"/>
              <a:t> </a:t>
            </a:r>
            <a:r>
              <a:rPr lang="ko-KR" altLang="ko-KR" sz="1000" dirty="0"/>
              <a:t>통한</a:t>
            </a:r>
            <a:r>
              <a:rPr lang="en-US" altLang="ko-KR" sz="1000" dirty="0"/>
              <a:t> </a:t>
            </a:r>
            <a:r>
              <a:rPr lang="ko-KR" altLang="ko-KR" sz="1000" dirty="0"/>
              <a:t>토큰기반</a:t>
            </a:r>
            <a:r>
              <a:rPr lang="en-US" altLang="ko-KR" sz="1000" dirty="0"/>
              <a:t> </a:t>
            </a:r>
            <a:r>
              <a:rPr lang="ko-KR" altLang="ko-KR" sz="1000" dirty="0"/>
              <a:t>인증방식</a:t>
            </a:r>
            <a:r>
              <a:rPr lang="en-US" altLang="ko-KR" sz="1000" dirty="0"/>
              <a:t> </a:t>
            </a:r>
            <a:r>
              <a:rPr lang="ko-KR" altLang="ko-KR" sz="1000" dirty="0"/>
              <a:t>적용</a:t>
            </a:r>
          </a:p>
          <a:p>
            <a:r>
              <a:rPr lang="ko-KR" altLang="ko-KR" sz="1000" dirty="0"/>
              <a:t> </a:t>
            </a:r>
          </a:p>
          <a:p>
            <a:r>
              <a:rPr lang="ko-KR" altLang="ko-KR" sz="1000" dirty="0"/>
              <a:t>토큰 기반 인증방식은 서버에서 유저의 인증상태를 저장할 </a:t>
            </a:r>
            <a:r>
              <a:rPr lang="ko-KR" altLang="ko-KR" sz="1000" dirty="0" err="1"/>
              <a:t>필요없이</a:t>
            </a:r>
            <a:r>
              <a:rPr lang="ko-KR" altLang="ko-KR" sz="1000" dirty="0"/>
              <a:t> 클라이언트에 이를 저장할 수 있어, 서버의 과부하나 메모리 부족 문제를 줄일 수 있습니다. </a:t>
            </a:r>
          </a:p>
          <a:p>
            <a:r>
              <a:rPr lang="ko-KR" altLang="ko-KR" sz="1000" b="1" dirty="0"/>
              <a:t>토큰</a:t>
            </a:r>
            <a:r>
              <a:rPr lang="ko-KR" altLang="ko-KR" sz="1000" dirty="0"/>
              <a:t>은 교통승차권과 같이, 무언가를 이용할 수 있는 권한이나 자격을 나타내는 징표입니다. 웹 보안에서의 토큰은 </a:t>
            </a:r>
            <a:r>
              <a:rPr lang="ko-KR" altLang="ko-KR" sz="1000" b="1" dirty="0"/>
              <a:t>인증, 권한 정보를 담고 있는 암호화된 문자열</a:t>
            </a:r>
            <a:r>
              <a:rPr lang="ko-KR" altLang="ko-KR" sz="1000" dirty="0"/>
              <a:t> 입니다. 이를 통해 특정 어플리케이션을</a:t>
            </a:r>
            <a:r>
              <a:rPr lang="ko-KR" altLang="ko-KR" sz="1000" b="1" dirty="0"/>
              <a:t> 이용할 수 있는 유저의 접근권한</a:t>
            </a:r>
            <a:r>
              <a:rPr lang="ko-KR" altLang="ko-KR" sz="1000" dirty="0"/>
              <a:t>을 부여할 수 있습니다!</a:t>
            </a:r>
          </a:p>
          <a:p>
            <a:endParaRPr lang="ko-KR" altLang="en-US" sz="1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24750" y="0"/>
            <a:ext cx="4667250" cy="46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44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80999" y="95027"/>
            <a:ext cx="8905875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다단계 인증(Multi-Factor Authentication, MFA):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사용자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로그인을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위해 최소 두 가지 이상의 인증 요소를 요구합니다. 예를 들어, 비밀번호와 OTP(일회용 비밀번호)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를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조합하여 보안을 강화합니다.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다양한 인증 수단으로 SMS 코드,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이메일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코드를 포함할 수 있습니다.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 startAt="2"/>
            </a:pP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싱글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사인온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(Single Sign-On, SSO):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한 번의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로그인으로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사용자가 허가된 여러 애플리케이션 및 시스템에 접근할 수 있게 합니다. 이를 통해 사용자의 불편을 줄이고, 관리 비용을 절감합니다.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SAML(Security Assertion Markup Language) 또는 OAuth와 같은 표준 프로토콜을 사용하여 구현할 수 있습니다.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OAuth 2.0 및 OpenID Connect: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OAuth 2.0은 클라이언트 응용 프로그램이 사용자 대신 리소스 서버와 상호 작용할 수 있는 접근 권한을 부여하는 프로토콜입니다.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OpenID Connect는 OAuth 2.0을 기반으로 하는 인증 프로토콜로, 사용자 인증 및 정보 교환을 제공합니다.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IAM(Identity and Access Management) 솔루션: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클라우드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기반의 IAM 솔루션을 사용하면 사용자 인증 및 권한 관리가 일관되고 쉽게 관리될 수 있습니다.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이러한 솔루션은 사용자 계정 생성, 관리, 및 권한 부여를 자동화하여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보안성을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높여줍니다.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비밀번호 관리: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사용자에게 정기적으로 비밀번호를 변경하도록 하고, 강력한 비밀번호 정책을 적용하여 보안을 유지합니다.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비밀번호 관리 툴을 제공하여 사용자가 강력하고 복잡한 비밀번호를 사용할 수 있게 유도합니다.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세션 관리: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세션 타임아웃을 설정하여 장시간 활동이 없는 세션을 자동으로 종료합니다.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세션 복제 및 재사용을 방지하기 위해 각 세션에 고유한 </a:t>
            </a:r>
            <a:r>
              <a:rPr lang="ko-KR" altLang="ko-KR" sz="1200" b="0" i="0" dirty="0" err="1" smtClean="0">
                <a:solidFill>
                  <a:srgbClr val="000000"/>
                </a:solidFill>
                <a:effectLst/>
                <a:ea typeface="Pretendard"/>
              </a:rPr>
              <a:t>식별자를</a:t>
            </a: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 사용하고, 세션 데이터 암호화를 적용합니다.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742950" lvl="1" indent="-285750" fontAlgn="ctr">
              <a:buFont typeface="+mj-lt"/>
              <a:buAutoNum type="arabicPeriod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보안 모니터링 및 사고 대응: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비정상적인 로그인 시도, 의심스러운 활동 등을 모니터링하고 실시간으로 경고를 제공하는 시스템을 구축합니다.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pPr marL="1143000" lvl="2" indent="-228600" fontAlgn="ctr">
              <a:buFont typeface="Courier New" panose="02070309020205020404" pitchFamily="49" charset="0"/>
              <a:buChar char="o"/>
            </a:pPr>
            <a:r>
              <a:rPr lang="ko-KR" altLang="ko-KR" sz="1200" b="0" i="0" dirty="0" smtClean="0">
                <a:solidFill>
                  <a:srgbClr val="000000"/>
                </a:solidFill>
                <a:effectLst/>
                <a:ea typeface="Pretendard"/>
              </a:rPr>
              <a:t>로그와 감사 기록을 정기적으로 검토하여 보안 사고 발생 시 신속하게 대응합니다.</a:t>
            </a:r>
            <a:endParaRPr lang="ko-KR" altLang="ko-KR" sz="1200" b="0" i="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200" dirty="0" smtClean="0">
                <a:solidFill>
                  <a:srgbClr val="000000"/>
                </a:solidFill>
                <a:effectLst/>
                <a:ea typeface="Pretendard"/>
              </a:rPr>
              <a:t>이러한 방안들을 통합하여 구현하면 </a:t>
            </a:r>
            <a:r>
              <a:rPr lang="ko-KR" altLang="ko-KR" sz="1200" dirty="0" err="1" smtClean="0">
                <a:solidFill>
                  <a:srgbClr val="000000"/>
                </a:solidFill>
                <a:effectLst/>
                <a:ea typeface="Pretendard"/>
              </a:rPr>
              <a:t>클라우드</a:t>
            </a:r>
            <a:r>
              <a:rPr lang="ko-KR" altLang="ko-KR" sz="1200" dirty="0" smtClean="0">
                <a:solidFill>
                  <a:srgbClr val="000000"/>
                </a:solidFill>
                <a:effectLst/>
                <a:ea typeface="Pretendard"/>
              </a:rPr>
              <a:t> 시스템의 인증 및 세션 관리 문제를 효과적으로 해결할 수 있으며, 전반적인 </a:t>
            </a:r>
            <a:r>
              <a:rPr lang="ko-KR" altLang="ko-KR" sz="1200" dirty="0" err="1" smtClean="0">
                <a:solidFill>
                  <a:srgbClr val="000000"/>
                </a:solidFill>
                <a:effectLst/>
                <a:ea typeface="Pretendard"/>
              </a:rPr>
              <a:t>보안성을</a:t>
            </a:r>
            <a:r>
              <a:rPr lang="ko-KR" altLang="ko-KR" sz="1200" dirty="0" smtClean="0">
                <a:solidFill>
                  <a:srgbClr val="000000"/>
                </a:solidFill>
                <a:effectLst/>
                <a:ea typeface="Pretendard"/>
              </a:rPr>
              <a:t> 크게 향상시킬 수 있습니다.</a:t>
            </a:r>
          </a:p>
          <a:p>
            <a:r>
              <a:rPr lang="ko-KR" altLang="ko-KR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900" dirty="0" smtClean="0">
                <a:solidFill>
                  <a:srgbClr val="595959"/>
                </a:solidFill>
                <a:effectLst/>
                <a:ea typeface="Malgun Gothic" panose="020B0503020000020004" pitchFamily="50" charset="-127"/>
              </a:rPr>
              <a:t>출처</a:t>
            </a:r>
            <a:r>
              <a:rPr lang="ko-KR" altLang="ko-KR" sz="900" dirty="0" smtClean="0">
                <a:solidFill>
                  <a:srgbClr val="595959"/>
                </a:solidFill>
                <a:effectLst/>
                <a:ea typeface="Calibri" panose="020F0502020204030204" pitchFamily="34" charset="0"/>
              </a:rPr>
              <a:t>: &lt;</a:t>
            </a:r>
            <a:r>
              <a:rPr lang="ko-KR" altLang="ko-KR" sz="900" dirty="0" smtClean="0">
                <a:solidFill>
                  <a:srgbClr val="595959"/>
                </a:solidFill>
                <a:effectLst/>
                <a:ea typeface="Calibri" panose="020F0502020204030204" pitchFamily="34" charset="0"/>
                <a:hlinkClick r:id="rId2"/>
              </a:rPr>
              <a:t>https://worksai.kt.co.kr/chat/535f431b-546f-47d8-ab42-71b67a11bea1#</a:t>
            </a:r>
            <a:r>
              <a:rPr lang="ko-KR" altLang="ko-KR" sz="900" dirty="0" smtClean="0">
                <a:solidFill>
                  <a:srgbClr val="595959"/>
                </a:solidFill>
                <a:effectLst/>
                <a:ea typeface="Calibri" panose="020F0502020204030204" pitchFamily="34" charset="0"/>
              </a:rPr>
              <a:t>&gt; </a:t>
            </a:r>
            <a:endParaRPr lang="ko-KR" altLang="ko-KR" sz="90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r>
              <a:rPr lang="ko-KR" altLang="ko-KR" sz="11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  <a:endParaRPr lang="ko-KR" altLang="ko-KR" sz="1100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5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6200" y="296862"/>
            <a:ext cx="6019800" cy="3162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50" dirty="0"/>
              <a:t> - A</a:t>
            </a:r>
            <a:r>
              <a:rPr lang="ko-KR" altLang="ko-KR" sz="1050" dirty="0" err="1"/>
              <a:t>고객사</a:t>
            </a:r>
            <a:r>
              <a:rPr lang="ko-KR" altLang="ko-KR" sz="1050" dirty="0"/>
              <a:t> 비즈니스 유연성과 성능 관점에서 상품을 관리하기 위한 데이터 모델을 새롭게 설계하고 설계 사유 제시</a:t>
            </a:r>
          </a:p>
          <a:p>
            <a:r>
              <a:rPr lang="ko-KR" altLang="ko-KR" sz="1050" dirty="0"/>
              <a:t> </a:t>
            </a:r>
          </a:p>
          <a:p>
            <a:r>
              <a:rPr lang="ko-KR" altLang="ko-KR" sz="1050" dirty="0"/>
              <a:t>   view관점의 entity 도출방안 </a:t>
            </a:r>
            <a:endParaRPr lang="en-US" altLang="ko-KR" sz="1050" dirty="0" smtClean="0"/>
          </a:p>
          <a:p>
            <a:endParaRPr lang="en-US" altLang="ko-KR" sz="1050" b="1" dirty="0">
              <a:solidFill>
                <a:srgbClr val="595959"/>
              </a:solidFill>
              <a:ea typeface="inherit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2. 비즈니스 유연성과 성능 관점에서 상품 관리를 위한 데이터 모델 설계</a:t>
            </a:r>
            <a:endParaRPr lang="ko-KR" altLang="ko-KR" sz="1050" dirty="0" smtClean="0">
              <a:solidFill>
                <a:srgbClr val="595959"/>
              </a:solidFill>
              <a:effectLst/>
              <a:ea typeface="inherit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비즈니스 유연성과 성능을 확보하기 위해 다음과 같은 데이터 모델 설계를 제안합니다.</a:t>
            </a: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정규화된 데이터 모델: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데이터 중복을 최소화하고 데이터 </a:t>
            </a:r>
            <a:r>
              <a:rPr lang="ko-KR" altLang="ko-KR" sz="1050" dirty="0" err="1" smtClean="0">
                <a:solidFill>
                  <a:srgbClr val="595959"/>
                </a:solidFill>
                <a:effectLst/>
                <a:ea typeface="var(--se-text-default-value-fon"/>
              </a:rPr>
              <a:t>무결성을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유지하여 데이터 관리 효율성을 높입니다.</a:t>
            </a:r>
            <a:endParaRPr lang="ko-KR" altLang="ko-KR" sz="105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유연한 상품 분류 체계: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다양한 상품 특성을 반영할 수 있는 유연한 분류 체계를 구축하여 새로운 상품 추가 및 변경에 유연하게 대응합니다.</a:t>
            </a:r>
            <a:endParaRPr lang="ko-KR" altLang="ko-KR" sz="105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상품 속성 관리: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상품 속성을 정의하고 관리하여 검색 및 </a:t>
            </a:r>
            <a:r>
              <a:rPr lang="ko-KR" altLang="ko-KR" sz="1050" dirty="0" err="1" smtClean="0">
                <a:solidFill>
                  <a:srgbClr val="595959"/>
                </a:solidFill>
                <a:effectLst/>
                <a:ea typeface="var(--se-text-default-value-fon"/>
              </a:rPr>
              <a:t>필터링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기능을 강화합니다.</a:t>
            </a:r>
            <a:endParaRPr lang="ko-KR" altLang="ko-KR" sz="105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err="1" smtClean="0">
                <a:solidFill>
                  <a:srgbClr val="595959"/>
                </a:solidFill>
                <a:effectLst/>
                <a:ea typeface="inherit"/>
              </a:rPr>
              <a:t>관계형</a:t>
            </a: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 데이터베이스와 NoSQL 데이터베이스 병행: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</a:t>
            </a:r>
            <a:r>
              <a:rPr lang="ko-KR" altLang="ko-KR" sz="1050" dirty="0" err="1" smtClean="0">
                <a:solidFill>
                  <a:srgbClr val="595959"/>
                </a:solidFill>
                <a:effectLst/>
                <a:ea typeface="var(--se-text-default-value-fon"/>
              </a:rPr>
              <a:t>관계형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데이터베이스는 정형화된 데이터를 효율적으로 관리하고, NoSQL 데이터베이스는 비정형 데이터와 고성능 처리가 필요한 부분에 활용합니다.</a:t>
            </a:r>
            <a:endParaRPr lang="ko-KR" altLang="ko-KR" sz="105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데이터 </a:t>
            </a:r>
            <a:r>
              <a:rPr lang="ko-KR" altLang="ko-KR" sz="1050" b="1" dirty="0" err="1" smtClean="0">
                <a:solidFill>
                  <a:srgbClr val="595959"/>
                </a:solidFill>
                <a:effectLst/>
                <a:ea typeface="inherit"/>
              </a:rPr>
              <a:t>마트</a:t>
            </a: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 구축: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분석 목적에 맞는 데이터를 추출하여 저장하고, 다양한 분석 도구를 활용하여 의사 결정을 지원합니다.</a:t>
            </a:r>
            <a:endParaRPr lang="ko-KR" altLang="ko-KR" sz="1050" dirty="0" smtClean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  <a:p>
            <a:pPr marL="342900" fontAlgn="ctr">
              <a:buFont typeface="Arial" panose="020B0604020202020204" pitchFamily="34" charset="0"/>
              <a:buChar char="•"/>
            </a:pPr>
            <a:r>
              <a:rPr lang="ko-KR" altLang="ko-KR" sz="1050" b="1" dirty="0" err="1" smtClean="0">
                <a:solidFill>
                  <a:srgbClr val="595959"/>
                </a:solidFill>
                <a:effectLst/>
                <a:ea typeface="inherit"/>
              </a:rPr>
              <a:t>마이크로서비스</a:t>
            </a:r>
            <a:r>
              <a:rPr lang="ko-KR" altLang="ko-KR" sz="1050" b="1" dirty="0" smtClean="0">
                <a:solidFill>
                  <a:srgbClr val="595959"/>
                </a:solidFill>
                <a:effectLst/>
                <a:ea typeface="inherit"/>
              </a:rPr>
              <a:t> 아키텍처 도입: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상품 관리 기능을 독립적인 </a:t>
            </a:r>
            <a:r>
              <a:rPr lang="ko-KR" altLang="ko-KR" sz="1050" dirty="0" err="1" smtClean="0">
                <a:solidFill>
                  <a:srgbClr val="595959"/>
                </a:solidFill>
                <a:effectLst/>
                <a:ea typeface="var(--se-text-default-value-fon"/>
              </a:rPr>
              <a:t>마이크로서비스로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분리하여 유연성과 </a:t>
            </a:r>
            <a:r>
              <a:rPr lang="ko-KR" altLang="ko-KR" sz="1050" dirty="0" err="1" smtClean="0">
                <a:solidFill>
                  <a:srgbClr val="595959"/>
                </a:solidFill>
                <a:effectLst/>
                <a:ea typeface="var(--se-text-default-value-fon"/>
              </a:rPr>
              <a:t>확장성을</a:t>
            </a:r>
            <a:r>
              <a:rPr lang="ko-KR" altLang="ko-KR" sz="1050" dirty="0" smtClean="0">
                <a:solidFill>
                  <a:srgbClr val="595959"/>
                </a:solidFill>
                <a:effectLst/>
                <a:ea typeface="var(--se-text-default-value-fon"/>
              </a:rPr>
              <a:t> 높입니다.</a:t>
            </a:r>
            <a:endParaRPr lang="ko-KR" altLang="ko-KR" sz="1050" dirty="0">
              <a:solidFill>
                <a:srgbClr val="595959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76200" y="0"/>
            <a:ext cx="91440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데이터모델설계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776254"/>
              </p:ext>
            </p:extLst>
          </p:nvPr>
        </p:nvGraphicFramePr>
        <p:xfrm>
          <a:off x="6172200" y="35972"/>
          <a:ext cx="5743574" cy="6695980"/>
        </p:xfrm>
        <a:graphic>
          <a:graphicData uri="http://schemas.openxmlformats.org/drawingml/2006/table">
            <a:tbl>
              <a:tblPr/>
              <a:tblGrid>
                <a:gridCol w="1209675"/>
                <a:gridCol w="2628937"/>
                <a:gridCol w="1904962"/>
              </a:tblGrid>
              <a:tr h="11926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b="1" dirty="0">
                          <a:solidFill>
                            <a:srgbClr val="FFFFFF"/>
                          </a:solidFill>
                          <a:effectLst/>
                          <a:ea typeface="Malgun Gothic" panose="020B0503020000020004" pitchFamily="50" charset="-127"/>
                        </a:rPr>
                        <a:t>테이블</a:t>
                      </a:r>
                      <a:endParaRPr lang="ko-KR" sz="900" dirty="0">
                        <a:solidFill>
                          <a:srgbClr val="FFFFFF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b="1">
                          <a:solidFill>
                            <a:srgbClr val="FFFFFF"/>
                          </a:solidFill>
                          <a:effectLst/>
                          <a:ea typeface="Malgun Gothic" panose="020B0503020000020004" pitchFamily="50" charset="-127"/>
                        </a:rPr>
                        <a:t>필드</a:t>
                      </a:r>
                      <a:endParaRPr lang="ko-KR" sz="900">
                        <a:solidFill>
                          <a:srgbClr val="FFFFFF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b="1">
                          <a:solidFill>
                            <a:srgbClr val="FFFFFF"/>
                          </a:solidFill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  <a:endParaRPr lang="ko-KR" sz="900">
                        <a:solidFill>
                          <a:srgbClr val="FFFFFF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676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(Product)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상품이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가격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가격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재고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수량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현재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재고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수량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상품에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대한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생성일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상품이</a:t>
                      </a: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생성된</a:t>
                      </a: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날짜</a:t>
                      </a:r>
                      <a:endParaRPr lang="ko-KR" sz="900" dirty="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수정일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정보가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수정된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날짜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(Category)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부모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(Self-referencing 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상위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카테고리의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(Attribute)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유형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유형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(ProductAttribute)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해당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값이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관련된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해당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속성이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무엇인지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나타내는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속성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값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(Order)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해당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주문을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날짜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주문이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발생한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날짜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상태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현재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상태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총액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금액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(OrderItem)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주문과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연관된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수량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주문된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수량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단가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상품의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단가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할인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적용된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할인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금액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(Customer)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이름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이메일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이메일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연락처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번호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연락처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번호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주소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주소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위시리스트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(Wishlist)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위시리스트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(Primary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고유한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위시리스트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47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>
                          <a:effectLst/>
                          <a:ea typeface="Malgun Gothic" panose="020B0503020000020004" pitchFamily="50" charset="-127"/>
                        </a:rPr>
                        <a:t>고객</a:t>
                      </a:r>
                      <a:r>
                        <a:rPr lang="ko-KR" sz="900">
                          <a:effectLst/>
                          <a:ea typeface="Calibri" panose="020F0502020204030204" pitchFamily="34" charset="0"/>
                        </a:rPr>
                        <a:t> ID (Foreign Key)</a:t>
                      </a:r>
                      <a:endParaRPr lang="ko-KR" sz="90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위시리스트를</a:t>
                      </a: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생성한</a:t>
                      </a: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 dirty="0">
                          <a:effectLst/>
                          <a:ea typeface="Malgun Gothic" panose="020B0503020000020004" pitchFamily="50" charset="-127"/>
                        </a:rPr>
                        <a:t>고객의</a:t>
                      </a:r>
                      <a:r>
                        <a:rPr lang="ko-KR" sz="900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900" dirty="0" err="1">
                          <a:effectLst/>
                          <a:ea typeface="Malgun Gothic" panose="020B0503020000020004" pitchFamily="50" charset="-127"/>
                        </a:rPr>
                        <a:t>식별자</a:t>
                      </a:r>
                      <a:endParaRPr lang="ko-KR" sz="900" dirty="0">
                        <a:effectLst/>
                      </a:endParaRPr>
                    </a:p>
                  </a:txBody>
                  <a:tcPr marL="23158" marR="23158" marT="23158" marB="23158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822851"/>
              </p:ext>
            </p:extLst>
          </p:nvPr>
        </p:nvGraphicFramePr>
        <p:xfrm>
          <a:off x="326288" y="3502184"/>
          <a:ext cx="5550637" cy="3131820"/>
        </p:xfrm>
        <a:graphic>
          <a:graphicData uri="http://schemas.openxmlformats.org/drawingml/2006/table">
            <a:tbl>
              <a:tblPr/>
              <a:tblGrid>
                <a:gridCol w="1158270"/>
                <a:gridCol w="4392367"/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50" b="1">
                          <a:solidFill>
                            <a:srgbClr val="FFFFFF"/>
                          </a:solidFill>
                          <a:effectLst/>
                          <a:ea typeface="Malgun Gothic" panose="020B0503020000020004" pitchFamily="50" charset="-127"/>
                        </a:rPr>
                        <a:t>이유</a:t>
                      </a:r>
                      <a:endParaRPr lang="ko-KR" sz="1050">
                        <a:solidFill>
                          <a:srgbClr val="FFFFFF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67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50" b="1">
                          <a:solidFill>
                            <a:srgbClr val="FFFFFF"/>
                          </a:solidFill>
                          <a:effectLst/>
                          <a:ea typeface="Malgun Gothic" panose="020B0503020000020004" pitchFamily="50" charset="-127"/>
                        </a:rPr>
                        <a:t>설명</a:t>
                      </a:r>
                      <a:endParaRPr lang="ko-KR" sz="1050">
                        <a:solidFill>
                          <a:srgbClr val="FFFFFF"/>
                        </a:solidFill>
                        <a:effectLst/>
                        <a:ea typeface="Malgun Gothic" panose="020B0503020000020004" pitchFamily="50" charset="-127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7676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비즈니스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유연성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모듈화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데이터를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특정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비즈니스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개체로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나누어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관리하여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유연성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증가</a:t>
                      </a:r>
                      <a:endParaRPr lang="ko-KR" sz="1125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확장성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새로운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속성을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쉽게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추가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가능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혼합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기술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도입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관계형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데이터와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비정형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지원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성능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정규화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중복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최소화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,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인덱스를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통해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쿼리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성능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최적화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캐싱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인덱싱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자주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조회되는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캐시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인덱싱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통한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읽기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성능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극대화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분산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데이터베이스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대용량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데이터를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효율적으로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관리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통합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일관성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참조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무결성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외래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키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참조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관계를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통해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일관성과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무결성</a:t>
                      </a:r>
                      <a:r>
                        <a:rPr lang="ko-KR" sz="1125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>
                          <a:effectLst/>
                          <a:ea typeface="Malgun Gothic" panose="020B0503020000020004" pitchFamily="50" charset="-127"/>
                        </a:rPr>
                        <a:t>유지</a:t>
                      </a:r>
                      <a:endParaRPr lang="ko-KR" sz="1125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00" dirty="0">
                          <a:effectLst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트랜잭션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관리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: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다중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테이블에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걸친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트랜잭션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처리로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데이터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일관성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유지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및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성능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저하</a:t>
                      </a:r>
                      <a:r>
                        <a:rPr lang="ko-KR" sz="1125" dirty="0">
                          <a:effectLst/>
                          <a:ea typeface="Calibri" panose="020F0502020204030204" pitchFamily="34" charset="0"/>
                        </a:rPr>
                        <a:t> </a:t>
                      </a:r>
                      <a:r>
                        <a:rPr lang="ko-KR" sz="1125" dirty="0">
                          <a:effectLst/>
                          <a:ea typeface="Malgun Gothic" panose="020B0503020000020004" pitchFamily="50" charset="-127"/>
                        </a:rPr>
                        <a:t>최소화</a:t>
                      </a:r>
                      <a:endParaRPr lang="ko-KR" sz="1125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7028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1450" y="129920"/>
            <a:ext cx="6096000" cy="58246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ko-KR" altLang="ko-KR" sz="1000" b="1" dirty="0" smtClean="0">
                <a:solidFill>
                  <a:srgbClr val="343A40"/>
                </a:solidFill>
                <a:effectLst/>
                <a:ea typeface="Pretendard Variable"/>
              </a:rPr>
              <a:t> MSA 환경과 데이터베이스 설계의 중요성</a:t>
            </a:r>
            <a:endParaRPr lang="ko-KR" altLang="ko-KR" sz="1000" dirty="0" smtClean="0">
              <a:solidFill>
                <a:srgbClr val="343A40"/>
              </a:solidFill>
              <a:effectLst/>
              <a:ea typeface="Pretendard Variable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MSA(Microservice Architecture) 환경에서 데이터베이스 설계는 시스템의 성능,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확장성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, 유지보수성에 직접적인 영향을 미칩니다. 왜냐하면 각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마이크로서비스가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독립적으로 데이터를 관리해야 하기 때문에, 데이터베이스 설계 방식이 시스템 전체의 효율성을 결정짓는 중요한 요소가 되기 때문입니다.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본 글에서는 MSA 환경에서의 데이터베이스 설계 전략에 대해 알아보겠습니다. 데이터베이스 설계의 기본 원칙부터 실제 적용 사례까지 다루어, 데이터베이스 설계의 베스트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프랙티스를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제시하고자 합니다.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ko-KR" altLang="ko-KR" sz="1000" b="1" dirty="0" smtClean="0">
                <a:solidFill>
                  <a:srgbClr val="343A40"/>
                </a:solidFill>
                <a:effectLst/>
                <a:ea typeface="Pretendard Variable"/>
              </a:rPr>
              <a:t>데이터베이스 설계의 기본 원칙</a:t>
            </a:r>
            <a:endParaRPr lang="ko-KR" altLang="ko-KR" sz="1000" dirty="0" smtClean="0">
              <a:solidFill>
                <a:srgbClr val="343A40"/>
              </a:solidFill>
              <a:effectLst/>
              <a:ea typeface="Pretendard Variable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데이터베이스 설계의 첫 번째 원칙은 '서비스 별 데이터 독립성'입니다. 각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마이크로서비스는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자신만의 데이터베이스를 갖고, 다른 서비스의 데이터베이스에 직접 접근하지 않아야 합니다.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두 번째 원칙은 '데이터 중복 최소화'입니다. 데이터 중복은 데이터 일관성을 해치고, 시스템의 복잡성을 증가시킵니다. 따라서, 데이터 중복을 최소화하는 설계가 필요합니다.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세 번째 원칙은 '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확장성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고려'입니다. 시스템이 성장함에 따라 데이터베이스도 확장 가능해야 합니다. 따라서,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확장성을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고려한 데이터베이스 설계가 중요합니다.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 </a:t>
            </a:r>
          </a:p>
          <a:p>
            <a:pPr>
              <a:spcBef>
                <a:spcPts val="0"/>
              </a:spcBef>
              <a:spcAft>
                <a:spcPts val="900"/>
              </a:spcAft>
            </a:pPr>
            <a:r>
              <a:rPr lang="ko-KR" altLang="ko-KR" sz="1000" b="1" dirty="0" smtClean="0">
                <a:solidFill>
                  <a:srgbClr val="343A40"/>
                </a:solidFill>
                <a:effectLst/>
                <a:ea typeface="Pretendard Variable"/>
              </a:rPr>
              <a:t>실제 적용 사례</a:t>
            </a:r>
            <a:endParaRPr lang="ko-KR" altLang="ko-KR" sz="1000" dirty="0" smtClean="0">
              <a:solidFill>
                <a:srgbClr val="343A40"/>
              </a:solidFill>
              <a:effectLst/>
              <a:ea typeface="Pretendard Variable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실제 MSA 환경에서 데이터베이스 설계를 위해 적용할 수 있는 전략 중 하나는 '데이터베이스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페더레이션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'입니다. 이는 서비스 별로 데이터베이스를 분리하여 관리하는 방식으로, 데이터 독립성을 확보하면서도 시스템 전체의 관리를 용이하게 합니다.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또 다른 전략은 '데이터베이스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샤딩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'입니다. 데이터베이스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샤딩은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데이터를 여러 데이터베이스에 분산하여 저장하는 방식으로, 데이터베이스의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확장성을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높이고, 성능을 개선할 수 있습니다.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'이벤트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소싱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'도 중요한 전략 중 하나입니다. 이벤트 </a:t>
            </a:r>
            <a:r>
              <a:rPr lang="ko-KR" altLang="ko-KR" sz="1000" dirty="0" err="1" smtClean="0">
                <a:solidFill>
                  <a:srgbClr val="505860"/>
                </a:solidFill>
                <a:effectLst/>
                <a:ea typeface="Pretendard Variable"/>
              </a:rPr>
              <a:t>소싱은</a:t>
            </a:r>
            <a:r>
              <a:rPr lang="ko-KR" altLang="ko-KR" sz="1000" dirty="0" smtClean="0">
                <a:solidFill>
                  <a:srgbClr val="505860"/>
                </a:solidFill>
                <a:effectLst/>
                <a:ea typeface="Pretendard Variable"/>
              </a:rPr>
              <a:t> 데이터 변경 사항을 이벤트로 기록하는 방식으로, 데이터의 일관성을 유지하고, 시스템의 복잡성을 관리하는 데 도움을 줍니다.</a:t>
            </a:r>
            <a:endParaRPr lang="ko-KR" altLang="ko-KR" sz="1000" dirty="0">
              <a:solidFill>
                <a:srgbClr val="505860"/>
              </a:solidFill>
              <a:effectLst/>
              <a:ea typeface="Pretendard Variable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681783" y="129920"/>
            <a:ext cx="551497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343A40"/>
                </a:solidFill>
                <a:effectLst/>
                <a:latin typeface="맑은 고딕" panose="020B0503020000020004" pitchFamily="50" charset="-127"/>
                <a:ea typeface="Pretendard Variable"/>
              </a:rPr>
              <a:t>결론: 데이터베이스 설계의 중요성 재확인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5860"/>
                </a:solidFill>
                <a:effectLst/>
                <a:latin typeface="맑은 고딕" panose="020B0503020000020004" pitchFamily="50" charset="-127"/>
                <a:ea typeface="Pretendard Variable"/>
              </a:rPr>
              <a:t>MSA 환경에서의 데이터베이스 설계는 시스템의 성능,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05860"/>
                </a:solidFill>
                <a:effectLst/>
                <a:latin typeface="맑은 고딕" panose="020B0503020000020004" pitchFamily="50" charset="-127"/>
                <a:ea typeface="Pretendard Variable"/>
              </a:rPr>
              <a:t>확장성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5860"/>
                </a:solidFill>
                <a:effectLst/>
                <a:latin typeface="맑은 고딕" panose="020B0503020000020004" pitchFamily="50" charset="-127"/>
                <a:ea typeface="Pretendard Variable"/>
              </a:rPr>
              <a:t>, 유지보수성을 결정짓는 중요한 요소입니다. 본 글에서 제시한 데이터베이스 설계의 기본 원칙과 실제 적용 사례를 통해, 효과적인 데이터베이스 설계 전략을 수립할 수 있기를 바랍니다.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05860"/>
                </a:solidFill>
                <a:effectLst/>
                <a:latin typeface="맑은 고딕" panose="020B0503020000020004" pitchFamily="50" charset="-127"/>
                <a:ea typeface="Pretendard Variable"/>
              </a:rPr>
              <a:t>적절한 데이터베이스 설계 전략을 통해 시스템의 안정성을 높이고, 유지보수를 용이하게 할 수 있는 능력을 갖추는 것이 중요합니다.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&lt;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2"/>
              </a:rPr>
              <a:t>https://f-lab.kr/insight/effective-database-design-strategy-in-msa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&gt;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-apple-system"/>
              </a:rPr>
              <a:t>마이크로 서비스 아키텍처의 구성요소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59595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 smtClean="0">
              <a:ln>
                <a:noFill/>
              </a:ln>
              <a:solidFill>
                <a:srgbClr val="595959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&lt;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3"/>
              </a:rPr>
              <a:t>https://teck10.tistory.com/506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95959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&gt;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 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다음은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마이크로서비스를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설계하기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고려해야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할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내용입니다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영역별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기능에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명확히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이해하고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오직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하나의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서비스에만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집중하고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있는가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독립적으로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배포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가능한가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스테이트리스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(HTTP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웹서버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)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가능한가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24242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각각의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더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서비스로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리펙토링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24242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가능한가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  <a:hlinkClick r:id="rId3"/>
              </a:rPr>
              <a:t>https://teck10.tistory.com/506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 [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미노드로그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: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티스토리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]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2" name="Picture 4" descr="c: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1" y="1761222"/>
            <a:ext cx="5286375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867525" y="6348259"/>
            <a:ext cx="46291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MSA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설계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방법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(1) MSA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장단점과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설계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방법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  <a:hlinkClick r:id="rId5"/>
              </a:rPr>
              <a:t>개요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5"/>
              </a:rPr>
              <a:t> (velog.io)</a:t>
            </a:r>
            <a:endParaRPr lang="ko-KR" altLang="ko-KR" sz="100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47432" y="6548314"/>
            <a:ext cx="2191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hlinkClick r:id="rId5"/>
              </a:rPr>
              <a:t>https://velog.io/@momona/msa01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723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" y="174626"/>
            <a:ext cx="10515600" cy="177800"/>
          </a:xfrm>
        </p:spPr>
        <p:txBody>
          <a:bodyPr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동시성</a:t>
            </a:r>
            <a:endParaRPr lang="ko-KR" altLang="en-US" sz="1000"/>
          </a:p>
        </p:txBody>
      </p:sp>
      <p:sp>
        <p:nvSpPr>
          <p:cNvPr id="4" name="직사각형 3"/>
          <p:cNvSpPr/>
          <p:nvPr/>
        </p:nvSpPr>
        <p:spPr>
          <a:xfrm>
            <a:off x="114300" y="491341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-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예약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처리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프로세스와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데이터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모델에서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발생하고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있는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동시성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이슈의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해결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방안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제시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</a:t>
            </a:r>
            <a:endParaRPr lang="ko-KR" altLang="ko-KR" sz="100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msa saga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패턴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적용방안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.</a:t>
            </a:r>
            <a:endParaRPr lang="en-US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endParaRPr lang="ko-KR" altLang="ko-KR" sz="100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2"/>
              </a:rPr>
              <a:t>https://blog.naver.com/PostView.nhn?blogId=kyy627&amp;logNo=222306108349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3"/>
              </a:rPr>
              <a:t>https://m.blog.naver.com/leety72/221739596027</a:t>
            </a:r>
            <a:endParaRPr lang="ko-KR" altLang="ko-KR" sz="1000" dirty="0" smtClean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  <a:hlinkClick r:id="rId4"/>
              </a:rPr>
              <a:t>https://woongsin94.tistory.com/383?category=792818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-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/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작업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/</a:t>
            </a:r>
            <a:r>
              <a:rPr lang="ko-KR" altLang="ko-KR" sz="1000" dirty="0" err="1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협동자</a:t>
            </a:r>
            <a:endParaRPr lang="ko-KR" altLang="ko-KR" sz="1000" dirty="0" smtClean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시스템작업식별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식별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 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서비스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API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및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협동정의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</a:t>
            </a:r>
          </a:p>
          <a:p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 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메시지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브로커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r>
              <a:rPr lang="ko-KR" altLang="ko-KR" sz="1000" dirty="0" smtClean="0">
                <a:solidFill>
                  <a:srgbClr val="000000"/>
                </a:solidFill>
                <a:effectLst/>
                <a:ea typeface="Malgun Gothic" panose="020B0503020000020004" pitchFamily="50" charset="-127"/>
              </a:rPr>
              <a:t>구성안</a:t>
            </a:r>
            <a:endParaRPr lang="ko-KR" altLang="ko-KR" sz="1000" dirty="0">
              <a:solidFill>
                <a:srgbClr val="000000"/>
              </a:solidFill>
              <a:effectLst/>
              <a:ea typeface="Malgun Gothic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4300" y="2472541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000" b="1" smtClean="0"/>
              <a:t>3. 예약 처리 프로세스와 데이터 모델에서 발생하는 동시성 이슈 해결 방안</a:t>
            </a:r>
            <a:endParaRPr lang="ko-KR" altLang="ko-KR" sz="1000" smtClean="0"/>
          </a:p>
          <a:p>
            <a:r>
              <a:rPr lang="ko-KR" altLang="ko-KR" sz="1000" smtClean="0"/>
              <a:t>예약 처리 과정에서 발생하는 동시성 이슈는 데이터의 일관성을 훼손하고 예약 오류를 발생시킬 수 있습니다. 이를 해결하기 위한 다음과 같은 방안을 제안합니다.</a:t>
            </a:r>
          </a:p>
          <a:p>
            <a:pPr fontAlgn="ctr"/>
            <a:r>
              <a:rPr lang="ko-KR" altLang="ko-KR" sz="1000" b="1" smtClean="0"/>
              <a:t>낙관적 잠금(Optimistic Locking):</a:t>
            </a:r>
            <a:r>
              <a:rPr lang="ko-KR" altLang="ko-KR" sz="1000" smtClean="0"/>
              <a:t> 데이터 수정 시 버전 정보를 비교하여 동시 수정 충돌을 방지합니다.</a:t>
            </a:r>
          </a:p>
          <a:p>
            <a:pPr fontAlgn="ctr"/>
            <a:r>
              <a:rPr lang="ko-KR" altLang="ko-KR" sz="1000" b="1" smtClean="0"/>
              <a:t>비관적 잠금(Pessimistic Locking):</a:t>
            </a:r>
            <a:r>
              <a:rPr lang="ko-KR" altLang="ko-KR" sz="1000" smtClean="0"/>
              <a:t> 데이터를 수정하는 동안 다른 사용자의 접근을 차단하여 데이터 일관성을 유지합니다.</a:t>
            </a:r>
          </a:p>
          <a:p>
            <a:pPr fontAlgn="ctr"/>
            <a:r>
              <a:rPr lang="ko-KR" altLang="ko-KR" sz="1000" b="1" smtClean="0"/>
              <a:t>분산 락:</a:t>
            </a:r>
            <a:r>
              <a:rPr lang="ko-KR" altLang="ko-KR" sz="1000" smtClean="0"/>
              <a:t> 분산 시스템 환경에서 여러 노드 간의 동시 접근을 제어하기 위한 분산 락 메커니즘을 적용합니다.</a:t>
            </a:r>
          </a:p>
          <a:p>
            <a:pPr fontAlgn="ctr"/>
            <a:r>
              <a:rPr lang="ko-KR" altLang="ko-KR" sz="1000" b="1" smtClean="0"/>
              <a:t>트랜잭션 관리:</a:t>
            </a:r>
            <a:r>
              <a:rPr lang="ko-KR" altLang="ko-KR" sz="1000" smtClean="0"/>
              <a:t> 데이터베이스 트랜잭션을 활용하여 일련의 작업을 하나의 논리적인 단위로 처리하고, 실패 시 롤백합니다.</a:t>
            </a:r>
          </a:p>
          <a:p>
            <a:pPr fontAlgn="ctr"/>
            <a:r>
              <a:rPr lang="ko-KR" altLang="ko-KR" sz="1000" b="1" smtClean="0"/>
              <a:t>메시지 큐:</a:t>
            </a:r>
            <a:r>
              <a:rPr lang="ko-KR" altLang="ko-KR" sz="1000" smtClean="0"/>
              <a:t> 예약 요청을 메시지 큐에 저장하고, 처리 시스템에서 순차적으로 처리하여 동시성 문제를 해결합니다.</a:t>
            </a:r>
          </a:p>
          <a:p>
            <a:pPr fontAlgn="ctr"/>
            <a:r>
              <a:rPr lang="ko-KR" altLang="ko-KR" sz="1000" b="1" smtClean="0"/>
              <a:t>캐싱:</a:t>
            </a:r>
            <a:r>
              <a:rPr lang="ko-KR" altLang="ko-KR" sz="1000" smtClean="0"/>
              <a:t> 자주 사용되는 데이터를 메모리에 캐싱하여 시스템 성능을 향상시키고 동시 접근 부하를 분산시킵니다.</a:t>
            </a:r>
          </a:p>
          <a:p>
            <a:r>
              <a:rPr lang="ko-KR" altLang="ko-KR" sz="1000" b="1" smtClean="0"/>
              <a:t>상세 설계 시 고려 사항</a:t>
            </a:r>
            <a:endParaRPr lang="ko-KR" altLang="ko-KR" sz="1000" smtClean="0"/>
          </a:p>
          <a:p>
            <a:pPr fontAlgn="ctr"/>
            <a:r>
              <a:rPr lang="ko-KR" altLang="ko-KR" sz="1000" b="1" smtClean="0"/>
              <a:t>A 고객사의 특성:</a:t>
            </a:r>
            <a:r>
              <a:rPr lang="ko-KR" altLang="ko-KR" sz="1000" smtClean="0"/>
              <a:t> 고객사의 비즈니스 특성, 시스템 환경, 예산 등을 종합적으로 고려하여 최적의 솔루션을 도출해야 합니다.</a:t>
            </a:r>
          </a:p>
          <a:p>
            <a:pPr fontAlgn="ctr"/>
            <a:r>
              <a:rPr lang="ko-KR" altLang="ko-KR" sz="1000" b="1" smtClean="0"/>
              <a:t>기존 시스템과의 연동:</a:t>
            </a:r>
            <a:r>
              <a:rPr lang="ko-KR" altLang="ko-KR" sz="1000" smtClean="0"/>
              <a:t> 기존 시스템과의 호환성을 고려하여 새로운 시스템을 설계해야 합니다.</a:t>
            </a:r>
          </a:p>
          <a:p>
            <a:pPr fontAlgn="ctr"/>
            <a:r>
              <a:rPr lang="ko-KR" altLang="ko-KR" sz="1000" b="1" smtClean="0"/>
              <a:t>보안:</a:t>
            </a:r>
            <a:r>
              <a:rPr lang="ko-KR" altLang="ko-KR" sz="1000" smtClean="0"/>
              <a:t> 데이터 보안, 시스템 보안 등을 강화하여 정보 유출 및 해킹 위험을 방지해야 합니다.</a:t>
            </a:r>
          </a:p>
          <a:p>
            <a:pPr fontAlgn="ctr"/>
            <a:r>
              <a:rPr lang="ko-KR" altLang="ko-KR" sz="1000" b="1" smtClean="0"/>
              <a:t>성능:</a:t>
            </a:r>
            <a:r>
              <a:rPr lang="ko-KR" altLang="ko-KR" sz="1000" smtClean="0"/>
              <a:t> 시스템 성능을 측정하고 지속적으로 개선하여 사용자 만족도를 높여야 합니다.</a:t>
            </a:r>
          </a:p>
          <a:p>
            <a:r>
              <a:rPr lang="ko-KR" altLang="ko-KR" sz="1000" b="1" smtClean="0"/>
              <a:t>추가적으로 필요한 정보</a:t>
            </a:r>
            <a:endParaRPr lang="ko-KR" altLang="ko-KR" sz="1000" smtClean="0"/>
          </a:p>
          <a:p>
            <a:pPr fontAlgn="ctr"/>
            <a:r>
              <a:rPr lang="ko-KR" altLang="ko-KR" sz="1000" b="1" smtClean="0"/>
              <a:t>A 고객사의 시스템 현황:</a:t>
            </a:r>
            <a:r>
              <a:rPr lang="ko-KR" altLang="ko-KR" sz="1000" smtClean="0"/>
              <a:t> 현재 사용하고 있는 시스템 구성, 기술 스택, 문제점 등에 대한 상세한 정보</a:t>
            </a:r>
          </a:p>
          <a:p>
            <a:pPr fontAlgn="ctr"/>
            <a:r>
              <a:rPr lang="ko-KR" altLang="ko-KR" sz="1000" b="1" smtClean="0"/>
              <a:t>비즈니스 요구사항:</a:t>
            </a:r>
            <a:r>
              <a:rPr lang="ko-KR" altLang="ko-KR" sz="1000" smtClean="0"/>
              <a:t> 시스템 개선을 통해 달성하고자 하는 목표, 예상되는 효과 등</a:t>
            </a:r>
          </a:p>
          <a:p>
            <a:pPr fontAlgn="ctr"/>
            <a:r>
              <a:rPr lang="ko-KR" altLang="ko-KR" sz="1000" b="1" smtClean="0"/>
              <a:t>예산:</a:t>
            </a:r>
            <a:r>
              <a:rPr lang="ko-KR" altLang="ko-KR" sz="1000" smtClean="0"/>
              <a:t> 시스템 개선에 투입 가능한 예산</a:t>
            </a:r>
          </a:p>
          <a:p>
            <a:pPr fontAlgn="ctr"/>
            <a:r>
              <a:rPr lang="ko-KR" altLang="ko-KR" sz="1000" b="1" smtClean="0"/>
              <a:t>기술 환경:</a:t>
            </a:r>
            <a:r>
              <a:rPr lang="ko-KR" altLang="ko-KR" sz="1000" smtClean="0"/>
              <a:t> 개발 및 운영 환경, 사용 가능한 기술 등</a:t>
            </a:r>
            <a:br>
              <a:rPr lang="ko-KR" altLang="ko-KR" sz="1000" smtClean="0"/>
            </a:br>
            <a:r>
              <a:rPr lang="ko-KR" altLang="ko-KR" sz="1000" b="1" smtClean="0"/>
              <a:t>[출처] </a:t>
            </a:r>
            <a:r>
              <a:rPr lang="ko-KR" altLang="ko-KR" sz="1000" smtClean="0">
                <a:hlinkClick r:id="rId5"/>
              </a:rPr>
              <a:t>고객사 시스템 개선을 위한 종합적인 제안</a:t>
            </a:r>
            <a:r>
              <a:rPr lang="ko-KR" altLang="ko-KR" sz="1000" smtClean="0"/>
              <a:t>|</a:t>
            </a:r>
            <a:r>
              <a:rPr lang="ko-KR" altLang="ko-KR" sz="1000" b="1" smtClean="0"/>
              <a:t>작성자 </a:t>
            </a:r>
            <a:r>
              <a:rPr lang="ko-KR" altLang="ko-KR" sz="1000" smtClean="0">
                <a:hlinkClick r:id="rId6"/>
              </a:rPr>
              <a:t>겨울영향</a:t>
            </a:r>
            <a:endParaRPr lang="ko-KR" altLang="ko-KR" sz="1000" dirty="0"/>
          </a:p>
        </p:txBody>
      </p:sp>
      <p:sp>
        <p:nvSpPr>
          <p:cNvPr id="6" name="직사각형 5"/>
          <p:cNvSpPr/>
          <p:nvPr/>
        </p:nvSpPr>
        <p:spPr>
          <a:xfrm>
            <a:off x="6210300" y="25956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sz="1000"/>
              <a:t> </a:t>
            </a:r>
          </a:p>
          <a:p>
            <a:r>
              <a:rPr lang="en-US" altLang="ko-KR" sz="1000"/>
              <a:t>//ICIS</a:t>
            </a:r>
          </a:p>
          <a:p>
            <a:r>
              <a:rPr lang="ko-KR" altLang="ko-KR" sz="1000"/>
              <a:t> </a:t>
            </a:r>
          </a:p>
          <a:p>
            <a:r>
              <a:rPr lang="ko-KR" altLang="ko-KR" sz="1000"/>
              <a:t>Async 패턴은 2 PC와 같은 Rollback 처리가 아닌 최종적으로 모든 요청을 성공 처리하는 KOS의 사후처리 설계 방식입니다.</a:t>
            </a:r>
          </a:p>
          <a:p>
            <a:r>
              <a:rPr lang="ko-KR" altLang="ko-KR" sz="1000"/>
              <a:t>(MSA에서는 Event Sourcing 패턴과 Eventual Consistency 라는 용어를 사용합니다)</a:t>
            </a:r>
          </a:p>
          <a:p>
            <a:r>
              <a:rPr lang="ko-KR" altLang="ko-KR" sz="1000"/>
              <a:t>Async GW 및 재처리 기능 등을 통하여 KOS의 AQ 처리와 유사한 비즈니스 처리 프로세스를 확립(SA/AA 협업 설계/개발 적용)하였습니다.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3749" y="1583006"/>
            <a:ext cx="5761178" cy="251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9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803799"/>
              </p:ext>
            </p:extLst>
          </p:nvPr>
        </p:nvGraphicFramePr>
        <p:xfrm>
          <a:off x="5824957" y="3067844"/>
          <a:ext cx="4523536" cy="1524000"/>
        </p:xfrm>
        <a:graphic>
          <a:graphicData uri="http://schemas.openxmlformats.org/drawingml/2006/table">
            <a:tbl>
              <a:tblPr/>
              <a:tblGrid>
                <a:gridCol w="609905"/>
                <a:gridCol w="1098194"/>
                <a:gridCol w="1113739"/>
                <a:gridCol w="1701698"/>
              </a:tblGrid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ea typeface="var(--se-table-default-value-fo"/>
                        </a:rPr>
                        <a:t>Step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Transaction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Compasating Transaction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OrderService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createOrder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rejectOrder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ProductService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sellProduct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rejectProduct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PaymentService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pay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ProductService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approveProduct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ea typeface="var(--se-table-default-value-fo"/>
                        </a:rPr>
                        <a:t>OrderService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>
                          <a:effectLst/>
                          <a:ea typeface="var(--se-table-default-value-fo"/>
                        </a:rPr>
                        <a:t>approveOrder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dirty="0">
                          <a:effectLst/>
                          <a:ea typeface="var(--se-table-default-value-fo"/>
                        </a:rPr>
                        <a:t>​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52463" y="581481"/>
            <a:ext cx="655796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Solution: Saga Pattern을 이용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- Saga: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비동기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서비스에 기반한 분산 트랜잭션 메커니즘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- 전통적인 분산 트랜잭션의 메커니즘은 2PC(2 Phase Commit)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- 2PC의 문제점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1. 최신 메시지 기술(MongoDB, Cassandra, RabbitMQ, Kafka)들이 분산 트랜잭션을 지원하지 않음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2. 가용성이 떨어진다.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분산 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트랜잭션을커밋하기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위해서는 모든 서비스들이 가용해야 한다.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-&gt; 가용성은 참여하는 서비스의 가용성 곱에 비례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-&gt; 분산트랜잭션에 참여하는 서비스가 증가할수록 가용성 감소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*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Saga: 순차적 실행되는 로컬 트랜잭션의 모음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다수의 로컬트랜잭션을 순차적으로 실행하는데, 각 단계의 시작/종료는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비동기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메시징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을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통해 조율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각각의 로컬트랜잭션은 ACID를 통해 데이터를 업데이트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비동기</a:t>
            </a:r>
            <a:r>
              <a:rPr kumimoji="0" lang="ko-KR" altLang="ko-KR" sz="1000" b="1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 </a:t>
            </a:r>
            <a:r>
              <a:rPr kumimoji="0" lang="ko-KR" altLang="ko-KR" sz="1000" b="1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inherit"/>
              </a:rPr>
              <a:t>메시징</a:t>
            </a: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은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Saga에 참여하는 모든 단계가 빠짐없이 실행되도록 보장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ko-KR" altLang="ko-KR" sz="16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원복가능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트랜잭션(compensatable transaction): 실패할 수 있는 트랜잭션 -&gt; 보상트랜잭션 필요(step1 - step2)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피봇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 트랜잭션(pivot transaction): 이후 트랜잭션들이 절대 실패하지 않는 단계(step3)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재시도 트랜잭션(retriable transaction): 항상 성공하는 단계(step3 - step5)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var(--se-text-default-value-fon"/>
              </a:rPr>
              <a:t>​</a:t>
            </a: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074" name="Picture 2" descr="c:\Temp\msohtmlclip1\02\clip_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2846760"/>
            <a:ext cx="4672012" cy="221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6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04219"/>
              </p:ext>
            </p:extLst>
          </p:nvPr>
        </p:nvGraphicFramePr>
        <p:xfrm>
          <a:off x="133350" y="1409700"/>
          <a:ext cx="6181725" cy="4114800"/>
        </p:xfrm>
        <a:graphic>
          <a:graphicData uri="http://schemas.openxmlformats.org/drawingml/2006/table">
            <a:tbl>
              <a:tblPr/>
              <a:tblGrid>
                <a:gridCol w="1236345"/>
                <a:gridCol w="1236345"/>
                <a:gridCol w="1236345"/>
                <a:gridCol w="1236345"/>
                <a:gridCol w="1236345"/>
              </a:tblGrid>
              <a:tr h="81558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스텝</a:t>
                      </a:r>
                      <a:r>
                        <a:rPr lang="en-US" altLang="ko-KR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\</a:t>
                      </a: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공통서비스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사용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결제처리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포인트적립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예약완료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이메일발송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구매목록업데이트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endParaRPr 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Trx</a:t>
                      </a:r>
                      <a:endParaRPr 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보상트랜잭선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사용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예약철회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결재처리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예약철회</a:t>
                      </a:r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포인트사용취소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적립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피봇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이메일발송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구매목록업데이트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가능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972880"/>
              </p:ext>
            </p:extLst>
          </p:nvPr>
        </p:nvGraphicFramePr>
        <p:xfrm>
          <a:off x="6562725" y="1406525"/>
          <a:ext cx="5133975" cy="3840480"/>
        </p:xfrm>
        <a:graphic>
          <a:graphicData uri="http://schemas.openxmlformats.org/drawingml/2006/table">
            <a:tbl>
              <a:tblPr/>
              <a:tblGrid>
                <a:gridCol w="1026795"/>
                <a:gridCol w="1026795"/>
                <a:gridCol w="1026795"/>
                <a:gridCol w="1026795"/>
                <a:gridCol w="1026795"/>
              </a:tblGrid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4673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생성</a:t>
                      </a:r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철회</a:t>
                      </a:r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6231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사용</a:t>
                      </a:r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사용취소</a:t>
                      </a:r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적립</a:t>
                      </a:r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적립취소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이메일발송</a:t>
                      </a:r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구매목록업데이트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5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step</a:t>
                      </a:r>
                      <a:endParaRPr 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Trx</a:t>
                      </a:r>
                      <a:endParaRPr 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보상트랜잭선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환불요청생성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dirty="0">
                          <a:effectLst/>
                        </a:rPr>
                        <a:t/>
                      </a:r>
                      <a:br>
                        <a:rPr lang="ko-KR" altLang="en-US" sz="900" dirty="0">
                          <a:effectLst/>
                        </a:rPr>
                      </a:b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취소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예약 철회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결재재처리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포인트반환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결재재처리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116"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 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환불완료처리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>
                          <a:effectLst/>
                        </a:rPr>
                        <a:t/>
                      </a:r>
                      <a:br>
                        <a:rPr lang="ko-KR" altLang="en-US" sz="900">
                          <a:effectLst/>
                        </a:rPr>
                      </a:b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ko-KR" altLang="en-US" sz="90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피봇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43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1625</Words>
  <Application>Microsoft Office PowerPoint</Application>
  <PresentationFormat>와이드스크린</PresentationFormat>
  <Paragraphs>531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-apple-system</vt:lpstr>
      <vt:lpstr>inherit</vt:lpstr>
      <vt:lpstr>Pretendard</vt:lpstr>
      <vt:lpstr>Pretendard Variable</vt:lpstr>
      <vt:lpstr>SUIT</vt:lpstr>
      <vt:lpstr>var(--se-table-default-value-fo</vt:lpstr>
      <vt:lpstr>var(--se-text-default-value-fon</vt:lpstr>
      <vt:lpstr>맑은 고딕</vt:lpstr>
      <vt:lpstr>맑은 고딕</vt:lpstr>
      <vt:lpstr>Arial</vt:lpstr>
      <vt:lpstr>Calibri</vt:lpstr>
      <vt:lpstr>Courier New</vt:lpstr>
      <vt:lpstr>Office 테마</vt:lpstr>
      <vt:lpstr>인증세션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동시성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14</cp:revision>
  <dcterms:created xsi:type="dcterms:W3CDTF">2024-08-11T11:34:23Z</dcterms:created>
  <dcterms:modified xsi:type="dcterms:W3CDTF">2024-08-11T12:28:34Z</dcterms:modified>
</cp:coreProperties>
</file>