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9" r:id="rId1"/>
    <p:sldMasterId id="2147483662" r:id="rId2"/>
  </p:sldMasterIdLst>
  <p:notesMasterIdLst>
    <p:notesMasterId r:id="rId23"/>
  </p:notesMasterIdLst>
  <p:sldIdLst>
    <p:sldId id="256" r:id="rId3"/>
    <p:sldId id="258" r:id="rId4"/>
    <p:sldId id="272" r:id="rId5"/>
    <p:sldId id="275" r:id="rId6"/>
    <p:sldId id="276" r:id="rId7"/>
    <p:sldId id="270" r:id="rId8"/>
    <p:sldId id="277" r:id="rId9"/>
    <p:sldId id="278" r:id="rId10"/>
    <p:sldId id="279" r:id="rId11"/>
    <p:sldId id="274" r:id="rId12"/>
    <p:sldId id="268" r:id="rId13"/>
    <p:sldId id="25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61" r:id="rId22"/>
  </p:sldIdLst>
  <p:sldSz cx="12192000" cy="6858000"/>
  <p:notesSz cx="6858000" cy="9144000"/>
  <p:embeddedFontLst>
    <p:embeddedFont>
      <p:font typeface="HY강M" panose="02030600000101010101" pitchFamily="18" charset="-127"/>
      <p:regular r:id="rId24"/>
    </p:embeddedFont>
    <p:embeddedFont>
      <p:font typeface="HY견고딕" panose="02030600000101010101" pitchFamily="18" charset="-127"/>
      <p:regular r:id="rId25"/>
    </p:embeddedFont>
    <p:embeddedFont>
      <p:font typeface="HY산B" panose="020B0600000101010101" charset="-127"/>
      <p:regular r:id="rId26"/>
    </p:embeddedFont>
    <p:embeddedFont>
      <p:font typeface="MD아트체" panose="020B0600000101010101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5B5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" y="12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46F30-D522-4BC2-8AF5-C8952DA90232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25EE6-D826-4741-904C-6C38C487EF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194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2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66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00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91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6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3352800" y="0"/>
            <a:ext cx="0" cy="6858000"/>
          </a:xfrm>
          <a:prstGeom prst="line">
            <a:avLst/>
          </a:prstGeom>
          <a:ln w="69850">
            <a:solidFill>
              <a:schemeClr val="bg2">
                <a:lumMod val="90000"/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80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24584" y="2052762"/>
            <a:ext cx="7100912" cy="923330"/>
          </a:xfrm>
          <a:prstGeom prst="rect">
            <a:avLst/>
          </a:prstGeom>
          <a:solidFill>
            <a:srgbClr val="0B55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컴퓨터 네트워크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44478" y="3394532"/>
            <a:ext cx="5661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HY산B" panose="02030600000101010101" pitchFamily="18" charset="-127"/>
                <a:ea typeface="HY산B" panose="02030600000101010101" pitchFamily="18" charset="-127"/>
              </a:rPr>
              <a:t>Routing Algorithm: Dijkstra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60986" y="4357032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소속 </a:t>
            </a:r>
            <a:r>
              <a:rPr lang="en-US" altLang="ko-KR" dirty="0">
                <a:latin typeface="HY산B" panose="02030600000101010101" pitchFamily="18" charset="-127"/>
                <a:ea typeface="HY산B" panose="02030600000101010101" pitchFamily="18" charset="-127"/>
              </a:rPr>
              <a:t>: 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컴퓨터공학과</a:t>
            </a:r>
            <a:endParaRPr lang="en-US" altLang="ko-KR" dirty="0"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pPr algn="r"/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학번 </a:t>
            </a:r>
            <a:r>
              <a:rPr lang="en-US" altLang="ko-KR" dirty="0">
                <a:latin typeface="HY산B" panose="02030600000101010101" pitchFamily="18" charset="-127"/>
                <a:ea typeface="HY산B" panose="02030600000101010101" pitchFamily="18" charset="-127"/>
              </a:rPr>
              <a:t>: 2015211330</a:t>
            </a:r>
          </a:p>
          <a:p>
            <a:pPr algn="r"/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이름 </a:t>
            </a:r>
            <a:r>
              <a:rPr lang="en-US" altLang="ko-KR" dirty="0">
                <a:latin typeface="HY산B" panose="02030600000101010101" pitchFamily="18" charset="-127"/>
                <a:ea typeface="HY산B" panose="02030600000101010101" pitchFamily="18" charset="-127"/>
              </a:rPr>
              <a:t>: 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최수호</a:t>
            </a:r>
            <a:endParaRPr lang="en-US" altLang="ko-KR"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125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2917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300" dirty="0" err="1">
                <a:solidFill>
                  <a:srgbClr val="0B55B5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다익스트라</a:t>
            </a:r>
            <a:r>
              <a:rPr lang="ko-KR" altLang="en-US" sz="2000" b="1" spc="300" dirty="0">
                <a:solidFill>
                  <a:srgbClr val="0B55B5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 알고리즘</a:t>
            </a:r>
            <a:endParaRPr lang="en-US" altLang="ko-KR" sz="2000" b="1" spc="300" dirty="0">
              <a:solidFill>
                <a:srgbClr val="0B55B5"/>
              </a:solidFill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r>
              <a:rPr lang="ko-KR" altLang="en-US" sz="2000" b="1" spc="300" dirty="0">
                <a:solidFill>
                  <a:srgbClr val="0B55B5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의사코드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3733800" y="1005840"/>
            <a:ext cx="76581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Initialization :</a:t>
            </a:r>
          </a:p>
          <a:p>
            <a:r>
              <a:rPr lang="en-US" altLang="ko-KR" dirty="0"/>
              <a:t>    N’ = {u}</a:t>
            </a:r>
          </a:p>
          <a:p>
            <a:r>
              <a:rPr lang="en-US" altLang="ko-KR" dirty="0"/>
              <a:t>    for all nodes v</a:t>
            </a:r>
          </a:p>
          <a:p>
            <a:r>
              <a:rPr lang="en-US" altLang="ko-KR" dirty="0"/>
              <a:t>        if v is a neighbor or u</a:t>
            </a:r>
          </a:p>
          <a:p>
            <a:r>
              <a:rPr lang="en-US" altLang="ko-KR" dirty="0"/>
              <a:t>            then D(v) = c(u, v)</a:t>
            </a:r>
          </a:p>
          <a:p>
            <a:r>
              <a:rPr lang="en-US" altLang="ko-KR" dirty="0"/>
              <a:t>        else D(v) = </a:t>
            </a:r>
            <a:r>
              <a:rPr lang="ko-KR" altLang="en-US" dirty="0"/>
              <a:t>∞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Loop</a:t>
            </a:r>
          </a:p>
          <a:p>
            <a:r>
              <a:rPr lang="en-US" altLang="ko-KR" dirty="0"/>
              <a:t>    find w note in N’ such that D(w) is a minimum</a:t>
            </a:r>
          </a:p>
          <a:p>
            <a:r>
              <a:rPr lang="en-US" altLang="ko-KR" dirty="0"/>
              <a:t>    add w to N’</a:t>
            </a:r>
          </a:p>
          <a:p>
            <a:r>
              <a:rPr lang="en-US" altLang="ko-KR" dirty="0"/>
              <a:t>    update D(v) for each neighbor v or w and not in N’ :</a:t>
            </a:r>
          </a:p>
          <a:p>
            <a:r>
              <a:rPr lang="en-US" altLang="ko-KR" dirty="0"/>
              <a:t>        D(v) = min(D(v), D(w) + c(</a:t>
            </a:r>
            <a:r>
              <a:rPr lang="en-US" altLang="ko-KR" dirty="0" err="1"/>
              <a:t>w,v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Until N’ = N</a:t>
            </a:r>
          </a:p>
        </p:txBody>
      </p:sp>
    </p:spTree>
    <p:extLst>
      <p:ext uri="{BB962C8B-B14F-4D97-AF65-F5344CB8AC3E}">
        <p14:creationId xmlns:p14="http://schemas.microsoft.com/office/powerpoint/2010/main" val="3157005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8114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latin typeface="HY산B" panose="02030600000101010101" pitchFamily="18" charset="-127"/>
                <a:ea typeface="HY산B" panose="02030600000101010101" pitchFamily="18" charset="-127"/>
              </a:rPr>
              <a:t>04</a:t>
            </a:r>
            <a:endParaRPr lang="ko-KR" altLang="en-US" sz="4400" spc="-300"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알고리즘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 복잡도 설명</a:t>
            </a:r>
          </a:p>
        </p:txBody>
      </p:sp>
    </p:spTree>
    <p:extLst>
      <p:ext uri="{BB962C8B-B14F-4D97-AF65-F5344CB8AC3E}">
        <p14:creationId xmlns:p14="http://schemas.microsoft.com/office/powerpoint/2010/main" val="724790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2702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300" dirty="0">
                <a:solidFill>
                  <a:srgbClr val="0B55B5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알고리즘 복잡도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/>
          <p:cNvSpPr/>
          <p:nvPr/>
        </p:nvSpPr>
        <p:spPr>
          <a:xfrm>
            <a:off x="4010692" y="1395462"/>
            <a:ext cx="618630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공간 복잡도 </a:t>
            </a:r>
            <a:r>
              <a:rPr lang="en-US" altLang="ko-KR" dirty="0">
                <a:latin typeface="MD아트체" panose="02020603020101020101" pitchFamily="18" charset="-127"/>
                <a:ea typeface="MD아트체" panose="02020603020101020101" pitchFamily="18" charset="-127"/>
              </a:rPr>
              <a:t>: </a:t>
            </a:r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알고리즘에 사용되는 메모리 공간의 총량</a:t>
            </a:r>
            <a:endParaRPr lang="en-US" altLang="ko-KR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pPr algn="just"/>
            <a:endParaRPr lang="en-US" altLang="ko-KR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pPr algn="just"/>
            <a:endParaRPr lang="en-US" altLang="ko-KR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pPr algn="just"/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시간 복잡도 </a:t>
            </a:r>
            <a:r>
              <a:rPr lang="en-US" altLang="ko-KR" dirty="0">
                <a:latin typeface="MD아트체" panose="02020603020101020101" pitchFamily="18" charset="-127"/>
                <a:ea typeface="MD아트체" panose="02020603020101020101" pitchFamily="18" charset="-127"/>
              </a:rPr>
              <a:t>: </a:t>
            </a:r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알고리즘에 사용되는 연산횟수의</a:t>
            </a:r>
            <a:r>
              <a:rPr lang="en-US" altLang="ko-KR" dirty="0">
                <a:latin typeface="MD아트체" panose="02020603020101020101" pitchFamily="18" charset="-127"/>
                <a:ea typeface="MD아트체" panose="02020603020101020101" pitchFamily="18" charset="-127"/>
              </a:rPr>
              <a:t> </a:t>
            </a:r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총량</a:t>
            </a:r>
          </a:p>
        </p:txBody>
      </p:sp>
    </p:spTree>
    <p:extLst>
      <p:ext uri="{BB962C8B-B14F-4D97-AF65-F5344CB8AC3E}">
        <p14:creationId xmlns:p14="http://schemas.microsoft.com/office/powerpoint/2010/main" val="2275866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745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latin typeface="HY산B" panose="02030600000101010101" pitchFamily="18" charset="-127"/>
                <a:ea typeface="HY산B" panose="02030600000101010101" pitchFamily="18" charset="-127"/>
              </a:rPr>
              <a:t>05</a:t>
            </a:r>
            <a:endParaRPr lang="ko-KR" altLang="en-US" sz="4400" spc="-300"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우선순위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 큐 설명</a:t>
            </a:r>
          </a:p>
        </p:txBody>
      </p:sp>
    </p:spTree>
    <p:extLst>
      <p:ext uri="{BB962C8B-B14F-4D97-AF65-F5344CB8AC3E}">
        <p14:creationId xmlns:p14="http://schemas.microsoft.com/office/powerpoint/2010/main" val="2871871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2023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300" dirty="0">
                <a:solidFill>
                  <a:srgbClr val="0B55B5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우선순위 큐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/>
          <p:cNvSpPr/>
          <p:nvPr/>
        </p:nvSpPr>
        <p:spPr>
          <a:xfrm>
            <a:off x="3762287" y="1005840"/>
            <a:ext cx="80954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원래의 큐는 연산의 결과로 먼저 들어간 데이터가 먼저 나옴</a:t>
            </a:r>
            <a:endParaRPr lang="en-US" altLang="ko-KR" b="1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just"/>
            <a:endParaRPr lang="en-US" altLang="ko-KR" b="1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just"/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하지만 우선순위 큐는 순서는 상관없이 우선순위가 높은 데이터가 먼저 나온다</a:t>
            </a:r>
            <a:r>
              <a:rPr lang="en-US" altLang="ko-KR" b="1" dirty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  <a:endParaRPr lang="ko-KR" altLang="en-US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2326BA-0115-4896-B31D-8B81E5A479DD}"/>
              </a:ext>
            </a:extLst>
          </p:cNvPr>
          <p:cNvSpPr/>
          <p:nvPr/>
        </p:nvSpPr>
        <p:spPr>
          <a:xfrm>
            <a:off x="3762287" y="2624901"/>
            <a:ext cx="80954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우선순위 큐를 구현하는 방법은</a:t>
            </a:r>
            <a:endParaRPr lang="en-US" altLang="ko-KR" b="1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just"/>
            <a:r>
              <a:rPr lang="en-US" altLang="ko-KR" b="1" dirty="0">
                <a:latin typeface="HY강M" panose="02030600000101010101" pitchFamily="18" charset="-127"/>
                <a:ea typeface="HY강M" panose="02030600000101010101" pitchFamily="18" charset="-127"/>
              </a:rPr>
              <a:t> - </a:t>
            </a:r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배열로 구현하는 방법</a:t>
            </a:r>
            <a:endParaRPr lang="en-US" altLang="ko-KR" b="1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just"/>
            <a:r>
              <a:rPr lang="en-US" altLang="ko-KR" b="1" dirty="0">
                <a:latin typeface="HY강M" panose="02030600000101010101" pitchFamily="18" charset="-127"/>
                <a:ea typeface="HY강M" panose="02030600000101010101" pitchFamily="18" charset="-127"/>
              </a:rPr>
              <a:t> - </a:t>
            </a:r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연결리스트로 구현하는 방법</a:t>
            </a:r>
            <a:endParaRPr lang="en-US" altLang="ko-KR" b="1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just"/>
            <a:r>
              <a:rPr lang="en-US" altLang="ko-KR" b="1" dirty="0">
                <a:latin typeface="HY강M" panose="02030600000101010101" pitchFamily="18" charset="-127"/>
                <a:ea typeface="HY강M" panose="02030600000101010101" pitchFamily="18" charset="-127"/>
              </a:rPr>
              <a:t> - </a:t>
            </a:r>
            <a:r>
              <a:rPr lang="ko-KR" altLang="en-US" b="1" dirty="0" err="1">
                <a:latin typeface="HY강M" panose="02030600000101010101" pitchFamily="18" charset="-127"/>
                <a:ea typeface="HY강M" panose="02030600000101010101" pitchFamily="18" charset="-127"/>
              </a:rPr>
              <a:t>힙을</a:t>
            </a:r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 이용해서 구현하는 방법</a:t>
            </a:r>
            <a:endParaRPr lang="en-US" altLang="ko-KR" b="1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just"/>
            <a:endParaRPr lang="en-US" altLang="ko-KR" b="1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just"/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이렇게 </a:t>
            </a:r>
            <a:r>
              <a:rPr lang="en-US" altLang="ko-KR" b="1" dirty="0"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가지로 나뉘며 배열과 연결리스트로는 간단하게 구현 가능하다</a:t>
            </a:r>
            <a:r>
              <a:rPr lang="en-US" altLang="ko-KR" b="1" dirty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  <a:endParaRPr lang="ko-KR" altLang="en-US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7A696C-A4A2-4A6F-985A-6553CC88E68B}"/>
              </a:ext>
            </a:extLst>
          </p:cNvPr>
          <p:cNvSpPr/>
          <p:nvPr/>
        </p:nvSpPr>
        <p:spPr>
          <a:xfrm>
            <a:off x="3762287" y="4769063"/>
            <a:ext cx="80954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하지만 배열에는 삽입 및 삭제과정에서 데이터 관리하기가 힘들고 저장된 데이터 모든 우선순위를 </a:t>
            </a:r>
            <a:r>
              <a:rPr lang="ko-KR" altLang="en-US" b="1" dirty="0" err="1">
                <a:latin typeface="HY강M" panose="02030600000101010101" pitchFamily="18" charset="-127"/>
                <a:ea typeface="HY강M" panose="02030600000101010101" pitchFamily="18" charset="-127"/>
              </a:rPr>
              <a:t>검사해야하는</a:t>
            </a:r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 단점이 있다</a:t>
            </a:r>
            <a:r>
              <a:rPr lang="en-US" altLang="ko-KR" b="1" dirty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algn="just"/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연결리스트도 마찬가지로 저장된 데이터 모든 우선순위를 비교해야 한다</a:t>
            </a:r>
            <a:r>
              <a:rPr lang="en-US" altLang="ko-KR" b="1" dirty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algn="just"/>
            <a:endParaRPr lang="en-US" altLang="ko-KR" b="1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just"/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그래서 우선순위 큐는 주로 </a:t>
            </a:r>
            <a:r>
              <a:rPr lang="ko-KR" altLang="en-US" b="1" dirty="0" err="1">
                <a:latin typeface="HY강M" panose="02030600000101010101" pitchFamily="18" charset="-127"/>
                <a:ea typeface="HY강M" panose="02030600000101010101" pitchFamily="18" charset="-127"/>
              </a:rPr>
              <a:t>힙을</a:t>
            </a:r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 이용해서 구현한다</a:t>
            </a:r>
            <a:r>
              <a:rPr lang="en-US" altLang="ko-KR" b="1" dirty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  <a:endParaRPr lang="ko-KR" altLang="en-US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51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66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latin typeface="HY산B" panose="02030600000101010101" pitchFamily="18" charset="-127"/>
                <a:ea typeface="HY산B" panose="02030600000101010101" pitchFamily="18" charset="-127"/>
              </a:rPr>
              <a:t>06</a:t>
            </a:r>
            <a:endParaRPr lang="ko-KR" altLang="en-US" sz="4400" spc="-300"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다익스트라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알고리즘 그림</a:t>
            </a:r>
          </a:p>
        </p:txBody>
      </p:sp>
    </p:spTree>
    <p:extLst>
      <p:ext uri="{BB962C8B-B14F-4D97-AF65-F5344CB8AC3E}">
        <p14:creationId xmlns:p14="http://schemas.microsoft.com/office/powerpoint/2010/main" val="629467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1970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300" dirty="0" err="1">
                <a:solidFill>
                  <a:srgbClr val="0B55B5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다익스트라</a:t>
            </a:r>
            <a:endParaRPr lang="en-US" altLang="ko-KR" sz="2400" b="1" spc="300" dirty="0">
              <a:solidFill>
                <a:srgbClr val="0B55B5"/>
              </a:solidFill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r>
              <a:rPr lang="ko-KR" altLang="en-US" sz="2400" b="1" spc="300" dirty="0">
                <a:solidFill>
                  <a:srgbClr val="0B55B5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알고리즘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1B4571E-07F2-4CC7-892B-D134F1571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888" y="646472"/>
            <a:ext cx="7254979" cy="31122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6FDBA61-EA2F-43C8-B205-179327A65082}"/>
              </a:ext>
            </a:extLst>
          </p:cNvPr>
          <p:cNvSpPr txBox="1"/>
          <p:nvPr/>
        </p:nvSpPr>
        <p:spPr>
          <a:xfrm>
            <a:off x="6534917" y="4471299"/>
            <a:ext cx="2426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초기화가 실행된 후</a:t>
            </a:r>
            <a:endParaRPr lang="en-US" altLang="ko-KR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B41E59-DA52-4321-8F37-6639668A4575}"/>
              </a:ext>
            </a:extLst>
          </p:cNvPr>
          <p:cNvSpPr txBox="1"/>
          <p:nvPr/>
        </p:nvSpPr>
        <p:spPr>
          <a:xfrm>
            <a:off x="10108086" y="3870148"/>
            <a:ext cx="25355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HY강M" panose="02030600000101010101" pitchFamily="18" charset="-127"/>
                <a:ea typeface="HY강M" panose="02030600000101010101" pitchFamily="18" charset="-127"/>
              </a:rPr>
              <a:t>출처 </a:t>
            </a:r>
            <a:r>
              <a:rPr lang="en-US" altLang="ko-KR" sz="1050" b="1" dirty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050" b="1" dirty="0">
                <a:latin typeface="HY강M" panose="02030600000101010101" pitchFamily="18" charset="-127"/>
                <a:ea typeface="HY강M" panose="02030600000101010101" pitchFamily="18" charset="-127"/>
              </a:rPr>
              <a:t>구글 이미지</a:t>
            </a:r>
            <a:endParaRPr lang="en-US" altLang="ko-KR" sz="105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5019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14E2FC5-AEF2-4270-ABE6-404267D669E0}"/>
              </a:ext>
            </a:extLst>
          </p:cNvPr>
          <p:cNvSpPr txBox="1"/>
          <p:nvPr/>
        </p:nvSpPr>
        <p:spPr>
          <a:xfrm>
            <a:off x="256221" y="1371600"/>
            <a:ext cx="1970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300" dirty="0" err="1">
                <a:solidFill>
                  <a:srgbClr val="0B55B5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다익스트라</a:t>
            </a:r>
            <a:endParaRPr lang="en-US" altLang="ko-KR" sz="2400" b="1" spc="300" dirty="0">
              <a:solidFill>
                <a:srgbClr val="0B55B5"/>
              </a:solidFill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r>
              <a:rPr lang="ko-KR" altLang="en-US" sz="2400" b="1" spc="300" dirty="0">
                <a:solidFill>
                  <a:srgbClr val="0B55B5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알고리즘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D849F0-AF88-47F4-A49F-7B04D33ED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814" y="475901"/>
            <a:ext cx="5641859" cy="26888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05E67E3-C032-4E2B-B5C3-553A21609289}"/>
              </a:ext>
            </a:extLst>
          </p:cNvPr>
          <p:cNvSpPr txBox="1"/>
          <p:nvPr/>
        </p:nvSpPr>
        <p:spPr>
          <a:xfrm>
            <a:off x="9667416" y="1700938"/>
            <a:ext cx="2426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첫 루프를 실행한 후</a:t>
            </a:r>
            <a:endParaRPr lang="en-US" altLang="ko-KR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D6A79F-39D6-4F9B-911B-060FDFFEE031}"/>
              </a:ext>
            </a:extLst>
          </p:cNvPr>
          <p:cNvSpPr txBox="1"/>
          <p:nvPr/>
        </p:nvSpPr>
        <p:spPr>
          <a:xfrm>
            <a:off x="8224965" y="3302042"/>
            <a:ext cx="25355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HY강M" panose="02030600000101010101" pitchFamily="18" charset="-127"/>
                <a:ea typeface="HY강M" panose="02030600000101010101" pitchFamily="18" charset="-127"/>
              </a:rPr>
              <a:t>출처 </a:t>
            </a:r>
            <a:r>
              <a:rPr lang="en-US" altLang="ko-KR" sz="1050" b="1" dirty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050" b="1" dirty="0">
                <a:latin typeface="HY강M" panose="02030600000101010101" pitchFamily="18" charset="-127"/>
                <a:ea typeface="HY강M" panose="02030600000101010101" pitchFamily="18" charset="-127"/>
              </a:rPr>
              <a:t>구글 이미지</a:t>
            </a:r>
            <a:endParaRPr lang="en-US" altLang="ko-KR" sz="105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7C52497-668F-43BE-81A7-B03BF443D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814" y="3796974"/>
            <a:ext cx="5641859" cy="25851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89C91DF-7FC3-470F-920D-EF151866F047}"/>
              </a:ext>
            </a:extLst>
          </p:cNvPr>
          <p:cNvSpPr txBox="1"/>
          <p:nvPr/>
        </p:nvSpPr>
        <p:spPr>
          <a:xfrm>
            <a:off x="8224965" y="6382099"/>
            <a:ext cx="25355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HY강M" panose="02030600000101010101" pitchFamily="18" charset="-127"/>
                <a:ea typeface="HY강M" panose="02030600000101010101" pitchFamily="18" charset="-127"/>
              </a:rPr>
              <a:t>출처 </a:t>
            </a:r>
            <a:r>
              <a:rPr lang="en-US" altLang="ko-KR" sz="1050" b="1" dirty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050" b="1" dirty="0">
                <a:latin typeface="HY강M" panose="02030600000101010101" pitchFamily="18" charset="-127"/>
                <a:ea typeface="HY강M" panose="02030600000101010101" pitchFamily="18" charset="-127"/>
              </a:rPr>
              <a:t>구글 이미지</a:t>
            </a:r>
            <a:endParaRPr lang="en-US" altLang="ko-KR" sz="105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FB02BC-1371-42E8-8232-3B5EDC96C855}"/>
              </a:ext>
            </a:extLst>
          </p:cNvPr>
          <p:cNvSpPr txBox="1"/>
          <p:nvPr/>
        </p:nvSpPr>
        <p:spPr>
          <a:xfrm>
            <a:off x="9479649" y="4896411"/>
            <a:ext cx="2426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두번째 루프 실행한 후</a:t>
            </a:r>
            <a:endParaRPr lang="en-US" altLang="ko-KR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A639537-97A8-435C-B98B-0FE93B67527F}"/>
              </a:ext>
            </a:extLst>
          </p:cNvPr>
          <p:cNvGrpSpPr/>
          <p:nvPr/>
        </p:nvGrpSpPr>
        <p:grpSpPr>
          <a:xfrm>
            <a:off x="392430" y="1005840"/>
            <a:ext cx="1642700" cy="0"/>
            <a:chOff x="392430" y="1005840"/>
            <a:chExt cx="1642700" cy="0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5D54E22-5EF7-4E9E-A979-D95665D00111}"/>
                </a:ext>
              </a:extLst>
            </p:cNvPr>
            <p:cNvCxnSpPr/>
            <p:nvPr/>
          </p:nvCxnSpPr>
          <p:spPr>
            <a:xfrm>
              <a:off x="392430" y="100584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B271523-ADF0-4EF5-992F-969276A053E9}"/>
                </a:ext>
              </a:extLst>
            </p:cNvPr>
            <p:cNvCxnSpPr/>
            <p:nvPr/>
          </p:nvCxnSpPr>
          <p:spPr>
            <a:xfrm>
              <a:off x="819997" y="100584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DC0D012-1D83-406A-8C18-35640C9AE1A4}"/>
                </a:ext>
              </a:extLst>
            </p:cNvPr>
            <p:cNvCxnSpPr/>
            <p:nvPr/>
          </p:nvCxnSpPr>
          <p:spPr>
            <a:xfrm>
              <a:off x="1247564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67881AD-514F-4D73-9503-125BCD596FEA}"/>
                </a:ext>
              </a:extLst>
            </p:cNvPr>
            <p:cNvCxnSpPr/>
            <p:nvPr/>
          </p:nvCxnSpPr>
          <p:spPr>
            <a:xfrm>
              <a:off x="1675130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2187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14E2FC5-AEF2-4270-ABE6-404267D669E0}"/>
              </a:ext>
            </a:extLst>
          </p:cNvPr>
          <p:cNvSpPr txBox="1"/>
          <p:nvPr/>
        </p:nvSpPr>
        <p:spPr>
          <a:xfrm>
            <a:off x="256221" y="1371600"/>
            <a:ext cx="1970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300" dirty="0" err="1">
                <a:solidFill>
                  <a:srgbClr val="0B55B5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다익스트라</a:t>
            </a:r>
            <a:endParaRPr lang="en-US" altLang="ko-KR" sz="2400" b="1" spc="300" dirty="0">
              <a:solidFill>
                <a:srgbClr val="0B55B5"/>
              </a:solidFill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r>
              <a:rPr lang="ko-KR" altLang="en-US" sz="2400" b="1" spc="300" dirty="0">
                <a:solidFill>
                  <a:srgbClr val="0B55B5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알고리즘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D218CB6-D4B9-468F-AB0C-D223767EAC00}"/>
              </a:ext>
            </a:extLst>
          </p:cNvPr>
          <p:cNvGrpSpPr/>
          <p:nvPr/>
        </p:nvGrpSpPr>
        <p:grpSpPr>
          <a:xfrm>
            <a:off x="392430" y="1014896"/>
            <a:ext cx="1642700" cy="9053"/>
            <a:chOff x="392430" y="1005840"/>
            <a:chExt cx="1642700" cy="9053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01653DA-F455-4864-BC7A-982CE930E7BF}"/>
                </a:ext>
              </a:extLst>
            </p:cNvPr>
            <p:cNvCxnSpPr/>
            <p:nvPr/>
          </p:nvCxnSpPr>
          <p:spPr>
            <a:xfrm>
              <a:off x="392430" y="100584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808A4E3-296E-404E-9370-3F0EE23329D0}"/>
                </a:ext>
              </a:extLst>
            </p:cNvPr>
            <p:cNvCxnSpPr/>
            <p:nvPr/>
          </p:nvCxnSpPr>
          <p:spPr>
            <a:xfrm>
              <a:off x="1242706" y="1014893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3ADC3638-C610-4EAD-8925-D387E83E3AE4}"/>
                </a:ext>
              </a:extLst>
            </p:cNvPr>
            <p:cNvCxnSpPr/>
            <p:nvPr/>
          </p:nvCxnSpPr>
          <p:spPr>
            <a:xfrm>
              <a:off x="803953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B215AC5-B725-44A4-9CFF-28EB8FAFFD75}"/>
                </a:ext>
              </a:extLst>
            </p:cNvPr>
            <p:cNvCxnSpPr/>
            <p:nvPr/>
          </p:nvCxnSpPr>
          <p:spPr>
            <a:xfrm>
              <a:off x="1675130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A3593AA-FAF2-4966-B3F7-89F3523E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741" y="425214"/>
            <a:ext cx="7651598" cy="325049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0C7628F-0F20-4FD0-BA77-E9951BE2D4FF}"/>
              </a:ext>
            </a:extLst>
          </p:cNvPr>
          <p:cNvSpPr txBox="1"/>
          <p:nvPr/>
        </p:nvSpPr>
        <p:spPr>
          <a:xfrm>
            <a:off x="9890803" y="3647951"/>
            <a:ext cx="25355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HY강M" panose="02030600000101010101" pitchFamily="18" charset="-127"/>
                <a:ea typeface="HY강M" panose="02030600000101010101" pitchFamily="18" charset="-127"/>
              </a:rPr>
              <a:t>출처 </a:t>
            </a:r>
            <a:r>
              <a:rPr lang="en-US" altLang="ko-KR" sz="1050" b="1" dirty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050" b="1" dirty="0">
                <a:latin typeface="HY강M" panose="02030600000101010101" pitchFamily="18" charset="-127"/>
                <a:ea typeface="HY강M" panose="02030600000101010101" pitchFamily="18" charset="-127"/>
              </a:rPr>
              <a:t>구글 이미지</a:t>
            </a:r>
            <a:endParaRPr lang="en-US" altLang="ko-KR" sz="105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2CA1B6-854D-499B-A0B8-7C27EC05838E}"/>
              </a:ext>
            </a:extLst>
          </p:cNvPr>
          <p:cNvSpPr txBox="1"/>
          <p:nvPr/>
        </p:nvSpPr>
        <p:spPr>
          <a:xfrm>
            <a:off x="6371810" y="4552379"/>
            <a:ext cx="314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HY강M" panose="02030600000101010101" pitchFamily="18" charset="-127"/>
                <a:ea typeface="HY강M" panose="02030600000101010101" pitchFamily="18" charset="-127"/>
              </a:rPr>
              <a:t>더 빠른 경로 찾은 경우</a:t>
            </a:r>
            <a:endParaRPr lang="en-US" altLang="ko-KR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1525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14E2FC5-AEF2-4270-ABE6-404267D669E0}"/>
              </a:ext>
            </a:extLst>
          </p:cNvPr>
          <p:cNvSpPr txBox="1"/>
          <p:nvPr/>
        </p:nvSpPr>
        <p:spPr>
          <a:xfrm>
            <a:off x="256221" y="1371600"/>
            <a:ext cx="1970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300" dirty="0" err="1">
                <a:solidFill>
                  <a:srgbClr val="0B55B5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다익스트라</a:t>
            </a:r>
            <a:endParaRPr lang="en-US" altLang="ko-KR" sz="2400" b="1" spc="300" dirty="0">
              <a:solidFill>
                <a:srgbClr val="0B55B5"/>
              </a:solidFill>
              <a:latin typeface="HY산B" panose="02030600000101010101" pitchFamily="18" charset="-127"/>
              <a:ea typeface="HY산B" panose="02030600000101010101" pitchFamily="18" charset="-127"/>
            </a:endParaRPr>
          </a:p>
          <a:p>
            <a:r>
              <a:rPr lang="ko-KR" altLang="en-US" sz="2400" b="1" spc="300" dirty="0">
                <a:solidFill>
                  <a:srgbClr val="0B55B5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알고리즘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F2EF605-8DB3-4C06-9B7C-23A91CD5EE2E}"/>
              </a:ext>
            </a:extLst>
          </p:cNvPr>
          <p:cNvGrpSpPr/>
          <p:nvPr/>
        </p:nvGrpSpPr>
        <p:grpSpPr>
          <a:xfrm>
            <a:off x="392430" y="1014896"/>
            <a:ext cx="1617677" cy="9053"/>
            <a:chOff x="392430" y="1014896"/>
            <a:chExt cx="1617677" cy="9053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01653DA-F455-4864-BC7A-982CE930E7BF}"/>
                </a:ext>
              </a:extLst>
            </p:cNvPr>
            <p:cNvCxnSpPr/>
            <p:nvPr/>
          </p:nvCxnSpPr>
          <p:spPr>
            <a:xfrm>
              <a:off x="392430" y="1014896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808A4E3-296E-404E-9370-3F0EE23329D0}"/>
                </a:ext>
              </a:extLst>
            </p:cNvPr>
            <p:cNvCxnSpPr/>
            <p:nvPr/>
          </p:nvCxnSpPr>
          <p:spPr>
            <a:xfrm>
              <a:off x="1650107" y="1023949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3ADC3638-C610-4EAD-8925-D387E83E3AE4}"/>
                </a:ext>
              </a:extLst>
            </p:cNvPr>
            <p:cNvCxnSpPr/>
            <p:nvPr/>
          </p:nvCxnSpPr>
          <p:spPr>
            <a:xfrm>
              <a:off x="803953" y="1014896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B215AC5-B725-44A4-9CFF-28EB8FAFFD75}"/>
                </a:ext>
              </a:extLst>
            </p:cNvPr>
            <p:cNvCxnSpPr/>
            <p:nvPr/>
          </p:nvCxnSpPr>
          <p:spPr>
            <a:xfrm>
              <a:off x="1231515" y="1014896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0C7628F-0F20-4FD0-BA77-E9951BE2D4FF}"/>
              </a:ext>
            </a:extLst>
          </p:cNvPr>
          <p:cNvSpPr txBox="1"/>
          <p:nvPr/>
        </p:nvSpPr>
        <p:spPr>
          <a:xfrm>
            <a:off x="9890803" y="3647951"/>
            <a:ext cx="25355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HY강M" panose="02030600000101010101" pitchFamily="18" charset="-127"/>
                <a:ea typeface="HY강M" panose="02030600000101010101" pitchFamily="18" charset="-127"/>
              </a:rPr>
              <a:t>출처 </a:t>
            </a:r>
            <a:r>
              <a:rPr lang="en-US" altLang="ko-KR" sz="1050" b="1" dirty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050" b="1" dirty="0">
                <a:latin typeface="HY강M" panose="02030600000101010101" pitchFamily="18" charset="-127"/>
                <a:ea typeface="HY강M" panose="02030600000101010101" pitchFamily="18" charset="-127"/>
              </a:rPr>
              <a:t>구글 이미지</a:t>
            </a:r>
            <a:endParaRPr lang="en-US" altLang="ko-KR" sz="105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2CA1B6-854D-499B-A0B8-7C27EC05838E}"/>
              </a:ext>
            </a:extLst>
          </p:cNvPr>
          <p:cNvSpPr txBox="1"/>
          <p:nvPr/>
        </p:nvSpPr>
        <p:spPr>
          <a:xfrm>
            <a:off x="6749921" y="4226454"/>
            <a:ext cx="314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또 다른 반복 루프</a:t>
            </a:r>
            <a:endParaRPr lang="en-US" altLang="ko-KR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723DD9-F6C1-4434-B287-A29E9CF7F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494" y="508748"/>
            <a:ext cx="6853482" cy="304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7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644420" y="1488270"/>
            <a:ext cx="0" cy="5103030"/>
          </a:xfrm>
          <a:prstGeom prst="line">
            <a:avLst/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1522499" y="1592567"/>
            <a:ext cx="243841" cy="243841"/>
          </a:xfrm>
          <a:prstGeom prst="ellipse">
            <a:avLst/>
          </a:prstGeom>
          <a:solidFill>
            <a:schemeClr val="bg1"/>
          </a:solidFill>
          <a:ln w="82550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529914" y="2364976"/>
            <a:ext cx="243841" cy="243841"/>
          </a:xfrm>
          <a:prstGeom prst="ellipse">
            <a:avLst/>
          </a:prstGeom>
          <a:solidFill>
            <a:schemeClr val="bg1"/>
          </a:solidFill>
          <a:ln w="82550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522499" y="3149835"/>
            <a:ext cx="243841" cy="243841"/>
          </a:xfrm>
          <a:prstGeom prst="ellipse">
            <a:avLst/>
          </a:prstGeom>
          <a:solidFill>
            <a:schemeClr val="bg1"/>
          </a:solidFill>
          <a:ln w="82550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522499" y="4117372"/>
            <a:ext cx="243841" cy="243841"/>
          </a:xfrm>
          <a:prstGeom prst="ellipse">
            <a:avLst/>
          </a:prstGeom>
          <a:solidFill>
            <a:schemeClr val="bg1"/>
          </a:solidFill>
          <a:ln w="82550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049032" y="1378258"/>
            <a:ext cx="1143002" cy="646331"/>
            <a:chOff x="1654292" y="2320440"/>
            <a:chExt cx="1143002" cy="646331"/>
          </a:xfrm>
        </p:grpSpPr>
        <p:sp>
          <p:nvSpPr>
            <p:cNvPr id="15" name="직사각형 14"/>
            <p:cNvSpPr/>
            <p:nvPr/>
          </p:nvSpPr>
          <p:spPr>
            <a:xfrm>
              <a:off x="1654292" y="2384550"/>
              <a:ext cx="1143002" cy="503940"/>
            </a:xfrm>
            <a:prstGeom prst="rect">
              <a:avLst/>
            </a:prstGeom>
            <a:solidFill>
              <a:srgbClr val="0B55B5"/>
            </a:solidFill>
            <a:ln>
              <a:solidFill>
                <a:srgbClr val="0B5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pc="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sz="2800" b="1" spc="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60773" y="2320440"/>
              <a:ext cx="9605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HY산B" panose="02030600000101010101" pitchFamily="18" charset="-127"/>
                  <a:ea typeface="HY산B" panose="02030600000101010101" pitchFamily="18" charset="-127"/>
                </a:rPr>
                <a:t>001</a:t>
              </a:r>
              <a:endParaRPr lang="ko-KR" altLang="en-US" sz="3600" dirty="0">
                <a:solidFill>
                  <a:schemeClr val="bg1"/>
                </a:solidFill>
                <a:latin typeface="HY산B" panose="02030600000101010101" pitchFamily="18" charset="-127"/>
                <a:ea typeface="HY산B" panose="02030600000101010101" pitchFamily="18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049032" y="2188837"/>
            <a:ext cx="1143002" cy="646331"/>
            <a:chOff x="1654292" y="3353128"/>
            <a:chExt cx="1143002" cy="646331"/>
          </a:xfrm>
        </p:grpSpPr>
        <p:sp>
          <p:nvSpPr>
            <p:cNvPr id="18" name="직사각형 17"/>
            <p:cNvSpPr/>
            <p:nvPr/>
          </p:nvSpPr>
          <p:spPr>
            <a:xfrm>
              <a:off x="1654292" y="3405630"/>
              <a:ext cx="1143002" cy="503940"/>
            </a:xfrm>
            <a:prstGeom prst="rect">
              <a:avLst/>
            </a:prstGeom>
            <a:solidFill>
              <a:srgbClr val="0B55B5"/>
            </a:solidFill>
            <a:ln>
              <a:solidFill>
                <a:srgbClr val="0B5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pc="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sz="2800" b="1" spc="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25507" y="3353128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HY산B" panose="02030600000101010101" pitchFamily="18" charset="-127"/>
                  <a:ea typeface="HY산B" panose="02030600000101010101" pitchFamily="18" charset="-127"/>
                </a:rPr>
                <a:t>002</a:t>
              </a:r>
              <a:endParaRPr lang="ko-KR" altLang="en-US" sz="3600" dirty="0">
                <a:solidFill>
                  <a:schemeClr val="bg1"/>
                </a:solidFill>
                <a:latin typeface="HY산B" panose="02030600000101010101" pitchFamily="18" charset="-127"/>
                <a:ea typeface="HY산B" panose="02030600000101010101" pitchFamily="18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049032" y="3002077"/>
            <a:ext cx="1143002" cy="646331"/>
            <a:chOff x="1654292" y="4462016"/>
            <a:chExt cx="1143002" cy="646331"/>
          </a:xfrm>
        </p:grpSpPr>
        <p:sp>
          <p:nvSpPr>
            <p:cNvPr id="19" name="직사각형 18"/>
            <p:cNvSpPr/>
            <p:nvPr/>
          </p:nvSpPr>
          <p:spPr>
            <a:xfrm>
              <a:off x="1654292" y="4518150"/>
              <a:ext cx="1143002" cy="503940"/>
            </a:xfrm>
            <a:prstGeom prst="rect">
              <a:avLst/>
            </a:prstGeom>
            <a:solidFill>
              <a:srgbClr val="0B55B5"/>
            </a:solidFill>
            <a:ln>
              <a:solidFill>
                <a:srgbClr val="0B5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pc="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sz="2800" b="1" spc="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25507" y="4462016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HY산B" panose="02030600000101010101" pitchFamily="18" charset="-127"/>
                  <a:ea typeface="HY산B" panose="02030600000101010101" pitchFamily="18" charset="-127"/>
                </a:rPr>
                <a:t>003</a:t>
              </a:r>
              <a:endParaRPr lang="ko-KR" altLang="en-US" sz="3600" dirty="0">
                <a:solidFill>
                  <a:schemeClr val="bg1"/>
                </a:solidFill>
                <a:latin typeface="HY산B" panose="02030600000101010101" pitchFamily="18" charset="-127"/>
                <a:ea typeface="HY산B" panose="02030600000101010101" pitchFamily="18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049032" y="3914486"/>
            <a:ext cx="1143002" cy="646331"/>
            <a:chOff x="1654292" y="5599479"/>
            <a:chExt cx="1143002" cy="646331"/>
          </a:xfrm>
        </p:grpSpPr>
        <p:sp>
          <p:nvSpPr>
            <p:cNvPr id="20" name="직사각형 19"/>
            <p:cNvSpPr/>
            <p:nvPr/>
          </p:nvSpPr>
          <p:spPr>
            <a:xfrm>
              <a:off x="1654292" y="5661150"/>
              <a:ext cx="1143002" cy="503940"/>
            </a:xfrm>
            <a:prstGeom prst="rect">
              <a:avLst/>
            </a:prstGeom>
            <a:solidFill>
              <a:srgbClr val="0B55B5"/>
            </a:solidFill>
            <a:ln>
              <a:solidFill>
                <a:srgbClr val="0B5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pc="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sz="2800" b="1" spc="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25507" y="5599479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HY산B" panose="02030600000101010101" pitchFamily="18" charset="-127"/>
                  <a:ea typeface="HY산B" panose="02030600000101010101" pitchFamily="18" charset="-127"/>
                </a:rPr>
                <a:t>004</a:t>
              </a:r>
              <a:endParaRPr lang="ko-KR" altLang="en-US" sz="3600" dirty="0">
                <a:solidFill>
                  <a:schemeClr val="bg1"/>
                </a:solidFill>
                <a:latin typeface="HY산B" panose="02030600000101010101" pitchFamily="18" charset="-127"/>
                <a:ea typeface="HY산B" panose="02030600000101010101" pitchFamily="18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252993" y="1455557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자료구조 그래프 이론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22513" y="2242758"/>
            <a:ext cx="3441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다익스트라</a:t>
            </a:r>
            <a:r>
              <a:rPr lang="ko-KR" altLang="en-US" sz="2400" spc="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알고리즘</a:t>
            </a:r>
            <a:endParaRPr lang="en-US" altLang="ko-KR" sz="2400" spc="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52993" y="3079348"/>
            <a:ext cx="4968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다익스트라</a:t>
            </a:r>
            <a:r>
              <a:rPr lang="ko-KR" altLang="en-US" sz="2400" spc="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알고리즘 의사코드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52993" y="3997294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알고리즘 복잡도 설명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6803" y="384958"/>
            <a:ext cx="25539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150" dirty="0">
                <a:latin typeface="HY산B" panose="02030600000101010101" pitchFamily="18" charset="-127"/>
                <a:ea typeface="HY산B" panose="02030600000101010101" pitchFamily="18" charset="-127"/>
              </a:rPr>
              <a:t>CONTENTS</a:t>
            </a:r>
            <a:endParaRPr lang="ko-KR" altLang="en-US" sz="4000" spc="-150"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522499" y="4992087"/>
            <a:ext cx="243841" cy="243841"/>
          </a:xfrm>
          <a:prstGeom prst="ellipse">
            <a:avLst/>
          </a:prstGeom>
          <a:solidFill>
            <a:schemeClr val="bg1"/>
          </a:solidFill>
          <a:ln w="82550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064271" y="4790841"/>
            <a:ext cx="1143002" cy="646331"/>
            <a:chOff x="1654292" y="5599479"/>
            <a:chExt cx="1143002" cy="646331"/>
          </a:xfrm>
        </p:grpSpPr>
        <p:sp>
          <p:nvSpPr>
            <p:cNvPr id="36" name="직사각형 35"/>
            <p:cNvSpPr/>
            <p:nvPr/>
          </p:nvSpPr>
          <p:spPr>
            <a:xfrm>
              <a:off x="1654292" y="5661150"/>
              <a:ext cx="1143002" cy="503940"/>
            </a:xfrm>
            <a:prstGeom prst="rect">
              <a:avLst/>
            </a:prstGeom>
            <a:solidFill>
              <a:srgbClr val="0B55B5"/>
            </a:solidFill>
            <a:ln>
              <a:solidFill>
                <a:srgbClr val="0B5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pc="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sz="2800" b="1" spc="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739934" y="5599479"/>
              <a:ext cx="10021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HY산B" panose="02030600000101010101" pitchFamily="18" charset="-127"/>
                  <a:ea typeface="HY산B" panose="02030600000101010101" pitchFamily="18" charset="-127"/>
                </a:rPr>
                <a:t>005</a:t>
              </a:r>
              <a:endParaRPr lang="ko-KR" altLang="en-US" sz="3600" dirty="0">
                <a:solidFill>
                  <a:schemeClr val="bg1"/>
                </a:solidFill>
                <a:latin typeface="HY산B" panose="02030600000101010101" pitchFamily="18" charset="-127"/>
                <a:ea typeface="HY산B" panose="02030600000101010101" pitchFamily="18" charset="-127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42026B7-92FE-4D98-8531-A77750D51DBC}"/>
              </a:ext>
            </a:extLst>
          </p:cNvPr>
          <p:cNvSpPr txBox="1"/>
          <p:nvPr/>
        </p:nvSpPr>
        <p:spPr>
          <a:xfrm>
            <a:off x="3237753" y="4911693"/>
            <a:ext cx="4070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우선순위 큐에 대한 설명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D6778A9-3A6F-45F4-8D0E-A87B4D033F17}"/>
              </a:ext>
            </a:extLst>
          </p:cNvPr>
          <p:cNvSpPr/>
          <p:nvPr/>
        </p:nvSpPr>
        <p:spPr>
          <a:xfrm>
            <a:off x="1522499" y="5849178"/>
            <a:ext cx="243841" cy="243841"/>
          </a:xfrm>
          <a:prstGeom prst="ellipse">
            <a:avLst/>
          </a:prstGeom>
          <a:solidFill>
            <a:schemeClr val="bg1"/>
          </a:solidFill>
          <a:ln w="82550">
            <a:solidFill>
              <a:srgbClr val="0B55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448E676-8FF2-4537-8D54-CB5CB9FFD5AE}"/>
              </a:ext>
            </a:extLst>
          </p:cNvPr>
          <p:cNvGrpSpPr/>
          <p:nvPr/>
        </p:nvGrpSpPr>
        <p:grpSpPr>
          <a:xfrm>
            <a:off x="2064271" y="5647932"/>
            <a:ext cx="1143002" cy="646331"/>
            <a:chOff x="1654292" y="5599479"/>
            <a:chExt cx="1143002" cy="646331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C8C87E6-6BB6-436C-8406-7E8B741B89D7}"/>
                </a:ext>
              </a:extLst>
            </p:cNvPr>
            <p:cNvSpPr/>
            <p:nvPr/>
          </p:nvSpPr>
          <p:spPr>
            <a:xfrm>
              <a:off x="1654292" y="5661150"/>
              <a:ext cx="1143002" cy="503940"/>
            </a:xfrm>
            <a:prstGeom prst="rect">
              <a:avLst/>
            </a:prstGeom>
            <a:solidFill>
              <a:srgbClr val="0B55B5"/>
            </a:solidFill>
            <a:ln>
              <a:solidFill>
                <a:srgbClr val="0B5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spc="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sz="2800" b="1" spc="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3DF4004-0753-4BAF-9252-83920EAB6086}"/>
                </a:ext>
              </a:extLst>
            </p:cNvPr>
            <p:cNvSpPr txBox="1"/>
            <p:nvPr/>
          </p:nvSpPr>
          <p:spPr>
            <a:xfrm>
              <a:off x="1743140" y="5599479"/>
              <a:ext cx="9957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HY산B" panose="02030600000101010101" pitchFamily="18" charset="-127"/>
                  <a:ea typeface="HY산B" panose="02030600000101010101" pitchFamily="18" charset="-127"/>
                </a:rPr>
                <a:t>006</a:t>
              </a:r>
              <a:endParaRPr lang="ko-KR" altLang="en-US" sz="3600" dirty="0">
                <a:solidFill>
                  <a:schemeClr val="bg1"/>
                </a:solidFill>
                <a:latin typeface="HY산B" panose="02030600000101010101" pitchFamily="18" charset="-127"/>
                <a:ea typeface="HY산B" panose="02030600000101010101" pitchFamily="18" charset="-127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DB8BFFF-B7CE-48AD-B964-C68AB5142E73}"/>
              </a:ext>
            </a:extLst>
          </p:cNvPr>
          <p:cNvSpPr txBox="1"/>
          <p:nvPr/>
        </p:nvSpPr>
        <p:spPr>
          <a:xfrm>
            <a:off x="3237753" y="5768784"/>
            <a:ext cx="4275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다익스트라</a:t>
            </a:r>
            <a:r>
              <a:rPr lang="ko-KR" altLang="en-US" sz="2400" spc="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알고리즘 그림</a:t>
            </a:r>
          </a:p>
        </p:txBody>
      </p:sp>
    </p:spTree>
    <p:extLst>
      <p:ext uri="{BB962C8B-B14F-4D97-AF65-F5344CB8AC3E}">
        <p14:creationId xmlns:p14="http://schemas.microsoft.com/office/powerpoint/2010/main" val="1556671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54957" y="3059901"/>
            <a:ext cx="5082086" cy="693025"/>
          </a:xfrm>
          <a:prstGeom prst="rect">
            <a:avLst/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HY산B" panose="02030600000101010101" pitchFamily="18" charset="-127"/>
                <a:ea typeface="HY산B" panose="02030600000101010101" pitchFamily="18" charset="-127"/>
              </a:rPr>
              <a:t>Thank you</a:t>
            </a:r>
            <a:endParaRPr lang="ko-KR" altLang="en-US" sz="4800"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711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232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latin typeface="HY산B" panose="02030600000101010101" pitchFamily="18" charset="-127"/>
                <a:ea typeface="HY산B" panose="02030600000101010101" pitchFamily="18" charset="-127"/>
              </a:rPr>
              <a:t>01</a:t>
            </a:r>
            <a:endParaRPr lang="ko-KR" altLang="en-US" sz="4400" spc="-300"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자료구조 그래프 이론</a:t>
            </a:r>
          </a:p>
        </p:txBody>
      </p:sp>
    </p:spTree>
    <p:extLst>
      <p:ext uri="{BB962C8B-B14F-4D97-AF65-F5344CB8AC3E}">
        <p14:creationId xmlns:p14="http://schemas.microsoft.com/office/powerpoint/2010/main" val="69298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3039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300" dirty="0">
                <a:solidFill>
                  <a:srgbClr val="0B55B5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자료구조 그래프 이론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3759200" y="1202323"/>
            <a:ext cx="7150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그래프란</a:t>
            </a:r>
            <a:r>
              <a:rPr lang="en-US" altLang="ko-KR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?</a:t>
            </a:r>
          </a:p>
          <a:p>
            <a:r>
              <a:rPr lang="ko-KR" altLang="en-US" dirty="0" err="1">
                <a:latin typeface="MD아트체" panose="02020603020101020101" pitchFamily="18" charset="-127"/>
                <a:ea typeface="MD아트체" panose="02020603020101020101" pitchFamily="18" charset="-127"/>
              </a:rPr>
              <a:t>노드와</a:t>
            </a:r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 그 </a:t>
            </a:r>
            <a:r>
              <a:rPr lang="ko-KR" altLang="en-US" dirty="0" err="1">
                <a:latin typeface="MD아트체" panose="02020603020101020101" pitchFamily="18" charset="-127"/>
                <a:ea typeface="MD아트체" panose="02020603020101020101" pitchFamily="18" charset="-127"/>
              </a:rPr>
              <a:t>노드를</a:t>
            </a:r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 연결하는 간선을 하나로 모아놓은 구조이다</a:t>
            </a:r>
            <a:r>
              <a:rPr lang="en-US" altLang="ko-KR" dirty="0">
                <a:latin typeface="MD아트체" panose="02020603020101020101" pitchFamily="18" charset="-127"/>
                <a:ea typeface="MD아트체" panose="02020603020101020101" pitchFamily="18" charset="-127"/>
              </a:rPr>
              <a:t>.</a:t>
            </a:r>
            <a:endParaRPr lang="ko-KR" altLang="en-US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59200" y="3364706"/>
            <a:ext cx="8051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그래프의</a:t>
            </a:r>
            <a:r>
              <a:rPr lang="en-US" altLang="ko-KR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 </a:t>
            </a:r>
            <a:r>
              <a:rPr lang="ko-KR" altLang="en-US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특징</a:t>
            </a:r>
            <a:endParaRPr lang="en-US" altLang="ko-KR" sz="2400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그래프는 네트워크 모델이다</a:t>
            </a:r>
            <a:r>
              <a:rPr lang="en-US" altLang="ko-KR" dirty="0">
                <a:latin typeface="MD아트체" panose="02020603020101020101" pitchFamily="18" charset="-127"/>
                <a:ea typeface="MD아트체" panose="02020603020101020101" pitchFamily="18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en-US" altLang="ko-KR" dirty="0">
                <a:latin typeface="MD아트체" panose="02020603020101020101" pitchFamily="18" charset="-127"/>
                <a:ea typeface="MD아트체" panose="02020603020101020101" pitchFamily="18" charset="-127"/>
              </a:rPr>
              <a:t>2</a:t>
            </a:r>
            <a:r>
              <a:rPr lang="ko-KR" altLang="en-US" dirty="0" err="1">
                <a:latin typeface="MD아트체" panose="02020603020101020101" pitchFamily="18" charset="-127"/>
                <a:ea typeface="MD아트체" panose="02020603020101020101" pitchFamily="18" charset="-127"/>
              </a:rPr>
              <a:t>개이상의</a:t>
            </a:r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 경로가 가능하다</a:t>
            </a:r>
            <a:r>
              <a:rPr lang="en-US" altLang="ko-KR" dirty="0">
                <a:latin typeface="MD아트체" panose="02020603020101020101" pitchFamily="18" charset="-127"/>
                <a:ea typeface="MD아트체" panose="02020603020101020101" pitchFamily="18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루트 </a:t>
            </a:r>
            <a:r>
              <a:rPr lang="ko-KR" altLang="en-US" dirty="0" err="1">
                <a:latin typeface="MD아트체" panose="02020603020101020101" pitchFamily="18" charset="-127"/>
                <a:ea typeface="MD아트체" panose="02020603020101020101" pitchFamily="18" charset="-127"/>
              </a:rPr>
              <a:t>노드라는</a:t>
            </a:r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 개념이 없다</a:t>
            </a:r>
            <a:r>
              <a:rPr lang="en-US" altLang="ko-KR" dirty="0">
                <a:latin typeface="MD아트체" panose="02020603020101020101" pitchFamily="18" charset="-127"/>
                <a:ea typeface="MD아트체" panose="02020603020101020101" pitchFamily="18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부모</a:t>
            </a:r>
            <a:r>
              <a:rPr lang="en-US" altLang="ko-KR" dirty="0">
                <a:latin typeface="MD아트체" panose="02020603020101020101" pitchFamily="18" charset="-127"/>
                <a:ea typeface="MD아트체" panose="02020603020101020101" pitchFamily="18" charset="-127"/>
              </a:rPr>
              <a:t>-</a:t>
            </a:r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자식 관계라는 개념이 없다</a:t>
            </a:r>
            <a:r>
              <a:rPr lang="en-US" altLang="ko-KR" dirty="0">
                <a:latin typeface="MD아트체" panose="02020603020101020101" pitchFamily="18" charset="-127"/>
                <a:ea typeface="MD아트체" panose="02020603020101020101" pitchFamily="18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그래프는 크게 방향그래프와 </a:t>
            </a:r>
            <a:r>
              <a:rPr lang="ko-KR" altLang="en-US" dirty="0" err="1">
                <a:latin typeface="MD아트체" panose="02020603020101020101" pitchFamily="18" charset="-127"/>
                <a:ea typeface="MD아트체" panose="02020603020101020101" pitchFamily="18" charset="-127"/>
              </a:rPr>
              <a:t>무방향그래프가</a:t>
            </a:r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 있다</a:t>
            </a:r>
            <a:r>
              <a:rPr lang="en-US" altLang="ko-KR" dirty="0">
                <a:latin typeface="MD아트체" panose="02020603020101020101" pitchFamily="18" charset="-127"/>
                <a:ea typeface="MD아트체" panose="02020603020101020101" pitchFamily="18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간선의 유무는 그래프에 따라 다르다</a:t>
            </a:r>
            <a:r>
              <a:rPr lang="en-US" altLang="ko-KR" dirty="0">
                <a:latin typeface="MD아트체" panose="02020603020101020101" pitchFamily="18" charset="-127"/>
                <a:ea typeface="MD아트체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4475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92430" y="1005840"/>
            <a:ext cx="1642700" cy="0"/>
            <a:chOff x="392430" y="100584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392430" y="100584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19997" y="100584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247564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675130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6221" y="1371600"/>
            <a:ext cx="3039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300" dirty="0">
                <a:solidFill>
                  <a:srgbClr val="0B55B5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자료구조 그래프 이론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70300" y="795923"/>
            <a:ext cx="8255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그래프의 종류</a:t>
            </a:r>
            <a:endParaRPr lang="en-US" altLang="ko-KR" sz="2400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MD아트체" panose="02020603020101020101" pitchFamily="18" charset="-127"/>
                <a:ea typeface="MD아트체" panose="02020603020101020101" pitchFamily="18" charset="-127"/>
              </a:rPr>
              <a:t>무방향그래프</a:t>
            </a:r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 </a:t>
            </a:r>
            <a:r>
              <a:rPr lang="en-US" altLang="ko-KR" dirty="0">
                <a:latin typeface="MD아트체" panose="02020603020101020101" pitchFamily="18" charset="-127"/>
                <a:ea typeface="MD아트체" panose="02020603020101020101" pitchFamily="18" charset="-127"/>
              </a:rPr>
              <a:t>: </a:t>
            </a:r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간선을 통해서 양방향으로 갈 수 있는 그래프</a:t>
            </a:r>
            <a:endParaRPr lang="en-US" altLang="ko-KR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방향 그래프 </a:t>
            </a:r>
            <a:r>
              <a:rPr lang="en-US" altLang="ko-KR" dirty="0">
                <a:latin typeface="MD아트체" panose="02020603020101020101" pitchFamily="18" charset="-127"/>
                <a:ea typeface="MD아트체" panose="02020603020101020101" pitchFamily="18" charset="-127"/>
              </a:rPr>
              <a:t>: </a:t>
            </a:r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간선에 방향성이 존재하는 그래프</a:t>
            </a:r>
            <a:endParaRPr lang="en-US" altLang="ko-KR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가중치 그래프 </a:t>
            </a:r>
            <a:r>
              <a:rPr lang="en-US" altLang="ko-KR" dirty="0">
                <a:latin typeface="MD아트체" panose="02020603020101020101" pitchFamily="18" charset="-127"/>
                <a:ea typeface="MD아트체" panose="02020603020101020101" pitchFamily="18" charset="-127"/>
              </a:rPr>
              <a:t>: </a:t>
            </a:r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간선에 비용이나 가중치가 할당된 그래프</a:t>
            </a:r>
            <a:endParaRPr lang="en-US" altLang="ko-KR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연결 그래프 </a:t>
            </a:r>
            <a:r>
              <a:rPr lang="en-US" altLang="ko-KR" dirty="0">
                <a:latin typeface="MD아트체" panose="02020603020101020101" pitchFamily="18" charset="-127"/>
                <a:ea typeface="MD아트체" panose="02020603020101020101" pitchFamily="18" charset="-127"/>
              </a:rPr>
              <a:t>: </a:t>
            </a:r>
            <a:r>
              <a:rPr lang="ko-KR" altLang="en-US" dirty="0" err="1">
                <a:latin typeface="MD아트체" panose="02020603020101020101" pitchFamily="18" charset="-127"/>
                <a:ea typeface="MD아트체" panose="02020603020101020101" pitchFamily="18" charset="-127"/>
              </a:rPr>
              <a:t>무방향</a:t>
            </a:r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 그래프에 모든 </a:t>
            </a:r>
            <a:r>
              <a:rPr lang="ko-KR" altLang="en-US" dirty="0" err="1">
                <a:latin typeface="MD아트체" panose="02020603020101020101" pitchFamily="18" charset="-127"/>
                <a:ea typeface="MD아트체" panose="02020603020101020101" pitchFamily="18" charset="-127"/>
              </a:rPr>
              <a:t>정점쌍에</a:t>
            </a:r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 경로가 존재하는 그래프</a:t>
            </a:r>
            <a:endParaRPr lang="en-US" altLang="ko-KR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MD아트체" panose="02020603020101020101" pitchFamily="18" charset="-127"/>
                <a:ea typeface="MD아트체" panose="02020603020101020101" pitchFamily="18" charset="-127"/>
              </a:rPr>
              <a:t>비연결</a:t>
            </a:r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 그래프 </a:t>
            </a:r>
            <a:r>
              <a:rPr lang="en-US" altLang="ko-KR" dirty="0">
                <a:latin typeface="MD아트체" panose="02020603020101020101" pitchFamily="18" charset="-127"/>
                <a:ea typeface="MD아트체" panose="02020603020101020101" pitchFamily="18" charset="-127"/>
              </a:rPr>
              <a:t>: </a:t>
            </a:r>
            <a:r>
              <a:rPr lang="ko-KR" altLang="en-US" dirty="0" err="1">
                <a:latin typeface="MD아트체" panose="02020603020101020101" pitchFamily="18" charset="-127"/>
                <a:ea typeface="MD아트체" panose="02020603020101020101" pitchFamily="18" charset="-127"/>
              </a:rPr>
              <a:t>무방향</a:t>
            </a:r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 그래프에 특정 </a:t>
            </a:r>
            <a:r>
              <a:rPr lang="ko-KR" altLang="en-US" dirty="0" err="1">
                <a:latin typeface="MD아트체" panose="02020603020101020101" pitchFamily="18" charset="-127"/>
                <a:ea typeface="MD아트체" panose="02020603020101020101" pitchFamily="18" charset="-127"/>
              </a:rPr>
              <a:t>정점쌍</a:t>
            </a:r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 사이에 경로가 존재하지                         </a:t>
            </a:r>
            <a:r>
              <a:rPr lang="en-US" altLang="ko-KR" dirty="0">
                <a:latin typeface="MD아트체" panose="02020603020101020101" pitchFamily="18" charset="-127"/>
                <a:ea typeface="MD아트체" panose="02020603020101020101" pitchFamily="18" charset="-127"/>
              </a:rPr>
              <a:t>		   </a:t>
            </a:r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않는 그래프</a:t>
            </a:r>
            <a:endParaRPr lang="en-US" altLang="ko-KR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완전 그래프 </a:t>
            </a:r>
            <a:r>
              <a:rPr lang="en-US" altLang="ko-KR" dirty="0">
                <a:latin typeface="MD아트체" panose="02020603020101020101" pitchFamily="18" charset="-127"/>
                <a:ea typeface="MD아트체" panose="02020603020101020101" pitchFamily="18" charset="-127"/>
              </a:rPr>
              <a:t>: </a:t>
            </a:r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그래프에 속해있는 모든 정점이 서로 </a:t>
            </a:r>
            <a:r>
              <a:rPr lang="ko-KR" altLang="en-US" dirty="0" err="1">
                <a:latin typeface="MD아트체" panose="02020603020101020101" pitchFamily="18" charset="-127"/>
                <a:ea typeface="MD아트체" panose="02020603020101020101" pitchFamily="18" charset="-127"/>
              </a:rPr>
              <a:t>연결되있는</a:t>
            </a:r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 그래프</a:t>
            </a:r>
            <a:endParaRPr lang="en-US" altLang="ko-KR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70300" y="3894723"/>
            <a:ext cx="825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그래프의 탐색</a:t>
            </a:r>
            <a:endParaRPr lang="en-US" altLang="ko-KR" sz="2400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깊이 우선 탐색</a:t>
            </a:r>
            <a:r>
              <a:rPr lang="en-US" altLang="ko-KR" dirty="0">
                <a:latin typeface="MD아트체" panose="02020603020101020101" pitchFamily="18" charset="-127"/>
                <a:ea typeface="MD아트체" panose="02020603020101020101" pitchFamily="18" charset="-127"/>
              </a:rPr>
              <a:t>(DFS) : </a:t>
            </a:r>
            <a:r>
              <a:rPr lang="ko-KR" altLang="en-US" dirty="0" err="1">
                <a:latin typeface="MD아트체" panose="02020603020101020101" pitchFamily="18" charset="-127"/>
                <a:ea typeface="MD아트체" panose="02020603020101020101" pitchFamily="18" charset="-127"/>
              </a:rPr>
              <a:t>노드에서</a:t>
            </a:r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 시작해서 다음 분기로 넘어가기 전에                  </a:t>
            </a:r>
            <a:r>
              <a:rPr lang="en-US" altLang="ko-KR" dirty="0">
                <a:latin typeface="MD아트체" panose="02020603020101020101" pitchFamily="18" charset="-127"/>
                <a:ea typeface="MD아트체" panose="02020603020101020101" pitchFamily="18" charset="-127"/>
              </a:rPr>
              <a:t>			  </a:t>
            </a:r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해당분기를 완벽하게 탐색하는 방법</a:t>
            </a:r>
            <a:endParaRPr lang="en-US" altLang="ko-KR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너비</a:t>
            </a:r>
            <a:r>
              <a:rPr lang="en-US" altLang="ko-KR" dirty="0">
                <a:latin typeface="MD아트체" panose="02020603020101020101" pitchFamily="18" charset="-127"/>
                <a:ea typeface="MD아트체" panose="02020603020101020101" pitchFamily="18" charset="-127"/>
              </a:rPr>
              <a:t> </a:t>
            </a:r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우선 탐색</a:t>
            </a:r>
            <a:r>
              <a:rPr lang="en-US" altLang="ko-KR" dirty="0">
                <a:latin typeface="MD아트체" panose="02020603020101020101" pitchFamily="18" charset="-127"/>
                <a:ea typeface="MD아트체" panose="02020603020101020101" pitchFamily="18" charset="-127"/>
              </a:rPr>
              <a:t>(BFS) : </a:t>
            </a:r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노트에서 시작해서 인접한 노트를 먼저 </a:t>
            </a:r>
            <a:r>
              <a:rPr lang="ko-KR" altLang="en-US" dirty="0" err="1">
                <a:latin typeface="MD아트체" panose="02020603020101020101" pitchFamily="18" charset="-127"/>
                <a:ea typeface="MD아트체" panose="02020603020101020101" pitchFamily="18" charset="-127"/>
              </a:rPr>
              <a:t>탐색하</a:t>
            </a:r>
            <a:r>
              <a:rPr lang="en-US" altLang="ko-KR" dirty="0">
                <a:latin typeface="MD아트체" panose="02020603020101020101" pitchFamily="18" charset="-127"/>
                <a:ea typeface="MD아트체" panose="02020603020101020101" pitchFamily="18" charset="-127"/>
              </a:rPr>
              <a:t>			  </a:t>
            </a:r>
            <a:r>
              <a:rPr lang="ko-KR" altLang="en-US" dirty="0">
                <a:latin typeface="MD아트체" panose="02020603020101020101" pitchFamily="18" charset="-127"/>
                <a:ea typeface="MD아트체" panose="02020603020101020101" pitchFamily="18" charset="-127"/>
              </a:rPr>
              <a:t>는 방법</a:t>
            </a:r>
            <a:endParaRPr lang="en-US" altLang="ko-KR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19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809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latin typeface="HY산B" panose="02030600000101010101" pitchFamily="18" charset="-127"/>
                <a:ea typeface="HY산B" panose="02030600000101010101" pitchFamily="18" charset="-127"/>
              </a:rPr>
              <a:t>02</a:t>
            </a:r>
            <a:endParaRPr lang="ko-KR" altLang="en-US" sz="4400" spc="-300"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다익스트라</a:t>
            </a:r>
            <a:r>
              <a:rPr lang="ko-KR" altLang="en-US" dirty="0">
                <a:latin typeface="HY산B" panose="02030600000101010101" pitchFamily="18" charset="-127"/>
                <a:ea typeface="HY산B" panose="02030600000101010101" pitchFamily="18" charset="-127"/>
              </a:rPr>
              <a:t> 알고리즘</a:t>
            </a:r>
          </a:p>
        </p:txBody>
      </p:sp>
    </p:spTree>
    <p:extLst>
      <p:ext uri="{BB962C8B-B14F-4D97-AF65-F5344CB8AC3E}">
        <p14:creationId xmlns:p14="http://schemas.microsoft.com/office/powerpoint/2010/main" val="3070423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221" y="1371600"/>
            <a:ext cx="2917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300" dirty="0" err="1">
                <a:solidFill>
                  <a:srgbClr val="0B55B5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다익스트라</a:t>
            </a:r>
            <a:r>
              <a:rPr lang="ko-KR" altLang="en-US" sz="2000" b="1" spc="300" dirty="0">
                <a:solidFill>
                  <a:srgbClr val="0B55B5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 알고리즘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392430" y="1005840"/>
            <a:ext cx="1642700" cy="0"/>
            <a:chOff x="455014" y="109728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455014" y="109728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82581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310148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737714" y="109728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3759200" y="1202323"/>
            <a:ext cx="71501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MD아트체" panose="02020603020101020101" pitchFamily="18" charset="-127"/>
                <a:ea typeface="MD아트체" panose="02020603020101020101" pitchFamily="18" charset="-127"/>
              </a:rPr>
              <a:t>다익스트라</a:t>
            </a:r>
            <a:r>
              <a:rPr lang="ko-KR" altLang="en-US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 알고리즘이란</a:t>
            </a:r>
            <a:r>
              <a:rPr lang="en-US" altLang="ko-KR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?</a:t>
            </a:r>
          </a:p>
          <a:p>
            <a:endParaRPr lang="en-US" altLang="ko-KR" sz="2400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b="1" dirty="0"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b="1" dirty="0" err="1">
                <a:latin typeface="HY강M" panose="02030600000101010101" pitchFamily="18" charset="-127"/>
                <a:ea typeface="HY강M" panose="02030600000101010101" pitchFamily="18" charset="-127"/>
              </a:rPr>
              <a:t>에츠허르</a:t>
            </a:r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b="1" dirty="0" err="1">
                <a:latin typeface="HY강M" panose="02030600000101010101" pitchFamily="18" charset="-127"/>
                <a:ea typeface="HY강M" panose="02030600000101010101" pitchFamily="18" charset="-127"/>
              </a:rPr>
              <a:t>다익스트라가</a:t>
            </a:r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 고안한 알고리즘이며 음의 가중치가 없는 그래프에서 한 노드에서 다른 모든 노드까지의 최단거리를 구하는 알고리즘이다</a:t>
            </a:r>
            <a:r>
              <a:rPr lang="en-US" altLang="ko-KR" b="1" dirty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D688B-2856-4A10-B21F-7071A741AF25}"/>
              </a:ext>
            </a:extLst>
          </p:cNvPr>
          <p:cNvSpPr txBox="1"/>
          <p:nvPr/>
        </p:nvSpPr>
        <p:spPr>
          <a:xfrm>
            <a:off x="3704880" y="3737294"/>
            <a:ext cx="7150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MD아트체" panose="02020603020101020101" pitchFamily="18" charset="-127"/>
                <a:ea typeface="MD아트체" panose="02020603020101020101" pitchFamily="18" charset="-127"/>
              </a:rPr>
              <a:t>다익스트라</a:t>
            </a:r>
            <a:r>
              <a:rPr lang="ko-KR" altLang="en-US" sz="2400" dirty="0">
                <a:latin typeface="MD아트체" panose="02020603020101020101" pitchFamily="18" charset="-127"/>
                <a:ea typeface="MD아트체" panose="02020603020101020101" pitchFamily="18" charset="-127"/>
              </a:rPr>
              <a:t> 알고리즘 이용</a:t>
            </a:r>
            <a:endParaRPr lang="en-US" altLang="ko-KR" sz="2400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endParaRPr lang="en-US" altLang="ko-KR" sz="2400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  <a:p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b="1" dirty="0">
                <a:latin typeface="HY강M" panose="02030600000101010101" pitchFamily="18" charset="-127"/>
                <a:ea typeface="HY강M" panose="02030600000101010101" pitchFamily="18" charset="-127"/>
              </a:rPr>
              <a:t>- </a:t>
            </a:r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가능한 적은 비용으로 빠르게 해답에 도달하는 경로를 찾아내는 대부분의 문제에 이용된다</a:t>
            </a:r>
            <a:r>
              <a:rPr lang="en-US" altLang="ko-KR" b="1" dirty="0"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8930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92430" y="1005840"/>
            <a:ext cx="1642700" cy="0"/>
            <a:chOff x="392430" y="1005840"/>
            <a:chExt cx="1642700" cy="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392430" y="1005840"/>
              <a:ext cx="360000" cy="0"/>
            </a:xfrm>
            <a:prstGeom prst="line">
              <a:avLst/>
            </a:prstGeom>
            <a:ln w="44450" cap="rnd">
              <a:solidFill>
                <a:srgbClr val="D0CEC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819997" y="1005840"/>
              <a:ext cx="360000" cy="0"/>
            </a:xfrm>
            <a:prstGeom prst="line">
              <a:avLst/>
            </a:prstGeom>
            <a:ln w="44450" cap="rnd">
              <a:solidFill>
                <a:srgbClr val="0B55B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247564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1675130" y="1005840"/>
              <a:ext cx="360000" cy="0"/>
            </a:xfrm>
            <a:prstGeom prst="line">
              <a:avLst/>
            </a:prstGeom>
            <a:ln w="44450" cap="rnd">
              <a:solidFill>
                <a:schemeClr val="bg2">
                  <a:lumMod val="9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59E2E4C-69DC-4094-BFC7-053A327CBC21}"/>
              </a:ext>
            </a:extLst>
          </p:cNvPr>
          <p:cNvSpPr txBox="1"/>
          <p:nvPr/>
        </p:nvSpPr>
        <p:spPr>
          <a:xfrm>
            <a:off x="256221" y="1371600"/>
            <a:ext cx="2917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300" dirty="0" err="1">
                <a:solidFill>
                  <a:srgbClr val="0B55B5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다익스트라</a:t>
            </a:r>
            <a:r>
              <a:rPr lang="ko-KR" altLang="en-US" sz="2000" b="1" spc="300" dirty="0">
                <a:solidFill>
                  <a:srgbClr val="0B55B5"/>
                </a:solidFill>
                <a:latin typeface="HY산B" panose="02030600000101010101" pitchFamily="18" charset="-127"/>
                <a:ea typeface="HY산B" panose="02030600000101010101" pitchFamily="18" charset="-127"/>
              </a:rPr>
              <a:t> 알고리즘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012898-DED5-4AFB-8DF9-9D852A38AA06}"/>
              </a:ext>
            </a:extLst>
          </p:cNvPr>
          <p:cNvSpPr txBox="1"/>
          <p:nvPr/>
        </p:nvSpPr>
        <p:spPr>
          <a:xfrm>
            <a:off x="3759200" y="1202323"/>
            <a:ext cx="71501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출발점으로부터 최단거리를 저장할 배열 </a:t>
            </a:r>
            <a:r>
              <a:rPr lang="en-US" altLang="ko-KR" b="1" dirty="0">
                <a:latin typeface="HY강M" panose="02030600000101010101" pitchFamily="18" charset="-127"/>
                <a:ea typeface="HY강M" panose="02030600000101010101" pitchFamily="18" charset="-127"/>
              </a:rPr>
              <a:t>d[v]</a:t>
            </a:r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를 만들고</a:t>
            </a:r>
            <a:r>
              <a:rPr lang="en-US" altLang="ko-KR" b="1" dirty="0"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출발 노드에는 </a:t>
            </a:r>
            <a:r>
              <a:rPr lang="en-US" altLang="ko-KR" b="1" dirty="0">
                <a:latin typeface="HY강M" panose="02030600000101010101" pitchFamily="18" charset="-127"/>
                <a:ea typeface="HY강M" panose="02030600000101010101" pitchFamily="18" charset="-127"/>
              </a:rPr>
              <a:t>0</a:t>
            </a:r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을 출발점을 제외한 다른 </a:t>
            </a:r>
            <a:r>
              <a:rPr lang="ko-KR" altLang="en-US" b="1" dirty="0" err="1">
                <a:latin typeface="HY강M" panose="02030600000101010101" pitchFamily="18" charset="-127"/>
                <a:ea typeface="HY강M" panose="02030600000101010101" pitchFamily="18" charset="-127"/>
              </a:rPr>
              <a:t>노드들에는</a:t>
            </a:r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 매우 큰 값을 </a:t>
            </a:r>
            <a:r>
              <a:rPr lang="ko-KR" altLang="en-US" b="1" dirty="0" err="1">
                <a:latin typeface="HY강M" panose="02030600000101010101" pitchFamily="18" charset="-127"/>
                <a:ea typeface="HY강M" panose="02030600000101010101" pitchFamily="18" charset="-127"/>
              </a:rPr>
              <a:t>채워넣는다</a:t>
            </a:r>
            <a:r>
              <a:rPr lang="en-US" altLang="ko-KR" b="1" dirty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현재 노드를 나타내는 변수 </a:t>
            </a:r>
            <a:r>
              <a:rPr lang="en-US" altLang="ko-KR" b="1" dirty="0">
                <a:latin typeface="HY강M" panose="02030600000101010101" pitchFamily="18" charset="-127"/>
                <a:ea typeface="HY강M" panose="02030600000101010101" pitchFamily="18" charset="-127"/>
              </a:rPr>
              <a:t>A</a:t>
            </a:r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에 출발 노드의 번호를 저장한다</a:t>
            </a:r>
            <a:r>
              <a:rPr lang="en-US" altLang="ko-KR" b="1" dirty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latin typeface="HY강M" panose="02030600000101010101" pitchFamily="18" charset="-127"/>
                <a:ea typeface="HY강M" panose="02030600000101010101" pitchFamily="18" charset="-127"/>
              </a:rPr>
              <a:t>A</a:t>
            </a:r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로부터 갈 수 있는 임의의 노드 </a:t>
            </a:r>
            <a:r>
              <a:rPr lang="en-US" altLang="ko-KR" b="1" dirty="0">
                <a:latin typeface="HY강M" panose="02030600000101010101" pitchFamily="18" charset="-127"/>
                <a:ea typeface="HY강M" panose="02030600000101010101" pitchFamily="18" charset="-127"/>
              </a:rPr>
              <a:t>B</a:t>
            </a:r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에 대해</a:t>
            </a:r>
            <a:r>
              <a:rPr lang="en-US" altLang="ko-KR" b="1" dirty="0">
                <a:latin typeface="HY강M" panose="02030600000101010101" pitchFamily="18" charset="-127"/>
                <a:ea typeface="HY강M" panose="02030600000101010101" pitchFamily="18" charset="-127"/>
              </a:rPr>
              <a:t>, d[A]+P[A][B]</a:t>
            </a:r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와 </a:t>
            </a:r>
            <a:r>
              <a:rPr lang="en-US" altLang="ko-KR" b="1" dirty="0">
                <a:latin typeface="HY강M" panose="02030600000101010101" pitchFamily="18" charset="-127"/>
                <a:ea typeface="HY강M" panose="02030600000101010101" pitchFamily="18" charset="-127"/>
              </a:rPr>
              <a:t>d[B]</a:t>
            </a:r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의 값을 비교한다</a:t>
            </a:r>
            <a:r>
              <a:rPr lang="en-US" altLang="ko-KR" b="1" dirty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만약 </a:t>
            </a:r>
            <a:r>
              <a:rPr lang="en-US" altLang="ko-KR" b="1" dirty="0">
                <a:latin typeface="HY강M" panose="02030600000101010101" pitchFamily="18" charset="-127"/>
                <a:ea typeface="HY강M" panose="02030600000101010101" pitchFamily="18" charset="-127"/>
              </a:rPr>
              <a:t>d[A]+P[A][B]</a:t>
            </a:r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의 값이 더 적다면</a:t>
            </a:r>
            <a:r>
              <a:rPr lang="en-US" altLang="ko-KR" b="1" dirty="0">
                <a:latin typeface="HY강M" panose="02030600000101010101" pitchFamily="18" charset="-127"/>
                <a:ea typeface="HY강M" panose="02030600000101010101" pitchFamily="18" charset="-127"/>
              </a:rPr>
              <a:t>, d[B]</a:t>
            </a:r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의 값을 이 값으로 갱신한다</a:t>
            </a:r>
            <a:endParaRPr lang="en-US" altLang="ko-KR" b="1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latin typeface="HY강M" panose="02030600000101010101" pitchFamily="18" charset="-127"/>
                <a:ea typeface="HY강M" panose="02030600000101010101" pitchFamily="18" charset="-127"/>
              </a:rPr>
              <a:t>A</a:t>
            </a:r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의 모든 이웃 노드 </a:t>
            </a:r>
            <a:r>
              <a:rPr lang="en-US" altLang="ko-KR" b="1" dirty="0">
                <a:latin typeface="HY강M" panose="02030600000101010101" pitchFamily="18" charset="-127"/>
                <a:ea typeface="HY강M" panose="02030600000101010101" pitchFamily="18" charset="-127"/>
              </a:rPr>
              <a:t>B</a:t>
            </a:r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에 대해 이 작업을 수행한다</a:t>
            </a:r>
            <a:r>
              <a:rPr lang="en-US" altLang="ko-KR" b="1" dirty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latin typeface="HY강M" panose="02030600000101010101" pitchFamily="18" charset="-127"/>
                <a:ea typeface="HY강M" panose="02030600000101010101" pitchFamily="18" charset="-127"/>
              </a:rPr>
              <a:t>A</a:t>
            </a:r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의 상태를 바꿔준다</a:t>
            </a:r>
            <a:r>
              <a:rPr lang="en-US" altLang="ko-KR" b="1" dirty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아직 상태가 없는 노드 중</a:t>
            </a:r>
            <a:r>
              <a:rPr lang="en-US" altLang="ko-KR" b="1" dirty="0"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출발점으로부터 거리가 짧은 노드를 골라서 그 노드를 </a:t>
            </a:r>
            <a:r>
              <a:rPr lang="en-US" altLang="ko-KR" b="1" dirty="0">
                <a:latin typeface="HY강M" panose="02030600000101010101" pitchFamily="18" charset="-127"/>
                <a:ea typeface="HY강M" panose="02030600000101010101" pitchFamily="18" charset="-127"/>
              </a:rPr>
              <a:t>A</a:t>
            </a:r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에 저장한다</a:t>
            </a:r>
            <a:r>
              <a:rPr lang="en-US" altLang="ko-KR" b="1" dirty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도착 노드의 상태가 바뀌었거나</a:t>
            </a:r>
            <a:r>
              <a:rPr lang="en-US" altLang="ko-KR" b="1" dirty="0"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혹은 더 이상 상태가 없는 노드가 </a:t>
            </a:r>
            <a:r>
              <a:rPr lang="ko-KR" altLang="en-US" b="1" dirty="0" err="1">
                <a:latin typeface="HY강M" panose="02030600000101010101" pitchFamily="18" charset="-127"/>
                <a:ea typeface="HY강M" panose="02030600000101010101" pitchFamily="18" charset="-127"/>
              </a:rPr>
              <a:t>없을때까지</a:t>
            </a:r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b="1" dirty="0">
                <a:latin typeface="HY강M" panose="02030600000101010101" pitchFamily="18" charset="-127"/>
                <a:ea typeface="HY강M" panose="02030600000101010101" pitchFamily="18" charset="-127"/>
              </a:rPr>
              <a:t>3 ~ 7</a:t>
            </a:r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을 반복한다</a:t>
            </a:r>
            <a:r>
              <a:rPr lang="en-US" altLang="ko-KR" b="1" dirty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작업은 마친 뒤</a:t>
            </a:r>
            <a:r>
              <a:rPr lang="en-US" altLang="ko-KR" b="1" dirty="0"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도착노트에 지정된 값이 </a:t>
            </a:r>
            <a:r>
              <a:rPr lang="en-US" altLang="ko-KR" b="1" dirty="0">
                <a:latin typeface="HY강M" panose="02030600000101010101" pitchFamily="18" charset="-127"/>
                <a:ea typeface="HY강M" panose="02030600000101010101" pitchFamily="18" charset="-127"/>
              </a:rPr>
              <a:t>A</a:t>
            </a:r>
            <a:r>
              <a:rPr lang="ko-KR" altLang="en-US" b="1" dirty="0">
                <a:latin typeface="HY강M" panose="02030600000101010101" pitchFamily="18" charset="-127"/>
                <a:ea typeface="HY강M" panose="02030600000101010101" pitchFamily="18" charset="-127"/>
              </a:rPr>
              <a:t>로부터 최단거리이다</a:t>
            </a:r>
            <a:r>
              <a:rPr lang="en-US" altLang="ko-KR" b="1" dirty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4280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857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latin typeface="HY산B" panose="02030600000101010101" pitchFamily="18" charset="-127"/>
                <a:ea typeface="HY산B" panose="02030600000101010101" pitchFamily="18" charset="-127"/>
              </a:rPr>
              <a:t>03</a:t>
            </a:r>
            <a:endParaRPr lang="ko-KR" altLang="en-US" sz="4400" spc="-300" dirty="0">
              <a:latin typeface="HY산B" panose="02030600000101010101" pitchFamily="18" charset="-127"/>
              <a:ea typeface="HY산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다익스트라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알고리즘 의사코드</a:t>
            </a:r>
          </a:p>
        </p:txBody>
      </p:sp>
    </p:spTree>
    <p:extLst>
      <p:ext uri="{BB962C8B-B14F-4D97-AF65-F5344CB8AC3E}">
        <p14:creationId xmlns:p14="http://schemas.microsoft.com/office/powerpoint/2010/main" val="134291713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688</Words>
  <Application>Microsoft Office PowerPoint</Application>
  <PresentationFormat>와이드스크린</PresentationFormat>
  <Paragraphs>127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HY산B</vt:lpstr>
      <vt:lpstr>나눔스퀘어</vt:lpstr>
      <vt:lpstr>맑은 고딕</vt:lpstr>
      <vt:lpstr>HY강M</vt:lpstr>
      <vt:lpstr>HY견고딕</vt:lpstr>
      <vt:lpstr>MD아트체</vt:lpstr>
      <vt:lpstr>Arial</vt:lpstr>
      <vt:lpstr>2_Office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choiHoya</cp:lastModifiedBy>
  <cp:revision>24</cp:revision>
  <dcterms:created xsi:type="dcterms:W3CDTF">2017-05-22T03:50:00Z</dcterms:created>
  <dcterms:modified xsi:type="dcterms:W3CDTF">2019-11-18T13:42:01Z</dcterms:modified>
</cp:coreProperties>
</file>