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A69937-E184-4FBE-869E-19C9BEF39E82}" v="617" dt="2020-11-17T13:46:24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5" autoAdjust="0"/>
    <p:restoredTop sz="96224" autoAdjust="0"/>
  </p:normalViewPr>
  <p:slideViewPr>
    <p:cSldViewPr snapToGrid="0">
      <p:cViewPr varScale="1">
        <p:scale>
          <a:sx n="109" d="100"/>
          <a:sy n="109" d="100"/>
        </p:scale>
        <p:origin x="15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03F8-10F6-4CEF-A857-71F23213BF57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D592-67EE-4C78-9FA7-164E7AED1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1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03F8-10F6-4CEF-A857-71F23213BF57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D592-67EE-4C78-9FA7-164E7AED1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20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03F8-10F6-4CEF-A857-71F23213BF57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D592-67EE-4C78-9FA7-164E7AED1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09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03F8-10F6-4CEF-A857-71F23213BF57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D592-67EE-4C78-9FA7-164E7AED1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03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03F8-10F6-4CEF-A857-71F23213BF57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D592-67EE-4C78-9FA7-164E7AED1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39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03F8-10F6-4CEF-A857-71F23213BF57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D592-67EE-4C78-9FA7-164E7AED1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5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03F8-10F6-4CEF-A857-71F23213BF57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D592-67EE-4C78-9FA7-164E7AED1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7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03F8-10F6-4CEF-A857-71F23213BF57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D592-67EE-4C78-9FA7-164E7AED1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93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03F8-10F6-4CEF-A857-71F23213BF57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D592-67EE-4C78-9FA7-164E7AED1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0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03F8-10F6-4CEF-A857-71F23213BF57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D592-67EE-4C78-9FA7-164E7AED1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0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03F8-10F6-4CEF-A857-71F23213BF57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D592-67EE-4C78-9FA7-164E7AED1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1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403F8-10F6-4CEF-A857-71F23213BF57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1D592-67EE-4C78-9FA7-164E7AED1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40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8A%A4%EC%BC%80%EC%A4%84%EB%A7%81_(%EC%BB%B4%ED%93%A8%ED%8C%85)" TargetMode="External"/><Relationship Id="rId2" Type="http://schemas.openxmlformats.org/officeDocument/2006/relationships/hyperlink" Target="https://ko.wikipedia.org/wiki/%ED%94%84%EB%A1%9C%EC%84%B8%EC%8A%A4_%EA%B0%84_%ED%86%B5%EC%8B%A0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2270024"/>
            <a:ext cx="76049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시스템 프로그래밍 및 실험</a:t>
            </a:r>
            <a:endParaRPr lang="en-US" altLang="ko-KR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3723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최수호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19572" y="4205480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각형 10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A0DF81-8A76-4B16-8641-3C8F0CE4C1F5}"/>
              </a:ext>
            </a:extLst>
          </p:cNvPr>
          <p:cNvSpPr txBox="1"/>
          <p:nvPr/>
        </p:nvSpPr>
        <p:spPr>
          <a:xfrm>
            <a:off x="3119076" y="3101021"/>
            <a:ext cx="3086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ea"/>
                <a:ea typeface="+mj-ea"/>
              </a:rPr>
              <a:t>[</a:t>
            </a:r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프로세스</a:t>
            </a:r>
            <a:r>
              <a:rPr lang="en-US" altLang="ko-KR" sz="4800" b="1" dirty="0">
                <a:solidFill>
                  <a:schemeClr val="bg1"/>
                </a:solidFill>
                <a:latin typeface="+mj-ea"/>
                <a:ea typeface="+mj-ea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06167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223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Ⅵ.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프로세스 스케줄링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F5D355-C6DB-4E09-BA2F-A1D24975850C}"/>
              </a:ext>
            </a:extLst>
          </p:cNvPr>
          <p:cNvSpPr txBox="1"/>
          <p:nvPr/>
        </p:nvSpPr>
        <p:spPr>
          <a:xfrm>
            <a:off x="649519" y="1753450"/>
            <a:ext cx="8099191" cy="390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Preemptive(</a:t>
            </a:r>
            <a:r>
              <a:rPr lang="ko-KR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선점</a:t>
            </a:r>
            <a:r>
              <a:rPr lang="en-US" altLang="ko-K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: CPU</a:t>
            </a:r>
            <a:r>
              <a:rPr lang="ko-KR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빼앗을 수 있음</a:t>
            </a:r>
            <a:endParaRPr lang="en-US" altLang="ko-KR" sz="1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RR : FCFS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기반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일정시간이 지나면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 뺏기는 스케줄링 방법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SRT :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레디 큐에서 대기중인 프로세스 중 완료까지 남은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요구량이 짧은 프로세스가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할당 받는 방법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실행시간이 더 적은 프로세스가 들어오면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뺏김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MLFQ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여러 개의 큐로 구성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큐는 각각 다른 우선 순위를 가짐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우선 순위 큐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큐 내부는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RR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방식으로 동작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시간을 소진하면 낮은 우선 순위 큐로 이동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생성된 프로세스는 우선 순위 큐 중 하나에 배치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일정 주기가 지나면 시스템의 모든 프로세스를 최상위 큐로 이동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기아현상 방지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7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Ⅶ.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프로세스 통신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F5D355-C6DB-4E09-BA2F-A1D24975850C}"/>
              </a:ext>
            </a:extLst>
          </p:cNvPr>
          <p:cNvSpPr txBox="1"/>
          <p:nvPr/>
        </p:nvSpPr>
        <p:spPr>
          <a:xfrm>
            <a:off x="570005" y="1355884"/>
            <a:ext cx="8099191" cy="78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프로세스 통신</a:t>
            </a:r>
            <a:r>
              <a:rPr lang="en-US" altLang="ko-K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(IPC)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프로세스 간에 데이터를 주고 받는 방법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3DB92-8D43-4C91-8C8E-947DD436C387}"/>
              </a:ext>
            </a:extLst>
          </p:cNvPr>
          <p:cNvSpPr txBox="1"/>
          <p:nvPr/>
        </p:nvSpPr>
        <p:spPr>
          <a:xfrm>
            <a:off x="570004" y="2340779"/>
            <a:ext cx="8099191" cy="33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프로세스 통신</a:t>
            </a:r>
            <a:r>
              <a:rPr lang="en-US" altLang="ko-K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(IPC) </a:t>
            </a:r>
            <a:r>
              <a:rPr lang="ko-KR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기법</a:t>
            </a:r>
            <a:endParaRPr lang="en-US" altLang="ko-KR" sz="1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Pipe :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서로 아는 프로세스들끼리 단방향 통신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Named Pipe: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전혀 모르는 프로세스끼리 단방향 통신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Message Queue :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선입선출 구조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메모리 공간 사용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양방향 통신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들어 있는 메시지는 다 접근 가능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Shared Memory :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공유 가능한 메모리 공간 생성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두 개의 프로세스가 동시에 접근 못하게 동기화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및 접근불가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(Semaphore)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Memory Map :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열린 파일을 메모리에 맵핑 시켜서 공유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Socket :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서버와 </a:t>
            </a:r>
            <a:r>
              <a:rPr lang="ko-KR" alt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클라이언트간의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통신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387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참고문헌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]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F5D355-C6DB-4E09-BA2F-A1D24975850C}"/>
              </a:ext>
            </a:extLst>
          </p:cNvPr>
          <p:cNvSpPr txBox="1"/>
          <p:nvPr/>
        </p:nvSpPr>
        <p:spPr>
          <a:xfrm>
            <a:off x="570005" y="1355884"/>
            <a:ext cx="8099191" cy="408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[1] </a:t>
            </a:r>
            <a:r>
              <a:rPr lang="ko-KR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윤성우</a:t>
            </a:r>
            <a:r>
              <a:rPr lang="en-US" altLang="ko-K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“</a:t>
            </a:r>
            <a:r>
              <a:rPr lang="ko-KR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뇌를 자극하는 윈도우 시스템 프로그래밍</a:t>
            </a:r>
            <a:r>
              <a:rPr lang="en-US" altLang="ko-K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”, </a:t>
            </a:r>
            <a:r>
              <a:rPr lang="ko-KR" altLang="en-US" sz="1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한빛미디어</a:t>
            </a:r>
            <a:r>
              <a:rPr lang="en-US" altLang="ko-K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2006</a:t>
            </a: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[2]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프로세스 통신 위키백과</a:t>
            </a:r>
            <a:endParaRPr lang="en-US" altLang="ko-KR" sz="15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hlinkClick r:id="rId2"/>
              </a:rPr>
              <a:t>https://ko.wikipedia.org/wiki/%ED%94%84%EB%A1%9C%EC%84%B8%EC%8A%A4_%EA%B0%84_%ED%86%B5%EC%8B%A0</a:t>
            </a:r>
            <a:endParaRPr lang="en-US" altLang="ko-KR" sz="15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[3]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프로세스 스케줄링 위키백과</a:t>
            </a:r>
            <a:endParaRPr lang="en-US" altLang="ko-KR" sz="15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hlinkClick r:id="rId3"/>
              </a:rPr>
              <a:t>https://ko.wikipedia.org/wiki/%EC%8A%A4%EC%BC%80%EC%A4%84%EB%A7%81_(%EC%BB%B4%ED%93%A8%ED%8C%85)</a:t>
            </a:r>
            <a:endParaRPr lang="en-US" altLang="ko-KR" sz="1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[4] </a:t>
            </a:r>
            <a:r>
              <a:rPr lang="ko-KR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구글 이미지 참조</a:t>
            </a:r>
            <a:endParaRPr lang="en-US" altLang="ko-KR" sz="1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265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1892" y="2575651"/>
            <a:ext cx="3424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19572" y="3595874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각형 10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54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890977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목차</a:t>
            </a:r>
            <a:endParaRPr lang="en-US" altLang="ko-KR" sz="4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2388" y="2466307"/>
            <a:ext cx="2198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Ⅱ.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프로세스의 상태변화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388" y="2972755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Ⅲ.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프로세스의 종류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2389" y="1965438"/>
            <a:ext cx="213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Ⅰ.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프로세스와 프로세서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753ED2-ED97-4BF6-9A1A-7356D0FBC2A0}"/>
              </a:ext>
            </a:extLst>
          </p:cNvPr>
          <p:cNvSpPr txBox="1"/>
          <p:nvPr/>
        </p:nvSpPr>
        <p:spPr>
          <a:xfrm>
            <a:off x="1132388" y="3475049"/>
            <a:ext cx="2385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Ⅳ.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프로세스 제어블록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(PCB)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56398-71D4-4E07-A787-1FC55914B8CE}"/>
              </a:ext>
            </a:extLst>
          </p:cNvPr>
          <p:cNvSpPr txBox="1"/>
          <p:nvPr/>
        </p:nvSpPr>
        <p:spPr>
          <a:xfrm>
            <a:off x="1132388" y="3977343"/>
            <a:ext cx="2705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Ⅴ.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프로세스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Context Switching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6AF7A-B250-44A8-9A0B-1757ACB64655}"/>
              </a:ext>
            </a:extLst>
          </p:cNvPr>
          <p:cNvSpPr txBox="1"/>
          <p:nvPr/>
        </p:nvSpPr>
        <p:spPr>
          <a:xfrm>
            <a:off x="1134248" y="4479637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Ⅵ.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프로세스 스케줄링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FED259-7E22-4E62-BBBE-EDCB0508CBD6}"/>
              </a:ext>
            </a:extLst>
          </p:cNvPr>
          <p:cNvSpPr txBox="1"/>
          <p:nvPr/>
        </p:nvSpPr>
        <p:spPr>
          <a:xfrm>
            <a:off x="1132388" y="4986085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Ⅶ.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프로세스 통신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59139-0E99-4A59-9ADA-9CBB2D969C40}"/>
              </a:ext>
            </a:extLst>
          </p:cNvPr>
          <p:cNvSpPr txBox="1"/>
          <p:nvPr/>
        </p:nvSpPr>
        <p:spPr>
          <a:xfrm>
            <a:off x="1132388" y="548837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참고문헌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4628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531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Ⅰ.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프로세스와 프로세서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19572" y="1438673"/>
            <a:ext cx="7032758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프로세스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커널의 관리를 받고 메인 메모리에 올라가 실행중인 프로그램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56194-6979-44CC-8647-B99A33D76EE0}"/>
              </a:ext>
            </a:extLst>
          </p:cNvPr>
          <p:cNvSpPr txBox="1"/>
          <p:nvPr/>
        </p:nvSpPr>
        <p:spPr>
          <a:xfrm>
            <a:off x="719572" y="5354017"/>
            <a:ext cx="7032758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프로세서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컴퓨터 내에서 프로그램을 수행하는 하드웨어 유닛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5EC2334C-D371-461B-A0B6-2C4868D64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2049553"/>
            <a:ext cx="1901625" cy="27115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82D265-B35D-402A-8421-E563BFE5727E}"/>
              </a:ext>
            </a:extLst>
          </p:cNvPr>
          <p:cNvSpPr txBox="1"/>
          <p:nvPr/>
        </p:nvSpPr>
        <p:spPr>
          <a:xfrm>
            <a:off x="856566" y="4792907"/>
            <a:ext cx="177597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메모리 상의 프로세스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AA4B57-74C5-44EB-BBA5-40A073863CA6}"/>
              </a:ext>
            </a:extLst>
          </p:cNvPr>
          <p:cNvSpPr txBox="1"/>
          <p:nvPr/>
        </p:nvSpPr>
        <p:spPr>
          <a:xfrm>
            <a:off x="2783122" y="2177952"/>
            <a:ext cx="4969208" cy="1986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Text :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프로그램의 코드 저장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Stack :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함수의 매개변수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복귀 주소와 로컬 변수 저장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Data :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전역변수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static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변수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Heap: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실행 중 동적인 메모리 할당</a:t>
            </a:r>
          </a:p>
        </p:txBody>
      </p:sp>
    </p:spTree>
    <p:extLst>
      <p:ext uri="{BB962C8B-B14F-4D97-AF65-F5344CB8AC3E}">
        <p14:creationId xmlns:p14="http://schemas.microsoft.com/office/powerpoint/2010/main" val="363011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531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Ⅱ.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프로세스의 상태변화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30C685-30D6-48B5-AF20-B447D6878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19" y="1104900"/>
            <a:ext cx="5778761" cy="22248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모서리가 둥근 직사각형 63">
            <a:extLst>
              <a:ext uri="{FF2B5EF4-FFF2-40B4-BE49-F238E27FC236}">
                <a16:creationId xmlns:a16="http://schemas.microsoft.com/office/drawing/2014/main" id="{2AA0D94C-0558-4E25-B519-7540EC1B5DE2}"/>
              </a:ext>
            </a:extLst>
          </p:cNvPr>
          <p:cNvSpPr/>
          <p:nvPr/>
        </p:nvSpPr>
        <p:spPr>
          <a:xfrm>
            <a:off x="719572" y="3679729"/>
            <a:ext cx="3814328" cy="21626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ea"/>
              <a:buAutoNum type="circleNumDbPlain"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프로세스가 생성되어 준비 상태로 전환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프로세스가 실행 되는 상태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(Dispatch)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프로세스가 준비 상태로 전환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(Time Out)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프로세스가 대기 상태로 전환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프로세스가 대기 상태에서 준비 상태로 전환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프로세스가 종료되는 상태</a:t>
            </a:r>
          </a:p>
        </p:txBody>
      </p:sp>
      <p:sp>
        <p:nvSpPr>
          <p:cNvPr id="10" name="모서리가 둥근 직사각형 63">
            <a:extLst>
              <a:ext uri="{FF2B5EF4-FFF2-40B4-BE49-F238E27FC236}">
                <a16:creationId xmlns:a16="http://schemas.microsoft.com/office/drawing/2014/main" id="{E7DAB285-7C7A-449F-B80B-DAF0DD77D01B}"/>
              </a:ext>
            </a:extLst>
          </p:cNvPr>
          <p:cNvSpPr/>
          <p:nvPr/>
        </p:nvSpPr>
        <p:spPr>
          <a:xfrm>
            <a:off x="4698941" y="3679728"/>
            <a:ext cx="3814328" cy="21626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Ready(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준비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 :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실행할 준비가 되어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레디큐에서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기다리는 상태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Running(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실행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 :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스케줄러에 의해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CPU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를 할당 받아 실행중인 상태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Blocked(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대기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 : I/O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가 요구 되어 프로세스를 중단하고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장치큐에서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기다리는 상태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4719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Ⅲ.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프로세스의 종류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5616E-55C9-4B08-92B0-37F8A7CDA34E}"/>
              </a:ext>
            </a:extLst>
          </p:cNvPr>
          <p:cNvSpPr txBox="1"/>
          <p:nvPr/>
        </p:nvSpPr>
        <p:spPr>
          <a:xfrm>
            <a:off x="611420" y="1555560"/>
            <a:ext cx="8099191" cy="131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수행하는 역할에 따라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시스템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커널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프로세스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시스템 운영에 필요한 작업을 수행하는 프로세스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사용자 프로세스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사용자가 실행하는 프로세스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EF078-49E4-43CB-A5C8-B14BE168043F}"/>
              </a:ext>
            </a:extLst>
          </p:cNvPr>
          <p:cNvSpPr txBox="1"/>
          <p:nvPr/>
        </p:nvSpPr>
        <p:spPr>
          <a:xfrm>
            <a:off x="611419" y="3708404"/>
            <a:ext cx="8099191" cy="131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병행 수행 방법에 따라</a:t>
            </a:r>
            <a:endParaRPr lang="en-US" altLang="ko-KR" sz="1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독립 프로세스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다른 프로세스들과 영향이 없는 프로세스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협력 프로세스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다른 프로세스들과 영향을 주고 받는 프로세스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817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964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Ⅳ.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프로세스 제어블록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(PCB)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A41155A7-4C14-4C08-A620-82B0375FD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89" y="1528417"/>
            <a:ext cx="2903036" cy="40928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845B3C-2F7C-4A04-9DA4-5D71F21D4F2C}"/>
              </a:ext>
            </a:extLst>
          </p:cNvPr>
          <p:cNvSpPr txBox="1"/>
          <p:nvPr/>
        </p:nvSpPr>
        <p:spPr>
          <a:xfrm>
            <a:off x="3904061" y="1574151"/>
            <a:ext cx="4969208" cy="404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Process Number(PID) :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프로세스 고유 식별자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번호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Process State :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프로세스 상태 정보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Process Counter :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다음 실행될 명령어 위치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 Registers : CPU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연산정보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누산기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상태코드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스택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  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 Scheduling Information : CPU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스케줄링 정보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Memory-Management Information :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메모리 관리 정보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Accounting Information :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계정 정보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I/O Status Information : I/O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장치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정보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Pointer :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여러 가지 포인터 정보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부모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자식 프로세스 포인터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FFF18-041F-4343-833E-DB5097AAF895}"/>
              </a:ext>
            </a:extLst>
          </p:cNvPr>
          <p:cNvSpPr txBox="1"/>
          <p:nvPr/>
        </p:nvSpPr>
        <p:spPr>
          <a:xfrm>
            <a:off x="2286000" y="324543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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7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450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Ⅴ.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프로세스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Context Switching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BEBAC84-7CCF-4B66-AABA-3147C426DE0B}"/>
              </a:ext>
            </a:extLst>
          </p:cNvPr>
          <p:cNvSpPr/>
          <p:nvPr/>
        </p:nvSpPr>
        <p:spPr>
          <a:xfrm>
            <a:off x="943138" y="1953377"/>
            <a:ext cx="1601280" cy="803073"/>
          </a:xfrm>
          <a:prstGeom prst="ellips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프로세스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1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2380021-FB67-479D-9894-FCE5DC46C11D}"/>
              </a:ext>
            </a:extLst>
          </p:cNvPr>
          <p:cNvSpPr/>
          <p:nvPr/>
        </p:nvSpPr>
        <p:spPr>
          <a:xfrm>
            <a:off x="6511259" y="1953377"/>
            <a:ext cx="1601280" cy="803073"/>
          </a:xfrm>
          <a:prstGeom prst="ellips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프로세스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2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EA8FF88-D9F6-46FA-A64A-7D055CD71189}"/>
              </a:ext>
            </a:extLst>
          </p:cNvPr>
          <p:cNvSpPr/>
          <p:nvPr/>
        </p:nvSpPr>
        <p:spPr>
          <a:xfrm>
            <a:off x="3863839" y="1745621"/>
            <a:ext cx="1224995" cy="122499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  <a:effectLst>
            <a:reflection blurRad="6350" stA="10000" endPos="1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바른돋움OTFPro 2" pitchFamily="50" charset="-127"/>
                <a:ea typeface="바른돋움OTFPro 2" pitchFamily="50" charset="-127"/>
              </a:rPr>
              <a:t>Context</a:t>
            </a:r>
            <a:r>
              <a:rPr lang="ko-KR" altLang="en-US" sz="1200" dirty="0">
                <a:solidFill>
                  <a:schemeClr val="bg1"/>
                </a:solidFill>
                <a:latin typeface="바른돋움OTFPro 2" pitchFamily="50" charset="-127"/>
                <a:ea typeface="바른돋움OTFPro 2" pitchFamily="50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바른돋움OTFPro 2" pitchFamily="50" charset="-127"/>
                <a:ea typeface="바른돋움OTFPro 2" pitchFamily="50" charset="-127"/>
              </a:rPr>
              <a:t>Switching</a:t>
            </a:r>
            <a:endParaRPr lang="ko-KR" altLang="en-US" sz="1200" dirty="0">
              <a:solidFill>
                <a:schemeClr val="bg1"/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11" name="순서도: 추출 10">
            <a:extLst>
              <a:ext uri="{FF2B5EF4-FFF2-40B4-BE49-F238E27FC236}">
                <a16:creationId xmlns:a16="http://schemas.microsoft.com/office/drawing/2014/main" id="{5C278B53-9A8F-46DA-B18D-872A7DFE909E}"/>
              </a:ext>
            </a:extLst>
          </p:cNvPr>
          <p:cNvSpPr/>
          <p:nvPr/>
        </p:nvSpPr>
        <p:spPr>
          <a:xfrm rot="5400000">
            <a:off x="3066966" y="2217751"/>
            <a:ext cx="274324" cy="27432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13" name="순서도: 추출 12">
            <a:extLst>
              <a:ext uri="{FF2B5EF4-FFF2-40B4-BE49-F238E27FC236}">
                <a16:creationId xmlns:a16="http://schemas.microsoft.com/office/drawing/2014/main" id="{91D726E2-287A-4753-9730-C2CE11F6AD81}"/>
              </a:ext>
            </a:extLst>
          </p:cNvPr>
          <p:cNvSpPr/>
          <p:nvPr/>
        </p:nvSpPr>
        <p:spPr>
          <a:xfrm rot="5400000">
            <a:off x="5728444" y="2217751"/>
            <a:ext cx="274324" cy="27432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15" name="오각형 28">
            <a:extLst>
              <a:ext uri="{FF2B5EF4-FFF2-40B4-BE49-F238E27FC236}">
                <a16:creationId xmlns:a16="http://schemas.microsoft.com/office/drawing/2014/main" id="{0FBD67C6-DB2E-425B-94C7-80F76EB99A99}"/>
              </a:ext>
            </a:extLst>
          </p:cNvPr>
          <p:cNvSpPr/>
          <p:nvPr/>
        </p:nvSpPr>
        <p:spPr>
          <a:xfrm rot="5400000" flipV="1">
            <a:off x="4192033" y="2947679"/>
            <a:ext cx="569849" cy="105190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17" name="직사각형 40">
            <a:extLst>
              <a:ext uri="{FF2B5EF4-FFF2-40B4-BE49-F238E27FC236}">
                <a16:creationId xmlns:a16="http://schemas.microsoft.com/office/drawing/2014/main" id="{4AF93026-7062-4328-8A85-A9947D4E0D14}"/>
              </a:ext>
            </a:extLst>
          </p:cNvPr>
          <p:cNvSpPr/>
          <p:nvPr/>
        </p:nvSpPr>
        <p:spPr>
          <a:xfrm>
            <a:off x="1098144" y="4035484"/>
            <a:ext cx="6947712" cy="1553756"/>
          </a:xfrm>
          <a:custGeom>
            <a:avLst/>
            <a:gdLst/>
            <a:ahLst/>
            <a:cxnLst/>
            <a:rect l="l" t="t" r="r" b="b"/>
            <a:pathLst>
              <a:path w="7898183" h="1584176">
                <a:moveTo>
                  <a:pt x="765721" y="0"/>
                </a:moveTo>
                <a:lnTo>
                  <a:pt x="788884" y="0"/>
                </a:lnTo>
                <a:lnTo>
                  <a:pt x="7109299" y="0"/>
                </a:lnTo>
                <a:lnTo>
                  <a:pt x="7174668" y="0"/>
                </a:lnTo>
                <a:lnTo>
                  <a:pt x="7174668" y="3301"/>
                </a:lnTo>
                <a:cubicBezTo>
                  <a:pt x="7579802" y="35928"/>
                  <a:pt x="7898183" y="375225"/>
                  <a:pt x="7898183" y="788884"/>
                </a:cubicBezTo>
                <a:cubicBezTo>
                  <a:pt x="7898183" y="1202544"/>
                  <a:pt x="7579802" y="1541841"/>
                  <a:pt x="7174668" y="1574467"/>
                </a:cubicBezTo>
                <a:lnTo>
                  <a:pt x="7174668" y="1584176"/>
                </a:lnTo>
                <a:lnTo>
                  <a:pt x="765721" y="1584176"/>
                </a:lnTo>
                <a:lnTo>
                  <a:pt x="765721" y="1576599"/>
                </a:lnTo>
                <a:cubicBezTo>
                  <a:pt x="340732" y="1565168"/>
                  <a:pt x="0" y="1216818"/>
                  <a:pt x="0" y="788884"/>
                </a:cubicBezTo>
                <a:cubicBezTo>
                  <a:pt x="0" y="360951"/>
                  <a:pt x="340732" y="12601"/>
                  <a:pt x="765721" y="1170"/>
                </a:cubicBezTo>
                <a:close/>
              </a:path>
            </a:pathLst>
          </a:cu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901E8F-1343-4C38-B3F3-5FBEF42795F1}"/>
              </a:ext>
            </a:extLst>
          </p:cNvPr>
          <p:cNvSpPr/>
          <p:nvPr/>
        </p:nvSpPr>
        <p:spPr>
          <a:xfrm>
            <a:off x="3641219" y="4537393"/>
            <a:ext cx="18615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바른돋움OTFPro 2" pitchFamily="50" charset="-127"/>
                <a:ea typeface="바른돋움OTFPro 2" pitchFamily="50" charset="-127"/>
              </a:rPr>
              <a:t>Key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바른돋움OTFPro 2" pitchFamily="50" charset="-127"/>
                <a:ea typeface="바른돋움OTFPro 2" pitchFamily="50" charset="-127"/>
              </a:rPr>
              <a:t>Word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30F431D-7F59-465B-A19A-71462F2230E0}"/>
              </a:ext>
            </a:extLst>
          </p:cNvPr>
          <p:cNvSpPr/>
          <p:nvPr/>
        </p:nvSpPr>
        <p:spPr>
          <a:xfrm>
            <a:off x="1220192" y="4552781"/>
            <a:ext cx="31738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프로세스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1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의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PCB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를 캐시에서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메인메모리로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 저장</a:t>
            </a:r>
            <a:endParaRPr lang="ko-KR" altLang="en-US" sz="15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31" name="순서도: 추출 30">
            <a:extLst>
              <a:ext uri="{FF2B5EF4-FFF2-40B4-BE49-F238E27FC236}">
                <a16:creationId xmlns:a16="http://schemas.microsoft.com/office/drawing/2014/main" id="{411231DB-A6E9-4FF4-9543-768620782F8F}"/>
              </a:ext>
            </a:extLst>
          </p:cNvPr>
          <p:cNvSpPr/>
          <p:nvPr/>
        </p:nvSpPr>
        <p:spPr>
          <a:xfrm rot="5400000">
            <a:off x="4394064" y="4676925"/>
            <a:ext cx="270874" cy="270874"/>
          </a:xfrm>
          <a:prstGeom prst="flowChartExtra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22D847-DB09-4C9E-ADB8-6AE269488649}"/>
              </a:ext>
            </a:extLst>
          </p:cNvPr>
          <p:cNvSpPr/>
          <p:nvPr/>
        </p:nvSpPr>
        <p:spPr>
          <a:xfrm>
            <a:off x="4749934" y="4552781"/>
            <a:ext cx="31738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프로세스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2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의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PCB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를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메인메모리에서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 캐시로 저장</a:t>
            </a:r>
            <a:endParaRPr lang="ko-KR" altLang="en-US" sz="15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95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223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Ⅵ.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프로세스 스케줄링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F5D355-C6DB-4E09-BA2F-A1D24975850C}"/>
              </a:ext>
            </a:extLst>
          </p:cNvPr>
          <p:cNvSpPr txBox="1"/>
          <p:nvPr/>
        </p:nvSpPr>
        <p:spPr>
          <a:xfrm>
            <a:off x="647813" y="1733772"/>
            <a:ext cx="8099191" cy="78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프로세스 스케줄링이란</a:t>
            </a:r>
            <a:r>
              <a:rPr lang="en-US" altLang="ko-K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 대해 조금 더 효율적으로 프로세스를 실행시키기 위한 방법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2F52B-5C9D-4C3F-9AE0-A5752E760860}"/>
              </a:ext>
            </a:extLst>
          </p:cNvPr>
          <p:cNvSpPr txBox="1"/>
          <p:nvPr/>
        </p:nvSpPr>
        <p:spPr>
          <a:xfrm>
            <a:off x="647814" y="3168819"/>
            <a:ext cx="8099191" cy="2171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프로세스 스케줄링단위</a:t>
            </a:r>
            <a:endParaRPr lang="en-US" altLang="ko-KR" sz="1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장기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(Long-term Scheduling) :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어떤 프로세스를 커널에 등록할 것인가를 결정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중기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(Middle-term Scheduling) :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어떤 프로세스에게 메모리를 할당할 것인가를 결정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단기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(Short-term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Scheduling) :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어떤 프로세스에게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할당할 것인가를 결정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410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223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Ⅵ.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프로세스 스케줄링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F5D355-C6DB-4E09-BA2F-A1D24975850C}"/>
              </a:ext>
            </a:extLst>
          </p:cNvPr>
          <p:cNvSpPr txBox="1"/>
          <p:nvPr/>
        </p:nvSpPr>
        <p:spPr>
          <a:xfrm>
            <a:off x="640685" y="1656268"/>
            <a:ext cx="8099191" cy="2863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Non-preemptive(</a:t>
            </a:r>
            <a:r>
              <a:rPr lang="ko-KR" altLang="en-US" sz="1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비선점</a:t>
            </a:r>
            <a:r>
              <a:rPr lang="en-US" altLang="ko-K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: CPU</a:t>
            </a:r>
            <a:r>
              <a:rPr lang="ko-KR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빼앗지 못함</a:t>
            </a:r>
            <a:endParaRPr lang="en-US" altLang="ko-KR" sz="1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FCFS : CPU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먼저 요청한 프로세스가 먼저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받는 스케줄링 방법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SJF :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레디 큐에서 기다리는 프로세스 중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요구량이 적은 프로세스 먼저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받는 스케줄링 방법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기아현상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 발생할 수 있다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HRRN :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레디 큐에서 기다리는 프로세스 중 응답률이 가장 높은 프로세스에게 높은 우선순위를 주는 스케줄링 방법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SJF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기아현상을 방지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2D5A5-DB65-4B2C-9751-AC9FF378F205}"/>
              </a:ext>
            </a:extLst>
          </p:cNvPr>
          <p:cNvSpPr txBox="1"/>
          <p:nvPr/>
        </p:nvSpPr>
        <p:spPr>
          <a:xfrm>
            <a:off x="640685" y="4868035"/>
            <a:ext cx="8099191" cy="78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기아현상이란</a:t>
            </a:r>
            <a:r>
              <a:rPr lang="en-US" altLang="ko-KR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프로세스가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할당받지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못하고 계속해서 대기하는 상태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845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28D4C809F7F1B4DAA73498525F15EC6" ma:contentTypeVersion="2" ma:contentTypeDescription="새 문서를 만듭니다." ma:contentTypeScope="" ma:versionID="d5b19f84bd5c4e60f385b5839431b705">
  <xsd:schema xmlns:xsd="http://www.w3.org/2001/XMLSchema" xmlns:xs="http://www.w3.org/2001/XMLSchema" xmlns:p="http://schemas.microsoft.com/office/2006/metadata/properties" xmlns:ns3="6e6b98d4-ae8e-46da-b722-a914fb7797f1" targetNamespace="http://schemas.microsoft.com/office/2006/metadata/properties" ma:root="true" ma:fieldsID="388e8e88a5e29fdcd2c4de6f9e016332" ns3:_="">
    <xsd:import namespace="6e6b98d4-ae8e-46da-b722-a914fb7797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6b98d4-ae8e-46da-b722-a914fb7797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EF74AF-E14E-4FA2-8A9D-006F4D7CF0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225EFB-6CD2-4A5A-9859-876253587C5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6e6b98d4-ae8e-46da-b722-a914fb7797f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EE11A8F-19C2-489F-8782-DA88B891B8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6b98d4-ae8e-46da-b722-a914fb7797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815</Words>
  <Application>Microsoft Office PowerPoint</Application>
  <PresentationFormat>화면 슬라이드 쇼(4:3)</PresentationFormat>
  <Paragraphs>131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바른돋움OTFPro 2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choiHoya</dc:creator>
  <cp:lastModifiedBy>choiHoya</cp:lastModifiedBy>
  <cp:revision>3</cp:revision>
  <dcterms:created xsi:type="dcterms:W3CDTF">2020-11-17T11:09:00Z</dcterms:created>
  <dcterms:modified xsi:type="dcterms:W3CDTF">2022-04-26T09:20:57Z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0x010100428D4C809F7F1B4DAA73498525F15EC6</vt:lpwstr>
  </property>
</Properties>
</file>