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9" r:id="rId3"/>
    <p:sldId id="283" r:id="rId4"/>
    <p:sldId id="274" r:id="rId5"/>
    <p:sldId id="258" r:id="rId6"/>
    <p:sldId id="273" r:id="rId7"/>
    <p:sldId id="275" r:id="rId8"/>
    <p:sldId id="276" r:id="rId9"/>
    <p:sldId id="277" r:id="rId10"/>
    <p:sldId id="270" r:id="rId11"/>
    <p:sldId id="278" r:id="rId12"/>
    <p:sldId id="280" r:id="rId13"/>
    <p:sldId id="281" r:id="rId14"/>
    <p:sldId id="28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9" d="100"/>
          <a:sy n="79" d="100"/>
        </p:scale>
        <p:origin x="86" y="110"/>
      </p:cViewPr>
      <p:guideLst>
        <p:guide pos="3840"/>
        <p:guide orient="horz" pos="2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CB3642D-F77F-4204-A7F0-360FDCBFA8D3}" type="datetimeFigureOut">
              <a:rPr lang="en-US" smtClean="0"/>
              <a:t>12/26/2023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4CE994D-F06A-4778-AD14-767BAF1014A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21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3642D-F77F-4204-A7F0-360FDCBFA8D3}"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353457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3642D-F77F-4204-A7F0-360FDCBFA8D3}"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246185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3642D-F77F-4204-A7F0-360FDCBFA8D3}"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12909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CB3642D-F77F-4204-A7F0-360FDCBFA8D3}" type="datetimeFigureOut">
              <a:rPr lang="en-US" smtClean="0"/>
              <a:t>12/26/2023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4CE994D-F06A-4778-AD14-767BAF1014A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4873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3642D-F77F-4204-A7F0-360FDCBFA8D3}"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133228290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3642D-F77F-4204-A7F0-360FDCBFA8D3}"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40302978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3642D-F77F-4204-A7F0-360FDCBFA8D3}"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57777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42D-F77F-4204-A7F0-360FDCBFA8D3}"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2545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CB3642D-F77F-4204-A7F0-360FDCBFA8D3}" type="datetimeFigureOut">
              <a:rPr lang="en-US" smtClean="0"/>
              <a:t>12/26/2023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4CE994D-F06A-4778-AD14-767BAF1014A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915323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CB3642D-F77F-4204-A7F0-360FDCBFA8D3}" type="datetimeFigureOut">
              <a:rPr lang="en-US" smtClean="0"/>
              <a:t>12/26/2023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4CE994D-F06A-4778-AD14-767BAF1014AE}" type="slidenum">
              <a:rPr lang="en-US" smtClean="0"/>
              <a:t>‹#›</a:t>
            </a:fld>
            <a:endParaRPr lang="en-US"/>
          </a:p>
        </p:txBody>
      </p:sp>
    </p:spTree>
    <p:extLst>
      <p:ext uri="{BB962C8B-B14F-4D97-AF65-F5344CB8AC3E}">
        <p14:creationId xmlns:p14="http://schemas.microsoft.com/office/powerpoint/2010/main" val="377935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CB3642D-F77F-4204-A7F0-360FDCBFA8D3}" type="datetimeFigureOut">
              <a:rPr lang="en-US" smtClean="0"/>
              <a:t>12/26/2023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4CE994D-F06A-4778-AD14-767BAF1014A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3021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diafire.com/file/t0v38kh4h10bklv/Phanloaichomeo_www.sharecs.net.rar/f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ediafire.com/file/t0v38kh4h10bklv/Phanloaichomeo_www.sharecs.net.rar/fi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C843-8306-4C1F-816A-D841CD6528BB}"/>
              </a:ext>
            </a:extLst>
          </p:cNvPr>
          <p:cNvSpPr>
            <a:spLocks noGrp="1"/>
          </p:cNvSpPr>
          <p:nvPr>
            <p:ph type="ctrTitle"/>
          </p:nvPr>
        </p:nvSpPr>
        <p:spPr>
          <a:xfrm>
            <a:off x="690464" y="1135710"/>
            <a:ext cx="10811072" cy="4394988"/>
          </a:xfrm>
        </p:spPr>
        <p:txBody>
          <a:bodyPr/>
          <a:lstStyle/>
          <a:p>
            <a:r>
              <a:rPr lang="en-US" sz="6000" b="1" dirty="0">
                <a:solidFill>
                  <a:schemeClr val="tx1"/>
                </a:solidFill>
                <a:latin typeface="Times New Roman" panose="02020603050405020304" pitchFamily="18" charset="0"/>
                <a:cs typeface="Times New Roman" panose="02020603050405020304" pitchFamily="18" charset="0"/>
              </a:rPr>
              <a:t>NHẬN DIỆN </a:t>
            </a:r>
            <a:r>
              <a:rPr lang="en-US" sz="6000" b="1" dirty="0" err="1">
                <a:solidFill>
                  <a:schemeClr val="tx1"/>
                </a:solidFill>
                <a:latin typeface="Times New Roman" panose="02020603050405020304" pitchFamily="18" charset="0"/>
                <a:cs typeface="Times New Roman" panose="02020603050405020304" pitchFamily="18" charset="0"/>
              </a:rPr>
              <a:t>động</a:t>
            </a:r>
            <a:r>
              <a:rPr lang="en-US" sz="6000" b="1" dirty="0">
                <a:solidFill>
                  <a:schemeClr val="tx1"/>
                </a:solidFill>
                <a:latin typeface="Times New Roman" panose="02020603050405020304" pitchFamily="18" charset="0"/>
                <a:cs typeface="Times New Roman" panose="02020603050405020304" pitchFamily="18" charset="0"/>
              </a:rPr>
              <a:t> </a:t>
            </a:r>
            <a:r>
              <a:rPr lang="en-US" sz="6000" b="1" dirty="0" err="1">
                <a:solidFill>
                  <a:schemeClr val="tx1"/>
                </a:solidFill>
                <a:latin typeface="Times New Roman" panose="02020603050405020304" pitchFamily="18" charset="0"/>
                <a:cs typeface="Times New Roman" panose="02020603050405020304" pitchFamily="18" charset="0"/>
              </a:rPr>
              <a:t>vật</a:t>
            </a: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06CD32-D06A-4E2C-870E-45D81383A0BF}"/>
              </a:ext>
            </a:extLst>
          </p:cNvPr>
          <p:cNvSpPr>
            <a:spLocks noGrp="1"/>
          </p:cNvSpPr>
          <p:nvPr>
            <p:ph type="subTitle" idx="1"/>
          </p:nvPr>
        </p:nvSpPr>
        <p:spPr>
          <a:xfrm>
            <a:off x="0" y="6497639"/>
            <a:ext cx="12192000" cy="402943"/>
          </a:xfrm>
          <a:solidFill>
            <a:schemeClr val="tx2"/>
          </a:solidFill>
        </p:spPr>
        <p:txBody>
          <a:bodyPr>
            <a:normAutofit/>
          </a:bodyPr>
          <a:lstStyle/>
          <a:p>
            <a:r>
              <a:rPr lang="en-US" dirty="0" err="1">
                <a:solidFill>
                  <a:schemeClr val="bg2"/>
                </a:solidFill>
                <a:latin typeface="Times New Roman" panose="02020603050405020304" pitchFamily="18" charset="0"/>
                <a:cs typeface="Times New Roman" panose="02020603050405020304" pitchFamily="18" charset="0"/>
              </a:rPr>
              <a:t>Thiết</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kế</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ứng</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dụng</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mã</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nguồn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mở</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5" name="Rectangle: Top Corners Rounded 4">
            <a:extLst>
              <a:ext uri="{FF2B5EF4-FFF2-40B4-BE49-F238E27FC236}">
                <a16:creationId xmlns:a16="http://schemas.microsoft.com/office/drawing/2014/main" id="{2684F376-3E53-42A2-9B62-D940A1E4D8EF}"/>
              </a:ext>
            </a:extLst>
          </p:cNvPr>
          <p:cNvSpPr/>
          <p:nvPr/>
        </p:nvSpPr>
        <p:spPr>
          <a:xfrm>
            <a:off x="269965" y="0"/>
            <a:ext cx="1576251" cy="665895"/>
          </a:xfrm>
          <a:prstGeom prst="round2SameRect">
            <a:avLst>
              <a:gd name="adj1" fmla="val 0"/>
              <a:gd name="adj2" fmla="val 0"/>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NHÓM 14</a:t>
            </a:r>
          </a:p>
        </p:txBody>
      </p:sp>
      <p:sp>
        <p:nvSpPr>
          <p:cNvPr id="12" name="Rectangle: Top Corners Rounded 11">
            <a:extLst>
              <a:ext uri="{FF2B5EF4-FFF2-40B4-BE49-F238E27FC236}">
                <a16:creationId xmlns:a16="http://schemas.microsoft.com/office/drawing/2014/main" id="{78ECA658-028D-4600-AF03-F44D21A0385A}"/>
              </a:ext>
            </a:extLst>
          </p:cNvPr>
          <p:cNvSpPr/>
          <p:nvPr/>
        </p:nvSpPr>
        <p:spPr>
          <a:xfrm>
            <a:off x="6662056" y="0"/>
            <a:ext cx="2220686" cy="665895"/>
          </a:xfrm>
          <a:prstGeom prst="round2SameRect">
            <a:avLst>
              <a:gd name="adj1" fmla="val 0"/>
              <a:gd name="adj2" fmla="val 0"/>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Arial" panose="020B0604020202020204" pitchFamily="34" charset="0"/>
                <a:cs typeface="Arial" panose="020B0604020202020204" pitchFamily="34" charset="0"/>
              </a:rPr>
              <a:t>Trần</a:t>
            </a:r>
            <a:r>
              <a:rPr lang="en-US" sz="2000" dirty="0">
                <a:solidFill>
                  <a:schemeClr val="tx1"/>
                </a:solidFill>
                <a:latin typeface="Arial" panose="020B0604020202020204" pitchFamily="34" charset="0"/>
                <a:cs typeface="Arial" panose="020B0604020202020204" pitchFamily="34" charset="0"/>
              </a:rPr>
              <a:t> Quang Minh</a:t>
            </a:r>
          </a:p>
        </p:txBody>
      </p:sp>
      <p:sp>
        <p:nvSpPr>
          <p:cNvPr id="13" name="Rectangle: Top Corners Rounded 12">
            <a:extLst>
              <a:ext uri="{FF2B5EF4-FFF2-40B4-BE49-F238E27FC236}">
                <a16:creationId xmlns:a16="http://schemas.microsoft.com/office/drawing/2014/main" id="{9E600D44-6551-4BDD-9A52-5897503CFE75}"/>
              </a:ext>
            </a:extLst>
          </p:cNvPr>
          <p:cNvSpPr/>
          <p:nvPr/>
        </p:nvSpPr>
        <p:spPr>
          <a:xfrm>
            <a:off x="4066901" y="0"/>
            <a:ext cx="2595155" cy="665895"/>
          </a:xfrm>
          <a:prstGeom prst="round2SameRect">
            <a:avLst>
              <a:gd name="adj1" fmla="val 0"/>
              <a:gd name="adj2" fmla="val 0"/>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Arial" panose="020B0604020202020204" pitchFamily="34" charset="0"/>
                <a:cs typeface="Arial" panose="020B0604020202020204" pitchFamily="34" charset="0"/>
              </a:rPr>
              <a:t>Dương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Hoàn</a:t>
            </a:r>
            <a:endParaRPr lang="en-US" sz="2000" dirty="0">
              <a:solidFill>
                <a:schemeClr val="tx1"/>
              </a:solidFill>
              <a:latin typeface="Arial" panose="020B0604020202020204" pitchFamily="34" charset="0"/>
              <a:cs typeface="Arial" panose="020B0604020202020204" pitchFamily="34" charset="0"/>
            </a:endParaRPr>
          </a:p>
        </p:txBody>
      </p:sp>
      <p:sp>
        <p:nvSpPr>
          <p:cNvPr id="14" name="Rectangle: Top Corners Rounded 13">
            <a:extLst>
              <a:ext uri="{FF2B5EF4-FFF2-40B4-BE49-F238E27FC236}">
                <a16:creationId xmlns:a16="http://schemas.microsoft.com/office/drawing/2014/main" id="{31E78FB5-E155-4912-9878-352141B9DCDA}"/>
              </a:ext>
            </a:extLst>
          </p:cNvPr>
          <p:cNvSpPr/>
          <p:nvPr/>
        </p:nvSpPr>
        <p:spPr>
          <a:xfrm>
            <a:off x="1846216" y="0"/>
            <a:ext cx="2220686" cy="665895"/>
          </a:xfrm>
          <a:prstGeom prst="round2SameRect">
            <a:avLst>
              <a:gd name="adj1" fmla="val 0"/>
              <a:gd name="adj2" fmla="val 0"/>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Arial" panose="020B0604020202020204" pitchFamily="34" charset="0"/>
                <a:cs typeface="Arial" panose="020B0604020202020204" pitchFamily="34" charset="0"/>
              </a:rPr>
              <a:t>Hồ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Hùng</a:t>
            </a:r>
            <a:endParaRPr lang="en-US" sz="2000" dirty="0">
              <a:solidFill>
                <a:schemeClr val="tx1"/>
              </a:solidFill>
              <a:latin typeface="Arial" panose="020B0604020202020204" pitchFamily="34" charset="0"/>
              <a:cs typeface="Arial" panose="020B0604020202020204" pitchFamily="34" charset="0"/>
            </a:endParaRPr>
          </a:p>
        </p:txBody>
      </p:sp>
      <p:sp>
        <p:nvSpPr>
          <p:cNvPr id="15" name="Rectangle: Top Corners Rounded 14">
            <a:extLst>
              <a:ext uri="{FF2B5EF4-FFF2-40B4-BE49-F238E27FC236}">
                <a16:creationId xmlns:a16="http://schemas.microsoft.com/office/drawing/2014/main" id="{A5DDBCBD-5087-44B0-A4BA-A5EF921FDEAE}"/>
              </a:ext>
            </a:extLst>
          </p:cNvPr>
          <p:cNvSpPr/>
          <p:nvPr/>
        </p:nvSpPr>
        <p:spPr>
          <a:xfrm>
            <a:off x="8882742" y="0"/>
            <a:ext cx="2377438" cy="665895"/>
          </a:xfrm>
          <a:prstGeom prst="round2SameRect">
            <a:avLst>
              <a:gd name="adj1" fmla="val 0"/>
              <a:gd name="adj2" fmla="val 0"/>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Arial" panose="020B0604020202020204" pitchFamily="34" charset="0"/>
                <a:cs typeface="Arial" panose="020B0604020202020204" pitchFamily="34" charset="0"/>
              </a:rPr>
              <a:t>Đỗ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Chí</a:t>
            </a:r>
            <a:r>
              <a:rPr lang="en-US" sz="2000" dirty="0">
                <a:solidFill>
                  <a:schemeClr val="tx1"/>
                </a:solidFill>
                <a:latin typeface="Arial" panose="020B0604020202020204" pitchFamily="34" charset="0"/>
                <a:cs typeface="Arial" panose="020B0604020202020204" pitchFamily="34" charset="0"/>
              </a:rPr>
              <a:t> Thanh</a:t>
            </a:r>
          </a:p>
        </p:txBody>
      </p:sp>
    </p:spTree>
    <p:extLst>
      <p:ext uri="{BB962C8B-B14F-4D97-AF65-F5344CB8AC3E}">
        <p14:creationId xmlns:p14="http://schemas.microsoft.com/office/powerpoint/2010/main" val="267342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4A3C7-D15F-47FF-AAEB-FC42AE94EAB9}"/>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02</a:t>
            </a:r>
          </a:p>
        </p:txBody>
      </p:sp>
      <p:sp>
        <p:nvSpPr>
          <p:cNvPr id="5" name="Rectangle 4">
            <a:extLst>
              <a:ext uri="{FF2B5EF4-FFF2-40B4-BE49-F238E27FC236}">
                <a16:creationId xmlns:a16="http://schemas.microsoft.com/office/drawing/2014/main" id="{EC15D799-D3DE-4B61-9B17-72E50242103C}"/>
              </a:ext>
            </a:extLst>
          </p:cNvPr>
          <p:cNvSpPr/>
          <p:nvPr/>
        </p:nvSpPr>
        <p:spPr>
          <a:xfrm>
            <a:off x="888274" y="0"/>
            <a:ext cx="5005775"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MÔ PHỎNG CHƯƠNG TRÌNH</a:t>
            </a:r>
          </a:p>
        </p:txBody>
      </p:sp>
      <p:pic>
        <p:nvPicPr>
          <p:cNvPr id="6" name="Picture 5">
            <a:extLst>
              <a:ext uri="{FF2B5EF4-FFF2-40B4-BE49-F238E27FC236}">
                <a16:creationId xmlns:a16="http://schemas.microsoft.com/office/drawing/2014/main" id="{13AB846B-0435-4610-B5D1-1FB9C9ED1940}"/>
              </a:ext>
            </a:extLst>
          </p:cNvPr>
          <p:cNvPicPr>
            <a:picLocks noChangeAspect="1"/>
          </p:cNvPicPr>
          <p:nvPr/>
        </p:nvPicPr>
        <p:blipFill>
          <a:blip r:embed="rId2"/>
          <a:stretch>
            <a:fillRect/>
          </a:stretch>
        </p:blipFill>
        <p:spPr>
          <a:xfrm>
            <a:off x="633643" y="1506582"/>
            <a:ext cx="5150314" cy="4040777"/>
          </a:xfrm>
          <a:prstGeom prst="rect">
            <a:avLst/>
          </a:prstGeom>
          <a:ln w="38100">
            <a:solidFill>
              <a:srgbClr val="92D050"/>
            </a:solidFill>
          </a:ln>
        </p:spPr>
      </p:pic>
      <p:pic>
        <p:nvPicPr>
          <p:cNvPr id="8" name="Picture 7">
            <a:extLst>
              <a:ext uri="{FF2B5EF4-FFF2-40B4-BE49-F238E27FC236}">
                <a16:creationId xmlns:a16="http://schemas.microsoft.com/office/drawing/2014/main" id="{F350717F-D23A-4E5E-BCEB-5676AD65D232}"/>
              </a:ext>
            </a:extLst>
          </p:cNvPr>
          <p:cNvPicPr>
            <a:picLocks noChangeAspect="1"/>
          </p:cNvPicPr>
          <p:nvPr/>
        </p:nvPicPr>
        <p:blipFill>
          <a:blip r:embed="rId3"/>
          <a:stretch>
            <a:fillRect/>
          </a:stretch>
        </p:blipFill>
        <p:spPr>
          <a:xfrm>
            <a:off x="6408044" y="1506583"/>
            <a:ext cx="5150313" cy="4040776"/>
          </a:xfrm>
          <a:prstGeom prst="rect">
            <a:avLst/>
          </a:prstGeom>
          <a:ln w="38100">
            <a:solidFill>
              <a:srgbClr val="92D050"/>
            </a:solidFill>
          </a:ln>
        </p:spPr>
      </p:pic>
    </p:spTree>
    <p:extLst>
      <p:ext uri="{BB962C8B-B14F-4D97-AF65-F5344CB8AC3E}">
        <p14:creationId xmlns:p14="http://schemas.microsoft.com/office/powerpoint/2010/main" val="201741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2170DB-79CE-49E7-971C-EB19E46A149C}"/>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03</a:t>
            </a:r>
          </a:p>
        </p:txBody>
      </p:sp>
      <p:sp>
        <p:nvSpPr>
          <p:cNvPr id="5" name="Rectangle 4">
            <a:extLst>
              <a:ext uri="{FF2B5EF4-FFF2-40B4-BE49-F238E27FC236}">
                <a16:creationId xmlns:a16="http://schemas.microsoft.com/office/drawing/2014/main" id="{EA0EC590-DCEE-455F-A13E-10E548C7A11F}"/>
              </a:ext>
            </a:extLst>
          </p:cNvPr>
          <p:cNvSpPr/>
          <p:nvPr/>
        </p:nvSpPr>
        <p:spPr>
          <a:xfrm>
            <a:off x="888274" y="0"/>
            <a:ext cx="5005775"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Ý TƯỞNG PHÁT TRIỂN</a:t>
            </a:r>
          </a:p>
        </p:txBody>
      </p:sp>
      <p:grpSp>
        <p:nvGrpSpPr>
          <p:cNvPr id="9" name="Group 8">
            <a:extLst>
              <a:ext uri="{FF2B5EF4-FFF2-40B4-BE49-F238E27FC236}">
                <a16:creationId xmlns:a16="http://schemas.microsoft.com/office/drawing/2014/main" id="{867A6AEB-7DD8-43F1-9E7C-04AA44814FAB}"/>
              </a:ext>
            </a:extLst>
          </p:cNvPr>
          <p:cNvGrpSpPr/>
          <p:nvPr/>
        </p:nvGrpSpPr>
        <p:grpSpPr>
          <a:xfrm>
            <a:off x="113211" y="1240968"/>
            <a:ext cx="6579326" cy="720636"/>
            <a:chOff x="1733005" y="1275803"/>
            <a:chExt cx="6579326" cy="720636"/>
          </a:xfrm>
        </p:grpSpPr>
        <p:sp>
          <p:nvSpPr>
            <p:cNvPr id="7" name="Hexagon 6">
              <a:extLst>
                <a:ext uri="{FF2B5EF4-FFF2-40B4-BE49-F238E27FC236}">
                  <a16:creationId xmlns:a16="http://schemas.microsoft.com/office/drawing/2014/main" id="{8B9FD8A1-AC19-44E8-B180-1919FB4F555E}"/>
                </a:ext>
              </a:extLst>
            </p:cNvPr>
            <p:cNvSpPr/>
            <p:nvPr/>
          </p:nvSpPr>
          <p:spPr>
            <a:xfrm>
              <a:off x="1733005" y="1277982"/>
              <a:ext cx="844732" cy="718457"/>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0516F8BC-61E8-47E4-BC26-5DAA4F1A7CC9}"/>
                </a:ext>
              </a:extLst>
            </p:cNvPr>
            <p:cNvSpPr/>
            <p:nvPr/>
          </p:nvSpPr>
          <p:spPr>
            <a:xfrm>
              <a:off x="2377440" y="1275803"/>
              <a:ext cx="5934891"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dirty="0">
                  <a:solidFill>
                    <a:schemeClr val="tx1"/>
                  </a:solidFill>
                  <a:latin typeface="Times New Roman" panose="02020603050405020304" pitchFamily="18" charset="0"/>
                  <a:cs typeface="Times New Roman" panose="02020603050405020304" pitchFamily="18" charset="0"/>
                </a:rPr>
                <a:t>Bẫy được lỗi đầu vào là chỉ nhận ảnh có đuôi png còn những ảnh khác sẽ thông báo lỗi và phải tải ảnh có đuôi </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png</a:t>
              </a:r>
              <a:r>
                <a:rPr lang="en-US" b="1"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6CE6EDEB-1C3C-43FE-B914-FBFDDD96854A}"/>
              </a:ext>
            </a:extLst>
          </p:cNvPr>
          <p:cNvGrpSpPr/>
          <p:nvPr/>
        </p:nvGrpSpPr>
        <p:grpSpPr>
          <a:xfrm>
            <a:off x="113211" y="2217306"/>
            <a:ext cx="6579326" cy="720636"/>
            <a:chOff x="1733005" y="1275803"/>
            <a:chExt cx="6579326" cy="720636"/>
          </a:xfrm>
        </p:grpSpPr>
        <p:sp>
          <p:nvSpPr>
            <p:cNvPr id="11" name="Hexagon 10">
              <a:extLst>
                <a:ext uri="{FF2B5EF4-FFF2-40B4-BE49-F238E27FC236}">
                  <a16:creationId xmlns:a16="http://schemas.microsoft.com/office/drawing/2014/main" id="{15A92350-50B3-4487-95D8-BB74E9F714B3}"/>
                </a:ext>
              </a:extLst>
            </p:cNvPr>
            <p:cNvSpPr/>
            <p:nvPr/>
          </p:nvSpPr>
          <p:spPr>
            <a:xfrm>
              <a:off x="1733005" y="1277982"/>
              <a:ext cx="844732" cy="718457"/>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EC80C8B3-5A07-4F29-89A2-BE9DEDE0206D}"/>
                </a:ext>
              </a:extLst>
            </p:cNvPr>
            <p:cNvSpPr/>
            <p:nvPr/>
          </p:nvSpPr>
          <p:spPr>
            <a:xfrm>
              <a:off x="2377440" y="1275803"/>
              <a:ext cx="5934891"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a:t>
              </a:r>
              <a:r>
                <a:rPr lang="vi-VN" dirty="0">
                  <a:solidFill>
                    <a:schemeClr val="tx1"/>
                  </a:solidFill>
                  <a:latin typeface="Times New Roman" panose="02020603050405020304" pitchFamily="18" charset="0"/>
                  <a:cs typeface="Times New Roman" panose="02020603050405020304" pitchFamily="18" charset="0"/>
                </a:rPr>
                <a:t>rain lại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và ngoài phân biết con chó và con mèo thì còn có thể </a:t>
              </a:r>
              <a:r>
                <a:rPr lang="vi-VN" b="1" dirty="0">
                  <a:solidFill>
                    <a:schemeClr val="tx1"/>
                  </a:solidFill>
                  <a:latin typeface="Times New Roman" panose="02020603050405020304" pitchFamily="18" charset="0"/>
                  <a:cs typeface="Times New Roman" panose="02020603050405020304" pitchFamily="18" charset="0"/>
                </a:rPr>
                <a:t>phân biệt thêm cả con bò</a:t>
              </a:r>
              <a:r>
                <a:rPr lang="vi-VN" dirty="0">
                  <a:solidFill>
                    <a:schemeClr val="tx1"/>
                  </a:solidFill>
                  <a:latin typeface="Times New Roman" panose="02020603050405020304" pitchFamily="18" charset="0"/>
                  <a:cs typeface="Times New Roman" panose="02020603050405020304" pitchFamily="18" charset="0"/>
                </a:rPr>
                <a:t> khi tải ảnh từ file lên</a:t>
              </a:r>
            </a:p>
          </p:txBody>
        </p:sp>
      </p:grpSp>
      <p:grpSp>
        <p:nvGrpSpPr>
          <p:cNvPr id="13" name="Group 12">
            <a:extLst>
              <a:ext uri="{FF2B5EF4-FFF2-40B4-BE49-F238E27FC236}">
                <a16:creationId xmlns:a16="http://schemas.microsoft.com/office/drawing/2014/main" id="{5899730B-0C83-47EA-9AF8-2C2C4FB4EE82}"/>
              </a:ext>
            </a:extLst>
          </p:cNvPr>
          <p:cNvGrpSpPr/>
          <p:nvPr/>
        </p:nvGrpSpPr>
        <p:grpSpPr>
          <a:xfrm>
            <a:off x="113211" y="3191465"/>
            <a:ext cx="6579326" cy="720636"/>
            <a:chOff x="1733005" y="1275803"/>
            <a:chExt cx="6579326" cy="720636"/>
          </a:xfrm>
        </p:grpSpPr>
        <p:sp>
          <p:nvSpPr>
            <p:cNvPr id="14" name="Hexagon 13">
              <a:extLst>
                <a:ext uri="{FF2B5EF4-FFF2-40B4-BE49-F238E27FC236}">
                  <a16:creationId xmlns:a16="http://schemas.microsoft.com/office/drawing/2014/main" id="{FF586132-1AF1-4B69-992B-92579CFA0BF3}"/>
                </a:ext>
              </a:extLst>
            </p:cNvPr>
            <p:cNvSpPr/>
            <p:nvPr/>
          </p:nvSpPr>
          <p:spPr>
            <a:xfrm>
              <a:off x="1733005" y="1277982"/>
              <a:ext cx="844732" cy="718457"/>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3</a:t>
              </a:r>
            </a:p>
          </p:txBody>
        </p:sp>
        <p:sp>
          <p:nvSpPr>
            <p:cNvPr id="15" name="Rectangle 14">
              <a:extLst>
                <a:ext uri="{FF2B5EF4-FFF2-40B4-BE49-F238E27FC236}">
                  <a16:creationId xmlns:a16="http://schemas.microsoft.com/office/drawing/2014/main" id="{AC143669-0EE1-4125-955D-EC83045A021D}"/>
                </a:ext>
              </a:extLst>
            </p:cNvPr>
            <p:cNvSpPr/>
            <p:nvPr/>
          </p:nvSpPr>
          <p:spPr>
            <a:xfrm>
              <a:off x="2377440" y="1275803"/>
              <a:ext cx="5934891"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solidFill>
                    <a:schemeClr val="tx1"/>
                  </a:solidFill>
                  <a:latin typeface="Times New Roman" panose="02020603050405020304" pitchFamily="18" charset="0"/>
                  <a:cs typeface="Times New Roman" panose="02020603050405020304" pitchFamily="18" charset="0"/>
                </a:rPr>
                <a:t>Thêm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hiệu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suất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chính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tổng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con </a:t>
              </a:r>
              <a:r>
                <a:rPr lang="en-US" dirty="0" err="1">
                  <a:solidFill>
                    <a:schemeClr val="tx1"/>
                  </a:solidFill>
                  <a:latin typeface="Times New Roman" panose="02020603050405020304" pitchFamily="18" charset="0"/>
                  <a:cs typeface="Times New Roman" panose="02020603050405020304" pitchFamily="18" charset="0"/>
                </a:rPr>
                <a:t>chó,mèo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bò</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endParaRPr lang="en-US" dirty="0">
                <a:solidFill>
                  <a:schemeClr val="tx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055A7FFF-083A-49DF-86E3-EFD090A447E2}"/>
              </a:ext>
            </a:extLst>
          </p:cNvPr>
          <p:cNvGrpSpPr/>
          <p:nvPr/>
        </p:nvGrpSpPr>
        <p:grpSpPr>
          <a:xfrm>
            <a:off x="113211" y="4163445"/>
            <a:ext cx="6579326" cy="720636"/>
            <a:chOff x="1733005" y="1275803"/>
            <a:chExt cx="6579326" cy="720636"/>
          </a:xfrm>
        </p:grpSpPr>
        <p:sp>
          <p:nvSpPr>
            <p:cNvPr id="17" name="Hexagon 16">
              <a:extLst>
                <a:ext uri="{FF2B5EF4-FFF2-40B4-BE49-F238E27FC236}">
                  <a16:creationId xmlns:a16="http://schemas.microsoft.com/office/drawing/2014/main" id="{29C7B53C-28FF-4A84-8FB5-C929D984A51E}"/>
                </a:ext>
              </a:extLst>
            </p:cNvPr>
            <p:cNvSpPr/>
            <p:nvPr/>
          </p:nvSpPr>
          <p:spPr>
            <a:xfrm>
              <a:off x="1733005" y="1277982"/>
              <a:ext cx="844732" cy="718457"/>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4</a:t>
              </a:r>
            </a:p>
          </p:txBody>
        </p:sp>
        <p:sp>
          <p:nvSpPr>
            <p:cNvPr id="18" name="Rectangle 17">
              <a:extLst>
                <a:ext uri="{FF2B5EF4-FFF2-40B4-BE49-F238E27FC236}">
                  <a16:creationId xmlns:a16="http://schemas.microsoft.com/office/drawing/2014/main" id="{269A39C9-EC42-4399-BA9C-8A4E3F5860DD}"/>
                </a:ext>
              </a:extLst>
            </p:cNvPr>
            <p:cNvSpPr/>
            <p:nvPr/>
          </p:nvSpPr>
          <p:spPr>
            <a:xfrm>
              <a:off x="2377440" y="1275803"/>
              <a:ext cx="5934891"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dirty="0">
                  <a:solidFill>
                    <a:schemeClr val="tx1"/>
                  </a:solidFill>
                  <a:latin typeface="Times New Roman" panose="02020603050405020304" pitchFamily="18" charset="0"/>
                  <a:cs typeface="Times New Roman" panose="02020603050405020304" pitchFamily="18" charset="0"/>
                </a:rPr>
                <a:t>Thêm được chức năng </a:t>
              </a:r>
              <a:r>
                <a:rPr lang="vi-VN" b="1" dirty="0">
                  <a:solidFill>
                    <a:schemeClr val="tx1"/>
                  </a:solidFill>
                  <a:latin typeface="Times New Roman" panose="02020603050405020304" pitchFamily="18" charset="0"/>
                  <a:cs typeface="Times New Roman" panose="02020603050405020304" pitchFamily="18" charset="0"/>
                </a:rPr>
                <a:t>sử dụng webcam </a:t>
              </a:r>
              <a:r>
                <a:rPr lang="vi-VN" dirty="0">
                  <a:solidFill>
                    <a:schemeClr val="tx1"/>
                  </a:solidFill>
                  <a:latin typeface="Times New Roman" panose="02020603050405020304" pitchFamily="18" charset="0"/>
                  <a:cs typeface="Times New Roman" panose="02020603050405020304" pitchFamily="18" charset="0"/>
                </a:rPr>
                <a:t>để phân biệt chó, mèo, bò</a:t>
              </a:r>
            </a:p>
          </p:txBody>
        </p:sp>
      </p:grpSp>
      <p:grpSp>
        <p:nvGrpSpPr>
          <p:cNvPr id="19" name="Group 18">
            <a:extLst>
              <a:ext uri="{FF2B5EF4-FFF2-40B4-BE49-F238E27FC236}">
                <a16:creationId xmlns:a16="http://schemas.microsoft.com/office/drawing/2014/main" id="{6FC20958-1835-4E82-A321-7191204EE0A7}"/>
              </a:ext>
            </a:extLst>
          </p:cNvPr>
          <p:cNvGrpSpPr/>
          <p:nvPr/>
        </p:nvGrpSpPr>
        <p:grpSpPr>
          <a:xfrm>
            <a:off x="113211" y="5133246"/>
            <a:ext cx="6579326" cy="720636"/>
            <a:chOff x="1733005" y="1275803"/>
            <a:chExt cx="6579326" cy="720636"/>
          </a:xfrm>
        </p:grpSpPr>
        <p:sp>
          <p:nvSpPr>
            <p:cNvPr id="20" name="Hexagon 19">
              <a:extLst>
                <a:ext uri="{FF2B5EF4-FFF2-40B4-BE49-F238E27FC236}">
                  <a16:creationId xmlns:a16="http://schemas.microsoft.com/office/drawing/2014/main" id="{CE352D9E-2A51-4B01-B42F-466FDF7B4FCD}"/>
                </a:ext>
              </a:extLst>
            </p:cNvPr>
            <p:cNvSpPr/>
            <p:nvPr/>
          </p:nvSpPr>
          <p:spPr>
            <a:xfrm>
              <a:off x="1733005" y="1277982"/>
              <a:ext cx="844732" cy="718457"/>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5</a:t>
              </a:r>
            </a:p>
          </p:txBody>
        </p:sp>
        <p:sp>
          <p:nvSpPr>
            <p:cNvPr id="21" name="Rectangle 20">
              <a:extLst>
                <a:ext uri="{FF2B5EF4-FFF2-40B4-BE49-F238E27FC236}">
                  <a16:creationId xmlns:a16="http://schemas.microsoft.com/office/drawing/2014/main" id="{E2213D96-0BDF-4973-82C6-79B856BF23A5}"/>
                </a:ext>
              </a:extLst>
            </p:cNvPr>
            <p:cNvSpPr/>
            <p:nvPr/>
          </p:nvSpPr>
          <p:spPr>
            <a:xfrm>
              <a:off x="2377440" y="1275803"/>
              <a:ext cx="5934891"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dirty="0">
                  <a:solidFill>
                    <a:schemeClr val="tx1"/>
                  </a:solidFill>
                  <a:latin typeface="Times New Roman" panose="02020603050405020304" pitchFamily="18" charset="0"/>
                  <a:cs typeface="Times New Roman" panose="02020603050405020304" pitchFamily="18" charset="0"/>
                </a:rPr>
                <a:t>Sau khi có kết quả trên </a:t>
              </a:r>
              <a:r>
                <a:rPr lang="en-US" dirty="0">
                  <a:solidFill>
                    <a:schemeClr val="tx1"/>
                  </a:solidFill>
                  <a:latin typeface="Times New Roman" panose="02020603050405020304" pitchFamily="18" charset="0"/>
                  <a:cs typeface="Times New Roman" panose="02020603050405020304" pitchFamily="18" charset="0"/>
                </a:rPr>
                <a:t>file </a:t>
              </a:r>
              <a:r>
                <a:rPr lang="vi-VN" b="1" dirty="0">
                  <a:solidFill>
                    <a:schemeClr val="tx1"/>
                  </a:solidFill>
                  <a:latin typeface="Times New Roman" panose="02020603050405020304" pitchFamily="18" charset="0"/>
                  <a:cs typeface="Times New Roman" panose="02020603050405020304" pitchFamily="18" charset="0"/>
                </a:rPr>
                <a:t>gui</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py</a:t>
              </a:r>
              <a:r>
                <a:rPr lang="vi-VN" b="1"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thì kết quả được lưu lại ra file </a:t>
              </a:r>
              <a:r>
                <a:rPr lang="en-US" b="1" dirty="0">
                  <a:solidFill>
                    <a:schemeClr val="tx1"/>
                  </a:solidFill>
                  <a:latin typeface="Times New Roman" panose="02020603050405020304" pitchFamily="18" charset="0"/>
                  <a:cs typeface="Times New Roman" panose="02020603050405020304" pitchFamily="18" charset="0"/>
                </a:rPr>
                <a:t>‘</a:t>
              </a:r>
              <a:r>
                <a:rPr lang="vi-VN" b="1" dirty="0">
                  <a:solidFill>
                    <a:schemeClr val="tx1"/>
                  </a:solidFill>
                  <a:latin typeface="Times New Roman" panose="02020603050405020304" pitchFamily="18" charset="0"/>
                  <a:cs typeface="Times New Roman" panose="02020603050405020304" pitchFamily="18" charset="0"/>
                </a:rPr>
                <a:t>ketqua.txt</a:t>
              </a:r>
              <a:r>
                <a:rPr lang="en-US" b="1" dirty="0">
                  <a:solidFill>
                    <a:schemeClr val="tx1"/>
                  </a:solidFill>
                  <a:latin typeface="Times New Roman" panose="02020603050405020304" pitchFamily="18" charset="0"/>
                  <a:cs typeface="Times New Roman" panose="02020603050405020304" pitchFamily="18" charset="0"/>
                </a:rPr>
                <a:t>’</a:t>
              </a:r>
              <a:endParaRPr lang="vi-VN" b="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2527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717E279-F268-4FDF-9972-D2F222BF4891}"/>
              </a:ext>
            </a:extLst>
          </p:cNvPr>
          <p:cNvGrpSpPr/>
          <p:nvPr/>
        </p:nvGrpSpPr>
        <p:grpSpPr>
          <a:xfrm>
            <a:off x="382010" y="84637"/>
            <a:ext cx="5165349" cy="3344363"/>
            <a:chOff x="930651" y="313237"/>
            <a:chExt cx="5466351" cy="3534560"/>
          </a:xfrm>
        </p:grpSpPr>
        <p:pic>
          <p:nvPicPr>
            <p:cNvPr id="5" name="Picture 4">
              <a:extLst>
                <a:ext uri="{FF2B5EF4-FFF2-40B4-BE49-F238E27FC236}">
                  <a16:creationId xmlns:a16="http://schemas.microsoft.com/office/drawing/2014/main" id="{505058A4-0068-53F6-61D3-A69D497E10DD}"/>
                </a:ext>
              </a:extLst>
            </p:cNvPr>
            <p:cNvPicPr>
              <a:picLocks noChangeAspect="1"/>
            </p:cNvPicPr>
            <p:nvPr/>
          </p:nvPicPr>
          <p:blipFill>
            <a:blip r:embed="rId2"/>
            <a:stretch>
              <a:fillRect/>
            </a:stretch>
          </p:blipFill>
          <p:spPr>
            <a:xfrm>
              <a:off x="1054919" y="959567"/>
              <a:ext cx="5342083" cy="2888230"/>
            </a:xfrm>
            <a:prstGeom prst="rect">
              <a:avLst/>
            </a:prstGeom>
          </p:spPr>
        </p:pic>
        <p:sp>
          <p:nvSpPr>
            <p:cNvPr id="13" name="TextBox 12">
              <a:extLst>
                <a:ext uri="{FF2B5EF4-FFF2-40B4-BE49-F238E27FC236}">
                  <a16:creationId xmlns:a16="http://schemas.microsoft.com/office/drawing/2014/main" id="{0BFD936B-7AA7-E8E1-9C1A-97C796BC24E5}"/>
                </a:ext>
              </a:extLst>
            </p:cNvPr>
            <p:cNvSpPr txBox="1"/>
            <p:nvPr/>
          </p:nvSpPr>
          <p:spPr>
            <a:xfrm>
              <a:off x="1054919" y="313237"/>
              <a:ext cx="5342083" cy="646330"/>
            </a:xfrm>
            <a:prstGeom prst="rect">
              <a:avLst/>
            </a:prstGeom>
            <a:solidFill>
              <a:schemeClr val="accent1"/>
            </a:solidFill>
          </p:spPr>
          <p:txBody>
            <a:bodyPr wrap="square">
              <a:spAutoFit/>
            </a:bodyPr>
            <a:lstStyle/>
            <a:p>
              <a:pPr algn="ctr"/>
              <a:r>
                <a:rPr lang="en-US" b="1" dirty="0" err="1">
                  <a:latin typeface="Times New Roman" panose="02020603050405020304" pitchFamily="18" charset="0"/>
                  <a:cs typeface="Times New Roman" panose="02020603050405020304" pitchFamily="18" charset="0"/>
                </a:rPr>
                <a:t>Thêm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loại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a:t>
              </a:r>
              <a:r>
                <a:rPr lang="en-US" b="1" dirty="0">
                  <a:latin typeface="Times New Roman" panose="02020603050405020304" pitchFamily="18" charset="0"/>
                  <a:cs typeface="Times New Roman" panose="02020603050405020304" pitchFamily="18" charset="0"/>
                </a:rPr>
                <a:t> file ketqua.txt</a:t>
              </a:r>
              <a:endParaRPr lang="en-GB"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4D53804-4A74-4AF7-A671-064AA3E56B2E}"/>
                </a:ext>
              </a:extLst>
            </p:cNvPr>
            <p:cNvSpPr/>
            <p:nvPr/>
          </p:nvSpPr>
          <p:spPr>
            <a:xfrm>
              <a:off x="930651" y="313237"/>
              <a:ext cx="124268" cy="353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0A20D716-F45F-4818-9CDC-7675132419F8}"/>
              </a:ext>
            </a:extLst>
          </p:cNvPr>
          <p:cNvGrpSpPr/>
          <p:nvPr/>
        </p:nvGrpSpPr>
        <p:grpSpPr>
          <a:xfrm>
            <a:off x="382010" y="3605403"/>
            <a:ext cx="5165350" cy="2921737"/>
            <a:chOff x="1029940" y="3659265"/>
            <a:chExt cx="6491918" cy="2921737"/>
          </a:xfrm>
        </p:grpSpPr>
        <p:pic>
          <p:nvPicPr>
            <p:cNvPr id="7" name="Picture 6">
              <a:extLst>
                <a:ext uri="{FF2B5EF4-FFF2-40B4-BE49-F238E27FC236}">
                  <a16:creationId xmlns:a16="http://schemas.microsoft.com/office/drawing/2014/main" id="{474DB315-D641-3BBB-C3F5-BEE19F8457FE}"/>
                </a:ext>
              </a:extLst>
            </p:cNvPr>
            <p:cNvPicPr>
              <a:picLocks noChangeAspect="1"/>
            </p:cNvPicPr>
            <p:nvPr/>
          </p:nvPicPr>
          <p:blipFill>
            <a:blip r:embed="rId3"/>
            <a:stretch>
              <a:fillRect/>
            </a:stretch>
          </p:blipFill>
          <p:spPr>
            <a:xfrm>
              <a:off x="1148814" y="4305596"/>
              <a:ext cx="6373044" cy="2275405"/>
            </a:xfrm>
            <a:prstGeom prst="rect">
              <a:avLst/>
            </a:prstGeom>
          </p:spPr>
        </p:pic>
        <p:sp>
          <p:nvSpPr>
            <p:cNvPr id="14" name="TextBox 13">
              <a:extLst>
                <a:ext uri="{FF2B5EF4-FFF2-40B4-BE49-F238E27FC236}">
                  <a16:creationId xmlns:a16="http://schemas.microsoft.com/office/drawing/2014/main" id="{28C5276C-7A66-39D6-DF3F-6F5E0F85FE22}"/>
                </a:ext>
              </a:extLst>
            </p:cNvPr>
            <p:cNvSpPr txBox="1"/>
            <p:nvPr/>
          </p:nvSpPr>
          <p:spPr>
            <a:xfrm>
              <a:off x="1148814" y="3659265"/>
              <a:ext cx="6373043" cy="646331"/>
            </a:xfrm>
            <a:prstGeom prst="rect">
              <a:avLst/>
            </a:prstGeom>
            <a:solidFill>
              <a:schemeClr val="accent1"/>
            </a:solidFill>
          </p:spPr>
          <p:txBody>
            <a:bodyPr wrap="square">
              <a:spAutoFit/>
            </a:bodyPr>
            <a:lstStyle/>
            <a:p>
              <a:pPr algn="ct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lượng</a:t>
              </a:r>
              <a:r>
                <a:rPr lang="en-US" b="1" dirty="0">
                  <a:latin typeface="Times New Roman" panose="02020603050405020304" pitchFamily="18" charset="0"/>
                  <a:cs typeface="Times New Roman" panose="02020603050405020304" pitchFamily="18" charset="0"/>
                </a:rPr>
                <a:t> con </a:t>
              </a:r>
              <a:r>
                <a:rPr lang="en-US" b="1" dirty="0" err="1">
                  <a:latin typeface="Times New Roman" panose="02020603050405020304" pitchFamily="18" charset="0"/>
                  <a:cs typeface="Times New Roman" panose="02020603050405020304" pitchFamily="18" charset="0"/>
                </a:rPr>
                <a:t>bò</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mèo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loại</a:t>
              </a:r>
              <a:endParaRPr lang="en-US"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9E5A8FF-4956-4C15-8A83-2F496D3E7F11}"/>
                </a:ext>
              </a:extLst>
            </p:cNvPr>
            <p:cNvSpPr/>
            <p:nvPr/>
          </p:nvSpPr>
          <p:spPr>
            <a:xfrm>
              <a:off x="1029940" y="3659266"/>
              <a:ext cx="118874" cy="2921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33046B32-A810-E8A0-9364-5A80F1158695}"/>
              </a:ext>
            </a:extLst>
          </p:cNvPr>
          <p:cNvPicPr>
            <a:picLocks noChangeAspect="1"/>
          </p:cNvPicPr>
          <p:nvPr/>
        </p:nvPicPr>
        <p:blipFill>
          <a:blip r:embed="rId4"/>
          <a:stretch>
            <a:fillRect/>
          </a:stretch>
        </p:blipFill>
        <p:spPr>
          <a:xfrm>
            <a:off x="6315945" y="3019336"/>
            <a:ext cx="4778285" cy="3754027"/>
          </a:xfrm>
          <a:prstGeom prst="rect">
            <a:avLst/>
          </a:prstGeom>
        </p:spPr>
      </p:pic>
      <p:pic>
        <p:nvPicPr>
          <p:cNvPr id="9" name="Picture 8">
            <a:extLst>
              <a:ext uri="{FF2B5EF4-FFF2-40B4-BE49-F238E27FC236}">
                <a16:creationId xmlns:a16="http://schemas.microsoft.com/office/drawing/2014/main" id="{E697A93F-8AB3-D183-72D6-D2643D68781D}"/>
              </a:ext>
            </a:extLst>
          </p:cNvPr>
          <p:cNvPicPr>
            <a:picLocks noChangeAspect="1"/>
          </p:cNvPicPr>
          <p:nvPr/>
        </p:nvPicPr>
        <p:blipFill>
          <a:blip r:embed="rId5"/>
          <a:stretch>
            <a:fillRect/>
          </a:stretch>
        </p:blipFill>
        <p:spPr>
          <a:xfrm>
            <a:off x="6140899" y="211097"/>
            <a:ext cx="5128376" cy="2418771"/>
          </a:xfrm>
          <a:prstGeom prst="rect">
            <a:avLst/>
          </a:prstGeom>
        </p:spPr>
      </p:pic>
    </p:spTree>
    <p:extLst>
      <p:ext uri="{BB962C8B-B14F-4D97-AF65-F5344CB8AC3E}">
        <p14:creationId xmlns:p14="http://schemas.microsoft.com/office/powerpoint/2010/main" val="185799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1BEE1C-DB88-4DFF-90F7-0B04B575B533}"/>
              </a:ext>
            </a:extLst>
          </p:cNvPr>
          <p:cNvGrpSpPr/>
          <p:nvPr/>
        </p:nvGrpSpPr>
        <p:grpSpPr>
          <a:xfrm>
            <a:off x="914154" y="151967"/>
            <a:ext cx="6902933" cy="4184609"/>
            <a:chOff x="1567543" y="139286"/>
            <a:chExt cx="6902933" cy="4184609"/>
          </a:xfrm>
        </p:grpSpPr>
        <p:pic>
          <p:nvPicPr>
            <p:cNvPr id="5" name="Picture 4">
              <a:extLst>
                <a:ext uri="{FF2B5EF4-FFF2-40B4-BE49-F238E27FC236}">
                  <a16:creationId xmlns:a16="http://schemas.microsoft.com/office/drawing/2014/main" id="{40B7692D-BC17-5C38-919F-2A414559F6CE}"/>
                </a:ext>
              </a:extLst>
            </p:cNvPr>
            <p:cNvPicPr>
              <a:picLocks noChangeAspect="1"/>
            </p:cNvPicPr>
            <p:nvPr/>
          </p:nvPicPr>
          <p:blipFill>
            <a:blip r:embed="rId2"/>
            <a:stretch>
              <a:fillRect/>
            </a:stretch>
          </p:blipFill>
          <p:spPr>
            <a:xfrm>
              <a:off x="1657078" y="508618"/>
              <a:ext cx="6813398" cy="3815277"/>
            </a:xfrm>
            <a:prstGeom prst="rect">
              <a:avLst/>
            </a:prstGeom>
          </p:spPr>
        </p:pic>
        <p:sp>
          <p:nvSpPr>
            <p:cNvPr id="6" name="TextBox 5">
              <a:extLst>
                <a:ext uri="{FF2B5EF4-FFF2-40B4-BE49-F238E27FC236}">
                  <a16:creationId xmlns:a16="http://schemas.microsoft.com/office/drawing/2014/main" id="{C88FD80C-A6A7-4B23-B06F-DEB51C0F4B67}"/>
                </a:ext>
              </a:extLst>
            </p:cNvPr>
            <p:cNvSpPr txBox="1"/>
            <p:nvPr/>
          </p:nvSpPr>
          <p:spPr>
            <a:xfrm>
              <a:off x="1657079" y="139286"/>
              <a:ext cx="6813397" cy="369332"/>
            </a:xfrm>
            <a:prstGeom prst="rect">
              <a:avLst/>
            </a:prstGeom>
            <a:solidFill>
              <a:schemeClr val="accent1"/>
            </a:solidFill>
          </p:spPr>
          <p:txBody>
            <a:bodyPr wrap="square">
              <a:spAutoFit/>
            </a:bodyPr>
            <a:lstStyle/>
            <a:p>
              <a:pPr algn="ctr"/>
              <a:r>
                <a:rPr lang="en-GB" b="1" dirty="0" err="1">
                  <a:latin typeface="Times New Roman" panose="02020603050405020304" pitchFamily="18" charset="0"/>
                  <a:cs typeface="Times New Roman" panose="02020603050405020304" pitchFamily="18" charset="0"/>
                </a:rPr>
                <a:t>Phân</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loại</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các</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khung</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hình</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từ</a:t>
              </a:r>
              <a:r>
                <a:rPr lang="en-GB" b="1" dirty="0">
                  <a:latin typeface="Times New Roman" panose="02020603050405020304" pitchFamily="18" charset="0"/>
                  <a:cs typeface="Times New Roman" panose="02020603050405020304" pitchFamily="18" charset="0"/>
                </a:rPr>
                <a:t> webcam</a:t>
              </a:r>
            </a:p>
          </p:txBody>
        </p:sp>
        <p:sp>
          <p:nvSpPr>
            <p:cNvPr id="9" name="Rectangle 8">
              <a:extLst>
                <a:ext uri="{FF2B5EF4-FFF2-40B4-BE49-F238E27FC236}">
                  <a16:creationId xmlns:a16="http://schemas.microsoft.com/office/drawing/2014/main" id="{13BE088F-1566-4AE3-8287-1F4729EA24A5}"/>
                </a:ext>
              </a:extLst>
            </p:cNvPr>
            <p:cNvSpPr/>
            <p:nvPr/>
          </p:nvSpPr>
          <p:spPr>
            <a:xfrm>
              <a:off x="1567543" y="139286"/>
              <a:ext cx="89535" cy="4184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B61D37AE-C13C-4DB3-AD60-EA657441FB5D}"/>
              </a:ext>
            </a:extLst>
          </p:cNvPr>
          <p:cNvGrpSpPr/>
          <p:nvPr/>
        </p:nvGrpSpPr>
        <p:grpSpPr>
          <a:xfrm>
            <a:off x="914154" y="4866445"/>
            <a:ext cx="6902936" cy="1157271"/>
            <a:chOff x="1567541" y="4531139"/>
            <a:chExt cx="6902936" cy="1157271"/>
          </a:xfrm>
        </p:grpSpPr>
        <p:pic>
          <p:nvPicPr>
            <p:cNvPr id="7" name="Picture 6">
              <a:extLst>
                <a:ext uri="{FF2B5EF4-FFF2-40B4-BE49-F238E27FC236}">
                  <a16:creationId xmlns:a16="http://schemas.microsoft.com/office/drawing/2014/main" id="{E615411D-9290-0427-01E2-D5E88E89D056}"/>
                </a:ext>
              </a:extLst>
            </p:cNvPr>
            <p:cNvPicPr>
              <a:picLocks noChangeAspect="1"/>
            </p:cNvPicPr>
            <p:nvPr/>
          </p:nvPicPr>
          <p:blipFill>
            <a:blip r:embed="rId3"/>
            <a:stretch>
              <a:fillRect/>
            </a:stretch>
          </p:blipFill>
          <p:spPr>
            <a:xfrm>
              <a:off x="1657079" y="4900471"/>
              <a:ext cx="6813398" cy="787939"/>
            </a:xfrm>
            <a:prstGeom prst="rect">
              <a:avLst/>
            </a:prstGeom>
          </p:spPr>
        </p:pic>
        <p:sp>
          <p:nvSpPr>
            <p:cNvPr id="10" name="TextBox 9">
              <a:extLst>
                <a:ext uri="{FF2B5EF4-FFF2-40B4-BE49-F238E27FC236}">
                  <a16:creationId xmlns:a16="http://schemas.microsoft.com/office/drawing/2014/main" id="{1D1E2AF1-2D2A-4FA1-9907-086F257841B8}"/>
                </a:ext>
              </a:extLst>
            </p:cNvPr>
            <p:cNvSpPr txBox="1"/>
            <p:nvPr/>
          </p:nvSpPr>
          <p:spPr>
            <a:xfrm>
              <a:off x="1657078" y="4531139"/>
              <a:ext cx="6813398" cy="369332"/>
            </a:xfrm>
            <a:prstGeom prst="rect">
              <a:avLst/>
            </a:prstGeom>
            <a:solidFill>
              <a:schemeClr val="accent1"/>
            </a:solidFill>
          </p:spPr>
          <p:txBody>
            <a:bodyPr wrap="square">
              <a:spAutoFit/>
            </a:bodyPr>
            <a:lstStyle/>
            <a:p>
              <a:pPr algn="ctr"/>
              <a:r>
                <a:rPr lang="en-GB" b="1" dirty="0" err="1">
                  <a:latin typeface="Times New Roman" panose="02020603050405020304" pitchFamily="18" charset="0"/>
                  <a:cs typeface="Times New Roman" panose="02020603050405020304" pitchFamily="18" charset="0"/>
                </a:rPr>
                <a:t>Thiết</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lập</a:t>
              </a:r>
              <a:r>
                <a:rPr lang="en-GB" b="1" dirty="0">
                  <a:latin typeface="Times New Roman" panose="02020603050405020304" pitchFamily="18" charset="0"/>
                  <a:cs typeface="Times New Roman" panose="02020603050405020304" pitchFamily="18" charset="0"/>
                </a:rPr>
                <a:t> webcam</a:t>
              </a:r>
            </a:p>
          </p:txBody>
        </p:sp>
        <p:sp>
          <p:nvSpPr>
            <p:cNvPr id="11" name="Rectangle 10">
              <a:extLst>
                <a:ext uri="{FF2B5EF4-FFF2-40B4-BE49-F238E27FC236}">
                  <a16:creationId xmlns:a16="http://schemas.microsoft.com/office/drawing/2014/main" id="{0281ACAE-07EF-41F0-B544-85ADEAE471AB}"/>
                </a:ext>
              </a:extLst>
            </p:cNvPr>
            <p:cNvSpPr/>
            <p:nvPr/>
          </p:nvSpPr>
          <p:spPr>
            <a:xfrm>
              <a:off x="1567541" y="4531139"/>
              <a:ext cx="89535" cy="1157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126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2A04E-13DC-8D00-A6D7-2B1F54136D7E}"/>
              </a:ext>
            </a:extLst>
          </p:cNvPr>
          <p:cNvPicPr>
            <a:picLocks noChangeAspect="1"/>
          </p:cNvPicPr>
          <p:nvPr/>
        </p:nvPicPr>
        <p:blipFill>
          <a:blip r:embed="rId2"/>
          <a:stretch>
            <a:fillRect/>
          </a:stretch>
        </p:blipFill>
        <p:spPr>
          <a:xfrm>
            <a:off x="1630255" y="1032007"/>
            <a:ext cx="5785053" cy="5573073"/>
          </a:xfrm>
          <a:prstGeom prst="rect">
            <a:avLst/>
          </a:prstGeom>
        </p:spPr>
      </p:pic>
      <p:sp>
        <p:nvSpPr>
          <p:cNvPr id="4" name="TextBox 3">
            <a:extLst>
              <a:ext uri="{FF2B5EF4-FFF2-40B4-BE49-F238E27FC236}">
                <a16:creationId xmlns:a16="http://schemas.microsoft.com/office/drawing/2014/main" id="{D10213D5-B4C0-4841-B175-8918AB8DE055}"/>
              </a:ext>
            </a:extLst>
          </p:cNvPr>
          <p:cNvSpPr txBox="1"/>
          <p:nvPr/>
        </p:nvSpPr>
        <p:spPr>
          <a:xfrm>
            <a:off x="1630256" y="644656"/>
            <a:ext cx="6999938" cy="369332"/>
          </a:xfrm>
          <a:prstGeom prst="rect">
            <a:avLst/>
          </a:prstGeom>
          <a:solidFill>
            <a:schemeClr val="accent1"/>
          </a:solidFill>
        </p:spPr>
        <p:txBody>
          <a:bodyPr wrap="square">
            <a:spAutoFit/>
          </a:bodyPr>
          <a:lstStyle/>
          <a:p>
            <a:pPr algn="ctr"/>
            <a:r>
              <a:rPr lang="en-US" b="1" dirty="0" err="1">
                <a:latin typeface="Times New Roman" panose="02020603050405020304" pitchFamily="18" charset="0"/>
                <a:cs typeface="Times New Roman" panose="02020603050405020304" pitchFamily="18" charset="0"/>
              </a:rPr>
              <a:t>Bẫy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đầu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lên</a:t>
            </a:r>
            <a:endParaRPr lang="en-GB"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CE59D16-D6E5-4125-82C4-FD6FC9D242BD}"/>
              </a:ext>
            </a:extLst>
          </p:cNvPr>
          <p:cNvSpPr/>
          <p:nvPr/>
        </p:nvSpPr>
        <p:spPr>
          <a:xfrm>
            <a:off x="1512831" y="644656"/>
            <a:ext cx="117425" cy="47868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3D8F573-B03F-240A-2EC2-2E75B4F66A4E}"/>
              </a:ext>
            </a:extLst>
          </p:cNvPr>
          <p:cNvPicPr>
            <a:picLocks noChangeAspect="1"/>
          </p:cNvPicPr>
          <p:nvPr/>
        </p:nvPicPr>
        <p:blipFill>
          <a:blip r:embed="rId3"/>
          <a:stretch>
            <a:fillRect/>
          </a:stretch>
        </p:blipFill>
        <p:spPr>
          <a:xfrm>
            <a:off x="7415308" y="1572739"/>
            <a:ext cx="4386688" cy="3466188"/>
          </a:xfrm>
          <a:prstGeom prst="rect">
            <a:avLst/>
          </a:prstGeom>
        </p:spPr>
      </p:pic>
    </p:spTree>
    <p:extLst>
      <p:ext uri="{BB962C8B-B14F-4D97-AF65-F5344CB8AC3E}">
        <p14:creationId xmlns:p14="http://schemas.microsoft.com/office/powerpoint/2010/main" val="355823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E495CA-5099-4EF7-9573-944EDB00402D}"/>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05</a:t>
            </a:r>
          </a:p>
        </p:txBody>
      </p:sp>
      <p:sp>
        <p:nvSpPr>
          <p:cNvPr id="5" name="Rectangle 4">
            <a:extLst>
              <a:ext uri="{FF2B5EF4-FFF2-40B4-BE49-F238E27FC236}">
                <a16:creationId xmlns:a16="http://schemas.microsoft.com/office/drawing/2014/main" id="{5238212A-8AD5-46F6-AFC3-4D9E4DB5635A}"/>
              </a:ext>
            </a:extLst>
          </p:cNvPr>
          <p:cNvSpPr/>
          <p:nvPr/>
        </p:nvSpPr>
        <p:spPr>
          <a:xfrm>
            <a:off x="888274" y="0"/>
            <a:ext cx="5005775"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NHẬN XÉT VÀ ĐÁNH GIÁ</a:t>
            </a:r>
          </a:p>
        </p:txBody>
      </p:sp>
      <p:sp>
        <p:nvSpPr>
          <p:cNvPr id="6" name="Rectangle 5">
            <a:extLst>
              <a:ext uri="{FF2B5EF4-FFF2-40B4-BE49-F238E27FC236}">
                <a16:creationId xmlns:a16="http://schemas.microsoft.com/office/drawing/2014/main" id="{28D41A1E-5EE8-4C6E-A006-3BDA370E1FF6}"/>
              </a:ext>
            </a:extLst>
          </p:cNvPr>
          <p:cNvSpPr/>
          <p:nvPr/>
        </p:nvSpPr>
        <p:spPr>
          <a:xfrm>
            <a:off x="1737360" y="1190172"/>
            <a:ext cx="2153920" cy="4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ƯU ĐIỂM</a:t>
            </a:r>
          </a:p>
        </p:txBody>
      </p:sp>
      <p:sp>
        <p:nvSpPr>
          <p:cNvPr id="7" name="Rectangle 6">
            <a:extLst>
              <a:ext uri="{FF2B5EF4-FFF2-40B4-BE49-F238E27FC236}">
                <a16:creationId xmlns:a16="http://schemas.microsoft.com/office/drawing/2014/main" id="{E4A01A47-F48D-4C0B-9C96-E167404934C1}"/>
              </a:ext>
            </a:extLst>
          </p:cNvPr>
          <p:cNvSpPr/>
          <p:nvPr/>
        </p:nvSpPr>
        <p:spPr>
          <a:xfrm>
            <a:off x="1737360" y="1662610"/>
            <a:ext cx="8717280" cy="1980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400" dirty="0" err="1">
                <a:solidFill>
                  <a:schemeClr val="tx1"/>
                </a:solidFill>
                <a:latin typeface="Times New Roman" panose="02020603050405020304" pitchFamily="18" charset="0"/>
                <a:cs typeface="Times New Roman" panose="02020603050405020304" pitchFamily="18" charset="0"/>
              </a:rPr>
              <a:t>Đã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bẫy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đầu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vào</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cải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3 </a:t>
            </a:r>
            <a:r>
              <a:rPr lang="en-US" sz="2400" dirty="0" err="1">
                <a:solidFill>
                  <a:schemeClr val="tx1"/>
                </a:solidFill>
                <a:latin typeface="Times New Roman" panose="02020603050405020304" pitchFamily="18" charset="0"/>
                <a:cs typeface="Times New Roman" panose="02020603050405020304" pitchFamily="18" charset="0"/>
              </a:rPr>
              <a:t>chức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đã</a:t>
            </a:r>
            <a:r>
              <a:rPr lang="en-US" sz="2400" dirty="0">
                <a:solidFill>
                  <a:schemeClr val="tx1"/>
                </a:solidFill>
                <a:latin typeface="Times New Roman" panose="02020603050405020304" pitchFamily="18" charset="0"/>
                <a:cs typeface="Times New Roman" panose="02020603050405020304" pitchFamily="18" charset="0"/>
              </a:rPr>
              <a:t> in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loại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file txt.</a:t>
            </a:r>
          </a:p>
        </p:txBody>
      </p:sp>
      <p:sp>
        <p:nvSpPr>
          <p:cNvPr id="9" name="Rectangle 8">
            <a:extLst>
              <a:ext uri="{FF2B5EF4-FFF2-40B4-BE49-F238E27FC236}">
                <a16:creationId xmlns:a16="http://schemas.microsoft.com/office/drawing/2014/main" id="{06F06EF2-AB58-4761-8A52-14FFF5FA3145}"/>
              </a:ext>
            </a:extLst>
          </p:cNvPr>
          <p:cNvSpPr/>
          <p:nvPr/>
        </p:nvSpPr>
        <p:spPr>
          <a:xfrm>
            <a:off x="1737360" y="4144917"/>
            <a:ext cx="2153920" cy="4884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NHƯỢC ĐIỂM</a:t>
            </a:r>
          </a:p>
        </p:txBody>
      </p:sp>
      <p:sp>
        <p:nvSpPr>
          <p:cNvPr id="10" name="Rectangle 9">
            <a:extLst>
              <a:ext uri="{FF2B5EF4-FFF2-40B4-BE49-F238E27FC236}">
                <a16:creationId xmlns:a16="http://schemas.microsoft.com/office/drawing/2014/main" id="{8EFB19EE-706A-4714-851E-D3DAC6C16947}"/>
              </a:ext>
            </a:extLst>
          </p:cNvPr>
          <p:cNvSpPr/>
          <p:nvPr/>
        </p:nvSpPr>
        <p:spPr>
          <a:xfrm>
            <a:off x="1737360" y="4633323"/>
            <a:ext cx="8717280" cy="1616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400" dirty="0" err="1">
                <a:solidFill>
                  <a:schemeClr val="tx1"/>
                </a:solidFill>
                <a:latin typeface="Times New Roman" panose="02020603050405020304" pitchFamily="18" charset="0"/>
                <a:cs typeface="Times New Roman" panose="02020603050405020304" pitchFamily="18" charset="0"/>
              </a:rPr>
              <a:t>Tuy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nhiên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trong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ảnh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ảnh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mặt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thì</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vẫn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loại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động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vật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Trong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loại</a:t>
            </a:r>
            <a:r>
              <a:rPr lang="en-US" sz="2400" dirty="0">
                <a:solidFill>
                  <a:schemeClr val="tx1"/>
                </a:solidFill>
                <a:latin typeface="Times New Roman" panose="02020603050405020304" pitchFamily="18" charset="0"/>
                <a:cs typeface="Times New Roman" panose="02020603050405020304" pitchFamily="18" charset="0"/>
              </a:rPr>
              <a:t> ở </a:t>
            </a:r>
            <a:r>
              <a:rPr lang="en-US" sz="2400" dirty="0" err="1">
                <a:solidFill>
                  <a:schemeClr val="tx1"/>
                </a:solidFill>
                <a:latin typeface="Times New Roman" panose="02020603050405020304" pitchFamily="18" charset="0"/>
                <a:cs typeface="Times New Roman" panose="02020603050405020304" pitchFamily="18" charset="0"/>
              </a:rPr>
              <a:t>chế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độ</a:t>
            </a:r>
            <a:r>
              <a:rPr lang="en-US" sz="2400" dirty="0">
                <a:solidFill>
                  <a:schemeClr val="tx1"/>
                </a:solidFill>
                <a:latin typeface="Times New Roman" panose="02020603050405020304" pitchFamily="18" charset="0"/>
                <a:cs typeface="Times New Roman" panose="02020603050405020304" pitchFamily="18" charset="0"/>
              </a:rPr>
              <a:t> camera </a:t>
            </a:r>
            <a:r>
              <a:rPr lang="en-US" sz="2400" dirty="0" err="1">
                <a:solidFill>
                  <a:schemeClr val="tx1"/>
                </a:solidFill>
                <a:latin typeface="Times New Roman" panose="02020603050405020304" pitchFamily="18" charset="0"/>
                <a:cs typeface="Times New Roman" panose="02020603050405020304" pitchFamily="18" charset="0"/>
              </a:rPr>
              <a:t>thì</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trong</a:t>
            </a:r>
            <a:r>
              <a:rPr lang="en-US" sz="2400" dirty="0">
                <a:solidFill>
                  <a:schemeClr val="tx1"/>
                </a:solidFill>
                <a:latin typeface="Times New Roman" panose="02020603050405020304" pitchFamily="18" charset="0"/>
                <a:cs typeface="Times New Roman" panose="02020603050405020304" pitchFamily="18" charset="0"/>
              </a:rPr>
              <a:t> camera </a:t>
            </a:r>
            <a:r>
              <a:rPr lang="en-US" sz="2400" dirty="0" err="1">
                <a:solidFill>
                  <a:schemeClr val="tx1"/>
                </a:solidFill>
                <a:latin typeface="Times New Roman" panose="02020603050405020304" pitchFamily="18" charset="0"/>
                <a:cs typeface="Times New Roman" panose="02020603050405020304" pitchFamily="18" charset="0"/>
              </a:rPr>
              <a:t>trống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nhưng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vẫn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loại</a:t>
            </a:r>
            <a:r>
              <a:rPr lang="en-US" sz="2400" dirty="0">
                <a:solidFill>
                  <a:schemeClr val="tx1"/>
                </a:solidFill>
                <a:latin typeface="Times New Roman" panose="02020603050405020304" pitchFamily="18" charset="0"/>
                <a:cs typeface="Times New Roman" panose="02020603050405020304" pitchFamily="18" charset="0"/>
              </a:rPr>
              <a:t>.</a:t>
            </a:r>
            <a:endParaRPr lang="vi-V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95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1727-5B7C-C409-4B1B-97164FC05B68}"/>
              </a:ext>
            </a:extLst>
          </p:cNvPr>
          <p:cNvSpPr>
            <a:spLocks noGrp="1"/>
          </p:cNvSpPr>
          <p:nvPr>
            <p:ph type="title"/>
          </p:nvPr>
        </p:nvSpPr>
        <p:spPr/>
        <p:txBody>
          <a:bodyPr>
            <a:normAutofit/>
          </a:bodyPr>
          <a:lstStyle/>
          <a:p>
            <a:r>
              <a:rPr lang="en-GB" sz="2800" dirty="0" err="1">
                <a:latin typeface="Times New Roman" panose="02020603050405020304" pitchFamily="18" charset="0"/>
                <a:cs typeface="Times New Roman" panose="02020603050405020304" pitchFamily="18" charset="0"/>
              </a:rPr>
              <a:t>lý</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thuyết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trình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bày</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gì</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nguồn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lấy</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từ</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đâu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nguồn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giải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quyết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vấn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đề</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gì</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em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cải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tiến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gì</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trên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nguồn</a:t>
            </a:r>
            <a:r>
              <a:rPr lang="en-GB"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CCE0B45-4147-C16D-F9FD-5C9AF52731F0}"/>
              </a:ext>
            </a:extLst>
          </p:cNvPr>
          <p:cNvSpPr>
            <a:spLocks noGrp="1"/>
          </p:cNvSpPr>
          <p:nvPr>
            <p:ph idx="1"/>
          </p:nvPr>
        </p:nvSpPr>
        <p:spPr/>
        <p:txBody>
          <a:bodyPr>
            <a:normAutofit fontScale="77500" lnSpcReduction="20000"/>
          </a:bodyPr>
          <a:lstStyle/>
          <a:p>
            <a:r>
              <a:rPr lang="en-US" dirty="0"/>
              <a:t>Lý </a:t>
            </a:r>
            <a:r>
              <a:rPr lang="en-US" dirty="0" err="1"/>
              <a:t>thuyết</a:t>
            </a:r>
            <a:r>
              <a:rPr lang="en-US" dirty="0"/>
              <a:t> </a:t>
            </a:r>
            <a:r>
              <a:rPr lang="en-US" dirty="0" err="1"/>
              <a:t>trình</a:t>
            </a:r>
            <a:r>
              <a:rPr lang="en-US" dirty="0"/>
              <a:t> </a:t>
            </a:r>
            <a:r>
              <a:rPr lang="en-US" dirty="0" err="1"/>
              <a:t>bày</a:t>
            </a:r>
            <a:r>
              <a:rPr lang="en-US" dirty="0"/>
              <a:t> : </a:t>
            </a:r>
            <a:r>
              <a:rPr lang="en-US" dirty="0" err="1"/>
              <a:t>Khái</a:t>
            </a:r>
            <a:r>
              <a:rPr lang="en-US" dirty="0"/>
              <a:t> </a:t>
            </a:r>
            <a:r>
              <a:rPr lang="en-US" dirty="0" err="1"/>
              <a:t>niệm</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numpy,opencv,pandas</a:t>
            </a:r>
            <a:r>
              <a:rPr lang="en-US" dirty="0"/>
              <a:t>, </a:t>
            </a:r>
            <a:r>
              <a:rPr lang="en-US" dirty="0" err="1"/>
              <a:t>pil,sklearn,keras</a:t>
            </a:r>
            <a:r>
              <a:rPr lang="en-US" dirty="0"/>
              <a:t>..</a:t>
            </a:r>
          </a:p>
          <a:p>
            <a:r>
              <a:rPr lang="en-US" dirty="0" err="1"/>
              <a:t>Mã</a:t>
            </a:r>
            <a:r>
              <a:rPr lang="en-US" dirty="0"/>
              <a:t> </a:t>
            </a:r>
            <a:r>
              <a:rPr lang="en-US" dirty="0" err="1"/>
              <a:t>nguồn</a:t>
            </a:r>
            <a:r>
              <a:rPr lang="en-US" dirty="0"/>
              <a:t> </a:t>
            </a:r>
            <a:r>
              <a:rPr lang="en-US" dirty="0" err="1"/>
              <a:t>nhóm</a:t>
            </a:r>
            <a:r>
              <a:rPr lang="en-US" dirty="0"/>
              <a:t> </a:t>
            </a:r>
            <a:r>
              <a:rPr lang="en-US" dirty="0" err="1"/>
              <a:t>em</a:t>
            </a:r>
            <a:r>
              <a:rPr lang="en-US" dirty="0"/>
              <a:t> </a:t>
            </a:r>
            <a:r>
              <a:rPr lang="en-US" dirty="0" err="1"/>
              <a:t>lấy</a:t>
            </a:r>
            <a:r>
              <a:rPr lang="en-US" dirty="0"/>
              <a:t> </a:t>
            </a:r>
            <a:r>
              <a:rPr lang="en-US" dirty="0" err="1"/>
              <a:t>từ</a:t>
            </a:r>
            <a:r>
              <a:rPr lang="en-US" dirty="0"/>
              <a:t> : </a:t>
            </a:r>
            <a:r>
              <a:rPr lang="en-US" dirty="0">
                <a:hlinkClick r:id="rId2"/>
              </a:rPr>
              <a:t>https://www.mediafire.com/file/t0v38kh4h10bklv/Phanloaichomeo_www.sharecs.net.rar/file</a:t>
            </a:r>
            <a:endParaRPr lang="en-US" dirty="0"/>
          </a:p>
          <a:p>
            <a:r>
              <a:rPr lang="en-GB" dirty="0" err="1"/>
              <a:t>Mã</a:t>
            </a:r>
            <a:r>
              <a:rPr lang="en-GB" dirty="0"/>
              <a:t> </a:t>
            </a:r>
            <a:r>
              <a:rPr lang="en-GB" dirty="0" err="1"/>
              <a:t>nguồn</a:t>
            </a:r>
            <a:r>
              <a:rPr lang="en-GB" dirty="0"/>
              <a:t> </a:t>
            </a:r>
            <a:r>
              <a:rPr lang="en-GB" dirty="0" err="1"/>
              <a:t>giải</a:t>
            </a:r>
            <a:r>
              <a:rPr lang="en-GB" dirty="0"/>
              <a:t> </a:t>
            </a:r>
            <a:r>
              <a:rPr lang="en-GB" dirty="0" err="1"/>
              <a:t>quyết</a:t>
            </a:r>
            <a:r>
              <a:rPr lang="en-GB" dirty="0"/>
              <a:t> </a:t>
            </a:r>
            <a:r>
              <a:rPr lang="en-GB" dirty="0" err="1"/>
              <a:t>vấn</a:t>
            </a:r>
            <a:r>
              <a:rPr lang="en-GB" dirty="0"/>
              <a:t> </a:t>
            </a:r>
            <a:r>
              <a:rPr lang="en-GB" dirty="0" err="1"/>
              <a:t>đề</a:t>
            </a:r>
            <a:r>
              <a:rPr lang="en-GB" dirty="0"/>
              <a:t> : </a:t>
            </a:r>
            <a:r>
              <a:rPr lang="en-GB" dirty="0" err="1"/>
              <a:t>phân</a:t>
            </a:r>
            <a:r>
              <a:rPr lang="en-GB" dirty="0"/>
              <a:t> </a:t>
            </a:r>
            <a:r>
              <a:rPr lang="en-GB" dirty="0" err="1"/>
              <a:t>loại</a:t>
            </a:r>
            <a:r>
              <a:rPr lang="en-GB" dirty="0"/>
              <a:t> con </a:t>
            </a:r>
            <a:r>
              <a:rPr lang="en-GB" dirty="0" err="1"/>
              <a:t>chó</a:t>
            </a:r>
            <a:r>
              <a:rPr lang="en-GB" dirty="0"/>
              <a:t> </a:t>
            </a:r>
            <a:r>
              <a:rPr lang="en-GB" dirty="0" err="1"/>
              <a:t>và</a:t>
            </a:r>
            <a:r>
              <a:rPr lang="en-GB" dirty="0"/>
              <a:t> con </a:t>
            </a:r>
            <a:r>
              <a:rPr lang="en-GB" dirty="0" err="1"/>
              <a:t>mèo</a:t>
            </a:r>
            <a:r>
              <a:rPr lang="en-GB" dirty="0"/>
              <a:t> </a:t>
            </a:r>
            <a:r>
              <a:rPr lang="en-GB" dirty="0" err="1"/>
              <a:t>từ</a:t>
            </a:r>
            <a:r>
              <a:rPr lang="en-GB" dirty="0"/>
              <a:t> file </a:t>
            </a:r>
            <a:r>
              <a:rPr lang="en-GB" dirty="0" err="1"/>
              <a:t>ảnh</a:t>
            </a:r>
            <a:r>
              <a:rPr lang="en-GB" dirty="0"/>
              <a:t> </a:t>
            </a:r>
            <a:r>
              <a:rPr lang="en-GB" dirty="0" err="1"/>
              <a:t>đã</a:t>
            </a:r>
            <a:r>
              <a:rPr lang="en-GB" dirty="0"/>
              <a:t> train </a:t>
            </a:r>
            <a:r>
              <a:rPr lang="en-GB" dirty="0" err="1"/>
              <a:t>từ</a:t>
            </a:r>
            <a:r>
              <a:rPr lang="en-GB" dirty="0"/>
              <a:t> </a:t>
            </a:r>
            <a:r>
              <a:rPr lang="en-GB" dirty="0" err="1"/>
              <a:t>trước</a:t>
            </a:r>
            <a:r>
              <a:rPr lang="en-GB" dirty="0"/>
              <a:t>, </a:t>
            </a:r>
            <a:r>
              <a:rPr lang="en-GB" dirty="0" err="1"/>
              <a:t>và</a:t>
            </a:r>
            <a:r>
              <a:rPr lang="en-GB" dirty="0"/>
              <a:t> </a:t>
            </a:r>
            <a:r>
              <a:rPr lang="en-GB" dirty="0" err="1"/>
              <a:t>được</a:t>
            </a:r>
            <a:r>
              <a:rPr lang="en-GB" dirty="0"/>
              <a:t> </a:t>
            </a:r>
            <a:r>
              <a:rPr lang="en-GB" dirty="0" err="1"/>
              <a:t>tải</a:t>
            </a:r>
            <a:r>
              <a:rPr lang="en-GB" dirty="0"/>
              <a:t> </a:t>
            </a:r>
            <a:r>
              <a:rPr lang="en-GB" dirty="0" err="1"/>
              <a:t>lên</a:t>
            </a:r>
            <a:r>
              <a:rPr lang="en-GB" dirty="0"/>
              <a:t> qua </a:t>
            </a:r>
            <a:r>
              <a:rPr lang="en-GB" dirty="0" err="1"/>
              <a:t>cửa</a:t>
            </a:r>
            <a:r>
              <a:rPr lang="en-GB" dirty="0"/>
              <a:t> </a:t>
            </a:r>
            <a:r>
              <a:rPr lang="en-GB" dirty="0" err="1"/>
              <a:t>sổ</a:t>
            </a:r>
            <a:r>
              <a:rPr lang="en-GB" dirty="0"/>
              <a:t> </a:t>
            </a:r>
            <a:r>
              <a:rPr lang="en-GB" dirty="0" err="1"/>
              <a:t>gui</a:t>
            </a:r>
            <a:endParaRPr lang="en-GB" dirty="0"/>
          </a:p>
          <a:p>
            <a:r>
              <a:rPr lang="en-GB" dirty="0" err="1"/>
              <a:t>Nhóm</a:t>
            </a:r>
            <a:r>
              <a:rPr lang="en-GB" dirty="0"/>
              <a:t> </a:t>
            </a:r>
            <a:r>
              <a:rPr lang="en-GB" dirty="0" err="1"/>
              <a:t>em</a:t>
            </a:r>
            <a:r>
              <a:rPr lang="en-GB" dirty="0"/>
              <a:t> </a:t>
            </a:r>
            <a:r>
              <a:rPr lang="en-GB" dirty="0" err="1"/>
              <a:t>đã</a:t>
            </a:r>
            <a:r>
              <a:rPr lang="en-GB" dirty="0"/>
              <a:t> </a:t>
            </a:r>
            <a:r>
              <a:rPr lang="en-GB" dirty="0" err="1"/>
              <a:t>cải</a:t>
            </a:r>
            <a:r>
              <a:rPr lang="en-GB" dirty="0"/>
              <a:t> </a:t>
            </a:r>
            <a:r>
              <a:rPr lang="en-GB" dirty="0" err="1"/>
              <a:t>tiến</a:t>
            </a:r>
            <a:r>
              <a:rPr lang="en-GB" dirty="0"/>
              <a:t> </a:t>
            </a:r>
            <a:r>
              <a:rPr lang="en-GB" dirty="0" err="1"/>
              <a:t>được</a:t>
            </a:r>
            <a:r>
              <a:rPr lang="en-GB" dirty="0"/>
              <a:t> :</a:t>
            </a:r>
          </a:p>
          <a:p>
            <a:r>
              <a:rPr lang="en-GB" dirty="0" err="1"/>
              <a:t>Bẫy</a:t>
            </a:r>
            <a:r>
              <a:rPr lang="en-GB" dirty="0"/>
              <a:t> </a:t>
            </a:r>
            <a:r>
              <a:rPr lang="en-GB" dirty="0" err="1"/>
              <a:t>được</a:t>
            </a:r>
            <a:r>
              <a:rPr lang="en-GB" dirty="0"/>
              <a:t> </a:t>
            </a:r>
            <a:r>
              <a:rPr lang="en-GB" dirty="0" err="1"/>
              <a:t>lỗi</a:t>
            </a:r>
            <a:r>
              <a:rPr lang="en-GB" dirty="0"/>
              <a:t> </a:t>
            </a:r>
            <a:r>
              <a:rPr lang="en-GB" dirty="0" err="1"/>
              <a:t>đầu</a:t>
            </a:r>
            <a:r>
              <a:rPr lang="en-GB" dirty="0"/>
              <a:t> </a:t>
            </a:r>
            <a:r>
              <a:rPr lang="en-GB" dirty="0" err="1"/>
              <a:t>vào</a:t>
            </a:r>
            <a:r>
              <a:rPr lang="en-GB" dirty="0"/>
              <a:t> </a:t>
            </a:r>
            <a:r>
              <a:rPr lang="en-GB" dirty="0" err="1"/>
              <a:t>là</a:t>
            </a:r>
            <a:r>
              <a:rPr lang="en-GB" dirty="0"/>
              <a:t> </a:t>
            </a:r>
            <a:r>
              <a:rPr lang="en-GB" dirty="0" err="1"/>
              <a:t>chỉ</a:t>
            </a:r>
            <a:r>
              <a:rPr lang="en-GB" dirty="0"/>
              <a:t> </a:t>
            </a:r>
            <a:r>
              <a:rPr lang="en-GB" dirty="0" err="1"/>
              <a:t>nhận</a:t>
            </a:r>
            <a:r>
              <a:rPr lang="en-GB" dirty="0"/>
              <a:t> </a:t>
            </a:r>
            <a:r>
              <a:rPr lang="en-GB" dirty="0" err="1"/>
              <a:t>ảnh</a:t>
            </a:r>
            <a:r>
              <a:rPr lang="en-GB" dirty="0"/>
              <a:t> </a:t>
            </a:r>
            <a:r>
              <a:rPr lang="en-GB" dirty="0" err="1"/>
              <a:t>có</a:t>
            </a:r>
            <a:r>
              <a:rPr lang="en-GB" dirty="0"/>
              <a:t> </a:t>
            </a:r>
            <a:r>
              <a:rPr lang="en-GB" dirty="0" err="1"/>
              <a:t>đuôi</a:t>
            </a:r>
            <a:r>
              <a:rPr lang="en-GB" dirty="0"/>
              <a:t> </a:t>
            </a:r>
            <a:r>
              <a:rPr lang="en-GB" dirty="0" err="1"/>
              <a:t>png</a:t>
            </a:r>
            <a:r>
              <a:rPr lang="en-GB" dirty="0"/>
              <a:t> </a:t>
            </a:r>
            <a:r>
              <a:rPr lang="en-GB" dirty="0" err="1"/>
              <a:t>còn</a:t>
            </a:r>
            <a:r>
              <a:rPr lang="en-GB" dirty="0"/>
              <a:t> </a:t>
            </a:r>
            <a:r>
              <a:rPr lang="en-GB" dirty="0" err="1"/>
              <a:t>những</a:t>
            </a:r>
            <a:r>
              <a:rPr lang="en-GB" dirty="0"/>
              <a:t> </a:t>
            </a:r>
            <a:r>
              <a:rPr lang="en-GB" dirty="0" err="1"/>
              <a:t>ảnh</a:t>
            </a:r>
            <a:r>
              <a:rPr lang="en-GB" dirty="0"/>
              <a:t> </a:t>
            </a:r>
            <a:r>
              <a:rPr lang="en-GB" dirty="0" err="1"/>
              <a:t>khác</a:t>
            </a:r>
            <a:r>
              <a:rPr lang="en-GB" dirty="0"/>
              <a:t> </a:t>
            </a:r>
            <a:r>
              <a:rPr lang="en-GB" dirty="0" err="1"/>
              <a:t>sẽ</a:t>
            </a:r>
            <a:r>
              <a:rPr lang="en-GB" dirty="0"/>
              <a:t> </a:t>
            </a:r>
            <a:r>
              <a:rPr lang="en-GB" dirty="0" err="1"/>
              <a:t>thông</a:t>
            </a:r>
            <a:r>
              <a:rPr lang="en-GB" dirty="0"/>
              <a:t> </a:t>
            </a:r>
            <a:r>
              <a:rPr lang="en-GB" dirty="0" err="1"/>
              <a:t>báo</a:t>
            </a:r>
            <a:r>
              <a:rPr lang="en-GB" dirty="0"/>
              <a:t> </a:t>
            </a:r>
            <a:r>
              <a:rPr lang="en-GB" dirty="0" err="1"/>
              <a:t>lỗi</a:t>
            </a:r>
            <a:r>
              <a:rPr lang="en-GB" dirty="0"/>
              <a:t> </a:t>
            </a:r>
            <a:r>
              <a:rPr lang="en-GB" dirty="0" err="1"/>
              <a:t>và</a:t>
            </a:r>
            <a:r>
              <a:rPr lang="en-GB" dirty="0"/>
              <a:t> </a:t>
            </a:r>
            <a:r>
              <a:rPr lang="en-GB" dirty="0" err="1"/>
              <a:t>phải</a:t>
            </a:r>
            <a:r>
              <a:rPr lang="en-GB" dirty="0"/>
              <a:t> </a:t>
            </a:r>
            <a:r>
              <a:rPr lang="en-GB" dirty="0" err="1"/>
              <a:t>tải</a:t>
            </a:r>
            <a:r>
              <a:rPr lang="en-GB" dirty="0"/>
              <a:t> </a:t>
            </a:r>
            <a:r>
              <a:rPr lang="en-GB" dirty="0" err="1"/>
              <a:t>ảnh</a:t>
            </a:r>
            <a:r>
              <a:rPr lang="en-GB" dirty="0"/>
              <a:t> </a:t>
            </a:r>
            <a:r>
              <a:rPr lang="en-GB" dirty="0" err="1"/>
              <a:t>có</a:t>
            </a:r>
            <a:r>
              <a:rPr lang="en-GB" dirty="0"/>
              <a:t> </a:t>
            </a:r>
            <a:r>
              <a:rPr lang="en-GB" dirty="0" err="1"/>
              <a:t>đuôi</a:t>
            </a:r>
            <a:r>
              <a:rPr lang="en-GB" dirty="0"/>
              <a:t> </a:t>
            </a:r>
            <a:r>
              <a:rPr lang="en-GB" dirty="0" err="1"/>
              <a:t>png</a:t>
            </a:r>
            <a:r>
              <a:rPr lang="en-GB" dirty="0"/>
              <a:t>.</a:t>
            </a:r>
          </a:p>
          <a:p>
            <a:r>
              <a:rPr lang="en-GB" dirty="0" err="1"/>
              <a:t>Đã</a:t>
            </a:r>
            <a:r>
              <a:rPr lang="en-GB" dirty="0"/>
              <a:t> train </a:t>
            </a:r>
            <a:r>
              <a:rPr lang="en-GB" dirty="0" err="1"/>
              <a:t>lại</a:t>
            </a:r>
            <a:r>
              <a:rPr lang="en-GB" dirty="0"/>
              <a:t> </a:t>
            </a:r>
            <a:r>
              <a:rPr lang="en-GB" dirty="0" err="1"/>
              <a:t>ảnh</a:t>
            </a:r>
            <a:r>
              <a:rPr lang="en-GB" dirty="0"/>
              <a:t> </a:t>
            </a:r>
            <a:r>
              <a:rPr lang="en-GB" dirty="0" err="1"/>
              <a:t>và</a:t>
            </a:r>
            <a:r>
              <a:rPr lang="en-GB" dirty="0"/>
              <a:t> </a:t>
            </a:r>
            <a:r>
              <a:rPr lang="en-GB" dirty="0" err="1"/>
              <a:t>ngoài</a:t>
            </a:r>
            <a:r>
              <a:rPr lang="en-GB" dirty="0"/>
              <a:t> </a:t>
            </a:r>
            <a:r>
              <a:rPr lang="en-GB" dirty="0" err="1"/>
              <a:t>phân</a:t>
            </a:r>
            <a:r>
              <a:rPr lang="en-GB" dirty="0"/>
              <a:t> </a:t>
            </a:r>
            <a:r>
              <a:rPr lang="en-GB" dirty="0" err="1"/>
              <a:t>biết</a:t>
            </a:r>
            <a:r>
              <a:rPr lang="en-GB" dirty="0"/>
              <a:t> con </a:t>
            </a:r>
            <a:r>
              <a:rPr lang="en-GB" dirty="0" err="1"/>
              <a:t>chó</a:t>
            </a:r>
            <a:r>
              <a:rPr lang="en-GB" dirty="0"/>
              <a:t> </a:t>
            </a:r>
            <a:r>
              <a:rPr lang="en-GB" dirty="0" err="1"/>
              <a:t>và</a:t>
            </a:r>
            <a:r>
              <a:rPr lang="en-GB" dirty="0"/>
              <a:t> con </a:t>
            </a:r>
            <a:r>
              <a:rPr lang="en-GB" dirty="0" err="1"/>
              <a:t>mèo</a:t>
            </a:r>
            <a:r>
              <a:rPr lang="en-GB" dirty="0"/>
              <a:t> </a:t>
            </a:r>
            <a:r>
              <a:rPr lang="en-GB" dirty="0" err="1"/>
              <a:t>thì</a:t>
            </a:r>
            <a:r>
              <a:rPr lang="en-GB" dirty="0"/>
              <a:t> </a:t>
            </a:r>
            <a:r>
              <a:rPr lang="en-GB" dirty="0" err="1"/>
              <a:t>còn</a:t>
            </a:r>
            <a:r>
              <a:rPr lang="en-GB" dirty="0"/>
              <a:t> </a:t>
            </a:r>
            <a:r>
              <a:rPr lang="en-GB" dirty="0" err="1"/>
              <a:t>có</a:t>
            </a:r>
            <a:r>
              <a:rPr lang="en-GB" dirty="0"/>
              <a:t> </a:t>
            </a:r>
            <a:r>
              <a:rPr lang="en-GB" dirty="0" err="1"/>
              <a:t>thể</a:t>
            </a:r>
            <a:r>
              <a:rPr lang="en-GB" dirty="0"/>
              <a:t> </a:t>
            </a:r>
            <a:r>
              <a:rPr lang="en-GB" dirty="0" err="1"/>
              <a:t>phân</a:t>
            </a:r>
            <a:r>
              <a:rPr lang="en-GB" dirty="0"/>
              <a:t> </a:t>
            </a:r>
            <a:r>
              <a:rPr lang="en-GB" dirty="0" err="1"/>
              <a:t>biệt</a:t>
            </a:r>
            <a:r>
              <a:rPr lang="en-GB" dirty="0"/>
              <a:t> </a:t>
            </a:r>
            <a:r>
              <a:rPr lang="en-GB" dirty="0" err="1"/>
              <a:t>thêm</a:t>
            </a:r>
            <a:r>
              <a:rPr lang="en-GB" dirty="0"/>
              <a:t> </a:t>
            </a:r>
            <a:r>
              <a:rPr lang="en-GB" dirty="0" err="1"/>
              <a:t>cả</a:t>
            </a:r>
            <a:r>
              <a:rPr lang="en-GB" dirty="0"/>
              <a:t> con </a:t>
            </a:r>
            <a:r>
              <a:rPr lang="en-GB" dirty="0" err="1"/>
              <a:t>bò</a:t>
            </a:r>
            <a:r>
              <a:rPr lang="en-GB" dirty="0"/>
              <a:t> </a:t>
            </a:r>
            <a:r>
              <a:rPr lang="en-GB" dirty="0" err="1"/>
              <a:t>khi</a:t>
            </a:r>
            <a:r>
              <a:rPr lang="en-GB" dirty="0"/>
              <a:t> </a:t>
            </a:r>
            <a:r>
              <a:rPr lang="en-GB" dirty="0" err="1"/>
              <a:t>tải</a:t>
            </a:r>
            <a:r>
              <a:rPr lang="en-GB" dirty="0"/>
              <a:t> </a:t>
            </a:r>
            <a:r>
              <a:rPr lang="en-GB" dirty="0" err="1"/>
              <a:t>ảnh</a:t>
            </a:r>
            <a:r>
              <a:rPr lang="en-GB" dirty="0"/>
              <a:t> </a:t>
            </a:r>
            <a:r>
              <a:rPr lang="en-GB" dirty="0" err="1"/>
              <a:t>từ</a:t>
            </a:r>
            <a:r>
              <a:rPr lang="en-GB" dirty="0"/>
              <a:t> file </a:t>
            </a:r>
            <a:r>
              <a:rPr lang="en-GB" dirty="0" err="1"/>
              <a:t>lên</a:t>
            </a:r>
            <a:endParaRPr lang="en-GB" dirty="0"/>
          </a:p>
          <a:p>
            <a:r>
              <a:rPr lang="en-GB" dirty="0" err="1"/>
              <a:t>Thêm</a:t>
            </a:r>
            <a:r>
              <a:rPr lang="en-GB" dirty="0"/>
              <a:t> </a:t>
            </a:r>
            <a:r>
              <a:rPr lang="en-GB" dirty="0" err="1"/>
              <a:t>tính</a:t>
            </a:r>
            <a:r>
              <a:rPr lang="en-GB" dirty="0"/>
              <a:t> </a:t>
            </a:r>
            <a:r>
              <a:rPr lang="en-GB" dirty="0" err="1"/>
              <a:t>hiệu</a:t>
            </a:r>
            <a:r>
              <a:rPr lang="en-GB" dirty="0"/>
              <a:t> </a:t>
            </a:r>
            <a:r>
              <a:rPr lang="en-GB" dirty="0" err="1"/>
              <a:t>suất</a:t>
            </a:r>
            <a:r>
              <a:rPr lang="en-GB" dirty="0"/>
              <a:t> </a:t>
            </a:r>
            <a:r>
              <a:rPr lang="en-GB" dirty="0" err="1"/>
              <a:t>chính</a:t>
            </a:r>
            <a:r>
              <a:rPr lang="en-GB" dirty="0"/>
              <a:t> </a:t>
            </a:r>
            <a:r>
              <a:rPr lang="en-GB" dirty="0" err="1"/>
              <a:t>xác</a:t>
            </a:r>
            <a:r>
              <a:rPr lang="en-GB" dirty="0"/>
              <a:t> </a:t>
            </a:r>
            <a:r>
              <a:rPr lang="en-GB" dirty="0" err="1"/>
              <a:t>của</a:t>
            </a:r>
            <a:r>
              <a:rPr lang="en-GB" dirty="0"/>
              <a:t> </a:t>
            </a:r>
            <a:r>
              <a:rPr lang="en-GB" dirty="0" err="1"/>
              <a:t>kết</a:t>
            </a:r>
            <a:r>
              <a:rPr lang="en-GB" dirty="0"/>
              <a:t> </a:t>
            </a:r>
            <a:r>
              <a:rPr lang="en-GB" dirty="0" err="1"/>
              <a:t>quả</a:t>
            </a:r>
            <a:r>
              <a:rPr lang="en-GB" dirty="0"/>
              <a:t> </a:t>
            </a:r>
            <a:r>
              <a:rPr lang="en-GB" dirty="0" err="1"/>
              <a:t>phân</a:t>
            </a:r>
            <a:r>
              <a:rPr lang="en-GB" dirty="0"/>
              <a:t> </a:t>
            </a:r>
            <a:r>
              <a:rPr lang="en-GB" dirty="0" err="1"/>
              <a:t>loại</a:t>
            </a:r>
            <a:r>
              <a:rPr lang="en-GB" dirty="0"/>
              <a:t> </a:t>
            </a:r>
            <a:r>
              <a:rPr lang="en-GB" dirty="0" err="1"/>
              <a:t>và</a:t>
            </a:r>
            <a:r>
              <a:rPr lang="en-GB" dirty="0"/>
              <a:t> </a:t>
            </a:r>
            <a:r>
              <a:rPr lang="en-GB" dirty="0" err="1"/>
              <a:t>tổng</a:t>
            </a:r>
            <a:r>
              <a:rPr lang="en-GB" dirty="0"/>
              <a:t> </a:t>
            </a:r>
            <a:r>
              <a:rPr lang="en-GB" dirty="0" err="1"/>
              <a:t>số</a:t>
            </a:r>
            <a:r>
              <a:rPr lang="en-GB" dirty="0"/>
              <a:t> con </a:t>
            </a:r>
            <a:r>
              <a:rPr lang="en-GB" dirty="0" err="1"/>
              <a:t>chó,mèo</a:t>
            </a:r>
            <a:r>
              <a:rPr lang="en-GB" dirty="0"/>
              <a:t> ,</a:t>
            </a:r>
            <a:r>
              <a:rPr lang="en-GB" dirty="0" err="1"/>
              <a:t>bò</a:t>
            </a:r>
            <a:r>
              <a:rPr lang="en-GB" dirty="0"/>
              <a:t> </a:t>
            </a:r>
            <a:r>
              <a:rPr lang="en-GB" dirty="0" err="1"/>
              <a:t>đã</a:t>
            </a:r>
            <a:r>
              <a:rPr lang="en-GB" dirty="0"/>
              <a:t> </a:t>
            </a:r>
            <a:r>
              <a:rPr lang="en-GB" dirty="0" err="1"/>
              <a:t>phân</a:t>
            </a:r>
            <a:r>
              <a:rPr lang="en-GB" dirty="0"/>
              <a:t> </a:t>
            </a:r>
            <a:r>
              <a:rPr lang="en-GB" dirty="0" err="1"/>
              <a:t>loại</a:t>
            </a:r>
            <a:r>
              <a:rPr lang="en-GB" dirty="0"/>
              <a:t>.</a:t>
            </a:r>
          </a:p>
          <a:p>
            <a:r>
              <a:rPr lang="en-GB" dirty="0" err="1"/>
              <a:t>Thêm</a:t>
            </a:r>
            <a:r>
              <a:rPr lang="en-GB" dirty="0"/>
              <a:t> </a:t>
            </a:r>
            <a:r>
              <a:rPr lang="en-GB" dirty="0" err="1"/>
              <a:t>được</a:t>
            </a:r>
            <a:r>
              <a:rPr lang="en-GB" dirty="0"/>
              <a:t> </a:t>
            </a:r>
            <a:r>
              <a:rPr lang="en-GB" dirty="0" err="1"/>
              <a:t>chức</a:t>
            </a:r>
            <a:r>
              <a:rPr lang="en-GB" dirty="0"/>
              <a:t> </a:t>
            </a:r>
            <a:r>
              <a:rPr lang="en-GB" dirty="0" err="1"/>
              <a:t>năng</a:t>
            </a:r>
            <a:r>
              <a:rPr lang="en-GB" dirty="0"/>
              <a:t> </a:t>
            </a:r>
            <a:r>
              <a:rPr lang="en-GB" dirty="0" err="1"/>
              <a:t>sử</a:t>
            </a:r>
            <a:r>
              <a:rPr lang="en-GB" dirty="0"/>
              <a:t> </a:t>
            </a:r>
            <a:r>
              <a:rPr lang="en-GB" dirty="0" err="1"/>
              <a:t>dụng</a:t>
            </a:r>
            <a:r>
              <a:rPr lang="en-GB" dirty="0"/>
              <a:t> webcam </a:t>
            </a:r>
            <a:r>
              <a:rPr lang="en-GB" dirty="0" err="1"/>
              <a:t>để</a:t>
            </a:r>
            <a:r>
              <a:rPr lang="en-GB" dirty="0"/>
              <a:t> </a:t>
            </a:r>
            <a:r>
              <a:rPr lang="en-GB" dirty="0" err="1"/>
              <a:t>phân</a:t>
            </a:r>
            <a:r>
              <a:rPr lang="en-GB" dirty="0"/>
              <a:t> </a:t>
            </a:r>
            <a:r>
              <a:rPr lang="en-GB" dirty="0" err="1"/>
              <a:t>biệt</a:t>
            </a:r>
            <a:r>
              <a:rPr lang="en-GB" dirty="0"/>
              <a:t> </a:t>
            </a:r>
            <a:r>
              <a:rPr lang="en-GB" dirty="0" err="1"/>
              <a:t>chó</a:t>
            </a:r>
            <a:r>
              <a:rPr lang="en-GB" dirty="0"/>
              <a:t> ,</a:t>
            </a:r>
            <a:r>
              <a:rPr lang="en-GB" dirty="0" err="1"/>
              <a:t>mèo</a:t>
            </a:r>
            <a:r>
              <a:rPr lang="en-GB" dirty="0"/>
              <a:t>, </a:t>
            </a:r>
            <a:r>
              <a:rPr lang="en-GB" dirty="0" err="1"/>
              <a:t>bò</a:t>
            </a:r>
            <a:r>
              <a:rPr lang="en-GB" dirty="0"/>
              <a:t>.</a:t>
            </a:r>
          </a:p>
          <a:p>
            <a:r>
              <a:rPr lang="en-GB" dirty="0"/>
              <a:t>Sau </a:t>
            </a:r>
            <a:r>
              <a:rPr lang="en-GB" dirty="0" err="1"/>
              <a:t>khi</a:t>
            </a:r>
            <a:r>
              <a:rPr lang="en-GB" dirty="0"/>
              <a:t> </a:t>
            </a:r>
            <a:r>
              <a:rPr lang="en-GB" dirty="0" err="1"/>
              <a:t>có</a:t>
            </a:r>
            <a:r>
              <a:rPr lang="en-GB" dirty="0"/>
              <a:t> </a:t>
            </a:r>
            <a:r>
              <a:rPr lang="en-GB" dirty="0" err="1"/>
              <a:t>kết</a:t>
            </a:r>
            <a:r>
              <a:rPr lang="en-GB" dirty="0"/>
              <a:t> </a:t>
            </a:r>
            <a:r>
              <a:rPr lang="en-GB" dirty="0" err="1"/>
              <a:t>quả</a:t>
            </a:r>
            <a:r>
              <a:rPr lang="en-GB" dirty="0"/>
              <a:t> </a:t>
            </a:r>
            <a:r>
              <a:rPr lang="en-GB" dirty="0" err="1"/>
              <a:t>trên</a:t>
            </a:r>
            <a:r>
              <a:rPr lang="en-GB" dirty="0"/>
              <a:t> </a:t>
            </a:r>
            <a:r>
              <a:rPr lang="en-GB" dirty="0" err="1"/>
              <a:t>gui</a:t>
            </a:r>
            <a:r>
              <a:rPr lang="en-GB" dirty="0"/>
              <a:t>  </a:t>
            </a:r>
            <a:r>
              <a:rPr lang="en-GB" dirty="0" err="1"/>
              <a:t>thì</a:t>
            </a:r>
            <a:r>
              <a:rPr lang="en-GB" dirty="0"/>
              <a:t> </a:t>
            </a:r>
            <a:r>
              <a:rPr lang="en-GB" dirty="0" err="1"/>
              <a:t>kết</a:t>
            </a:r>
            <a:r>
              <a:rPr lang="en-GB" dirty="0"/>
              <a:t> </a:t>
            </a:r>
            <a:r>
              <a:rPr lang="en-GB" dirty="0" err="1"/>
              <a:t>quả</a:t>
            </a:r>
            <a:r>
              <a:rPr lang="en-GB" dirty="0"/>
              <a:t> </a:t>
            </a:r>
            <a:r>
              <a:rPr lang="en-GB" dirty="0" err="1"/>
              <a:t>được</a:t>
            </a:r>
            <a:r>
              <a:rPr lang="en-GB" dirty="0"/>
              <a:t> </a:t>
            </a:r>
            <a:r>
              <a:rPr lang="en-GB" dirty="0" err="1"/>
              <a:t>lưu</a:t>
            </a:r>
            <a:r>
              <a:rPr lang="en-GB" dirty="0"/>
              <a:t> </a:t>
            </a:r>
            <a:r>
              <a:rPr lang="en-GB" dirty="0" err="1"/>
              <a:t>lại</a:t>
            </a:r>
            <a:r>
              <a:rPr lang="en-GB" dirty="0"/>
              <a:t> </a:t>
            </a:r>
            <a:r>
              <a:rPr lang="en-GB" dirty="0" err="1"/>
              <a:t>ra</a:t>
            </a:r>
            <a:r>
              <a:rPr lang="en-GB" dirty="0"/>
              <a:t> file ketqua.txt</a:t>
            </a:r>
          </a:p>
        </p:txBody>
      </p:sp>
    </p:spTree>
    <p:extLst>
      <p:ext uri="{BB962C8B-B14F-4D97-AF65-F5344CB8AC3E}">
        <p14:creationId xmlns:p14="http://schemas.microsoft.com/office/powerpoint/2010/main" val="189326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30BA47-3A4D-433D-B1EF-F9B7254DD33F}"/>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01</a:t>
            </a:r>
          </a:p>
        </p:txBody>
      </p:sp>
      <p:sp>
        <p:nvSpPr>
          <p:cNvPr id="5" name="Rectangle 4">
            <a:extLst>
              <a:ext uri="{FF2B5EF4-FFF2-40B4-BE49-F238E27FC236}">
                <a16:creationId xmlns:a16="http://schemas.microsoft.com/office/drawing/2014/main" id="{99433D8C-E92E-4998-8A6F-93F9D82DF2A8}"/>
              </a:ext>
            </a:extLst>
          </p:cNvPr>
          <p:cNvSpPr/>
          <p:nvPr/>
        </p:nvSpPr>
        <p:spPr>
          <a:xfrm>
            <a:off x="888274" y="0"/>
            <a:ext cx="5207726"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THÔNG TIN MÃ NGUỒN</a:t>
            </a:r>
          </a:p>
        </p:txBody>
      </p:sp>
      <p:grpSp>
        <p:nvGrpSpPr>
          <p:cNvPr id="12" name="Group 11">
            <a:extLst>
              <a:ext uri="{FF2B5EF4-FFF2-40B4-BE49-F238E27FC236}">
                <a16:creationId xmlns:a16="http://schemas.microsoft.com/office/drawing/2014/main" id="{533BD9F7-5127-465D-B23C-665B57E77298}"/>
              </a:ext>
            </a:extLst>
          </p:cNvPr>
          <p:cNvGrpSpPr/>
          <p:nvPr/>
        </p:nvGrpSpPr>
        <p:grpSpPr>
          <a:xfrm>
            <a:off x="546482" y="953981"/>
            <a:ext cx="6209210" cy="5423485"/>
            <a:chOff x="1016999" y="927348"/>
            <a:chExt cx="6209210" cy="5423485"/>
          </a:xfrm>
        </p:grpSpPr>
        <p:sp>
          <p:nvSpPr>
            <p:cNvPr id="7" name="TextBox 6">
              <a:extLst>
                <a:ext uri="{FF2B5EF4-FFF2-40B4-BE49-F238E27FC236}">
                  <a16:creationId xmlns:a16="http://schemas.microsoft.com/office/drawing/2014/main" id="{DE487414-8E57-4B5B-A27B-32647BA07C64}"/>
                </a:ext>
              </a:extLst>
            </p:cNvPr>
            <p:cNvSpPr txBox="1"/>
            <p:nvPr/>
          </p:nvSpPr>
          <p:spPr>
            <a:xfrm>
              <a:off x="1016999" y="1573678"/>
              <a:ext cx="6209210" cy="646331"/>
            </a:xfrm>
            <a:prstGeom prst="rect">
              <a:avLst/>
            </a:prstGeom>
            <a:solidFill>
              <a:schemeClr val="bg1"/>
            </a:solidFill>
            <a:ln>
              <a:noFill/>
            </a:ln>
          </p:spPr>
          <p:txBody>
            <a:bodyPr wrap="square">
              <a:spAutoFit/>
            </a:bodyPr>
            <a:lstStyle/>
            <a:p>
              <a:r>
                <a:rPr lang="en-US" dirty="0">
                  <a:hlinkClick r:id="rId2"/>
                </a:rPr>
                <a:t>https://www.mediafire.com/file/t0v38kh4h10bklv/Phanloaichomeo_www.sharecs.net.rar/file</a:t>
              </a:r>
              <a:endParaRPr lang="en-US" dirty="0"/>
            </a:p>
          </p:txBody>
        </p:sp>
        <p:pic>
          <p:nvPicPr>
            <p:cNvPr id="1026" name="Picture 2" descr="Object Detection Using OpenCV YOLO | Great Learning">
              <a:extLst>
                <a:ext uri="{FF2B5EF4-FFF2-40B4-BE49-F238E27FC236}">
                  <a16:creationId xmlns:a16="http://schemas.microsoft.com/office/drawing/2014/main" id="{DD795E3B-ED3A-4A29-8878-5401C6DCF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999" y="2220009"/>
              <a:ext cx="6209210" cy="34844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74E5A4E-0CD5-4103-B427-EDFAAD80DD90}"/>
                </a:ext>
              </a:extLst>
            </p:cNvPr>
            <p:cNvSpPr/>
            <p:nvPr/>
          </p:nvSpPr>
          <p:spPr>
            <a:xfrm>
              <a:off x="1016999" y="927348"/>
              <a:ext cx="6209210" cy="6463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Đường</a:t>
              </a:r>
              <a:r>
                <a:rPr lang="en-US" sz="2000" dirty="0"/>
                <a:t> </a:t>
              </a:r>
              <a:r>
                <a:rPr lang="en-US" sz="2000" dirty="0" err="1"/>
                <a:t>dẫn</a:t>
              </a:r>
              <a:r>
                <a:rPr lang="en-US" sz="2000" dirty="0"/>
                <a:t> </a:t>
              </a:r>
              <a:r>
                <a:rPr lang="en-US" sz="2000" dirty="0" err="1"/>
                <a:t>Mã</a:t>
              </a:r>
              <a:r>
                <a:rPr lang="en-US" sz="2000" dirty="0"/>
                <a:t> </a:t>
              </a:r>
              <a:r>
                <a:rPr lang="en-US" sz="2000" dirty="0" err="1"/>
                <a:t>Nguồn</a:t>
              </a:r>
              <a:r>
                <a:rPr lang="en-US" sz="2000" dirty="0"/>
                <a:t> </a:t>
              </a:r>
              <a:r>
                <a:rPr lang="en-US" sz="2000" dirty="0" err="1"/>
                <a:t>Mở</a:t>
              </a:r>
              <a:r>
                <a:rPr lang="en-US" sz="2000" dirty="0"/>
                <a:t> </a:t>
              </a:r>
              <a:r>
                <a:rPr lang="en-US" sz="2000" dirty="0" err="1"/>
                <a:t>mà</a:t>
              </a:r>
              <a:r>
                <a:rPr lang="en-US" sz="2000" dirty="0"/>
                <a:t> </a:t>
              </a:r>
              <a:r>
                <a:rPr lang="en-US" sz="2000" dirty="0" err="1"/>
                <a:t>nhóm</a:t>
              </a:r>
              <a:r>
                <a:rPr lang="en-US" sz="2000" dirty="0"/>
                <a:t> </a:t>
              </a:r>
              <a:r>
                <a:rPr lang="en-US" sz="2000" dirty="0" err="1"/>
                <a:t>phát</a:t>
              </a:r>
              <a:r>
                <a:rPr lang="en-US" sz="2000" dirty="0"/>
                <a:t> </a:t>
              </a:r>
              <a:r>
                <a:rPr lang="en-US" sz="2000" dirty="0" err="1"/>
                <a:t>triển</a:t>
              </a:r>
              <a:r>
                <a:rPr lang="en-US" sz="2000" dirty="0"/>
                <a:t> </a:t>
              </a:r>
              <a:r>
                <a:rPr lang="en-US" sz="2000" dirty="0" err="1"/>
                <a:t>thêm</a:t>
              </a:r>
              <a:endParaRPr lang="en-US" sz="2000" dirty="0"/>
            </a:p>
          </p:txBody>
        </p:sp>
        <p:sp>
          <p:nvSpPr>
            <p:cNvPr id="11" name="TextBox 10">
              <a:extLst>
                <a:ext uri="{FF2B5EF4-FFF2-40B4-BE49-F238E27FC236}">
                  <a16:creationId xmlns:a16="http://schemas.microsoft.com/office/drawing/2014/main" id="{B6EE241C-E317-4141-B719-FE674FEA2826}"/>
                </a:ext>
              </a:extLst>
            </p:cNvPr>
            <p:cNvSpPr txBox="1"/>
            <p:nvPr/>
          </p:nvSpPr>
          <p:spPr>
            <a:xfrm>
              <a:off x="1016999" y="5704502"/>
              <a:ext cx="6209210" cy="646331"/>
            </a:xfrm>
            <a:prstGeom prst="rect">
              <a:avLst/>
            </a:prstGeom>
            <a:solidFill>
              <a:schemeClr val="accent1"/>
            </a:solidFill>
          </p:spPr>
          <p:txBody>
            <a:bodyPr wrap="square">
              <a:spAutoFit/>
            </a:bodyPr>
            <a:lstStyle/>
            <a:p>
              <a:r>
                <a:rPr lang="en-GB" b="1" dirty="0" err="1">
                  <a:solidFill>
                    <a:schemeClr val="bg1"/>
                  </a:solidFill>
                </a:rPr>
                <a:t>Mã</a:t>
              </a:r>
              <a:r>
                <a:rPr lang="en-GB" b="1" dirty="0">
                  <a:solidFill>
                    <a:schemeClr val="bg1"/>
                  </a:solidFill>
                </a:rPr>
                <a:t> </a:t>
              </a:r>
              <a:r>
                <a:rPr lang="en-GB" b="1" dirty="0" err="1">
                  <a:solidFill>
                    <a:schemeClr val="bg1"/>
                  </a:solidFill>
                </a:rPr>
                <a:t>nguồn</a:t>
              </a:r>
              <a:r>
                <a:rPr lang="en-GB" b="1" dirty="0">
                  <a:solidFill>
                    <a:schemeClr val="bg1"/>
                  </a:solidFill>
                </a:rPr>
                <a:t> </a:t>
              </a:r>
              <a:r>
                <a:rPr lang="en-GB" b="1" dirty="0" err="1">
                  <a:solidFill>
                    <a:schemeClr val="bg1"/>
                  </a:solidFill>
                </a:rPr>
                <a:t>giải</a:t>
              </a:r>
              <a:r>
                <a:rPr lang="en-GB" b="1" dirty="0">
                  <a:solidFill>
                    <a:schemeClr val="bg1"/>
                  </a:solidFill>
                </a:rPr>
                <a:t> </a:t>
              </a:r>
              <a:r>
                <a:rPr lang="en-GB" b="1" dirty="0" err="1">
                  <a:solidFill>
                    <a:schemeClr val="bg1"/>
                  </a:solidFill>
                </a:rPr>
                <a:t>quyết</a:t>
              </a:r>
              <a:r>
                <a:rPr lang="en-GB" b="1" dirty="0">
                  <a:solidFill>
                    <a:schemeClr val="bg1"/>
                  </a:solidFill>
                </a:rPr>
                <a:t> </a:t>
              </a:r>
              <a:r>
                <a:rPr lang="en-GB" b="1" dirty="0" err="1">
                  <a:solidFill>
                    <a:schemeClr val="bg1"/>
                  </a:solidFill>
                </a:rPr>
                <a:t>vấn</a:t>
              </a:r>
              <a:r>
                <a:rPr lang="en-GB" b="1" dirty="0">
                  <a:solidFill>
                    <a:schemeClr val="bg1"/>
                  </a:solidFill>
                </a:rPr>
                <a:t> </a:t>
              </a:r>
              <a:r>
                <a:rPr lang="en-GB" b="1" dirty="0" err="1">
                  <a:solidFill>
                    <a:schemeClr val="bg1"/>
                  </a:solidFill>
                </a:rPr>
                <a:t>đề</a:t>
              </a:r>
              <a:r>
                <a:rPr lang="en-GB" b="1" dirty="0">
                  <a:solidFill>
                    <a:schemeClr val="bg1"/>
                  </a:solidFill>
                </a:rPr>
                <a:t> </a:t>
              </a:r>
              <a:r>
                <a:rPr lang="en-GB" dirty="0">
                  <a:solidFill>
                    <a:schemeClr val="bg1"/>
                  </a:solidFill>
                </a:rPr>
                <a:t>: </a:t>
              </a:r>
              <a:r>
                <a:rPr lang="en-GB" dirty="0" err="1">
                  <a:solidFill>
                    <a:schemeClr val="bg1"/>
                  </a:solidFill>
                </a:rPr>
                <a:t>Phân</a:t>
              </a:r>
              <a:r>
                <a:rPr lang="en-GB" dirty="0">
                  <a:solidFill>
                    <a:schemeClr val="bg1"/>
                  </a:solidFill>
                </a:rPr>
                <a:t> </a:t>
              </a:r>
              <a:r>
                <a:rPr lang="en-GB" dirty="0" err="1">
                  <a:solidFill>
                    <a:schemeClr val="bg1"/>
                  </a:solidFill>
                </a:rPr>
                <a:t>loại</a:t>
              </a:r>
              <a:r>
                <a:rPr lang="en-GB" dirty="0">
                  <a:solidFill>
                    <a:schemeClr val="bg1"/>
                  </a:solidFill>
                </a:rPr>
                <a:t> con </a:t>
              </a:r>
              <a:r>
                <a:rPr lang="en-GB" dirty="0" err="1">
                  <a:solidFill>
                    <a:schemeClr val="bg1"/>
                  </a:solidFill>
                </a:rPr>
                <a:t>chó</a:t>
              </a:r>
              <a:r>
                <a:rPr lang="en-GB" dirty="0">
                  <a:solidFill>
                    <a:schemeClr val="bg1"/>
                  </a:solidFill>
                </a:rPr>
                <a:t> </a:t>
              </a:r>
              <a:r>
                <a:rPr lang="en-GB" dirty="0" err="1">
                  <a:solidFill>
                    <a:schemeClr val="bg1"/>
                  </a:solidFill>
                </a:rPr>
                <a:t>và</a:t>
              </a:r>
              <a:r>
                <a:rPr lang="en-GB" dirty="0">
                  <a:solidFill>
                    <a:schemeClr val="bg1"/>
                  </a:solidFill>
                </a:rPr>
                <a:t> con </a:t>
              </a:r>
              <a:r>
                <a:rPr lang="en-GB" dirty="0" err="1">
                  <a:solidFill>
                    <a:schemeClr val="bg1"/>
                  </a:solidFill>
                </a:rPr>
                <a:t>mèo</a:t>
              </a:r>
              <a:r>
                <a:rPr lang="en-GB" dirty="0">
                  <a:solidFill>
                    <a:schemeClr val="bg1"/>
                  </a:solidFill>
                </a:rPr>
                <a:t> </a:t>
              </a:r>
              <a:r>
                <a:rPr lang="en-GB" dirty="0" err="1">
                  <a:solidFill>
                    <a:schemeClr val="bg1"/>
                  </a:solidFill>
                </a:rPr>
                <a:t>từ</a:t>
              </a:r>
              <a:r>
                <a:rPr lang="en-GB" dirty="0">
                  <a:solidFill>
                    <a:schemeClr val="bg1"/>
                  </a:solidFill>
                </a:rPr>
                <a:t> file </a:t>
              </a:r>
              <a:r>
                <a:rPr lang="en-GB" dirty="0" err="1">
                  <a:solidFill>
                    <a:schemeClr val="bg1"/>
                  </a:solidFill>
                </a:rPr>
                <a:t>ảnh</a:t>
              </a:r>
              <a:r>
                <a:rPr lang="en-GB" dirty="0">
                  <a:solidFill>
                    <a:schemeClr val="bg1"/>
                  </a:solidFill>
                </a:rPr>
                <a:t> </a:t>
              </a:r>
              <a:r>
                <a:rPr lang="en-GB" dirty="0" err="1">
                  <a:solidFill>
                    <a:schemeClr val="bg1"/>
                  </a:solidFill>
                </a:rPr>
                <a:t>đã</a:t>
              </a:r>
              <a:r>
                <a:rPr lang="en-GB" dirty="0">
                  <a:solidFill>
                    <a:schemeClr val="bg1"/>
                  </a:solidFill>
                </a:rPr>
                <a:t> train </a:t>
              </a:r>
              <a:r>
                <a:rPr lang="en-GB" dirty="0" err="1">
                  <a:solidFill>
                    <a:schemeClr val="bg1"/>
                  </a:solidFill>
                </a:rPr>
                <a:t>từ</a:t>
              </a:r>
              <a:r>
                <a:rPr lang="en-GB" dirty="0">
                  <a:solidFill>
                    <a:schemeClr val="bg1"/>
                  </a:solidFill>
                </a:rPr>
                <a:t> </a:t>
              </a:r>
              <a:r>
                <a:rPr lang="en-GB" dirty="0" err="1">
                  <a:solidFill>
                    <a:schemeClr val="bg1"/>
                  </a:solidFill>
                </a:rPr>
                <a:t>trước</a:t>
              </a:r>
              <a:r>
                <a:rPr lang="en-GB" dirty="0">
                  <a:solidFill>
                    <a:schemeClr val="bg1"/>
                  </a:solidFill>
                </a:rPr>
                <a:t>, </a:t>
              </a:r>
              <a:r>
                <a:rPr lang="en-GB" dirty="0" err="1">
                  <a:solidFill>
                    <a:schemeClr val="bg1"/>
                  </a:solidFill>
                </a:rPr>
                <a:t>và</a:t>
              </a:r>
              <a:r>
                <a:rPr lang="en-GB" dirty="0">
                  <a:solidFill>
                    <a:schemeClr val="bg1"/>
                  </a:solidFill>
                </a:rPr>
                <a:t> </a:t>
              </a:r>
              <a:r>
                <a:rPr lang="en-GB" dirty="0" err="1">
                  <a:solidFill>
                    <a:schemeClr val="bg1"/>
                  </a:solidFill>
                </a:rPr>
                <a:t>được</a:t>
              </a:r>
              <a:r>
                <a:rPr lang="en-GB" dirty="0">
                  <a:solidFill>
                    <a:schemeClr val="bg1"/>
                  </a:solidFill>
                </a:rPr>
                <a:t> </a:t>
              </a:r>
              <a:r>
                <a:rPr lang="en-GB" dirty="0" err="1">
                  <a:solidFill>
                    <a:schemeClr val="bg1"/>
                  </a:solidFill>
                </a:rPr>
                <a:t>tải</a:t>
              </a:r>
              <a:r>
                <a:rPr lang="en-GB" dirty="0">
                  <a:solidFill>
                    <a:schemeClr val="bg1"/>
                  </a:solidFill>
                </a:rPr>
                <a:t> </a:t>
              </a:r>
              <a:r>
                <a:rPr lang="en-GB" dirty="0" err="1">
                  <a:solidFill>
                    <a:schemeClr val="bg1"/>
                  </a:solidFill>
                </a:rPr>
                <a:t>lên</a:t>
              </a:r>
              <a:r>
                <a:rPr lang="en-GB" dirty="0">
                  <a:solidFill>
                    <a:schemeClr val="bg1"/>
                  </a:solidFill>
                </a:rPr>
                <a:t> qua </a:t>
              </a:r>
              <a:r>
                <a:rPr lang="en-GB" dirty="0" err="1">
                  <a:solidFill>
                    <a:schemeClr val="bg1"/>
                  </a:solidFill>
                </a:rPr>
                <a:t>cửa</a:t>
              </a:r>
              <a:r>
                <a:rPr lang="en-GB" dirty="0">
                  <a:solidFill>
                    <a:schemeClr val="bg1"/>
                  </a:solidFill>
                </a:rPr>
                <a:t> </a:t>
              </a:r>
              <a:r>
                <a:rPr lang="en-GB" dirty="0" err="1">
                  <a:solidFill>
                    <a:schemeClr val="bg1"/>
                  </a:solidFill>
                </a:rPr>
                <a:t>sổ</a:t>
              </a:r>
              <a:r>
                <a:rPr lang="en-GB" dirty="0">
                  <a:solidFill>
                    <a:schemeClr val="bg1"/>
                  </a:solidFill>
                </a:rPr>
                <a:t> ‘</a:t>
              </a:r>
              <a:r>
                <a:rPr lang="en-GB" dirty="0" err="1">
                  <a:solidFill>
                    <a:schemeClr val="bg1"/>
                  </a:solidFill>
                </a:rPr>
                <a:t>gui</a:t>
              </a:r>
              <a:r>
                <a:rPr lang="en-GB" dirty="0">
                  <a:solidFill>
                    <a:schemeClr val="bg1"/>
                  </a:solidFill>
                </a:rPr>
                <a:t>’.</a:t>
              </a:r>
            </a:p>
          </p:txBody>
        </p:sp>
      </p:grpSp>
      <p:sp>
        <p:nvSpPr>
          <p:cNvPr id="13" name="TextBox 12">
            <a:extLst>
              <a:ext uri="{FF2B5EF4-FFF2-40B4-BE49-F238E27FC236}">
                <a16:creationId xmlns:a16="http://schemas.microsoft.com/office/drawing/2014/main" id="{ADD06BCF-FC93-4B05-9E6E-ECD18E40FE7E}"/>
              </a:ext>
            </a:extLst>
          </p:cNvPr>
          <p:cNvSpPr txBox="1"/>
          <p:nvPr/>
        </p:nvSpPr>
        <p:spPr>
          <a:xfrm>
            <a:off x="7039403" y="1600311"/>
            <a:ext cx="4606115" cy="3970318"/>
          </a:xfrm>
          <a:prstGeom prst="rect">
            <a:avLst/>
          </a:prstGeom>
          <a:solidFill>
            <a:schemeClr val="bg1"/>
          </a:solidFill>
        </p:spPr>
        <p:txBody>
          <a:bodyPr wrap="square">
            <a:spAutoFit/>
          </a:bodyPr>
          <a:lstStyle/>
          <a:p>
            <a:r>
              <a:rPr lang="en-GB" dirty="0" err="1"/>
              <a:t>Nhóm</a:t>
            </a:r>
            <a:r>
              <a:rPr lang="en-GB" dirty="0"/>
              <a:t> </a:t>
            </a:r>
            <a:r>
              <a:rPr lang="en-GB" dirty="0" err="1"/>
              <a:t>em</a:t>
            </a:r>
            <a:r>
              <a:rPr lang="en-GB" dirty="0"/>
              <a:t> </a:t>
            </a:r>
            <a:r>
              <a:rPr lang="en-GB" dirty="0" err="1"/>
              <a:t>đã</a:t>
            </a:r>
            <a:r>
              <a:rPr lang="en-GB" dirty="0"/>
              <a:t> </a:t>
            </a:r>
            <a:r>
              <a:rPr lang="en-GB" dirty="0" err="1"/>
              <a:t>cải</a:t>
            </a:r>
            <a:r>
              <a:rPr lang="en-GB" dirty="0"/>
              <a:t> </a:t>
            </a:r>
            <a:r>
              <a:rPr lang="en-GB" dirty="0" err="1"/>
              <a:t>tiến</a:t>
            </a:r>
            <a:r>
              <a:rPr lang="en-GB" dirty="0"/>
              <a:t> </a:t>
            </a:r>
            <a:r>
              <a:rPr lang="en-GB" dirty="0" err="1"/>
              <a:t>được</a:t>
            </a:r>
            <a:r>
              <a:rPr lang="en-GB" dirty="0"/>
              <a:t> :</a:t>
            </a:r>
          </a:p>
          <a:p>
            <a:pPr marL="285750" indent="-285750">
              <a:buFont typeface="Wingdings" panose="05000000000000000000" pitchFamily="2" charset="2"/>
              <a:buChar char="q"/>
            </a:pPr>
            <a:r>
              <a:rPr lang="en-GB" dirty="0" err="1"/>
              <a:t>Bẫy</a:t>
            </a:r>
            <a:r>
              <a:rPr lang="en-GB" dirty="0"/>
              <a:t> </a:t>
            </a:r>
            <a:r>
              <a:rPr lang="en-GB" dirty="0" err="1"/>
              <a:t>được</a:t>
            </a:r>
            <a:r>
              <a:rPr lang="en-GB" dirty="0"/>
              <a:t> </a:t>
            </a:r>
            <a:r>
              <a:rPr lang="en-GB" dirty="0" err="1"/>
              <a:t>lỗi</a:t>
            </a:r>
            <a:r>
              <a:rPr lang="en-GB" dirty="0"/>
              <a:t> </a:t>
            </a:r>
            <a:r>
              <a:rPr lang="en-GB" dirty="0" err="1"/>
              <a:t>đầu</a:t>
            </a:r>
            <a:r>
              <a:rPr lang="en-GB" dirty="0"/>
              <a:t> </a:t>
            </a:r>
            <a:r>
              <a:rPr lang="en-GB" dirty="0" err="1"/>
              <a:t>vào</a:t>
            </a:r>
            <a:r>
              <a:rPr lang="en-GB" dirty="0"/>
              <a:t> </a:t>
            </a:r>
            <a:r>
              <a:rPr lang="en-GB" dirty="0" err="1"/>
              <a:t>là</a:t>
            </a:r>
            <a:r>
              <a:rPr lang="en-GB" dirty="0"/>
              <a:t> </a:t>
            </a:r>
            <a:r>
              <a:rPr lang="en-GB" dirty="0" err="1"/>
              <a:t>chỉ</a:t>
            </a:r>
            <a:r>
              <a:rPr lang="en-GB" dirty="0"/>
              <a:t> </a:t>
            </a:r>
            <a:r>
              <a:rPr lang="en-GB" dirty="0" err="1"/>
              <a:t>nhận</a:t>
            </a:r>
            <a:r>
              <a:rPr lang="en-GB" dirty="0"/>
              <a:t> </a:t>
            </a:r>
            <a:r>
              <a:rPr lang="en-GB" dirty="0" err="1"/>
              <a:t>ảnh</a:t>
            </a:r>
            <a:r>
              <a:rPr lang="en-GB" dirty="0"/>
              <a:t> </a:t>
            </a:r>
            <a:r>
              <a:rPr lang="en-GB" dirty="0" err="1"/>
              <a:t>có</a:t>
            </a:r>
            <a:r>
              <a:rPr lang="en-GB" dirty="0"/>
              <a:t> </a:t>
            </a:r>
            <a:r>
              <a:rPr lang="en-GB" dirty="0" err="1"/>
              <a:t>đuôi</a:t>
            </a:r>
            <a:r>
              <a:rPr lang="en-GB" dirty="0"/>
              <a:t> </a:t>
            </a:r>
            <a:r>
              <a:rPr lang="en-GB" dirty="0" err="1"/>
              <a:t>png</a:t>
            </a:r>
            <a:r>
              <a:rPr lang="en-GB" dirty="0"/>
              <a:t> </a:t>
            </a:r>
            <a:r>
              <a:rPr lang="en-GB" dirty="0" err="1"/>
              <a:t>còn</a:t>
            </a:r>
            <a:r>
              <a:rPr lang="en-GB" dirty="0"/>
              <a:t> </a:t>
            </a:r>
            <a:r>
              <a:rPr lang="en-GB" dirty="0" err="1"/>
              <a:t>những</a:t>
            </a:r>
            <a:r>
              <a:rPr lang="en-GB" dirty="0"/>
              <a:t> </a:t>
            </a:r>
            <a:r>
              <a:rPr lang="en-GB" dirty="0" err="1"/>
              <a:t>ảnh</a:t>
            </a:r>
            <a:r>
              <a:rPr lang="en-GB" dirty="0"/>
              <a:t> </a:t>
            </a:r>
            <a:r>
              <a:rPr lang="en-GB" dirty="0" err="1"/>
              <a:t>khác</a:t>
            </a:r>
            <a:r>
              <a:rPr lang="en-GB" dirty="0"/>
              <a:t> </a:t>
            </a:r>
            <a:r>
              <a:rPr lang="en-GB" dirty="0" err="1"/>
              <a:t>sẽ</a:t>
            </a:r>
            <a:r>
              <a:rPr lang="en-GB" dirty="0"/>
              <a:t> </a:t>
            </a:r>
            <a:r>
              <a:rPr lang="en-GB" dirty="0" err="1"/>
              <a:t>thông</a:t>
            </a:r>
            <a:r>
              <a:rPr lang="en-GB" dirty="0"/>
              <a:t> </a:t>
            </a:r>
            <a:r>
              <a:rPr lang="en-GB" dirty="0" err="1"/>
              <a:t>báo</a:t>
            </a:r>
            <a:r>
              <a:rPr lang="en-GB" dirty="0"/>
              <a:t> </a:t>
            </a:r>
            <a:r>
              <a:rPr lang="en-GB" dirty="0" err="1"/>
              <a:t>lỗi</a:t>
            </a:r>
            <a:r>
              <a:rPr lang="en-GB" dirty="0"/>
              <a:t> </a:t>
            </a:r>
            <a:r>
              <a:rPr lang="en-GB" dirty="0" err="1"/>
              <a:t>và</a:t>
            </a:r>
            <a:r>
              <a:rPr lang="en-GB" dirty="0"/>
              <a:t> </a:t>
            </a:r>
            <a:r>
              <a:rPr lang="en-GB" dirty="0" err="1"/>
              <a:t>phải</a:t>
            </a:r>
            <a:r>
              <a:rPr lang="en-GB" dirty="0"/>
              <a:t> </a:t>
            </a:r>
            <a:r>
              <a:rPr lang="en-GB" dirty="0" err="1"/>
              <a:t>tải</a:t>
            </a:r>
            <a:r>
              <a:rPr lang="en-GB" dirty="0"/>
              <a:t> </a:t>
            </a:r>
            <a:r>
              <a:rPr lang="en-GB" dirty="0" err="1"/>
              <a:t>ảnh</a:t>
            </a:r>
            <a:r>
              <a:rPr lang="en-GB" dirty="0"/>
              <a:t> </a:t>
            </a:r>
            <a:r>
              <a:rPr lang="en-GB" dirty="0" err="1"/>
              <a:t>có</a:t>
            </a:r>
            <a:r>
              <a:rPr lang="en-GB" dirty="0"/>
              <a:t> </a:t>
            </a:r>
            <a:r>
              <a:rPr lang="en-GB" dirty="0" err="1"/>
              <a:t>đuôi</a:t>
            </a:r>
            <a:r>
              <a:rPr lang="en-GB" dirty="0"/>
              <a:t> </a:t>
            </a:r>
            <a:r>
              <a:rPr lang="en-GB" dirty="0" err="1"/>
              <a:t>png</a:t>
            </a:r>
            <a:r>
              <a:rPr lang="en-GB" dirty="0"/>
              <a:t>.</a:t>
            </a:r>
          </a:p>
          <a:p>
            <a:pPr marL="285750" indent="-285750">
              <a:buFont typeface="Wingdings" panose="05000000000000000000" pitchFamily="2" charset="2"/>
              <a:buChar char="q"/>
            </a:pPr>
            <a:r>
              <a:rPr lang="en-GB" dirty="0" err="1"/>
              <a:t>Đã</a:t>
            </a:r>
            <a:r>
              <a:rPr lang="en-GB" dirty="0"/>
              <a:t> train </a:t>
            </a:r>
            <a:r>
              <a:rPr lang="en-GB" dirty="0" err="1"/>
              <a:t>lại</a:t>
            </a:r>
            <a:r>
              <a:rPr lang="en-GB" dirty="0"/>
              <a:t> </a:t>
            </a:r>
            <a:r>
              <a:rPr lang="en-GB" dirty="0" err="1"/>
              <a:t>ảnh</a:t>
            </a:r>
            <a:r>
              <a:rPr lang="en-GB" dirty="0"/>
              <a:t> </a:t>
            </a:r>
            <a:r>
              <a:rPr lang="en-GB" dirty="0" err="1"/>
              <a:t>và</a:t>
            </a:r>
            <a:r>
              <a:rPr lang="en-GB" dirty="0"/>
              <a:t> </a:t>
            </a:r>
            <a:r>
              <a:rPr lang="en-GB" dirty="0" err="1"/>
              <a:t>ngoài</a:t>
            </a:r>
            <a:r>
              <a:rPr lang="en-GB" dirty="0"/>
              <a:t> </a:t>
            </a:r>
            <a:r>
              <a:rPr lang="en-GB" dirty="0" err="1"/>
              <a:t>phân</a:t>
            </a:r>
            <a:r>
              <a:rPr lang="en-GB" dirty="0"/>
              <a:t> </a:t>
            </a:r>
            <a:r>
              <a:rPr lang="en-GB" dirty="0" err="1"/>
              <a:t>biết</a:t>
            </a:r>
            <a:r>
              <a:rPr lang="en-GB" dirty="0"/>
              <a:t> con </a:t>
            </a:r>
            <a:r>
              <a:rPr lang="en-GB" dirty="0" err="1"/>
              <a:t>chó</a:t>
            </a:r>
            <a:r>
              <a:rPr lang="en-GB" dirty="0"/>
              <a:t> </a:t>
            </a:r>
            <a:r>
              <a:rPr lang="en-GB" dirty="0" err="1"/>
              <a:t>và</a:t>
            </a:r>
            <a:r>
              <a:rPr lang="en-GB" dirty="0"/>
              <a:t> con </a:t>
            </a:r>
            <a:r>
              <a:rPr lang="en-GB" dirty="0" err="1"/>
              <a:t>mèo</a:t>
            </a:r>
            <a:r>
              <a:rPr lang="en-GB" dirty="0"/>
              <a:t> </a:t>
            </a:r>
            <a:r>
              <a:rPr lang="en-GB" dirty="0" err="1"/>
              <a:t>thì</a:t>
            </a:r>
            <a:r>
              <a:rPr lang="en-GB" dirty="0"/>
              <a:t> </a:t>
            </a:r>
            <a:r>
              <a:rPr lang="en-GB" dirty="0" err="1"/>
              <a:t>còn</a:t>
            </a:r>
            <a:r>
              <a:rPr lang="en-GB" dirty="0"/>
              <a:t> </a:t>
            </a:r>
            <a:r>
              <a:rPr lang="en-GB" dirty="0" err="1"/>
              <a:t>có</a:t>
            </a:r>
            <a:r>
              <a:rPr lang="en-GB" dirty="0"/>
              <a:t> </a:t>
            </a:r>
            <a:r>
              <a:rPr lang="en-GB" dirty="0" err="1"/>
              <a:t>thể</a:t>
            </a:r>
            <a:r>
              <a:rPr lang="en-GB" dirty="0"/>
              <a:t> </a:t>
            </a:r>
            <a:r>
              <a:rPr lang="en-GB" dirty="0" err="1"/>
              <a:t>phân</a:t>
            </a:r>
            <a:r>
              <a:rPr lang="en-GB" dirty="0"/>
              <a:t> </a:t>
            </a:r>
            <a:r>
              <a:rPr lang="en-GB" dirty="0" err="1"/>
              <a:t>biệt</a:t>
            </a:r>
            <a:r>
              <a:rPr lang="en-GB" dirty="0"/>
              <a:t> </a:t>
            </a:r>
            <a:r>
              <a:rPr lang="en-GB" dirty="0" err="1"/>
              <a:t>thêm</a:t>
            </a:r>
            <a:r>
              <a:rPr lang="en-GB" dirty="0"/>
              <a:t> </a:t>
            </a:r>
            <a:r>
              <a:rPr lang="en-GB" dirty="0" err="1"/>
              <a:t>cả</a:t>
            </a:r>
            <a:r>
              <a:rPr lang="en-GB" dirty="0"/>
              <a:t> con </a:t>
            </a:r>
            <a:r>
              <a:rPr lang="en-GB" dirty="0" err="1"/>
              <a:t>bò</a:t>
            </a:r>
            <a:r>
              <a:rPr lang="en-GB" dirty="0"/>
              <a:t> </a:t>
            </a:r>
            <a:r>
              <a:rPr lang="en-GB" dirty="0" err="1"/>
              <a:t>khi</a:t>
            </a:r>
            <a:r>
              <a:rPr lang="en-GB" dirty="0"/>
              <a:t> </a:t>
            </a:r>
            <a:r>
              <a:rPr lang="en-GB" dirty="0" err="1"/>
              <a:t>tải</a:t>
            </a:r>
            <a:r>
              <a:rPr lang="en-GB" dirty="0"/>
              <a:t> </a:t>
            </a:r>
            <a:r>
              <a:rPr lang="en-GB" dirty="0" err="1"/>
              <a:t>ảnh</a:t>
            </a:r>
            <a:r>
              <a:rPr lang="en-GB" dirty="0"/>
              <a:t> </a:t>
            </a:r>
            <a:r>
              <a:rPr lang="en-GB" dirty="0" err="1"/>
              <a:t>từ</a:t>
            </a:r>
            <a:r>
              <a:rPr lang="en-GB" dirty="0"/>
              <a:t> file </a:t>
            </a:r>
            <a:r>
              <a:rPr lang="en-GB" dirty="0" err="1"/>
              <a:t>lên</a:t>
            </a:r>
            <a:endParaRPr lang="en-GB" dirty="0"/>
          </a:p>
          <a:p>
            <a:pPr marL="285750" indent="-285750">
              <a:buFont typeface="Wingdings" panose="05000000000000000000" pitchFamily="2" charset="2"/>
              <a:buChar char="q"/>
            </a:pPr>
            <a:r>
              <a:rPr lang="en-GB" dirty="0" err="1"/>
              <a:t>Thêm</a:t>
            </a:r>
            <a:r>
              <a:rPr lang="en-GB" dirty="0"/>
              <a:t> </a:t>
            </a:r>
            <a:r>
              <a:rPr lang="en-GB" dirty="0" err="1"/>
              <a:t>tính</a:t>
            </a:r>
            <a:r>
              <a:rPr lang="en-GB" dirty="0"/>
              <a:t> </a:t>
            </a:r>
            <a:r>
              <a:rPr lang="en-GB" dirty="0" err="1"/>
              <a:t>hiệu</a:t>
            </a:r>
            <a:r>
              <a:rPr lang="en-GB" dirty="0"/>
              <a:t> </a:t>
            </a:r>
            <a:r>
              <a:rPr lang="en-GB" dirty="0" err="1"/>
              <a:t>suất</a:t>
            </a:r>
            <a:r>
              <a:rPr lang="en-GB" dirty="0"/>
              <a:t> </a:t>
            </a:r>
            <a:r>
              <a:rPr lang="en-GB" dirty="0" err="1"/>
              <a:t>chính</a:t>
            </a:r>
            <a:r>
              <a:rPr lang="en-GB" dirty="0"/>
              <a:t> </a:t>
            </a:r>
            <a:r>
              <a:rPr lang="en-GB" dirty="0" err="1"/>
              <a:t>xác</a:t>
            </a:r>
            <a:r>
              <a:rPr lang="en-GB" dirty="0"/>
              <a:t> </a:t>
            </a:r>
            <a:r>
              <a:rPr lang="en-GB" dirty="0" err="1"/>
              <a:t>của</a:t>
            </a:r>
            <a:r>
              <a:rPr lang="en-GB" dirty="0"/>
              <a:t> </a:t>
            </a:r>
            <a:r>
              <a:rPr lang="en-GB" dirty="0" err="1"/>
              <a:t>kết</a:t>
            </a:r>
            <a:r>
              <a:rPr lang="en-GB" dirty="0"/>
              <a:t> </a:t>
            </a:r>
            <a:r>
              <a:rPr lang="en-GB" dirty="0" err="1"/>
              <a:t>quả</a:t>
            </a:r>
            <a:r>
              <a:rPr lang="en-GB" dirty="0"/>
              <a:t> </a:t>
            </a:r>
            <a:r>
              <a:rPr lang="en-GB" dirty="0" err="1"/>
              <a:t>phân</a:t>
            </a:r>
            <a:r>
              <a:rPr lang="en-GB" dirty="0"/>
              <a:t> </a:t>
            </a:r>
            <a:r>
              <a:rPr lang="en-GB" dirty="0" err="1"/>
              <a:t>loại</a:t>
            </a:r>
            <a:r>
              <a:rPr lang="en-GB" dirty="0"/>
              <a:t> </a:t>
            </a:r>
            <a:r>
              <a:rPr lang="en-GB" dirty="0" err="1"/>
              <a:t>và</a:t>
            </a:r>
            <a:r>
              <a:rPr lang="en-GB" dirty="0"/>
              <a:t> </a:t>
            </a:r>
            <a:r>
              <a:rPr lang="en-GB" dirty="0" err="1"/>
              <a:t>tổng</a:t>
            </a:r>
            <a:r>
              <a:rPr lang="en-GB" dirty="0"/>
              <a:t> </a:t>
            </a:r>
            <a:r>
              <a:rPr lang="en-GB" dirty="0" err="1"/>
              <a:t>số</a:t>
            </a:r>
            <a:r>
              <a:rPr lang="en-GB" dirty="0"/>
              <a:t> con </a:t>
            </a:r>
            <a:r>
              <a:rPr lang="en-GB" dirty="0" err="1"/>
              <a:t>chó,mèo</a:t>
            </a:r>
            <a:r>
              <a:rPr lang="en-GB" dirty="0"/>
              <a:t> ,</a:t>
            </a:r>
            <a:r>
              <a:rPr lang="en-GB" dirty="0" err="1"/>
              <a:t>bò</a:t>
            </a:r>
            <a:r>
              <a:rPr lang="en-GB" dirty="0"/>
              <a:t> </a:t>
            </a:r>
            <a:r>
              <a:rPr lang="en-GB" dirty="0" err="1"/>
              <a:t>đã</a:t>
            </a:r>
            <a:r>
              <a:rPr lang="en-GB" dirty="0"/>
              <a:t> </a:t>
            </a:r>
            <a:r>
              <a:rPr lang="en-GB" dirty="0" err="1"/>
              <a:t>phân</a:t>
            </a:r>
            <a:r>
              <a:rPr lang="en-GB" dirty="0"/>
              <a:t> </a:t>
            </a:r>
            <a:r>
              <a:rPr lang="en-GB" dirty="0" err="1"/>
              <a:t>loại</a:t>
            </a:r>
            <a:r>
              <a:rPr lang="en-GB" dirty="0"/>
              <a:t>.</a:t>
            </a:r>
          </a:p>
          <a:p>
            <a:pPr marL="285750" indent="-285750">
              <a:buFont typeface="Wingdings" panose="05000000000000000000" pitchFamily="2" charset="2"/>
              <a:buChar char="q"/>
            </a:pPr>
            <a:r>
              <a:rPr lang="en-GB" dirty="0" err="1"/>
              <a:t>Thêm</a:t>
            </a:r>
            <a:r>
              <a:rPr lang="en-GB" dirty="0"/>
              <a:t> </a:t>
            </a:r>
            <a:r>
              <a:rPr lang="en-GB" dirty="0" err="1"/>
              <a:t>được</a:t>
            </a:r>
            <a:r>
              <a:rPr lang="en-GB" dirty="0"/>
              <a:t> </a:t>
            </a:r>
            <a:r>
              <a:rPr lang="en-GB" dirty="0" err="1"/>
              <a:t>chức</a:t>
            </a:r>
            <a:r>
              <a:rPr lang="en-GB" dirty="0"/>
              <a:t> </a:t>
            </a:r>
            <a:r>
              <a:rPr lang="en-GB" dirty="0" err="1"/>
              <a:t>năng</a:t>
            </a:r>
            <a:r>
              <a:rPr lang="en-GB" dirty="0"/>
              <a:t> </a:t>
            </a:r>
            <a:r>
              <a:rPr lang="en-GB" dirty="0" err="1"/>
              <a:t>sử</a:t>
            </a:r>
            <a:r>
              <a:rPr lang="en-GB" dirty="0"/>
              <a:t> </a:t>
            </a:r>
            <a:r>
              <a:rPr lang="en-GB" dirty="0" err="1"/>
              <a:t>dụng</a:t>
            </a:r>
            <a:r>
              <a:rPr lang="en-GB" dirty="0"/>
              <a:t> webcam </a:t>
            </a:r>
            <a:r>
              <a:rPr lang="en-GB" dirty="0" err="1"/>
              <a:t>để</a:t>
            </a:r>
            <a:r>
              <a:rPr lang="en-GB" dirty="0"/>
              <a:t> </a:t>
            </a:r>
            <a:r>
              <a:rPr lang="en-GB" dirty="0" err="1"/>
              <a:t>phân</a:t>
            </a:r>
            <a:r>
              <a:rPr lang="en-GB" dirty="0"/>
              <a:t> </a:t>
            </a:r>
            <a:r>
              <a:rPr lang="en-GB" dirty="0" err="1"/>
              <a:t>biệt</a:t>
            </a:r>
            <a:r>
              <a:rPr lang="en-GB" dirty="0"/>
              <a:t> </a:t>
            </a:r>
            <a:r>
              <a:rPr lang="en-GB" dirty="0" err="1"/>
              <a:t>chó</a:t>
            </a:r>
            <a:r>
              <a:rPr lang="en-GB" dirty="0"/>
              <a:t> ,</a:t>
            </a:r>
            <a:r>
              <a:rPr lang="en-GB" dirty="0" err="1"/>
              <a:t>mèo</a:t>
            </a:r>
            <a:r>
              <a:rPr lang="en-GB" dirty="0"/>
              <a:t>, </a:t>
            </a:r>
            <a:r>
              <a:rPr lang="en-GB" dirty="0" err="1"/>
              <a:t>bò</a:t>
            </a:r>
            <a:r>
              <a:rPr lang="en-GB" dirty="0"/>
              <a:t>.</a:t>
            </a:r>
          </a:p>
          <a:p>
            <a:pPr marL="285750" indent="-285750">
              <a:buFont typeface="Wingdings" panose="05000000000000000000" pitchFamily="2" charset="2"/>
              <a:buChar char="q"/>
            </a:pPr>
            <a:r>
              <a:rPr lang="en-GB" dirty="0"/>
              <a:t>Sau </a:t>
            </a:r>
            <a:r>
              <a:rPr lang="en-GB" dirty="0" err="1"/>
              <a:t>khi</a:t>
            </a:r>
            <a:r>
              <a:rPr lang="en-GB" dirty="0"/>
              <a:t> </a:t>
            </a:r>
            <a:r>
              <a:rPr lang="en-GB" dirty="0" err="1"/>
              <a:t>có</a:t>
            </a:r>
            <a:r>
              <a:rPr lang="en-GB" dirty="0"/>
              <a:t> </a:t>
            </a:r>
            <a:r>
              <a:rPr lang="en-GB" dirty="0" err="1"/>
              <a:t>kết</a:t>
            </a:r>
            <a:r>
              <a:rPr lang="en-GB" dirty="0"/>
              <a:t> </a:t>
            </a:r>
            <a:r>
              <a:rPr lang="en-GB" dirty="0" err="1"/>
              <a:t>quả</a:t>
            </a:r>
            <a:r>
              <a:rPr lang="en-GB" dirty="0"/>
              <a:t> </a:t>
            </a:r>
            <a:r>
              <a:rPr lang="en-GB" dirty="0" err="1"/>
              <a:t>trên</a:t>
            </a:r>
            <a:r>
              <a:rPr lang="en-GB" dirty="0"/>
              <a:t> </a:t>
            </a:r>
            <a:r>
              <a:rPr lang="en-GB" dirty="0" err="1"/>
              <a:t>gui</a:t>
            </a:r>
            <a:r>
              <a:rPr lang="en-GB" dirty="0"/>
              <a:t>  </a:t>
            </a:r>
            <a:r>
              <a:rPr lang="en-GB" dirty="0" err="1"/>
              <a:t>thì</a:t>
            </a:r>
            <a:r>
              <a:rPr lang="en-GB" dirty="0"/>
              <a:t> </a:t>
            </a:r>
            <a:r>
              <a:rPr lang="en-GB" dirty="0" err="1"/>
              <a:t>kết</a:t>
            </a:r>
            <a:r>
              <a:rPr lang="en-GB" dirty="0"/>
              <a:t> </a:t>
            </a:r>
            <a:r>
              <a:rPr lang="en-GB" dirty="0" err="1"/>
              <a:t>quả</a:t>
            </a:r>
            <a:r>
              <a:rPr lang="en-GB" dirty="0"/>
              <a:t> </a:t>
            </a:r>
            <a:r>
              <a:rPr lang="en-GB" dirty="0" err="1"/>
              <a:t>được</a:t>
            </a:r>
            <a:r>
              <a:rPr lang="en-GB" dirty="0"/>
              <a:t> </a:t>
            </a:r>
            <a:r>
              <a:rPr lang="en-GB" dirty="0" err="1"/>
              <a:t>lưu</a:t>
            </a:r>
            <a:r>
              <a:rPr lang="en-GB" dirty="0"/>
              <a:t> </a:t>
            </a:r>
            <a:r>
              <a:rPr lang="en-GB" dirty="0" err="1"/>
              <a:t>lại</a:t>
            </a:r>
            <a:r>
              <a:rPr lang="en-GB" dirty="0"/>
              <a:t> </a:t>
            </a:r>
            <a:r>
              <a:rPr lang="en-GB" dirty="0" err="1"/>
              <a:t>ra</a:t>
            </a:r>
            <a:r>
              <a:rPr lang="en-GB" dirty="0"/>
              <a:t> file ketqua.txt</a:t>
            </a:r>
          </a:p>
        </p:txBody>
      </p:sp>
    </p:spTree>
    <p:extLst>
      <p:ext uri="{BB962C8B-B14F-4D97-AF65-F5344CB8AC3E}">
        <p14:creationId xmlns:p14="http://schemas.microsoft.com/office/powerpoint/2010/main" val="244782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3D2D24-5F20-42A6-A670-E160C949B2D1}"/>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01</a:t>
            </a:r>
          </a:p>
        </p:txBody>
      </p:sp>
      <p:sp>
        <p:nvSpPr>
          <p:cNvPr id="5" name="Rectangle 4">
            <a:extLst>
              <a:ext uri="{FF2B5EF4-FFF2-40B4-BE49-F238E27FC236}">
                <a16:creationId xmlns:a16="http://schemas.microsoft.com/office/drawing/2014/main" id="{709005A0-755B-46D4-818F-F9A0B20C5D6E}"/>
              </a:ext>
            </a:extLst>
          </p:cNvPr>
          <p:cNvSpPr/>
          <p:nvPr/>
        </p:nvSpPr>
        <p:spPr>
          <a:xfrm>
            <a:off x="888274" y="0"/>
            <a:ext cx="5207726"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CÁC THƯ VIỆN</a:t>
            </a:r>
          </a:p>
        </p:txBody>
      </p:sp>
      <p:grpSp>
        <p:nvGrpSpPr>
          <p:cNvPr id="9" name="Group 8">
            <a:extLst>
              <a:ext uri="{FF2B5EF4-FFF2-40B4-BE49-F238E27FC236}">
                <a16:creationId xmlns:a16="http://schemas.microsoft.com/office/drawing/2014/main" id="{64CD5824-8211-411F-B06B-D923BF43B773}"/>
              </a:ext>
            </a:extLst>
          </p:cNvPr>
          <p:cNvGrpSpPr/>
          <p:nvPr/>
        </p:nvGrpSpPr>
        <p:grpSpPr>
          <a:xfrm>
            <a:off x="1618275" y="1133544"/>
            <a:ext cx="2743136" cy="1518216"/>
            <a:chOff x="1330100" y="1149621"/>
            <a:chExt cx="2571340" cy="1453061"/>
          </a:xfrm>
        </p:grpSpPr>
        <p:sp>
          <p:nvSpPr>
            <p:cNvPr id="6" name="Rectangle 5">
              <a:extLst>
                <a:ext uri="{FF2B5EF4-FFF2-40B4-BE49-F238E27FC236}">
                  <a16:creationId xmlns:a16="http://schemas.microsoft.com/office/drawing/2014/main" id="{CD0B23EA-290C-4E11-91DA-00491944E2A8}"/>
                </a:ext>
              </a:extLst>
            </p:cNvPr>
            <p:cNvSpPr/>
            <p:nvPr/>
          </p:nvSpPr>
          <p:spPr>
            <a:xfrm>
              <a:off x="1330100" y="1149621"/>
              <a:ext cx="520430" cy="451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5ECAE136-AFFF-440E-8235-9FFF1B06AE9B}"/>
                </a:ext>
              </a:extLst>
            </p:cNvPr>
            <p:cNvSpPr/>
            <p:nvPr/>
          </p:nvSpPr>
          <p:spPr>
            <a:xfrm>
              <a:off x="1850530" y="1149621"/>
              <a:ext cx="2050910" cy="451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NUMPY</a:t>
              </a:r>
            </a:p>
          </p:txBody>
        </p:sp>
        <p:sp>
          <p:nvSpPr>
            <p:cNvPr id="8" name="Rectangle 7">
              <a:extLst>
                <a:ext uri="{FF2B5EF4-FFF2-40B4-BE49-F238E27FC236}">
                  <a16:creationId xmlns:a16="http://schemas.microsoft.com/office/drawing/2014/main" id="{5BEE6AF1-4866-4FBE-9D99-D4BE96B8CC9F}"/>
                </a:ext>
              </a:extLst>
            </p:cNvPr>
            <p:cNvSpPr/>
            <p:nvPr/>
          </p:nvSpPr>
          <p:spPr>
            <a:xfrm>
              <a:off x="1330100" y="1600652"/>
              <a:ext cx="2571340" cy="1002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err="1">
                  <a:solidFill>
                    <a:schemeClr val="tx1"/>
                  </a:solidFill>
                  <a:latin typeface="Times New Roman" panose="02020603050405020304" pitchFamily="18" charset="0"/>
                  <a:cs typeface="Times New Roman" panose="02020603050405020304" pitchFamily="18" charset="0"/>
                </a:rPr>
                <a:t>Xử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Image , </a:t>
              </a:r>
              <a:r>
                <a:rPr lang="en-US" sz="2000" dirty="0" err="1">
                  <a:solidFill>
                    <a:schemeClr val="tx1"/>
                  </a:solidFill>
                  <a:latin typeface="Times New Roman" panose="02020603050405020304" pitchFamily="18" charset="0"/>
                  <a:cs typeface="Times New Roman" panose="02020603050405020304" pitchFamily="18" charset="0"/>
                </a:rPr>
                <a:t>tích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a:t>
              </a:r>
              <a:r>
                <a:rPr lang="en-US" dirty="0">
                  <a:solidFill>
                    <a:schemeClr val="tx1"/>
                  </a:solidFill>
                  <a:latin typeface="Times New Roman" panose="02020603050405020304" pitchFamily="18" charset="0"/>
                  <a:cs typeface="Times New Roman" panose="02020603050405020304" pitchFamily="18" charset="0"/>
                </a:rPr>
                <a:t>.</a:t>
              </a:r>
            </a:p>
          </p:txBody>
        </p:sp>
      </p:grpSp>
      <p:grpSp>
        <p:nvGrpSpPr>
          <p:cNvPr id="10" name="Group 9">
            <a:extLst>
              <a:ext uri="{FF2B5EF4-FFF2-40B4-BE49-F238E27FC236}">
                <a16:creationId xmlns:a16="http://schemas.microsoft.com/office/drawing/2014/main" id="{A3807CDF-DEF1-4645-BA49-8BCF960D42D0}"/>
              </a:ext>
            </a:extLst>
          </p:cNvPr>
          <p:cNvGrpSpPr/>
          <p:nvPr/>
        </p:nvGrpSpPr>
        <p:grpSpPr>
          <a:xfrm>
            <a:off x="1618275" y="2865284"/>
            <a:ext cx="2743136" cy="1518216"/>
            <a:chOff x="1330100" y="1149621"/>
            <a:chExt cx="2571340" cy="1510299"/>
          </a:xfrm>
        </p:grpSpPr>
        <p:sp>
          <p:nvSpPr>
            <p:cNvPr id="11" name="Rectangle 10">
              <a:extLst>
                <a:ext uri="{FF2B5EF4-FFF2-40B4-BE49-F238E27FC236}">
                  <a16:creationId xmlns:a16="http://schemas.microsoft.com/office/drawing/2014/main" id="{5DEB5F75-DC91-458B-A68E-E38C30785717}"/>
                </a:ext>
              </a:extLst>
            </p:cNvPr>
            <p:cNvSpPr/>
            <p:nvPr/>
          </p:nvSpPr>
          <p:spPr>
            <a:xfrm>
              <a:off x="1330100" y="1149621"/>
              <a:ext cx="520430" cy="451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05535BAA-9563-4358-9C8E-AD4D903849E5}"/>
                </a:ext>
              </a:extLst>
            </p:cNvPr>
            <p:cNvSpPr/>
            <p:nvPr/>
          </p:nvSpPr>
          <p:spPr>
            <a:xfrm>
              <a:off x="1850530" y="1149621"/>
              <a:ext cx="2050910" cy="451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PANDAS</a:t>
              </a:r>
            </a:p>
          </p:txBody>
        </p:sp>
        <p:sp>
          <p:nvSpPr>
            <p:cNvPr id="13" name="Rectangle 12">
              <a:extLst>
                <a:ext uri="{FF2B5EF4-FFF2-40B4-BE49-F238E27FC236}">
                  <a16:creationId xmlns:a16="http://schemas.microsoft.com/office/drawing/2014/main" id="{39266843-DD3A-4738-A199-4C2553CAED6C}"/>
                </a:ext>
              </a:extLst>
            </p:cNvPr>
            <p:cNvSpPr/>
            <p:nvPr/>
          </p:nvSpPr>
          <p:spPr>
            <a:xfrm>
              <a:off x="1330100" y="1600652"/>
              <a:ext cx="2571340" cy="1059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err="1">
                  <a:solidFill>
                    <a:schemeClr val="tx1"/>
                  </a:solidFill>
                  <a:latin typeface="Times New Roman" panose="02020603050405020304" pitchFamily="18" charset="0"/>
                  <a:cs typeface="Times New Roman" panose="02020603050405020304" pitchFamily="18" charset="0"/>
                </a:rPr>
                <a:t>Cung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cấp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cấu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trúc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Machine Learning</a:t>
              </a:r>
            </a:p>
          </p:txBody>
        </p:sp>
      </p:grpSp>
      <p:grpSp>
        <p:nvGrpSpPr>
          <p:cNvPr id="14" name="Group 13">
            <a:extLst>
              <a:ext uri="{FF2B5EF4-FFF2-40B4-BE49-F238E27FC236}">
                <a16:creationId xmlns:a16="http://schemas.microsoft.com/office/drawing/2014/main" id="{9A7257ED-6006-44F7-9442-1603F7030847}"/>
              </a:ext>
            </a:extLst>
          </p:cNvPr>
          <p:cNvGrpSpPr/>
          <p:nvPr/>
        </p:nvGrpSpPr>
        <p:grpSpPr>
          <a:xfrm>
            <a:off x="1618275" y="4611366"/>
            <a:ext cx="2743136" cy="1527510"/>
            <a:chOff x="1330100" y="1149621"/>
            <a:chExt cx="2571340" cy="1399462"/>
          </a:xfrm>
        </p:grpSpPr>
        <p:sp>
          <p:nvSpPr>
            <p:cNvPr id="15" name="Rectangle 14">
              <a:extLst>
                <a:ext uri="{FF2B5EF4-FFF2-40B4-BE49-F238E27FC236}">
                  <a16:creationId xmlns:a16="http://schemas.microsoft.com/office/drawing/2014/main" id="{79EF9EDD-70D5-47EC-AF51-17594EACFF4E}"/>
                </a:ext>
              </a:extLst>
            </p:cNvPr>
            <p:cNvSpPr/>
            <p:nvPr/>
          </p:nvSpPr>
          <p:spPr>
            <a:xfrm>
              <a:off x="1330100" y="1149621"/>
              <a:ext cx="520430" cy="451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16" name="Rectangle 15">
              <a:extLst>
                <a:ext uri="{FF2B5EF4-FFF2-40B4-BE49-F238E27FC236}">
                  <a16:creationId xmlns:a16="http://schemas.microsoft.com/office/drawing/2014/main" id="{3C138F3A-B5C2-45BA-9C08-25913D5AF377}"/>
                </a:ext>
              </a:extLst>
            </p:cNvPr>
            <p:cNvSpPr/>
            <p:nvPr/>
          </p:nvSpPr>
          <p:spPr>
            <a:xfrm>
              <a:off x="1850530" y="1149621"/>
              <a:ext cx="2050910" cy="451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PIL</a:t>
              </a:r>
            </a:p>
          </p:txBody>
        </p:sp>
        <p:sp>
          <p:nvSpPr>
            <p:cNvPr id="17" name="Rectangle 16">
              <a:extLst>
                <a:ext uri="{FF2B5EF4-FFF2-40B4-BE49-F238E27FC236}">
                  <a16:creationId xmlns:a16="http://schemas.microsoft.com/office/drawing/2014/main" id="{937DCAC3-4791-43DA-860F-33E0B032EB90}"/>
                </a:ext>
              </a:extLst>
            </p:cNvPr>
            <p:cNvSpPr/>
            <p:nvPr/>
          </p:nvSpPr>
          <p:spPr>
            <a:xfrm>
              <a:off x="1330100" y="1600652"/>
              <a:ext cx="2571340" cy="948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err="1">
                  <a:solidFill>
                    <a:schemeClr val="tx1"/>
                  </a:solidFill>
                  <a:latin typeface="Times New Roman" panose="02020603050405020304" pitchFamily="18" charset="0"/>
                  <a:cs typeface="Times New Roman" panose="02020603050405020304" pitchFamily="18" charset="0"/>
                </a:rPr>
                <a:t>Thư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lí</a:t>
              </a:r>
              <a:r>
                <a:rPr lang="en-US" sz="2000" dirty="0">
                  <a:solidFill>
                    <a:schemeClr val="tx1"/>
                  </a:solidFill>
                  <a:latin typeface="Times New Roman" panose="02020603050405020304" pitchFamily="18" charset="0"/>
                  <a:cs typeface="Times New Roman" panose="02020603050405020304" pitchFamily="18" charset="0"/>
                </a:rPr>
                <a:t> Image</a:t>
              </a:r>
            </a:p>
          </p:txBody>
        </p:sp>
      </p:grpSp>
      <p:grpSp>
        <p:nvGrpSpPr>
          <p:cNvPr id="18" name="Group 17">
            <a:extLst>
              <a:ext uri="{FF2B5EF4-FFF2-40B4-BE49-F238E27FC236}">
                <a16:creationId xmlns:a16="http://schemas.microsoft.com/office/drawing/2014/main" id="{B41533F7-FDE2-463C-BA68-534465F98CAB}"/>
              </a:ext>
            </a:extLst>
          </p:cNvPr>
          <p:cNvGrpSpPr/>
          <p:nvPr/>
        </p:nvGrpSpPr>
        <p:grpSpPr>
          <a:xfrm>
            <a:off x="5398754" y="4872992"/>
            <a:ext cx="4311303" cy="1488612"/>
            <a:chOff x="1330100" y="1331381"/>
            <a:chExt cx="2571340" cy="884078"/>
          </a:xfrm>
        </p:grpSpPr>
        <p:sp>
          <p:nvSpPr>
            <p:cNvPr id="19" name="Rectangle 18">
              <a:extLst>
                <a:ext uri="{FF2B5EF4-FFF2-40B4-BE49-F238E27FC236}">
                  <a16:creationId xmlns:a16="http://schemas.microsoft.com/office/drawing/2014/main" id="{508A3AF4-DD1D-477B-ABEC-3DEEB2C7F47E}"/>
                </a:ext>
              </a:extLst>
            </p:cNvPr>
            <p:cNvSpPr/>
            <p:nvPr/>
          </p:nvSpPr>
          <p:spPr>
            <a:xfrm>
              <a:off x="1330100" y="1331381"/>
              <a:ext cx="520430" cy="2692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6</a:t>
              </a:r>
            </a:p>
          </p:txBody>
        </p:sp>
        <p:sp>
          <p:nvSpPr>
            <p:cNvPr id="20" name="Rectangle 19">
              <a:extLst>
                <a:ext uri="{FF2B5EF4-FFF2-40B4-BE49-F238E27FC236}">
                  <a16:creationId xmlns:a16="http://schemas.microsoft.com/office/drawing/2014/main" id="{4157BFE3-6903-4CE8-96B9-DB461149AAC7}"/>
                </a:ext>
              </a:extLst>
            </p:cNvPr>
            <p:cNvSpPr/>
            <p:nvPr/>
          </p:nvSpPr>
          <p:spPr>
            <a:xfrm>
              <a:off x="1850530" y="1331383"/>
              <a:ext cx="2050910" cy="2692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KERAS</a:t>
              </a:r>
            </a:p>
          </p:txBody>
        </p:sp>
        <p:sp>
          <p:nvSpPr>
            <p:cNvPr id="21" name="Rectangle 20">
              <a:extLst>
                <a:ext uri="{FF2B5EF4-FFF2-40B4-BE49-F238E27FC236}">
                  <a16:creationId xmlns:a16="http://schemas.microsoft.com/office/drawing/2014/main" id="{0E39DEB4-42C4-457B-A0AD-DDD82CDB5E10}"/>
                </a:ext>
              </a:extLst>
            </p:cNvPr>
            <p:cNvSpPr/>
            <p:nvPr/>
          </p:nvSpPr>
          <p:spPr>
            <a:xfrm>
              <a:off x="1330100" y="1600653"/>
              <a:ext cx="2571340" cy="614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err="1">
                  <a:solidFill>
                    <a:schemeClr val="tx1"/>
                  </a:solidFill>
                  <a:latin typeface="Times New Roman" panose="02020603050405020304" pitchFamily="18" charset="0"/>
                  <a:cs typeface="Times New Roman" panose="02020603050405020304" pitchFamily="18" charset="0"/>
                </a:rPr>
                <a:t>Thư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luyện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máy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học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từ</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viện</a:t>
              </a:r>
              <a:r>
                <a:rPr lang="en-US" dirty="0">
                  <a:solidFill>
                    <a:schemeClr val="tx1"/>
                  </a:solidFill>
                  <a:latin typeface="Times New Roman" panose="02020603050405020304" pitchFamily="18" charset="0"/>
                  <a:cs typeface="Times New Roman" panose="02020603050405020304" pitchFamily="18" charset="0"/>
                </a:rPr>
                <a:t> SKLEARN.</a:t>
              </a:r>
            </a:p>
          </p:txBody>
        </p:sp>
      </p:grpSp>
      <p:grpSp>
        <p:nvGrpSpPr>
          <p:cNvPr id="22" name="Group 21">
            <a:extLst>
              <a:ext uri="{FF2B5EF4-FFF2-40B4-BE49-F238E27FC236}">
                <a16:creationId xmlns:a16="http://schemas.microsoft.com/office/drawing/2014/main" id="{384394F5-FE6B-4367-8C22-75CE42AA0277}"/>
              </a:ext>
            </a:extLst>
          </p:cNvPr>
          <p:cNvGrpSpPr/>
          <p:nvPr/>
        </p:nvGrpSpPr>
        <p:grpSpPr>
          <a:xfrm>
            <a:off x="5398754" y="2995769"/>
            <a:ext cx="4311303" cy="1615597"/>
            <a:chOff x="1330100" y="1338410"/>
            <a:chExt cx="2571340" cy="934456"/>
          </a:xfrm>
        </p:grpSpPr>
        <p:sp>
          <p:nvSpPr>
            <p:cNvPr id="23" name="Rectangle 22">
              <a:extLst>
                <a:ext uri="{FF2B5EF4-FFF2-40B4-BE49-F238E27FC236}">
                  <a16:creationId xmlns:a16="http://schemas.microsoft.com/office/drawing/2014/main" id="{64F07B02-2EC1-41A6-B3F6-040922F0E7F3}"/>
                </a:ext>
              </a:extLst>
            </p:cNvPr>
            <p:cNvSpPr/>
            <p:nvPr/>
          </p:nvSpPr>
          <p:spPr>
            <a:xfrm>
              <a:off x="1330100" y="1338410"/>
              <a:ext cx="520430" cy="2622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24" name="Rectangle 23">
              <a:extLst>
                <a:ext uri="{FF2B5EF4-FFF2-40B4-BE49-F238E27FC236}">
                  <a16:creationId xmlns:a16="http://schemas.microsoft.com/office/drawing/2014/main" id="{9BF78749-227E-4EA0-9559-3E7571E9F3BC}"/>
                </a:ext>
              </a:extLst>
            </p:cNvPr>
            <p:cNvSpPr/>
            <p:nvPr/>
          </p:nvSpPr>
          <p:spPr>
            <a:xfrm>
              <a:off x="1850530" y="1338410"/>
              <a:ext cx="2050910" cy="262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SKLEARN</a:t>
              </a:r>
            </a:p>
          </p:txBody>
        </p:sp>
        <p:sp>
          <p:nvSpPr>
            <p:cNvPr id="25" name="Rectangle 24">
              <a:extLst>
                <a:ext uri="{FF2B5EF4-FFF2-40B4-BE49-F238E27FC236}">
                  <a16:creationId xmlns:a16="http://schemas.microsoft.com/office/drawing/2014/main" id="{EE226127-C8A6-4B56-929B-D65CD64B9BE3}"/>
                </a:ext>
              </a:extLst>
            </p:cNvPr>
            <p:cNvSpPr/>
            <p:nvPr/>
          </p:nvSpPr>
          <p:spPr>
            <a:xfrm>
              <a:off x="1330100" y="1600652"/>
              <a:ext cx="2571340" cy="672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gn="just">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chia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tập</a:t>
              </a:r>
              <a:r>
                <a:rPr lang="en-US" dirty="0">
                  <a:solidFill>
                    <a:schemeClr val="tx1"/>
                  </a:solidFill>
                  <a:latin typeface="Times New Roman" panose="02020603050405020304" pitchFamily="18" charset="0"/>
                  <a:cs typeface="Times New Roman" panose="02020603050405020304" pitchFamily="18" charset="0"/>
                </a:rPr>
                <a:t> Image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luyện</a:t>
              </a:r>
              <a:r>
                <a:rPr lang="en-US"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Đánh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a:t>
              </a:r>
            </a:p>
          </p:txBody>
        </p:sp>
      </p:grpSp>
      <p:grpSp>
        <p:nvGrpSpPr>
          <p:cNvPr id="30" name="Group 29">
            <a:extLst>
              <a:ext uri="{FF2B5EF4-FFF2-40B4-BE49-F238E27FC236}">
                <a16:creationId xmlns:a16="http://schemas.microsoft.com/office/drawing/2014/main" id="{924A957D-3CC9-493B-BBC5-8D49D0486D0E}"/>
              </a:ext>
            </a:extLst>
          </p:cNvPr>
          <p:cNvGrpSpPr/>
          <p:nvPr/>
        </p:nvGrpSpPr>
        <p:grpSpPr>
          <a:xfrm>
            <a:off x="5398754" y="972088"/>
            <a:ext cx="4311303" cy="1615597"/>
            <a:chOff x="1330100" y="1338410"/>
            <a:chExt cx="2571340" cy="934456"/>
          </a:xfrm>
        </p:grpSpPr>
        <p:sp>
          <p:nvSpPr>
            <p:cNvPr id="31" name="Rectangle 30">
              <a:extLst>
                <a:ext uri="{FF2B5EF4-FFF2-40B4-BE49-F238E27FC236}">
                  <a16:creationId xmlns:a16="http://schemas.microsoft.com/office/drawing/2014/main" id="{7CFC9C57-CB1D-4C04-AAF9-ED5939C90BE3}"/>
                </a:ext>
              </a:extLst>
            </p:cNvPr>
            <p:cNvSpPr/>
            <p:nvPr/>
          </p:nvSpPr>
          <p:spPr>
            <a:xfrm>
              <a:off x="1330100" y="1338410"/>
              <a:ext cx="520430" cy="2622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32" name="Rectangle 31">
              <a:extLst>
                <a:ext uri="{FF2B5EF4-FFF2-40B4-BE49-F238E27FC236}">
                  <a16:creationId xmlns:a16="http://schemas.microsoft.com/office/drawing/2014/main" id="{1E4CA03C-E3F4-4764-926F-F53819DD8E69}"/>
                </a:ext>
              </a:extLst>
            </p:cNvPr>
            <p:cNvSpPr/>
            <p:nvPr/>
          </p:nvSpPr>
          <p:spPr>
            <a:xfrm>
              <a:off x="1850530" y="1338410"/>
              <a:ext cx="2050910" cy="262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OPENCV</a:t>
              </a:r>
            </a:p>
          </p:txBody>
        </p:sp>
        <p:sp>
          <p:nvSpPr>
            <p:cNvPr id="33" name="Rectangle 32">
              <a:extLst>
                <a:ext uri="{FF2B5EF4-FFF2-40B4-BE49-F238E27FC236}">
                  <a16:creationId xmlns:a16="http://schemas.microsoft.com/office/drawing/2014/main" id="{DB46D342-C180-4C34-B3AE-63E44A0072F1}"/>
                </a:ext>
              </a:extLst>
            </p:cNvPr>
            <p:cNvSpPr/>
            <p:nvPr/>
          </p:nvSpPr>
          <p:spPr>
            <a:xfrm>
              <a:off x="1330100" y="1600652"/>
              <a:ext cx="2571340" cy="672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gn="just">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Xử Lý Hình Ảnh Cơ Bản</a:t>
              </a:r>
              <a:r>
                <a:rPr lang="en-US"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Tương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giác</a:t>
              </a:r>
              <a:r>
                <a:rPr lang="en-US" dirty="0">
                  <a:solidFill>
                    <a:schemeClr val="tx1"/>
                  </a:solidFill>
                  <a:latin typeface="Times New Roman" panose="02020603050405020304" pitchFamily="18" charset="0"/>
                  <a:cs typeface="Times New Roman" panose="02020603050405020304" pitchFamily="18" charset="0"/>
                </a:rPr>
                <a:t> (Webcam) </a:t>
              </a:r>
              <a:r>
                <a:rPr lang="en-US" dirty="0" err="1">
                  <a:solidFill>
                    <a:schemeClr val="tx1"/>
                  </a:solidFill>
                  <a:latin typeface="Times New Roman" panose="02020603050405020304" pitchFamily="18" charset="0"/>
                  <a:cs typeface="Times New Roman" panose="02020603050405020304" pitchFamily="18" charset="0"/>
                </a:rPr>
                <a:t>máy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Phát hiện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đoán</a:t>
              </a:r>
              <a:r>
                <a:rPr lang="en-US" dirty="0">
                  <a:solidFill>
                    <a:schemeClr val="tx1"/>
                  </a:solidFill>
                  <a:latin typeface="Times New Roman" panose="02020603050405020304" pitchFamily="18" charset="0"/>
                  <a:cs typeface="Times New Roman" panose="02020603050405020304" pitchFamily="18" charset="0"/>
                </a:rPr>
                <a:t> đ</a:t>
              </a:r>
              <a:r>
                <a:rPr lang="vi-VN" dirty="0">
                  <a:solidFill>
                    <a:schemeClr val="tx1"/>
                  </a:solidFill>
                  <a:latin typeface="Times New Roman" panose="02020603050405020304" pitchFamily="18" charset="0"/>
                  <a:cs typeface="Times New Roman" panose="02020603050405020304" pitchFamily="18" charset="0"/>
                </a:rPr>
                <a:t>ối tượng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20265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BFFC8D-449F-4C0F-ADEF-BBA912CA0A9F}"/>
              </a:ext>
            </a:extLst>
          </p:cNvPr>
          <p:cNvSpPr/>
          <p:nvPr/>
        </p:nvSpPr>
        <p:spPr>
          <a:xfrm>
            <a:off x="-1" y="718456"/>
            <a:ext cx="888274" cy="61395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14800D-11B7-430C-BC51-528F542E5FC4}"/>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02</a:t>
            </a:r>
          </a:p>
        </p:txBody>
      </p:sp>
      <p:sp>
        <p:nvSpPr>
          <p:cNvPr id="7" name="Rectangle 6">
            <a:extLst>
              <a:ext uri="{FF2B5EF4-FFF2-40B4-BE49-F238E27FC236}">
                <a16:creationId xmlns:a16="http://schemas.microsoft.com/office/drawing/2014/main" id="{0E80A52C-2489-4BB7-8248-7AF5E5FFF1EF}"/>
              </a:ext>
            </a:extLst>
          </p:cNvPr>
          <p:cNvSpPr/>
          <p:nvPr/>
        </p:nvSpPr>
        <p:spPr>
          <a:xfrm>
            <a:off x="888274" y="0"/>
            <a:ext cx="5207726"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GIẢI THUẬT CHƯƠNG TRÌNH</a:t>
            </a:r>
          </a:p>
        </p:txBody>
      </p:sp>
      <p:grpSp>
        <p:nvGrpSpPr>
          <p:cNvPr id="2" name="Group 1">
            <a:extLst>
              <a:ext uri="{FF2B5EF4-FFF2-40B4-BE49-F238E27FC236}">
                <a16:creationId xmlns:a16="http://schemas.microsoft.com/office/drawing/2014/main" id="{F49D619D-D67C-4E71-BA99-0B6496F5FBE6}"/>
              </a:ext>
            </a:extLst>
          </p:cNvPr>
          <p:cNvGrpSpPr/>
          <p:nvPr/>
        </p:nvGrpSpPr>
        <p:grpSpPr>
          <a:xfrm>
            <a:off x="167544" y="1412604"/>
            <a:ext cx="5590906" cy="4554585"/>
            <a:chOff x="1419495" y="1272102"/>
            <a:chExt cx="6235339" cy="3813376"/>
          </a:xfrm>
        </p:grpSpPr>
        <p:sp>
          <p:nvSpPr>
            <p:cNvPr id="9" name="Rectangle 8">
              <a:extLst>
                <a:ext uri="{FF2B5EF4-FFF2-40B4-BE49-F238E27FC236}">
                  <a16:creationId xmlns:a16="http://schemas.microsoft.com/office/drawing/2014/main" id="{5199A035-70DB-48B2-A47A-B56B5F9A3BE3}"/>
                </a:ext>
              </a:extLst>
            </p:cNvPr>
            <p:cNvSpPr/>
            <p:nvPr/>
          </p:nvSpPr>
          <p:spPr>
            <a:xfrm>
              <a:off x="1419497" y="1272102"/>
              <a:ext cx="539932" cy="52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45C2DF8D-BF37-48D6-9AA8-94AD4805B16A}"/>
                </a:ext>
              </a:extLst>
            </p:cNvPr>
            <p:cNvSpPr/>
            <p:nvPr/>
          </p:nvSpPr>
          <p:spPr>
            <a:xfrm>
              <a:off x="1959429" y="1272102"/>
              <a:ext cx="5695405" cy="521863"/>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Times New Roman" panose="02020603050405020304" pitchFamily="18" charset="0"/>
                  <a:cs typeface="Times New Roman" panose="02020603050405020304" pitchFamily="18" charset="0"/>
                </a:rPr>
                <a:t>Chia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2 </a:t>
              </a:r>
              <a:r>
                <a:rPr lang="en-US" sz="2000" dirty="0" err="1">
                  <a:solidFill>
                    <a:schemeClr val="tx1"/>
                  </a:solidFill>
                  <a:latin typeface="Times New Roman" panose="02020603050405020304" pitchFamily="18" charset="0"/>
                  <a:cs typeface="Times New Roman" panose="02020603050405020304" pitchFamily="18" charset="0"/>
                </a:rPr>
                <a:t>bộ</a:t>
              </a:r>
              <a:r>
                <a:rPr lang="en-US" sz="2000" dirty="0">
                  <a:solidFill>
                    <a:schemeClr val="tx1"/>
                  </a:solidFill>
                  <a:latin typeface="Times New Roman" panose="02020603050405020304" pitchFamily="18" charset="0"/>
                  <a:cs typeface="Times New Roman" panose="02020603050405020304" pitchFamily="18" charset="0"/>
                </a:rPr>
                <a:t>: trainset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testset</a:t>
              </a:r>
              <a:r>
                <a:rPr lang="en-US" sz="2000" dirty="0">
                  <a:solidFill>
                    <a:schemeClr val="tx1"/>
                  </a:solidFill>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0503EAA9-DC76-46B4-B52F-BFA4522B56C3}"/>
                </a:ext>
              </a:extLst>
            </p:cNvPr>
            <p:cNvSpPr/>
            <p:nvPr/>
          </p:nvSpPr>
          <p:spPr>
            <a:xfrm>
              <a:off x="1419495" y="1989583"/>
              <a:ext cx="539932" cy="52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0EC1CF2-ABFA-42E6-83E5-4B0F112636C9}"/>
                </a:ext>
              </a:extLst>
            </p:cNvPr>
            <p:cNvSpPr/>
            <p:nvPr/>
          </p:nvSpPr>
          <p:spPr>
            <a:xfrm>
              <a:off x="1959428" y="1989583"/>
              <a:ext cx="5695405" cy="749262"/>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a:solidFill>
                    <a:schemeClr val="tx1"/>
                  </a:solidFill>
                  <a:latin typeface="Times New Roman" panose="02020603050405020304" pitchFamily="18" charset="0"/>
                  <a:cs typeface="Times New Roman" panose="02020603050405020304" pitchFamily="18" charset="0"/>
                </a:rPr>
                <a:t>Đọc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từ</a:t>
              </a:r>
              <a:r>
                <a:rPr lang="en-US" sz="2000" dirty="0">
                  <a:solidFill>
                    <a:schemeClr val="tx1"/>
                  </a:solidFill>
                  <a:latin typeface="Times New Roman" panose="02020603050405020304" pitchFamily="18" charset="0"/>
                  <a:cs typeface="Times New Roman" panose="02020603050405020304" pitchFamily="18" charset="0"/>
                </a:rPr>
                <a:t> trainset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&amp; class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training.</a:t>
              </a:r>
            </a:p>
          </p:txBody>
        </p:sp>
        <p:sp>
          <p:nvSpPr>
            <p:cNvPr id="13" name="Rectangle 12">
              <a:extLst>
                <a:ext uri="{FF2B5EF4-FFF2-40B4-BE49-F238E27FC236}">
                  <a16:creationId xmlns:a16="http://schemas.microsoft.com/office/drawing/2014/main" id="{0F628BBA-F2F6-4E20-9540-D855C1E39CEE}"/>
                </a:ext>
              </a:extLst>
            </p:cNvPr>
            <p:cNvSpPr/>
            <p:nvPr/>
          </p:nvSpPr>
          <p:spPr>
            <a:xfrm>
              <a:off x="1419496" y="2901254"/>
              <a:ext cx="539932" cy="52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14" name="Rectangle 13">
              <a:extLst>
                <a:ext uri="{FF2B5EF4-FFF2-40B4-BE49-F238E27FC236}">
                  <a16:creationId xmlns:a16="http://schemas.microsoft.com/office/drawing/2014/main" id="{3429D4D6-32FF-4DF4-BE29-44630AFF793E}"/>
                </a:ext>
              </a:extLst>
            </p:cNvPr>
            <p:cNvSpPr/>
            <p:nvPr/>
          </p:nvSpPr>
          <p:spPr>
            <a:xfrm>
              <a:off x="1959429" y="2901254"/>
              <a:ext cx="5695403" cy="749262"/>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vừa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data </a:t>
              </a:r>
              <a:r>
                <a:rPr lang="en-US" sz="2000" dirty="0" err="1">
                  <a:solidFill>
                    <a:schemeClr val="tx1"/>
                  </a:solidFill>
                  <a:latin typeface="Times New Roman" panose="02020603050405020304" pitchFamily="18" charset="0"/>
                  <a:cs typeface="Times New Roman" panose="02020603050405020304" pitchFamily="18" charset="0"/>
                </a:rPr>
                <a:t>phù</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thuật</a:t>
              </a:r>
              <a:r>
                <a:rPr lang="en-US" sz="2000" dirty="0">
                  <a:solidFill>
                    <a:schemeClr val="tx1"/>
                  </a:solidFill>
                  <a:latin typeface="Times New Roman" panose="02020603050405020304" pitchFamily="18" charset="0"/>
                  <a:cs typeface="Times New Roman" panose="02020603050405020304" pitchFamily="18" charset="0"/>
                </a:rPr>
                <a:t> Neural Network</a:t>
              </a:r>
            </a:p>
          </p:txBody>
        </p:sp>
        <p:sp>
          <p:nvSpPr>
            <p:cNvPr id="15" name="Rectangle 14">
              <a:extLst>
                <a:ext uri="{FF2B5EF4-FFF2-40B4-BE49-F238E27FC236}">
                  <a16:creationId xmlns:a16="http://schemas.microsoft.com/office/drawing/2014/main" id="{20EA59DE-0BBB-4CBB-AF3B-93083E402F11}"/>
                </a:ext>
              </a:extLst>
            </p:cNvPr>
            <p:cNvSpPr/>
            <p:nvPr/>
          </p:nvSpPr>
          <p:spPr>
            <a:xfrm>
              <a:off x="1419496" y="3846134"/>
              <a:ext cx="539932" cy="52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6" name="Rectangle 15">
              <a:extLst>
                <a:ext uri="{FF2B5EF4-FFF2-40B4-BE49-F238E27FC236}">
                  <a16:creationId xmlns:a16="http://schemas.microsoft.com/office/drawing/2014/main" id="{75AC155E-7590-4AD7-BC3C-2C28FAFFAD51}"/>
                </a:ext>
              </a:extLst>
            </p:cNvPr>
            <p:cNvSpPr/>
            <p:nvPr/>
          </p:nvSpPr>
          <p:spPr>
            <a:xfrm>
              <a:off x="1959429" y="3846134"/>
              <a:ext cx="5695403" cy="521863"/>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a:solidFill>
                    <a:schemeClr val="tx1"/>
                  </a:solidFill>
                  <a:latin typeface="Times New Roman" panose="02020603050405020304" pitchFamily="18" charset="0"/>
                  <a:cs typeface="Times New Roman" panose="02020603050405020304" pitchFamily="18" charset="0"/>
                </a:rPr>
                <a:t>Đọc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từ</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testset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predict</a:t>
              </a:r>
            </a:p>
          </p:txBody>
        </p:sp>
        <p:sp>
          <p:nvSpPr>
            <p:cNvPr id="17" name="Rectangle 16">
              <a:extLst>
                <a:ext uri="{FF2B5EF4-FFF2-40B4-BE49-F238E27FC236}">
                  <a16:creationId xmlns:a16="http://schemas.microsoft.com/office/drawing/2014/main" id="{98646E6A-B378-41D2-96EC-5B26C44DF24D}"/>
                </a:ext>
              </a:extLst>
            </p:cNvPr>
            <p:cNvSpPr/>
            <p:nvPr/>
          </p:nvSpPr>
          <p:spPr>
            <a:xfrm>
              <a:off x="1419495" y="4563615"/>
              <a:ext cx="539932" cy="52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5</a:t>
              </a:r>
            </a:p>
          </p:txBody>
        </p:sp>
        <p:sp>
          <p:nvSpPr>
            <p:cNvPr id="18" name="Rectangle 17">
              <a:extLst>
                <a:ext uri="{FF2B5EF4-FFF2-40B4-BE49-F238E27FC236}">
                  <a16:creationId xmlns:a16="http://schemas.microsoft.com/office/drawing/2014/main" id="{0A43BBB5-287E-4338-8FED-80D851C63AC8}"/>
                </a:ext>
              </a:extLst>
            </p:cNvPr>
            <p:cNvSpPr/>
            <p:nvPr/>
          </p:nvSpPr>
          <p:spPr>
            <a:xfrm>
              <a:off x="1959427" y="4563615"/>
              <a:ext cx="5695405" cy="521863"/>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Times New Roman" panose="02020603050405020304" pitchFamily="18" charset="0"/>
                  <a:cs typeface="Times New Roman" panose="02020603050405020304" pitchFamily="18" charset="0"/>
                </a:rPr>
                <a:t>So </a:t>
              </a:r>
              <a:r>
                <a:rPr lang="en-US" sz="2000" dirty="0" err="1">
                  <a:solidFill>
                    <a:schemeClr val="tx1"/>
                  </a:solidFill>
                  <a:latin typeface="Times New Roman" panose="02020603050405020304" pitchFamily="18" charset="0"/>
                  <a:cs typeface="Times New Roman" panose="02020603050405020304" pitchFamily="18" charset="0"/>
                </a:rPr>
                <a:t>sánh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a:t>
              </a:r>
              <a:r>
                <a:rPr lang="en-US" sz="2000" dirty="0">
                  <a:solidFill>
                    <a:schemeClr val="tx1"/>
                  </a:solidFill>
                  <a:latin typeface="Times New Roman" panose="02020603050405020304" pitchFamily="18" charset="0"/>
                  <a:cs typeface="Times New Roman" panose="02020603050405020304" pitchFamily="18" charset="0"/>
                </a:rPr>
                <a:t> ra </a:t>
              </a:r>
              <a:r>
                <a:rPr lang="en-US" sz="2000" dirty="0" err="1">
                  <a:solidFill>
                    <a:schemeClr val="tx1"/>
                  </a:solidFill>
                  <a:latin typeface="Times New Roman" panose="02020603050405020304" pitchFamily="18" charset="0"/>
                  <a:cs typeface="Times New Roman" panose="02020603050405020304" pitchFamily="18" charset="0"/>
                </a:rPr>
                <a:t>màn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endParaRPr lang="en-US" sz="2000" dirty="0">
                <a:solidFill>
                  <a:schemeClr val="tx1"/>
                </a:solidFill>
                <a:latin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33CF2CC5-FDE6-4D25-B8E8-CE73BD69DCEB}"/>
              </a:ext>
            </a:extLst>
          </p:cNvPr>
          <p:cNvSpPr/>
          <p:nvPr/>
        </p:nvSpPr>
        <p:spPr>
          <a:xfrm>
            <a:off x="6095998" y="-2"/>
            <a:ext cx="6096002"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XÂY DỰNG MÔ HÌNH</a:t>
            </a:r>
          </a:p>
        </p:txBody>
      </p:sp>
      <p:sp>
        <p:nvSpPr>
          <p:cNvPr id="27" name="Rectangle 26">
            <a:extLst>
              <a:ext uri="{FF2B5EF4-FFF2-40B4-BE49-F238E27FC236}">
                <a16:creationId xmlns:a16="http://schemas.microsoft.com/office/drawing/2014/main" id="{2B169263-1FE6-43BD-A270-F2061984C381}"/>
              </a:ext>
            </a:extLst>
          </p:cNvPr>
          <p:cNvSpPr/>
          <p:nvPr/>
        </p:nvSpPr>
        <p:spPr>
          <a:xfrm>
            <a:off x="6095997" y="718455"/>
            <a:ext cx="45719" cy="6139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B8E131-F35F-4106-8133-76052C3F7F09}"/>
              </a:ext>
            </a:extLst>
          </p:cNvPr>
          <p:cNvGrpSpPr/>
          <p:nvPr/>
        </p:nvGrpSpPr>
        <p:grpSpPr>
          <a:xfrm>
            <a:off x="6578898" y="751174"/>
            <a:ext cx="5130201" cy="1830017"/>
            <a:chOff x="973048" y="794159"/>
            <a:chExt cx="5680302" cy="1927406"/>
          </a:xfrm>
        </p:grpSpPr>
        <p:pic>
          <p:nvPicPr>
            <p:cNvPr id="30" name="Picture 2" descr="Nhận Diện Chó Mèo Python&#10;">
              <a:extLst>
                <a:ext uri="{FF2B5EF4-FFF2-40B4-BE49-F238E27FC236}">
                  <a16:creationId xmlns:a16="http://schemas.microsoft.com/office/drawing/2014/main" id="{564C8FC0-1868-4241-9D65-A8A916BCE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86"/>
            <a:stretch/>
          </p:blipFill>
          <p:spPr bwMode="auto">
            <a:xfrm>
              <a:off x="973048" y="1245190"/>
              <a:ext cx="5680302" cy="147637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1E55438-40D0-4E28-8B62-FF2B043016E5}"/>
                </a:ext>
              </a:extLst>
            </p:cNvPr>
            <p:cNvSpPr/>
            <p:nvPr/>
          </p:nvSpPr>
          <p:spPr>
            <a:xfrm>
              <a:off x="973048" y="794159"/>
              <a:ext cx="520430" cy="451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2" name="Rectangle 31">
              <a:extLst>
                <a:ext uri="{FF2B5EF4-FFF2-40B4-BE49-F238E27FC236}">
                  <a16:creationId xmlns:a16="http://schemas.microsoft.com/office/drawing/2014/main" id="{23CE89FD-8384-4CDD-8911-40ABA6456F0F}"/>
                </a:ext>
              </a:extLst>
            </p:cNvPr>
            <p:cNvSpPr/>
            <p:nvPr/>
          </p:nvSpPr>
          <p:spPr>
            <a:xfrm>
              <a:off x="1493478" y="794159"/>
              <a:ext cx="5159872" cy="451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i="0" dirty="0">
                  <a:solidFill>
                    <a:srgbClr val="333333"/>
                  </a:solidFill>
                  <a:effectLst/>
                  <a:latin typeface="Times New Roman" panose="02020603050405020304" pitchFamily="18" charset="0"/>
                  <a:cs typeface="Times New Roman" panose="02020603050405020304" pitchFamily="18" charset="0"/>
                </a:rPr>
                <a:t>import một số thư viện cần dùng</a:t>
              </a:r>
              <a:endParaRPr lang="en-US" dirty="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559759A-F4EB-4D22-BDB0-1F5B81798B00}"/>
              </a:ext>
            </a:extLst>
          </p:cNvPr>
          <p:cNvGrpSpPr/>
          <p:nvPr/>
        </p:nvGrpSpPr>
        <p:grpSpPr>
          <a:xfrm>
            <a:off x="6572798" y="2754520"/>
            <a:ext cx="3657600" cy="1555931"/>
            <a:chOff x="7173780" y="794159"/>
            <a:chExt cx="3657600" cy="1555931"/>
          </a:xfrm>
        </p:grpSpPr>
        <p:pic>
          <p:nvPicPr>
            <p:cNvPr id="34" name="Picture 6" descr="code python dịnh dạng ảnh">
              <a:extLst>
                <a:ext uri="{FF2B5EF4-FFF2-40B4-BE49-F238E27FC236}">
                  <a16:creationId xmlns:a16="http://schemas.microsoft.com/office/drawing/2014/main" id="{2A176514-1419-46F8-9B19-625DA5D8A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780" y="1245190"/>
              <a:ext cx="3657600" cy="11049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10BFCB2B-8BDE-4379-A8B9-477D954976EA}"/>
                </a:ext>
              </a:extLst>
            </p:cNvPr>
            <p:cNvSpPr/>
            <p:nvPr/>
          </p:nvSpPr>
          <p:spPr>
            <a:xfrm>
              <a:off x="7173780" y="794159"/>
              <a:ext cx="520430" cy="451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6" name="Rectangle 35">
              <a:extLst>
                <a:ext uri="{FF2B5EF4-FFF2-40B4-BE49-F238E27FC236}">
                  <a16:creationId xmlns:a16="http://schemas.microsoft.com/office/drawing/2014/main" id="{05F95074-08AA-4E43-857B-0DBA8D27C149}"/>
                </a:ext>
              </a:extLst>
            </p:cNvPr>
            <p:cNvSpPr/>
            <p:nvPr/>
          </p:nvSpPr>
          <p:spPr>
            <a:xfrm>
              <a:off x="7694210" y="794159"/>
              <a:ext cx="3137170" cy="451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i="0" dirty="0">
                  <a:solidFill>
                    <a:srgbClr val="333333"/>
                  </a:solidFill>
                  <a:effectLst/>
                  <a:latin typeface="Times New Roman" panose="02020603050405020304" pitchFamily="18" charset="0"/>
                  <a:cs typeface="Times New Roman" panose="02020603050405020304" pitchFamily="18" charset="0"/>
                </a:rPr>
                <a:t>Định dạng lại ảnh cho đầu vào</a:t>
              </a:r>
              <a:endParaRPr lang="en-US" sz="1600" dirty="0">
                <a:latin typeface="Times New Roman" panose="02020603050405020304" pitchFamily="18" charset="0"/>
                <a:cs typeface="Times New Roman" panose="02020603050405020304" pitchFamily="18" charset="0"/>
              </a:endParaRPr>
            </a:p>
          </p:txBody>
        </p:sp>
      </p:grpSp>
      <p:grpSp>
        <p:nvGrpSpPr>
          <p:cNvPr id="37" name="Group 36">
            <a:extLst>
              <a:ext uri="{FF2B5EF4-FFF2-40B4-BE49-F238E27FC236}">
                <a16:creationId xmlns:a16="http://schemas.microsoft.com/office/drawing/2014/main" id="{43BCBA27-240A-4127-AD4B-1E80886E6B68}"/>
              </a:ext>
            </a:extLst>
          </p:cNvPr>
          <p:cNvGrpSpPr/>
          <p:nvPr/>
        </p:nvGrpSpPr>
        <p:grpSpPr>
          <a:xfrm>
            <a:off x="6572798" y="4483781"/>
            <a:ext cx="3132824" cy="2244859"/>
            <a:chOff x="973049" y="3092268"/>
            <a:chExt cx="3762375" cy="2660832"/>
          </a:xfrm>
        </p:grpSpPr>
        <p:pic>
          <p:nvPicPr>
            <p:cNvPr id="38" name="Picture 8" descr="Neural Network">
              <a:extLst>
                <a:ext uri="{FF2B5EF4-FFF2-40B4-BE49-F238E27FC236}">
                  <a16:creationId xmlns:a16="http://schemas.microsoft.com/office/drawing/2014/main" id="{8946F6DA-E2C3-40ED-B9F2-724EDD110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049" y="3543300"/>
              <a:ext cx="3762375" cy="220980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71427F26-A8DB-4073-94BF-7C73718868B7}"/>
                </a:ext>
              </a:extLst>
            </p:cNvPr>
            <p:cNvSpPr/>
            <p:nvPr/>
          </p:nvSpPr>
          <p:spPr>
            <a:xfrm>
              <a:off x="973049" y="3092268"/>
              <a:ext cx="625012" cy="5346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0" name="Rectangle 39">
              <a:extLst>
                <a:ext uri="{FF2B5EF4-FFF2-40B4-BE49-F238E27FC236}">
                  <a16:creationId xmlns:a16="http://schemas.microsoft.com/office/drawing/2014/main" id="{29322321-C20C-4CBC-8610-33867C381755}"/>
                </a:ext>
              </a:extLst>
            </p:cNvPr>
            <p:cNvSpPr/>
            <p:nvPr/>
          </p:nvSpPr>
          <p:spPr>
            <a:xfrm>
              <a:off x="1598061" y="3092269"/>
              <a:ext cx="3137363" cy="534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333333"/>
                  </a:solidFill>
                  <a:effectLst/>
                  <a:latin typeface="Times New Roman" panose="02020603050405020304" pitchFamily="18" charset="0"/>
                  <a:cs typeface="Times New Roman" panose="02020603050405020304" pitchFamily="18" charset="0"/>
                </a:rPr>
                <a:t>Đ</a:t>
              </a:r>
              <a:r>
                <a:rPr lang="vi-VN" sz="1600" b="1" i="0" dirty="0">
                  <a:solidFill>
                    <a:srgbClr val="333333"/>
                  </a:solidFill>
                  <a:effectLst/>
                  <a:latin typeface="Times New Roman" panose="02020603050405020304" pitchFamily="18" charset="0"/>
                  <a:cs typeface="Times New Roman" panose="02020603050405020304" pitchFamily="18" charset="0"/>
                </a:rPr>
                <a:t>ịnh danh các mục và tên</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9728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4A3C7-D15F-47FF-AAEB-FC42AE94EAB9}"/>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02</a:t>
            </a:r>
          </a:p>
        </p:txBody>
      </p:sp>
      <p:sp>
        <p:nvSpPr>
          <p:cNvPr id="5" name="Rectangle 4">
            <a:extLst>
              <a:ext uri="{FF2B5EF4-FFF2-40B4-BE49-F238E27FC236}">
                <a16:creationId xmlns:a16="http://schemas.microsoft.com/office/drawing/2014/main" id="{EC15D799-D3DE-4B61-9B17-72E50242103C}"/>
              </a:ext>
            </a:extLst>
          </p:cNvPr>
          <p:cNvSpPr/>
          <p:nvPr/>
        </p:nvSpPr>
        <p:spPr>
          <a:xfrm>
            <a:off x="888274" y="0"/>
            <a:ext cx="5005775"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XÂY DỰNG MÔ HÌNH</a:t>
            </a:r>
          </a:p>
        </p:txBody>
      </p:sp>
      <p:grpSp>
        <p:nvGrpSpPr>
          <p:cNvPr id="2" name="Group 1">
            <a:extLst>
              <a:ext uri="{FF2B5EF4-FFF2-40B4-BE49-F238E27FC236}">
                <a16:creationId xmlns:a16="http://schemas.microsoft.com/office/drawing/2014/main" id="{4FD00B56-862E-4F71-B52F-ECFA0B15C436}"/>
              </a:ext>
            </a:extLst>
          </p:cNvPr>
          <p:cNvGrpSpPr/>
          <p:nvPr/>
        </p:nvGrpSpPr>
        <p:grpSpPr>
          <a:xfrm>
            <a:off x="2057400" y="855640"/>
            <a:ext cx="8077200" cy="5146720"/>
            <a:chOff x="1855449" y="889952"/>
            <a:chExt cx="8077200" cy="5146720"/>
          </a:xfrm>
        </p:grpSpPr>
        <p:sp>
          <p:nvSpPr>
            <p:cNvPr id="10" name="Rectangle 9">
              <a:extLst>
                <a:ext uri="{FF2B5EF4-FFF2-40B4-BE49-F238E27FC236}">
                  <a16:creationId xmlns:a16="http://schemas.microsoft.com/office/drawing/2014/main" id="{4A78B084-2A53-46AD-9F44-EE5B62E58118}"/>
                </a:ext>
              </a:extLst>
            </p:cNvPr>
            <p:cNvSpPr/>
            <p:nvPr/>
          </p:nvSpPr>
          <p:spPr>
            <a:xfrm>
              <a:off x="1855449" y="889952"/>
              <a:ext cx="520430" cy="451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 name="Rectangle 2">
              <a:extLst>
                <a:ext uri="{FF2B5EF4-FFF2-40B4-BE49-F238E27FC236}">
                  <a16:creationId xmlns:a16="http://schemas.microsoft.com/office/drawing/2014/main" id="{E9A6ABDC-7683-47A4-909D-72FC3D52AA87}"/>
                </a:ext>
              </a:extLst>
            </p:cNvPr>
            <p:cNvSpPr/>
            <p:nvPr/>
          </p:nvSpPr>
          <p:spPr>
            <a:xfrm>
              <a:off x="2375879" y="889952"/>
              <a:ext cx="7556770" cy="451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33333"/>
                  </a:solidFill>
                  <a:latin typeface="Times New Roman" panose="02020603050405020304" pitchFamily="18" charset="0"/>
                  <a:cs typeface="Times New Roman" panose="02020603050405020304" pitchFamily="18" charset="0"/>
                </a:rPr>
                <a:t>K</a:t>
              </a:r>
              <a:r>
                <a:rPr lang="vi-VN" b="1" i="0" dirty="0">
                  <a:solidFill>
                    <a:srgbClr val="333333"/>
                  </a:solidFill>
                  <a:effectLst/>
                  <a:latin typeface="Times New Roman" panose="02020603050405020304" pitchFamily="18" charset="0"/>
                  <a:cs typeface="Times New Roman" panose="02020603050405020304" pitchFamily="18" charset="0"/>
                </a:rPr>
                <a:t>hởi tạo mạng nơ ron và các lớp Layer để </a:t>
              </a:r>
              <a:r>
                <a:rPr lang="en-US" b="1" i="0" dirty="0" err="1">
                  <a:solidFill>
                    <a:srgbClr val="333333"/>
                  </a:solidFill>
                  <a:effectLst/>
                  <a:latin typeface="Times New Roman" panose="02020603050405020304" pitchFamily="18" charset="0"/>
                  <a:cs typeface="Times New Roman" panose="02020603050405020304" pitchFamily="18" charset="0"/>
                </a:rPr>
                <a:t>xử</a:t>
              </a:r>
              <a:r>
                <a:rPr lang="vi-VN" b="1" i="0" dirty="0">
                  <a:solidFill>
                    <a:srgbClr val="333333"/>
                  </a:solidFill>
                  <a:effectLst/>
                  <a:latin typeface="Times New Roman" panose="02020603050405020304" pitchFamily="18" charset="0"/>
                  <a:cs typeface="Times New Roman" panose="02020603050405020304" pitchFamily="18" charset="0"/>
                </a:rPr>
                <a:t> lý dữ liệu</a:t>
              </a:r>
              <a:endParaRPr lang="en-US" dirty="0">
                <a:latin typeface="Times New Roman" panose="02020603050405020304" pitchFamily="18" charset="0"/>
                <a:cs typeface="Times New Roman" panose="02020603050405020304" pitchFamily="18" charset="0"/>
              </a:endParaRPr>
            </a:p>
          </p:txBody>
        </p:sp>
        <p:pic>
          <p:nvPicPr>
            <p:cNvPr id="2050" name="Picture 2" descr="code nhận diện chó mèo">
              <a:extLst>
                <a:ext uri="{FF2B5EF4-FFF2-40B4-BE49-F238E27FC236}">
                  <a16:creationId xmlns:a16="http://schemas.microsoft.com/office/drawing/2014/main" id="{A9589863-FC00-4157-9601-925FCE26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449" y="1340847"/>
              <a:ext cx="8077200" cy="4695825"/>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795B6194-4D31-4CE5-9903-6A7EC97F25AA}"/>
              </a:ext>
            </a:extLst>
          </p:cNvPr>
          <p:cNvSpPr/>
          <p:nvPr/>
        </p:nvSpPr>
        <p:spPr>
          <a:xfrm>
            <a:off x="2057400" y="6227739"/>
            <a:ext cx="520430" cy="451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5</a:t>
            </a:r>
          </a:p>
        </p:txBody>
      </p:sp>
      <p:sp>
        <p:nvSpPr>
          <p:cNvPr id="18" name="Rectangle 17">
            <a:extLst>
              <a:ext uri="{FF2B5EF4-FFF2-40B4-BE49-F238E27FC236}">
                <a16:creationId xmlns:a16="http://schemas.microsoft.com/office/drawing/2014/main" id="{B1A18539-4880-48B4-BE45-7E7F99F44105}"/>
              </a:ext>
            </a:extLst>
          </p:cNvPr>
          <p:cNvSpPr/>
          <p:nvPr/>
        </p:nvSpPr>
        <p:spPr>
          <a:xfrm>
            <a:off x="2577830" y="6227739"/>
            <a:ext cx="7556770" cy="451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Training </a:t>
            </a:r>
            <a:r>
              <a:rPr lang="en-US" b="1" dirty="0" err="1">
                <a:solidFill>
                  <a:schemeClr val="tx1"/>
                </a:solidFill>
                <a:latin typeface="Times New Roman" panose="02020603050405020304" pitchFamily="18" charset="0"/>
                <a:cs typeface="Times New Roman" panose="02020603050405020304" pitchFamily="18" charset="0"/>
              </a:rPr>
              <a:t>Dữ</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Liệu</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26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4A3C7-D15F-47FF-AAEB-FC42AE94EAB9}"/>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02</a:t>
            </a:r>
          </a:p>
        </p:txBody>
      </p:sp>
      <p:sp>
        <p:nvSpPr>
          <p:cNvPr id="5" name="Rectangle 4">
            <a:extLst>
              <a:ext uri="{FF2B5EF4-FFF2-40B4-BE49-F238E27FC236}">
                <a16:creationId xmlns:a16="http://schemas.microsoft.com/office/drawing/2014/main" id="{EC15D799-D3DE-4B61-9B17-72E50242103C}"/>
              </a:ext>
            </a:extLst>
          </p:cNvPr>
          <p:cNvSpPr/>
          <p:nvPr/>
        </p:nvSpPr>
        <p:spPr>
          <a:xfrm>
            <a:off x="888274" y="0"/>
            <a:ext cx="5005775"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XÂY DỰNG GIAO DIỆN</a:t>
            </a:r>
          </a:p>
        </p:txBody>
      </p:sp>
      <p:grpSp>
        <p:nvGrpSpPr>
          <p:cNvPr id="7" name="Group 6">
            <a:extLst>
              <a:ext uri="{FF2B5EF4-FFF2-40B4-BE49-F238E27FC236}">
                <a16:creationId xmlns:a16="http://schemas.microsoft.com/office/drawing/2014/main" id="{8BB9C6AD-81B0-494E-B667-2F83C07DDDF5}"/>
              </a:ext>
            </a:extLst>
          </p:cNvPr>
          <p:cNvGrpSpPr/>
          <p:nvPr/>
        </p:nvGrpSpPr>
        <p:grpSpPr>
          <a:xfrm>
            <a:off x="2114657" y="1002447"/>
            <a:ext cx="3093064" cy="1556635"/>
            <a:chOff x="1618275" y="1209057"/>
            <a:chExt cx="2743136" cy="1122834"/>
          </a:xfrm>
        </p:grpSpPr>
        <p:sp>
          <p:nvSpPr>
            <p:cNvPr id="6" name="Rectangle 1">
              <a:extLst>
                <a:ext uri="{FF2B5EF4-FFF2-40B4-BE49-F238E27FC236}">
                  <a16:creationId xmlns:a16="http://schemas.microsoft.com/office/drawing/2014/main" id="{26A85DF5-E353-4791-9A4D-76932F2FFD7E}"/>
                </a:ext>
              </a:extLst>
            </p:cNvPr>
            <p:cNvSpPr>
              <a:spLocks noChangeArrowheads="1"/>
            </p:cNvSpPr>
            <p:nvPr/>
          </p:nvSpPr>
          <p:spPr bwMode="auto">
            <a:xfrm>
              <a:off x="1618275" y="1599272"/>
              <a:ext cx="2743136" cy="7326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ea typeface="JetBrains Mono"/>
                </a:rPr>
                <a:t>import </a:t>
              </a:r>
              <a:r>
                <a:rPr kumimoji="0" lang="en-US" altLang="en-US" sz="1000" b="0" i="0" u="none" strike="noStrike" cap="none" normalizeH="0" baseline="0" dirty="0" err="1">
                  <a:ln>
                    <a:noFill/>
                  </a:ln>
                  <a:solidFill>
                    <a:srgbClr val="A9B7C6"/>
                  </a:solidFill>
                  <a:effectLst/>
                  <a:latin typeface="Arial Unicode MS"/>
                  <a:ea typeface="JetBrains Mono"/>
                </a:rPr>
                <a:t>tkinter</a:t>
              </a:r>
              <a:r>
                <a:rPr kumimoji="0" lang="en-US" altLang="en-US" sz="1000" b="0" i="0" u="none" strike="noStrike" cap="none" normalizeH="0" baseline="0" dirty="0">
                  <a:ln>
                    <a:noFill/>
                  </a:ln>
                  <a:solidFill>
                    <a:srgbClr val="A9B7C6"/>
                  </a:solidFill>
                  <a:effectLst/>
                  <a:latin typeface="Arial Unicode MS"/>
                  <a:ea typeface="JetBrains Mono"/>
                </a:rPr>
                <a:t> </a:t>
              </a:r>
              <a:r>
                <a:rPr kumimoji="0" lang="en-US" altLang="en-US" sz="1000" b="0" i="0" u="none" strike="noStrike" cap="none" normalizeH="0" baseline="0" dirty="0">
                  <a:ln>
                    <a:noFill/>
                  </a:ln>
                  <a:solidFill>
                    <a:srgbClr val="CC7832"/>
                  </a:solidFill>
                  <a:effectLst/>
                  <a:latin typeface="Arial Unicode MS"/>
                  <a:ea typeface="JetBrains Mono"/>
                </a:rPr>
                <a:t>as </a:t>
              </a:r>
              <a:r>
                <a:rPr kumimoji="0" lang="en-US" altLang="en-US" sz="1000" b="0" i="0" u="none" strike="noStrike" cap="none" normalizeH="0" baseline="0" dirty="0" err="1">
                  <a:ln>
                    <a:noFill/>
                  </a:ln>
                  <a:solidFill>
                    <a:srgbClr val="A9B7C6"/>
                  </a:solidFill>
                  <a:effectLst/>
                  <a:latin typeface="Arial Unicode MS"/>
                  <a:ea typeface="JetBrains Mono"/>
                </a:rPr>
                <a:t>tk</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CC7832"/>
                  </a:solidFill>
                  <a:effectLst/>
                  <a:latin typeface="Arial Unicode MS"/>
                  <a:ea typeface="JetBrains Mono"/>
                </a:rPr>
                <a:t>from </a:t>
              </a:r>
              <a:r>
                <a:rPr kumimoji="0" lang="en-US" altLang="en-US" sz="1000" b="0" i="0" u="none" strike="noStrike" cap="none" normalizeH="0" baseline="0" dirty="0" err="1">
                  <a:ln>
                    <a:noFill/>
                  </a:ln>
                  <a:solidFill>
                    <a:srgbClr val="A9B7C6"/>
                  </a:solidFill>
                  <a:effectLst/>
                  <a:latin typeface="Arial Unicode MS"/>
                  <a:ea typeface="JetBrains Mono"/>
                </a:rPr>
                <a:t>tkinter</a:t>
              </a:r>
              <a:r>
                <a:rPr kumimoji="0" lang="en-US" altLang="en-US" sz="1000" b="0" i="0" u="none" strike="noStrike" cap="none" normalizeH="0" baseline="0" dirty="0">
                  <a:ln>
                    <a:noFill/>
                  </a:ln>
                  <a:solidFill>
                    <a:srgbClr val="A9B7C6"/>
                  </a:solidFill>
                  <a:effectLst/>
                  <a:latin typeface="Arial Unicode MS"/>
                  <a:ea typeface="JetBrains Mono"/>
                </a:rPr>
                <a:t> </a:t>
              </a:r>
              <a:r>
                <a:rPr kumimoji="0" lang="en-US" altLang="en-US" sz="1000" b="0" i="0" u="none" strike="noStrike" cap="none" normalizeH="0" baseline="0" dirty="0">
                  <a:ln>
                    <a:noFill/>
                  </a:ln>
                  <a:solidFill>
                    <a:srgbClr val="CC7832"/>
                  </a:solidFill>
                  <a:effectLst/>
                  <a:latin typeface="Arial Unicode MS"/>
                  <a:ea typeface="JetBrains Mono"/>
                </a:rPr>
                <a:t>import </a:t>
              </a:r>
              <a:r>
                <a:rPr kumimoji="0" lang="en-US" altLang="en-US" sz="1000" b="0" i="0" u="none" strike="noStrike" cap="none" normalizeH="0" baseline="0" dirty="0" err="1">
                  <a:ln>
                    <a:noFill/>
                  </a:ln>
                  <a:solidFill>
                    <a:srgbClr val="A9B7C6"/>
                  </a:solidFill>
                  <a:effectLst/>
                  <a:latin typeface="Arial Unicode MS"/>
                  <a:ea typeface="JetBrains Mono"/>
                </a:rPr>
                <a:t>filedialog</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CC7832"/>
                  </a:solidFill>
                  <a:effectLst/>
                  <a:latin typeface="Arial Unicode MS"/>
                  <a:ea typeface="JetBrains Mono"/>
                </a:rPr>
                <a:t>from </a:t>
              </a:r>
              <a:r>
                <a:rPr kumimoji="0" lang="en-US" altLang="en-US" sz="1000" b="0" i="0" u="none" strike="noStrike" cap="none" normalizeH="0" baseline="0" dirty="0" err="1">
                  <a:ln>
                    <a:noFill/>
                  </a:ln>
                  <a:solidFill>
                    <a:srgbClr val="A9B7C6"/>
                  </a:solidFill>
                  <a:effectLst/>
                  <a:latin typeface="Arial Unicode MS"/>
                  <a:ea typeface="JetBrains Mono"/>
                </a:rPr>
                <a:t>tkinter</a:t>
              </a:r>
              <a:r>
                <a:rPr kumimoji="0" lang="en-US" altLang="en-US" sz="1000" b="0" i="0" u="none" strike="noStrike" cap="none" normalizeH="0" baseline="0" dirty="0">
                  <a:ln>
                    <a:noFill/>
                  </a:ln>
                  <a:solidFill>
                    <a:srgbClr val="A9B7C6"/>
                  </a:solidFill>
                  <a:effectLst/>
                  <a:latin typeface="Arial Unicode MS"/>
                  <a:ea typeface="JetBrains Mono"/>
                </a:rPr>
                <a:t> </a:t>
              </a:r>
              <a:r>
                <a:rPr kumimoji="0" lang="en-US" altLang="en-US" sz="1000" b="0" i="0" u="none" strike="noStrike" cap="none" normalizeH="0" baseline="0" dirty="0">
                  <a:ln>
                    <a:noFill/>
                  </a:ln>
                  <a:solidFill>
                    <a:srgbClr val="CC7832"/>
                  </a:solidFill>
                  <a:effectLst/>
                  <a:latin typeface="Arial Unicode MS"/>
                  <a:ea typeface="JetBrains Mono"/>
                </a:rPr>
                <a:t>import </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CC7832"/>
                  </a:solidFill>
                  <a:effectLst/>
                  <a:latin typeface="Arial Unicode MS"/>
                  <a:ea typeface="JetBrains Mono"/>
                </a:rPr>
                <a:t>from </a:t>
              </a:r>
              <a:r>
                <a:rPr kumimoji="0" lang="en-US" altLang="en-US" sz="1000" b="0" i="0" u="none" strike="noStrike" cap="none" normalizeH="0" baseline="0" dirty="0">
                  <a:ln>
                    <a:noFill/>
                  </a:ln>
                  <a:solidFill>
                    <a:srgbClr val="A9B7C6"/>
                  </a:solidFill>
                  <a:effectLst/>
                  <a:latin typeface="Arial Unicode MS"/>
                  <a:ea typeface="JetBrains Mono"/>
                </a:rPr>
                <a:t>PIL </a:t>
              </a:r>
              <a:r>
                <a:rPr kumimoji="0" lang="en-US" altLang="en-US" sz="1000" b="0" i="0" u="none" strike="noStrike" cap="none" normalizeH="0" baseline="0" dirty="0">
                  <a:ln>
                    <a:noFill/>
                  </a:ln>
                  <a:solidFill>
                    <a:srgbClr val="CC7832"/>
                  </a:solidFill>
                  <a:effectLst/>
                  <a:latin typeface="Arial Unicode MS"/>
                  <a:ea typeface="JetBrains Mono"/>
                </a:rPr>
                <a:t>import </a:t>
              </a:r>
              <a:r>
                <a:rPr kumimoji="0" lang="en-US" altLang="en-US" sz="1000" b="0" i="0" u="none" strike="noStrike" cap="none" normalizeH="0" baseline="0" dirty="0" err="1">
                  <a:ln>
                    <a:noFill/>
                  </a:ln>
                  <a:solidFill>
                    <a:srgbClr val="A9B7C6"/>
                  </a:solidFill>
                  <a:effectLst/>
                  <a:latin typeface="Arial Unicode MS"/>
                  <a:ea typeface="JetBrains Mono"/>
                </a:rPr>
                <a:t>ImageTk</a:t>
              </a:r>
              <a:r>
                <a:rPr kumimoji="0" lang="en-US" altLang="en-US" sz="1000" b="0" i="0" u="none" strike="noStrike" cap="none" normalizeH="0" baseline="0" dirty="0">
                  <a:ln>
                    <a:noFill/>
                  </a:ln>
                  <a:solidFill>
                    <a:srgbClr val="CC7832"/>
                  </a:solidFill>
                  <a:effectLst/>
                  <a:latin typeface="Arial Unicode MS"/>
                  <a:ea typeface="JetBrains Mono"/>
                </a:rPr>
                <a:t>, </a:t>
              </a:r>
              <a:r>
                <a:rPr kumimoji="0" lang="en-US" altLang="en-US" sz="1000" b="0" i="0" u="none" strike="noStrike" cap="none" normalizeH="0" baseline="0" dirty="0">
                  <a:ln>
                    <a:noFill/>
                  </a:ln>
                  <a:solidFill>
                    <a:srgbClr val="A9B7C6"/>
                  </a:solidFill>
                  <a:effectLst/>
                  <a:latin typeface="Arial Unicode MS"/>
                  <a:ea typeface="JetBrains Mono"/>
                </a:rPr>
                <a:t>Image</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CC7832"/>
                  </a:solidFill>
                  <a:effectLst/>
                  <a:latin typeface="Arial Unicode MS"/>
                  <a:ea typeface="JetBrains Mono"/>
                </a:rPr>
                <a:t>import </a:t>
              </a:r>
              <a:r>
                <a:rPr kumimoji="0" lang="en-US" altLang="en-US" sz="1000" b="0" i="0" u="none" strike="noStrike" cap="none" normalizeH="0" baseline="0" dirty="0" err="1">
                  <a:ln>
                    <a:noFill/>
                  </a:ln>
                  <a:solidFill>
                    <a:srgbClr val="A9B7C6"/>
                  </a:solidFill>
                  <a:effectLst/>
                  <a:latin typeface="Arial Unicode MS"/>
                  <a:ea typeface="JetBrains Mono"/>
                </a:rPr>
                <a:t>numpy</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CC7832"/>
                  </a:solidFill>
                  <a:effectLst/>
                  <a:latin typeface="Arial Unicode MS"/>
                  <a:ea typeface="JetBrains Mono"/>
                </a:rPr>
                <a:t>from </a:t>
              </a:r>
              <a:r>
                <a:rPr kumimoji="0" lang="en-US" altLang="en-US" sz="1000" b="0" i="0" u="none" strike="noStrike" cap="none" normalizeH="0" baseline="0" dirty="0" err="1">
                  <a:ln>
                    <a:noFill/>
                  </a:ln>
                  <a:solidFill>
                    <a:srgbClr val="A9B7C6"/>
                  </a:solidFill>
                  <a:effectLst/>
                  <a:latin typeface="Arial Unicode MS"/>
                  <a:ea typeface="JetBrains Mono"/>
                </a:rPr>
                <a:t>keras.models</a:t>
              </a:r>
              <a:r>
                <a:rPr kumimoji="0" lang="en-US" altLang="en-US" sz="1000" b="0" i="0" u="none" strike="noStrike" cap="none" normalizeH="0" baseline="0" dirty="0">
                  <a:ln>
                    <a:noFill/>
                  </a:ln>
                  <a:solidFill>
                    <a:srgbClr val="A9B7C6"/>
                  </a:solidFill>
                  <a:effectLst/>
                  <a:latin typeface="Arial Unicode MS"/>
                  <a:ea typeface="JetBrains Mono"/>
                </a:rPr>
                <a:t> </a:t>
              </a:r>
              <a:r>
                <a:rPr kumimoji="0" lang="en-US" altLang="en-US" sz="1000" b="0" i="0" u="none" strike="noStrike" cap="none" normalizeH="0" baseline="0" dirty="0">
                  <a:ln>
                    <a:noFill/>
                  </a:ln>
                  <a:solidFill>
                    <a:srgbClr val="CC7832"/>
                  </a:solidFill>
                  <a:effectLst/>
                  <a:latin typeface="Arial Unicode MS"/>
                  <a:ea typeface="JetBrains Mono"/>
                </a:rPr>
                <a:t>import </a:t>
              </a:r>
              <a:r>
                <a:rPr kumimoji="0" lang="en-US" altLang="en-US" sz="1000" b="0" i="0" u="none" strike="noStrike" cap="none" normalizeH="0" baseline="0" dirty="0" err="1">
                  <a:ln>
                    <a:noFill/>
                  </a:ln>
                  <a:solidFill>
                    <a:srgbClr val="A9B7C6"/>
                  </a:solidFill>
                  <a:effectLst/>
                  <a:latin typeface="Arial Unicode MS"/>
                  <a:ea typeface="JetBrains Mono"/>
                </a:rPr>
                <a:t>load_model</a:t>
              </a:r>
              <a:endParaRPr kumimoji="0" lang="en-US" altLang="en-US" sz="1000" b="0" i="0" u="none" strike="noStrike" cap="none" normalizeH="0" baseline="0" dirty="0">
                <a:ln>
                  <a:noFill/>
                </a:ln>
                <a:solidFill>
                  <a:srgbClr val="A9B7C6"/>
                </a:solidFill>
                <a:effectLst/>
                <a:latin typeface="Arial Unicode MS"/>
                <a:ea typeface="JetBrains Mono"/>
              </a:endParaRPr>
            </a:p>
          </p:txBody>
        </p:sp>
        <p:sp>
          <p:nvSpPr>
            <p:cNvPr id="11" name="Rectangle 10">
              <a:extLst>
                <a:ext uri="{FF2B5EF4-FFF2-40B4-BE49-F238E27FC236}">
                  <a16:creationId xmlns:a16="http://schemas.microsoft.com/office/drawing/2014/main" id="{FD60C9A1-3BE3-4CF8-8B9B-5264B5AD6D2B}"/>
                </a:ext>
              </a:extLst>
            </p:cNvPr>
            <p:cNvSpPr/>
            <p:nvPr/>
          </p:nvSpPr>
          <p:spPr>
            <a:xfrm>
              <a:off x="1618275" y="1209057"/>
              <a:ext cx="555201" cy="3957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8466AAB2-DC8A-470B-B3B1-F40C474BAE4B}"/>
                </a:ext>
              </a:extLst>
            </p:cNvPr>
            <p:cNvSpPr/>
            <p:nvPr/>
          </p:nvSpPr>
          <p:spPr>
            <a:xfrm>
              <a:off x="2173476" y="1209057"/>
              <a:ext cx="2187935" cy="3957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Import </a:t>
              </a:r>
              <a:r>
                <a:rPr lang="en-US" sz="2000" dirty="0" err="1">
                  <a:solidFill>
                    <a:schemeClr val="bg1"/>
                  </a:solidFill>
                  <a:latin typeface="Times New Roman" panose="02020603050405020304" pitchFamily="18" charset="0"/>
                  <a:cs typeface="Times New Roman" panose="02020603050405020304" pitchFamily="18" charset="0"/>
                </a:rPr>
                <a:t>thư</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viện</a:t>
              </a:r>
              <a:endParaRPr lang="en-US" sz="2000" dirty="0">
                <a:solidFill>
                  <a:schemeClr val="bg1"/>
                </a:solidFill>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2BCA2D71-6CAD-44CA-8A65-456E86C1B848}"/>
              </a:ext>
            </a:extLst>
          </p:cNvPr>
          <p:cNvGrpSpPr/>
          <p:nvPr/>
        </p:nvGrpSpPr>
        <p:grpSpPr>
          <a:xfrm>
            <a:off x="2114657" y="2894040"/>
            <a:ext cx="3093066" cy="1376857"/>
            <a:chOff x="1618272" y="2931010"/>
            <a:chExt cx="2743137" cy="1035955"/>
          </a:xfrm>
        </p:grpSpPr>
        <p:sp>
          <p:nvSpPr>
            <p:cNvPr id="14" name="Rectangle 13">
              <a:extLst>
                <a:ext uri="{FF2B5EF4-FFF2-40B4-BE49-F238E27FC236}">
                  <a16:creationId xmlns:a16="http://schemas.microsoft.com/office/drawing/2014/main" id="{F0C9C04F-F237-4923-8FBF-5B4AD53A2AA4}"/>
                </a:ext>
              </a:extLst>
            </p:cNvPr>
            <p:cNvSpPr/>
            <p:nvPr/>
          </p:nvSpPr>
          <p:spPr>
            <a:xfrm>
              <a:off x="1618273" y="2931010"/>
              <a:ext cx="555201" cy="3957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a:t>
              </a:r>
            </a:p>
          </p:txBody>
        </p:sp>
        <p:sp>
          <p:nvSpPr>
            <p:cNvPr id="16" name="Rectangle 15">
              <a:extLst>
                <a:ext uri="{FF2B5EF4-FFF2-40B4-BE49-F238E27FC236}">
                  <a16:creationId xmlns:a16="http://schemas.microsoft.com/office/drawing/2014/main" id="{42FDDAB6-2592-48C5-A263-1B06004177B9}"/>
                </a:ext>
              </a:extLst>
            </p:cNvPr>
            <p:cNvSpPr/>
            <p:nvPr/>
          </p:nvSpPr>
          <p:spPr>
            <a:xfrm>
              <a:off x="2173474" y="2931010"/>
              <a:ext cx="2187935" cy="3957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latin typeface="Times New Roman" panose="02020603050405020304" pitchFamily="18" charset="0"/>
                  <a:cs typeface="Times New Roman" panose="02020603050405020304" pitchFamily="18" charset="0"/>
                </a:rPr>
                <a:t>Tải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mô</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29FFF5A-FC5F-49EB-9C71-B809B2501EB7}"/>
                </a:ext>
              </a:extLst>
            </p:cNvPr>
            <p:cNvSpPr>
              <a:spLocks noChangeArrowheads="1"/>
            </p:cNvSpPr>
            <p:nvPr/>
          </p:nvSpPr>
          <p:spPr bwMode="auto">
            <a:xfrm>
              <a:off x="1618272" y="3318561"/>
              <a:ext cx="2743135" cy="6484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Arial Unicode MS"/>
                  <a:ea typeface="JetBrains Mono"/>
                </a:rPr>
                <a:t>model = </a:t>
              </a:r>
              <a:r>
                <a:rPr kumimoji="0" lang="en-US" altLang="en-US" sz="1000" b="0" i="0" u="none" strike="noStrike" cap="none" normalizeH="0" baseline="0" dirty="0" err="1">
                  <a:ln>
                    <a:noFill/>
                  </a:ln>
                  <a:solidFill>
                    <a:srgbClr val="A9B7C6"/>
                  </a:solidFill>
                  <a:effectLst/>
                  <a:latin typeface="Arial Unicode MS"/>
                  <a:ea typeface="JetBrains Mono"/>
                </a:rPr>
                <a:t>load_model</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'Model.h5'</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A9B7C6"/>
                  </a:solidFill>
                  <a:effectLst/>
                  <a:latin typeface="Arial Unicode MS"/>
                  <a:ea typeface="JetBrains Mono"/>
                </a:rPr>
                <a:t>classes = {</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A9B7C6"/>
                  </a:solidFill>
                  <a:effectLst/>
                  <a:latin typeface="Arial Unicode MS"/>
                  <a:ea typeface="JetBrains Mono"/>
                </a:rPr>
                <a:t>    </a:t>
              </a:r>
              <a:r>
                <a:rPr kumimoji="0" lang="en-US" altLang="en-US" sz="1000" b="0" i="0" u="none" strike="noStrike" cap="none" normalizeH="0" baseline="0" dirty="0">
                  <a:ln>
                    <a:noFill/>
                  </a:ln>
                  <a:solidFill>
                    <a:srgbClr val="6897BB"/>
                  </a:solidFill>
                  <a:effectLst/>
                  <a:latin typeface="Arial Unicode MS"/>
                  <a:ea typeface="JetBrains Mono"/>
                </a:rPr>
                <a:t>0</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'Thưa </a:t>
              </a:r>
              <a:r>
                <a:rPr kumimoji="0" lang="en-US" altLang="en-US" sz="1000" b="0" i="0" u="none" strike="noStrike" cap="none" normalizeH="0" baseline="0" dirty="0" err="1">
                  <a:ln>
                    <a:noFill/>
                  </a:ln>
                  <a:solidFill>
                    <a:srgbClr val="6A8759"/>
                  </a:solidFill>
                  <a:effectLst/>
                  <a:latin typeface="Arial Unicode MS"/>
                  <a:ea typeface="JetBrains Mono"/>
                </a:rPr>
                <a:t>sếp</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đây</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là</a:t>
              </a:r>
              <a:r>
                <a:rPr kumimoji="0" lang="en-US" altLang="en-US" sz="1000" b="0" i="0" u="none" strike="noStrike" cap="none" normalizeH="0" baseline="0" dirty="0">
                  <a:ln>
                    <a:noFill/>
                  </a:ln>
                  <a:solidFill>
                    <a:srgbClr val="6A8759"/>
                  </a:solidFill>
                  <a:effectLst/>
                  <a:latin typeface="Arial Unicode MS"/>
                  <a:ea typeface="JetBrains Mono"/>
                </a:rPr>
                <a:t> con </a:t>
              </a:r>
              <a:r>
                <a:rPr kumimoji="0" lang="en-US" altLang="en-US" sz="1000" b="0" i="0" u="none" strike="noStrike" cap="none" normalizeH="0" baseline="0" dirty="0" err="1">
                  <a:ln>
                    <a:noFill/>
                  </a:ln>
                  <a:solidFill>
                    <a:srgbClr val="6A8759"/>
                  </a:solidFill>
                  <a:effectLst/>
                  <a:latin typeface="Arial Unicode MS"/>
                  <a:ea typeface="JetBrains Mono"/>
                </a:rPr>
                <a:t>mèo</a:t>
              </a:r>
              <a:r>
                <a:rPr kumimoji="0" lang="en-US" altLang="en-US" sz="1000" b="0" i="0" u="none" strike="noStrike" cap="none" normalizeH="0" baseline="0" dirty="0">
                  <a:ln>
                    <a:noFill/>
                  </a:ln>
                  <a:solidFill>
                    <a:srgbClr val="6A8759"/>
                  </a:solidFill>
                  <a:effectLst/>
                  <a:latin typeface="Arial Unicode MS"/>
                  <a:ea typeface="JetBrains Mono"/>
                </a:rPr>
                <a:t> ạ!'</a:t>
              </a:r>
              <a:r>
                <a:rPr kumimoji="0" lang="en-US" altLang="en-US" sz="1000" b="0" i="0" u="none" strike="noStrike" cap="none" normalizeH="0" baseline="0" dirty="0">
                  <a:ln>
                    <a:noFill/>
                  </a:ln>
                  <a:solidFill>
                    <a:srgbClr val="CC7832"/>
                  </a:solidFill>
                  <a:effectLst/>
                  <a:latin typeface="Arial Unicode MS"/>
                  <a:ea typeface="JetBrains Mono"/>
                </a:rPr>
                <a:t>,</a:t>
              </a:r>
              <a:br>
                <a:rPr kumimoji="0" lang="en-US" altLang="en-US" sz="1000" b="0" i="0" u="none" strike="noStrike" cap="none" normalizeH="0" baseline="0" dirty="0">
                  <a:ln>
                    <a:noFill/>
                  </a:ln>
                  <a:solidFill>
                    <a:srgbClr val="CC7832"/>
                  </a:solidFill>
                  <a:effectLst/>
                  <a:latin typeface="Arial Unicode MS"/>
                  <a:ea typeface="JetBrains Mono"/>
                </a:rPr>
              </a:br>
              <a:r>
                <a:rPr kumimoji="0" lang="en-US" altLang="en-US" sz="1000" b="0" i="0" u="none" strike="noStrike" cap="none" normalizeH="0" baseline="0" dirty="0">
                  <a:ln>
                    <a:noFill/>
                  </a:ln>
                  <a:solidFill>
                    <a:srgbClr val="CC7832"/>
                  </a:solidFill>
                  <a:effectLst/>
                  <a:latin typeface="Arial Unicode MS"/>
                  <a:ea typeface="JetBrains Mono"/>
                </a:rPr>
                <a:t>    </a:t>
              </a:r>
              <a:r>
                <a:rPr kumimoji="0" lang="en-US" altLang="en-US" sz="1000" b="0" i="0" u="none" strike="noStrike" cap="none" normalizeH="0" baseline="0" dirty="0">
                  <a:ln>
                    <a:noFill/>
                  </a:ln>
                  <a:solidFill>
                    <a:srgbClr val="6897BB"/>
                  </a:solidFill>
                  <a:effectLst/>
                  <a:latin typeface="Arial Unicode MS"/>
                  <a:ea typeface="JetBrains Mono"/>
                </a:rPr>
                <a:t>1</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'Thưa </a:t>
              </a:r>
              <a:r>
                <a:rPr kumimoji="0" lang="en-US" altLang="en-US" sz="1000" b="0" i="0" u="none" strike="noStrike" cap="none" normalizeH="0" baseline="0" dirty="0" err="1">
                  <a:ln>
                    <a:noFill/>
                  </a:ln>
                  <a:solidFill>
                    <a:srgbClr val="6A8759"/>
                  </a:solidFill>
                  <a:effectLst/>
                  <a:latin typeface="Arial Unicode MS"/>
                  <a:ea typeface="JetBrains Mono"/>
                </a:rPr>
                <a:t>sếp</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đây</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là</a:t>
              </a:r>
              <a:r>
                <a:rPr kumimoji="0" lang="en-US" altLang="en-US" sz="1000" b="0" i="0" u="none" strike="noStrike" cap="none" normalizeH="0" baseline="0" dirty="0">
                  <a:ln>
                    <a:noFill/>
                  </a:ln>
                  <a:solidFill>
                    <a:srgbClr val="6A8759"/>
                  </a:solidFill>
                  <a:effectLst/>
                  <a:latin typeface="Arial Unicode MS"/>
                  <a:ea typeface="JetBrains Mono"/>
                </a:rPr>
                <a:t> con </a:t>
              </a:r>
              <a:r>
                <a:rPr kumimoji="0" lang="en-US" altLang="en-US" sz="1000" b="0" i="0" u="none" strike="noStrike" cap="none" normalizeH="0" baseline="0" dirty="0" err="1">
                  <a:ln>
                    <a:noFill/>
                  </a:ln>
                  <a:solidFill>
                    <a:srgbClr val="6A8759"/>
                  </a:solidFill>
                  <a:effectLst/>
                  <a:latin typeface="Arial Unicode MS"/>
                  <a:ea typeface="JetBrains Mono"/>
                </a:rPr>
                <a:t>chó</a:t>
              </a:r>
              <a:r>
                <a:rPr kumimoji="0" lang="en-US" altLang="en-US" sz="1000" b="0" i="0" u="none" strike="noStrike" cap="none" normalizeH="0" baseline="0" dirty="0">
                  <a:ln>
                    <a:noFill/>
                  </a:ln>
                  <a:solidFill>
                    <a:srgbClr val="6A8759"/>
                  </a:solidFill>
                  <a:effectLst/>
                  <a:latin typeface="Arial Unicode MS"/>
                  <a:ea typeface="JetBrains Mono"/>
                </a:rPr>
                <a:t> ạ!’</a:t>
              </a:r>
              <a:r>
                <a:rPr kumimoji="0" lang="en-US" altLang="en-US" sz="1000" b="0" i="0" u="none" strike="noStrike" cap="none" normalizeH="0" baseline="0" dirty="0">
                  <a:ln>
                    <a:noFill/>
                  </a:ln>
                  <a:solidFill>
                    <a:srgbClr val="CC7832"/>
                  </a:solidFill>
                  <a:effectLst/>
                  <a:latin typeface="Arial Unicode MS"/>
                  <a:ea typeface="JetBrains Mono"/>
                </a:rPr>
                <a:t>,</a:t>
              </a:r>
              <a:br>
                <a:rPr kumimoji="0" lang="en-US" altLang="en-US" sz="1000" b="0" i="0" u="none" strike="noStrike" cap="none" normalizeH="0" baseline="0" dirty="0">
                  <a:ln>
                    <a:noFill/>
                  </a:ln>
                  <a:solidFill>
                    <a:srgbClr val="CC7832"/>
                  </a:solidFill>
                  <a:effectLst/>
                  <a:latin typeface="Arial Unicode MS"/>
                  <a:ea typeface="JetBrains Mono"/>
                </a:rPr>
              </a:br>
              <a:r>
                <a:rPr kumimoji="0" lang="en-US" altLang="en-US" sz="1000" b="0" i="0" u="none" strike="noStrike" cap="none" normalizeH="0" baseline="0" dirty="0">
                  <a:ln>
                    <a:noFill/>
                  </a:ln>
                  <a:solidFill>
                    <a:srgbClr val="A9B7C6"/>
                  </a:solidFill>
                  <a:effectLst/>
                  <a:latin typeface="Arial Unicode MS"/>
                  <a:ea typeface="JetBrains Mono"/>
                </a:rPr>
                <a:t>}</a:t>
              </a:r>
            </a:p>
          </p:txBody>
        </p:sp>
      </p:grpSp>
      <p:grpSp>
        <p:nvGrpSpPr>
          <p:cNvPr id="17" name="Group 16">
            <a:extLst>
              <a:ext uri="{FF2B5EF4-FFF2-40B4-BE49-F238E27FC236}">
                <a16:creationId xmlns:a16="http://schemas.microsoft.com/office/drawing/2014/main" id="{1992BAB4-CF25-417D-B532-F575FF632FD0}"/>
              </a:ext>
            </a:extLst>
          </p:cNvPr>
          <p:cNvGrpSpPr/>
          <p:nvPr/>
        </p:nvGrpSpPr>
        <p:grpSpPr>
          <a:xfrm>
            <a:off x="2114659" y="4700894"/>
            <a:ext cx="3093066" cy="1692741"/>
            <a:chOff x="1618272" y="3901111"/>
            <a:chExt cx="2743136" cy="1280394"/>
          </a:xfrm>
        </p:grpSpPr>
        <p:sp>
          <p:nvSpPr>
            <p:cNvPr id="21" name="Rectangle 20">
              <a:extLst>
                <a:ext uri="{FF2B5EF4-FFF2-40B4-BE49-F238E27FC236}">
                  <a16:creationId xmlns:a16="http://schemas.microsoft.com/office/drawing/2014/main" id="{D85BFA7B-178A-4D00-AE79-1DF8F8F5113F}"/>
                </a:ext>
              </a:extLst>
            </p:cNvPr>
            <p:cNvSpPr/>
            <p:nvPr/>
          </p:nvSpPr>
          <p:spPr>
            <a:xfrm>
              <a:off x="1618272" y="3901111"/>
              <a:ext cx="555201" cy="3957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97C18DAD-C583-436D-B171-DEB52414C9C6}"/>
                </a:ext>
              </a:extLst>
            </p:cNvPr>
            <p:cNvSpPr/>
            <p:nvPr/>
          </p:nvSpPr>
          <p:spPr>
            <a:xfrm>
              <a:off x="2173473" y="3901112"/>
              <a:ext cx="2187935" cy="3957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Giao </a:t>
              </a:r>
              <a:r>
                <a:rPr lang="en-US" sz="2000" dirty="0" err="1">
                  <a:solidFill>
                    <a:schemeClr val="bg1"/>
                  </a:solidFill>
                  <a:latin typeface="Times New Roman" panose="02020603050405020304" pitchFamily="18" charset="0"/>
                  <a:cs typeface="Times New Roman" panose="02020603050405020304" pitchFamily="18" charset="0"/>
                </a:rPr>
                <a:t>Diện</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3" name="Rectangle 3">
              <a:extLst>
                <a:ext uri="{FF2B5EF4-FFF2-40B4-BE49-F238E27FC236}">
                  <a16:creationId xmlns:a16="http://schemas.microsoft.com/office/drawing/2014/main" id="{F21784B3-B90D-4F26-ADE6-123C28CDBBC9}"/>
                </a:ext>
              </a:extLst>
            </p:cNvPr>
            <p:cNvSpPr>
              <a:spLocks noChangeArrowheads="1"/>
            </p:cNvSpPr>
            <p:nvPr/>
          </p:nvSpPr>
          <p:spPr bwMode="auto">
            <a:xfrm>
              <a:off x="1618272" y="4296853"/>
              <a:ext cx="2743136" cy="884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Arial Unicode MS"/>
                  <a:ea typeface="JetBrains Mono"/>
                </a:rPr>
                <a:t>top=</a:t>
              </a:r>
              <a:r>
                <a:rPr kumimoji="0" lang="en-US" altLang="en-US" sz="1000" b="0" i="0" u="none" strike="noStrike" cap="none" normalizeH="0" baseline="0" dirty="0" err="1">
                  <a:ln>
                    <a:noFill/>
                  </a:ln>
                  <a:solidFill>
                    <a:srgbClr val="A9B7C6"/>
                  </a:solidFill>
                  <a:effectLst/>
                  <a:latin typeface="Arial Unicode MS"/>
                  <a:ea typeface="JetBrains Mono"/>
                </a:rPr>
                <a:t>tk.Tk</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top.geometry</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'800x600'</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top.title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err="1">
                  <a:ln>
                    <a:noFill/>
                  </a:ln>
                  <a:solidFill>
                    <a:srgbClr val="6A8759"/>
                  </a:solidFill>
                  <a:effectLst/>
                  <a:latin typeface="Arial Unicode MS"/>
                  <a:ea typeface="JetBrains Mono"/>
                </a:rPr>
                <a:t>Phân</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loại</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chó</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mèo</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top.configure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background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'#CDCDCD'</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A9B7C6"/>
                  </a:solidFill>
                  <a:effectLst/>
                  <a:latin typeface="Arial Unicode MS"/>
                  <a:ea typeface="JetBrains Mono"/>
                </a:rPr>
                <a:t>label=Label(</a:t>
              </a:r>
              <a:r>
                <a:rPr kumimoji="0" lang="en-US" altLang="en-US" sz="1000" b="0" i="0" u="none" strike="noStrike" cap="none" normalizeH="0" baseline="0" dirty="0" err="1">
                  <a:ln>
                    <a:noFill/>
                  </a:ln>
                  <a:solidFill>
                    <a:srgbClr val="A9B7C6"/>
                  </a:solidFill>
                  <a:effectLst/>
                  <a:latin typeface="Arial Unicode MS"/>
                  <a:ea typeface="JetBrains Mono"/>
                </a:rPr>
                <a:t>top</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background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'#CDCDCD'</a:t>
              </a:r>
              <a:r>
                <a:rPr kumimoji="0" lang="en-US" altLang="en-US" sz="1000" b="0" i="0" u="none" strike="noStrike" cap="none" normalizeH="0" baseline="0" dirty="0">
                  <a:ln>
                    <a:noFill/>
                  </a:ln>
                  <a:solidFill>
                    <a:srgbClr val="CC7832"/>
                  </a:solidFill>
                  <a:effectLst/>
                  <a:latin typeface="Arial Unicode MS"/>
                  <a:ea typeface="JetBrains Mono"/>
                </a:rPr>
                <a:t>, </a:t>
              </a:r>
              <a:r>
                <a:rPr kumimoji="0" lang="en-US" altLang="en-US" sz="1000" b="0" i="0" u="none" strike="noStrike" cap="none" normalizeH="0" baseline="0" dirty="0">
                  <a:ln>
                    <a:noFill/>
                  </a:ln>
                  <a:solidFill>
                    <a:srgbClr val="AA4926"/>
                  </a:solidFill>
                  <a:effectLst/>
                  <a:latin typeface="Arial Unicode MS"/>
                  <a:ea typeface="JetBrains Mono"/>
                </a:rPr>
                <a:t>font</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'arial'</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15</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'bold'</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sign_image</a:t>
              </a:r>
              <a:r>
                <a:rPr kumimoji="0" lang="en-US" altLang="en-US" sz="1000" b="0" i="0" u="none" strike="noStrike" cap="none" normalizeH="0" baseline="0" dirty="0">
                  <a:ln>
                    <a:noFill/>
                  </a:ln>
                  <a:solidFill>
                    <a:srgbClr val="A9B7C6"/>
                  </a:solidFill>
                  <a:effectLst/>
                  <a:latin typeface="Arial Unicode MS"/>
                  <a:ea typeface="JetBrains Mono"/>
                </a:rPr>
                <a:t> = Label(top)</a:t>
              </a:r>
            </a:p>
          </p:txBody>
        </p:sp>
      </p:grpSp>
      <p:sp>
        <p:nvSpPr>
          <p:cNvPr id="24" name="Rectangle 23">
            <a:extLst>
              <a:ext uri="{FF2B5EF4-FFF2-40B4-BE49-F238E27FC236}">
                <a16:creationId xmlns:a16="http://schemas.microsoft.com/office/drawing/2014/main" id="{AE4926EC-4713-490C-BE90-0ABBAAE0BC99}"/>
              </a:ext>
            </a:extLst>
          </p:cNvPr>
          <p:cNvSpPr/>
          <p:nvPr/>
        </p:nvSpPr>
        <p:spPr>
          <a:xfrm>
            <a:off x="5444535" y="1002447"/>
            <a:ext cx="6242368" cy="15514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q"/>
            </a:pPr>
            <a:r>
              <a:rPr lang="en-US" sz="1600" b="1" i="0" dirty="0">
                <a:solidFill>
                  <a:schemeClr val="tx1"/>
                </a:solidFill>
                <a:effectLst/>
                <a:latin typeface="Times New Roman" panose="02020603050405020304" pitchFamily="18" charset="0"/>
                <a:cs typeface="Times New Roman" panose="02020603050405020304" pitchFamily="18" charset="0"/>
              </a:rPr>
              <a:t> </a:t>
            </a:r>
            <a:r>
              <a:rPr lang="vi-VN" sz="1600" b="1" i="0" dirty="0">
                <a:solidFill>
                  <a:schemeClr val="tx1"/>
                </a:solidFill>
                <a:effectLst/>
                <a:latin typeface="Times New Roman" panose="02020603050405020304" pitchFamily="18" charset="0"/>
                <a:cs typeface="Times New Roman" panose="02020603050405020304" pitchFamily="18" charset="0"/>
              </a:rPr>
              <a:t>tkinter:</a:t>
            </a:r>
            <a:r>
              <a:rPr lang="vi-VN" sz="1600" b="0" i="0" dirty="0">
                <a:solidFill>
                  <a:schemeClr val="tx1"/>
                </a:solidFill>
                <a:effectLst/>
                <a:latin typeface="Times New Roman" panose="02020603050405020304" pitchFamily="18" charset="0"/>
                <a:cs typeface="Times New Roman" panose="02020603050405020304" pitchFamily="18" charset="0"/>
              </a:rPr>
              <a:t> Thư viện cho việc xây dựng giao diện đồ họa người dùng (GUI).</a:t>
            </a:r>
          </a:p>
          <a:p>
            <a:pPr marL="171450" indent="-171450" algn="just">
              <a:buFont typeface="Wingdings" panose="05000000000000000000" pitchFamily="2" charset="2"/>
              <a:buChar char="q"/>
            </a:pPr>
            <a:r>
              <a:rPr lang="en-US" sz="1600" b="1" i="0" dirty="0">
                <a:solidFill>
                  <a:schemeClr val="tx1"/>
                </a:solidFill>
                <a:effectLst/>
                <a:latin typeface="Times New Roman" panose="02020603050405020304" pitchFamily="18" charset="0"/>
                <a:cs typeface="Times New Roman" panose="02020603050405020304" pitchFamily="18" charset="0"/>
              </a:rPr>
              <a:t> </a:t>
            </a:r>
            <a:r>
              <a:rPr lang="vi-VN" sz="1600" b="1" i="0" dirty="0">
                <a:solidFill>
                  <a:schemeClr val="tx1"/>
                </a:solidFill>
                <a:effectLst/>
                <a:latin typeface="Times New Roman" panose="02020603050405020304" pitchFamily="18" charset="0"/>
                <a:cs typeface="Times New Roman" panose="02020603050405020304" pitchFamily="18" charset="0"/>
              </a:rPr>
              <a:t>filedialog:</a:t>
            </a:r>
            <a:r>
              <a:rPr lang="vi-VN" sz="1600" b="0" i="0" dirty="0">
                <a:solidFill>
                  <a:schemeClr val="tx1"/>
                </a:solidFill>
                <a:effectLst/>
                <a:latin typeface="Times New Roman" panose="02020603050405020304" pitchFamily="18" charset="0"/>
                <a:cs typeface="Times New Roman" panose="02020603050405020304" pitchFamily="18" charset="0"/>
              </a:rPr>
              <a:t> Module trong tkinter để làm việc với hộp thoại chọn file.</a:t>
            </a:r>
          </a:p>
          <a:p>
            <a:pPr marL="171450" indent="-171450" algn="just">
              <a:buFont typeface="Wingdings" panose="05000000000000000000" pitchFamily="2" charset="2"/>
              <a:buChar char="q"/>
            </a:pPr>
            <a:r>
              <a:rPr lang="en-US" sz="1600" b="1" i="0" dirty="0">
                <a:solidFill>
                  <a:schemeClr val="tx1"/>
                </a:solidFill>
                <a:effectLst/>
                <a:latin typeface="Times New Roman" panose="02020603050405020304" pitchFamily="18" charset="0"/>
                <a:cs typeface="Times New Roman" panose="02020603050405020304" pitchFamily="18" charset="0"/>
              </a:rPr>
              <a:t> </a:t>
            </a:r>
            <a:r>
              <a:rPr lang="vi-VN" sz="1600" b="1" i="0" dirty="0">
                <a:solidFill>
                  <a:schemeClr val="tx1"/>
                </a:solidFill>
                <a:effectLst/>
                <a:latin typeface="Times New Roman" panose="02020603050405020304" pitchFamily="18" charset="0"/>
                <a:cs typeface="Times New Roman" panose="02020603050405020304" pitchFamily="18" charset="0"/>
              </a:rPr>
              <a:t>ImageTk, Image:</a:t>
            </a:r>
            <a:r>
              <a:rPr lang="vi-VN" sz="1600" b="0" i="0" dirty="0">
                <a:solidFill>
                  <a:schemeClr val="tx1"/>
                </a:solidFill>
                <a:effectLst/>
                <a:latin typeface="Times New Roman" panose="02020603050405020304" pitchFamily="18" charset="0"/>
                <a:cs typeface="Times New Roman" panose="02020603050405020304" pitchFamily="18" charset="0"/>
              </a:rPr>
              <a:t> Cung cấp các công cụ để làm việc với ảnh.</a:t>
            </a:r>
          </a:p>
          <a:p>
            <a:pPr marL="171450" indent="-171450" algn="just">
              <a:buFont typeface="Wingdings" panose="05000000000000000000" pitchFamily="2" charset="2"/>
              <a:buChar char="q"/>
            </a:pPr>
            <a:r>
              <a:rPr lang="en-US" sz="1600" b="1" i="0" dirty="0">
                <a:solidFill>
                  <a:schemeClr val="tx1"/>
                </a:solidFill>
                <a:effectLst/>
                <a:latin typeface="Times New Roman" panose="02020603050405020304" pitchFamily="18" charset="0"/>
                <a:cs typeface="Times New Roman" panose="02020603050405020304" pitchFamily="18" charset="0"/>
              </a:rPr>
              <a:t> </a:t>
            </a:r>
            <a:r>
              <a:rPr lang="vi-VN" sz="1600" b="1" i="0" dirty="0">
                <a:solidFill>
                  <a:schemeClr val="tx1"/>
                </a:solidFill>
                <a:effectLst/>
                <a:latin typeface="Times New Roman" panose="02020603050405020304" pitchFamily="18" charset="0"/>
                <a:cs typeface="Times New Roman" panose="02020603050405020304" pitchFamily="18" charset="0"/>
              </a:rPr>
              <a:t>numpy:</a:t>
            </a:r>
            <a:r>
              <a:rPr lang="vi-VN" sz="1600" b="0" i="0" dirty="0">
                <a:solidFill>
                  <a:schemeClr val="tx1"/>
                </a:solidFill>
                <a:effectLst/>
                <a:latin typeface="Times New Roman" panose="02020603050405020304" pitchFamily="18" charset="0"/>
                <a:cs typeface="Times New Roman" panose="02020603050405020304" pitchFamily="18" charset="0"/>
              </a:rPr>
              <a:t> Thư viện cho xử lý mảng và ma trận số học.</a:t>
            </a:r>
          </a:p>
          <a:p>
            <a:pPr marL="171450" indent="-171450" algn="just">
              <a:buFont typeface="Wingdings" panose="05000000000000000000" pitchFamily="2" charset="2"/>
              <a:buChar char="q"/>
            </a:pPr>
            <a:r>
              <a:rPr lang="en-US" sz="1600" b="1" i="0" dirty="0">
                <a:solidFill>
                  <a:schemeClr val="tx1"/>
                </a:solidFill>
                <a:effectLst/>
                <a:latin typeface="Times New Roman" panose="02020603050405020304" pitchFamily="18" charset="0"/>
                <a:cs typeface="Times New Roman" panose="02020603050405020304" pitchFamily="18" charset="0"/>
              </a:rPr>
              <a:t> </a:t>
            </a:r>
            <a:r>
              <a:rPr lang="vi-VN" sz="1600" b="1" i="0" dirty="0">
                <a:solidFill>
                  <a:schemeClr val="tx1"/>
                </a:solidFill>
                <a:effectLst/>
                <a:latin typeface="Times New Roman" panose="02020603050405020304" pitchFamily="18" charset="0"/>
                <a:cs typeface="Times New Roman" panose="02020603050405020304" pitchFamily="18" charset="0"/>
              </a:rPr>
              <a:t>load_model:</a:t>
            </a:r>
            <a:r>
              <a:rPr lang="vi-VN" sz="1600" b="0" i="0" dirty="0">
                <a:solidFill>
                  <a:schemeClr val="tx1"/>
                </a:solidFill>
                <a:effectLst/>
                <a:latin typeface="Times New Roman" panose="02020603050405020304" pitchFamily="18" charset="0"/>
                <a:cs typeface="Times New Roman" panose="02020603050405020304" pitchFamily="18" charset="0"/>
              </a:rPr>
              <a:t> Hàm để tải mô hình học máy từ Keras.</a:t>
            </a:r>
          </a:p>
        </p:txBody>
      </p:sp>
      <p:sp>
        <p:nvSpPr>
          <p:cNvPr id="26" name="Rectangle 25">
            <a:extLst>
              <a:ext uri="{FF2B5EF4-FFF2-40B4-BE49-F238E27FC236}">
                <a16:creationId xmlns:a16="http://schemas.microsoft.com/office/drawing/2014/main" id="{C2C423BA-C448-4933-8203-22A3E53DB3C2}"/>
              </a:ext>
            </a:extLst>
          </p:cNvPr>
          <p:cNvSpPr/>
          <p:nvPr/>
        </p:nvSpPr>
        <p:spPr>
          <a:xfrm>
            <a:off x="5444533" y="2903633"/>
            <a:ext cx="3847513" cy="1367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q"/>
            </a:pPr>
            <a:r>
              <a:rPr lang="en-US" b="0" i="0" dirty="0" err="1">
                <a:solidFill>
                  <a:schemeClr val="tx1"/>
                </a:solidFill>
                <a:effectLst/>
                <a:latin typeface="Times New Roman" panose="02020603050405020304" pitchFamily="18" charset="0"/>
                <a:cs typeface="Times New Roman" panose="02020603050405020304" pitchFamily="18" charset="0"/>
              </a:rPr>
              <a:t>Tải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mô</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hình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học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máy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được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lưu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trước</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đó</a:t>
            </a:r>
            <a:r>
              <a:rPr lang="en-US" b="0" i="0" dirty="0">
                <a:solidFill>
                  <a:schemeClr val="tx1"/>
                </a:solidFill>
                <a:effectLst/>
                <a:latin typeface="Times New Roman" panose="02020603050405020304" pitchFamily="18" charset="0"/>
                <a:cs typeface="Times New Roman" panose="02020603050405020304" pitchFamily="18" charset="0"/>
              </a:rPr>
              <a:t> (‘Model.h5’).</a:t>
            </a:r>
          </a:p>
          <a:p>
            <a:pPr marL="171450" indent="-171450" algn="just">
              <a:buFont typeface="Wingdings" panose="05000000000000000000" pitchFamily="2" charset="2"/>
              <a:buChar char="q"/>
            </a:pPr>
            <a:r>
              <a:rPr lang="en-US" b="0" i="0" dirty="0" err="1">
                <a:solidFill>
                  <a:schemeClr val="tx1"/>
                </a:solidFill>
                <a:effectLst/>
                <a:latin typeface="Times New Roman" panose="02020603050405020304" pitchFamily="18" charset="0"/>
                <a:cs typeface="Times New Roman" panose="02020603050405020304" pitchFamily="18" charset="0"/>
              </a:rPr>
              <a:t>Ánh</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x</a:t>
            </a:r>
            <a:r>
              <a:rPr lang="en-US" dirty="0" err="1">
                <a:solidFill>
                  <a:schemeClr val="tx1"/>
                </a:solidFill>
                <a:latin typeface="Times New Roman" panose="02020603050405020304" pitchFamily="18" charset="0"/>
                <a:cs typeface="Times New Roman" panose="02020603050405020304" pitchFamily="18" charset="0"/>
              </a:rPr>
              <a:t>ạ</a:t>
            </a:r>
            <a:r>
              <a:rPr lang="en-US" dirty="0">
                <a:solidFill>
                  <a:schemeClr val="tx1"/>
                </a:solidFill>
                <a:latin typeface="Times New Roman" panose="02020603050405020304" pitchFamily="18" charset="0"/>
                <a:cs typeface="Times New Roman" panose="02020603050405020304" pitchFamily="18" charset="0"/>
              </a:rPr>
              <a:t> (classes)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lớp</a:t>
            </a:r>
            <a:r>
              <a:rPr lang="en-US" dirty="0">
                <a:solidFill>
                  <a:schemeClr val="tx1"/>
                </a:solidFill>
                <a:latin typeface="Times New Roman" panose="02020603050405020304" pitchFamily="18" charset="0"/>
                <a:cs typeface="Times New Roman" panose="02020603050405020304" pitchFamily="18" charset="0"/>
              </a:rPr>
              <a:t> labels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a:t>
            </a:r>
            <a:endParaRPr lang="vi-VN" b="0" i="0" dirty="0">
              <a:solidFill>
                <a:schemeClr val="tx1"/>
              </a:solidFill>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98D3C52-3ECA-4A1C-869C-528AC506FC86}"/>
              </a:ext>
            </a:extLst>
          </p:cNvPr>
          <p:cNvSpPr/>
          <p:nvPr/>
        </p:nvSpPr>
        <p:spPr>
          <a:xfrm>
            <a:off x="5444534" y="4700893"/>
            <a:ext cx="3847512" cy="1046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q"/>
            </a:pPr>
            <a:r>
              <a:rPr lang="en-US" b="0" i="0" dirty="0" err="1">
                <a:solidFill>
                  <a:schemeClr val="tx1"/>
                </a:solidFill>
                <a:effectLst/>
                <a:latin typeface="Times New Roman" panose="02020603050405020304" pitchFamily="18" charset="0"/>
                <a:cs typeface="Times New Roman" panose="02020603050405020304" pitchFamily="18" charset="0"/>
              </a:rPr>
              <a:t>Tạo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một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cửa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sổ</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giao</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diện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tkinter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tiêu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đề</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Phân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loại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chó</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mèo</a:t>
            </a:r>
            <a:r>
              <a:rPr lang="en-US" b="0" i="0" dirty="0">
                <a:solidFill>
                  <a:schemeClr val="tx1"/>
                </a:solidFill>
                <a:effectLst/>
                <a:latin typeface="Times New Roman" panose="02020603050405020304" pitchFamily="18" charset="0"/>
                <a:cs typeface="Times New Roman" panose="02020603050405020304" pitchFamily="18" charset="0"/>
              </a:rPr>
              <a:t>’.</a:t>
            </a:r>
            <a:endParaRPr lang="vi-VN"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00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4A3C7-D15F-47FF-AAEB-FC42AE94EAB9}"/>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02</a:t>
            </a:r>
          </a:p>
        </p:txBody>
      </p:sp>
      <p:sp>
        <p:nvSpPr>
          <p:cNvPr id="5" name="Rectangle 4">
            <a:extLst>
              <a:ext uri="{FF2B5EF4-FFF2-40B4-BE49-F238E27FC236}">
                <a16:creationId xmlns:a16="http://schemas.microsoft.com/office/drawing/2014/main" id="{EC15D799-D3DE-4B61-9B17-72E50242103C}"/>
              </a:ext>
            </a:extLst>
          </p:cNvPr>
          <p:cNvSpPr/>
          <p:nvPr/>
        </p:nvSpPr>
        <p:spPr>
          <a:xfrm>
            <a:off x="888274" y="0"/>
            <a:ext cx="5355772"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XÂY DỰNG CHỨC NĂNG</a:t>
            </a:r>
          </a:p>
        </p:txBody>
      </p:sp>
      <p:grpSp>
        <p:nvGrpSpPr>
          <p:cNvPr id="13" name="Group 12">
            <a:extLst>
              <a:ext uri="{FF2B5EF4-FFF2-40B4-BE49-F238E27FC236}">
                <a16:creationId xmlns:a16="http://schemas.microsoft.com/office/drawing/2014/main" id="{BB51B719-00BC-4BB4-BED4-46791CA79B00}"/>
              </a:ext>
            </a:extLst>
          </p:cNvPr>
          <p:cNvGrpSpPr/>
          <p:nvPr/>
        </p:nvGrpSpPr>
        <p:grpSpPr>
          <a:xfrm>
            <a:off x="1033153" y="858894"/>
            <a:ext cx="5615448" cy="2953654"/>
            <a:chOff x="1616627" y="993741"/>
            <a:chExt cx="5615448" cy="2953654"/>
          </a:xfrm>
        </p:grpSpPr>
        <p:grpSp>
          <p:nvGrpSpPr>
            <p:cNvPr id="7" name="Group 6">
              <a:extLst>
                <a:ext uri="{FF2B5EF4-FFF2-40B4-BE49-F238E27FC236}">
                  <a16:creationId xmlns:a16="http://schemas.microsoft.com/office/drawing/2014/main" id="{8BB9C6AD-81B0-494E-B667-2F83C07DDDF5}"/>
                </a:ext>
              </a:extLst>
            </p:cNvPr>
            <p:cNvGrpSpPr/>
            <p:nvPr/>
          </p:nvGrpSpPr>
          <p:grpSpPr>
            <a:xfrm>
              <a:off x="1616628" y="993741"/>
              <a:ext cx="5615447" cy="491444"/>
              <a:chOff x="1618275" y="1209057"/>
              <a:chExt cx="2743137" cy="270698"/>
            </a:xfrm>
          </p:grpSpPr>
          <p:sp>
            <p:nvSpPr>
              <p:cNvPr id="11" name="Rectangle 10">
                <a:extLst>
                  <a:ext uri="{FF2B5EF4-FFF2-40B4-BE49-F238E27FC236}">
                    <a16:creationId xmlns:a16="http://schemas.microsoft.com/office/drawing/2014/main" id="{FD60C9A1-3BE3-4CF8-8B9B-5264B5AD6D2B}"/>
                  </a:ext>
                </a:extLst>
              </p:cNvPr>
              <p:cNvSpPr/>
              <p:nvPr/>
            </p:nvSpPr>
            <p:spPr>
              <a:xfrm>
                <a:off x="1618275" y="1209057"/>
                <a:ext cx="448230" cy="270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4</a:t>
                </a:r>
              </a:p>
            </p:txBody>
          </p:sp>
          <p:sp>
            <p:nvSpPr>
              <p:cNvPr id="12" name="Rectangle 11">
                <a:extLst>
                  <a:ext uri="{FF2B5EF4-FFF2-40B4-BE49-F238E27FC236}">
                    <a16:creationId xmlns:a16="http://schemas.microsoft.com/office/drawing/2014/main" id="{8466AAB2-DC8A-470B-B3B1-F40C474BAE4B}"/>
                  </a:ext>
                </a:extLst>
              </p:cNvPr>
              <p:cNvSpPr/>
              <p:nvPr/>
            </p:nvSpPr>
            <p:spPr>
              <a:xfrm>
                <a:off x="2066506" y="1209057"/>
                <a:ext cx="2294906" cy="270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PHÂN LOẠI (Classify)</a:t>
                </a:r>
              </a:p>
            </p:txBody>
          </p:sp>
        </p:grpSp>
        <p:sp>
          <p:nvSpPr>
            <p:cNvPr id="10" name="Rectangle 2">
              <a:extLst>
                <a:ext uri="{FF2B5EF4-FFF2-40B4-BE49-F238E27FC236}">
                  <a16:creationId xmlns:a16="http://schemas.microsoft.com/office/drawing/2014/main" id="{AAC250ED-BC95-4B99-9754-CE4399F0D059}"/>
                </a:ext>
              </a:extLst>
            </p:cNvPr>
            <p:cNvSpPr>
              <a:spLocks noChangeArrowheads="1"/>
            </p:cNvSpPr>
            <p:nvPr/>
          </p:nvSpPr>
          <p:spPr bwMode="auto">
            <a:xfrm>
              <a:off x="1616627" y="1485182"/>
              <a:ext cx="5615445"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ea typeface="JetBrains Mono"/>
                </a:rPr>
                <a:t>def </a:t>
              </a:r>
              <a:r>
                <a:rPr kumimoji="0" lang="en-US" altLang="en-US" sz="1400" b="0" i="0" u="none" strike="noStrike" cap="none" normalizeH="0" baseline="0" dirty="0">
                  <a:ln>
                    <a:noFill/>
                  </a:ln>
                  <a:solidFill>
                    <a:srgbClr val="FFC66D"/>
                  </a:solidFill>
                  <a:effectLst/>
                  <a:latin typeface="Arial Unicode MS"/>
                  <a:ea typeface="JetBrains Mono"/>
                </a:rPr>
                <a:t>classify</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a:ln>
                    <a:noFill/>
                  </a:ln>
                  <a:solidFill>
                    <a:srgbClr val="CC7832"/>
                  </a:solidFill>
                  <a:effectLst/>
                  <a:latin typeface="Arial Unicode MS"/>
                  <a:ea typeface="JetBrains Mono"/>
                </a:rPr>
                <a:t>global </a:t>
              </a:r>
              <a:r>
                <a:rPr kumimoji="0" lang="en-US" altLang="en-US" sz="1400" b="0" i="0" u="none" strike="noStrike" cap="none" normalizeH="0" baseline="0" dirty="0" err="1">
                  <a:ln>
                    <a:noFill/>
                  </a:ln>
                  <a:solidFill>
                    <a:srgbClr val="A9B7C6"/>
                  </a:solidFill>
                  <a:effectLst/>
                  <a:latin typeface="Arial Unicode MS"/>
                  <a:ea typeface="JetBrains Mono"/>
                </a:rPr>
                <a:t>label_packed</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image = </a:t>
              </a:r>
              <a:r>
                <a:rPr kumimoji="0" lang="en-US" altLang="en-US" sz="1400" b="0" i="0" u="none" strike="noStrike" cap="none" normalizeH="0" baseline="0" dirty="0" err="1">
                  <a:ln>
                    <a:noFill/>
                  </a:ln>
                  <a:solidFill>
                    <a:srgbClr val="A9B7C6"/>
                  </a:solidFill>
                  <a:effectLst/>
                  <a:latin typeface="Arial Unicode MS"/>
                  <a:ea typeface="JetBrains Mono"/>
                </a:rPr>
                <a:t>Image.open</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image = </a:t>
              </a:r>
              <a:r>
                <a:rPr kumimoji="0" lang="en-US" altLang="en-US" sz="1400" b="0" i="0" u="none" strike="noStrike" cap="none" normalizeH="0" baseline="0" dirty="0" err="1">
                  <a:ln>
                    <a:noFill/>
                  </a:ln>
                  <a:solidFill>
                    <a:srgbClr val="A9B7C6"/>
                  </a:solidFill>
                  <a:effectLst/>
                  <a:latin typeface="Arial Unicode MS"/>
                  <a:ea typeface="JetBrains Mono"/>
                </a:rPr>
                <a:t>image.resize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128</a:t>
              </a:r>
              <a:r>
                <a:rPr kumimoji="0" lang="en-US" altLang="en-US" sz="1400" b="0" i="0" u="none" strike="noStrike" cap="none" normalizeH="0" baseline="0" dirty="0">
                  <a:ln>
                    <a:noFill/>
                  </a:ln>
                  <a:solidFill>
                    <a:srgbClr val="CC7832"/>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128</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image = </a:t>
              </a:r>
              <a:r>
                <a:rPr kumimoji="0" lang="en-US" altLang="en-US" sz="1400" b="0" i="0" u="none" strike="noStrike" cap="none" normalizeH="0" baseline="0" dirty="0" err="1">
                  <a:ln>
                    <a:noFill/>
                  </a:ln>
                  <a:solidFill>
                    <a:srgbClr val="A9B7C6"/>
                  </a:solidFill>
                  <a:effectLst/>
                  <a:latin typeface="Arial Unicode MS"/>
                  <a:ea typeface="JetBrains Mono"/>
                </a:rPr>
                <a:t>numpy.expand_dims</a:t>
              </a:r>
              <a:r>
                <a:rPr kumimoji="0" lang="en-US" altLang="en-US" sz="1400" b="0" i="0" u="none" strike="noStrike" cap="none" normalizeH="0" baseline="0" dirty="0">
                  <a:ln>
                    <a:noFill/>
                  </a:ln>
                  <a:solidFill>
                    <a:srgbClr val="A9B7C6"/>
                  </a:solidFill>
                  <a:effectLst/>
                  <a:latin typeface="Arial Unicode MS"/>
                  <a:ea typeface="JetBrains Mono"/>
                </a:rPr>
                <a:t>(image</a:t>
              </a: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A4926"/>
                  </a:solidFill>
                  <a:effectLst/>
                  <a:latin typeface="Arial Unicode MS"/>
                  <a:ea typeface="JetBrains Mono"/>
                </a:rPr>
                <a:t>axis</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0</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image = </a:t>
              </a:r>
              <a:r>
                <a:rPr kumimoji="0" lang="en-US" altLang="en-US" sz="1400" b="0" i="0" u="none" strike="noStrike" cap="none" normalizeH="0" baseline="0" dirty="0" err="1">
                  <a:ln>
                    <a:noFill/>
                  </a:ln>
                  <a:solidFill>
                    <a:srgbClr val="A9B7C6"/>
                  </a:solidFill>
                  <a:effectLst/>
                  <a:latin typeface="Arial Unicode MS"/>
                  <a:ea typeface="JetBrains Mono"/>
                </a:rPr>
                <a:t>numpy.array</a:t>
              </a:r>
              <a:r>
                <a:rPr kumimoji="0" lang="en-US" altLang="en-US" sz="1400" b="0" i="0" u="none" strike="noStrike" cap="none" normalizeH="0" baseline="0" dirty="0">
                  <a:ln>
                    <a:noFill/>
                  </a:ln>
                  <a:solidFill>
                    <a:srgbClr val="A9B7C6"/>
                  </a:solidFill>
                  <a:effectLst/>
                  <a:latin typeface="Arial Unicode MS"/>
                  <a:ea typeface="JetBrains Mono"/>
                </a:rPr>
                <a:t>(image)</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image = image/</a:t>
              </a:r>
              <a:r>
                <a:rPr kumimoji="0" lang="en-US" altLang="en-US" sz="1400" b="0" i="0" u="none" strike="noStrike" cap="none" normalizeH="0" baseline="0" dirty="0">
                  <a:ln>
                    <a:noFill/>
                  </a:ln>
                  <a:solidFill>
                    <a:srgbClr val="6897BB"/>
                  </a:solidFill>
                  <a:effectLst/>
                  <a:latin typeface="Arial Unicode MS"/>
                  <a:ea typeface="JetBrains Mono"/>
                </a:rPr>
                <a:t>255</a:t>
              </a:r>
              <a:br>
                <a:rPr kumimoji="0" lang="en-US" altLang="en-US" sz="1400" b="0" i="0" u="none" strike="noStrike" cap="none" normalizeH="0" baseline="0" dirty="0">
                  <a:ln>
                    <a:noFill/>
                  </a:ln>
                  <a:solidFill>
                    <a:srgbClr val="6897BB"/>
                  </a:solidFill>
                  <a:effectLst/>
                  <a:latin typeface="Arial Unicode MS"/>
                  <a:ea typeface="JetBrains Mono"/>
                </a:rPr>
              </a:br>
              <a:r>
                <a:rPr kumimoji="0" lang="en-US" altLang="en-US" sz="1400" b="0" i="0" u="none" strike="noStrike" cap="none" normalizeH="0" baseline="0" dirty="0">
                  <a:ln>
                    <a:noFill/>
                  </a:ln>
                  <a:solidFill>
                    <a:srgbClr val="6897BB"/>
                  </a:solidFill>
                  <a:effectLst/>
                  <a:latin typeface="Arial Unicode MS"/>
                  <a:ea typeface="JetBrains Mono"/>
                </a:rPr>
                <a:t>    </a:t>
              </a:r>
              <a:r>
                <a:rPr kumimoji="0" lang="en-US" altLang="en-US" sz="1400" b="0" i="0" u="none" strike="noStrike" cap="none" normalizeH="0" baseline="0" dirty="0">
                  <a:ln>
                    <a:noFill/>
                  </a:ln>
                  <a:solidFill>
                    <a:srgbClr val="A9B7C6"/>
                  </a:solidFill>
                  <a:effectLst/>
                  <a:latin typeface="Arial Unicode MS"/>
                  <a:ea typeface="JetBrains Mono"/>
                </a:rPr>
                <a:t>pred = </a:t>
              </a:r>
              <a:r>
                <a:rPr kumimoji="0" lang="en-US" altLang="en-US" sz="1400" b="0" i="0" u="none" strike="noStrike" cap="none" normalizeH="0" baseline="0" dirty="0" err="1">
                  <a:ln>
                    <a:noFill/>
                  </a:ln>
                  <a:solidFill>
                    <a:srgbClr val="A9B7C6"/>
                  </a:solidFill>
                  <a:effectLst/>
                  <a:latin typeface="Arial Unicode MS"/>
                  <a:ea typeface="JetBrains Mono"/>
                </a:rPr>
                <a:t>numpy.argmax</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model.predict</a:t>
              </a:r>
              <a:r>
                <a:rPr kumimoji="0" lang="en-US" altLang="en-US" sz="1400" b="0" i="0" u="none" strike="noStrike" cap="none" normalizeH="0" baseline="0" dirty="0">
                  <a:ln>
                    <a:noFill/>
                  </a:ln>
                  <a:solidFill>
                    <a:srgbClr val="A9B7C6"/>
                  </a:solidFill>
                  <a:effectLst/>
                  <a:latin typeface="Arial Unicode MS"/>
                  <a:ea typeface="JetBrains Mono"/>
                </a:rPr>
                <a:t>([image])</a:t>
              </a: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A4926"/>
                  </a:solidFill>
                  <a:effectLst/>
                  <a:latin typeface="Arial Unicode MS"/>
                  <a:ea typeface="JetBrains Mono"/>
                </a:rPr>
                <a:t>axis</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1</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0</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sign = classes[pred]</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a:ln>
                    <a:noFill/>
                  </a:ln>
                  <a:solidFill>
                    <a:srgbClr val="8888C6"/>
                  </a:solidFill>
                  <a:effectLst/>
                  <a:latin typeface="Arial Unicode MS"/>
                  <a:ea typeface="JetBrains Mono"/>
                </a:rPr>
                <a:t>print</a:t>
              </a:r>
              <a:r>
                <a:rPr kumimoji="0" lang="en-US" altLang="en-US" sz="1400" b="0" i="0" u="none" strike="noStrike" cap="none" normalizeH="0" baseline="0" dirty="0">
                  <a:ln>
                    <a:noFill/>
                  </a:ln>
                  <a:solidFill>
                    <a:srgbClr val="A9B7C6"/>
                  </a:solidFill>
                  <a:effectLst/>
                  <a:latin typeface="Arial Unicode MS"/>
                  <a:ea typeface="JetBrains Mono"/>
                </a:rPr>
                <a:t>(sign)</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label.configure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AA4926"/>
                  </a:solidFill>
                  <a:effectLst/>
                  <a:latin typeface="Arial Unicode MS"/>
                  <a:ea typeface="JetBrains Mono"/>
                </a:rPr>
                <a:t>foreground</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'#011638'</a:t>
              </a: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A4926"/>
                  </a:solidFill>
                  <a:effectLst/>
                  <a:latin typeface="Arial Unicode MS"/>
                  <a:ea typeface="JetBrains Mono"/>
                </a:rPr>
                <a:t>text</a:t>
              </a:r>
              <a:r>
                <a:rPr kumimoji="0" lang="en-US" altLang="en-US" sz="1400" b="0" i="0" u="none" strike="noStrike" cap="none" normalizeH="0" baseline="0" dirty="0">
                  <a:ln>
                    <a:noFill/>
                  </a:ln>
                  <a:solidFill>
                    <a:srgbClr val="A9B7C6"/>
                  </a:solidFill>
                  <a:effectLst/>
                  <a:latin typeface="Arial Unicode MS"/>
                  <a:ea typeface="JetBrains Mono"/>
                </a:rPr>
                <a:t>=sign)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pSp>
      <p:sp>
        <p:nvSpPr>
          <p:cNvPr id="27" name="Rectangle 26">
            <a:extLst>
              <a:ext uri="{FF2B5EF4-FFF2-40B4-BE49-F238E27FC236}">
                <a16:creationId xmlns:a16="http://schemas.microsoft.com/office/drawing/2014/main" id="{8C0D49CC-A9C6-4779-9203-A58BAF24ABB0}"/>
              </a:ext>
            </a:extLst>
          </p:cNvPr>
          <p:cNvSpPr/>
          <p:nvPr/>
        </p:nvSpPr>
        <p:spPr>
          <a:xfrm>
            <a:off x="6806008" y="858892"/>
            <a:ext cx="4918665" cy="2462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Hàm</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Image</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mở</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và</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xử</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lí</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hình</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ảnh</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được</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mở</a:t>
            </a:r>
            <a:r>
              <a:rPr lang="en-US" sz="2000" i="0" dirty="0">
                <a:solidFill>
                  <a:schemeClr val="tx1"/>
                </a:solidFill>
                <a:effectLst/>
                <a:latin typeface="Times New Roman" panose="02020603050405020304" pitchFamily="18" charset="0"/>
                <a:cs typeface="Times New Roman" panose="02020603050405020304" pitchFamily="18" charset="0"/>
              </a:rPr>
              <a:t> ra </a:t>
            </a:r>
            <a:r>
              <a:rPr lang="en-US" sz="2000" i="0" dirty="0" err="1">
                <a:solidFill>
                  <a:schemeClr val="tx1"/>
                </a:solidFill>
                <a:effectLst/>
                <a:latin typeface="Times New Roman" panose="02020603050405020304" pitchFamily="18" charset="0"/>
                <a:cs typeface="Times New Roman" panose="02020603050405020304" pitchFamily="18" charset="0"/>
              </a:rPr>
              <a:t>từ</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đường</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dẫn</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file_path</a:t>
            </a:r>
            <a:r>
              <a:rPr lang="en-US" sz="2000" i="0" dirty="0">
                <a:solidFill>
                  <a:schemeClr val="tx1"/>
                </a:solidFill>
                <a:effectLst/>
                <a:latin typeface="Times New Roman" panose="02020603050405020304" pitchFamily="18" charset="0"/>
                <a:cs typeface="Times New Roman" panose="02020603050405020304" pitchFamily="18" charset="0"/>
              </a:rPr>
              <a:t>. </a:t>
            </a:r>
          </a:p>
          <a:p>
            <a:pPr marL="171450" indent="-17145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hàm</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model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huấn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luyện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trước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lớp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‘pred’.</a:t>
            </a:r>
          </a:p>
          <a:p>
            <a:pPr marL="171450" indent="-171450" algn="just">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‘pred’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hàm</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classes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đoán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diện</a:t>
            </a:r>
            <a:r>
              <a:rPr lang="en-US" sz="2000" dirty="0">
                <a:solidFill>
                  <a:schemeClr val="tx1"/>
                </a:solidFill>
                <a:latin typeface="Times New Roman" panose="02020603050405020304" pitchFamily="18" charset="0"/>
                <a:cs typeface="Times New Roman" panose="02020603050405020304" pitchFamily="18" charset="0"/>
              </a:rPr>
              <a:t>.</a:t>
            </a:r>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818691C6-E7B4-486B-ACC9-7FF1DBBF5FBF}"/>
              </a:ext>
            </a:extLst>
          </p:cNvPr>
          <p:cNvSpPr/>
          <p:nvPr/>
        </p:nvSpPr>
        <p:spPr>
          <a:xfrm>
            <a:off x="1033154" y="4159304"/>
            <a:ext cx="5615447" cy="491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HIỂN THỊ NÚT BẤM ‘PHÂN LOẠI’</a:t>
            </a:r>
          </a:p>
        </p:txBody>
      </p:sp>
      <p:sp>
        <p:nvSpPr>
          <p:cNvPr id="15" name="Rectangle 3">
            <a:extLst>
              <a:ext uri="{FF2B5EF4-FFF2-40B4-BE49-F238E27FC236}">
                <a16:creationId xmlns:a16="http://schemas.microsoft.com/office/drawing/2014/main" id="{CE40972F-5647-44A2-9964-F6510A142071}"/>
              </a:ext>
            </a:extLst>
          </p:cNvPr>
          <p:cNvSpPr>
            <a:spLocks noChangeArrowheads="1"/>
          </p:cNvSpPr>
          <p:nvPr/>
        </p:nvSpPr>
        <p:spPr bwMode="auto">
          <a:xfrm>
            <a:off x="1033153" y="4650749"/>
            <a:ext cx="5615445"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ea typeface="JetBrains Mono"/>
              </a:rPr>
              <a:t>def </a:t>
            </a:r>
            <a:r>
              <a:rPr kumimoji="0" lang="en-US" altLang="en-US" sz="1400" b="0" i="0" u="none" strike="noStrike" cap="none" normalizeH="0" baseline="0" dirty="0" err="1">
                <a:ln>
                  <a:noFill/>
                </a:ln>
                <a:solidFill>
                  <a:srgbClr val="FFC66D"/>
                </a:solidFill>
                <a:effectLst/>
                <a:latin typeface="Arial Unicode MS"/>
                <a:ea typeface="JetBrains Mono"/>
              </a:rPr>
              <a:t>show_classify_button</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classify_b</a:t>
            </a:r>
            <a:r>
              <a:rPr kumimoji="0" lang="en-US" altLang="en-US" sz="1400" b="0" i="0" u="none" strike="noStrike" cap="none" normalizeH="0" baseline="0" dirty="0">
                <a:ln>
                  <a:noFill/>
                </a:ln>
                <a:solidFill>
                  <a:srgbClr val="A9B7C6"/>
                </a:solidFill>
                <a:effectLst/>
                <a:latin typeface="Arial Unicode MS"/>
                <a:ea typeface="JetBrains Mono"/>
              </a:rPr>
              <a:t>=Button(</a:t>
            </a:r>
            <a:r>
              <a:rPr kumimoji="0" lang="en-US" altLang="en-US" sz="1400" b="0" i="0" u="none" strike="noStrike" cap="none" normalizeH="0" baseline="0" dirty="0" err="1">
                <a:ln>
                  <a:noFill/>
                </a:ln>
                <a:solidFill>
                  <a:srgbClr val="A9B7C6"/>
                </a:solidFill>
                <a:effectLst/>
                <a:latin typeface="Arial Unicode MS"/>
                <a:ea typeface="JetBrains Mono"/>
              </a:rPr>
              <a:t>top</a:t>
            </a:r>
            <a:r>
              <a:rPr kumimoji="0" lang="en-US" altLang="en-US" sz="1400" b="0" i="0" u="none" strike="noStrike" cap="none" normalizeH="0" baseline="0" dirty="0" err="1">
                <a:ln>
                  <a:noFill/>
                </a:ln>
                <a:solidFill>
                  <a:srgbClr val="CC7832"/>
                </a:solidFill>
                <a:effectLst/>
                <a:latin typeface="Arial Unicode MS"/>
                <a:ea typeface="JetBrains Mono"/>
              </a:rPr>
              <a:t>,</a:t>
            </a:r>
            <a:r>
              <a:rPr kumimoji="0" lang="en-US" altLang="en-US" sz="1400" b="0" i="0" u="none" strike="noStrike" cap="none" normalizeH="0" baseline="0" dirty="0" err="1">
                <a:ln>
                  <a:noFill/>
                </a:ln>
                <a:solidFill>
                  <a:srgbClr val="AA4926"/>
                </a:solidFill>
                <a:effectLst/>
                <a:latin typeface="Arial Unicode MS"/>
                <a:ea typeface="JetBrains Mono"/>
              </a:rPr>
              <a:t>text</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a:t>
            </a:r>
            <a:r>
              <a:rPr kumimoji="0" lang="en-US" altLang="en-US" sz="1400" b="0" i="0" u="none" strike="noStrike" cap="none" normalizeH="0" baseline="0" dirty="0" err="1">
                <a:ln>
                  <a:noFill/>
                </a:ln>
                <a:solidFill>
                  <a:srgbClr val="6A8759"/>
                </a:solidFill>
                <a:effectLst/>
                <a:latin typeface="Arial Unicode MS"/>
                <a:ea typeface="JetBrains Mono"/>
              </a:rPr>
              <a:t>Phân</a:t>
            </a:r>
            <a:r>
              <a:rPr kumimoji="0" lang="en-US" altLang="en-US" sz="1400" b="0" i="0" u="none" strike="noStrike" cap="none" normalizeH="0" baseline="0" dirty="0">
                <a:ln>
                  <a:noFill/>
                </a:ln>
                <a:solidFill>
                  <a:srgbClr val="6A8759"/>
                </a:solidFill>
                <a:effectLst/>
                <a:latin typeface="Arial Unicode MS"/>
                <a:ea typeface="JetBrains Mono"/>
              </a:rPr>
              <a:t> </a:t>
            </a:r>
            <a:r>
              <a:rPr kumimoji="0" lang="en-US" altLang="en-US" sz="1400" b="0" i="0" u="none" strike="noStrike" cap="none" normalizeH="0" baseline="0" dirty="0" err="1">
                <a:ln>
                  <a:noFill/>
                </a:ln>
                <a:solidFill>
                  <a:srgbClr val="6A8759"/>
                </a:solidFill>
                <a:effectLst/>
                <a:latin typeface="Arial Unicode MS"/>
                <a:ea typeface="JetBrains Mono"/>
              </a:rPr>
              <a:t>loại</a:t>
            </a:r>
            <a:r>
              <a:rPr kumimoji="0" lang="en-US" altLang="en-US" sz="1400" b="0" i="0" u="none" strike="noStrike" cap="none" normalizeH="0" baseline="0" dirty="0">
                <a:ln>
                  <a:noFill/>
                </a:ln>
                <a:solidFill>
                  <a:srgbClr val="6A8759"/>
                </a:solidFill>
                <a:effectLst/>
                <a:latin typeface="Arial Unicode MS"/>
                <a:ea typeface="JetBrains Mono"/>
              </a:rPr>
              <a:t>"</a:t>
            </a:r>
            <a:r>
              <a:rPr kumimoji="0" lang="en-US" altLang="en-US" sz="1400" b="0" i="0" u="none" strike="noStrike" cap="none" normalizeH="0" baseline="0" dirty="0">
                <a:ln>
                  <a:noFill/>
                </a:ln>
                <a:solidFill>
                  <a:srgbClr val="CC7832"/>
                </a:solidFill>
                <a:effectLst/>
                <a:latin typeface="Arial Unicode MS"/>
                <a:ea typeface="JetBrains Mono"/>
              </a:rPr>
              <a:t>,</a:t>
            </a:r>
            <a:br>
              <a:rPr kumimoji="0" lang="en-US" altLang="en-US" sz="1400" b="0" i="0" u="none" strike="noStrike" cap="none" normalizeH="0" baseline="0" dirty="0">
                <a:ln>
                  <a:noFill/>
                </a:ln>
                <a:solidFill>
                  <a:srgbClr val="CC7832"/>
                </a:solidFill>
                <a:effectLst/>
                <a:latin typeface="Arial Unicode MS"/>
                <a:ea typeface="JetBrains Mono"/>
              </a:rPr>
            </a:b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A4926"/>
                </a:solidFill>
                <a:effectLst/>
                <a:latin typeface="Arial Unicode MS"/>
                <a:ea typeface="JetBrains Mono"/>
              </a:rPr>
              <a:t>command</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CC7832"/>
                </a:solidFill>
                <a:effectLst/>
                <a:latin typeface="Arial Unicode MS"/>
                <a:ea typeface="JetBrains Mono"/>
              </a:rPr>
              <a:t>lambda</a:t>
            </a:r>
            <a:r>
              <a:rPr kumimoji="0" lang="en-US" altLang="en-US" sz="1400" b="0" i="0" u="none" strike="noStrike" cap="none" normalizeH="0" baseline="0" dirty="0">
                <a:ln>
                  <a:noFill/>
                </a:ln>
                <a:solidFill>
                  <a:srgbClr val="A9B7C6"/>
                </a:solidFill>
                <a:effectLst/>
                <a:latin typeface="Arial Unicode MS"/>
                <a:ea typeface="JetBrains Mono"/>
              </a:rPr>
              <a:t>: classify(</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CC7832"/>
                </a:solidFill>
                <a:effectLst/>
                <a:latin typeface="Arial Unicode MS"/>
                <a:ea typeface="JetBrains Mono"/>
              </a:rPr>
              <a:t>,</a:t>
            </a:r>
            <a:br>
              <a:rPr kumimoji="0" lang="en-US" altLang="en-US" sz="1400" b="0" i="0" u="none" strike="noStrike" cap="none" normalizeH="0" baseline="0" dirty="0">
                <a:ln>
                  <a:noFill/>
                </a:ln>
                <a:solidFill>
                  <a:srgbClr val="CC7832"/>
                </a:solidFill>
                <a:effectLst/>
                <a:latin typeface="Arial Unicode MS"/>
                <a:ea typeface="JetBrains Mono"/>
              </a:rPr>
            </a:b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err="1">
                <a:ln>
                  <a:noFill/>
                </a:ln>
                <a:solidFill>
                  <a:srgbClr val="AA4926"/>
                </a:solidFill>
                <a:effectLst/>
                <a:latin typeface="Arial Unicode MS"/>
                <a:ea typeface="JetBrains Mono"/>
              </a:rPr>
              <a:t>padx</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10</a:t>
            </a:r>
            <a:r>
              <a:rPr kumimoji="0" lang="en-US" altLang="en-US" sz="1400" b="0" i="0" u="none" strike="noStrike" cap="none" normalizeH="0" baseline="0" dirty="0">
                <a:ln>
                  <a:noFill/>
                </a:ln>
                <a:solidFill>
                  <a:srgbClr val="CC7832"/>
                </a:solidFill>
                <a:effectLst/>
                <a:latin typeface="Arial Unicode MS"/>
                <a:ea typeface="JetBrains Mono"/>
              </a:rPr>
              <a:t>,</a:t>
            </a:r>
            <a:r>
              <a:rPr kumimoji="0" lang="en-US" altLang="en-US" sz="1400" b="0" i="0" u="none" strike="noStrike" cap="none" normalizeH="0" baseline="0" dirty="0">
                <a:ln>
                  <a:noFill/>
                </a:ln>
                <a:solidFill>
                  <a:srgbClr val="AA4926"/>
                </a:solidFill>
                <a:effectLst/>
                <a:latin typeface="Arial Unicode MS"/>
                <a:ea typeface="JetBrains Mono"/>
              </a:rPr>
              <a:t>pady</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5</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classify_b.configure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AA4926"/>
                </a:solidFill>
                <a:effectLst/>
                <a:latin typeface="Arial Unicode MS"/>
                <a:ea typeface="JetBrains Mono"/>
              </a:rPr>
              <a:t>background</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'#364156'</a:t>
            </a: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A4926"/>
                </a:solidFill>
                <a:effectLst/>
                <a:latin typeface="Arial Unicode MS"/>
                <a:ea typeface="JetBrains Mono"/>
              </a:rPr>
              <a:t>foreground</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'white'</a:t>
            </a: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A4926"/>
                </a:solidFill>
                <a:effectLst/>
                <a:latin typeface="Arial Unicode MS"/>
                <a:ea typeface="JetBrains Mono"/>
              </a:rPr>
              <a:t>font</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'arial'</a:t>
            </a:r>
            <a:r>
              <a:rPr kumimoji="0" lang="en-US" altLang="en-US" sz="1400" b="0" i="0" u="none" strike="noStrike" cap="none" normalizeH="0" baseline="0" dirty="0">
                <a:ln>
                  <a:noFill/>
                </a:ln>
                <a:solidFill>
                  <a:srgbClr val="CC7832"/>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10</a:t>
            </a:r>
            <a:r>
              <a:rPr kumimoji="0" lang="en-US" altLang="en-US" sz="1400" b="0" i="0" u="none" strike="noStrike" cap="none" normalizeH="0" baseline="0" dirty="0">
                <a:ln>
                  <a:noFill/>
                </a:ln>
                <a:solidFill>
                  <a:srgbClr val="CC7832"/>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'bold'</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classify_b.place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A4926"/>
                </a:solidFill>
                <a:effectLst/>
                <a:latin typeface="Arial Unicode MS"/>
                <a:ea typeface="JetBrains Mono"/>
              </a:rPr>
              <a:t>relx</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0.79</a:t>
            </a:r>
            <a:r>
              <a:rPr kumimoji="0" lang="en-US" altLang="en-US" sz="1400" b="0" i="0" u="none" strike="noStrike" cap="none" normalizeH="0" baseline="0" dirty="0">
                <a:ln>
                  <a:noFill/>
                </a:ln>
                <a:solidFill>
                  <a:srgbClr val="CC7832"/>
                </a:solidFill>
                <a:effectLst/>
                <a:latin typeface="Arial Unicode MS"/>
                <a:ea typeface="JetBrains Mono"/>
              </a:rPr>
              <a:t>,</a:t>
            </a:r>
            <a:r>
              <a:rPr kumimoji="0" lang="en-US" altLang="en-US" sz="1400" b="0" i="0" u="none" strike="noStrike" cap="none" normalizeH="0" baseline="0" dirty="0">
                <a:ln>
                  <a:noFill/>
                </a:ln>
                <a:solidFill>
                  <a:srgbClr val="AA4926"/>
                </a:solidFill>
                <a:effectLst/>
                <a:latin typeface="Arial Unicode MS"/>
                <a:ea typeface="JetBrains Mono"/>
              </a:rPr>
              <a:t>rely</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0.46</a:t>
            </a:r>
            <a:r>
              <a:rPr kumimoji="0" lang="en-US" altLang="en-US" sz="1400" b="0" i="0" u="none" strike="noStrike" cap="none" normalizeH="0" baseline="0" dirty="0">
                <a:ln>
                  <a:noFill/>
                </a:ln>
                <a:solidFill>
                  <a:srgbClr val="A9B7C6"/>
                </a:solidFill>
                <a:effectLst/>
                <a:latin typeface="Arial Unicode MS"/>
                <a:ea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49A46214-1CB7-44C6-B613-2A8A30BBAE89}"/>
              </a:ext>
            </a:extLst>
          </p:cNvPr>
          <p:cNvSpPr/>
          <p:nvPr/>
        </p:nvSpPr>
        <p:spPr>
          <a:xfrm>
            <a:off x="6806008" y="4159304"/>
            <a:ext cx="4918665" cy="1468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show_classify_button</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Hàm</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này</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tạo</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và</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hiển</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thị</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nút</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Phân</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loại</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sau</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khi</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err="1">
                <a:solidFill>
                  <a:schemeClr val="tx1"/>
                </a:solidFill>
                <a:effectLst/>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lên</a:t>
            </a:r>
            <a:r>
              <a:rPr lang="en-US" sz="2000" dirty="0">
                <a:solidFill>
                  <a:schemeClr val="tx1"/>
                </a:solidFill>
                <a:latin typeface="Times New Roman" panose="02020603050405020304" pitchFamily="18" charset="0"/>
                <a:cs typeface="Times New Roman" panose="02020603050405020304" pitchFamily="18" charset="0"/>
              </a:rPr>
              <a:t>.</a:t>
            </a:r>
            <a:endParaRPr lang="vi-VN" sz="20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36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4A3C7-D15F-47FF-AAEB-FC42AE94EAB9}"/>
              </a:ext>
            </a:extLst>
          </p:cNvPr>
          <p:cNvSpPr/>
          <p:nvPr/>
        </p:nvSpPr>
        <p:spPr>
          <a:xfrm>
            <a:off x="0" y="-1"/>
            <a:ext cx="888274" cy="718457"/>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Times New Roman" panose="02020603050405020304" pitchFamily="18" charset="0"/>
                <a:cs typeface="Times New Roman" panose="02020603050405020304" pitchFamily="18" charset="0"/>
              </a:rPr>
              <a:t>02</a:t>
            </a:r>
          </a:p>
        </p:txBody>
      </p:sp>
      <p:sp>
        <p:nvSpPr>
          <p:cNvPr id="5" name="Rectangle 4">
            <a:extLst>
              <a:ext uri="{FF2B5EF4-FFF2-40B4-BE49-F238E27FC236}">
                <a16:creationId xmlns:a16="http://schemas.microsoft.com/office/drawing/2014/main" id="{EC15D799-D3DE-4B61-9B17-72E50242103C}"/>
              </a:ext>
            </a:extLst>
          </p:cNvPr>
          <p:cNvSpPr/>
          <p:nvPr/>
        </p:nvSpPr>
        <p:spPr>
          <a:xfrm>
            <a:off x="888274" y="0"/>
            <a:ext cx="5355772" cy="718457"/>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XÂY DỰNG CHỨC NĂNG</a:t>
            </a:r>
          </a:p>
        </p:txBody>
      </p:sp>
      <p:grpSp>
        <p:nvGrpSpPr>
          <p:cNvPr id="7" name="Group 6">
            <a:extLst>
              <a:ext uri="{FF2B5EF4-FFF2-40B4-BE49-F238E27FC236}">
                <a16:creationId xmlns:a16="http://schemas.microsoft.com/office/drawing/2014/main" id="{8BB9C6AD-81B0-494E-B667-2F83C07DDDF5}"/>
              </a:ext>
            </a:extLst>
          </p:cNvPr>
          <p:cNvGrpSpPr/>
          <p:nvPr/>
        </p:nvGrpSpPr>
        <p:grpSpPr>
          <a:xfrm>
            <a:off x="1033154" y="858892"/>
            <a:ext cx="5615447" cy="491443"/>
            <a:chOff x="1618275" y="1209057"/>
            <a:chExt cx="2743137" cy="395742"/>
          </a:xfrm>
        </p:grpSpPr>
        <p:sp>
          <p:nvSpPr>
            <p:cNvPr id="11" name="Rectangle 10">
              <a:extLst>
                <a:ext uri="{FF2B5EF4-FFF2-40B4-BE49-F238E27FC236}">
                  <a16:creationId xmlns:a16="http://schemas.microsoft.com/office/drawing/2014/main" id="{FD60C9A1-3BE3-4CF8-8B9B-5264B5AD6D2B}"/>
                </a:ext>
              </a:extLst>
            </p:cNvPr>
            <p:cNvSpPr/>
            <p:nvPr/>
          </p:nvSpPr>
          <p:spPr>
            <a:xfrm>
              <a:off x="1618275" y="1209057"/>
              <a:ext cx="448230" cy="3957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5</a:t>
              </a:r>
            </a:p>
          </p:txBody>
        </p:sp>
        <p:sp>
          <p:nvSpPr>
            <p:cNvPr id="12" name="Rectangle 11">
              <a:extLst>
                <a:ext uri="{FF2B5EF4-FFF2-40B4-BE49-F238E27FC236}">
                  <a16:creationId xmlns:a16="http://schemas.microsoft.com/office/drawing/2014/main" id="{8466AAB2-DC8A-470B-B3B1-F40C474BAE4B}"/>
                </a:ext>
              </a:extLst>
            </p:cNvPr>
            <p:cNvSpPr/>
            <p:nvPr/>
          </p:nvSpPr>
          <p:spPr>
            <a:xfrm>
              <a:off x="2066506" y="1209057"/>
              <a:ext cx="2294906" cy="3957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TẢI ẢNH</a:t>
              </a:r>
            </a:p>
          </p:txBody>
        </p:sp>
      </p:grpSp>
      <p:sp>
        <p:nvSpPr>
          <p:cNvPr id="27" name="Rectangle 26">
            <a:extLst>
              <a:ext uri="{FF2B5EF4-FFF2-40B4-BE49-F238E27FC236}">
                <a16:creationId xmlns:a16="http://schemas.microsoft.com/office/drawing/2014/main" id="{8C0D49CC-A9C6-4779-9203-A58BAF24ABB0}"/>
              </a:ext>
            </a:extLst>
          </p:cNvPr>
          <p:cNvSpPr/>
          <p:nvPr/>
        </p:nvSpPr>
        <p:spPr>
          <a:xfrm>
            <a:off x="6806008" y="718456"/>
            <a:ext cx="4918665" cy="3664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a:t>
            </a:r>
            <a:r>
              <a:rPr lang="en-US" i="0" dirty="0" err="1">
                <a:solidFill>
                  <a:schemeClr val="tx1"/>
                </a:solidFill>
                <a:effectLst/>
                <a:latin typeface="Times New Roman" panose="02020603050405020304" pitchFamily="18" charset="0"/>
                <a:cs typeface="Times New Roman" panose="02020603050405020304" pitchFamily="18" charset="0"/>
              </a:rPr>
              <a:t>file_path</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cho</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phép</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mở</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hộp</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thoại</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cho</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phép</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người</a:t>
            </a:r>
            <a:r>
              <a:rPr lang="en-US" i="0"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a:t>
            </a:r>
            <a:r>
              <a:rPr lang="en-US" i="0" dirty="0" err="1">
                <a:solidFill>
                  <a:schemeClr val="tx1"/>
                </a:solidFill>
                <a:effectLst/>
                <a:latin typeface="Times New Roman" panose="02020603050405020304" pitchFamily="18" charset="0"/>
                <a:cs typeface="Times New Roman" panose="02020603050405020304" pitchFamily="18" charset="0"/>
              </a:rPr>
              <a:t>ng</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chọn</a:t>
            </a:r>
            <a:r>
              <a:rPr lang="en-US" i="0" dirty="0">
                <a:solidFill>
                  <a:schemeClr val="tx1"/>
                </a:solidFill>
                <a:effectLst/>
                <a:latin typeface="Times New Roman" panose="02020603050405020304" pitchFamily="18" charset="0"/>
                <a:cs typeface="Times New Roman" panose="02020603050405020304" pitchFamily="18" charset="0"/>
              </a:rPr>
              <a:t> 1 </a:t>
            </a:r>
            <a:r>
              <a:rPr lang="en-US" i="0" dirty="0" err="1">
                <a:solidFill>
                  <a:schemeClr val="tx1"/>
                </a:solidFill>
                <a:effectLst/>
                <a:latin typeface="Times New Roman" panose="02020603050405020304" pitchFamily="18" charset="0"/>
                <a:cs typeface="Times New Roman" panose="02020603050405020304" pitchFamily="18" charset="0"/>
              </a:rPr>
              <a:t>tệp</a:t>
            </a:r>
            <a:r>
              <a:rPr lang="en-US" i="0" dirty="0">
                <a:solidFill>
                  <a:schemeClr val="tx1"/>
                </a:solidFill>
                <a:effectLst/>
                <a:latin typeface="Times New Roman" panose="02020603050405020304" pitchFamily="18" charset="0"/>
                <a:cs typeface="Times New Roman" panose="02020603050405020304" pitchFamily="18" charset="0"/>
              </a:rPr>
              <a:t> </a:t>
            </a:r>
            <a:r>
              <a:rPr lang="en-US" i="0" dirty="0" err="1">
                <a:solidFill>
                  <a:schemeClr val="tx1"/>
                </a:solidFill>
                <a:effectLst/>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a:t>
            </a:r>
          </a:p>
          <a:p>
            <a:pPr marL="171450" indent="-171450" algn="just">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viện</a:t>
            </a:r>
            <a:r>
              <a:rPr lang="en-US" dirty="0">
                <a:solidFill>
                  <a:schemeClr val="tx1"/>
                </a:solidFill>
                <a:latin typeface="Times New Roman" panose="02020603050405020304" pitchFamily="18" charset="0"/>
                <a:cs typeface="Times New Roman" panose="02020603050405020304" pitchFamily="18" charset="0"/>
              </a:rPr>
              <a:t> PIL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lí</a:t>
            </a:r>
            <a:r>
              <a:rPr lang="en-US" dirty="0">
                <a:solidFill>
                  <a:schemeClr val="tx1"/>
                </a:solidFill>
                <a:latin typeface="Times New Roman" panose="02020603050405020304" pitchFamily="18" charset="0"/>
                <a:cs typeface="Times New Roman" panose="02020603050405020304" pitchFamily="18" charset="0"/>
              </a:rPr>
              <a:t> Image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vừa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vặn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cửa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sổ</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diện</a:t>
            </a:r>
            <a:r>
              <a:rPr lang="en-US" dirty="0">
                <a:solidFill>
                  <a:schemeClr val="tx1"/>
                </a:solidFill>
                <a:latin typeface="Times New Roman" panose="02020603050405020304" pitchFamily="18" charset="0"/>
                <a:cs typeface="Times New Roman" panose="02020603050405020304" pitchFamily="18" charset="0"/>
              </a:rPr>
              <a:t>.</a:t>
            </a:r>
          </a:p>
          <a:p>
            <a:pPr marL="171450" indent="-17145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sign_image.image</a:t>
            </a:r>
            <a:r>
              <a:rPr lang="en-US" b="1" dirty="0">
                <a:solidFill>
                  <a:schemeClr val="tx1"/>
                </a:solidFill>
                <a:latin typeface="Times New Roman" panose="02020603050405020304" pitchFamily="18" charset="0"/>
                <a:cs typeface="Times New Roman" panose="02020603050405020304" pitchFamily="18" charset="0"/>
              </a:rPr>
              <a:t> = </a:t>
            </a:r>
            <a:r>
              <a:rPr lang="en-US" b="1" dirty="0" err="1">
                <a:solidFill>
                  <a:schemeClr val="tx1"/>
                </a:solidFill>
                <a:latin typeface="Times New Roman" panose="02020603050405020304" pitchFamily="18" charset="0"/>
                <a:cs typeface="Times New Roman" panose="02020603050405020304" pitchFamily="18" charset="0"/>
              </a:rPr>
              <a:t>im</a:t>
            </a: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 Image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sign_image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phóng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bộ</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nhớ</a:t>
            </a:r>
            <a:r>
              <a:rPr lang="en-US" dirty="0">
                <a:solidFill>
                  <a:schemeClr val="tx1"/>
                </a:solidFill>
                <a:latin typeface="Times New Roman" panose="02020603050405020304" pitchFamily="18" charset="0"/>
                <a:cs typeface="Times New Roman" panose="02020603050405020304" pitchFamily="18" charset="0"/>
              </a:rPr>
              <a:t>.</a:t>
            </a:r>
          </a:p>
          <a:p>
            <a:pPr marL="171450" indent="-17145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label.configure</a:t>
            </a:r>
            <a:r>
              <a:rPr lang="en-US" b="1" dirty="0">
                <a:solidFill>
                  <a:schemeClr val="tx1"/>
                </a:solidFill>
                <a:latin typeface="Times New Roman" panose="02020603050405020304" pitchFamily="18" charset="0"/>
                <a:cs typeface="Times New Roman" panose="02020603050405020304" pitchFamily="18" charset="0"/>
              </a:rPr>
              <a:t>(text=‘’)’: </a:t>
            </a:r>
            <a:r>
              <a:rPr lang="en-US" dirty="0" err="1">
                <a:solidFill>
                  <a:schemeClr val="tx1"/>
                </a:solidFill>
                <a:latin typeface="Times New Roman" panose="02020603050405020304" pitchFamily="18" charset="0"/>
                <a:cs typeface="Times New Roman" panose="02020603050405020304" pitchFamily="18" charset="0"/>
              </a:rPr>
              <a:t>Xoá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nội</a:t>
            </a:r>
            <a:r>
              <a:rPr lang="en-US" dirty="0">
                <a:solidFill>
                  <a:schemeClr val="tx1"/>
                </a:solidFill>
                <a:latin typeface="Times New Roman" panose="02020603050405020304" pitchFamily="18" charset="0"/>
                <a:cs typeface="Times New Roman" panose="02020603050405020304" pitchFamily="18" charset="0"/>
              </a:rPr>
              <a:t> dung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Label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đoán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cũ</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người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chọn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a:t>
            </a:r>
          </a:p>
          <a:p>
            <a:pPr marL="171450" indent="-17145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show_classify_button</a:t>
            </a: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Gọi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nút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người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chọn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ảnh</a:t>
            </a:r>
            <a:r>
              <a:rPr lang="en-US" dirty="0">
                <a:solidFill>
                  <a:schemeClr val="tx1"/>
                </a:solidFill>
                <a:latin typeface="Times New Roman" panose="02020603050405020304" pitchFamily="18" charset="0"/>
                <a:cs typeface="Times New Roman" panose="02020603050405020304" pitchFamily="18" charset="0"/>
              </a:rPr>
              <a:t>.</a:t>
            </a:r>
          </a:p>
          <a:p>
            <a:pPr marL="171450" indent="-171450" algn="just">
              <a:buFont typeface="Wingdings" panose="05000000000000000000" pitchFamily="2" charset="2"/>
              <a:buChar char="q"/>
            </a:pPr>
            <a:endParaRPr lang="vi-VN" sz="1400" i="0" dirty="0">
              <a:solidFill>
                <a:schemeClr val="tx1"/>
              </a:solidFill>
              <a:effectLst/>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A46214-1CB7-44C6-B613-2A8A30BBAE89}"/>
              </a:ext>
            </a:extLst>
          </p:cNvPr>
          <p:cNvSpPr/>
          <p:nvPr/>
        </p:nvSpPr>
        <p:spPr>
          <a:xfrm>
            <a:off x="6806008" y="4705161"/>
            <a:ext cx="4918665" cy="1468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q"/>
            </a:pPr>
            <a:r>
              <a:rPr lang="vi-VN" sz="2000" i="0" dirty="0">
                <a:solidFill>
                  <a:schemeClr val="tx1"/>
                </a:solidFill>
                <a:effectLst/>
                <a:latin typeface="Times New Roman" panose="02020603050405020304" pitchFamily="18" charset="0"/>
                <a:cs typeface="Times New Roman" panose="02020603050405020304" pitchFamily="18" charset="0"/>
              </a:rPr>
              <a:t>Các widget được đặt và hiển thị trên giao diện chính của ứng dụng tkinter. Hộp thoại chọn file, hình ảnh, và kết quả phân loại sẽ được hiển thị trên giao diện người </a:t>
            </a:r>
            <a:r>
              <a:rPr lang="en-US" sz="2000" dirty="0" err="1">
                <a:solidFill>
                  <a:schemeClr val="tx1"/>
                </a:solidFill>
                <a:latin typeface="Times New Roman" panose="02020603050405020304" pitchFamily="18" charset="0"/>
                <a:cs typeface="Times New Roman" panose="02020603050405020304" pitchFamily="18" charset="0"/>
              </a:rPr>
              <a:t>dù</a:t>
            </a:r>
            <a:r>
              <a:rPr lang="en-US" sz="2000" i="0" dirty="0" err="1">
                <a:solidFill>
                  <a:schemeClr val="tx1"/>
                </a:solidFill>
                <a:effectLst/>
                <a:latin typeface="Times New Roman" panose="02020603050405020304" pitchFamily="18" charset="0"/>
                <a:cs typeface="Times New Roman" panose="02020603050405020304" pitchFamily="18" charset="0"/>
              </a:rPr>
              <a:t>ng</a:t>
            </a:r>
            <a:r>
              <a:rPr lang="en-US" sz="2000" i="0" dirty="0">
                <a:solidFill>
                  <a:schemeClr val="tx1"/>
                </a:solidFill>
                <a:effectLst/>
                <a:latin typeface="Times New Roman" panose="02020603050405020304" pitchFamily="18" charset="0"/>
                <a:cs typeface="Times New Roman" panose="02020603050405020304" pitchFamily="18" charset="0"/>
              </a:rPr>
              <a:t>.</a:t>
            </a:r>
            <a:endParaRPr lang="vi-VN" sz="2000" i="0" dirty="0">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8C1C8BE-A612-4D36-8376-7D87316333ED}"/>
              </a:ext>
            </a:extLst>
          </p:cNvPr>
          <p:cNvSpPr>
            <a:spLocks noChangeArrowheads="1"/>
          </p:cNvSpPr>
          <p:nvPr/>
        </p:nvSpPr>
        <p:spPr bwMode="auto">
          <a:xfrm>
            <a:off x="1033154" y="1350335"/>
            <a:ext cx="5615445"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ea typeface="JetBrains Mono"/>
              </a:rPr>
              <a:t>def </a:t>
            </a:r>
            <a:r>
              <a:rPr kumimoji="0" lang="en-US" altLang="en-US" sz="1400" b="0" i="0" u="none" strike="noStrike" cap="none" normalizeH="0" baseline="0" dirty="0" err="1">
                <a:ln>
                  <a:noFill/>
                </a:ln>
                <a:solidFill>
                  <a:srgbClr val="FFC66D"/>
                </a:solidFill>
                <a:effectLst/>
                <a:latin typeface="Arial Unicode MS"/>
                <a:ea typeface="JetBrains Mono"/>
              </a:rPr>
              <a:t>upload_image</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a:ln>
                  <a:noFill/>
                </a:ln>
                <a:solidFill>
                  <a:srgbClr val="CC7832"/>
                </a:solidFill>
                <a:effectLst/>
                <a:latin typeface="Arial Unicode MS"/>
                <a:ea typeface="JetBrains Mono"/>
              </a:rPr>
              <a:t>try</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filedialog.askopenfilename</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uploaded=</a:t>
            </a:r>
            <a:r>
              <a:rPr kumimoji="0" lang="en-US" altLang="en-US" sz="1400" b="0" i="0" u="none" strike="noStrike" cap="none" normalizeH="0" baseline="0" dirty="0" err="1">
                <a:ln>
                  <a:noFill/>
                </a:ln>
                <a:solidFill>
                  <a:srgbClr val="A9B7C6"/>
                </a:solidFill>
                <a:effectLst/>
                <a:latin typeface="Arial Unicode MS"/>
                <a:ea typeface="JetBrains Mono"/>
              </a:rPr>
              <a:t>Image.open</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uploaded.thumbnail</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top.winfo_width</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2.25</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CC7832"/>
                </a:solidFill>
                <a:effectLst/>
                <a:latin typeface="Arial Unicode MS"/>
                <a:ea typeface="JetBrains Mono"/>
              </a:rPr>
              <a:t>,</a:t>
            </a:r>
            <a:br>
              <a:rPr kumimoji="0" lang="en-US" altLang="en-US" sz="1400" b="0" i="0" u="none" strike="noStrike" cap="none" normalizeH="0" baseline="0" dirty="0">
                <a:ln>
                  <a:noFill/>
                </a:ln>
                <a:solidFill>
                  <a:srgbClr val="CC7832"/>
                </a:solidFill>
                <a:effectLst/>
                <a:latin typeface="Arial Unicode MS"/>
                <a:ea typeface="JetBrains Mono"/>
              </a:rPr>
            </a:br>
            <a:r>
              <a:rPr kumimoji="0" lang="en-US" altLang="en-US" sz="1400" b="0" i="0" u="none" strike="noStrike" cap="none" normalizeH="0" baseline="0" dirty="0">
                <a:ln>
                  <a:noFill/>
                </a:ln>
                <a:solidFill>
                  <a:srgbClr val="CC7832"/>
                </a:solidFill>
                <a:effectLst/>
                <a:latin typeface="Arial Unicode MS"/>
                <a:ea typeface="JetBrains Mono"/>
              </a:rPr>
              <a:t>    </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top.winfo_height</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897BB"/>
                </a:solidFill>
                <a:effectLst/>
                <a:latin typeface="Arial Unicode MS"/>
                <a:ea typeface="JetBrains Mono"/>
              </a:rPr>
              <a:t>2.25</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im</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ImageTk.PhotoImage</a:t>
            </a:r>
            <a:r>
              <a:rPr kumimoji="0" lang="en-US" altLang="en-US" sz="1400" b="0" i="0" u="none" strike="noStrike" cap="none" normalizeH="0" baseline="0" dirty="0">
                <a:ln>
                  <a:noFill/>
                </a:ln>
                <a:solidFill>
                  <a:srgbClr val="A9B7C6"/>
                </a:solidFill>
                <a:effectLst/>
                <a:latin typeface="Arial Unicode MS"/>
                <a:ea typeface="JetBrains Mono"/>
              </a:rPr>
              <a:t>(uploaded)</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sign_image.configure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AA4926"/>
                </a:solidFill>
                <a:effectLst/>
                <a:latin typeface="Arial Unicode MS"/>
                <a:ea typeface="JetBrains Mono"/>
              </a:rPr>
              <a:t>image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im</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sign_image.image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im</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label.configure</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AA4926"/>
                </a:solidFill>
                <a:effectLst/>
                <a:latin typeface="Arial Unicode MS"/>
                <a:ea typeface="JetBrains Mono"/>
              </a:rPr>
              <a:t>text</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a:ln>
                  <a:noFill/>
                </a:ln>
                <a:solidFill>
                  <a:srgbClr val="6A8759"/>
                </a:solidFill>
                <a:effectLst/>
                <a:latin typeface="Arial Unicode MS"/>
                <a:ea typeface="JetBrains Mono"/>
              </a:rPr>
              <a:t>''</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err="1">
                <a:ln>
                  <a:noFill/>
                </a:ln>
                <a:solidFill>
                  <a:srgbClr val="A9B7C6"/>
                </a:solidFill>
                <a:effectLst/>
                <a:latin typeface="Arial Unicode MS"/>
                <a:ea typeface="JetBrains Mono"/>
              </a:rPr>
              <a:t>show_classify_button</a:t>
            </a:r>
            <a:r>
              <a:rPr kumimoji="0" lang="en-US" altLang="en-US" sz="1400" b="0" i="0" u="none" strike="noStrike" cap="none" normalizeH="0" baseline="0" dirty="0">
                <a:ln>
                  <a:noFill/>
                </a:ln>
                <a:solidFill>
                  <a:srgbClr val="A9B7C6"/>
                </a:solidFill>
                <a:effectLst/>
                <a:latin typeface="Arial Unicode MS"/>
                <a:ea typeface="JetBrains Mono"/>
              </a:rPr>
              <a:t>(</a:t>
            </a:r>
            <a:r>
              <a:rPr kumimoji="0" lang="en-US" altLang="en-US" sz="1400" b="0" i="0" u="none" strike="noStrike" cap="none" normalizeH="0" baseline="0" dirty="0" err="1">
                <a:ln>
                  <a:noFill/>
                </a:ln>
                <a:solidFill>
                  <a:srgbClr val="A9B7C6"/>
                </a:solidFill>
                <a:effectLst/>
                <a:latin typeface="Arial Unicode MS"/>
                <a:ea typeface="JetBrains Mono"/>
              </a:rPr>
              <a:t>file_path</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a:ln>
                  <a:noFill/>
                </a:ln>
                <a:solidFill>
                  <a:srgbClr val="CC7832"/>
                </a:solidFill>
                <a:effectLst/>
                <a:latin typeface="Arial Unicode MS"/>
                <a:ea typeface="JetBrains Mono"/>
              </a:rPr>
              <a:t>except</a:t>
            </a:r>
            <a:r>
              <a:rPr kumimoji="0" lang="en-US" altLang="en-US" sz="1400" b="0" i="0" u="none" strike="noStrike" cap="none" normalizeH="0" baseline="0" dirty="0">
                <a:ln>
                  <a:noFill/>
                </a:ln>
                <a:solidFill>
                  <a:srgbClr val="A9B7C6"/>
                </a:solidFill>
                <a:effectLst/>
                <a:latin typeface="Arial Unicode MS"/>
                <a:ea typeface="JetBrains Mono"/>
              </a:rPr>
              <a:t>:</a:t>
            </a:r>
            <a:br>
              <a:rPr kumimoji="0" lang="en-US" altLang="en-US" sz="1400" b="0" i="0" u="none" strike="noStrike" cap="none" normalizeH="0" baseline="0" dirty="0">
                <a:ln>
                  <a:noFill/>
                </a:ln>
                <a:solidFill>
                  <a:srgbClr val="A9B7C6"/>
                </a:solidFill>
                <a:effectLst/>
                <a:latin typeface="Arial Unicode MS"/>
                <a:ea typeface="JetBrains Mono"/>
              </a:rPr>
            </a:br>
            <a:r>
              <a:rPr kumimoji="0" lang="en-US" altLang="en-US" sz="1400" b="0" i="0" u="none" strike="noStrike" cap="none" normalizeH="0" baseline="0" dirty="0">
                <a:ln>
                  <a:noFill/>
                </a:ln>
                <a:solidFill>
                  <a:srgbClr val="A9B7C6"/>
                </a:solidFill>
                <a:effectLst/>
                <a:latin typeface="Arial Unicode MS"/>
                <a:ea typeface="JetBrains Mono"/>
              </a:rPr>
              <a:t>        </a:t>
            </a:r>
            <a:r>
              <a:rPr kumimoji="0" lang="en-US" altLang="en-US" sz="1400" b="0" i="0" u="none" strike="noStrike" cap="none" normalizeH="0" baseline="0" dirty="0">
                <a:ln>
                  <a:noFill/>
                </a:ln>
                <a:solidFill>
                  <a:srgbClr val="CC7832"/>
                </a:solidFill>
                <a:effectLst/>
                <a:latin typeface="Arial Unicode MS"/>
                <a:ea typeface="JetBrains Mono"/>
              </a:rPr>
              <a:t>pass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6A78CEBC-FBB2-4818-BE9C-7897DD333C08}"/>
              </a:ext>
            </a:extLst>
          </p:cNvPr>
          <p:cNvGrpSpPr/>
          <p:nvPr/>
        </p:nvGrpSpPr>
        <p:grpSpPr>
          <a:xfrm>
            <a:off x="1033151" y="4584239"/>
            <a:ext cx="5615448" cy="1968772"/>
            <a:chOff x="1033153" y="4383869"/>
            <a:chExt cx="5615448" cy="1968772"/>
          </a:xfrm>
        </p:grpSpPr>
        <p:sp>
          <p:nvSpPr>
            <p:cNvPr id="34" name="Rectangle 33">
              <a:extLst>
                <a:ext uri="{FF2B5EF4-FFF2-40B4-BE49-F238E27FC236}">
                  <a16:creationId xmlns:a16="http://schemas.microsoft.com/office/drawing/2014/main" id="{818691C6-E7B4-486B-ACC9-7FF1DBBF5FBF}"/>
                </a:ext>
              </a:extLst>
            </p:cNvPr>
            <p:cNvSpPr/>
            <p:nvPr/>
          </p:nvSpPr>
          <p:spPr>
            <a:xfrm>
              <a:off x="1033154" y="4383869"/>
              <a:ext cx="5615447" cy="491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HIỂN THỊ GIAO DIỆN</a:t>
              </a:r>
            </a:p>
          </p:txBody>
        </p:sp>
        <p:sp>
          <p:nvSpPr>
            <p:cNvPr id="6" name="Rectangle 3">
              <a:extLst>
                <a:ext uri="{FF2B5EF4-FFF2-40B4-BE49-F238E27FC236}">
                  <a16:creationId xmlns:a16="http://schemas.microsoft.com/office/drawing/2014/main" id="{2FE730E6-71FE-42B3-BEB8-AD43EECE4E3E}"/>
                </a:ext>
              </a:extLst>
            </p:cNvPr>
            <p:cNvSpPr>
              <a:spLocks noChangeArrowheads="1"/>
            </p:cNvSpPr>
            <p:nvPr/>
          </p:nvSpPr>
          <p:spPr bwMode="auto">
            <a:xfrm>
              <a:off x="1033153" y="4875313"/>
              <a:ext cx="5615445"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Arial Unicode MS"/>
                  <a:ea typeface="JetBrains Mono"/>
                </a:rPr>
                <a:t>upload=Button(</a:t>
              </a:r>
              <a:r>
                <a:rPr kumimoji="0" lang="en-US" altLang="en-US" sz="1000" b="0" i="0" u="none" strike="noStrike" cap="none" normalizeH="0" baseline="0" dirty="0" err="1">
                  <a:ln>
                    <a:noFill/>
                  </a:ln>
                  <a:solidFill>
                    <a:srgbClr val="A9B7C6"/>
                  </a:solidFill>
                  <a:effectLst/>
                  <a:latin typeface="Arial Unicode MS"/>
                  <a:ea typeface="JetBrains Mono"/>
                </a:rPr>
                <a:t>top</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text</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err="1">
                  <a:ln>
                    <a:noFill/>
                  </a:ln>
                  <a:solidFill>
                    <a:srgbClr val="6A8759"/>
                  </a:solidFill>
                  <a:effectLst/>
                  <a:latin typeface="Arial Unicode MS"/>
                  <a:ea typeface="JetBrains Mono"/>
                </a:rPr>
                <a:t>Tải</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ảnh</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lên</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command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err="1">
                  <a:ln>
                    <a:noFill/>
                  </a:ln>
                  <a:solidFill>
                    <a:srgbClr val="A9B7C6"/>
                  </a:solidFill>
                  <a:effectLst/>
                  <a:latin typeface="Arial Unicode MS"/>
                  <a:ea typeface="JetBrains Mono"/>
                </a:rPr>
                <a:t>upload_image</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padx</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10</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pady</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5</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upload.configure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background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'#364156'</a:t>
              </a:r>
              <a:r>
                <a:rPr kumimoji="0" lang="en-US" altLang="en-US" sz="1000" b="0" i="0" u="none" strike="noStrike" cap="none" normalizeH="0" baseline="0" dirty="0">
                  <a:ln>
                    <a:noFill/>
                  </a:ln>
                  <a:solidFill>
                    <a:srgbClr val="CC7832"/>
                  </a:solidFill>
                  <a:effectLst/>
                  <a:latin typeface="Arial Unicode MS"/>
                  <a:ea typeface="JetBrains Mono"/>
                </a:rPr>
                <a:t>, </a:t>
              </a:r>
              <a:r>
                <a:rPr kumimoji="0" lang="en-US" altLang="en-US" sz="1000" b="0" i="0" u="none" strike="noStrike" cap="none" normalizeH="0" baseline="0" dirty="0">
                  <a:ln>
                    <a:noFill/>
                  </a:ln>
                  <a:solidFill>
                    <a:srgbClr val="AA4926"/>
                  </a:solidFill>
                  <a:effectLst/>
                  <a:latin typeface="Arial Unicode MS"/>
                  <a:ea typeface="JetBrains Mono"/>
                </a:rPr>
                <a:t>foreground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err="1">
                  <a:ln>
                    <a:noFill/>
                  </a:ln>
                  <a:solidFill>
                    <a:srgbClr val="6A8759"/>
                  </a:solidFill>
                  <a:effectLst/>
                  <a:latin typeface="Arial Unicode MS"/>
                  <a:ea typeface="JetBrains Mono"/>
                </a:rPr>
                <a:t>black'</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font</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'arial'</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10</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'bold'</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upload.pack</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side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err="1">
                  <a:ln>
                    <a:noFill/>
                  </a:ln>
                  <a:solidFill>
                    <a:srgbClr val="A9B7C6"/>
                  </a:solidFill>
                  <a:effectLst/>
                  <a:latin typeface="Arial Unicode MS"/>
                  <a:ea typeface="JetBrains Mono"/>
                </a:rPr>
                <a:t>BOTTOM</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pady</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50</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sign_image.pack</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side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err="1">
                  <a:ln>
                    <a:noFill/>
                  </a:ln>
                  <a:solidFill>
                    <a:srgbClr val="A9B7C6"/>
                  </a:solidFill>
                  <a:effectLst/>
                  <a:latin typeface="Arial Unicode MS"/>
                  <a:ea typeface="JetBrains Mono"/>
                </a:rPr>
                <a:t>BOTTOM</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expand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CC7832"/>
                  </a:solidFill>
                  <a:effectLst/>
                  <a:latin typeface="Arial Unicode MS"/>
                  <a:ea typeface="JetBrains Mono"/>
                </a:rPr>
                <a:t>True</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label.pack</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side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err="1">
                  <a:ln>
                    <a:noFill/>
                  </a:ln>
                  <a:solidFill>
                    <a:srgbClr val="A9B7C6"/>
                  </a:solidFill>
                  <a:effectLst/>
                  <a:latin typeface="Arial Unicode MS"/>
                  <a:ea typeface="JetBrains Mono"/>
                </a:rPr>
                <a:t>BOTTOM</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expand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CC7832"/>
                  </a:solidFill>
                  <a:effectLst/>
                  <a:latin typeface="Arial Unicode MS"/>
                  <a:ea typeface="JetBrains Mono"/>
                </a:rPr>
                <a:t>True</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a:ln>
                    <a:noFill/>
                  </a:ln>
                  <a:solidFill>
                    <a:srgbClr val="A9B7C6"/>
                  </a:solidFill>
                  <a:effectLst/>
                  <a:latin typeface="Arial Unicode MS"/>
                  <a:ea typeface="JetBrains Mono"/>
                </a:rPr>
                <a:t>heading = Label(top</a:t>
              </a:r>
              <a:r>
                <a:rPr kumimoji="0" lang="en-US" altLang="en-US" sz="1000" b="0" i="0" u="none" strike="noStrike" cap="none" normalizeH="0" baseline="0" dirty="0">
                  <a:ln>
                    <a:noFill/>
                  </a:ln>
                  <a:solidFill>
                    <a:srgbClr val="CC7832"/>
                  </a:solidFill>
                  <a:effectLst/>
                  <a:latin typeface="Arial Unicode MS"/>
                  <a:ea typeface="JetBrains Mono"/>
                </a:rPr>
                <a:t>, </a:t>
              </a:r>
              <a:r>
                <a:rPr kumimoji="0" lang="en-US" altLang="en-US" sz="1000" b="0" i="0" u="none" strike="noStrike" cap="none" normalizeH="0" baseline="0" dirty="0">
                  <a:ln>
                    <a:noFill/>
                  </a:ln>
                  <a:solidFill>
                    <a:srgbClr val="AA4926"/>
                  </a:solidFill>
                  <a:effectLst/>
                  <a:latin typeface="Arial Unicode MS"/>
                  <a:ea typeface="JetBrains Mono"/>
                </a:rPr>
                <a:t>text</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err="1">
                  <a:ln>
                    <a:noFill/>
                  </a:ln>
                  <a:solidFill>
                    <a:srgbClr val="6A8759"/>
                  </a:solidFill>
                  <a:effectLst/>
                  <a:latin typeface="Arial Unicode MS"/>
                  <a:ea typeface="JetBrains Mono"/>
                </a:rPr>
                <a:t>Phân</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loại</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chó</a:t>
              </a:r>
              <a:r>
                <a:rPr kumimoji="0" lang="en-US" altLang="en-US" sz="1000" b="0" i="0" u="none" strike="noStrike" cap="none" normalizeH="0" baseline="0" dirty="0">
                  <a:ln>
                    <a:noFill/>
                  </a:ln>
                  <a:solidFill>
                    <a:srgbClr val="6A8759"/>
                  </a:solidFill>
                  <a:effectLst/>
                  <a:latin typeface="Arial Unicode MS"/>
                  <a:ea typeface="JetBrains Mono"/>
                </a:rPr>
                <a:t> </a:t>
              </a:r>
              <a:r>
                <a:rPr kumimoji="0" lang="en-US" altLang="en-US" sz="1000" b="0" i="0" u="none" strike="noStrike" cap="none" normalizeH="0" baseline="0" dirty="0" err="1">
                  <a:ln>
                    <a:noFill/>
                  </a:ln>
                  <a:solidFill>
                    <a:srgbClr val="6A8759"/>
                  </a:solidFill>
                  <a:effectLst/>
                  <a:latin typeface="Arial Unicode MS"/>
                  <a:ea typeface="JetBrains Mono"/>
                </a:rPr>
                <a:t>mèo</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pady</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20</a:t>
              </a:r>
              <a:r>
                <a:rPr kumimoji="0" lang="en-US" altLang="en-US" sz="1000" b="0" i="0" u="none" strike="noStrike" cap="none" normalizeH="0" baseline="0" dirty="0">
                  <a:ln>
                    <a:noFill/>
                  </a:ln>
                  <a:solidFill>
                    <a:srgbClr val="CC7832"/>
                  </a:solidFill>
                  <a:effectLst/>
                  <a:latin typeface="Arial Unicode MS"/>
                  <a:ea typeface="JetBrains Mono"/>
                </a:rPr>
                <a:t>, </a:t>
              </a:r>
              <a:r>
                <a:rPr kumimoji="0" lang="en-US" altLang="en-US" sz="1000" b="0" i="0" u="none" strike="noStrike" cap="none" normalizeH="0" baseline="0" dirty="0">
                  <a:ln>
                    <a:noFill/>
                  </a:ln>
                  <a:solidFill>
                    <a:srgbClr val="AA4926"/>
                  </a:solidFill>
                  <a:effectLst/>
                  <a:latin typeface="Arial Unicode MS"/>
                  <a:ea typeface="JetBrains Mono"/>
                </a:rPr>
                <a:t>font</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'arial'</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6897BB"/>
                  </a:solidFill>
                  <a:effectLst/>
                  <a:latin typeface="Arial Unicode MS"/>
                  <a:ea typeface="JetBrains Mono"/>
                </a:rPr>
                <a:t>20</a:t>
              </a:r>
              <a:r>
                <a:rPr kumimoji="0" lang="en-US" altLang="en-US" sz="1000" b="0" i="0" u="none" strike="noStrike" cap="none" normalizeH="0" baseline="0" dirty="0">
                  <a:ln>
                    <a:noFill/>
                  </a:ln>
                  <a:solidFill>
                    <a:srgbClr val="CC7832"/>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'bold'</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heading.configure</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AA4926"/>
                  </a:solidFill>
                  <a:effectLst/>
                  <a:latin typeface="Arial Unicode MS"/>
                  <a:ea typeface="JetBrains Mono"/>
                </a:rPr>
                <a:t>background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a:t>
              </a:r>
              <a:r>
                <a:rPr kumimoji="0" lang="en-US" altLang="en-US" sz="1000" b="0" i="0" u="none" strike="noStrike" cap="none" normalizeH="0" baseline="0" dirty="0" err="1">
                  <a:ln>
                    <a:noFill/>
                  </a:ln>
                  <a:solidFill>
                    <a:srgbClr val="6A8759"/>
                  </a:solidFill>
                  <a:effectLst/>
                  <a:latin typeface="Arial Unicode MS"/>
                  <a:ea typeface="JetBrains Mono"/>
                </a:rPr>
                <a:t>CDCDCD'</a:t>
              </a:r>
              <a:r>
                <a:rPr kumimoji="0" lang="en-US" altLang="en-US" sz="1000" b="0" i="0" u="none" strike="noStrike" cap="none" normalizeH="0" baseline="0" dirty="0" err="1">
                  <a:ln>
                    <a:noFill/>
                  </a:ln>
                  <a:solidFill>
                    <a:srgbClr val="CC7832"/>
                  </a:solidFill>
                  <a:effectLst/>
                  <a:latin typeface="Arial Unicode MS"/>
                  <a:ea typeface="JetBrains Mono"/>
                </a:rPr>
                <a:t>,</a:t>
              </a:r>
              <a:r>
                <a:rPr kumimoji="0" lang="en-US" altLang="en-US" sz="1000" b="0" i="0" u="none" strike="noStrike" cap="none" normalizeH="0" baseline="0" dirty="0" err="1">
                  <a:ln>
                    <a:noFill/>
                  </a:ln>
                  <a:solidFill>
                    <a:srgbClr val="AA4926"/>
                  </a:solidFill>
                  <a:effectLst/>
                  <a:latin typeface="Arial Unicode MS"/>
                  <a:ea typeface="JetBrains Mono"/>
                </a:rPr>
                <a:t>foreground</a:t>
              </a:r>
              <a:r>
                <a:rPr kumimoji="0" lang="en-US" altLang="en-US" sz="1000" b="0" i="0" u="none" strike="noStrike" cap="none" normalizeH="0" baseline="0" dirty="0">
                  <a:ln>
                    <a:noFill/>
                  </a:ln>
                  <a:solidFill>
                    <a:srgbClr val="A9B7C6"/>
                  </a:solidFill>
                  <a:effectLst/>
                  <a:latin typeface="Arial Unicode MS"/>
                  <a:ea typeface="JetBrains Mono"/>
                </a:rPr>
                <a:t>=</a:t>
              </a:r>
              <a:r>
                <a:rPr kumimoji="0" lang="en-US" altLang="en-US" sz="1000" b="0" i="0" u="none" strike="noStrike" cap="none" normalizeH="0" baseline="0" dirty="0">
                  <a:ln>
                    <a:noFill/>
                  </a:ln>
                  <a:solidFill>
                    <a:srgbClr val="6A8759"/>
                  </a:solidFill>
                  <a:effectLst/>
                  <a:latin typeface="Arial Unicode MS"/>
                  <a:ea typeface="JetBrains Mono"/>
                </a:rPr>
                <a:t>'black'</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heading.pack</a:t>
              </a:r>
              <a:r>
                <a:rPr kumimoji="0" lang="en-US" altLang="en-US" sz="1000" b="0" i="0" u="none" strike="noStrike" cap="none" normalizeH="0" baseline="0" dirty="0">
                  <a:ln>
                    <a:noFill/>
                  </a:ln>
                  <a:solidFill>
                    <a:srgbClr val="A9B7C6"/>
                  </a:solidFill>
                  <a:effectLst/>
                  <a:latin typeface="Arial Unicode MS"/>
                  <a:ea typeface="JetBrains Mono"/>
                </a:rPr>
                <a:t>()</a:t>
              </a:r>
              <a:br>
                <a:rPr kumimoji="0" lang="en-US" altLang="en-US" sz="1000" b="0" i="0" u="none" strike="noStrike" cap="none" normalizeH="0" baseline="0" dirty="0">
                  <a:ln>
                    <a:noFill/>
                  </a:ln>
                  <a:solidFill>
                    <a:srgbClr val="A9B7C6"/>
                  </a:solidFill>
                  <a:effectLst/>
                  <a:latin typeface="Arial Unicode MS"/>
                  <a:ea typeface="JetBrains Mono"/>
                </a:rPr>
              </a:br>
              <a:r>
                <a:rPr kumimoji="0" lang="en-US" altLang="en-US" sz="1000" b="0" i="0" u="none" strike="noStrike" cap="none" normalizeH="0" baseline="0" dirty="0" err="1">
                  <a:ln>
                    <a:noFill/>
                  </a:ln>
                  <a:solidFill>
                    <a:srgbClr val="A9B7C6"/>
                  </a:solidFill>
                  <a:effectLst/>
                  <a:latin typeface="Arial Unicode MS"/>
                  <a:ea typeface="JetBrains Mono"/>
                </a:rPr>
                <a:t>top.mainloop</a:t>
              </a:r>
              <a:r>
                <a:rPr kumimoji="0" lang="en-US" altLang="en-US" sz="1000" b="0" i="0" u="none" strike="noStrike" cap="none" normalizeH="0" baseline="0" dirty="0">
                  <a:ln>
                    <a:noFill/>
                  </a:ln>
                  <a:solidFill>
                    <a:srgbClr val="A9B7C6"/>
                  </a:solidFill>
                  <a:effectLst/>
                  <a:latin typeface="Arial Unicode MS"/>
                  <a:ea typeface="JetBrains Mono"/>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046052828"/>
      </p:ext>
    </p:extLst>
  </p:cSld>
  <p:clrMapOvr>
    <a:masterClrMapping/>
  </p:clrMapOvr>
</p:sld>
</file>

<file path=ppt/theme/theme1.xml><?xml version="1.0" encoding="utf-8"?>
<a:theme xmlns:a="http://schemas.openxmlformats.org/drawingml/2006/main" name="Badg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567</TotalTime>
  <Words>1997</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Gill Sans MT</vt:lpstr>
      <vt:lpstr>Impact</vt:lpstr>
      <vt:lpstr>Times New Roman</vt:lpstr>
      <vt:lpstr>Wingdings</vt:lpstr>
      <vt:lpstr>Badge</vt:lpstr>
      <vt:lpstr>NHẬN DIỆN động vật</vt:lpstr>
      <vt:lpstr>lý thuyết trình bày cái gì? mã nguồn lấy từ đâu? mã nguồn giải quyết vấn đề gì? em cải tiến gì trên mã nguồn?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 Snow</dc:creator>
  <cp:lastModifiedBy>ho viet hung</cp:lastModifiedBy>
  <cp:revision>19</cp:revision>
  <dcterms:created xsi:type="dcterms:W3CDTF">2023-11-29T09:45:20Z</dcterms:created>
  <dcterms:modified xsi:type="dcterms:W3CDTF">2023-12-26T10:11:38Z</dcterms:modified>
</cp:coreProperties>
</file>