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A3CEF-48D6-4325-931E-0C4F27C9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8D7A8-896C-4D5A-A468-2A7779F05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F6B61-BB96-4CA1-97F2-478F05E1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31C6-54BE-48BD-B31B-8128D986525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7B3D2-7D39-4B7F-A734-8D5FC264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591E5-9C5A-425E-A509-5BBDA48B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707B-EFEF-4BB1-A458-A98D5C17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6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7FA81-7083-4BD0-821D-FFDD7D2B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8D74BA-D53F-48BD-A3A8-FA2B451C0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E1420-3D57-438C-A1AB-146DA84A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31C6-54BE-48BD-B31B-8128D986525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DC906-F374-42A8-A8C2-8A17876E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66D3A-5FB8-4C1B-A628-E4F6348B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707B-EFEF-4BB1-A458-A98D5C17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3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6165FD-24FC-448D-806F-E96167E96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812CA-6EEE-4DD2-A16A-3738510E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C2229-DB2D-45AE-811C-7C04251F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31C6-54BE-48BD-B31B-8128D986525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82522-870A-4C0B-8488-208A30F3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DEB04-6ABA-4B1B-BDF8-8B1C684B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707B-EFEF-4BB1-A458-A98D5C17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9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FDAF-627D-43E0-9DFB-19AE167A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7CD21-1171-4DB8-A8D6-6103ADFF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DCEAC-D1E8-4BA8-92B4-011BD588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31C6-54BE-48BD-B31B-8128D986525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88536-8B61-483F-97DA-B2A1763B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A7FE7-90E0-40B8-BC11-AF484195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707B-EFEF-4BB1-A458-A98D5C17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2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4953A-6A96-4EF6-9A42-E07E395C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07C24-A96C-4A38-8808-708C61C4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46ABB-666D-4281-9786-03E933D7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31C6-54BE-48BD-B31B-8128D986525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3C2C8-A007-49B5-8371-632562F3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9C9D1-3A28-45DA-9686-3E897C78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707B-EFEF-4BB1-A458-A98D5C17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7FC8B-A465-4AA0-B43E-B7127A9E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E91C5-8BB2-4ED8-A9BE-A120A2A6D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FA2493-A6D3-41B3-B831-3C6903B3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09841B-2414-45AC-98A9-08E17FC6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31C6-54BE-48BD-B31B-8128D986525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14AA6-F84E-40A3-BD36-369B4F7E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28033-0B8C-442B-A210-2EA2364A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707B-EFEF-4BB1-A458-A98D5C17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4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440EE-1C4F-4FC2-B5CB-223754D2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FE62C-2DFE-4D5B-BE68-7B916FE7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89FE7F-9FD3-4D21-89C0-4C80D4859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C9FE3-4445-420F-9C16-BFBCF2FC0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1B52CF-D1EA-4C63-A340-C82843FB2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68B7B4-19EE-4743-A672-E8BED75A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31C6-54BE-48BD-B31B-8128D986525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1B684F-96EA-4ED7-B5B9-37ADC815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D07B6-1A51-47C8-AC26-FD040F00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707B-EFEF-4BB1-A458-A98D5C17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E60AB-E619-4888-A4EC-3D4581DA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0024C1-94BA-4A7E-BCF0-A31D844C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31C6-54BE-48BD-B31B-8128D986525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1694CC-57C0-441C-B277-E823645F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AD5277-7F23-49B1-BBC4-51CD56D1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707B-EFEF-4BB1-A458-A98D5C17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8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A678A0-5C06-4AC5-ABE9-B842DDEC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31C6-54BE-48BD-B31B-8128D986525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010949-27E2-4BAA-8955-44054EAE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270F9-A0CB-41AF-816B-0B717FFF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707B-EFEF-4BB1-A458-A98D5C17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8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750FD-D103-471D-81A3-5D71E50F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2E4D3-15A8-4B93-BB30-B122F5F25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07D738-92A5-4C4F-86B2-DC358972A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A7EA9-3417-453B-93B7-2C9B1B8E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31C6-54BE-48BD-B31B-8128D986525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52CA7-DFBF-43D9-AD82-75027775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45AD3-B159-4490-BDA5-36D77CF3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707B-EFEF-4BB1-A458-A98D5C17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1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300AF-65AE-4FE1-8C52-0B4FFD61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E571AA-423B-4A11-98B6-BA30F5EF7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88E1C-D58B-4682-A9FD-1AA068A0A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4C29C-7AAB-4AB4-98CA-95E6D425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31C6-54BE-48BD-B31B-8128D986525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078265-E4F1-4CD4-B85D-591FECCD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ECAF4-E1BB-4AF6-A236-2E660208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707B-EFEF-4BB1-A458-A98D5C17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3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E92318-3B52-4C1D-83B4-214B7BFD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5C2D2-21DF-4276-AEB8-3FD78A72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784CB-585F-40F0-8A7E-4A30B503A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31C6-54BE-48BD-B31B-8128D986525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809AE-7EA9-417D-B3B0-F2B7073A0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C688E-2B02-4210-8136-51EBB5D9F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707B-EFEF-4BB1-A458-A98D5C17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naver.com/search.naver?oquery=%EA%B0%95%EC%95%84%EC%A7%80&amp;query=%ED%96%89%EB%B3%B5%ED%95%B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62144" y="1351508"/>
            <a:ext cx="62733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os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742950" indent="-742950">
              <a:buAutoNum type="arabicPeriod"/>
            </a:pPr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path</a:t>
            </a:r>
          </a:p>
          <a:p>
            <a:pPr marL="742950" indent="-742950">
              <a:buAutoNum type="arabicPeriod"/>
            </a:pP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url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742950" indent="-742950">
              <a:buAutoNum type="arabicPeriod"/>
            </a:pP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querystring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742950" indent="-742950">
              <a:buAutoNum type="arabicPeriod"/>
            </a:pPr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crypto</a:t>
            </a:r>
          </a:p>
          <a:p>
            <a:pPr marL="742950" indent="-742950">
              <a:buAutoNum type="arabicPeriod"/>
            </a:pP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util</a:t>
            </a:r>
            <a:endParaRPr lang="ko-KR" altLang="en-US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74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url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CC116-EAF9-4A42-8F9F-DD0D94EF9F86}"/>
              </a:ext>
            </a:extLst>
          </p:cNvPr>
          <p:cNvSpPr txBox="1"/>
          <p:nvPr/>
        </p:nvSpPr>
        <p:spPr>
          <a:xfrm>
            <a:off x="62144" y="845206"/>
            <a:ext cx="998215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방식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호출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const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require(‘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’)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&gt;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설정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targetUrl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‘http://naver.com’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&gt;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parse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const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parsedUrl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url.parse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targetUrl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합치기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url.format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parsedUrl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9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url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CC116-EAF9-4A42-8F9F-DD0D94EF9F86}"/>
              </a:ext>
            </a:extLst>
          </p:cNvPr>
          <p:cNvSpPr txBox="1"/>
          <p:nvPr/>
        </p:nvSpPr>
        <p:spPr>
          <a:xfrm>
            <a:off x="258087" y="1628978"/>
            <a:ext cx="10646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주소 </a:t>
            </a:r>
            <a:r>
              <a:rPr lang="ko-KR" altLang="en-US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뒷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부분이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쓰이는 파라미터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다루는 메서드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CB624-9AF6-4682-8468-7FC8967CD5EC}"/>
              </a:ext>
            </a:extLst>
          </p:cNvPr>
          <p:cNvSpPr txBox="1"/>
          <p:nvPr/>
        </p:nvSpPr>
        <p:spPr>
          <a:xfrm>
            <a:off x="62144" y="1167313"/>
            <a:ext cx="11831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http://www.gilbut.co.kr/?page=3&amp;limit=10&amp;category=nodejs&amp;category=javascript</a:t>
            </a:r>
          </a:p>
        </p:txBody>
      </p:sp>
    </p:spTree>
    <p:extLst>
      <p:ext uri="{BB962C8B-B14F-4D97-AF65-F5344CB8AC3E}">
        <p14:creationId xmlns:p14="http://schemas.microsoft.com/office/powerpoint/2010/main" val="96490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url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CC116-EAF9-4A42-8F9F-DD0D94EF9F86}"/>
              </a:ext>
            </a:extLst>
          </p:cNvPr>
          <p:cNvSpPr txBox="1"/>
          <p:nvPr/>
        </p:nvSpPr>
        <p:spPr>
          <a:xfrm>
            <a:off x="248469" y="1097928"/>
            <a:ext cx="1043708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URL } = require('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')</a:t>
            </a:r>
          </a:p>
          <a:p>
            <a:r>
              <a:rPr lang="en-US" altLang="ko-KR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new URL('http://www.gilbut.co.kr/?page=3&amp;limit=10&amp;category=nodejs&amp;category=javascript')</a:t>
            </a:r>
          </a:p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 ', 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searchParams.getAll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', 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myURL.searchParams.getAll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('category'))</a:t>
            </a:r>
          </a:p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searchParams.get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', 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myURL.searchParams.get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('limit'))</a:t>
            </a:r>
          </a:p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searchParams.has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', 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myURL.searchParams.has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('page'))</a:t>
            </a:r>
          </a:p>
          <a:p>
            <a:b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searchParams.keys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', 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myURL.searchParams.keys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())</a:t>
            </a:r>
          </a:p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searchParams.values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', 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myURL.searchParams.values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())</a:t>
            </a:r>
          </a:p>
          <a:p>
            <a:b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myURL.searchParams.append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('filter','es3')</a:t>
            </a:r>
          </a:p>
          <a:p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myURL.searchParams.append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('filter','es5')</a:t>
            </a:r>
          </a:p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myURL.searchParams.getAll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('filter'))</a:t>
            </a:r>
          </a:p>
          <a:p>
            <a:b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myURL.searchParams.set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('filter','es6')</a:t>
            </a:r>
          </a:p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myURL.searchParams.getAll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('filter'))</a:t>
            </a:r>
          </a:p>
          <a:p>
            <a:b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myURL.searchParams.delete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('filter')</a:t>
            </a:r>
          </a:p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myURL.searchParams.getAll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('filter'))</a:t>
            </a:r>
          </a:p>
          <a:p>
            <a:b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searchParams.toString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:' , 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myURL.searchParams.toString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())</a:t>
            </a:r>
          </a:p>
          <a:p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</a:t>
            </a:r>
            <a:r>
              <a:rPr lang="en-US" altLang="ko-KR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myURL.searchParams.toString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();</a:t>
            </a:r>
          </a:p>
          <a:p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17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url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CC116-EAF9-4A42-8F9F-DD0D94EF9F86}"/>
              </a:ext>
            </a:extLst>
          </p:cNvPr>
          <p:cNvSpPr txBox="1"/>
          <p:nvPr/>
        </p:nvSpPr>
        <p:spPr>
          <a:xfrm>
            <a:off x="248469" y="1097928"/>
            <a:ext cx="93732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 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URLSearchParams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'page' =&gt; '3',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'limit' =&gt; '10',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'category' =&gt; '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nodejs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'category' =&gt; '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 }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searchParams.getAll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 [ '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nodejs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'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 ]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searchParams.get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 10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searchParams.has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 true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searchParams.keys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URLSearchParams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Iterator { 'page', 'limit', 'category', 'category' }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searchParams.values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URLSearchParams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Iterator { '3', '10', '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nodejs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'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 }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'es3', 'es5' ]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'es6' ]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[]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searchParams.toString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page=3&amp;limit=10&amp;category=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nodejs&amp;category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60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</a:t>
            </a: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querystring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C16A8-F8DA-479B-BA5C-BE6AFFE60336}"/>
              </a:ext>
            </a:extLst>
          </p:cNvPr>
          <p:cNvSpPr txBox="1"/>
          <p:nvPr/>
        </p:nvSpPr>
        <p:spPr>
          <a:xfrm>
            <a:off x="62144" y="845206"/>
            <a:ext cx="104588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WHATWG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대신 기존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사용 시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부분을 사용하기 쉽게 객체로 만드는 모듈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7833C-374A-4440-B959-829508FFAD61}"/>
              </a:ext>
            </a:extLst>
          </p:cNvPr>
          <p:cNvSpPr txBox="1"/>
          <p:nvPr/>
        </p:nvSpPr>
        <p:spPr>
          <a:xfrm>
            <a:off x="1028700" y="3804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C419F5-2060-42B7-8EF1-CA05B219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2970"/>
            <a:ext cx="12192000" cy="383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D25EC-129D-4885-83EE-0EE1A9A842C9}"/>
              </a:ext>
            </a:extLst>
          </p:cNvPr>
          <p:cNvSpPr txBox="1"/>
          <p:nvPr/>
        </p:nvSpPr>
        <p:spPr>
          <a:xfrm>
            <a:off x="62144" y="2776150"/>
            <a:ext cx="10918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네이버에서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강아지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검색 후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행복해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검색 했을 때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oquery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강아지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query :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행복해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95829-C427-4541-9BD5-93FB773D3BA5}"/>
              </a:ext>
            </a:extLst>
          </p:cNvPr>
          <p:cNvSpPr txBox="1"/>
          <p:nvPr/>
        </p:nvSpPr>
        <p:spPr>
          <a:xfrm>
            <a:off x="62144" y="4082690"/>
            <a:ext cx="74110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 = require('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')</a:t>
            </a:r>
          </a:p>
          <a:p>
            <a:r>
              <a:rPr lang="en-US" altLang="ko-KR" sz="2000" b="1" dirty="0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querystring</a:t>
            </a:r>
            <a:r>
              <a:rPr lang="en-US" altLang="ko-KR" sz="2000" dirty="0"/>
              <a:t> = require('</a:t>
            </a:r>
            <a:r>
              <a:rPr lang="en-US" altLang="ko-KR" sz="2000" dirty="0" err="1"/>
              <a:t>querystring</a:t>
            </a:r>
            <a:r>
              <a:rPr lang="en-US" altLang="ko-KR" sz="2000" dirty="0"/>
              <a:t>')</a:t>
            </a:r>
          </a:p>
          <a:p>
            <a:br>
              <a:rPr lang="en-US" altLang="ko-KR" sz="2000" dirty="0"/>
            </a:br>
            <a:r>
              <a:rPr lang="en-US" altLang="ko-KR" sz="2000" dirty="0"/>
              <a:t>data = {</a:t>
            </a:r>
            <a:r>
              <a:rPr lang="en-US" altLang="ko-KR" sz="2000" dirty="0" err="1"/>
              <a:t>oquery</a:t>
            </a:r>
            <a:r>
              <a:rPr lang="en-US" altLang="ko-KR" sz="2000" dirty="0"/>
              <a:t> : '</a:t>
            </a:r>
            <a:r>
              <a:rPr lang="ko-KR" altLang="en-US" sz="2000" dirty="0"/>
              <a:t>강아지</a:t>
            </a:r>
            <a:r>
              <a:rPr lang="en-US" altLang="ko-KR" sz="2000" dirty="0"/>
              <a:t>'</a:t>
            </a:r>
            <a:r>
              <a:rPr lang="ko-KR" altLang="en-US" sz="2000" dirty="0"/>
              <a:t> </a:t>
            </a:r>
            <a:r>
              <a:rPr lang="en-US" altLang="ko-KR" sz="2000" dirty="0"/>
              <a:t>, query : '</a:t>
            </a:r>
            <a:r>
              <a:rPr lang="ko-KR" altLang="en-US" sz="2000" dirty="0"/>
              <a:t>행복해</a:t>
            </a:r>
            <a:r>
              <a:rPr lang="en-US" altLang="ko-KR" sz="2000" dirty="0"/>
              <a:t>'}</a:t>
            </a:r>
          </a:p>
          <a:p>
            <a:r>
              <a:rPr lang="en-US" altLang="ko-KR" sz="2000" dirty="0"/>
              <a:t>query1 = </a:t>
            </a:r>
            <a:r>
              <a:rPr lang="en-US" altLang="ko-KR" sz="2000" dirty="0" err="1"/>
              <a:t>querystring.stringify</a:t>
            </a:r>
            <a:r>
              <a:rPr lang="en-US" altLang="ko-KR" sz="2000" dirty="0"/>
              <a:t>(data)</a:t>
            </a:r>
          </a:p>
          <a:p>
            <a:r>
              <a:rPr lang="en-US" altLang="ko-KR" sz="2000" dirty="0"/>
              <a:t>console.log('https://search.naver.com/</a:t>
            </a:r>
            <a:r>
              <a:rPr lang="en-US" altLang="ko-KR" sz="2000" dirty="0" err="1"/>
              <a:t>search.naver</a:t>
            </a:r>
            <a:r>
              <a:rPr lang="en-US" altLang="ko-KR" sz="2000" dirty="0"/>
              <a:t>?' + query1)</a:t>
            </a:r>
          </a:p>
          <a:p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DA8E8-E52D-4D23-A516-33B9EAB48748}"/>
              </a:ext>
            </a:extLst>
          </p:cNvPr>
          <p:cNvSpPr txBox="1"/>
          <p:nvPr/>
        </p:nvSpPr>
        <p:spPr>
          <a:xfrm>
            <a:off x="118472" y="6152117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 결과 </a:t>
            </a:r>
            <a:r>
              <a:rPr lang="en-US" altLang="ko-KR" dirty="0"/>
              <a:t>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5352D-E9A2-475E-9E6C-6DC2AAD355FD}"/>
              </a:ext>
            </a:extLst>
          </p:cNvPr>
          <p:cNvSpPr txBox="1"/>
          <p:nvPr/>
        </p:nvSpPr>
        <p:spPr>
          <a:xfrm>
            <a:off x="0" y="6453703"/>
            <a:ext cx="11158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https://search.naver.com/search.naver?oquery=%EA%B0%95%EC%95%84%EC%A7%80&amp;query=%ED%96%89%EB%B3%B5%ED%95%B4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4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</a:t>
            </a: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querystring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C16A8-F8DA-479B-BA5C-BE6AFFE60336}"/>
              </a:ext>
            </a:extLst>
          </p:cNvPr>
          <p:cNvSpPr txBox="1"/>
          <p:nvPr/>
        </p:nvSpPr>
        <p:spPr>
          <a:xfrm>
            <a:off x="0" y="1228397"/>
            <a:ext cx="12043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querystring.parse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&gt;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쿼리 부분을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querystring.stringfy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&gt; json(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dic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query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문자열로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7833C-374A-4440-B959-829508FFAD61}"/>
              </a:ext>
            </a:extLst>
          </p:cNvPr>
          <p:cNvSpPr txBox="1"/>
          <p:nvPr/>
        </p:nvSpPr>
        <p:spPr>
          <a:xfrm>
            <a:off x="1028700" y="3804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04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5. crypto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7833C-374A-4440-B959-829508FFAD61}"/>
              </a:ext>
            </a:extLst>
          </p:cNvPr>
          <p:cNvSpPr txBox="1"/>
          <p:nvPr/>
        </p:nvSpPr>
        <p:spPr>
          <a:xfrm>
            <a:off x="1028700" y="3804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CFBCD-7898-42C2-B8F0-B95D0CD45186}"/>
              </a:ext>
            </a:extLst>
          </p:cNvPr>
          <p:cNvSpPr txBox="1"/>
          <p:nvPr/>
        </p:nvSpPr>
        <p:spPr>
          <a:xfrm>
            <a:off x="62144" y="845206"/>
            <a:ext cx="94382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다양한 방식의 암호화를 도와주는 모듈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 서비스에 사용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추후 웹 </a:t>
            </a:r>
            <a:r>
              <a:rPr lang="ko-KR" altLang="en-US" sz="3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만들때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예정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비밀번호는 단방향 암호화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(one way function)</a:t>
            </a:r>
          </a:p>
          <a:p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단방향 암호화란 복호화 할 수 없는 암호화 방식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한번 암호화하면 원래 문자열을 찾을 수 없음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고객의 비밀번호는 </a:t>
            </a:r>
            <a:r>
              <a:rPr lang="ko-KR" altLang="en-US" sz="3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복호화할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필요 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</a:t>
            </a:r>
          </a:p>
          <a:p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고객의 비밀번호 암호화한 걸 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DB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 후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3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입력받은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비밀번호 암호화한 걸 비교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3082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5. crypto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7833C-374A-4440-B959-829508FFAD61}"/>
              </a:ext>
            </a:extLst>
          </p:cNvPr>
          <p:cNvSpPr txBox="1"/>
          <p:nvPr/>
        </p:nvSpPr>
        <p:spPr>
          <a:xfrm>
            <a:off x="1028700" y="3804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CFBCD-7898-42C2-B8F0-B95D0CD45186}"/>
              </a:ext>
            </a:extLst>
          </p:cNvPr>
          <p:cNvSpPr txBox="1"/>
          <p:nvPr/>
        </p:nvSpPr>
        <p:spPr>
          <a:xfrm>
            <a:off x="62144" y="1097928"/>
            <a:ext cx="1136420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crypto = require('crypto')</a:t>
            </a:r>
          </a:p>
          <a:p>
            <a:b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console.log('base64 : ' 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crypto.createHash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('sha512').update('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비밀번호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').digest('base64'))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console.log('hex : ' 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crypto.createHash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('sha512').update('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비밀번호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').digest('hex'))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console.log('base64 : ' 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crypto.createHash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('sha512').update('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비밀번호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').digest('base64'))</a:t>
            </a:r>
          </a:p>
          <a:p>
            <a:b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i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// base64 = 64</a:t>
            </a:r>
            <a:r>
              <a:rPr lang="ko-KR" altLang="en-US" i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진법 표기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i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// hex = 16</a:t>
            </a:r>
            <a:r>
              <a:rPr lang="ko-KR" altLang="en-US" i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진법 표기</a:t>
            </a:r>
            <a:r>
              <a:rPr lang="en-US" altLang="ko-KR" i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i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i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 </a:t>
            </a:r>
            <a:r>
              <a:rPr lang="en-US" altLang="ko-KR" i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</a:p>
          <a:p>
            <a:endParaRPr lang="en-US" altLang="ko-KR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base64 :  dvfV6nyLRRt3NxKSlTHOkkEGgqW2HRtfu19Ou/psUXvwlebbXCboxIPmDYOFRIpqav2eUTBFuHaZri5x+usy1g==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hex :  76f7d5ea7c8b451b773712929531ce92410682a5b61d1b5fbb5f4ebbfa6c517bf095e6db5c26e8c483e60d8385448a6a6afd9e513045b87699ae2e71faeb32d6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base64 :  cx49cjC8ctKtMzwJGBY853itZeb6qxzXGvuUJkbWTGn5VXAFbAwXGEOxU2Qksoj+aM2GWPhc1O7mmkyohXMsQw==</a:t>
            </a:r>
            <a:endParaRPr lang="ko-KR" altLang="en-US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71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5. crypto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7833C-374A-4440-B959-829508FFAD61}"/>
              </a:ext>
            </a:extLst>
          </p:cNvPr>
          <p:cNvSpPr txBox="1"/>
          <p:nvPr/>
        </p:nvSpPr>
        <p:spPr>
          <a:xfrm>
            <a:off x="1028700" y="3804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CFBCD-7898-42C2-B8F0-B95D0CD45186}"/>
              </a:ext>
            </a:extLst>
          </p:cNvPr>
          <p:cNvSpPr txBox="1"/>
          <p:nvPr/>
        </p:nvSpPr>
        <p:spPr>
          <a:xfrm>
            <a:off x="62144" y="845206"/>
            <a:ext cx="94838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 crypto = require('crypto')</a:t>
            </a:r>
          </a:p>
          <a:p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2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crypto.randomBytes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(64, (err, </a:t>
            </a:r>
            <a:r>
              <a:rPr lang="en-US" altLang="ko-KR" sz="2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buf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=&gt; {</a:t>
            </a:r>
          </a:p>
          <a:p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const salt = </a:t>
            </a:r>
            <a:r>
              <a:rPr lang="en-US" altLang="ko-KR" sz="2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buf.toString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('base64');</a:t>
            </a:r>
          </a:p>
          <a:p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console.log('salt : ' , salt)</a:t>
            </a:r>
          </a:p>
          <a:p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crypto.pbkdf2('</a:t>
            </a: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비밀번호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salt, 100000 , 64, 'sha512', (</a:t>
            </a:r>
            <a:r>
              <a:rPr lang="en-US" altLang="ko-KR" sz="2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err,key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=&gt; {</a:t>
            </a:r>
          </a:p>
          <a:p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console.log('password : ', </a:t>
            </a:r>
            <a:r>
              <a:rPr lang="en-US" altLang="ko-KR" sz="2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key.toString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('base64'))</a:t>
            </a:r>
          </a:p>
          <a:p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})</a:t>
            </a:r>
          </a:p>
          <a:p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3ACC-5533-4018-BE3D-06A7D762C5FD}"/>
              </a:ext>
            </a:extLst>
          </p:cNvPr>
          <p:cNvSpPr txBox="1"/>
          <p:nvPr/>
        </p:nvSpPr>
        <p:spPr>
          <a:xfrm>
            <a:off x="62144" y="4261526"/>
            <a:ext cx="115460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현재는 주로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pbkdf2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en-US" altLang="ko-KR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bcrypt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scrypt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알고리즘으로 비밀번호 암호화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노드에서 지원하는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pbkdf2.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salt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합친 후 해시하기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salt :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소금치기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비밀번호에 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소금쳐서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그 원래 맛을 잃어버리게 하기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stretching :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스트레칭 해시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만번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하기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해시로 나온 결과 값을 다시 한번 해시 하는 것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1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5. crypto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7833C-374A-4440-B959-829508FFAD61}"/>
              </a:ext>
            </a:extLst>
          </p:cNvPr>
          <p:cNvSpPr txBox="1"/>
          <p:nvPr/>
        </p:nvSpPr>
        <p:spPr>
          <a:xfrm>
            <a:off x="1028700" y="3804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3ACC-5533-4018-BE3D-06A7D762C5FD}"/>
              </a:ext>
            </a:extLst>
          </p:cNvPr>
          <p:cNvSpPr txBox="1"/>
          <p:nvPr/>
        </p:nvSpPr>
        <p:spPr>
          <a:xfrm>
            <a:off x="62144" y="1201518"/>
            <a:ext cx="100723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양방향 암호화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암호화한 문자열을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복호화 가능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98384-9E8A-4D51-8630-F55F465CF435}"/>
              </a:ext>
            </a:extLst>
          </p:cNvPr>
          <p:cNvSpPr txBox="1"/>
          <p:nvPr/>
        </p:nvSpPr>
        <p:spPr>
          <a:xfrm>
            <a:off x="212271" y="2536353"/>
            <a:ext cx="65851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const</a:t>
            </a:r>
            <a:r>
              <a:rPr lang="en-US" altLang="ko-KR" dirty="0"/>
              <a:t> crypto = require('crypto')</a:t>
            </a:r>
          </a:p>
          <a:p>
            <a:r>
              <a:rPr lang="en-US" altLang="ko-KR" b="1" dirty="0"/>
              <a:t>const</a:t>
            </a:r>
            <a:r>
              <a:rPr lang="en-US" altLang="ko-KR" dirty="0"/>
              <a:t> cipher = </a:t>
            </a:r>
            <a:r>
              <a:rPr lang="en-US" altLang="ko-KR" dirty="0" err="1"/>
              <a:t>crypto.createCipher</a:t>
            </a:r>
            <a:r>
              <a:rPr lang="en-US" altLang="ko-KR" dirty="0"/>
              <a:t>('aes-256-cbc','</a:t>
            </a:r>
            <a:r>
              <a:rPr lang="ko-KR" altLang="en-US" dirty="0"/>
              <a:t>열쇠</a:t>
            </a:r>
            <a:r>
              <a:rPr lang="en-US" altLang="ko-KR" dirty="0"/>
              <a:t>')</a:t>
            </a:r>
          </a:p>
          <a:p>
            <a:r>
              <a:rPr lang="en-US" altLang="ko-KR" b="1" dirty="0"/>
              <a:t>let</a:t>
            </a:r>
            <a:r>
              <a:rPr lang="en-US" altLang="ko-KR" dirty="0"/>
              <a:t> result = </a:t>
            </a:r>
            <a:r>
              <a:rPr lang="en-US" altLang="ko-KR" dirty="0" err="1"/>
              <a:t>cipher.update</a:t>
            </a:r>
            <a:r>
              <a:rPr lang="en-US" altLang="ko-KR" dirty="0"/>
              <a:t>('</a:t>
            </a:r>
            <a:r>
              <a:rPr lang="ko-KR" altLang="en-US" dirty="0"/>
              <a:t>암호화할 문장</a:t>
            </a:r>
            <a:r>
              <a:rPr lang="en-US" altLang="ko-KR" dirty="0"/>
              <a:t>', 'utf-8','base64')</a:t>
            </a:r>
          </a:p>
          <a:p>
            <a:r>
              <a:rPr lang="en-US" altLang="ko-KR" dirty="0"/>
              <a:t>result += </a:t>
            </a:r>
            <a:r>
              <a:rPr lang="en-US" altLang="ko-KR" dirty="0" err="1"/>
              <a:t>cipher.final</a:t>
            </a:r>
            <a:r>
              <a:rPr lang="en-US" altLang="ko-KR" dirty="0"/>
              <a:t>('base64')</a:t>
            </a:r>
          </a:p>
          <a:p>
            <a:r>
              <a:rPr lang="en-US" altLang="ko-KR" dirty="0"/>
              <a:t>console.log('</a:t>
            </a:r>
            <a:r>
              <a:rPr lang="ko-KR" altLang="en-US" dirty="0"/>
              <a:t>암호화 </a:t>
            </a:r>
            <a:r>
              <a:rPr lang="en-US" altLang="ko-KR" dirty="0"/>
              <a:t>:', result)</a:t>
            </a:r>
          </a:p>
          <a:p>
            <a:br>
              <a:rPr lang="en-US" altLang="ko-KR" dirty="0"/>
            </a:br>
            <a:r>
              <a:rPr lang="en-US" altLang="ko-KR" b="1" dirty="0"/>
              <a:t>const</a:t>
            </a:r>
            <a:r>
              <a:rPr lang="en-US" altLang="ko-KR" dirty="0"/>
              <a:t> decipher = </a:t>
            </a:r>
            <a:r>
              <a:rPr lang="en-US" altLang="ko-KR" dirty="0" err="1"/>
              <a:t>crypto.createDecipher</a:t>
            </a:r>
            <a:r>
              <a:rPr lang="en-US" altLang="ko-KR" dirty="0"/>
              <a:t>('aes-256-cbc', '</a:t>
            </a:r>
            <a:r>
              <a:rPr lang="ko-KR" altLang="en-US" dirty="0"/>
              <a:t>열쇠</a:t>
            </a:r>
            <a:r>
              <a:rPr lang="en-US" altLang="ko-KR" dirty="0"/>
              <a:t>')</a:t>
            </a:r>
          </a:p>
          <a:p>
            <a:r>
              <a:rPr lang="en-US" altLang="ko-KR" b="1" dirty="0"/>
              <a:t>let</a:t>
            </a:r>
            <a:r>
              <a:rPr lang="en-US" altLang="ko-KR" dirty="0"/>
              <a:t> result2 = </a:t>
            </a:r>
            <a:r>
              <a:rPr lang="en-US" altLang="ko-KR" dirty="0" err="1"/>
              <a:t>decipher.update</a:t>
            </a:r>
            <a:r>
              <a:rPr lang="en-US" altLang="ko-KR" dirty="0"/>
              <a:t>(result,'base64','utf8')</a:t>
            </a:r>
          </a:p>
          <a:p>
            <a:r>
              <a:rPr lang="en-US" altLang="ko-KR" dirty="0"/>
              <a:t>result2 += </a:t>
            </a:r>
            <a:r>
              <a:rPr lang="en-US" altLang="ko-KR" dirty="0" err="1"/>
              <a:t>decipher.final</a:t>
            </a:r>
            <a:r>
              <a:rPr lang="en-US" altLang="ko-KR" dirty="0"/>
              <a:t>('utf8')</a:t>
            </a:r>
          </a:p>
          <a:p>
            <a:r>
              <a:rPr lang="en-US" altLang="ko-KR" dirty="0"/>
              <a:t>console.log('</a:t>
            </a:r>
            <a:r>
              <a:rPr lang="ko-KR" altLang="en-US" dirty="0"/>
              <a:t>복호화 </a:t>
            </a:r>
            <a:r>
              <a:rPr lang="en-US" altLang="ko-KR" dirty="0"/>
              <a:t>:', result2)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1C7CC-C4CC-4F0C-A2DC-45808EDE999C}"/>
              </a:ext>
            </a:extLst>
          </p:cNvPr>
          <p:cNvSpPr txBox="1"/>
          <p:nvPr/>
        </p:nvSpPr>
        <p:spPr>
          <a:xfrm>
            <a:off x="212271" y="5560017"/>
            <a:ext cx="8254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&gt;</a:t>
            </a:r>
          </a:p>
          <a:p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암호화 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2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ooogp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/vac4l26/ezEglCluFn9vjfixVtCUCaqiaMr28=</a:t>
            </a:r>
          </a:p>
          <a:p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복호화 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암호화할 문장</a:t>
            </a:r>
          </a:p>
        </p:txBody>
      </p:sp>
    </p:spTree>
    <p:extLst>
      <p:ext uri="{BB962C8B-B14F-4D97-AF65-F5344CB8AC3E}">
        <p14:creationId xmlns:p14="http://schemas.microsoft.com/office/powerpoint/2010/main" val="188194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os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110D8-39A0-41A1-BEED-C8CDD14F29BD}"/>
              </a:ext>
            </a:extLst>
          </p:cNvPr>
          <p:cNvSpPr txBox="1"/>
          <p:nvPr/>
        </p:nvSpPr>
        <p:spPr>
          <a:xfrm>
            <a:off x="62144" y="1465693"/>
            <a:ext cx="98315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process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객체와 겹치는 정보가 있음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컴퓨터 내부 자원에 접근 하는 경우에 사용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웹 서비스 제작에는 잘 </a:t>
            </a:r>
            <a:r>
              <a:rPr lang="ko-KR" altLang="en-US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안쓰이지만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운영체제 별로 다른 서비스 등을 제공하려 </a:t>
            </a:r>
            <a:r>
              <a:rPr lang="ko-KR" altLang="en-US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할때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모듈로 선택지를 줄 수 있음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(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os.type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21917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6. </a:t>
            </a: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util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7833C-374A-4440-B959-829508FFAD61}"/>
              </a:ext>
            </a:extLst>
          </p:cNvPr>
          <p:cNvSpPr txBox="1"/>
          <p:nvPr/>
        </p:nvSpPr>
        <p:spPr>
          <a:xfrm>
            <a:off x="1028700" y="3804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3ACC-5533-4018-BE3D-06A7D762C5FD}"/>
              </a:ext>
            </a:extLst>
          </p:cNvPr>
          <p:cNvSpPr txBox="1"/>
          <p:nvPr/>
        </p:nvSpPr>
        <p:spPr>
          <a:xfrm>
            <a:off x="62144" y="1201518"/>
            <a:ext cx="83872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편의 기능 모아둔 모듈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util.deprecate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deprecated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되었음을 알려줌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util.promisfy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패턴을 프로미스 패턴으로 </a:t>
            </a:r>
            <a:r>
              <a:rPr lang="ko-KR" altLang="en-US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바꿔줌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40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3.6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시스템 접근하기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3ACC-5533-4018-BE3D-06A7D762C5FD}"/>
              </a:ext>
            </a:extLst>
          </p:cNvPr>
          <p:cNvSpPr txBox="1"/>
          <p:nvPr/>
        </p:nvSpPr>
        <p:spPr>
          <a:xfrm>
            <a:off x="62144" y="1201518"/>
            <a:ext cx="10913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fs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fs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모듈은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filesystem.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시스템에 접근하는 모듈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생성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읽거나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31FA7D-6266-4917-B2D4-3B3E77CB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3" y="3140510"/>
            <a:ext cx="8066541" cy="36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13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3.6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시스템 접근하기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3ACC-5533-4018-BE3D-06A7D762C5FD}"/>
              </a:ext>
            </a:extLst>
          </p:cNvPr>
          <p:cNvSpPr txBox="1"/>
          <p:nvPr/>
        </p:nvSpPr>
        <p:spPr>
          <a:xfrm>
            <a:off x="62144" y="1201518"/>
            <a:ext cx="105811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윈도우에선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txt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저장할 때 인코딩을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utf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해야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보통 </a:t>
            </a:r>
            <a:r>
              <a:rPr lang="ko-KR" altLang="en-US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안깨지고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잘 읽을 수 있음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AF7061-220D-412A-B65E-0869B74A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3" y="2784056"/>
            <a:ext cx="11306519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42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3.6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시스템 접근하기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3ACC-5533-4018-BE3D-06A7D762C5FD}"/>
              </a:ext>
            </a:extLst>
          </p:cNvPr>
          <p:cNvSpPr txBox="1"/>
          <p:nvPr/>
        </p:nvSpPr>
        <p:spPr>
          <a:xfrm>
            <a:off x="62144" y="1201518"/>
            <a:ext cx="3199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만들기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941465-69D0-42FF-A9F7-B90838F0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6" y="1909404"/>
            <a:ext cx="6534150" cy="3067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E70219-BD64-4A4D-9664-8DE6F0F0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66" y="5145497"/>
            <a:ext cx="8366352" cy="9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7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B1885AF-BEC2-4277-A8C0-EECB2296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720" y="4418750"/>
            <a:ext cx="5320529" cy="2475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3.6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시스템 접근하기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3ACC-5533-4018-BE3D-06A7D762C5FD}"/>
              </a:ext>
            </a:extLst>
          </p:cNvPr>
          <p:cNvSpPr txBox="1"/>
          <p:nvPr/>
        </p:nvSpPr>
        <p:spPr>
          <a:xfrm>
            <a:off x="62144" y="1201518"/>
            <a:ext cx="113175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노드는 대부분의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method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들은 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(Asynchronous)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방식으로 처리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메소드는 동기 방식으로 이용되는 경우도 있음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파일을 먼저 읽어야 하는 경우 뒤에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Sync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AA597-D830-42FD-8711-F8E7A543D899}"/>
              </a:ext>
            </a:extLst>
          </p:cNvPr>
          <p:cNvSpPr txBox="1"/>
          <p:nvPr/>
        </p:nvSpPr>
        <p:spPr>
          <a:xfrm>
            <a:off x="7147738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</a:t>
            </a:r>
            <a:r>
              <a:rPr lang="ko-KR" altLang="en-US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동기 </a:t>
            </a:r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vs </a:t>
            </a:r>
            <a:r>
              <a:rPr lang="ko-KR" altLang="en-US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비동기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21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3.6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시스템 접근하기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3ACC-5533-4018-BE3D-06A7D762C5FD}"/>
              </a:ext>
            </a:extLst>
          </p:cNvPr>
          <p:cNvSpPr txBox="1"/>
          <p:nvPr/>
        </p:nvSpPr>
        <p:spPr>
          <a:xfrm>
            <a:off x="62144" y="1201518"/>
            <a:ext cx="307520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const fs = require('fs')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console.log('</a:t>
            </a:r>
            <a:r>
              <a:rPr lang="ko-KR" altLang="en-US" sz="1200" dirty="0"/>
              <a:t>시작</a:t>
            </a:r>
            <a:r>
              <a:rPr lang="en-US" altLang="ko-KR" sz="1200" dirty="0"/>
              <a:t>')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fs.readFile</a:t>
            </a:r>
            <a:r>
              <a:rPr lang="en-US" altLang="ko-KR" sz="1200" dirty="0"/>
              <a:t>('./readmeutf.txt', (</a:t>
            </a:r>
            <a:r>
              <a:rPr lang="en-US" altLang="ko-KR" sz="1200" dirty="0" err="1"/>
              <a:t>err,data</a:t>
            </a:r>
            <a:r>
              <a:rPr lang="en-US" altLang="ko-KR" sz="1200" dirty="0"/>
              <a:t>) =&gt; {</a:t>
            </a:r>
          </a:p>
          <a:p>
            <a:r>
              <a:rPr lang="en-US" altLang="ko-KR" sz="1200" dirty="0"/>
              <a:t>    if (err) {</a:t>
            </a:r>
          </a:p>
          <a:p>
            <a:r>
              <a:rPr lang="en-US" altLang="ko-KR" sz="1200" dirty="0"/>
              <a:t>        throw err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console.log('1</a:t>
            </a:r>
            <a:r>
              <a:rPr lang="ko-KR" altLang="en-US" sz="1200" dirty="0"/>
              <a:t>번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data.toString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})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fs.readFile</a:t>
            </a:r>
            <a:r>
              <a:rPr lang="en-US" altLang="ko-KR" sz="1200" dirty="0"/>
              <a:t>('./readmeutf.txt', (</a:t>
            </a:r>
            <a:r>
              <a:rPr lang="en-US" altLang="ko-KR" sz="1200" dirty="0" err="1"/>
              <a:t>err,data</a:t>
            </a:r>
            <a:r>
              <a:rPr lang="en-US" altLang="ko-KR" sz="1200" dirty="0"/>
              <a:t>) =&gt; {</a:t>
            </a:r>
          </a:p>
          <a:p>
            <a:r>
              <a:rPr lang="en-US" altLang="ko-KR" sz="1200" dirty="0"/>
              <a:t>    if (err) {</a:t>
            </a:r>
          </a:p>
          <a:p>
            <a:r>
              <a:rPr lang="en-US" altLang="ko-KR" sz="1200" dirty="0"/>
              <a:t>        throw err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console.log('2</a:t>
            </a:r>
            <a:r>
              <a:rPr lang="ko-KR" altLang="en-US" sz="1200" dirty="0"/>
              <a:t>번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data.toString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})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fs.readFile</a:t>
            </a:r>
            <a:r>
              <a:rPr lang="en-US" altLang="ko-KR" sz="1200" dirty="0"/>
              <a:t>('./readmeutf.txt', (</a:t>
            </a:r>
            <a:r>
              <a:rPr lang="en-US" altLang="ko-KR" sz="1200" dirty="0" err="1"/>
              <a:t>err,data</a:t>
            </a:r>
            <a:r>
              <a:rPr lang="en-US" altLang="ko-KR" sz="1200" dirty="0"/>
              <a:t>) =&gt; {</a:t>
            </a:r>
          </a:p>
          <a:p>
            <a:r>
              <a:rPr lang="en-US" altLang="ko-KR" sz="1200" dirty="0"/>
              <a:t>    if (err) {</a:t>
            </a:r>
          </a:p>
          <a:p>
            <a:r>
              <a:rPr lang="en-US" altLang="ko-KR" sz="1200" dirty="0"/>
              <a:t>        throw err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console.log('3</a:t>
            </a:r>
            <a:r>
              <a:rPr lang="ko-KR" altLang="en-US" sz="1200" dirty="0"/>
              <a:t>번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data.toString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})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console.log("</a:t>
            </a:r>
            <a:r>
              <a:rPr lang="ko-KR" altLang="en-US" sz="1200" dirty="0"/>
              <a:t>끝</a:t>
            </a:r>
            <a:r>
              <a:rPr lang="en-US" altLang="ko-KR" sz="1200" dirty="0"/>
              <a:t>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AA597-D830-42FD-8711-F8E7A543D899}"/>
              </a:ext>
            </a:extLst>
          </p:cNvPr>
          <p:cNvSpPr txBox="1"/>
          <p:nvPr/>
        </p:nvSpPr>
        <p:spPr>
          <a:xfrm>
            <a:off x="7147738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</a:t>
            </a:r>
            <a:r>
              <a:rPr lang="ko-KR" altLang="en-US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동기 </a:t>
            </a:r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vs </a:t>
            </a:r>
            <a:r>
              <a:rPr lang="ko-KR" altLang="en-US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비동기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1D551-7ACC-425B-902E-F5BE7EC22049}"/>
              </a:ext>
            </a:extLst>
          </p:cNvPr>
          <p:cNvSpPr txBox="1"/>
          <p:nvPr/>
        </p:nvSpPr>
        <p:spPr>
          <a:xfrm>
            <a:off x="3604941" y="1490246"/>
            <a:ext cx="6444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때 마다 결과가 달라짐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5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3.6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시스템 접근하기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AA597-D830-42FD-8711-F8E7A543D899}"/>
              </a:ext>
            </a:extLst>
          </p:cNvPr>
          <p:cNvSpPr txBox="1"/>
          <p:nvPr/>
        </p:nvSpPr>
        <p:spPr>
          <a:xfrm>
            <a:off x="7147738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</a:t>
            </a:r>
            <a:r>
              <a:rPr lang="ko-KR" altLang="en-US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동기 </a:t>
            </a:r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vs </a:t>
            </a:r>
            <a:r>
              <a:rPr lang="ko-KR" altLang="en-US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비동기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05FBF-0169-461C-8167-F5B877DC0C4B}"/>
              </a:ext>
            </a:extLst>
          </p:cNvPr>
          <p:cNvSpPr txBox="1"/>
          <p:nvPr/>
        </p:nvSpPr>
        <p:spPr>
          <a:xfrm>
            <a:off x="62144" y="1020983"/>
            <a:ext cx="1234107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method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들은 백그라운드에 작업 요청 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후다음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작업으로 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넘어감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 파일 읽기 요청만 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세번을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보내고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끝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')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찍는다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나중에 읽기가 완료되면 백그라운드가 다시 메인 스레드에 알림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그제서야 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메인스레드는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실행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I/O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요청을 백그라운드에 처리 위임 하는 것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b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노드에서는 동기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블로킹 방식과 비동기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논블로킹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방식이 대부분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블로킹 방식은 없다고 봐도 됩니다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b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동기 메서드들은 이름 뒤에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sync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붙이있음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메인 스레드가 일을 하지 않고 노는 시간이 생겨서 비효율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메서드는 백그라운드가 작업을 하는 와중에도 다음 작업 처리 가능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메서드가 훨씬 더 효율적이기 때문에 책에서 앞으로 동기 메서드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514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3.6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시스템 접근하기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AA597-D830-42FD-8711-F8E7A543D899}"/>
              </a:ext>
            </a:extLst>
          </p:cNvPr>
          <p:cNvSpPr txBox="1"/>
          <p:nvPr/>
        </p:nvSpPr>
        <p:spPr>
          <a:xfrm>
            <a:off x="7147738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</a:t>
            </a:r>
            <a:r>
              <a:rPr lang="ko-KR" altLang="en-US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동기 </a:t>
            </a:r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vs </a:t>
            </a:r>
            <a:r>
              <a:rPr lang="ko-KR" altLang="en-US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비동기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05FBF-0169-461C-8167-F5B877DC0C4B}"/>
              </a:ext>
            </a:extLst>
          </p:cNvPr>
          <p:cNvSpPr txBox="1"/>
          <p:nvPr/>
        </p:nvSpPr>
        <p:spPr>
          <a:xfrm>
            <a:off x="62144" y="1020983"/>
            <a:ext cx="953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순서대로 실행하고 싶다면 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이용하는 것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0A8F27-6166-4653-8E86-65F80CE0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7" y="1544203"/>
            <a:ext cx="5362575" cy="4895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0E145B-79F1-41B8-A085-50778049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22" y="2740479"/>
            <a:ext cx="6116965" cy="26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82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3.6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시스템 접근하기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AA597-D830-42FD-8711-F8E7A543D899}"/>
              </a:ext>
            </a:extLst>
          </p:cNvPr>
          <p:cNvSpPr txBox="1"/>
          <p:nvPr/>
        </p:nvSpPr>
        <p:spPr>
          <a:xfrm>
            <a:off x="7147738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</a:t>
            </a:r>
            <a:r>
              <a:rPr lang="ko-KR" altLang="en-US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버퍼와 스트림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05FBF-0169-461C-8167-F5B877DC0C4B}"/>
              </a:ext>
            </a:extLst>
          </p:cNvPr>
          <p:cNvSpPr txBox="1"/>
          <p:nvPr/>
        </p:nvSpPr>
        <p:spPr>
          <a:xfrm>
            <a:off x="62144" y="1020983"/>
            <a:ext cx="717375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파일을 읽고 쓰는 두가지 방식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버퍼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vs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스트림</a:t>
            </a:r>
            <a:endParaRPr lang="en-US" altLang="ko-KR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버퍼링과 스트리밍으로 이해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버퍼링은 데이터를 모으는 동작</a:t>
            </a:r>
            <a:endParaRPr lang="en-US" altLang="ko-KR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스트리밍은 데이터를 조금씩 전송하는 동작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버퍼를 직접 다룰 수 있는 클래스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Buffer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30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5715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3.7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이벤트 이해하기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05FBF-0169-461C-8167-F5B877DC0C4B}"/>
              </a:ext>
            </a:extLst>
          </p:cNvPr>
          <p:cNvSpPr txBox="1"/>
          <p:nvPr/>
        </p:nvSpPr>
        <p:spPr>
          <a:xfrm>
            <a:off x="62144" y="1020983"/>
            <a:ext cx="105373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스트림을 배울 때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on(‘data’, 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on(‘end’,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</a:t>
            </a:r>
            <a:endParaRPr lang="en-US" altLang="ko-KR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이것이 이벤트로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이벤트가 발생할 때 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실행하라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end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이벤트가 발생할 때 </a:t>
            </a:r>
            <a:r>
              <a:rPr lang="ko-KR" altLang="en-US" sz="2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실행하라 라고 이해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직접 이벤트를 만들고 호출하고 삭제할 수 있음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4E257C-366F-4CB5-95EB-2375920C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5" y="3329522"/>
            <a:ext cx="3581401" cy="3525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F50379-B21E-4A22-AED4-74B8084B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27" y="3881388"/>
            <a:ext cx="5374412" cy="13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5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os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F1DB4F-1B2D-4D02-BD5E-5C69CF169186}"/>
              </a:ext>
            </a:extLst>
          </p:cNvPr>
          <p:cNvSpPr txBox="1"/>
          <p:nvPr/>
        </p:nvSpPr>
        <p:spPr>
          <a:xfrm>
            <a:off x="179614" y="1225689"/>
            <a:ext cx="54386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 = require('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');</a:t>
            </a:r>
          </a:p>
          <a:p>
            <a:b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</a:b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console.log("-------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운영체제 정보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")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os.arch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:",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os.arch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os.platform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:",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os.platform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os.type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:",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os.type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os.uptime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:",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os.uptime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)</a:t>
            </a:r>
          </a:p>
          <a:p>
            <a:r>
              <a:rPr lang="en-US" altLang="ko-KR" i="1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// function ()</a:t>
            </a:r>
            <a:r>
              <a:rPr lang="ko-KR" altLang="en-US" i="1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을 붙이지 않아도 돌아갑니다</a:t>
            </a:r>
            <a:r>
              <a:rPr lang="en-US" altLang="ko-KR" i="1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.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Microsoft GothicNeo" panose="020B0503020000020004" pitchFamily="34" charset="-127"/>
            </a:endParaRP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os.hostname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:",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os.hostname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os.release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:",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os.release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console.log("------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경로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")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os.homedir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:",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os.homedir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os.tmpdir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:",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os.tmpdir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console.log("------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cpu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정보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")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os.cpus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:",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os.cpus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os.cpus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().length :",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os.cpus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().length)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console.log("------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메모리 정보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")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os.freemem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:",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os.freemem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console.log("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os.totalmem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:",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os.totalmem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())</a:t>
            </a:r>
          </a:p>
          <a:p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4AE457-6371-420E-861F-7AFB262F69FF}"/>
              </a:ext>
            </a:extLst>
          </p:cNvPr>
          <p:cNvSpPr txBox="1"/>
          <p:nvPr/>
        </p:nvSpPr>
        <p:spPr>
          <a:xfrm>
            <a:off x="5386489" y="1632729"/>
            <a:ext cx="51500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-------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운영체제 정보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os.arch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 x64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os.platform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 win32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os.type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Windows_NT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Microsoft GothicNeo" panose="020B0503020000020004" pitchFamily="34" charset="-127"/>
            </a:endParaRP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os.uptime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 528043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os.hostname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 LAPTOP-E2GISPL5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os.release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 10.0.17134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------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경로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os.homedir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 C:\Users\gh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os.tmpdir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 C:\Users\gh\AppData\Local\Temp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------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cpu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정보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os.cpus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생략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Microsoft GothicNeo" panose="020B0503020000020004" pitchFamily="34" charset="-127"/>
            </a:endParaRP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os.cpus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().length : 4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------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메모리 정보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os.freemem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 11087978496</a:t>
            </a: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os.totalmem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icrosoft GothicNeo" panose="020B0503020000020004" pitchFamily="34" charset="-127"/>
              </a:rPr>
              <a:t>() : 17085775872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Microsoft GothicNeo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310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5234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3.8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예외 처리 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05FBF-0169-461C-8167-F5B877DC0C4B}"/>
              </a:ext>
            </a:extLst>
          </p:cNvPr>
          <p:cNvSpPr txBox="1"/>
          <p:nvPr/>
        </p:nvSpPr>
        <p:spPr>
          <a:xfrm>
            <a:off x="62144" y="1020983"/>
            <a:ext cx="106843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노드에서는 예외 처리가 제일 중요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예외들은 실행 중인 노드 프로세스를 멈추게 한다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노드는 단일 스레드 이므로 노드 스레드가 멈춘다는 것은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 서버가 멈춘다는 말과 동일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따라서 항상 예외를 다루는 방법을 </a:t>
            </a:r>
            <a:r>
              <a:rPr lang="ko-KR" altLang="en-US" sz="3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익혀두어야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한다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564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5234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3.8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예외 처리 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05FBF-0169-461C-8167-F5B877DC0C4B}"/>
              </a:ext>
            </a:extLst>
          </p:cNvPr>
          <p:cNvSpPr txBox="1"/>
          <p:nvPr/>
        </p:nvSpPr>
        <p:spPr>
          <a:xfrm>
            <a:off x="62144" y="1020983"/>
            <a:ext cx="106843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노드에서는 예외 처리가 제일 중요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예외들은 실행 중인 노드 프로세스를 멈추게 한다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노드는 단일 스레드 이므로 노드 스레드가 멈춘다는 것은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 서버가 멈춘다는 말과 동일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따라서 항상 예외를 다루는 방법을 </a:t>
            </a:r>
            <a:r>
              <a:rPr lang="ko-KR" altLang="en-US" sz="3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익혀두어야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한다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C54987-7C35-4F64-8A7B-3EBFEFB5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1" y="3883305"/>
            <a:ext cx="5372100" cy="2781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67D2E4-E552-4932-A7B2-FD8E01E5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18" y="3883305"/>
            <a:ext cx="3366079" cy="279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42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5234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3.8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예외 처리 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05FBF-0169-461C-8167-F5B877DC0C4B}"/>
              </a:ext>
            </a:extLst>
          </p:cNvPr>
          <p:cNvSpPr txBox="1"/>
          <p:nvPr/>
        </p:nvSpPr>
        <p:spPr>
          <a:xfrm>
            <a:off x="62144" y="1020983"/>
            <a:ext cx="11353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에러가 발생할 거 같은 부분을 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try catch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구문으로 감싸기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 자체에서 잡아주는 에러에 대해 알아보기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unlink()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없는 파일을 지우고 있지만 노드 내장 모듈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(fs)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에러는 실행중인 프로세스를 멈추지 않는다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EDFF24-297D-417F-9F93-468D813B6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3" y="3512917"/>
            <a:ext cx="5279652" cy="27409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700DAB-E2EE-4F01-B6E7-1825D4EA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543" y="4262438"/>
            <a:ext cx="6674984" cy="18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67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5234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3.8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예외 처리 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D29C-FC70-4C86-9E39-A873AC8E7B86}"/>
              </a:ext>
            </a:extLst>
          </p:cNvPr>
          <p:cNvSpPr txBox="1"/>
          <p:nvPr/>
        </p:nvSpPr>
        <p:spPr>
          <a:xfrm>
            <a:off x="28575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05FBF-0169-461C-8167-F5B877DC0C4B}"/>
              </a:ext>
            </a:extLst>
          </p:cNvPr>
          <p:cNvSpPr txBox="1"/>
          <p:nvPr/>
        </p:nvSpPr>
        <p:spPr>
          <a:xfrm>
            <a:off x="62144" y="1020983"/>
            <a:ext cx="10671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예측 불가능한 에러 처리 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sz="3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uncaughtException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D68664-F4FA-4FF4-912D-9CBB442E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703221"/>
            <a:ext cx="5234125" cy="2911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D6F82C-599B-4C04-B70D-9864FBA29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747" y="2302476"/>
            <a:ext cx="7188654" cy="1632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A86529-B7B4-4214-8A5C-27B11C97E634}"/>
              </a:ext>
            </a:extLst>
          </p:cNvPr>
          <p:cNvSpPr txBox="1"/>
          <p:nvPr/>
        </p:nvSpPr>
        <p:spPr>
          <a:xfrm>
            <a:off x="4327071" y="62211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AB82B-C2FD-4A39-980C-5259329486EF}"/>
              </a:ext>
            </a:extLst>
          </p:cNvPr>
          <p:cNvSpPr txBox="1"/>
          <p:nvPr/>
        </p:nvSpPr>
        <p:spPr>
          <a:xfrm>
            <a:off x="62144" y="4695393"/>
            <a:ext cx="110450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최후의 수단으로 에러 발생 후에 다음동작이 제대로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동작하는지를 보증하지 않는다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 운영은 에러와의 싸움이니 에러를 다루는 것에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3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익숙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해져야 한다</a:t>
            </a: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3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주기적으로 로깅 하는 습관</a:t>
            </a:r>
            <a:r>
              <a:rPr lang="en-US" altLang="ko-KR" sz="3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924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path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4F505-9BCE-4372-A80F-C05B374E0E69}"/>
              </a:ext>
            </a:extLst>
          </p:cNvPr>
          <p:cNvSpPr txBox="1"/>
          <p:nvPr/>
        </p:nvSpPr>
        <p:spPr>
          <a:xfrm>
            <a:off x="62144" y="1465693"/>
            <a:ext cx="104310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폴더와 파일의 경로를 쉽게 조작 하도록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윈도우에서는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‘\’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리눅스에서는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‘/’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사용함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굉장히 자주 사용하게 될 모듈이라고 합니다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5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path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06E78-1FF9-4F01-9101-1CD3CBC91074}"/>
              </a:ext>
            </a:extLst>
          </p:cNvPr>
          <p:cNvSpPr txBox="1"/>
          <p:nvPr/>
        </p:nvSpPr>
        <p:spPr>
          <a:xfrm>
            <a:off x="62144" y="1257300"/>
            <a:ext cx="8226611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path = require('path')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= __filename</a:t>
            </a:r>
          </a:p>
          <a:p>
            <a:b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path.sep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',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path.sep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, '(</a:t>
            </a:r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운영체제에서 사용하는 </a:t>
            </a:r>
            <a:r>
              <a:rPr lang="ko-KR" altLang="en-US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구분자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)')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path.delimiter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:' 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path.delimiter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'</a:t>
            </a:r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환경변수의 </a:t>
            </a:r>
            <a:r>
              <a:rPr lang="ko-KR" altLang="en-US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구분자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.')</a:t>
            </a:r>
          </a:p>
          <a:p>
            <a:b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console.log("-----------------------")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path.dirname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:' 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path.dirname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path.extname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:' 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path.extname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path.basename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:' 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path.basename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path.basename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:' 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path.basename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path.extname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(string)))</a:t>
            </a:r>
          </a:p>
          <a:p>
            <a:b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console.log("-----------------------")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path.parse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:',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path.parse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path.format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:',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path.format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({</a:t>
            </a:r>
          </a:p>
          <a:p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dir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'C:\\users\\gh',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name: 'path',</a:t>
            </a:r>
          </a:p>
          <a:p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'.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}))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path.normalize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',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path.normalize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('C://users//gh\\Desktop///node//2week//2.js'))</a:t>
            </a:r>
          </a:p>
          <a:p>
            <a:b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console.log("--------------------")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path.isAbsolute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',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path.isAbsolute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('C:\\'))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path.isAbsolute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',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path.isAbsolute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('./home'))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console.log("--------------------")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console.log("path.relative",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path.relative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('C:\\user\\gh\\Desktop\\node\\week2\\2.js', 'C:\\user\\gh\\workspace'))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path.join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:',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path.join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(__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dirname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,'..','..','/user','.','/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zerocho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'))</a:t>
            </a:r>
          </a:p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path.resolve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:', 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path.resolve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(__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dirname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,'/b','/c','/</a:t>
            </a:r>
            <a:r>
              <a:rPr lang="en-US" altLang="ko-KR" sz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d','e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'))</a:t>
            </a:r>
          </a:p>
          <a:p>
            <a:b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en-US" altLang="ko-KR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8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path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06E78-1FF9-4F01-9101-1CD3CBC91074}"/>
              </a:ext>
            </a:extLst>
          </p:cNvPr>
          <p:cNvSpPr txBox="1"/>
          <p:nvPr/>
        </p:nvSpPr>
        <p:spPr>
          <a:xfrm>
            <a:off x="62144" y="1257300"/>
            <a:ext cx="54732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path.sep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 \ (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운영체제에서 사용하는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구분자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path.delimiter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;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환경변수의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구분자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-----------------------</a:t>
            </a:r>
          </a:p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path.dirname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C:\Users\gh\Desktop\node\C3</a:t>
            </a:r>
          </a:p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path.extname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.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path.basename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5-2.js</a:t>
            </a:r>
          </a:p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path.basename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5-2</a:t>
            </a: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-----------------------</a:t>
            </a:r>
          </a:p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path.parse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{ root: 'C:\\',</a:t>
            </a: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dir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'C:\\Users\\gh\\Desktop\\node\\C3',</a:t>
            </a: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base: '5-2.js',</a:t>
            </a: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'.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</a:t>
            </a: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name: '5-2' }</a:t>
            </a:r>
          </a:p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path.format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C:\users\gh\path.js</a:t>
            </a:r>
          </a:p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path.normalize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 C:\users\gh\Desktop\node\2week\2.js</a:t>
            </a: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--------------------</a:t>
            </a:r>
          </a:p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path.isAbsolute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 true</a:t>
            </a:r>
          </a:p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path.isAbsolute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 false</a:t>
            </a: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--------------------</a:t>
            </a:r>
          </a:p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path.relative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..\..\..\..\workspace</a:t>
            </a:r>
          </a:p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path.join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C:\Users\gh\Desktop\user\zerocho</a:t>
            </a:r>
          </a:p>
          <a:p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path.resolve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C:\d\e</a:t>
            </a:r>
            <a:b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38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560EEC1-B372-46BB-85CD-EE6F65105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5582"/>
          <a:stretch/>
        </p:blipFill>
        <p:spPr>
          <a:xfrm>
            <a:off x="6987748" y="2792185"/>
            <a:ext cx="5204252" cy="3170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url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CC116-EAF9-4A42-8F9F-DD0D94EF9F86}"/>
              </a:ext>
            </a:extLst>
          </p:cNvPr>
          <p:cNvSpPr txBox="1"/>
          <p:nvPr/>
        </p:nvSpPr>
        <p:spPr>
          <a:xfrm>
            <a:off x="62144" y="1465693"/>
            <a:ext cx="99726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인터넷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쉽게 조작하도록 도와주는 모듈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처리에는 크게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 방식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&gt;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</a:t>
            </a:r>
            <a:endParaRPr lang="en-US" altLang="ko-KR" sz="4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&gt; WHATWG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표준 방식 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추가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37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url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595B98-45B4-4203-B31E-EAF7616B84B9}"/>
              </a:ext>
            </a:extLst>
          </p:cNvPr>
          <p:cNvSpPr txBox="1"/>
          <p:nvPr/>
        </p:nvSpPr>
        <p:spPr>
          <a:xfrm>
            <a:off x="179614" y="1097928"/>
            <a:ext cx="92175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require('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')</a:t>
            </a:r>
          </a:p>
          <a:p>
            <a:r>
              <a:rPr lang="en-US" altLang="ko-KR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url1 = 'http://www.gilbut.co.kr/book/bookList.aspx?sercate1=001001000#anchor'</a:t>
            </a:r>
          </a:p>
          <a:p>
            <a:r>
              <a:rPr lang="en-US" altLang="ko-KR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URL = url.URL;</a:t>
            </a:r>
          </a:p>
          <a:p>
            <a:r>
              <a:rPr lang="en-US" altLang="ko-KR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new URL(url1)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console.log('new URL() :',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myURL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위에가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새로 생긴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------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아래는 기존방식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--')</a:t>
            </a:r>
          </a:p>
          <a:p>
            <a:r>
              <a:rPr lang="en-US" altLang="ko-KR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parsedUrl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url.parse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(url1)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url.parse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:',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parsedUrl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console.log('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url.format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:',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url.format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parsedUrl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4483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EA3D6-3652-49D9-9C04-19D4C7934EA2}"/>
              </a:ext>
            </a:extLst>
          </p:cNvPr>
          <p:cNvSpPr txBox="1"/>
          <p:nvPr/>
        </p:nvSpPr>
        <p:spPr>
          <a:xfrm>
            <a:off x="62144" y="97654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3.5 </a:t>
            </a:r>
            <a:r>
              <a:rPr lang="ko-KR" altLang="en-US" sz="5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노드 내장 모듈 사용하기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5C014-0A21-411E-9821-83A9A68AA62F}"/>
              </a:ext>
            </a:extLst>
          </p:cNvPr>
          <p:cNvSpPr txBox="1"/>
          <p:nvPr/>
        </p:nvSpPr>
        <p:spPr>
          <a:xfrm>
            <a:off x="7901149" y="174598"/>
            <a:ext cx="627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sz="4400" spc="-1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url</a:t>
            </a:r>
            <a:endParaRPr lang="en-US" altLang="ko-KR" sz="4400" spc="-1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595B98-45B4-4203-B31E-EAF7616B84B9}"/>
              </a:ext>
            </a:extLst>
          </p:cNvPr>
          <p:cNvSpPr txBox="1"/>
          <p:nvPr/>
        </p:nvSpPr>
        <p:spPr>
          <a:xfrm>
            <a:off x="179614" y="1097928"/>
            <a:ext cx="676063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URL() : URL {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sz="1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</a:t>
            </a:r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'http://www.gilbut.co.kr/book/bookList.aspx?sercate1=001001000#anchor',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origin: 'http://www.gilbut.co.kr',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protocol: 'http:',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username: '',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password: '',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host: 'www.gilbut.co.kr',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hostname: 'www.gilbut.co.kr',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port: '',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pathname: '/book/bookList.aspx',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search: '?sercate1=001001000',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sz="1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searchParams</a:t>
            </a:r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URLSearchParams</a:t>
            </a:r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'sercate1' =&gt; '001001000' },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hash: '#anchor' }</a:t>
            </a:r>
          </a:p>
          <a:p>
            <a:r>
              <a:rPr lang="ko-KR" altLang="en-US" sz="1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위에가</a:t>
            </a:r>
            <a:r>
              <a:rPr lang="ko-KR" altLang="en-US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새로 생긴 </a:t>
            </a:r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 </a:t>
            </a:r>
            <a:r>
              <a:rPr lang="ko-KR" altLang="en-US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</a:t>
            </a:r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------</a:t>
            </a:r>
            <a:r>
              <a:rPr lang="ko-KR" altLang="en-US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아래는 기존방식</a:t>
            </a:r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--</a:t>
            </a:r>
          </a:p>
          <a:p>
            <a:r>
              <a:rPr lang="en-US" altLang="ko-KR" sz="1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url.parse</a:t>
            </a:r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</a:t>
            </a:r>
            <a:r>
              <a:rPr lang="en-US" altLang="ko-KR" sz="1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protocol: 'http:',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slashes: true,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auth: null,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host: 'www.gilbut.co.kr',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port: null,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hostname: 'www.gilbut.co.kr',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hash: '#anchor',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search: '?sercate1=001001000',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query: 'sercate1=001001000',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pathname: '/book/bookList.aspx',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path: '/book/bookList.aspx?sercate1=001001000',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sz="1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</a:t>
            </a:r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</a:p>
          <a:p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'http://www.gilbut.co.kr/book/bookList.aspx?sercate1=001001000#anchor' }</a:t>
            </a:r>
          </a:p>
          <a:p>
            <a:r>
              <a:rPr lang="en-US" altLang="ko-KR" sz="1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url.format</a:t>
            </a:r>
            <a:r>
              <a:rPr lang="en-US" altLang="ko-KR" sz="1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: http://www.gilbut.co.kr/book/bookList.aspx?sercate1=001001000#anchor</a:t>
            </a:r>
            <a:endParaRPr lang="en-US" altLang="ko-KR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66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2189</Words>
  <Application>Microsoft Office PowerPoint</Application>
  <PresentationFormat>와이드스크린</PresentationFormat>
  <Paragraphs>388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Noto Sans CJK KR Bold</vt:lpstr>
      <vt:lpstr>Noto Sans CJK KR Medium</vt:lpstr>
      <vt:lpstr>Noto Sans CJK KR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임기홍</dc:creator>
  <cp:lastModifiedBy>기홍 임</cp:lastModifiedBy>
  <cp:revision>24</cp:revision>
  <dcterms:created xsi:type="dcterms:W3CDTF">2018-11-09T12:15:47Z</dcterms:created>
  <dcterms:modified xsi:type="dcterms:W3CDTF">2018-11-14T10:27:52Z</dcterms:modified>
</cp:coreProperties>
</file>