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2" d="100"/>
          <a:sy n="72"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1A-41B6-8FE2-3FA057FBDA2A}"/>
              </c:ext>
            </c:extLst>
          </c:dPt>
          <c:dPt>
            <c:idx val="1"/>
            <c:bubble3D val="0"/>
            <c:spPr>
              <a:solidFill>
                <a:schemeClr val="bg1"/>
              </a:solidFill>
              <a:ln w="19050">
                <a:solidFill>
                  <a:schemeClr val="lt1"/>
                </a:solidFill>
              </a:ln>
              <a:effectLst/>
            </c:spPr>
            <c:extLst>
              <c:ext xmlns:c16="http://schemas.microsoft.com/office/drawing/2014/chart" uri="{C3380CC4-5D6E-409C-BE32-E72D297353CC}">
                <c16:uniqueId val="{00000003-6C22-4ACF-8C07-D6AFDE8AD330}"/>
              </c:ext>
            </c:extLst>
          </c:dPt>
          <c:dPt>
            <c:idx val="2"/>
            <c:bubble3D val="0"/>
            <c:spPr>
              <a:solidFill>
                <a:schemeClr val="bg1"/>
              </a:solidFill>
              <a:ln w="19050">
                <a:solidFill>
                  <a:schemeClr val="lt1"/>
                </a:solidFill>
              </a:ln>
              <a:effectLst/>
            </c:spPr>
            <c:extLst>
              <c:ext xmlns:c16="http://schemas.microsoft.com/office/drawing/2014/chart" uri="{C3380CC4-5D6E-409C-BE32-E72D297353CC}">
                <c16:uniqueId val="{00000002-6C22-4ACF-8C07-D6AFDE8AD330}"/>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4-6C22-4ACF-8C07-D6AFDE8AD33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c:v>
                </c:pt>
                <c:pt idx="1">
                  <c:v>5</c:v>
                </c:pt>
                <c:pt idx="2">
                  <c:v>5</c:v>
                </c:pt>
                <c:pt idx="3">
                  <c:v>9</c:v>
                </c:pt>
              </c:numCache>
            </c:numRef>
          </c:val>
          <c:extLst>
            <c:ext xmlns:c16="http://schemas.microsoft.com/office/drawing/2014/chart" uri="{C3380CC4-5D6E-409C-BE32-E72D297353CC}">
              <c16:uniqueId val="{00000000-6C22-4ACF-8C07-D6AFDE8AD33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2-4EE5-4317-B967-06F09C03BE8C}"/>
              </c:ext>
            </c:extLst>
          </c:dPt>
          <c:dPt>
            <c:idx val="1"/>
            <c:bubble3D val="0"/>
            <c:spPr>
              <a:solidFill>
                <a:schemeClr val="bg1"/>
              </a:solidFill>
              <a:ln w="19050">
                <a:solidFill>
                  <a:schemeClr val="lt1"/>
                </a:solidFill>
              </a:ln>
              <a:effectLst/>
            </c:spPr>
            <c:extLst>
              <c:ext xmlns:c16="http://schemas.microsoft.com/office/drawing/2014/chart" uri="{C3380CC4-5D6E-409C-BE32-E72D297353CC}">
                <c16:uniqueId val="{00000003-D249-4245-A364-8BE197E3BDBA}"/>
              </c:ext>
            </c:extLst>
          </c:dPt>
          <c:dPt>
            <c:idx val="2"/>
            <c:bubble3D val="0"/>
            <c:spPr>
              <a:solidFill>
                <a:schemeClr val="bg1"/>
              </a:solidFill>
              <a:ln w="19050">
                <a:solidFill>
                  <a:schemeClr val="lt1"/>
                </a:solidFill>
              </a:ln>
              <a:effectLst/>
            </c:spPr>
            <c:extLst>
              <c:ext xmlns:c16="http://schemas.microsoft.com/office/drawing/2014/chart" uri="{C3380CC4-5D6E-409C-BE32-E72D297353CC}">
                <c16:uniqueId val="{00000005-D249-4245-A364-8BE197E3BDBA}"/>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7-D249-4245-A364-8BE197E3BDB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40</c:v>
                </c:pt>
                <c:pt idx="1">
                  <c:v>20</c:v>
                </c:pt>
                <c:pt idx="2">
                  <c:v>20</c:v>
                </c:pt>
                <c:pt idx="3">
                  <c:v>20</c:v>
                </c:pt>
              </c:numCache>
            </c:numRef>
          </c:val>
          <c:extLst>
            <c:ext xmlns:c16="http://schemas.microsoft.com/office/drawing/2014/chart" uri="{C3380CC4-5D6E-409C-BE32-E72D297353CC}">
              <c16:uniqueId val="{00000000-4EE5-4317-B967-06F09C03BE8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1"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BEC65-7316-457C-89D3-82665D8300B9}"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C9495646-95CC-40EF-9400-3EC23BD8D737}">
      <dgm:prSet/>
      <dgm:spPr/>
      <dgm:t>
        <a:bodyPr/>
        <a:lstStyle/>
        <a:p>
          <a:r>
            <a:rPr lang="en-US" b="1" dirty="0"/>
            <a:t>in amongst these gases carbon dioxide or co2 is the most dangerous being first by far the quantity released into the atmosphere. Aware of this problem most war nations are actively working towards reducing the co2 emissions and have recently ratified a commitment by sunny the Paris agreement that's committing to reduce emissions to a level that would the theoretically avoid water average temperatures to rise over two degrees Celsius by 2050 compared to pre-industrial level an upper limit that would theoretically avert the worst consequences of climate change.</a:t>
          </a:r>
          <a:endParaRPr lang="en-US" dirty="0"/>
        </a:p>
      </dgm:t>
    </dgm:pt>
    <dgm:pt modelId="{29319CBF-AF74-4BA0-AC94-A6449B13B9AF}" type="parTrans" cxnId="{3B4045F5-B698-4037-A348-2528B8D30029}">
      <dgm:prSet/>
      <dgm:spPr/>
      <dgm:t>
        <a:bodyPr/>
        <a:lstStyle/>
        <a:p>
          <a:endParaRPr lang="en-US"/>
        </a:p>
      </dgm:t>
    </dgm:pt>
    <dgm:pt modelId="{F4A12464-AA27-4B1F-BB4A-D152978CF1C7}" type="sibTrans" cxnId="{3B4045F5-B698-4037-A348-2528B8D30029}">
      <dgm:prSet/>
      <dgm:spPr/>
      <dgm:t>
        <a:bodyPr/>
        <a:lstStyle/>
        <a:p>
          <a:endParaRPr lang="en-US"/>
        </a:p>
      </dgm:t>
    </dgm:pt>
    <dgm:pt modelId="{43A26CF2-3BF1-487E-B97C-B3243DD3FCCB}" type="pres">
      <dgm:prSet presAssocID="{53EBEC65-7316-457C-89D3-82665D8300B9}" presName="Name0" presStyleCnt="0">
        <dgm:presLayoutVars>
          <dgm:dir/>
          <dgm:resizeHandles val="exact"/>
        </dgm:presLayoutVars>
      </dgm:prSet>
      <dgm:spPr/>
    </dgm:pt>
    <dgm:pt modelId="{907632AD-E3FC-46B2-BCA8-DCB4AC22A699}" type="pres">
      <dgm:prSet presAssocID="{C9495646-95CC-40EF-9400-3EC23BD8D737}" presName="node" presStyleLbl="node1" presStyleIdx="0" presStyleCnt="1">
        <dgm:presLayoutVars>
          <dgm:bulletEnabled val="1"/>
        </dgm:presLayoutVars>
      </dgm:prSet>
      <dgm:spPr/>
    </dgm:pt>
  </dgm:ptLst>
  <dgm:cxnLst>
    <dgm:cxn modelId="{1C1EB7C8-6030-4228-B67B-47269A4C0E2B}" type="presOf" srcId="{53EBEC65-7316-457C-89D3-82665D8300B9}" destId="{43A26CF2-3BF1-487E-B97C-B3243DD3FCCB}" srcOrd="0" destOrd="0" presId="urn:microsoft.com/office/officeart/2005/8/layout/process1"/>
    <dgm:cxn modelId="{603D4FDD-05D1-4806-AE21-C4E4DD221D0C}" type="presOf" srcId="{C9495646-95CC-40EF-9400-3EC23BD8D737}" destId="{907632AD-E3FC-46B2-BCA8-DCB4AC22A699}" srcOrd="0" destOrd="0" presId="urn:microsoft.com/office/officeart/2005/8/layout/process1"/>
    <dgm:cxn modelId="{3B4045F5-B698-4037-A348-2528B8D30029}" srcId="{53EBEC65-7316-457C-89D3-82665D8300B9}" destId="{C9495646-95CC-40EF-9400-3EC23BD8D737}" srcOrd="0" destOrd="0" parTransId="{29319CBF-AF74-4BA0-AC94-A6449B13B9AF}" sibTransId="{F4A12464-AA27-4B1F-BB4A-D152978CF1C7}"/>
    <dgm:cxn modelId="{73107F61-0351-40E6-95E6-17C24D7E1587}" type="presParOf" srcId="{43A26CF2-3BF1-487E-B97C-B3243DD3FCCB}" destId="{907632AD-E3FC-46B2-BCA8-DCB4AC22A69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81B81-7FD1-4D63-958F-5B850164A79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30FF5B2-F6A3-45BF-9B54-79F0BDAD8014}">
          <dgm:prSet custT="1"/>
          <dgm:spPr/>
          <dgm:t>
            <a:bodyPr/>
            <a:lstStyle/>
            <a:p>
              <a:r>
                <a:rPr lang="en-US" sz="2800" dirty="0"/>
                <a:t>Phase 1 : </a:t>
              </a:r>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𝐶𝑜</m:t>
                      </m:r>
                    </m:e>
                    <m:sub>
                      <m:r>
                        <a:rPr lang="en-US" sz="2800" b="0" i="1">
                          <a:latin typeface="Cambria Math" panose="02040503050406030204" pitchFamily="18" charset="0"/>
                        </a:rPr>
                        <m:t>2</m:t>
                      </m:r>
                    </m:sub>
                  </m:sSub>
                </m:oMath>
              </a14:m>
              <a:r>
                <a:rPr lang="en-US" sz="2800" dirty="0"/>
                <a:t> capture</a:t>
              </a:r>
            </a:p>
          </dgm:t>
        </dgm:pt>
      </mc:Choice>
      <mc:Fallback xmlns="">
        <dgm:pt modelId="{B30FF5B2-F6A3-45BF-9B54-79F0BDAD8014}">
          <dgm:prSet custT="1"/>
          <dgm:spPr/>
          <dgm:t>
            <a:bodyPr/>
            <a:lstStyle/>
            <a:p>
              <a:r>
                <a:rPr lang="en-US" sz="2800" dirty="0"/>
                <a:t>Phase 1 : </a:t>
              </a:r>
              <a:r>
                <a:rPr lang="en-US" sz="2800" i="0"/>
                <a:t>〖</a:t>
              </a:r>
              <a:r>
                <a:rPr lang="en-US" sz="2800" b="0" i="0"/>
                <a:t>𝐶𝑜〗_2</a:t>
              </a:r>
              <a:r>
                <a:rPr lang="en-US" sz="2800" dirty="0"/>
                <a:t> capture</a:t>
              </a:r>
            </a:p>
          </dgm:t>
        </dgm:pt>
      </mc:Fallback>
    </mc:AlternateContent>
    <dgm:pt modelId="{6790E3D8-3EF0-4945-B3C4-3EBDDA23B2E9}" type="parTrans" cxnId="{F4ADF286-FCE0-4325-A1FB-D45980439A2D}">
      <dgm:prSet/>
      <dgm:spPr/>
      <dgm:t>
        <a:bodyPr/>
        <a:lstStyle/>
        <a:p>
          <a:endParaRPr lang="en-US" sz="1400"/>
        </a:p>
      </dgm:t>
    </dgm:pt>
    <dgm:pt modelId="{9A8B47BC-833B-4EA8-995A-6B6B5F3F290F}" type="sibTrans" cxnId="{F4ADF286-FCE0-4325-A1FB-D45980439A2D}">
      <dgm:prSet/>
      <dgm:spPr/>
      <dgm:t>
        <a:bodyPr/>
        <a:lstStyle/>
        <a:p>
          <a:endParaRPr lang="en-US" sz="1400"/>
        </a:p>
      </dgm:t>
    </dgm:pt>
    <dgm:pt modelId="{77949568-6504-4291-A4F4-84ADF56B99A1}" type="pres">
      <dgm:prSet presAssocID="{B8181B81-7FD1-4D63-958F-5B850164A799}" presName="Name0" presStyleCnt="0">
        <dgm:presLayoutVars>
          <dgm:chPref val="3"/>
          <dgm:dir/>
          <dgm:animLvl val="lvl"/>
          <dgm:resizeHandles/>
        </dgm:presLayoutVars>
      </dgm:prSet>
      <dgm:spPr/>
    </dgm:pt>
    <dgm:pt modelId="{F723B546-4B79-489E-83B6-44E0BDA5A9C4}" type="pres">
      <dgm:prSet presAssocID="{B30FF5B2-F6A3-45BF-9B54-79F0BDAD8014}" presName="horFlow" presStyleCnt="0"/>
      <dgm:spPr/>
    </dgm:pt>
    <dgm:pt modelId="{64EA80EC-2C94-4258-95FE-6D8557CEB246}" type="pres">
      <dgm:prSet presAssocID="{B30FF5B2-F6A3-45BF-9B54-79F0BDAD8014}" presName="bigChev" presStyleLbl="node1" presStyleIdx="0" presStyleCnt="1" custScaleX="154708" custScaleY="108202" custLinFactNeighborX="104" custLinFactNeighborY="4087"/>
      <dgm:spPr/>
    </dgm:pt>
  </dgm:ptLst>
  <dgm:cxnLst>
    <dgm:cxn modelId="{F4ADF286-FCE0-4325-A1FB-D45980439A2D}" srcId="{B8181B81-7FD1-4D63-958F-5B850164A799}" destId="{B30FF5B2-F6A3-45BF-9B54-79F0BDAD8014}" srcOrd="0" destOrd="0" parTransId="{6790E3D8-3EF0-4945-B3C4-3EBDDA23B2E9}" sibTransId="{9A8B47BC-833B-4EA8-995A-6B6B5F3F290F}"/>
    <dgm:cxn modelId="{36E5B2BB-CEF3-41A4-BC68-8DFE99966414}" type="presOf" srcId="{B8181B81-7FD1-4D63-958F-5B850164A799}" destId="{77949568-6504-4291-A4F4-84ADF56B99A1}" srcOrd="0" destOrd="0" presId="urn:microsoft.com/office/officeart/2005/8/layout/lProcess3"/>
    <dgm:cxn modelId="{CF106ADE-F5F9-4A49-9678-99ECBFFAA997}" type="presOf" srcId="{B30FF5B2-F6A3-45BF-9B54-79F0BDAD8014}" destId="{64EA80EC-2C94-4258-95FE-6D8557CEB246}" srcOrd="0" destOrd="0" presId="urn:microsoft.com/office/officeart/2005/8/layout/lProcess3"/>
    <dgm:cxn modelId="{7ABB15EA-0D35-43FB-AA23-B771458918A1}" type="presParOf" srcId="{77949568-6504-4291-A4F4-84ADF56B99A1}" destId="{F723B546-4B79-489E-83B6-44E0BDA5A9C4}" srcOrd="0" destOrd="0" presId="urn:microsoft.com/office/officeart/2005/8/layout/lProcess3"/>
    <dgm:cxn modelId="{DC1A3885-5704-4FB6-84A3-33835D7D0C3F}" type="presParOf" srcId="{F723B546-4B79-489E-83B6-44E0BDA5A9C4}" destId="{64EA80EC-2C94-4258-95FE-6D8557CEB246}"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181B81-7FD1-4D63-958F-5B850164A79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B30FF5B2-F6A3-45BF-9B54-79F0BDAD8014}">
      <dgm:prSet custT="1"/>
      <dgm:spPr>
        <a:blipFill>
          <a:blip xmlns:r="http://schemas.openxmlformats.org/officeDocument/2006/relationships" r:embed="rId1"/>
          <a:stretch>
            <a:fillRect b="-6509"/>
          </a:stretch>
        </a:blipFill>
      </dgm:spPr>
      <dgm:t>
        <a:bodyPr/>
        <a:lstStyle/>
        <a:p>
          <a:r>
            <a:rPr lang="en-US">
              <a:noFill/>
            </a:rPr>
            <a:t> </a:t>
          </a:r>
        </a:p>
      </dgm:t>
    </dgm:pt>
    <dgm:pt modelId="{6790E3D8-3EF0-4945-B3C4-3EBDDA23B2E9}" type="parTrans" cxnId="{F4ADF286-FCE0-4325-A1FB-D45980439A2D}">
      <dgm:prSet/>
      <dgm:spPr/>
      <dgm:t>
        <a:bodyPr/>
        <a:lstStyle/>
        <a:p>
          <a:endParaRPr lang="en-US" sz="1400"/>
        </a:p>
      </dgm:t>
    </dgm:pt>
    <dgm:pt modelId="{9A8B47BC-833B-4EA8-995A-6B6B5F3F290F}" type="sibTrans" cxnId="{F4ADF286-FCE0-4325-A1FB-D45980439A2D}">
      <dgm:prSet/>
      <dgm:spPr/>
      <dgm:t>
        <a:bodyPr/>
        <a:lstStyle/>
        <a:p>
          <a:endParaRPr lang="en-US" sz="1400"/>
        </a:p>
      </dgm:t>
    </dgm:pt>
    <dgm:pt modelId="{77949568-6504-4291-A4F4-84ADF56B99A1}" type="pres">
      <dgm:prSet presAssocID="{B8181B81-7FD1-4D63-958F-5B850164A799}" presName="Name0" presStyleCnt="0">
        <dgm:presLayoutVars>
          <dgm:chPref val="3"/>
          <dgm:dir/>
          <dgm:animLvl val="lvl"/>
          <dgm:resizeHandles/>
        </dgm:presLayoutVars>
      </dgm:prSet>
      <dgm:spPr/>
    </dgm:pt>
    <dgm:pt modelId="{F723B546-4B79-489E-83B6-44E0BDA5A9C4}" type="pres">
      <dgm:prSet presAssocID="{B30FF5B2-F6A3-45BF-9B54-79F0BDAD8014}" presName="horFlow" presStyleCnt="0"/>
      <dgm:spPr/>
    </dgm:pt>
    <dgm:pt modelId="{64EA80EC-2C94-4258-95FE-6D8557CEB246}" type="pres">
      <dgm:prSet presAssocID="{B30FF5B2-F6A3-45BF-9B54-79F0BDAD8014}" presName="bigChev" presStyleLbl="node1" presStyleIdx="0" presStyleCnt="1" custScaleX="154708" custScaleY="108202" custLinFactNeighborX="104" custLinFactNeighborY="4087"/>
      <dgm:spPr/>
    </dgm:pt>
  </dgm:ptLst>
  <dgm:cxnLst>
    <dgm:cxn modelId="{F4ADF286-FCE0-4325-A1FB-D45980439A2D}" srcId="{B8181B81-7FD1-4D63-958F-5B850164A799}" destId="{B30FF5B2-F6A3-45BF-9B54-79F0BDAD8014}" srcOrd="0" destOrd="0" parTransId="{6790E3D8-3EF0-4945-B3C4-3EBDDA23B2E9}" sibTransId="{9A8B47BC-833B-4EA8-995A-6B6B5F3F290F}"/>
    <dgm:cxn modelId="{36E5B2BB-CEF3-41A4-BC68-8DFE99966414}" type="presOf" srcId="{B8181B81-7FD1-4D63-958F-5B850164A799}" destId="{77949568-6504-4291-A4F4-84ADF56B99A1}" srcOrd="0" destOrd="0" presId="urn:microsoft.com/office/officeart/2005/8/layout/lProcess3"/>
    <dgm:cxn modelId="{CF106ADE-F5F9-4A49-9678-99ECBFFAA997}" type="presOf" srcId="{B30FF5B2-F6A3-45BF-9B54-79F0BDAD8014}" destId="{64EA80EC-2C94-4258-95FE-6D8557CEB246}" srcOrd="0" destOrd="0" presId="urn:microsoft.com/office/officeart/2005/8/layout/lProcess3"/>
    <dgm:cxn modelId="{7ABB15EA-0D35-43FB-AA23-B771458918A1}" type="presParOf" srcId="{77949568-6504-4291-A4F4-84ADF56B99A1}" destId="{F723B546-4B79-489E-83B6-44E0BDA5A9C4}" srcOrd="0" destOrd="0" presId="urn:microsoft.com/office/officeart/2005/8/layout/lProcess3"/>
    <dgm:cxn modelId="{DC1A3885-5704-4FB6-84A3-33835D7D0C3F}" type="presParOf" srcId="{F723B546-4B79-489E-83B6-44E0BDA5A9C4}" destId="{64EA80EC-2C94-4258-95FE-6D8557CEB246}"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F870C4-449C-4F3B-B07B-C7EF90E8BFF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AA94F16-5307-433E-8F0B-3AF7F807F6D5}">
      <dgm:prSet/>
      <dgm:spPr/>
      <dgm:t>
        <a:bodyPr/>
        <a:lstStyle/>
        <a:p>
          <a:r>
            <a:rPr lang="en-US" dirty="0"/>
            <a:t>Phase 2 : Transport to storage site</a:t>
          </a:r>
        </a:p>
      </dgm:t>
    </dgm:pt>
    <dgm:pt modelId="{7EA9D6EB-F9B8-4206-918C-C2612612B03A}" type="parTrans" cxnId="{0A784EAA-E44B-48C0-A447-6470C039CDAC}">
      <dgm:prSet/>
      <dgm:spPr/>
      <dgm:t>
        <a:bodyPr/>
        <a:lstStyle/>
        <a:p>
          <a:endParaRPr lang="en-US"/>
        </a:p>
      </dgm:t>
    </dgm:pt>
    <dgm:pt modelId="{6F2D60B9-06C1-4259-9F72-858E5CCE2142}" type="sibTrans" cxnId="{0A784EAA-E44B-48C0-A447-6470C039CDAC}">
      <dgm:prSet/>
      <dgm:spPr/>
      <dgm:t>
        <a:bodyPr/>
        <a:lstStyle/>
        <a:p>
          <a:endParaRPr lang="en-US"/>
        </a:p>
      </dgm:t>
    </dgm:pt>
    <dgm:pt modelId="{2EFCE42E-E493-40F1-90DF-0865BC54B50F}" type="pres">
      <dgm:prSet presAssocID="{FFF870C4-449C-4F3B-B07B-C7EF90E8BFF0}" presName="Name0" presStyleCnt="0">
        <dgm:presLayoutVars>
          <dgm:chPref val="3"/>
          <dgm:dir/>
          <dgm:animLvl val="lvl"/>
          <dgm:resizeHandles/>
        </dgm:presLayoutVars>
      </dgm:prSet>
      <dgm:spPr/>
    </dgm:pt>
    <dgm:pt modelId="{0FEA97BC-DA3D-4178-9ADE-D61F24AD5655}" type="pres">
      <dgm:prSet presAssocID="{DAA94F16-5307-433E-8F0B-3AF7F807F6D5}" presName="horFlow" presStyleCnt="0"/>
      <dgm:spPr/>
    </dgm:pt>
    <dgm:pt modelId="{07080BBF-1EDB-4947-A528-979A298587BC}" type="pres">
      <dgm:prSet presAssocID="{DAA94F16-5307-433E-8F0B-3AF7F807F6D5}" presName="bigChev" presStyleLbl="node1" presStyleIdx="0" presStyleCnt="1" custScaleX="211032" custScaleY="131601"/>
      <dgm:spPr/>
    </dgm:pt>
  </dgm:ptLst>
  <dgm:cxnLst>
    <dgm:cxn modelId="{0BF6A45B-1D4E-4EE6-A3D8-6BD099AEDA1F}" type="presOf" srcId="{DAA94F16-5307-433E-8F0B-3AF7F807F6D5}" destId="{07080BBF-1EDB-4947-A528-979A298587BC}" srcOrd="0" destOrd="0" presId="urn:microsoft.com/office/officeart/2005/8/layout/lProcess3"/>
    <dgm:cxn modelId="{FBCD3467-9A65-4924-9958-820A57D05434}" type="presOf" srcId="{FFF870C4-449C-4F3B-B07B-C7EF90E8BFF0}" destId="{2EFCE42E-E493-40F1-90DF-0865BC54B50F}" srcOrd="0" destOrd="0" presId="urn:microsoft.com/office/officeart/2005/8/layout/lProcess3"/>
    <dgm:cxn modelId="{0A784EAA-E44B-48C0-A447-6470C039CDAC}" srcId="{FFF870C4-449C-4F3B-B07B-C7EF90E8BFF0}" destId="{DAA94F16-5307-433E-8F0B-3AF7F807F6D5}" srcOrd="0" destOrd="0" parTransId="{7EA9D6EB-F9B8-4206-918C-C2612612B03A}" sibTransId="{6F2D60B9-06C1-4259-9F72-858E5CCE2142}"/>
    <dgm:cxn modelId="{B98D5B13-D4FA-4819-900A-D6154DE0A37B}" type="presParOf" srcId="{2EFCE42E-E493-40F1-90DF-0865BC54B50F}" destId="{0FEA97BC-DA3D-4178-9ADE-D61F24AD5655}" srcOrd="0" destOrd="0" presId="urn:microsoft.com/office/officeart/2005/8/layout/lProcess3"/>
    <dgm:cxn modelId="{4DE775E3-D943-4466-8833-8F4BFAA7F8BA}" type="presParOf" srcId="{0FEA97BC-DA3D-4178-9ADE-D61F24AD5655}" destId="{07080BBF-1EDB-4947-A528-979A298587BC}" srcOrd="0" destOrd="0" presId="urn:microsoft.com/office/officeart/2005/8/layout/l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12C6D7-7DF6-4A7F-9F76-AE952622C05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281912F-3678-443F-A7B4-8AEE86D66ED9}">
      <dgm:prSet/>
      <dgm:spPr/>
      <dgm:t>
        <a:bodyPr/>
        <a:lstStyle/>
        <a:p>
          <a:r>
            <a:rPr lang="en-US" dirty="0"/>
            <a:t>Phase 3 : injection underground</a:t>
          </a:r>
        </a:p>
      </dgm:t>
    </dgm:pt>
    <dgm:pt modelId="{D5520E23-7403-407E-97A2-F35229350AFB}" type="parTrans" cxnId="{962BD95C-58E6-46C8-9920-9C10E42C4A34}">
      <dgm:prSet/>
      <dgm:spPr/>
      <dgm:t>
        <a:bodyPr/>
        <a:lstStyle/>
        <a:p>
          <a:endParaRPr lang="en-US"/>
        </a:p>
      </dgm:t>
    </dgm:pt>
    <dgm:pt modelId="{AEFEF873-D0EF-4E86-8C00-95E570F549A2}" type="sibTrans" cxnId="{962BD95C-58E6-46C8-9920-9C10E42C4A34}">
      <dgm:prSet/>
      <dgm:spPr/>
      <dgm:t>
        <a:bodyPr/>
        <a:lstStyle/>
        <a:p>
          <a:endParaRPr lang="en-US"/>
        </a:p>
      </dgm:t>
    </dgm:pt>
    <dgm:pt modelId="{7D8DB799-4D46-4960-A8D4-F9257F2EA9AC}" type="pres">
      <dgm:prSet presAssocID="{C912C6D7-7DF6-4A7F-9F76-AE952622C05B}" presName="Name0" presStyleCnt="0">
        <dgm:presLayoutVars>
          <dgm:chPref val="3"/>
          <dgm:dir/>
          <dgm:animLvl val="lvl"/>
          <dgm:resizeHandles/>
        </dgm:presLayoutVars>
      </dgm:prSet>
      <dgm:spPr/>
    </dgm:pt>
    <dgm:pt modelId="{89FD0084-31C0-4F74-BA0E-EA8974407900}" type="pres">
      <dgm:prSet presAssocID="{D281912F-3678-443F-A7B4-8AEE86D66ED9}" presName="horFlow" presStyleCnt="0"/>
      <dgm:spPr/>
    </dgm:pt>
    <dgm:pt modelId="{83CDF3DE-A811-4212-87AB-4AF85B36E653}" type="pres">
      <dgm:prSet presAssocID="{D281912F-3678-443F-A7B4-8AEE86D66ED9}" presName="bigChev" presStyleLbl="node1" presStyleIdx="0" presStyleCnt="1" custScaleX="135398" custLinFactNeighborX="12848"/>
      <dgm:spPr/>
    </dgm:pt>
  </dgm:ptLst>
  <dgm:cxnLst>
    <dgm:cxn modelId="{962BD95C-58E6-46C8-9920-9C10E42C4A34}" srcId="{C912C6D7-7DF6-4A7F-9F76-AE952622C05B}" destId="{D281912F-3678-443F-A7B4-8AEE86D66ED9}" srcOrd="0" destOrd="0" parTransId="{D5520E23-7403-407E-97A2-F35229350AFB}" sibTransId="{AEFEF873-D0EF-4E86-8C00-95E570F549A2}"/>
    <dgm:cxn modelId="{2E84B996-B892-4EC1-A044-77D27F93ED06}" type="presOf" srcId="{C912C6D7-7DF6-4A7F-9F76-AE952622C05B}" destId="{7D8DB799-4D46-4960-A8D4-F9257F2EA9AC}" srcOrd="0" destOrd="0" presId="urn:microsoft.com/office/officeart/2005/8/layout/lProcess3"/>
    <dgm:cxn modelId="{B69E69F0-1C7A-463F-A805-E7955A336B3F}" type="presOf" srcId="{D281912F-3678-443F-A7B4-8AEE86D66ED9}" destId="{83CDF3DE-A811-4212-87AB-4AF85B36E653}" srcOrd="0" destOrd="0" presId="urn:microsoft.com/office/officeart/2005/8/layout/lProcess3"/>
    <dgm:cxn modelId="{F336E17A-7C5F-4C00-ADF4-EB20790F0AF0}" type="presParOf" srcId="{7D8DB799-4D46-4960-A8D4-F9257F2EA9AC}" destId="{89FD0084-31C0-4F74-BA0E-EA8974407900}" srcOrd="0" destOrd="0" presId="urn:microsoft.com/office/officeart/2005/8/layout/lProcess3"/>
    <dgm:cxn modelId="{4AC74762-9144-4108-B3F7-E37C22139B9F}" type="presParOf" srcId="{89FD0084-31C0-4F74-BA0E-EA8974407900}" destId="{83CDF3DE-A811-4212-87AB-4AF85B36E653}" srcOrd="0" destOrd="0" presId="urn:microsoft.com/office/officeart/2005/8/layout/lProcess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632AD-E3FC-46B2-BCA8-DCB4AC22A699}">
      <dsp:nvSpPr>
        <dsp:cNvPr id="0" name=""/>
        <dsp:cNvSpPr/>
      </dsp:nvSpPr>
      <dsp:spPr>
        <a:xfrm>
          <a:off x="5953" y="0"/>
          <a:ext cx="12180093" cy="384312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in amongst these gases carbon dioxide or co2 is the most dangerous being first by far the quantity released into the atmosphere. Aware of this problem most war nations are actively working towards reducing the co2 emissions and have recently ratified a commitment by sunny the Paris agreement that's committing to reduce emissions to a level that would the theoretically avoid water average temperatures to rise over two degrees Celsius by 2050 compared to pre-industrial level an upper limit that would theoretically avert the worst consequences of climate change.</a:t>
          </a:r>
          <a:endParaRPr lang="en-US" sz="2800" kern="1200" dirty="0"/>
        </a:p>
      </dsp:txBody>
      <dsp:txXfrm>
        <a:off x="118514" y="112561"/>
        <a:ext cx="11954971" cy="3618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A80EC-2C94-4258-95FE-6D8557CEB246}">
      <dsp:nvSpPr>
        <dsp:cNvPr id="0" name=""/>
        <dsp:cNvSpPr/>
      </dsp:nvSpPr>
      <dsp:spPr>
        <a:xfrm>
          <a:off x="4881" y="4"/>
          <a:ext cx="3624010" cy="101384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Phase 1 : </a:t>
          </a:r>
          <a14:m xmlns:a14="http://schemas.microsoft.com/office/drawing/2010/main">
            <m:oMath xmlns:m="http://schemas.openxmlformats.org/officeDocument/2006/math">
              <m:sSub>
                <m:sSubPr>
                  <m:ctrlPr>
                    <a:rPr lang="en-US" sz="2800" i="1" kern="1200">
                      <a:latin typeface="Cambria Math" panose="02040503050406030204" pitchFamily="18" charset="0"/>
                    </a:rPr>
                  </m:ctrlPr>
                </m:sSubPr>
                <m:e>
                  <m:r>
                    <a:rPr lang="en-US" sz="2800" b="0" i="1" kern="1200">
                      <a:latin typeface="Cambria Math" panose="02040503050406030204" pitchFamily="18" charset="0"/>
                    </a:rPr>
                    <m:t>𝐶𝑜</m:t>
                  </m:r>
                </m:e>
                <m:sub>
                  <m:r>
                    <a:rPr lang="en-US" sz="2800" b="0" i="1" kern="1200">
                      <a:latin typeface="Cambria Math" panose="02040503050406030204" pitchFamily="18" charset="0"/>
                    </a:rPr>
                    <m:t>2</m:t>
                  </m:r>
                </m:sub>
              </m:sSub>
            </m:oMath>
          </a14:m>
          <a:r>
            <a:rPr lang="en-US" sz="2800" kern="1200" dirty="0"/>
            <a:t> capture</a:t>
          </a:r>
        </a:p>
      </dsp:txBody>
      <dsp:txXfrm>
        <a:off x="511804" y="4"/>
        <a:ext cx="2610165" cy="1013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80BBF-1EDB-4947-A528-979A298587BC}">
      <dsp:nvSpPr>
        <dsp:cNvPr id="0" name=""/>
        <dsp:cNvSpPr/>
      </dsp:nvSpPr>
      <dsp:spPr>
        <a:xfrm>
          <a:off x="970" y="12782"/>
          <a:ext cx="4013212" cy="100106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a:lnSpc>
              <a:spcPct val="90000"/>
            </a:lnSpc>
            <a:spcBef>
              <a:spcPct val="0"/>
            </a:spcBef>
            <a:spcAft>
              <a:spcPct val="35000"/>
            </a:spcAft>
            <a:buNone/>
          </a:pPr>
          <a:r>
            <a:rPr lang="en-US" sz="2700" kern="1200" dirty="0"/>
            <a:t>Phase 2 : Transport to storage site</a:t>
          </a:r>
        </a:p>
      </dsp:txBody>
      <dsp:txXfrm>
        <a:off x="501503" y="12782"/>
        <a:ext cx="3012146" cy="1001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DF3DE-A811-4212-87AB-4AF85B36E653}">
      <dsp:nvSpPr>
        <dsp:cNvPr id="0" name=""/>
        <dsp:cNvSpPr/>
      </dsp:nvSpPr>
      <dsp:spPr>
        <a:xfrm>
          <a:off x="333821" y="52"/>
          <a:ext cx="3474739" cy="102652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Phase 3 : injection underground</a:t>
          </a:r>
        </a:p>
      </dsp:txBody>
      <dsp:txXfrm>
        <a:off x="847084" y="52"/>
        <a:ext cx="2448213" cy="10265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7642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184386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7307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3598643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54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2933083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251969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260415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143657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A11BA-2ECC-427B-80DB-382D49434B7A}"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279319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9A11BA-2ECC-427B-80DB-382D49434B7A}"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52166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9A11BA-2ECC-427B-80DB-382D49434B7A}" type="datetimeFigureOut">
              <a:rPr lang="en-US" smtClean="0"/>
              <a:t>8/22/2021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179726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A11BA-2ECC-427B-80DB-382D49434B7A}" type="datetimeFigureOut">
              <a:rPr lang="en-US" smtClean="0"/>
              <a:t>8/22/2021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41106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A11BA-2ECC-427B-80DB-382D49434B7A}" type="datetimeFigureOut">
              <a:rPr lang="en-US" smtClean="0"/>
              <a:t>8/22/2021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387432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A11BA-2ECC-427B-80DB-382D49434B7A}"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85390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A11BA-2ECC-427B-80DB-382D49434B7A}"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5EA7C-C5D6-4A0F-B07F-CB076077AD88}" type="slidenum">
              <a:rPr lang="en-US" smtClean="0"/>
              <a:t>‹#›</a:t>
            </a:fld>
            <a:endParaRPr lang="en-US"/>
          </a:p>
        </p:txBody>
      </p:sp>
    </p:spTree>
    <p:extLst>
      <p:ext uri="{BB962C8B-B14F-4D97-AF65-F5344CB8AC3E}">
        <p14:creationId xmlns:p14="http://schemas.microsoft.com/office/powerpoint/2010/main" val="219622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9A11BA-2ECC-427B-80DB-382D49434B7A}" type="datetimeFigureOut">
              <a:rPr lang="en-US" smtClean="0"/>
              <a:t>8/22/2021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A5EA7C-C5D6-4A0F-B07F-CB076077AD88}" type="slidenum">
              <a:rPr lang="en-US" smtClean="0"/>
              <a:t>‹#›</a:t>
            </a:fld>
            <a:endParaRPr lang="en-US"/>
          </a:p>
        </p:txBody>
      </p:sp>
    </p:spTree>
    <p:extLst>
      <p:ext uri="{BB962C8B-B14F-4D97-AF65-F5344CB8AC3E}">
        <p14:creationId xmlns:p14="http://schemas.microsoft.com/office/powerpoint/2010/main" val="879740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QuickStyle" Target="../diagrams/quickStyle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Layout" Target="../diagrams/layout3.xml"/><Relationship Id="rId17" Type="http://schemas.openxmlformats.org/officeDocument/2006/relationships/diagramLayout" Target="../diagrams/layout4.xml"/><Relationship Id="rId2" Type="http://schemas.openxmlformats.org/officeDocument/2006/relationships/diagramData" Target="../diagrams/data2.xml"/><Relationship Id="rId16" Type="http://schemas.openxmlformats.org/officeDocument/2006/relationships/diagramData" Target="../diagrams/data5.xml"/><Relationship Id="rId20"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Data" Target="../diagrams/data4.xml"/><Relationship Id="rId5" Type="http://schemas.openxmlformats.org/officeDocument/2006/relationships/diagramColors" Target="../diagrams/colors2.xml"/><Relationship Id="rId15" Type="http://schemas.microsoft.com/office/2007/relationships/diagramDrawing" Target="../diagrams/drawing3.xml"/><Relationship Id="rId10" Type="http://schemas.openxmlformats.org/officeDocument/2006/relationships/diagramColors" Target="../diagrams/colors2.xml"/><Relationship Id="rId19" Type="http://schemas.openxmlformats.org/officeDocument/2006/relationships/diagramColors" Target="../diagrams/colors4.xml"/><Relationship Id="rId4" Type="http://schemas.openxmlformats.org/officeDocument/2006/relationships/diagramQuickStyle" Target="../diagrams/quickStyle2.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AC0F17A6-04E2-4978-9A47-5A6CB4941018}"/>
              </a:ext>
            </a:extLst>
          </p:cNvPr>
          <p:cNvSpPr>
            <a:spLocks noGrp="1"/>
          </p:cNvSpPr>
          <p:nvPr>
            <p:ph type="subTitle" idx="1"/>
          </p:nvPr>
        </p:nvSpPr>
        <p:spPr>
          <a:xfrm>
            <a:off x="0" y="159027"/>
            <a:ext cx="12192000" cy="6294782"/>
          </a:xfrm>
        </p:spPr>
        <p:txBody>
          <a:bodyPr>
            <a:normAutofit/>
          </a:bodyPr>
          <a:lstStyle/>
          <a:p>
            <a:pPr algn="ctr"/>
            <a:endParaRPr lang="en-US" sz="2800" dirty="0">
              <a:solidFill>
                <a:schemeClr val="tx1"/>
              </a:solidFill>
              <a:cs typeface="B Zar" panose="00000400000000000000" pitchFamily="2" charset="-78"/>
            </a:endParaRPr>
          </a:p>
          <a:p>
            <a:pPr algn="ctr"/>
            <a:r>
              <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rPr>
              <a:t>‘IN THE NAME OF MOST COMPASSIONATE AND MERCIFUL’</a:t>
            </a:r>
          </a:p>
          <a:p>
            <a:pPr algn="ctr"/>
            <a:endPar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endParaRPr>
          </a:p>
          <a:p>
            <a:pPr algn="l"/>
            <a:endPar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endParaRPr>
          </a:p>
          <a:p>
            <a:pPr algn="l"/>
            <a:r>
              <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rPr>
              <a:t> 		   </a:t>
            </a:r>
          </a:p>
          <a:p>
            <a:pPr algn="l"/>
            <a:r>
              <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rPr>
              <a:t>               </a:t>
            </a:r>
            <a:r>
              <a:rPr lang="en-US" sz="2800" dirty="0">
                <a:solidFill>
                  <a:srgbClr val="002060"/>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rPr>
              <a:t>TOPIC: CARBON CAPTURE AND STORAGE(CCS)</a:t>
            </a:r>
          </a:p>
          <a:p>
            <a:pPr algn="l"/>
            <a:endPar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endParaRPr>
          </a:p>
          <a:p>
            <a:pPr algn="l"/>
            <a:endPar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endParaRPr>
          </a:p>
          <a:p>
            <a:pPr algn="l"/>
            <a:endPar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endParaRPr>
          </a:p>
          <a:p>
            <a:pPr algn="l"/>
            <a:r>
              <a:rPr lang="en-US" sz="2800" dirty="0">
                <a:solidFill>
                  <a:schemeClr val="tx1"/>
                </a:solidFill>
                <a:effectLst>
                  <a:outerShdw blurRad="38100" dist="38100" dir="2700000" algn="tl">
                    <a:srgbClr val="000000">
                      <a:alpha val="43137"/>
                    </a:srgbClr>
                  </a:outerShdw>
                </a:effectLst>
                <a:latin typeface="Century" panose="02040604050505020304" pitchFamily="18" charset="0"/>
                <a:cs typeface="B Zar" panose="00000400000000000000" pitchFamily="2" charset="-78"/>
              </a:rPr>
              <a:t> PRESENTATORS: Alireza Gholami , Mohammad Amin Zamani</a:t>
            </a:r>
          </a:p>
        </p:txBody>
      </p:sp>
    </p:spTree>
    <p:extLst>
      <p:ext uri="{BB962C8B-B14F-4D97-AF65-F5344CB8AC3E}">
        <p14:creationId xmlns:p14="http://schemas.microsoft.com/office/powerpoint/2010/main" val="12942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CA0596-2A78-469F-B4D8-8799E1A7DF40}"/>
                  </a:ext>
                </a:extLst>
              </p:cNvPr>
              <p:cNvSpPr txBox="1"/>
              <p:nvPr/>
            </p:nvSpPr>
            <p:spPr>
              <a:xfrm>
                <a:off x="1642370" y="449803"/>
                <a:ext cx="6871318"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en-US" sz="2400" dirty="0">
                  <a:solidFill>
                    <a:schemeClr val="tx1"/>
                  </a:solidFill>
                </a:endParaRPr>
              </a:p>
              <a:p>
                <a:pPr algn="ctr"/>
                <a:r>
                  <a:rPr lang="en-US" sz="2400" dirty="0">
                    <a:solidFill>
                      <a:schemeClr val="tx1"/>
                    </a:solidFill>
                  </a:rPr>
                  <a:t>Three main technologies for capturing </a:t>
                </a:r>
                <a14:m>
                  <m:oMath xmlns:m="http://schemas.openxmlformats.org/officeDocument/2006/math">
                    <m:sSub>
                      <m:sSubPr>
                        <m:ctrlPr>
                          <a:rPr kumimoji="0" lang="en-US"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𝐶𝑜</m:t>
                        </m:r>
                      </m:e>
                      <m:sub>
                        <m:r>
                          <a:rPr kumimoji="0" lang="en-US"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2 </m:t>
                        </m:r>
                      </m:sub>
                    </m:sSub>
                  </m:oMath>
                </a14:m>
                <a:endParaRPr lang="en-US" sz="2400" dirty="0">
                  <a:solidFill>
                    <a:schemeClr val="tx1"/>
                  </a:solidFill>
                </a:endParaRPr>
              </a:p>
              <a:p>
                <a:pPr algn="ctr"/>
                <a:endParaRPr lang="en-US" sz="2400" dirty="0">
                  <a:solidFill>
                    <a:schemeClr val="tx1"/>
                  </a:solidFill>
                </a:endParaRPr>
              </a:p>
            </p:txBody>
          </p:sp>
        </mc:Choice>
        <mc:Fallback xmlns="">
          <p:sp>
            <p:nvSpPr>
              <p:cNvPr id="4" name="TextBox 3">
                <a:extLst>
                  <a:ext uri="{FF2B5EF4-FFF2-40B4-BE49-F238E27FC236}">
                    <a16:creationId xmlns:a16="http://schemas.microsoft.com/office/drawing/2014/main" id="{3BCA0596-2A78-469F-B4D8-8799E1A7DF40}"/>
                  </a:ext>
                </a:extLst>
              </p:cNvPr>
              <p:cNvSpPr txBox="1">
                <a:spLocks noRot="1" noChangeAspect="1" noMove="1" noResize="1" noEditPoints="1" noAdjustHandles="1" noChangeArrowheads="1" noChangeShapeType="1" noTextEdit="1"/>
              </p:cNvSpPr>
              <p:nvPr/>
            </p:nvSpPr>
            <p:spPr>
              <a:xfrm>
                <a:off x="1642370" y="449803"/>
                <a:ext cx="6871318" cy="1200329"/>
              </a:xfrm>
              <a:prstGeom prst="rect">
                <a:avLst/>
              </a:prstGeom>
              <a:blipFill>
                <a:blip r:embed="rId2"/>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3CED39B-0EA3-443F-B5E8-19C40CC6E5E9}"/>
              </a:ext>
            </a:extLst>
          </p:cNvPr>
          <p:cNvSpPr txBox="1"/>
          <p:nvPr/>
        </p:nvSpPr>
        <p:spPr>
          <a:xfrm>
            <a:off x="3269203" y="2352582"/>
            <a:ext cx="3617649"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solidFill>
                  <a:schemeClr val="tx1"/>
                </a:solidFill>
              </a:rPr>
              <a:t>1.post-combustion</a:t>
            </a:r>
          </a:p>
        </p:txBody>
      </p:sp>
      <p:sp>
        <p:nvSpPr>
          <p:cNvPr id="14" name="TextBox 13">
            <a:extLst>
              <a:ext uri="{FF2B5EF4-FFF2-40B4-BE49-F238E27FC236}">
                <a16:creationId xmlns:a16="http://schemas.microsoft.com/office/drawing/2014/main" id="{2B28A00C-47E6-46A8-8E2A-9D6103682E1E}"/>
              </a:ext>
            </a:extLst>
          </p:cNvPr>
          <p:cNvSpPr txBox="1"/>
          <p:nvPr/>
        </p:nvSpPr>
        <p:spPr>
          <a:xfrm>
            <a:off x="3269204" y="3211300"/>
            <a:ext cx="361764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solidFill>
                  <a:schemeClr val="tx1"/>
                </a:solidFill>
              </a:rPr>
              <a:t>2.pre-combustion</a:t>
            </a:r>
          </a:p>
        </p:txBody>
      </p:sp>
      <p:sp>
        <p:nvSpPr>
          <p:cNvPr id="15" name="TextBox 14">
            <a:extLst>
              <a:ext uri="{FF2B5EF4-FFF2-40B4-BE49-F238E27FC236}">
                <a16:creationId xmlns:a16="http://schemas.microsoft.com/office/drawing/2014/main" id="{533BA352-AE82-4690-82A0-8C8B204D2D40}"/>
              </a:ext>
            </a:extLst>
          </p:cNvPr>
          <p:cNvSpPr txBox="1"/>
          <p:nvPr/>
        </p:nvSpPr>
        <p:spPr>
          <a:xfrm>
            <a:off x="3269202" y="4066488"/>
            <a:ext cx="361764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solidFill>
                  <a:schemeClr val="tx1"/>
                </a:solidFill>
              </a:rPr>
              <a:t>3.oxyfuel-combustion</a:t>
            </a:r>
          </a:p>
        </p:txBody>
      </p:sp>
    </p:spTree>
    <p:extLst>
      <p:ext uri="{BB962C8B-B14F-4D97-AF65-F5344CB8AC3E}">
        <p14:creationId xmlns:p14="http://schemas.microsoft.com/office/powerpoint/2010/main" val="359488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7EAC-08D5-4FAA-A63D-2B9A3DD8896F}"/>
              </a:ext>
            </a:extLst>
          </p:cNvPr>
          <p:cNvSpPr>
            <a:spLocks noGrp="1"/>
          </p:cNvSpPr>
          <p:nvPr>
            <p:ph type="title"/>
          </p:nvPr>
        </p:nvSpPr>
        <p:spPr>
          <a:xfrm>
            <a:off x="1874135" y="510202"/>
            <a:ext cx="7044579" cy="1317531"/>
          </a:xfrm>
        </p:spPr>
        <p:style>
          <a:lnRef idx="1">
            <a:schemeClr val="accent3"/>
          </a:lnRef>
          <a:fillRef idx="2">
            <a:schemeClr val="accent3"/>
          </a:fillRef>
          <a:effectRef idx="1">
            <a:schemeClr val="accent3"/>
          </a:effectRef>
          <a:fontRef idx="minor">
            <a:schemeClr val="dk1"/>
          </a:fontRef>
        </p:style>
        <p:txBody>
          <a:bodyPr anchor="ctr">
            <a:normAutofit/>
          </a:bodyPr>
          <a:lstStyle/>
          <a:p>
            <a:pPr algn="ctr"/>
            <a:r>
              <a:rPr lang="en-US" sz="2400" dirty="0"/>
              <a:t>Post combustion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331C21-B617-45E3-B30F-BD5BE4DAC5B5}"/>
                  </a:ext>
                </a:extLst>
              </p:cNvPr>
              <p:cNvSpPr txBox="1"/>
              <p:nvPr/>
            </p:nvSpPr>
            <p:spPr>
              <a:xfrm>
                <a:off x="1874135" y="2107253"/>
                <a:ext cx="7044579"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endParaRPr lang="en-US" sz="2400" dirty="0"/>
              </a:p>
              <a:p>
                <a:pPr algn="ctr"/>
                <a:r>
                  <a:rPr lang="en-US" sz="2400" dirty="0"/>
                  <a:t>Capture of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𝐶𝑜</m:t>
                        </m:r>
                      </m:e>
                      <m:sub>
                        <m:r>
                          <a:rPr lang="en-US" sz="2400" b="0" i="1" smtClean="0">
                            <a:latin typeface="Cambria Math" panose="02040503050406030204" pitchFamily="18" charset="0"/>
                          </a:rPr>
                          <m:t>2</m:t>
                        </m:r>
                      </m:sub>
                    </m:sSub>
                  </m:oMath>
                </a14:m>
                <a:r>
                  <a:rPr lang="en-US" sz="2400" dirty="0"/>
                  <a:t> after the fuel combustion</a:t>
                </a:r>
              </a:p>
              <a:p>
                <a:pPr algn="ctr"/>
                <a:r>
                  <a:rPr lang="en-US" sz="2400" dirty="0"/>
                  <a:t> </a:t>
                </a:r>
              </a:p>
            </p:txBody>
          </p:sp>
        </mc:Choice>
        <mc:Fallback xmlns="">
          <p:sp>
            <p:nvSpPr>
              <p:cNvPr id="4" name="TextBox 3">
                <a:extLst>
                  <a:ext uri="{FF2B5EF4-FFF2-40B4-BE49-F238E27FC236}">
                    <a16:creationId xmlns:a16="http://schemas.microsoft.com/office/drawing/2014/main" id="{43331C21-B617-45E3-B30F-BD5BE4DAC5B5}"/>
                  </a:ext>
                </a:extLst>
              </p:cNvPr>
              <p:cNvSpPr txBox="1">
                <a:spLocks noRot="1" noChangeAspect="1" noMove="1" noResize="1" noEditPoints="1" noAdjustHandles="1" noChangeArrowheads="1" noChangeShapeType="1" noTextEdit="1"/>
              </p:cNvSpPr>
              <p:nvPr/>
            </p:nvSpPr>
            <p:spPr>
              <a:xfrm>
                <a:off x="1874135" y="2107253"/>
                <a:ext cx="7044579" cy="1200329"/>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DEB66BB-157B-4523-B9EB-A70FF76F9D68}"/>
              </a:ext>
            </a:extLst>
          </p:cNvPr>
          <p:cNvSpPr txBox="1"/>
          <p:nvPr/>
        </p:nvSpPr>
        <p:spPr>
          <a:xfrm>
            <a:off x="1874135" y="3343712"/>
            <a:ext cx="7044579"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endParaRPr lang="en-US" sz="2400" dirty="0"/>
          </a:p>
          <a:p>
            <a:pPr algn="ctr"/>
            <a:r>
              <a:rPr lang="en-US" sz="2400" dirty="0"/>
              <a:t>Can be retrofitted to existing plants</a:t>
            </a:r>
          </a:p>
          <a:p>
            <a:pPr algn="ctr"/>
            <a:endParaRPr lang="en-US" sz="2400" dirty="0"/>
          </a:p>
        </p:txBody>
      </p:sp>
      <p:sp>
        <p:nvSpPr>
          <p:cNvPr id="6" name="TextBox 5">
            <a:extLst>
              <a:ext uri="{FF2B5EF4-FFF2-40B4-BE49-F238E27FC236}">
                <a16:creationId xmlns:a16="http://schemas.microsoft.com/office/drawing/2014/main" id="{FBA7DD2C-8B29-42EA-A4C3-8100F7E3C936}"/>
              </a:ext>
            </a:extLst>
          </p:cNvPr>
          <p:cNvSpPr txBox="1"/>
          <p:nvPr/>
        </p:nvSpPr>
        <p:spPr>
          <a:xfrm>
            <a:off x="1874135" y="4580172"/>
            <a:ext cx="7044579"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sz="2400" dirty="0"/>
          </a:p>
          <a:p>
            <a:pPr algn="ctr"/>
            <a:r>
              <a:rPr lang="en-US" sz="2400" dirty="0"/>
              <a:t>Can be applied to all type of facilities</a:t>
            </a:r>
          </a:p>
          <a:p>
            <a:pPr algn="ctr"/>
            <a:endParaRPr lang="en-US" sz="2400" dirty="0"/>
          </a:p>
        </p:txBody>
      </p:sp>
      <p:sp>
        <p:nvSpPr>
          <p:cNvPr id="7" name="Arrow: Right 6">
            <a:hlinkClick r:id="rId3" action="ppaction://hlinksldjump"/>
            <a:extLst>
              <a:ext uri="{FF2B5EF4-FFF2-40B4-BE49-F238E27FC236}">
                <a16:creationId xmlns:a16="http://schemas.microsoft.com/office/drawing/2014/main" id="{91867589-4D1B-4A2E-B9F9-23775C90E282}"/>
              </a:ext>
            </a:extLst>
          </p:cNvPr>
          <p:cNvSpPr/>
          <p:nvPr/>
        </p:nvSpPr>
        <p:spPr>
          <a:xfrm>
            <a:off x="9727659" y="6011694"/>
            <a:ext cx="758758" cy="573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5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47345A-751E-404E-9741-575F6A0C88CD}"/>
              </a:ext>
            </a:extLst>
          </p:cNvPr>
          <p:cNvPicPr>
            <a:picLocks noChangeAspect="1"/>
          </p:cNvPicPr>
          <p:nvPr/>
        </p:nvPicPr>
        <p:blipFill>
          <a:blip r:embed="rId2"/>
          <a:stretch>
            <a:fillRect/>
          </a:stretch>
        </p:blipFill>
        <p:spPr>
          <a:xfrm>
            <a:off x="0" y="0"/>
            <a:ext cx="12192000" cy="6905328"/>
          </a:xfrm>
          <a:prstGeom prst="rect">
            <a:avLst/>
          </a:prstGeom>
        </p:spPr>
      </p:pic>
    </p:spTree>
    <p:extLst>
      <p:ext uri="{BB962C8B-B14F-4D97-AF65-F5344CB8AC3E}">
        <p14:creationId xmlns:p14="http://schemas.microsoft.com/office/powerpoint/2010/main" val="85249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FC62-E822-4D26-A0AB-7B769A39EA93}"/>
              </a:ext>
            </a:extLst>
          </p:cNvPr>
          <p:cNvSpPr>
            <a:spLocks noGrp="1"/>
          </p:cNvSpPr>
          <p:nvPr>
            <p:ph type="title"/>
          </p:nvPr>
        </p:nvSpPr>
        <p:spPr>
          <a:xfrm>
            <a:off x="163568" y="852416"/>
            <a:ext cx="4346712" cy="109728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br>
              <a:rPr lang="en-US" sz="2400" dirty="0">
                <a:solidFill>
                  <a:schemeClr val="tx1"/>
                </a:solidFill>
              </a:rPr>
            </a:br>
            <a:r>
              <a:rPr lang="en-US" sz="2400" dirty="0">
                <a:solidFill>
                  <a:schemeClr val="tx1"/>
                </a:solidFill>
              </a:rPr>
              <a:t>advantages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55C2BE-E592-4D66-BAAB-663CBD96FABC}"/>
                  </a:ext>
                </a:extLst>
              </p:cNvPr>
              <p:cNvSpPr txBox="1"/>
              <p:nvPr/>
            </p:nvSpPr>
            <p:spPr>
              <a:xfrm>
                <a:off x="163567" y="2548646"/>
                <a:ext cx="397861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r>
                  <a:rPr lang="en-US" dirty="0"/>
                  <a:t>Allows to capture about 90%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2</m:t>
                        </m:r>
                      </m:sub>
                    </m:sSub>
                  </m:oMath>
                </a14:m>
                <a:endParaRPr lang="en-US" dirty="0"/>
              </a:p>
              <a:p>
                <a:pPr algn="ctr"/>
                <a:r>
                  <a:rPr lang="en-US" dirty="0"/>
                  <a:t>  </a:t>
                </a:r>
              </a:p>
            </p:txBody>
          </p:sp>
        </mc:Choice>
        <mc:Fallback xmlns="">
          <p:sp>
            <p:nvSpPr>
              <p:cNvPr id="4" name="TextBox 3">
                <a:extLst>
                  <a:ext uri="{FF2B5EF4-FFF2-40B4-BE49-F238E27FC236}">
                    <a16:creationId xmlns:a16="http://schemas.microsoft.com/office/drawing/2014/main" id="{0555C2BE-E592-4D66-BAAB-663CBD96FABC}"/>
                  </a:ext>
                </a:extLst>
              </p:cNvPr>
              <p:cNvSpPr txBox="1">
                <a:spLocks noRot="1" noChangeAspect="1" noMove="1" noResize="1" noEditPoints="1" noAdjustHandles="1" noChangeArrowheads="1" noChangeShapeType="1" noTextEdit="1"/>
              </p:cNvSpPr>
              <p:nvPr/>
            </p:nvSpPr>
            <p:spPr>
              <a:xfrm>
                <a:off x="163567" y="2548646"/>
                <a:ext cx="3978613" cy="9233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808EA2-0FD4-4C6D-B89E-F27F78A84963}"/>
                  </a:ext>
                </a:extLst>
              </p:cNvPr>
              <p:cNvSpPr txBox="1"/>
              <p:nvPr/>
            </p:nvSpPr>
            <p:spPr>
              <a:xfrm>
                <a:off x="163568" y="4065363"/>
                <a:ext cx="397861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Highest degree of purity in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2</m:t>
                        </m:r>
                      </m:sub>
                    </m:sSub>
                  </m:oMath>
                </a14:m>
                <a:r>
                  <a:rPr lang="en-US" dirty="0"/>
                  <a:t>captured</a:t>
                </a:r>
              </a:p>
            </p:txBody>
          </p:sp>
        </mc:Choice>
        <mc:Fallback xmlns="">
          <p:sp>
            <p:nvSpPr>
              <p:cNvPr id="3" name="TextBox 2">
                <a:extLst>
                  <a:ext uri="{FF2B5EF4-FFF2-40B4-BE49-F238E27FC236}">
                    <a16:creationId xmlns:a16="http://schemas.microsoft.com/office/drawing/2014/main" id="{18808EA2-0FD4-4C6D-B89E-F27F78A84963}"/>
                  </a:ext>
                </a:extLst>
              </p:cNvPr>
              <p:cNvSpPr txBox="1">
                <a:spLocks noRot="1" noChangeAspect="1" noMove="1" noResize="1" noEditPoints="1" noAdjustHandles="1" noChangeArrowheads="1" noChangeShapeType="1" noTextEdit="1"/>
              </p:cNvSpPr>
              <p:nvPr/>
            </p:nvSpPr>
            <p:spPr>
              <a:xfrm>
                <a:off x="163568" y="4065363"/>
                <a:ext cx="3978613" cy="646331"/>
              </a:xfrm>
              <a:prstGeom prst="rect">
                <a:avLst/>
              </a:prstGeom>
              <a:blipFill>
                <a:blip r:embed="rId3"/>
                <a:stretch>
                  <a:fillRect t="-5505" b="-1100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4029876-8AD2-4F32-B11D-1834EA1DA513}"/>
              </a:ext>
            </a:extLst>
          </p:cNvPr>
          <p:cNvSpPr txBox="1"/>
          <p:nvPr/>
        </p:nvSpPr>
        <p:spPr>
          <a:xfrm>
            <a:off x="163568" y="5305081"/>
            <a:ext cx="397861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Does not require fundamental changes to the processes of power plants and industrial plants</a:t>
            </a:r>
          </a:p>
        </p:txBody>
      </p:sp>
      <p:sp>
        <p:nvSpPr>
          <p:cNvPr id="6" name="TextBox 5">
            <a:extLst>
              <a:ext uri="{FF2B5EF4-FFF2-40B4-BE49-F238E27FC236}">
                <a16:creationId xmlns:a16="http://schemas.microsoft.com/office/drawing/2014/main" id="{D853C65F-A2A6-445E-8E56-59BBE3B6123D}"/>
              </a:ext>
            </a:extLst>
          </p:cNvPr>
          <p:cNvSpPr txBox="1"/>
          <p:nvPr/>
        </p:nvSpPr>
        <p:spPr>
          <a:xfrm>
            <a:off x="6013153" y="893225"/>
            <a:ext cx="3977640" cy="1015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endParaRPr lang="en-US" dirty="0"/>
          </a:p>
          <a:p>
            <a:pPr algn="ctr"/>
            <a:r>
              <a:rPr lang="en-US" sz="2400" dirty="0">
                <a:solidFill>
                  <a:schemeClr val="tx1"/>
                </a:solidFill>
              </a:rPr>
              <a:t>Disadvantages</a:t>
            </a:r>
            <a:endParaRPr lang="en-US" dirty="0">
              <a:solidFill>
                <a:schemeClr val="tx1"/>
              </a:solidFill>
            </a:endParaRPr>
          </a:p>
          <a:p>
            <a:pPr algn="ctr"/>
            <a:endParaRPr lang="en-US" dirty="0"/>
          </a:p>
        </p:txBody>
      </p:sp>
      <p:sp>
        <p:nvSpPr>
          <p:cNvPr id="7" name="TextBox 6">
            <a:extLst>
              <a:ext uri="{FF2B5EF4-FFF2-40B4-BE49-F238E27FC236}">
                <a16:creationId xmlns:a16="http://schemas.microsoft.com/office/drawing/2014/main" id="{C9B7D894-6F74-4FA0-A4DD-69A2EA641D91}"/>
              </a:ext>
            </a:extLst>
          </p:cNvPr>
          <p:cNvSpPr txBox="1"/>
          <p:nvPr/>
        </p:nvSpPr>
        <p:spPr>
          <a:xfrm>
            <a:off x="6013153" y="2548646"/>
            <a:ext cx="397764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endParaRPr lang="en-US" dirty="0"/>
          </a:p>
          <a:p>
            <a:pPr algn="ctr"/>
            <a:r>
              <a:rPr lang="en-US" dirty="0"/>
              <a:t>High capital investment</a:t>
            </a:r>
          </a:p>
          <a:p>
            <a:pPr algn="ctr"/>
            <a:endParaRPr lang="en-US" dirty="0"/>
          </a:p>
        </p:txBody>
      </p:sp>
      <p:sp>
        <p:nvSpPr>
          <p:cNvPr id="8" name="TextBox 7">
            <a:extLst>
              <a:ext uri="{FF2B5EF4-FFF2-40B4-BE49-F238E27FC236}">
                <a16:creationId xmlns:a16="http://schemas.microsoft.com/office/drawing/2014/main" id="{1C5282B3-DDC2-4C50-A737-080D68A2258E}"/>
              </a:ext>
            </a:extLst>
          </p:cNvPr>
          <p:cNvSpPr txBox="1"/>
          <p:nvPr/>
        </p:nvSpPr>
        <p:spPr>
          <a:xfrm>
            <a:off x="6013153" y="4065363"/>
            <a:ext cx="4109415"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Energy penalty : generally higher than 30% </a:t>
            </a:r>
          </a:p>
        </p:txBody>
      </p:sp>
      <p:sp>
        <p:nvSpPr>
          <p:cNvPr id="9" name="TextBox 8">
            <a:extLst>
              <a:ext uri="{FF2B5EF4-FFF2-40B4-BE49-F238E27FC236}">
                <a16:creationId xmlns:a16="http://schemas.microsoft.com/office/drawing/2014/main" id="{ADE71A48-99BC-46E5-B827-91831A77A3DA}"/>
              </a:ext>
            </a:extLst>
          </p:cNvPr>
          <p:cNvSpPr txBox="1"/>
          <p:nvPr/>
        </p:nvSpPr>
        <p:spPr>
          <a:xfrm>
            <a:off x="6013153" y="5166581"/>
            <a:ext cx="4109415"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Electricity unit generation cost can be increased by up to 140% in coal-fired plants and 60% in gas-fired plants (Oettinger,2015)</a:t>
            </a:r>
          </a:p>
        </p:txBody>
      </p:sp>
    </p:spTree>
    <p:extLst>
      <p:ext uri="{BB962C8B-B14F-4D97-AF65-F5344CB8AC3E}">
        <p14:creationId xmlns:p14="http://schemas.microsoft.com/office/powerpoint/2010/main" val="246786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7315AB-8ACD-4205-8418-EB7250B5E308}"/>
              </a:ext>
            </a:extLst>
          </p:cNvPr>
          <p:cNvSpPr txBox="1"/>
          <p:nvPr/>
        </p:nvSpPr>
        <p:spPr>
          <a:xfrm>
            <a:off x="3147036" y="949985"/>
            <a:ext cx="509073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800" dirty="0"/>
              <a:t>Pre-combustion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85CB89-EFC9-4723-8EA4-8F422F4E8BBD}"/>
                  </a:ext>
                </a:extLst>
              </p:cNvPr>
              <p:cNvSpPr txBox="1"/>
              <p:nvPr/>
            </p:nvSpPr>
            <p:spPr>
              <a:xfrm>
                <a:off x="3147037" y="2042625"/>
                <a:ext cx="5090732"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r>
                  <a:rPr lang="en-US" dirty="0"/>
                  <a:t>  Capture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2</m:t>
                        </m:r>
                      </m:sub>
                    </m:sSub>
                  </m:oMath>
                </a14:m>
                <a:r>
                  <a:rPr lang="en-US" dirty="0"/>
                  <a:t>before the fuel combustion </a:t>
                </a:r>
              </a:p>
              <a:p>
                <a:endParaRPr lang="en-US" dirty="0"/>
              </a:p>
            </p:txBody>
          </p:sp>
        </mc:Choice>
        <mc:Fallback xmlns="">
          <p:sp>
            <p:nvSpPr>
              <p:cNvPr id="4" name="TextBox 3">
                <a:extLst>
                  <a:ext uri="{FF2B5EF4-FFF2-40B4-BE49-F238E27FC236}">
                    <a16:creationId xmlns:a16="http://schemas.microsoft.com/office/drawing/2014/main" id="{FA85CB89-EFC9-4723-8EA4-8F422F4E8BBD}"/>
                  </a:ext>
                </a:extLst>
              </p:cNvPr>
              <p:cNvSpPr txBox="1">
                <a:spLocks noRot="1" noChangeAspect="1" noMove="1" noResize="1" noEditPoints="1" noAdjustHandles="1" noChangeArrowheads="1" noChangeShapeType="1" noTextEdit="1"/>
              </p:cNvSpPr>
              <p:nvPr/>
            </p:nvSpPr>
            <p:spPr>
              <a:xfrm>
                <a:off x="3147037" y="2042625"/>
                <a:ext cx="5090732" cy="923330"/>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F3B35D8-4646-4838-8925-67BF38FEFCA2}"/>
              </a:ext>
            </a:extLst>
          </p:cNvPr>
          <p:cNvSpPr txBox="1"/>
          <p:nvPr/>
        </p:nvSpPr>
        <p:spPr>
          <a:xfrm>
            <a:off x="3147037" y="3535375"/>
            <a:ext cx="5090732"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pPr algn="ctr"/>
            <a:r>
              <a:rPr lang="en-US" dirty="0"/>
              <a:t>Less used than post-combustion</a:t>
            </a:r>
          </a:p>
          <a:p>
            <a:endParaRPr lang="en-US" dirty="0"/>
          </a:p>
        </p:txBody>
      </p:sp>
      <p:sp>
        <p:nvSpPr>
          <p:cNvPr id="6" name="TextBox 5">
            <a:extLst>
              <a:ext uri="{FF2B5EF4-FFF2-40B4-BE49-F238E27FC236}">
                <a16:creationId xmlns:a16="http://schemas.microsoft.com/office/drawing/2014/main" id="{E78BE2EA-3C5D-4524-8FC6-A450BD82CA10}"/>
              </a:ext>
            </a:extLst>
          </p:cNvPr>
          <p:cNvSpPr txBox="1"/>
          <p:nvPr/>
        </p:nvSpPr>
        <p:spPr>
          <a:xfrm>
            <a:off x="3189422" y="4825444"/>
            <a:ext cx="5090732"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Can only be applied to power plants and a limited type of industrial plants</a:t>
            </a:r>
          </a:p>
        </p:txBody>
      </p:sp>
    </p:spTree>
    <p:extLst>
      <p:ext uri="{BB962C8B-B14F-4D97-AF65-F5344CB8AC3E}">
        <p14:creationId xmlns:p14="http://schemas.microsoft.com/office/powerpoint/2010/main" val="426877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201EEC-46E4-4444-B887-5C0CE777DE35}"/>
              </a:ext>
            </a:extLst>
          </p:cNvPr>
          <p:cNvPicPr>
            <a:picLocks noChangeAspect="1"/>
          </p:cNvPicPr>
          <p:nvPr/>
        </p:nvPicPr>
        <p:blipFill>
          <a:blip r:embed="rId2"/>
          <a:stretch>
            <a:fillRect/>
          </a:stretch>
        </p:blipFill>
        <p:spPr>
          <a:xfrm>
            <a:off x="0" y="0"/>
            <a:ext cx="12191999" cy="6997147"/>
          </a:xfrm>
          <a:prstGeom prst="rect">
            <a:avLst/>
          </a:prstGeom>
        </p:spPr>
      </p:pic>
    </p:spTree>
    <p:extLst>
      <p:ext uri="{BB962C8B-B14F-4D97-AF65-F5344CB8AC3E}">
        <p14:creationId xmlns:p14="http://schemas.microsoft.com/office/powerpoint/2010/main" val="144422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692A78-1A92-4B0C-9D7E-5A98DE7FA984}"/>
              </a:ext>
            </a:extLst>
          </p:cNvPr>
          <p:cNvSpPr txBox="1"/>
          <p:nvPr/>
        </p:nvSpPr>
        <p:spPr>
          <a:xfrm>
            <a:off x="573332" y="876330"/>
            <a:ext cx="3978613"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2400" dirty="0"/>
          </a:p>
          <a:p>
            <a:pPr algn="ctr"/>
            <a:r>
              <a:rPr lang="en-US" sz="2400" dirty="0">
                <a:solidFill>
                  <a:schemeClr val="tx1"/>
                </a:solidFill>
              </a:rPr>
              <a:t>Advantages</a:t>
            </a:r>
          </a:p>
          <a:p>
            <a:pPr algn="ctr"/>
            <a:r>
              <a:rPr lang="en-US" sz="2400" dirty="0"/>
              <a:t> </a:t>
            </a:r>
          </a:p>
        </p:txBody>
      </p:sp>
      <p:pic>
        <p:nvPicPr>
          <p:cNvPr id="5" name="Picture 4">
            <a:extLst>
              <a:ext uri="{FF2B5EF4-FFF2-40B4-BE49-F238E27FC236}">
                <a16:creationId xmlns:a16="http://schemas.microsoft.com/office/drawing/2014/main" id="{B4380CC7-90BD-4683-9A0C-632EC2B5DF94}"/>
              </a:ext>
            </a:extLst>
          </p:cNvPr>
          <p:cNvPicPr>
            <a:picLocks noChangeAspect="1"/>
          </p:cNvPicPr>
          <p:nvPr/>
        </p:nvPicPr>
        <p:blipFill>
          <a:blip r:embed="rId2"/>
          <a:stretch>
            <a:fillRect/>
          </a:stretch>
        </p:blipFill>
        <p:spPr>
          <a:xfrm>
            <a:off x="5889911" y="876233"/>
            <a:ext cx="3996632" cy="120042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3217E4-C720-4E27-9F37-605A5AAE81A1}"/>
                  </a:ext>
                </a:extLst>
              </p:cNvPr>
              <p:cNvSpPr txBox="1"/>
              <p:nvPr/>
            </p:nvSpPr>
            <p:spPr>
              <a:xfrm>
                <a:off x="573334" y="2505670"/>
                <a:ext cx="397861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r>
                  <a:rPr lang="en-US" dirty="0"/>
                  <a:t>Allows to capture about 90%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2</m:t>
                        </m:r>
                      </m:sub>
                    </m:sSub>
                  </m:oMath>
                </a14:m>
                <a:endParaRPr lang="en-US" dirty="0"/>
              </a:p>
              <a:p>
                <a:pPr algn="ctr"/>
                <a:r>
                  <a:rPr lang="en-US" dirty="0"/>
                  <a:t>  </a:t>
                </a:r>
              </a:p>
            </p:txBody>
          </p:sp>
        </mc:Choice>
        <mc:Fallback xmlns="">
          <p:sp>
            <p:nvSpPr>
              <p:cNvPr id="6" name="TextBox 5">
                <a:extLst>
                  <a:ext uri="{FF2B5EF4-FFF2-40B4-BE49-F238E27FC236}">
                    <a16:creationId xmlns:a16="http://schemas.microsoft.com/office/drawing/2014/main" id="{933217E4-C720-4E27-9F37-605A5AAE81A1}"/>
                  </a:ext>
                </a:extLst>
              </p:cNvPr>
              <p:cNvSpPr txBox="1">
                <a:spLocks noRot="1" noChangeAspect="1" noMove="1" noResize="1" noEditPoints="1" noAdjustHandles="1" noChangeArrowheads="1" noChangeShapeType="1" noTextEdit="1"/>
              </p:cNvSpPr>
              <p:nvPr/>
            </p:nvSpPr>
            <p:spPr>
              <a:xfrm>
                <a:off x="573334" y="2505670"/>
                <a:ext cx="3978613" cy="923330"/>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9598ABF-587A-44AB-AC8D-09AD6F5D98D5}"/>
              </a:ext>
            </a:extLst>
          </p:cNvPr>
          <p:cNvSpPr txBox="1"/>
          <p:nvPr/>
        </p:nvSpPr>
        <p:spPr>
          <a:xfrm>
            <a:off x="573333" y="3856036"/>
            <a:ext cx="3978613"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Shift reactor can be omitted to save considerably on initial investment; yet this leads to limited capture efficiency only 18-30% (CATF,2018)</a:t>
            </a:r>
          </a:p>
        </p:txBody>
      </p:sp>
      <p:sp>
        <p:nvSpPr>
          <p:cNvPr id="8" name="TextBox 7">
            <a:extLst>
              <a:ext uri="{FF2B5EF4-FFF2-40B4-BE49-F238E27FC236}">
                <a16:creationId xmlns:a16="http://schemas.microsoft.com/office/drawing/2014/main" id="{6A7BA274-253E-4ACC-A156-3DB6EE710D27}"/>
              </a:ext>
            </a:extLst>
          </p:cNvPr>
          <p:cNvSpPr txBox="1"/>
          <p:nvPr/>
        </p:nvSpPr>
        <p:spPr>
          <a:xfrm>
            <a:off x="573333" y="5483402"/>
            <a:ext cx="397861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Energy penalty lower than in post combustion : generally 20%  </a:t>
            </a:r>
          </a:p>
        </p:txBody>
      </p:sp>
      <p:sp>
        <p:nvSpPr>
          <p:cNvPr id="9" name="TextBox 8">
            <a:extLst>
              <a:ext uri="{FF2B5EF4-FFF2-40B4-BE49-F238E27FC236}">
                <a16:creationId xmlns:a16="http://schemas.microsoft.com/office/drawing/2014/main" id="{0957F8FB-2498-41A1-9EFF-6DBDC9E29F5E}"/>
              </a:ext>
            </a:extLst>
          </p:cNvPr>
          <p:cNvSpPr txBox="1"/>
          <p:nvPr/>
        </p:nvSpPr>
        <p:spPr>
          <a:xfrm>
            <a:off x="5840445" y="2505670"/>
            <a:ext cx="397764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endParaRPr lang="en-US" dirty="0"/>
          </a:p>
          <a:p>
            <a:pPr algn="ctr"/>
            <a:r>
              <a:rPr lang="en-US" dirty="0"/>
              <a:t>High capital investment</a:t>
            </a:r>
          </a:p>
          <a:p>
            <a:pPr algn="ctr"/>
            <a:endParaRPr lang="en-US" dirty="0"/>
          </a:p>
        </p:txBody>
      </p:sp>
      <p:sp>
        <p:nvSpPr>
          <p:cNvPr id="10" name="TextBox 9">
            <a:extLst>
              <a:ext uri="{FF2B5EF4-FFF2-40B4-BE49-F238E27FC236}">
                <a16:creationId xmlns:a16="http://schemas.microsoft.com/office/drawing/2014/main" id="{DF3C3F76-8570-4F5F-A2EE-511B35CCAE07}"/>
              </a:ext>
            </a:extLst>
          </p:cNvPr>
          <p:cNvSpPr txBox="1"/>
          <p:nvPr/>
        </p:nvSpPr>
        <p:spPr>
          <a:xfrm>
            <a:off x="5858464" y="3856036"/>
            <a:ext cx="3978613"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Needs to be built simultaneously with the facility </a:t>
            </a:r>
          </a:p>
        </p:txBody>
      </p:sp>
      <p:sp>
        <p:nvSpPr>
          <p:cNvPr id="11" name="TextBox 10">
            <a:extLst>
              <a:ext uri="{FF2B5EF4-FFF2-40B4-BE49-F238E27FC236}">
                <a16:creationId xmlns:a16="http://schemas.microsoft.com/office/drawing/2014/main" id="{2CDC16C3-AD78-4790-84FA-F3A730768987}"/>
              </a:ext>
            </a:extLst>
          </p:cNvPr>
          <p:cNvSpPr txBox="1"/>
          <p:nvPr/>
        </p:nvSpPr>
        <p:spPr>
          <a:xfrm>
            <a:off x="5858464" y="5335436"/>
            <a:ext cx="4059526"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Cannot be retrofitted to old coal power plants</a:t>
            </a:r>
          </a:p>
        </p:txBody>
      </p:sp>
    </p:spTree>
    <p:extLst>
      <p:ext uri="{BB962C8B-B14F-4D97-AF65-F5344CB8AC3E}">
        <p14:creationId xmlns:p14="http://schemas.microsoft.com/office/powerpoint/2010/main" val="357317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389775-D8EE-47DC-A4C5-27AE5C12C954}"/>
              </a:ext>
            </a:extLst>
          </p:cNvPr>
          <p:cNvSpPr txBox="1"/>
          <p:nvPr/>
        </p:nvSpPr>
        <p:spPr>
          <a:xfrm>
            <a:off x="2300143" y="693951"/>
            <a:ext cx="6300518"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3200" dirty="0"/>
              <a:t>Oxyfuel-combustion</a:t>
            </a:r>
            <a:r>
              <a:rPr lang="en-US" sz="2400" dirty="0"/>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9DD108-039C-4E83-8433-580EC75636FB}"/>
                  </a:ext>
                </a:extLst>
              </p:cNvPr>
              <p:cNvSpPr txBox="1"/>
              <p:nvPr/>
            </p:nvSpPr>
            <p:spPr>
              <a:xfrm>
                <a:off x="2980157" y="1970060"/>
                <a:ext cx="494049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Capture of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𝐶𝑜</m:t>
                        </m:r>
                      </m:e>
                      <m:sub>
                        <m:r>
                          <a:rPr lang="en-US" sz="2400" b="0" i="1" smtClean="0">
                            <a:latin typeface="Cambria Math" panose="02040503050406030204" pitchFamily="18" charset="0"/>
                          </a:rPr>
                          <m:t>2</m:t>
                        </m:r>
                      </m:sub>
                    </m:sSub>
                  </m:oMath>
                </a14:m>
                <a:r>
                  <a:rPr lang="en-US" sz="2400" dirty="0"/>
                  <a:t> takes place after the fuel is burnt with pure oxygen instead of air</a:t>
                </a:r>
              </a:p>
            </p:txBody>
          </p:sp>
        </mc:Choice>
        <mc:Fallback xmlns="">
          <p:sp>
            <p:nvSpPr>
              <p:cNvPr id="5" name="TextBox 4">
                <a:extLst>
                  <a:ext uri="{FF2B5EF4-FFF2-40B4-BE49-F238E27FC236}">
                    <a16:creationId xmlns:a16="http://schemas.microsoft.com/office/drawing/2014/main" id="{E99DD108-039C-4E83-8433-580EC75636FB}"/>
                  </a:ext>
                </a:extLst>
              </p:cNvPr>
              <p:cNvSpPr txBox="1">
                <a:spLocks noRot="1" noChangeAspect="1" noMove="1" noResize="1" noEditPoints="1" noAdjustHandles="1" noChangeArrowheads="1" noChangeShapeType="1" noTextEdit="1"/>
              </p:cNvSpPr>
              <p:nvPr/>
            </p:nvSpPr>
            <p:spPr>
              <a:xfrm>
                <a:off x="2980157" y="1970060"/>
                <a:ext cx="4940490" cy="1200329"/>
              </a:xfrm>
              <a:prstGeom prst="rect">
                <a:avLst/>
              </a:prstGeom>
              <a:blipFill>
                <a:blip r:embed="rId2"/>
                <a:stretch>
                  <a:fillRect l="-984" t="-3500" r="-2706" b="-9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1CCF409-ECDC-4809-991F-F8CC314EB2DE}"/>
              </a:ext>
            </a:extLst>
          </p:cNvPr>
          <p:cNvSpPr txBox="1"/>
          <p:nvPr/>
        </p:nvSpPr>
        <p:spPr>
          <a:xfrm>
            <a:off x="2982887" y="3806815"/>
            <a:ext cx="493776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ctr"/>
            <a:r>
              <a:rPr lang="en-US" sz="2400" dirty="0"/>
              <a:t>No commercial applications yet </a:t>
            </a:r>
          </a:p>
        </p:txBody>
      </p:sp>
      <p:sp>
        <p:nvSpPr>
          <p:cNvPr id="7" name="TextBox 6">
            <a:extLst>
              <a:ext uri="{FF2B5EF4-FFF2-40B4-BE49-F238E27FC236}">
                <a16:creationId xmlns:a16="http://schemas.microsoft.com/office/drawing/2014/main" id="{A9096A0A-F404-4FF7-BBD2-0A421F05EC4A}"/>
              </a:ext>
            </a:extLst>
          </p:cNvPr>
          <p:cNvSpPr txBox="1"/>
          <p:nvPr/>
        </p:nvSpPr>
        <p:spPr>
          <a:xfrm>
            <a:off x="2980157" y="5021720"/>
            <a:ext cx="494049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Can be applied to power plants and industrial processes that involve combustion </a:t>
            </a:r>
          </a:p>
        </p:txBody>
      </p:sp>
    </p:spTree>
    <p:extLst>
      <p:ext uri="{BB962C8B-B14F-4D97-AF65-F5344CB8AC3E}">
        <p14:creationId xmlns:p14="http://schemas.microsoft.com/office/powerpoint/2010/main" val="208847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1D45B8-ADC1-479B-BBB9-261CAAB4FFB2}"/>
              </a:ext>
            </a:extLst>
          </p:cNvPr>
          <p:cNvPicPr>
            <a:picLocks noChangeAspect="1"/>
          </p:cNvPicPr>
          <p:nvPr/>
        </p:nvPicPr>
        <p:blipFill>
          <a:blip r:embed="rId2"/>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2803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182DBB-76E9-4CD1-ADE7-189088249F58}"/>
              </a:ext>
            </a:extLst>
          </p:cNvPr>
          <p:cNvPicPr>
            <a:picLocks noChangeAspect="1"/>
          </p:cNvPicPr>
          <p:nvPr/>
        </p:nvPicPr>
        <p:blipFill>
          <a:blip r:embed="rId2"/>
          <a:stretch>
            <a:fillRect/>
          </a:stretch>
        </p:blipFill>
        <p:spPr>
          <a:xfrm>
            <a:off x="641445" y="732972"/>
            <a:ext cx="4339988" cy="1133954"/>
          </a:xfrm>
          <a:prstGeom prst="rect">
            <a:avLst/>
          </a:prstGeom>
        </p:spPr>
      </p:pic>
      <p:sp>
        <p:nvSpPr>
          <p:cNvPr id="5" name="TextBox 4">
            <a:extLst>
              <a:ext uri="{FF2B5EF4-FFF2-40B4-BE49-F238E27FC236}">
                <a16:creationId xmlns:a16="http://schemas.microsoft.com/office/drawing/2014/main" id="{317B6527-8A23-4666-BDFF-3CBF42993B0D}"/>
              </a:ext>
            </a:extLst>
          </p:cNvPr>
          <p:cNvSpPr txBox="1"/>
          <p:nvPr/>
        </p:nvSpPr>
        <p:spPr>
          <a:xfrm>
            <a:off x="641445" y="2487943"/>
            <a:ext cx="4343400" cy="5486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Low emission of nitrogen oxides</a:t>
            </a:r>
          </a:p>
        </p:txBody>
      </p:sp>
      <p:sp>
        <p:nvSpPr>
          <p:cNvPr id="6" name="TextBox 5">
            <a:extLst>
              <a:ext uri="{FF2B5EF4-FFF2-40B4-BE49-F238E27FC236}">
                <a16:creationId xmlns:a16="http://schemas.microsoft.com/office/drawing/2014/main" id="{92FFE019-ED66-4ABE-8F6E-96EB94A6252D}"/>
              </a:ext>
            </a:extLst>
          </p:cNvPr>
          <p:cNvSpPr txBox="1"/>
          <p:nvPr/>
        </p:nvSpPr>
        <p:spPr>
          <a:xfrm>
            <a:off x="641445" y="3657600"/>
            <a:ext cx="4339988" cy="5486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No need for major chemical processes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D4B258-E5CE-4286-A9E0-41EC32177998}"/>
                  </a:ext>
                </a:extLst>
              </p:cNvPr>
              <p:cNvSpPr txBox="1"/>
              <p:nvPr/>
            </p:nvSpPr>
            <p:spPr>
              <a:xfrm>
                <a:off x="641445" y="4827257"/>
                <a:ext cx="4339988" cy="5486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Allows to capture up to 100%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2</m:t>
                        </m:r>
                      </m:sub>
                    </m:sSub>
                  </m:oMath>
                </a14:m>
                <a:endParaRPr lang="en-US" dirty="0"/>
              </a:p>
            </p:txBody>
          </p:sp>
        </mc:Choice>
        <mc:Fallback xmlns="">
          <p:sp>
            <p:nvSpPr>
              <p:cNvPr id="7" name="TextBox 6">
                <a:extLst>
                  <a:ext uri="{FF2B5EF4-FFF2-40B4-BE49-F238E27FC236}">
                    <a16:creationId xmlns:a16="http://schemas.microsoft.com/office/drawing/2014/main" id="{CED4B258-E5CE-4286-A9E0-41EC32177998}"/>
                  </a:ext>
                </a:extLst>
              </p:cNvPr>
              <p:cNvSpPr txBox="1">
                <a:spLocks noRot="1" noChangeAspect="1" noMove="1" noResize="1" noEditPoints="1" noAdjustHandles="1" noChangeArrowheads="1" noChangeShapeType="1" noTextEdit="1"/>
              </p:cNvSpPr>
              <p:nvPr/>
            </p:nvSpPr>
            <p:spPr>
              <a:xfrm>
                <a:off x="641445" y="4827257"/>
                <a:ext cx="4339988" cy="548640"/>
              </a:xfrm>
              <a:prstGeom prst="rect">
                <a:avLst/>
              </a:prstGeom>
              <a:blipFill>
                <a:blip r:embed="rId3"/>
                <a:stretch>
                  <a:fillRect t="-645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DF18594-4C46-42B6-B023-4DA9C72C1A22}"/>
              </a:ext>
            </a:extLst>
          </p:cNvPr>
          <p:cNvPicPr>
            <a:picLocks noChangeAspect="1"/>
          </p:cNvPicPr>
          <p:nvPr/>
        </p:nvPicPr>
        <p:blipFill>
          <a:blip r:embed="rId4"/>
          <a:stretch>
            <a:fillRect/>
          </a:stretch>
        </p:blipFill>
        <p:spPr>
          <a:xfrm>
            <a:off x="6156425" y="732972"/>
            <a:ext cx="4339987" cy="1133954"/>
          </a:xfrm>
          <a:prstGeom prst="rect">
            <a:avLst/>
          </a:prstGeom>
        </p:spPr>
      </p:pic>
      <p:sp>
        <p:nvSpPr>
          <p:cNvPr id="9" name="TextBox 8">
            <a:extLst>
              <a:ext uri="{FF2B5EF4-FFF2-40B4-BE49-F238E27FC236}">
                <a16:creationId xmlns:a16="http://schemas.microsoft.com/office/drawing/2014/main" id="{2D09778F-76FF-4EAD-A448-7E3896A48FFD}"/>
              </a:ext>
            </a:extLst>
          </p:cNvPr>
          <p:cNvSpPr txBox="1"/>
          <p:nvPr/>
        </p:nvSpPr>
        <p:spPr>
          <a:xfrm>
            <a:off x="6156426" y="2487943"/>
            <a:ext cx="4343400" cy="54864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Very high capital investment </a:t>
            </a:r>
          </a:p>
        </p:txBody>
      </p:sp>
      <p:sp>
        <p:nvSpPr>
          <p:cNvPr id="10" name="TextBox 9">
            <a:extLst>
              <a:ext uri="{FF2B5EF4-FFF2-40B4-BE49-F238E27FC236}">
                <a16:creationId xmlns:a16="http://schemas.microsoft.com/office/drawing/2014/main" id="{93B7170E-8C61-4192-B824-89ABE182D32D}"/>
              </a:ext>
            </a:extLst>
          </p:cNvPr>
          <p:cNvSpPr txBox="1"/>
          <p:nvPr/>
        </p:nvSpPr>
        <p:spPr>
          <a:xfrm>
            <a:off x="6156426" y="3657600"/>
            <a:ext cx="4343400" cy="54864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Air separation unit very energy intensive </a:t>
            </a:r>
          </a:p>
        </p:txBody>
      </p:sp>
      <p:sp>
        <p:nvSpPr>
          <p:cNvPr id="11" name="TextBox 10">
            <a:extLst>
              <a:ext uri="{FF2B5EF4-FFF2-40B4-BE49-F238E27FC236}">
                <a16:creationId xmlns:a16="http://schemas.microsoft.com/office/drawing/2014/main" id="{108561FE-4852-4BBD-B240-174722DA219A}"/>
              </a:ext>
            </a:extLst>
          </p:cNvPr>
          <p:cNvSpPr txBox="1"/>
          <p:nvPr/>
        </p:nvSpPr>
        <p:spPr>
          <a:xfrm>
            <a:off x="6156426" y="4722125"/>
            <a:ext cx="4343400" cy="54864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Retrofitting to old power plants can be very difficult and expensive </a:t>
            </a:r>
          </a:p>
        </p:txBody>
      </p:sp>
    </p:spTree>
    <p:extLst>
      <p:ext uri="{BB962C8B-B14F-4D97-AF65-F5344CB8AC3E}">
        <p14:creationId xmlns:p14="http://schemas.microsoft.com/office/powerpoint/2010/main" val="393768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0A8A63-D482-45DF-A447-C1FA2B9B19CB}"/>
              </a:ext>
            </a:extLst>
          </p:cNvPr>
          <p:cNvSpPr txBox="1"/>
          <p:nvPr/>
        </p:nvSpPr>
        <p:spPr>
          <a:xfrm>
            <a:off x="458393" y="0"/>
            <a:ext cx="11085095" cy="2459584"/>
          </a:xfrm>
          <a:prstGeom prst="rect">
            <a:avLst/>
          </a:prstGeom>
          <a:noFill/>
        </p:spPr>
        <p:txBody>
          <a:bodyPr wrap="square">
            <a:spAutoFit/>
          </a:bodyPr>
          <a:lstStyle/>
          <a:p>
            <a:pPr>
              <a:lnSpc>
                <a:spcPct val="200000"/>
              </a:lnSpc>
            </a:pPr>
            <a:r>
              <a:rPr lang="en-US" sz="2000" dirty="0"/>
              <a:t>still today most of our primary energy needs are met thanks to fossil fuel which </a:t>
            </a:r>
          </a:p>
          <a:p>
            <a:pPr>
              <a:lnSpc>
                <a:spcPct val="200000"/>
              </a:lnSpc>
            </a:pPr>
            <a:r>
              <a:rPr lang="en-US" sz="2000" dirty="0"/>
              <a:t> comprised of coal oil and natural gas yet as well known the burning of fossil fuel release into the atmosphere greenhouse gases which are responsible for the phenomena of global warming and ocean acidification. </a:t>
            </a:r>
          </a:p>
        </p:txBody>
      </p:sp>
      <p:pic>
        <p:nvPicPr>
          <p:cNvPr id="3" name="Picture 2">
            <a:extLst>
              <a:ext uri="{FF2B5EF4-FFF2-40B4-BE49-F238E27FC236}">
                <a16:creationId xmlns:a16="http://schemas.microsoft.com/office/drawing/2014/main" id="{D1116260-072D-434F-8613-6F83BC34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2" y="2756564"/>
            <a:ext cx="6387547" cy="4218534"/>
          </a:xfrm>
          <a:prstGeom prst="rect">
            <a:avLst/>
          </a:prstGeom>
          <a:ln>
            <a:noFill/>
          </a:ln>
          <a:effectLst>
            <a:softEdge rad="112500"/>
          </a:effectLst>
        </p:spPr>
      </p:pic>
      <p:pic>
        <p:nvPicPr>
          <p:cNvPr id="6" name="Picture 5">
            <a:extLst>
              <a:ext uri="{FF2B5EF4-FFF2-40B4-BE49-F238E27FC236}">
                <a16:creationId xmlns:a16="http://schemas.microsoft.com/office/drawing/2014/main" id="{0D43AD30-D175-44EB-B656-1CAF6488E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56564"/>
            <a:ext cx="6202015" cy="4218534"/>
          </a:xfrm>
          <a:prstGeom prst="rect">
            <a:avLst/>
          </a:prstGeom>
          <a:ln>
            <a:noFill/>
          </a:ln>
          <a:effectLst>
            <a:softEdge rad="112500"/>
          </a:effectLst>
        </p:spPr>
      </p:pic>
    </p:spTree>
    <p:extLst>
      <p:ext uri="{BB962C8B-B14F-4D97-AF65-F5344CB8AC3E}">
        <p14:creationId xmlns:p14="http://schemas.microsoft.com/office/powerpoint/2010/main" val="71259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218EF-5686-4EAF-8719-CF8EEFAA49B4}"/>
              </a:ext>
            </a:extLst>
          </p:cNvPr>
          <p:cNvPicPr>
            <a:picLocks noChangeAspect="1"/>
          </p:cNvPicPr>
          <p:nvPr/>
        </p:nvPicPr>
        <p:blipFill>
          <a:blip r:embed="rId2"/>
          <a:stretch>
            <a:fillRect/>
          </a:stretch>
        </p:blipFill>
        <p:spPr>
          <a:xfrm>
            <a:off x="0" y="0"/>
            <a:ext cx="12208131" cy="6858000"/>
          </a:xfrm>
          <a:prstGeom prst="rect">
            <a:avLst/>
          </a:prstGeom>
        </p:spPr>
      </p:pic>
    </p:spTree>
    <p:extLst>
      <p:ext uri="{BB962C8B-B14F-4D97-AF65-F5344CB8AC3E}">
        <p14:creationId xmlns:p14="http://schemas.microsoft.com/office/powerpoint/2010/main" val="3925511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11B1C4-CA66-4F68-9E3B-C72567495159}"/>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30197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57FBF3-F2E4-47CE-958F-AA20827D4600}"/>
              </a:ext>
            </a:extLst>
          </p:cNvPr>
          <p:cNvPicPr>
            <a:picLocks noChangeAspect="1"/>
          </p:cNvPicPr>
          <p:nvPr/>
        </p:nvPicPr>
        <p:blipFill>
          <a:blip r:embed="rId2"/>
          <a:stretch>
            <a:fillRect/>
          </a:stretch>
        </p:blipFill>
        <p:spPr>
          <a:xfrm>
            <a:off x="0" y="1226836"/>
            <a:ext cx="5341706" cy="4031604"/>
          </a:xfrm>
          <a:prstGeom prst="rect">
            <a:avLst/>
          </a:prstGeom>
        </p:spPr>
      </p:pic>
      <p:sp>
        <p:nvSpPr>
          <p:cNvPr id="6" name="Arrow: Right 5">
            <a:extLst>
              <a:ext uri="{FF2B5EF4-FFF2-40B4-BE49-F238E27FC236}">
                <a16:creationId xmlns:a16="http://schemas.microsoft.com/office/drawing/2014/main" id="{FFE24778-5DFA-4E43-B835-0559AA3507A9}"/>
              </a:ext>
            </a:extLst>
          </p:cNvPr>
          <p:cNvSpPr/>
          <p:nvPr/>
        </p:nvSpPr>
        <p:spPr>
          <a:xfrm>
            <a:off x="5456295" y="2906562"/>
            <a:ext cx="996287" cy="67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D22C3B4-730B-400E-9983-D10FEAEEC32E}"/>
              </a:ext>
            </a:extLst>
          </p:cNvPr>
          <p:cNvPicPr>
            <a:picLocks noChangeAspect="1"/>
          </p:cNvPicPr>
          <p:nvPr/>
        </p:nvPicPr>
        <p:blipFill>
          <a:blip r:embed="rId3"/>
          <a:stretch>
            <a:fillRect/>
          </a:stretch>
        </p:blipFill>
        <p:spPr>
          <a:xfrm>
            <a:off x="6567171" y="1061017"/>
            <a:ext cx="5624829" cy="4197423"/>
          </a:xfrm>
          <a:prstGeom prst="rect">
            <a:avLst/>
          </a:prstGeom>
        </p:spPr>
      </p:pic>
    </p:spTree>
    <p:extLst>
      <p:ext uri="{BB962C8B-B14F-4D97-AF65-F5344CB8AC3E}">
        <p14:creationId xmlns:p14="http://schemas.microsoft.com/office/powerpoint/2010/main" val="1189351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D97F59-C4CB-42D1-8E1D-41FA09EF7B3E}"/>
              </a:ext>
            </a:extLst>
          </p:cNvPr>
          <p:cNvPicPr>
            <a:picLocks noChangeAspect="1"/>
          </p:cNvPicPr>
          <p:nvPr/>
        </p:nvPicPr>
        <p:blipFill>
          <a:blip r:embed="rId2"/>
          <a:stretch>
            <a:fillRect/>
          </a:stretch>
        </p:blipFill>
        <p:spPr>
          <a:xfrm>
            <a:off x="0" y="0"/>
            <a:ext cx="12191999" cy="4391638"/>
          </a:xfrm>
          <a:prstGeom prst="rect">
            <a:avLst/>
          </a:prstGeom>
        </p:spPr>
      </p:pic>
      <p:pic>
        <p:nvPicPr>
          <p:cNvPr id="7" name="Picture 6">
            <a:extLst>
              <a:ext uri="{FF2B5EF4-FFF2-40B4-BE49-F238E27FC236}">
                <a16:creationId xmlns:a16="http://schemas.microsoft.com/office/drawing/2014/main" id="{5A1FD4E7-3518-4C0C-BF4E-73D6D1C0BDD3}"/>
              </a:ext>
            </a:extLst>
          </p:cNvPr>
          <p:cNvPicPr>
            <a:picLocks noChangeAspect="1"/>
          </p:cNvPicPr>
          <p:nvPr/>
        </p:nvPicPr>
        <p:blipFill>
          <a:blip r:embed="rId3"/>
          <a:stretch>
            <a:fillRect/>
          </a:stretch>
        </p:blipFill>
        <p:spPr>
          <a:xfrm>
            <a:off x="0" y="4391638"/>
            <a:ext cx="12192000" cy="1162212"/>
          </a:xfrm>
          <a:prstGeom prst="rect">
            <a:avLst/>
          </a:prstGeom>
        </p:spPr>
      </p:pic>
      <p:pic>
        <p:nvPicPr>
          <p:cNvPr id="9" name="Picture 8">
            <a:extLst>
              <a:ext uri="{FF2B5EF4-FFF2-40B4-BE49-F238E27FC236}">
                <a16:creationId xmlns:a16="http://schemas.microsoft.com/office/drawing/2014/main" id="{5BBD7DA8-ABE5-4CEE-A885-EC8C5A2D148F}"/>
              </a:ext>
            </a:extLst>
          </p:cNvPr>
          <p:cNvPicPr>
            <a:picLocks noChangeAspect="1"/>
          </p:cNvPicPr>
          <p:nvPr/>
        </p:nvPicPr>
        <p:blipFill>
          <a:blip r:embed="rId4"/>
          <a:stretch>
            <a:fillRect/>
          </a:stretch>
        </p:blipFill>
        <p:spPr>
          <a:xfrm>
            <a:off x="-1" y="5553850"/>
            <a:ext cx="12192001" cy="1304150"/>
          </a:xfrm>
          <a:prstGeom prst="rect">
            <a:avLst/>
          </a:prstGeom>
        </p:spPr>
      </p:pic>
    </p:spTree>
    <p:extLst>
      <p:ext uri="{BB962C8B-B14F-4D97-AF65-F5344CB8AC3E}">
        <p14:creationId xmlns:p14="http://schemas.microsoft.com/office/powerpoint/2010/main" val="3727629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1F3D1F-1954-46EC-887F-BB4F015687AB}"/>
              </a:ext>
            </a:extLst>
          </p:cNvPr>
          <p:cNvSpPr txBox="1"/>
          <p:nvPr/>
        </p:nvSpPr>
        <p:spPr>
          <a:xfrm>
            <a:off x="2715905" y="430326"/>
            <a:ext cx="5281684"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endParaRPr lang="en-US" sz="2400" dirty="0">
              <a:solidFill>
                <a:schemeClr val="tx1"/>
              </a:solidFill>
            </a:endParaRPr>
          </a:p>
          <a:p>
            <a:pPr algn="ctr"/>
            <a:r>
              <a:rPr lang="en-US" sz="2400" dirty="0">
                <a:solidFill>
                  <a:schemeClr val="tx1"/>
                </a:solidFill>
              </a:rPr>
              <a:t>Barriers to the growth of CCS</a:t>
            </a:r>
          </a:p>
          <a:p>
            <a:pPr algn="ctr"/>
            <a:endParaRPr lang="en-US" sz="2400" dirty="0">
              <a:solidFill>
                <a:schemeClr val="tx1"/>
              </a:solidFill>
            </a:endParaRPr>
          </a:p>
        </p:txBody>
      </p:sp>
      <p:sp>
        <p:nvSpPr>
          <p:cNvPr id="5" name="TextBox 4">
            <a:extLst>
              <a:ext uri="{FF2B5EF4-FFF2-40B4-BE49-F238E27FC236}">
                <a16:creationId xmlns:a16="http://schemas.microsoft.com/office/drawing/2014/main" id="{F893F96F-2779-4977-B8F9-1751ECD26A71}"/>
              </a:ext>
            </a:extLst>
          </p:cNvPr>
          <p:cNvSpPr txBox="1"/>
          <p:nvPr/>
        </p:nvSpPr>
        <p:spPr>
          <a:xfrm>
            <a:off x="2715905" y="2402006"/>
            <a:ext cx="528168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r>
              <a:rPr lang="en-US" dirty="0"/>
              <a:t>Potential leakages</a:t>
            </a:r>
          </a:p>
          <a:p>
            <a:pPr algn="ctr"/>
            <a:r>
              <a:rPr lang="en-US" dirty="0"/>
              <a:t> </a:t>
            </a:r>
          </a:p>
        </p:txBody>
      </p:sp>
      <p:sp>
        <p:nvSpPr>
          <p:cNvPr id="6" name="TextBox 5">
            <a:extLst>
              <a:ext uri="{FF2B5EF4-FFF2-40B4-BE49-F238E27FC236}">
                <a16:creationId xmlns:a16="http://schemas.microsoft.com/office/drawing/2014/main" id="{3A33C9F5-B775-4154-901F-C2C2A42B363C}"/>
              </a:ext>
            </a:extLst>
          </p:cNvPr>
          <p:cNvSpPr txBox="1"/>
          <p:nvPr/>
        </p:nvSpPr>
        <p:spPr>
          <a:xfrm>
            <a:off x="2715905" y="3753134"/>
            <a:ext cx="528523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r>
              <a:rPr lang="en-US" dirty="0"/>
              <a:t>Local public opposition</a:t>
            </a:r>
          </a:p>
          <a:p>
            <a:pPr algn="ctr"/>
            <a:r>
              <a:rPr lang="en-US" dirty="0"/>
              <a:t> </a:t>
            </a:r>
          </a:p>
        </p:txBody>
      </p:sp>
      <p:sp>
        <p:nvSpPr>
          <p:cNvPr id="7" name="TextBox 6">
            <a:extLst>
              <a:ext uri="{FF2B5EF4-FFF2-40B4-BE49-F238E27FC236}">
                <a16:creationId xmlns:a16="http://schemas.microsoft.com/office/drawing/2014/main" id="{DDE9FC00-83E0-46A1-B846-BBC87DB1DDAC}"/>
              </a:ext>
            </a:extLst>
          </p:cNvPr>
          <p:cNvSpPr txBox="1"/>
          <p:nvPr/>
        </p:nvSpPr>
        <p:spPr>
          <a:xfrm>
            <a:off x="2715905" y="5104262"/>
            <a:ext cx="528523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r>
              <a:rPr lang="en-US" dirty="0"/>
              <a:t>High cost</a:t>
            </a:r>
          </a:p>
          <a:p>
            <a:pPr algn="ctr"/>
            <a:r>
              <a:rPr lang="en-US" dirty="0"/>
              <a:t> </a:t>
            </a:r>
          </a:p>
        </p:txBody>
      </p:sp>
    </p:spTree>
    <p:extLst>
      <p:ext uri="{BB962C8B-B14F-4D97-AF65-F5344CB8AC3E}">
        <p14:creationId xmlns:p14="http://schemas.microsoft.com/office/powerpoint/2010/main" val="258132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5831C-6882-4BBA-9293-EF3068485327}"/>
              </a:ext>
            </a:extLst>
          </p:cNvPr>
          <p:cNvSpPr txBox="1"/>
          <p:nvPr/>
        </p:nvSpPr>
        <p:spPr>
          <a:xfrm>
            <a:off x="2666364" y="518615"/>
            <a:ext cx="5285232"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solidFill>
                <a:schemeClr val="tx1"/>
              </a:solidFill>
            </a:endParaRPr>
          </a:p>
          <a:p>
            <a:pPr algn="ctr"/>
            <a:r>
              <a:rPr lang="en-US" sz="2400" dirty="0">
                <a:solidFill>
                  <a:schemeClr val="tx1"/>
                </a:solidFill>
              </a:rPr>
              <a:t>The way forward to promote CCS</a:t>
            </a:r>
          </a:p>
          <a:p>
            <a:pPr algn="ctr"/>
            <a:endParaRPr lang="en-US" dirty="0">
              <a:solidFill>
                <a:schemeClr val="tx1"/>
              </a:solidFill>
            </a:endParaRPr>
          </a:p>
        </p:txBody>
      </p:sp>
      <p:sp>
        <p:nvSpPr>
          <p:cNvPr id="3" name="TextBox 2">
            <a:extLst>
              <a:ext uri="{FF2B5EF4-FFF2-40B4-BE49-F238E27FC236}">
                <a16:creationId xmlns:a16="http://schemas.microsoft.com/office/drawing/2014/main" id="{803D3061-B644-4DE5-B410-3374A3D051C7}"/>
              </a:ext>
            </a:extLst>
          </p:cNvPr>
          <p:cNvSpPr txBox="1"/>
          <p:nvPr/>
        </p:nvSpPr>
        <p:spPr>
          <a:xfrm>
            <a:off x="2666363" y="2129051"/>
            <a:ext cx="528523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r>
              <a:rPr lang="en-US" dirty="0"/>
              <a:t>Competitive carbon markets</a:t>
            </a:r>
          </a:p>
          <a:p>
            <a:pPr algn="ctr"/>
            <a:r>
              <a:rPr lang="en-US" dirty="0"/>
              <a:t> </a:t>
            </a:r>
          </a:p>
        </p:txBody>
      </p:sp>
      <p:sp>
        <p:nvSpPr>
          <p:cNvPr id="5" name="TextBox 4">
            <a:extLst>
              <a:ext uri="{FF2B5EF4-FFF2-40B4-BE49-F238E27FC236}">
                <a16:creationId xmlns:a16="http://schemas.microsoft.com/office/drawing/2014/main" id="{9B51A3D3-2AB9-45B7-91A2-650DFA3D781C}"/>
              </a:ext>
            </a:extLst>
          </p:cNvPr>
          <p:cNvSpPr txBox="1"/>
          <p:nvPr/>
        </p:nvSpPr>
        <p:spPr>
          <a:xfrm>
            <a:off x="2666363" y="3647154"/>
            <a:ext cx="5285232" cy="92354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Strategic identification of storage sites </a:t>
            </a:r>
          </a:p>
        </p:txBody>
      </p:sp>
      <p:sp>
        <p:nvSpPr>
          <p:cNvPr id="6" name="TextBox 5">
            <a:extLst>
              <a:ext uri="{FF2B5EF4-FFF2-40B4-BE49-F238E27FC236}">
                <a16:creationId xmlns:a16="http://schemas.microsoft.com/office/drawing/2014/main" id="{1E92243C-93F7-444B-848F-B89234914008}"/>
              </a:ext>
            </a:extLst>
          </p:cNvPr>
          <p:cNvSpPr txBox="1"/>
          <p:nvPr/>
        </p:nvSpPr>
        <p:spPr>
          <a:xfrm>
            <a:off x="2666363" y="5131145"/>
            <a:ext cx="5285232" cy="92354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Educating the general public</a:t>
            </a:r>
          </a:p>
        </p:txBody>
      </p:sp>
    </p:spTree>
    <p:extLst>
      <p:ext uri="{BB962C8B-B14F-4D97-AF65-F5344CB8AC3E}">
        <p14:creationId xmlns:p14="http://schemas.microsoft.com/office/powerpoint/2010/main" val="2996011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E025-6AE8-4149-ABF5-D5F766855722}"/>
              </a:ext>
            </a:extLst>
          </p:cNvPr>
          <p:cNvSpPr>
            <a:spLocks noGrp="1"/>
          </p:cNvSpPr>
          <p:nvPr>
            <p:ph type="title"/>
          </p:nvPr>
        </p:nvSpPr>
        <p:spPr>
          <a:xfrm>
            <a:off x="0" y="0"/>
            <a:ext cx="12192000" cy="6857999"/>
          </a:xfrm>
        </p:spPr>
        <p:txBody>
          <a:bodyPr anchor="ctr">
            <a:normAutofit/>
          </a:bodyPr>
          <a:lstStyle/>
          <a:p>
            <a:pPr algn="ctr"/>
            <a:r>
              <a:rPr lang="en-US" sz="8800" dirty="0">
                <a:ln w="0"/>
                <a:solidFill>
                  <a:schemeClr val="accent2"/>
                </a:solidFill>
                <a:effectLst>
                  <a:reflection blurRad="6350" stA="53000" endA="300" endPos="35500" dir="5400000" sy="-90000" algn="bl" rotWithShape="0"/>
                </a:effectLst>
              </a:rPr>
              <a:t>THE END</a:t>
            </a:r>
            <a:br>
              <a:rPr lang="en-US" sz="4400" dirty="0"/>
            </a:br>
            <a:br>
              <a:rPr lang="en-US" sz="4400" dirty="0"/>
            </a:br>
            <a:br>
              <a:rPr lang="en-US" sz="4400" dirty="0"/>
            </a:br>
            <a:r>
              <a:rPr lang="en-US" sz="5400" i="1" dirty="0">
                <a:solidFill>
                  <a:srgbClr val="002060"/>
                </a:solidFill>
                <a:effectLst>
                  <a:outerShdw blurRad="38100" dist="38100" dir="2700000" algn="tl">
                    <a:srgbClr val="000000">
                      <a:alpha val="43137"/>
                    </a:srgbClr>
                  </a:outerShdw>
                </a:effectLst>
                <a:latin typeface="Arial Narrow" panose="020B0606020202030204" pitchFamily="34" charset="0"/>
              </a:rPr>
              <a:t>thanks for your time :)</a:t>
            </a:r>
            <a:endParaRPr lang="en-US" sz="4400" i="1" dirty="0">
              <a:solidFill>
                <a:srgbClr val="00206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350855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DB0B985-652A-4075-9CC2-39C94E81ABCD}"/>
              </a:ext>
            </a:extLst>
          </p:cNvPr>
          <p:cNvGraphicFramePr>
            <a:graphicFrameLocks noGrp="1"/>
          </p:cNvGraphicFramePr>
          <p:nvPr>
            <p:ph idx="1"/>
            <p:extLst>
              <p:ext uri="{D42A27DB-BD31-4B8C-83A1-F6EECF244321}">
                <p14:modId xmlns:p14="http://schemas.microsoft.com/office/powerpoint/2010/main" val="3498856291"/>
              </p:ext>
            </p:extLst>
          </p:nvPr>
        </p:nvGraphicFramePr>
        <p:xfrm>
          <a:off x="0" y="1"/>
          <a:ext cx="12192000" cy="384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D4E7FBE0-10BC-456B-B793-7BA2BAEC80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270" y="3843130"/>
            <a:ext cx="7156174" cy="3240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DE53D364-9528-47F3-92DF-DC0DF8B01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30888" y="3843130"/>
            <a:ext cx="5261112" cy="30523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582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26B5-C207-41FD-9944-30BAD7A8C625}"/>
              </a:ext>
            </a:extLst>
          </p:cNvPr>
          <p:cNvSpPr>
            <a:spLocks noGrp="1"/>
          </p:cNvSpPr>
          <p:nvPr>
            <p:ph type="title"/>
          </p:nvPr>
        </p:nvSpPr>
        <p:spPr>
          <a:xfrm>
            <a:off x="838199" y="365125"/>
            <a:ext cx="3227773" cy="2404708"/>
          </a:xfrm>
        </p:spPr>
        <p:txBody>
          <a:bodyPr>
            <a:normAutofit/>
          </a:bodyPr>
          <a:lstStyle/>
          <a:p>
            <a:pPr algn="ctr"/>
            <a:r>
              <a:rPr lang="en-US" sz="2400" dirty="0">
                <a:solidFill>
                  <a:schemeClr val="tx1"/>
                </a:solidFill>
              </a:rPr>
              <a:t>2018</a:t>
            </a:r>
            <a:br>
              <a:rPr lang="en-US" sz="2400" dirty="0">
                <a:solidFill>
                  <a:schemeClr val="tx1"/>
                </a:solidFill>
              </a:rPr>
            </a:br>
            <a:br>
              <a:rPr lang="en-US" sz="2400" dirty="0">
                <a:solidFill>
                  <a:schemeClr val="tx1"/>
                </a:solidFill>
              </a:rPr>
            </a:br>
            <a:r>
              <a:rPr lang="en-US" sz="2400" dirty="0">
                <a:solidFill>
                  <a:schemeClr val="tx1"/>
                </a:solidFill>
              </a:rPr>
              <a:t>Fossil fuel share of primary energy demand </a:t>
            </a:r>
          </a:p>
        </p:txBody>
      </p:sp>
      <p:graphicFrame>
        <p:nvGraphicFramePr>
          <p:cNvPr id="6" name="Chart 5">
            <a:extLst>
              <a:ext uri="{FF2B5EF4-FFF2-40B4-BE49-F238E27FC236}">
                <a16:creationId xmlns:a16="http://schemas.microsoft.com/office/drawing/2014/main" id="{EEB6DC0C-4117-42EB-BD6D-983EB079E2D1}"/>
              </a:ext>
            </a:extLst>
          </p:cNvPr>
          <p:cNvGraphicFramePr/>
          <p:nvPr>
            <p:extLst>
              <p:ext uri="{D42A27DB-BD31-4B8C-83A1-F6EECF244321}">
                <p14:modId xmlns:p14="http://schemas.microsoft.com/office/powerpoint/2010/main" val="3263338215"/>
              </p:ext>
            </p:extLst>
          </p:nvPr>
        </p:nvGraphicFramePr>
        <p:xfrm>
          <a:off x="6096000" y="617645"/>
          <a:ext cx="5197642" cy="370276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CB6F27-43BB-4CA4-9655-EF54F590FE0F}"/>
              </a:ext>
            </a:extLst>
          </p:cNvPr>
          <p:cNvSpPr txBox="1"/>
          <p:nvPr/>
        </p:nvSpPr>
        <p:spPr>
          <a:xfrm>
            <a:off x="8490012" y="4320413"/>
            <a:ext cx="878889" cy="369332"/>
          </a:xfrm>
          <a:prstGeom prst="rect">
            <a:avLst/>
          </a:prstGeom>
          <a:noFill/>
        </p:spPr>
        <p:txBody>
          <a:bodyPr wrap="square" rtlCol="0">
            <a:spAutoFit/>
          </a:bodyPr>
          <a:lstStyle/>
          <a:p>
            <a:r>
              <a:rPr lang="en-US" dirty="0"/>
              <a:t>81%</a:t>
            </a:r>
          </a:p>
        </p:txBody>
      </p:sp>
      <p:sp>
        <p:nvSpPr>
          <p:cNvPr id="8" name="TextBox 7">
            <a:extLst>
              <a:ext uri="{FF2B5EF4-FFF2-40B4-BE49-F238E27FC236}">
                <a16:creationId xmlns:a16="http://schemas.microsoft.com/office/drawing/2014/main" id="{09CF2F67-2C8F-4999-AAA9-BFF930D0EE13}"/>
              </a:ext>
            </a:extLst>
          </p:cNvPr>
          <p:cNvSpPr txBox="1"/>
          <p:nvPr/>
        </p:nvSpPr>
        <p:spPr>
          <a:xfrm>
            <a:off x="1215463" y="2858324"/>
            <a:ext cx="279132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a:solidFill>
                  <a:schemeClr val="tx1"/>
                </a:solidFill>
              </a:rPr>
              <a:t>Energy efficiency</a:t>
            </a:r>
          </a:p>
        </p:txBody>
      </p:sp>
      <p:sp>
        <p:nvSpPr>
          <p:cNvPr id="9" name="TextBox 8">
            <a:extLst>
              <a:ext uri="{FF2B5EF4-FFF2-40B4-BE49-F238E27FC236}">
                <a16:creationId xmlns:a16="http://schemas.microsoft.com/office/drawing/2014/main" id="{BC937F0B-E876-4B47-B628-1F91563E88F5}"/>
              </a:ext>
            </a:extLst>
          </p:cNvPr>
          <p:cNvSpPr txBox="1"/>
          <p:nvPr/>
        </p:nvSpPr>
        <p:spPr>
          <a:xfrm>
            <a:off x="1239522" y="3858748"/>
            <a:ext cx="2791326"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400" dirty="0">
                <a:solidFill>
                  <a:schemeClr val="tx1"/>
                </a:solidFill>
              </a:rPr>
              <a:t>Renewable energy</a:t>
            </a:r>
          </a:p>
        </p:txBody>
      </p:sp>
    </p:spTree>
    <p:extLst>
      <p:ext uri="{BB962C8B-B14F-4D97-AF65-F5344CB8AC3E}">
        <p14:creationId xmlns:p14="http://schemas.microsoft.com/office/powerpoint/2010/main" val="101363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299B-2ED6-41C0-B6D9-D21CD139A4E3}"/>
              </a:ext>
            </a:extLst>
          </p:cNvPr>
          <p:cNvSpPr>
            <a:spLocks noGrp="1"/>
          </p:cNvSpPr>
          <p:nvPr>
            <p:ph type="title"/>
          </p:nvPr>
        </p:nvSpPr>
        <p:spPr>
          <a:xfrm>
            <a:off x="838200" y="365125"/>
            <a:ext cx="3797968" cy="2618707"/>
          </a:xfrm>
        </p:spPr>
        <p:txBody>
          <a:bodyPr>
            <a:normAutofit/>
          </a:bodyPr>
          <a:lstStyle/>
          <a:p>
            <a:pPr algn="ctr"/>
            <a:r>
              <a:rPr lang="en-US" sz="2400" dirty="0">
                <a:solidFill>
                  <a:schemeClr val="tx1"/>
                </a:solidFill>
              </a:rPr>
              <a:t>2050</a:t>
            </a:r>
            <a:br>
              <a:rPr lang="en-US" sz="2400" dirty="0">
                <a:solidFill>
                  <a:schemeClr val="tx1"/>
                </a:solidFill>
              </a:rPr>
            </a:br>
            <a:br>
              <a:rPr lang="en-US" sz="2400" dirty="0">
                <a:solidFill>
                  <a:schemeClr val="tx1"/>
                </a:solidFill>
              </a:rPr>
            </a:br>
            <a:r>
              <a:rPr lang="en-US" sz="2400" dirty="0">
                <a:solidFill>
                  <a:schemeClr val="tx1"/>
                </a:solidFill>
              </a:rPr>
              <a:t>Fossil fuel share of primary energy demand</a:t>
            </a:r>
            <a:br>
              <a:rPr lang="en-US" sz="2400" dirty="0"/>
            </a:br>
            <a:endParaRPr lang="en-US" sz="2400" dirty="0"/>
          </a:p>
        </p:txBody>
      </p:sp>
      <p:graphicFrame>
        <p:nvGraphicFramePr>
          <p:cNvPr id="6" name="Content Placeholder 5">
            <a:extLst>
              <a:ext uri="{FF2B5EF4-FFF2-40B4-BE49-F238E27FC236}">
                <a16:creationId xmlns:a16="http://schemas.microsoft.com/office/drawing/2014/main" id="{C7D5BE25-FA68-47C8-B7EF-F8E954E71513}"/>
              </a:ext>
            </a:extLst>
          </p:cNvPr>
          <p:cNvGraphicFramePr>
            <a:graphicFrameLocks noGrp="1"/>
          </p:cNvGraphicFramePr>
          <p:nvPr>
            <p:ph idx="1"/>
            <p:extLst>
              <p:ext uri="{D42A27DB-BD31-4B8C-83A1-F6EECF244321}">
                <p14:modId xmlns:p14="http://schemas.microsoft.com/office/powerpoint/2010/main" val="1364777143"/>
              </p:ext>
            </p:extLst>
          </p:nvPr>
        </p:nvGraphicFramePr>
        <p:xfrm>
          <a:off x="6336633" y="494131"/>
          <a:ext cx="5017168" cy="3801598"/>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AA263964-231B-44FB-93BC-2BF560772523}"/>
              </a:ext>
            </a:extLst>
          </p:cNvPr>
          <p:cNvPicPr>
            <a:picLocks noChangeAspect="1"/>
          </p:cNvPicPr>
          <p:nvPr/>
        </p:nvPicPr>
        <p:blipFill>
          <a:blip r:embed="rId3"/>
          <a:stretch>
            <a:fillRect/>
          </a:stretch>
        </p:blipFill>
        <p:spPr>
          <a:xfrm>
            <a:off x="1286210" y="2782768"/>
            <a:ext cx="2889754" cy="646232"/>
          </a:xfrm>
          <a:prstGeom prst="rect">
            <a:avLst/>
          </a:prstGeom>
        </p:spPr>
      </p:pic>
      <p:pic>
        <p:nvPicPr>
          <p:cNvPr id="8" name="Picture 7">
            <a:extLst>
              <a:ext uri="{FF2B5EF4-FFF2-40B4-BE49-F238E27FC236}">
                <a16:creationId xmlns:a16="http://schemas.microsoft.com/office/drawing/2014/main" id="{B0959F38-4C45-4771-A598-A6269AFE840F}"/>
              </a:ext>
            </a:extLst>
          </p:cNvPr>
          <p:cNvPicPr>
            <a:picLocks noChangeAspect="1"/>
          </p:cNvPicPr>
          <p:nvPr/>
        </p:nvPicPr>
        <p:blipFill>
          <a:blip r:embed="rId4"/>
          <a:stretch>
            <a:fillRect/>
          </a:stretch>
        </p:blipFill>
        <p:spPr>
          <a:xfrm>
            <a:off x="1286210" y="3699442"/>
            <a:ext cx="2895851" cy="646232"/>
          </a:xfrm>
          <a:prstGeom prst="rect">
            <a:avLst/>
          </a:prstGeom>
        </p:spPr>
      </p:pic>
      <p:sp>
        <p:nvSpPr>
          <p:cNvPr id="9" name="TextBox 8">
            <a:extLst>
              <a:ext uri="{FF2B5EF4-FFF2-40B4-BE49-F238E27FC236}">
                <a16:creationId xmlns:a16="http://schemas.microsoft.com/office/drawing/2014/main" id="{41C9CFCA-CB7A-49BE-8812-C37C52E70FD3}"/>
              </a:ext>
            </a:extLst>
          </p:cNvPr>
          <p:cNvSpPr txBox="1"/>
          <p:nvPr/>
        </p:nvSpPr>
        <p:spPr>
          <a:xfrm>
            <a:off x="9072835" y="4295729"/>
            <a:ext cx="737937" cy="461665"/>
          </a:xfrm>
          <a:prstGeom prst="rect">
            <a:avLst/>
          </a:prstGeom>
          <a:noFill/>
        </p:spPr>
        <p:txBody>
          <a:bodyPr wrap="square" rtlCol="0">
            <a:spAutoFit/>
          </a:bodyPr>
          <a:lstStyle/>
          <a:p>
            <a:r>
              <a:rPr lang="en-US" sz="2400" dirty="0"/>
              <a:t>40%</a:t>
            </a:r>
          </a:p>
        </p:txBody>
      </p:sp>
    </p:spTree>
    <p:extLst>
      <p:ext uri="{BB962C8B-B14F-4D97-AF65-F5344CB8AC3E}">
        <p14:creationId xmlns:p14="http://schemas.microsoft.com/office/powerpoint/2010/main" val="152172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901E-B45C-4190-BFF0-742BD2720D09}"/>
              </a:ext>
            </a:extLst>
          </p:cNvPr>
          <p:cNvSpPr>
            <a:spLocks noGrp="1"/>
          </p:cNvSpPr>
          <p:nvPr>
            <p:ph type="title"/>
          </p:nvPr>
        </p:nvSpPr>
        <p:spPr>
          <a:xfrm>
            <a:off x="709863" y="1000884"/>
            <a:ext cx="10515600" cy="4511675"/>
          </a:xfrm>
        </p:spPr>
        <p:txBody>
          <a:bodyPr>
            <a:normAutofit fontScale="90000"/>
          </a:bodyPr>
          <a:lstStyle/>
          <a:p>
            <a:pPr algn="ctr"/>
            <a:r>
              <a:rPr lang="en-US" sz="4000" dirty="0">
                <a:solidFill>
                  <a:schemeClr val="accent5"/>
                </a:solidFill>
              </a:rPr>
              <a:t>Now how do we solve this problem?</a:t>
            </a:r>
            <a:br>
              <a:rPr lang="en-US" sz="4000" dirty="0">
                <a:solidFill>
                  <a:schemeClr val="accent5"/>
                </a:solidFill>
              </a:rPr>
            </a:br>
            <a:br>
              <a:rPr lang="fa-IR" dirty="0">
                <a:solidFill>
                  <a:schemeClr val="tx1"/>
                </a:solidFill>
              </a:rPr>
            </a:br>
            <a:br>
              <a:rPr lang="fa-IR" dirty="0">
                <a:solidFill>
                  <a:schemeClr val="tx1"/>
                </a:solidFill>
              </a:rPr>
            </a:br>
            <a:r>
              <a:rPr lang="en-US" dirty="0">
                <a:solidFill>
                  <a:schemeClr val="tx1"/>
                </a:solidFill>
              </a:rPr>
              <a:t>the solution is:</a:t>
            </a:r>
            <a:br>
              <a:rPr lang="en-US" dirty="0">
                <a:solidFill>
                  <a:schemeClr val="tx1"/>
                </a:solidFill>
              </a:rPr>
            </a:br>
            <a:br>
              <a:rPr lang="en-US" dirty="0">
                <a:solidFill>
                  <a:schemeClr val="tx1"/>
                </a:solidFill>
              </a:rPr>
            </a:br>
            <a:br>
              <a:rPr lang="en-US" dirty="0">
                <a:solidFill>
                  <a:schemeClr val="tx1"/>
                </a:solidFill>
              </a:rPr>
            </a:br>
            <a:r>
              <a:rPr lang="en-US" sz="4400" dirty="0">
                <a:solidFill>
                  <a:schemeClr val="accent2"/>
                </a:solidFill>
              </a:rPr>
              <a:t>Carbon Capture And Storage (CCS)</a:t>
            </a:r>
            <a:br>
              <a:rPr lang="fa-IR" sz="2400" dirty="0"/>
            </a:br>
            <a:br>
              <a:rPr lang="fa-IR" sz="2400" dirty="0"/>
            </a:br>
            <a:br>
              <a:rPr lang="fa-IR" sz="2400" dirty="0"/>
            </a:br>
            <a:br>
              <a:rPr lang="fa-IR" sz="2400" dirty="0"/>
            </a:br>
            <a:br>
              <a:rPr lang="fa-IR" sz="2400" dirty="0"/>
            </a:br>
            <a:endParaRPr lang="en-US" sz="2400" dirty="0"/>
          </a:p>
        </p:txBody>
      </p:sp>
    </p:spTree>
    <p:extLst>
      <p:ext uri="{BB962C8B-B14F-4D97-AF65-F5344CB8AC3E}">
        <p14:creationId xmlns:p14="http://schemas.microsoft.com/office/powerpoint/2010/main" val="186191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98F3-6D42-4E1C-93DA-94B5B8A9385F}"/>
              </a:ext>
            </a:extLst>
          </p:cNvPr>
          <p:cNvSpPr>
            <a:spLocks noGrp="1"/>
          </p:cNvSpPr>
          <p:nvPr>
            <p:ph type="title"/>
          </p:nvPr>
        </p:nvSpPr>
        <p:spPr>
          <a:xfrm>
            <a:off x="838200" y="0"/>
            <a:ext cx="10515600" cy="1325563"/>
          </a:xfrm>
        </p:spPr>
        <p:txBody>
          <a:bodyPr>
            <a:normAutofit/>
          </a:bodyPr>
          <a:lstStyle/>
          <a:p>
            <a:pPr algn="ctr"/>
            <a:r>
              <a:rPr lang="en-US" sz="2800" dirty="0">
                <a:solidFill>
                  <a:schemeClr val="tx1"/>
                </a:solidFill>
              </a:rPr>
              <a:t>three main sectors</a:t>
            </a:r>
          </a:p>
        </p:txBody>
      </p:sp>
      <p:pic>
        <p:nvPicPr>
          <p:cNvPr id="5" name="Picture 4">
            <a:extLst>
              <a:ext uri="{FF2B5EF4-FFF2-40B4-BE49-F238E27FC236}">
                <a16:creationId xmlns:a16="http://schemas.microsoft.com/office/drawing/2014/main" id="{1E78C4D2-46BE-442D-B154-D2AA655B36ED}"/>
              </a:ext>
            </a:extLst>
          </p:cNvPr>
          <p:cNvPicPr>
            <a:picLocks noChangeAspect="1"/>
          </p:cNvPicPr>
          <p:nvPr/>
        </p:nvPicPr>
        <p:blipFill>
          <a:blip r:embed="rId2"/>
          <a:stretch>
            <a:fillRect/>
          </a:stretch>
        </p:blipFill>
        <p:spPr>
          <a:xfrm>
            <a:off x="46383" y="824210"/>
            <a:ext cx="12099234" cy="5861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24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9D2F-7038-47C5-B99C-C1816CB7BFFF}"/>
              </a:ext>
            </a:extLst>
          </p:cNvPr>
          <p:cNvSpPr>
            <a:spLocks noGrp="1"/>
          </p:cNvSpPr>
          <p:nvPr>
            <p:ph type="title"/>
          </p:nvPr>
        </p:nvSpPr>
        <p:spPr>
          <a:xfrm>
            <a:off x="1248084" y="359978"/>
            <a:ext cx="9695831" cy="1694108"/>
          </a:xfrm>
        </p:spPr>
        <p:style>
          <a:lnRef idx="1">
            <a:schemeClr val="accent6"/>
          </a:lnRef>
          <a:fillRef idx="2">
            <a:schemeClr val="accent6"/>
          </a:fillRef>
          <a:effectRef idx="1">
            <a:schemeClr val="accent6"/>
          </a:effectRef>
          <a:fontRef idx="minor">
            <a:schemeClr val="dk1"/>
          </a:fontRef>
        </p:style>
        <p:txBody>
          <a:bodyPr anchor="ctr">
            <a:normAutofit/>
          </a:bodyPr>
          <a:lstStyle/>
          <a:p>
            <a:pPr algn="ctr"/>
            <a:r>
              <a:rPr lang="en-US" sz="2800" dirty="0"/>
              <a:t>Carbon capture and storage: the process</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8B5CB1E7-9B6B-42C9-875F-38B703671C43}"/>
                  </a:ext>
                </a:extLst>
              </p:cNvPr>
              <p:cNvGraphicFramePr/>
              <p:nvPr>
                <p:extLst>
                  <p:ext uri="{D42A27DB-BD31-4B8C-83A1-F6EECF244321}">
                    <p14:modId xmlns:p14="http://schemas.microsoft.com/office/powerpoint/2010/main" val="812793062"/>
                  </p:ext>
                </p:extLst>
              </p:nvPr>
            </p:nvGraphicFramePr>
            <p:xfrm>
              <a:off x="-360529" y="3181929"/>
              <a:ext cx="3628901" cy="101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8B5CB1E7-9B6B-42C9-875F-38B703671C43}"/>
                  </a:ext>
                </a:extLst>
              </p:cNvPr>
              <p:cNvGraphicFramePr/>
              <p:nvPr>
                <p:extLst>
                  <p:ext uri="{D42A27DB-BD31-4B8C-83A1-F6EECF244321}">
                    <p14:modId xmlns:p14="http://schemas.microsoft.com/office/powerpoint/2010/main" val="812793062"/>
                  </p:ext>
                </p:extLst>
              </p:nvPr>
            </p:nvGraphicFramePr>
            <p:xfrm>
              <a:off x="-360529" y="3181929"/>
              <a:ext cx="3628901" cy="1013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7" name="Straight Arrow Connector 6">
            <a:extLst>
              <a:ext uri="{FF2B5EF4-FFF2-40B4-BE49-F238E27FC236}">
                <a16:creationId xmlns:a16="http://schemas.microsoft.com/office/drawing/2014/main" id="{FFFC6F70-8A3D-4692-B644-8C6F3BB50311}"/>
              </a:ext>
            </a:extLst>
          </p:cNvPr>
          <p:cNvCxnSpPr>
            <a:cxnSpLocks/>
          </p:cNvCxnSpPr>
          <p:nvPr/>
        </p:nvCxnSpPr>
        <p:spPr>
          <a:xfrm>
            <a:off x="3476571" y="3706856"/>
            <a:ext cx="8285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0" name="Diagram 9">
            <a:extLst>
              <a:ext uri="{FF2B5EF4-FFF2-40B4-BE49-F238E27FC236}">
                <a16:creationId xmlns:a16="http://schemas.microsoft.com/office/drawing/2014/main" id="{E44B7162-7C13-4695-8305-F972C9CAFA1E}"/>
              </a:ext>
            </a:extLst>
          </p:cNvPr>
          <p:cNvGraphicFramePr/>
          <p:nvPr>
            <p:extLst>
              <p:ext uri="{D42A27DB-BD31-4B8C-83A1-F6EECF244321}">
                <p14:modId xmlns:p14="http://schemas.microsoft.com/office/powerpoint/2010/main" val="3506952277"/>
              </p:ext>
            </p:extLst>
          </p:nvPr>
        </p:nvGraphicFramePr>
        <p:xfrm>
          <a:off x="3990543" y="3181929"/>
          <a:ext cx="4015153" cy="102663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2" name="Diagram 11">
            <a:extLst>
              <a:ext uri="{FF2B5EF4-FFF2-40B4-BE49-F238E27FC236}">
                <a16:creationId xmlns:a16="http://schemas.microsoft.com/office/drawing/2014/main" id="{E5172E4C-0C61-4A12-AA3F-2B8B80BDB794}"/>
              </a:ext>
            </a:extLst>
          </p:cNvPr>
          <p:cNvGraphicFramePr/>
          <p:nvPr>
            <p:extLst>
              <p:ext uri="{D42A27DB-BD31-4B8C-83A1-F6EECF244321}">
                <p14:modId xmlns:p14="http://schemas.microsoft.com/office/powerpoint/2010/main" val="2088194767"/>
              </p:ext>
            </p:extLst>
          </p:nvPr>
        </p:nvGraphicFramePr>
        <p:xfrm>
          <a:off x="8615354" y="3169148"/>
          <a:ext cx="3808561" cy="102663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11" name="Straight Arrow Connector 10">
            <a:extLst>
              <a:ext uri="{FF2B5EF4-FFF2-40B4-BE49-F238E27FC236}">
                <a16:creationId xmlns:a16="http://schemas.microsoft.com/office/drawing/2014/main" id="{E2D773C7-A25A-4DB9-97CD-4692CDF04272}"/>
              </a:ext>
            </a:extLst>
          </p:cNvPr>
          <p:cNvCxnSpPr>
            <a:cxnSpLocks/>
          </p:cNvCxnSpPr>
          <p:nvPr/>
        </p:nvCxnSpPr>
        <p:spPr>
          <a:xfrm>
            <a:off x="8079687" y="3682462"/>
            <a:ext cx="83902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244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7CBBF6-616F-460A-9A47-DA8820A590BD}"/>
              </a:ext>
            </a:extLst>
          </p:cNvPr>
          <p:cNvPicPr>
            <a:picLocks noChangeAspect="1"/>
          </p:cNvPicPr>
          <p:nvPr/>
        </p:nvPicPr>
        <p:blipFill>
          <a:blip r:embed="rId2"/>
          <a:stretch>
            <a:fillRect/>
          </a:stretch>
        </p:blipFill>
        <p:spPr>
          <a:xfrm>
            <a:off x="463826" y="0"/>
            <a:ext cx="9963542" cy="6858000"/>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9" name="Arrow: Right 8">
            <a:hlinkClick r:id="rId3" action="ppaction://hlinksldjump"/>
            <a:extLst>
              <a:ext uri="{FF2B5EF4-FFF2-40B4-BE49-F238E27FC236}">
                <a16:creationId xmlns:a16="http://schemas.microsoft.com/office/drawing/2014/main" id="{CB6B32E8-B201-44DC-B6EA-EB5CA34EA546}"/>
              </a:ext>
            </a:extLst>
          </p:cNvPr>
          <p:cNvSpPr/>
          <p:nvPr/>
        </p:nvSpPr>
        <p:spPr>
          <a:xfrm>
            <a:off x="10796337" y="5630779"/>
            <a:ext cx="1058779" cy="753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1392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1009</TotalTime>
  <Words>585</Words>
  <Application>Microsoft Office PowerPoint</Application>
  <PresentationFormat>Widescreen</PresentationFormat>
  <Paragraphs>97</Paragraphs>
  <Slides>26</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Narrow</vt:lpstr>
      <vt:lpstr>Cambria Math</vt:lpstr>
      <vt:lpstr>Century</vt:lpstr>
      <vt:lpstr>Trebuchet MS</vt:lpstr>
      <vt:lpstr>Wingdings 3</vt:lpstr>
      <vt:lpstr>Facet</vt:lpstr>
      <vt:lpstr>PowerPoint Presentation</vt:lpstr>
      <vt:lpstr>PowerPoint Presentation</vt:lpstr>
      <vt:lpstr>PowerPoint Presentation</vt:lpstr>
      <vt:lpstr>2018  Fossil fuel share of primary energy demand </vt:lpstr>
      <vt:lpstr>2050  Fossil fuel share of primary energy demand </vt:lpstr>
      <vt:lpstr>Now how do we solve this problem?   the solution is:   Carbon Capture And Storage (CCS)     </vt:lpstr>
      <vt:lpstr>three main sectors</vt:lpstr>
      <vt:lpstr>Carbon capture and storage: the process</vt:lpstr>
      <vt:lpstr>PowerPoint Presentation</vt:lpstr>
      <vt:lpstr>PowerPoint Presentation</vt:lpstr>
      <vt:lpstr>Post combustion</vt:lpstr>
      <vt:lpstr>PowerPoint Presentation</vt:lpstr>
      <vt:lpstr> 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thanks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amin zamani</cp:lastModifiedBy>
  <cp:revision>7</cp:revision>
  <dcterms:created xsi:type="dcterms:W3CDTF">2021-08-16T04:37:43Z</dcterms:created>
  <dcterms:modified xsi:type="dcterms:W3CDTF">2021-08-22T08:31:16Z</dcterms:modified>
</cp:coreProperties>
</file>