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43" r:id="rId3"/>
    <p:sldId id="313" r:id="rId4"/>
    <p:sldId id="314" r:id="rId5"/>
    <p:sldId id="315" r:id="rId6"/>
    <p:sldId id="316" r:id="rId7"/>
    <p:sldId id="317" r:id="rId8"/>
    <p:sldId id="351" r:id="rId9"/>
    <p:sldId id="353" r:id="rId10"/>
    <p:sldId id="354" r:id="rId11"/>
    <p:sldId id="355" r:id="rId12"/>
    <p:sldId id="356" r:id="rId13"/>
    <p:sldId id="357" r:id="rId14"/>
    <p:sldId id="358" r:id="rId15"/>
    <p:sldId id="342" r:id="rId16"/>
    <p:sldId id="328" r:id="rId17"/>
    <p:sldId id="32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B9E8"/>
    <a:srgbClr val="0065B9"/>
    <a:srgbClr val="010276"/>
    <a:srgbClr val="FCB670"/>
    <a:srgbClr val="FDCC9B"/>
    <a:srgbClr val="010242"/>
    <a:srgbClr val="3B709A"/>
    <a:srgbClr val="59B9C9"/>
    <a:srgbClr val="FF9999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C5E14-503E-419D-8961-BD9958C439AF}" v="166" dt="2021-03-02T06:39:40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9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9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3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7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9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9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5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4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095750" y="1428750"/>
            <a:ext cx="4000500" cy="4000500"/>
          </a:xfrm>
          <a:prstGeom prst="ellipse">
            <a:avLst/>
          </a:prstGeom>
          <a:noFill/>
          <a:ln w="762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86275" y="1819275"/>
            <a:ext cx="3219450" cy="3219450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막힌 원호 6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18507138"/>
              <a:gd name="adj2" fmla="val 2061794"/>
              <a:gd name="adj3" fmla="val 6126"/>
            </a:avLst>
          </a:prstGeom>
          <a:solidFill>
            <a:srgbClr val="0CB9E8">
              <a:alpha val="52000"/>
            </a:srgbClr>
          </a:solidFill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막힌 원호 7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11742239"/>
              <a:gd name="adj2" fmla="val 14413820"/>
              <a:gd name="adj3" fmla="val 7282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막힌 원호 8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3913502"/>
              <a:gd name="adj2" fmla="val 6694589"/>
              <a:gd name="adj3" fmla="val 6339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785519" y="2118518"/>
            <a:ext cx="2620961" cy="2620961"/>
          </a:xfrm>
          <a:prstGeom prst="ellipse">
            <a:avLst/>
          </a:prstGeom>
          <a:noFill/>
          <a:ln w="12700">
            <a:solidFill>
              <a:srgbClr val="0CB9E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62909" y="3000920"/>
            <a:ext cx="246618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i="1" dirty="0">
                <a:solidFill>
                  <a:schemeClr val="bg1"/>
                </a:solidFill>
              </a:rPr>
              <a:t>KISA DATA CHALLENGE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860921" y="1193919"/>
            <a:ext cx="4470156" cy="4470156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-24714" y="4605895"/>
            <a:ext cx="3412868" cy="1307929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-8238" y="4423719"/>
            <a:ext cx="3937687" cy="1252151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23446" y="3863852"/>
            <a:ext cx="3821723" cy="324217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-11723" y="4243754"/>
            <a:ext cx="2262555" cy="293077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-11723" y="4396154"/>
            <a:ext cx="2379785" cy="550984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0" y="4165600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0" y="5149850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4663509" y="5604727"/>
            <a:ext cx="0" cy="124649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9525" y="5400675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3105150" y="5638800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3600450" y="5638800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 rot="10800000">
            <a:off x="8798182" y="950948"/>
            <a:ext cx="3412868" cy="1307929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 rot="10800000">
            <a:off x="8256887" y="1188902"/>
            <a:ext cx="3937687" cy="1252151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 rot="10800000">
            <a:off x="8341167" y="2676703"/>
            <a:ext cx="3821723" cy="324217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 61"/>
          <p:cNvSpPr/>
          <p:nvPr/>
        </p:nvSpPr>
        <p:spPr>
          <a:xfrm rot="10800000">
            <a:off x="9935504" y="2327941"/>
            <a:ext cx="2262555" cy="293077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 rot="10800000">
            <a:off x="9818274" y="1917634"/>
            <a:ext cx="2379785" cy="550984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 rot="10800000">
            <a:off x="9500286" y="1562522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 rot="10800000">
            <a:off x="7779436" y="635422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rot="10800000">
            <a:off x="7522827" y="13550"/>
            <a:ext cx="0" cy="124649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 66"/>
          <p:cNvSpPr/>
          <p:nvPr/>
        </p:nvSpPr>
        <p:spPr>
          <a:xfrm rot="10800000">
            <a:off x="7633386" y="16297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 rot="10800000">
            <a:off x="8281086" y="6772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 rot="10800000">
            <a:off x="7871511" y="25822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381000" y="-19050"/>
            <a:ext cx="4171950" cy="18097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1809750">
                <a:moveTo>
                  <a:pt x="0" y="0"/>
                </a:moveTo>
                <a:lnTo>
                  <a:pt x="1552575" y="1343025"/>
                </a:lnTo>
                <a:lnTo>
                  <a:pt x="3619500" y="1343025"/>
                </a:lnTo>
                <a:lnTo>
                  <a:pt x="4171950" y="18097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>
            <a:off x="23812" y="288820"/>
            <a:ext cx="4257675" cy="18859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  <a:gd name="connsiteX0" fmla="*/ 0 w 4257675"/>
              <a:gd name="connsiteY0" fmla="*/ 0 h 1885950"/>
              <a:gd name="connsiteX1" fmla="*/ 1638300 w 4257675"/>
              <a:gd name="connsiteY1" fmla="*/ 1419225 h 1885950"/>
              <a:gd name="connsiteX2" fmla="*/ 3705225 w 4257675"/>
              <a:gd name="connsiteY2" fmla="*/ 1419225 h 1885950"/>
              <a:gd name="connsiteX3" fmla="*/ 4257675 w 4257675"/>
              <a:gd name="connsiteY3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7675" h="1885950">
                <a:moveTo>
                  <a:pt x="0" y="0"/>
                </a:moveTo>
                <a:lnTo>
                  <a:pt x="1638300" y="1419225"/>
                </a:lnTo>
                <a:lnTo>
                  <a:pt x="3705225" y="1419225"/>
                </a:lnTo>
                <a:lnTo>
                  <a:pt x="4257675" y="18859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8096250" y="4573997"/>
            <a:ext cx="4171950" cy="857250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171950"/>
              <a:gd name="connsiteY0" fmla="*/ 0 h 857250"/>
              <a:gd name="connsiteX1" fmla="*/ 1000125 w 4171950"/>
              <a:gd name="connsiteY1" fmla="*/ 857250 h 857250"/>
              <a:gd name="connsiteX2" fmla="*/ 4143375 w 4171950"/>
              <a:gd name="connsiteY2" fmla="*/ 857250 h 857250"/>
              <a:gd name="connsiteX3" fmla="*/ 4171950 w 4171950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57250">
                <a:moveTo>
                  <a:pt x="0" y="0"/>
                </a:moveTo>
                <a:lnTo>
                  <a:pt x="1000125" y="857250"/>
                </a:lnTo>
                <a:lnTo>
                  <a:pt x="4143375" y="857250"/>
                </a:lnTo>
                <a:lnTo>
                  <a:pt x="4171950" y="8572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>
            <a:off x="7714570" y="5028467"/>
            <a:ext cx="4469606" cy="859631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513684"/>
              <a:gd name="connsiteY0" fmla="*/ 0 h 866775"/>
              <a:gd name="connsiteX1" fmla="*/ 1000125 w 4513684"/>
              <a:gd name="connsiteY1" fmla="*/ 857250 h 866775"/>
              <a:gd name="connsiteX2" fmla="*/ 4191000 w 4513684"/>
              <a:gd name="connsiteY2" fmla="*/ 857250 h 866775"/>
              <a:gd name="connsiteX3" fmla="*/ 4467225 w 4513684"/>
              <a:gd name="connsiteY3" fmla="*/ 866775 h 866775"/>
              <a:gd name="connsiteX0" fmla="*/ 0 w 4486182"/>
              <a:gd name="connsiteY0" fmla="*/ 0 h 864394"/>
              <a:gd name="connsiteX1" fmla="*/ 1000125 w 4486182"/>
              <a:gd name="connsiteY1" fmla="*/ 857250 h 864394"/>
              <a:gd name="connsiteX2" fmla="*/ 4191000 w 4486182"/>
              <a:gd name="connsiteY2" fmla="*/ 857250 h 864394"/>
              <a:gd name="connsiteX3" fmla="*/ 4407694 w 4486182"/>
              <a:gd name="connsiteY3" fmla="*/ 864394 h 864394"/>
              <a:gd name="connsiteX0" fmla="*/ 0 w 4568398"/>
              <a:gd name="connsiteY0" fmla="*/ 0 h 857250"/>
              <a:gd name="connsiteX1" fmla="*/ 1000125 w 4568398"/>
              <a:gd name="connsiteY1" fmla="*/ 857250 h 857250"/>
              <a:gd name="connsiteX2" fmla="*/ 4191000 w 4568398"/>
              <a:gd name="connsiteY2" fmla="*/ 857250 h 857250"/>
              <a:gd name="connsiteX3" fmla="*/ 4567238 w 4568398"/>
              <a:gd name="connsiteY3" fmla="*/ 854869 h 857250"/>
              <a:gd name="connsiteX0" fmla="*/ 0 w 4469606"/>
              <a:gd name="connsiteY0" fmla="*/ 0 h 859631"/>
              <a:gd name="connsiteX1" fmla="*/ 1000125 w 4469606"/>
              <a:gd name="connsiteY1" fmla="*/ 857250 h 859631"/>
              <a:gd name="connsiteX2" fmla="*/ 4191000 w 4469606"/>
              <a:gd name="connsiteY2" fmla="*/ 857250 h 859631"/>
              <a:gd name="connsiteX3" fmla="*/ 4469606 w 4469606"/>
              <a:gd name="connsiteY3" fmla="*/ 85963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9606" h="859631">
                <a:moveTo>
                  <a:pt x="0" y="0"/>
                </a:moveTo>
                <a:lnTo>
                  <a:pt x="1000125" y="857250"/>
                </a:lnTo>
                <a:lnTo>
                  <a:pt x="4191000" y="857250"/>
                </a:lnTo>
                <a:lnTo>
                  <a:pt x="4469606" y="859631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>
            <a:off x="0" y="-19050"/>
            <a:ext cx="4419600" cy="1971675"/>
          </a:xfrm>
          <a:custGeom>
            <a:avLst/>
            <a:gdLst>
              <a:gd name="connsiteX0" fmla="*/ 0 w 4419600"/>
              <a:gd name="connsiteY0" fmla="*/ 0 h 1971675"/>
              <a:gd name="connsiteX1" fmla="*/ 1838325 w 4419600"/>
              <a:gd name="connsiteY1" fmla="*/ 1552575 h 1971675"/>
              <a:gd name="connsiteX2" fmla="*/ 3971925 w 4419600"/>
              <a:gd name="connsiteY2" fmla="*/ 1581150 h 1971675"/>
              <a:gd name="connsiteX3" fmla="*/ 4419600 w 4419600"/>
              <a:gd name="connsiteY3" fmla="*/ 1971675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1971675">
                <a:moveTo>
                  <a:pt x="0" y="0"/>
                </a:moveTo>
                <a:lnTo>
                  <a:pt x="1838325" y="1552575"/>
                </a:lnTo>
                <a:lnTo>
                  <a:pt x="3971925" y="1581150"/>
                </a:lnTo>
                <a:lnTo>
                  <a:pt x="4419600" y="1971675"/>
                </a:lnTo>
              </a:path>
            </a:pathLst>
          </a:custGeom>
          <a:noFill/>
          <a:ln w="19050">
            <a:solidFill>
              <a:srgbClr val="0CB9E8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>
            <a:off x="7867650" y="4822825"/>
            <a:ext cx="4324350" cy="895350"/>
          </a:xfrm>
          <a:custGeom>
            <a:avLst/>
            <a:gdLst>
              <a:gd name="connsiteX0" fmla="*/ 0 w 4324350"/>
              <a:gd name="connsiteY0" fmla="*/ 0 h 895350"/>
              <a:gd name="connsiteX1" fmla="*/ 1057275 w 4324350"/>
              <a:gd name="connsiteY1" fmla="*/ 876300 h 895350"/>
              <a:gd name="connsiteX2" fmla="*/ 4324350 w 4324350"/>
              <a:gd name="connsiteY2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350" h="895350">
                <a:moveTo>
                  <a:pt x="0" y="0"/>
                </a:moveTo>
                <a:lnTo>
                  <a:pt x="1057275" y="876300"/>
                </a:lnTo>
                <a:lnTo>
                  <a:pt x="4324350" y="8953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0333638" y="4907286"/>
            <a:ext cx="655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i="1" dirty="0">
                <a:solidFill>
                  <a:schemeClr val="bg1"/>
                </a:solidFill>
              </a:rPr>
              <a:t>손수민</a:t>
            </a:r>
            <a:endParaRPr lang="en-US" altLang="ko-KR" sz="1200" b="1" i="1" dirty="0">
              <a:solidFill>
                <a:schemeClr val="bg1"/>
              </a:solidFill>
            </a:endParaRPr>
          </a:p>
          <a:p>
            <a:r>
              <a:rPr lang="ko-KR" altLang="en-US" sz="1200" b="1" i="1" dirty="0">
                <a:solidFill>
                  <a:schemeClr val="bg1"/>
                </a:solidFill>
              </a:rPr>
              <a:t>강주희</a:t>
            </a:r>
            <a:endParaRPr lang="en-US" altLang="ko-KR" sz="1200" b="1" i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2B653A6-3CD2-4F48-ACF0-A70305FC69A7}"/>
              </a:ext>
            </a:extLst>
          </p:cNvPr>
          <p:cNvSpPr/>
          <p:nvPr/>
        </p:nvSpPr>
        <p:spPr>
          <a:xfrm>
            <a:off x="2055295" y="798380"/>
            <a:ext cx="1974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2021.03.04~03.24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93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2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10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363022" y="1360059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09EE9E6-8C31-41AC-A533-88DD2A6B784F}"/>
              </a:ext>
            </a:extLst>
          </p:cNvPr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91D7BD-FF77-43FF-AAF9-DBAD90CED185}"/>
              </a:ext>
            </a:extLst>
          </p:cNvPr>
          <p:cNvSpPr/>
          <p:nvPr/>
        </p:nvSpPr>
        <p:spPr>
          <a:xfrm>
            <a:off x="0" y="2341559"/>
            <a:ext cx="104527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DATA PREPROCESSING</a:t>
            </a:r>
            <a:endParaRPr kumimoji="0" lang="ko-KR" altLang="en-US" sz="4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MODEL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RESULT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Need to improvement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623F004-EC11-4664-84CA-C5E489B91F61}"/>
              </a:ext>
            </a:extLst>
          </p:cNvPr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5EDF71A-5ED0-4A75-AA58-41E8EE1FEB15}"/>
              </a:ext>
            </a:extLst>
          </p:cNvPr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DF50C65-15DD-434E-945C-D1AA053CE07D}"/>
              </a:ext>
            </a:extLst>
          </p:cNvPr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3FF3085-063D-444C-8FCC-857A72F84E60}"/>
              </a:ext>
            </a:extLst>
          </p:cNvPr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89" y="1446174"/>
            <a:ext cx="6948187" cy="480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74E2EB-2267-B541-83A5-E0AB33A9E262}"/>
              </a:ext>
            </a:extLst>
          </p:cNvPr>
          <p:cNvSpPr/>
          <p:nvPr/>
        </p:nvSpPr>
        <p:spPr>
          <a:xfrm>
            <a:off x="6773401" y="1474038"/>
            <a:ext cx="253064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번 반복되는 </a:t>
            </a: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반복문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74E2EB-2267-B541-83A5-E0AB33A9E262}"/>
              </a:ext>
            </a:extLst>
          </p:cNvPr>
          <p:cNvSpPr/>
          <p:nvPr/>
        </p:nvSpPr>
        <p:spPr>
          <a:xfrm>
            <a:off x="4857749" y="1827289"/>
            <a:ext cx="603430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Skf.split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으로 매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fold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마다 불균형한 데이터를 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균형 있게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train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test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분배되도록 함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74E2EB-2267-B541-83A5-E0AB33A9E262}"/>
              </a:ext>
            </a:extLst>
          </p:cNvPr>
          <p:cNvSpPr/>
          <p:nvPr/>
        </p:nvSpPr>
        <p:spPr>
          <a:xfrm>
            <a:off x="5781458" y="2608644"/>
            <a:ext cx="603430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Fold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마다 새롭게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smote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생성하여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Train data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균형 있게 만들어줌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74E2EB-2267-B541-83A5-E0AB33A9E262}"/>
              </a:ext>
            </a:extLst>
          </p:cNvPr>
          <p:cNvSpPr/>
          <p:nvPr/>
        </p:nvSpPr>
        <p:spPr>
          <a:xfrm>
            <a:off x="8790747" y="3130942"/>
            <a:ext cx="10265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모델 훈련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174E2EB-2267-B541-83A5-E0AB33A9E262}"/>
              </a:ext>
            </a:extLst>
          </p:cNvPr>
          <p:cNvSpPr/>
          <p:nvPr/>
        </p:nvSpPr>
        <p:spPr>
          <a:xfrm>
            <a:off x="6182966" y="3786187"/>
            <a:ext cx="4446296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History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loss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저장하고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X_test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모델을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predict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 값을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0,1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바이너리값으로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바꾼후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(-&gt;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y_pred_binary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Y_test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값과 비교하여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accuracy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f1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점수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혼동행렬값을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저장한다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645" y="2043468"/>
            <a:ext cx="85915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57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31" grpId="0"/>
      <p:bldP spid="32" grpId="0" animBg="1"/>
      <p:bldP spid="34" grpId="0" animBg="1"/>
      <p:bldP spid="35" grpId="0" animBg="1"/>
      <p:bldP spid="36" grpId="0" animBg="1"/>
      <p:bldP spid="42" grpId="0"/>
      <p:bldP spid="29" grpId="0"/>
      <p:bldP spid="30" grpId="0"/>
      <p:bldP spid="33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11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363022" y="1360059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09EE9E6-8C31-41AC-A533-88DD2A6B784F}"/>
              </a:ext>
            </a:extLst>
          </p:cNvPr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91D7BD-FF77-43FF-AAF9-DBAD90CED185}"/>
              </a:ext>
            </a:extLst>
          </p:cNvPr>
          <p:cNvSpPr/>
          <p:nvPr/>
        </p:nvSpPr>
        <p:spPr>
          <a:xfrm>
            <a:off x="0" y="2341559"/>
            <a:ext cx="104527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DATA PREPROCESSING</a:t>
            </a:r>
            <a:endParaRPr kumimoji="0" lang="ko-KR" altLang="en-US" sz="4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MODEL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RESULT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Need to improvement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623F004-EC11-4664-84CA-C5E489B91F61}"/>
              </a:ext>
            </a:extLst>
          </p:cNvPr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5EDF71A-5ED0-4A75-AA58-41E8EE1FEB15}"/>
              </a:ext>
            </a:extLst>
          </p:cNvPr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DF50C65-15DD-434E-945C-D1AA053CE07D}"/>
              </a:ext>
            </a:extLst>
          </p:cNvPr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3FF3085-063D-444C-8FCC-857A72F84E60}"/>
              </a:ext>
            </a:extLst>
          </p:cNvPr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174E2EB-2267-B541-83A5-E0AB33A9E262}"/>
              </a:ext>
            </a:extLst>
          </p:cNvPr>
          <p:cNvSpPr/>
          <p:nvPr/>
        </p:nvSpPr>
        <p:spPr>
          <a:xfrm>
            <a:off x="2135683" y="1691133"/>
            <a:ext cx="64649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교차검증을 넣어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값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epoch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lr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달리하여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개의 모델을 만듦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27" y="1446174"/>
            <a:ext cx="10799036" cy="496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29" y="409288"/>
            <a:ext cx="9236559" cy="629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70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31" grpId="0"/>
      <p:bldP spid="32" grpId="0" animBg="1"/>
      <p:bldP spid="34" grpId="0" animBg="1"/>
      <p:bldP spid="35" grpId="0" animBg="1"/>
      <p:bldP spid="36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12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363022" y="1360059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09EE9E6-8C31-41AC-A533-88DD2A6B784F}"/>
              </a:ext>
            </a:extLst>
          </p:cNvPr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91D7BD-FF77-43FF-AAF9-DBAD90CED185}"/>
              </a:ext>
            </a:extLst>
          </p:cNvPr>
          <p:cNvSpPr/>
          <p:nvPr/>
        </p:nvSpPr>
        <p:spPr>
          <a:xfrm>
            <a:off x="0" y="2341559"/>
            <a:ext cx="104527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DATA PREPROCESSING</a:t>
            </a:r>
            <a:endParaRPr kumimoji="0" lang="ko-KR" altLang="en-US" sz="4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MODEL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RESULT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Need to improvement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623F004-EC11-4664-84CA-C5E489B91F61}"/>
              </a:ext>
            </a:extLst>
          </p:cNvPr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5EDF71A-5ED0-4A75-AA58-41E8EE1FEB15}"/>
              </a:ext>
            </a:extLst>
          </p:cNvPr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DF50C65-15DD-434E-945C-D1AA053CE07D}"/>
              </a:ext>
            </a:extLst>
          </p:cNvPr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3FF3085-063D-444C-8FCC-857A72F84E60}"/>
              </a:ext>
            </a:extLst>
          </p:cNvPr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174E2EB-2267-B541-83A5-E0AB33A9E262}"/>
              </a:ext>
            </a:extLst>
          </p:cNvPr>
          <p:cNvSpPr/>
          <p:nvPr/>
        </p:nvSpPr>
        <p:spPr>
          <a:xfrm>
            <a:off x="2135683" y="1691133"/>
            <a:ext cx="646497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Learning rate  : 0.0001 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vs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0.00001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test_cross_new_10_25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test_cross_new_10_25_00001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Symbol"/>
              <a:buChar char="Þ"/>
            </a:pP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0.00001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lr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줄이기로 결정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Symbol"/>
              <a:buChar char="Þ"/>
            </a:pP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0.000001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더 줄여 시도해봤지만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더 결과가 나빠져 시도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X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60" y="457736"/>
            <a:ext cx="2104512" cy="576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1" y="457736"/>
            <a:ext cx="2129202" cy="6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92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31" grpId="0"/>
      <p:bldP spid="32" grpId="0" animBg="1"/>
      <p:bldP spid="34" grpId="0" animBg="1"/>
      <p:bldP spid="35" grpId="0" animBg="1"/>
      <p:bldP spid="36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13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363022" y="1360059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09EE9E6-8C31-41AC-A533-88DD2A6B784F}"/>
              </a:ext>
            </a:extLst>
          </p:cNvPr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91D7BD-FF77-43FF-AAF9-DBAD90CED185}"/>
              </a:ext>
            </a:extLst>
          </p:cNvPr>
          <p:cNvSpPr/>
          <p:nvPr/>
        </p:nvSpPr>
        <p:spPr>
          <a:xfrm>
            <a:off x="0" y="2341559"/>
            <a:ext cx="104527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DATA PREPROCESSING</a:t>
            </a:r>
            <a:endParaRPr kumimoji="0" lang="ko-KR" altLang="en-US" sz="4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MODEL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RESULT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Need to improvement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623F004-EC11-4664-84CA-C5E489B91F61}"/>
              </a:ext>
            </a:extLst>
          </p:cNvPr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5EDF71A-5ED0-4A75-AA58-41E8EE1FEB15}"/>
              </a:ext>
            </a:extLst>
          </p:cNvPr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DF50C65-15DD-434E-945C-D1AA053CE07D}"/>
              </a:ext>
            </a:extLst>
          </p:cNvPr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3FF3085-063D-444C-8FCC-857A72F84E60}"/>
              </a:ext>
            </a:extLst>
          </p:cNvPr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174E2EB-2267-B541-83A5-E0AB33A9E262}"/>
              </a:ext>
            </a:extLst>
          </p:cNvPr>
          <p:cNvSpPr/>
          <p:nvPr/>
        </p:nvSpPr>
        <p:spPr>
          <a:xfrm>
            <a:off x="2135683" y="1691133"/>
            <a:ext cx="646497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Epoch 25, 40, 60, 80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913" y="-12600"/>
            <a:ext cx="2133600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622" y="0"/>
            <a:ext cx="2238375" cy="689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267" y="-9525"/>
            <a:ext cx="2143125" cy="691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285" y="0"/>
            <a:ext cx="2181225" cy="686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98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31" grpId="0"/>
      <p:bldP spid="32" grpId="0" animBg="1"/>
      <p:bldP spid="34" grpId="0" animBg="1"/>
      <p:bldP spid="35" grpId="0" animBg="1"/>
      <p:bldP spid="36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13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363022" y="1360059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09EE9E6-8C31-41AC-A533-88DD2A6B784F}"/>
              </a:ext>
            </a:extLst>
          </p:cNvPr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91D7BD-FF77-43FF-AAF9-DBAD90CED185}"/>
              </a:ext>
            </a:extLst>
          </p:cNvPr>
          <p:cNvSpPr/>
          <p:nvPr/>
        </p:nvSpPr>
        <p:spPr>
          <a:xfrm>
            <a:off x="0" y="2341559"/>
            <a:ext cx="104527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DATA PREPROCESSING</a:t>
            </a:r>
            <a:endParaRPr kumimoji="0" lang="ko-KR" altLang="en-US" sz="4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MODEL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RESULT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Need to improvement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623F004-EC11-4664-84CA-C5E489B91F61}"/>
              </a:ext>
            </a:extLst>
          </p:cNvPr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5EDF71A-5ED0-4A75-AA58-41E8EE1FEB15}"/>
              </a:ext>
            </a:extLst>
          </p:cNvPr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DF50C65-15DD-434E-945C-D1AA053CE07D}"/>
              </a:ext>
            </a:extLst>
          </p:cNvPr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3FF3085-063D-444C-8FCC-857A72F84E60}"/>
              </a:ext>
            </a:extLst>
          </p:cNvPr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174E2EB-2267-B541-83A5-E0AB33A9E262}"/>
              </a:ext>
            </a:extLst>
          </p:cNvPr>
          <p:cNvSpPr/>
          <p:nvPr/>
        </p:nvSpPr>
        <p:spPr>
          <a:xfrm>
            <a:off x="2135683" y="1691133"/>
            <a:ext cx="646497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Epoch 25, 40, 60, 80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89" y="234923"/>
            <a:ext cx="9236559" cy="629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01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31" grpId="0"/>
      <p:bldP spid="32" grpId="0" animBg="1"/>
      <p:bldP spid="34" grpId="0" animBg="1"/>
      <p:bldP spid="35" grpId="0" animBg="1"/>
      <p:bldP spid="36" grpId="0" animBg="1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CB9E8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Page</a:t>
              </a:r>
              <a:r>
                <a:rPr lang="en-US" altLang="ko-KR" sz="2400" noProof="0" dirty="0">
                  <a:solidFill>
                    <a:srgbClr val="0CB9E8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14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MODEL</a:t>
            </a: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245" y="1320352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B8F36C2-AB29-43A4-923F-FF414CD15597}"/>
              </a:ext>
            </a:extLst>
          </p:cNvPr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6AC39FC-F538-4F5D-AB43-79A7770D837A}"/>
              </a:ext>
            </a:extLst>
          </p:cNvPr>
          <p:cNvSpPr/>
          <p:nvPr/>
        </p:nvSpPr>
        <p:spPr>
          <a:xfrm>
            <a:off x="0" y="2341559"/>
            <a:ext cx="1045275" cy="1994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DATA PREPROCESSING</a:t>
            </a:r>
            <a:endParaRPr kumimoji="0" lang="ko-KR" altLang="en-US" sz="4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MODEL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RESULT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Need to improvement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E4B6299-9756-4E78-93FD-962FCCAC3210}"/>
              </a:ext>
            </a:extLst>
          </p:cNvPr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28BC107-747B-4E3D-95FA-033F114CA80D}"/>
              </a:ext>
            </a:extLst>
          </p:cNvPr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A30FB1E-6B65-47D9-B4DF-8041FD9A3753}"/>
              </a:ext>
            </a:extLst>
          </p:cNvPr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446621B-3301-42AE-9741-937CB2856902}"/>
              </a:ext>
            </a:extLst>
          </p:cNvPr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A251AD8-E45F-4461-90CB-9929D96A9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174" y="2719387"/>
            <a:ext cx="2627591" cy="2991902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B7DF0A-35FC-42A0-B446-8B27E3804581}"/>
              </a:ext>
            </a:extLst>
          </p:cNvPr>
          <p:cNvSpPr/>
          <p:nvPr/>
        </p:nvSpPr>
        <p:spPr>
          <a:xfrm>
            <a:off x="1925358" y="1354481"/>
            <a:ext cx="406458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최종 모델</a:t>
            </a:r>
            <a:endParaRPr kumimoji="0" lang="en-US" altLang="ko-KR" sz="1400" b="1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4472C4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평균 </a:t>
            </a:r>
            <a:r>
              <a:rPr lang="en-US" altLang="ko-KR" sz="1400" b="1" dirty="0">
                <a:solidFill>
                  <a:srgbClr val="4472C4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F1</a:t>
            </a:r>
            <a:r>
              <a:rPr lang="ko-KR" altLang="en-US" sz="1400" b="1" dirty="0">
                <a:solidFill>
                  <a:srgbClr val="4472C4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점수</a:t>
            </a:r>
            <a:r>
              <a:rPr lang="en-US" altLang="ko-KR" sz="1400" b="1" dirty="0">
                <a:solidFill>
                  <a:srgbClr val="4472C4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(0.5941669329991256)</a:t>
            </a:r>
            <a:r>
              <a:rPr lang="ko-KR" altLang="en-US" sz="1400" b="1" dirty="0">
                <a:solidFill>
                  <a:srgbClr val="4472C4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가 제일 높은</a:t>
            </a:r>
            <a:r>
              <a:rPr lang="en-US" altLang="ko-KR" sz="1400" b="1" dirty="0">
                <a:solidFill>
                  <a:srgbClr val="4472C4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test_cross_new_10_80_00001</a:t>
            </a:r>
            <a:r>
              <a:rPr kumimoji="0" lang="ko-KR" altLang="en-US" sz="1400" b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 선택</a:t>
            </a:r>
            <a:endParaRPr kumimoji="0" lang="en-US" altLang="ko-KR" sz="1400" b="1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864" y="340361"/>
            <a:ext cx="3960932" cy="599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9B7DF0A-35FC-42A0-B446-8B27E3804581}"/>
              </a:ext>
            </a:extLst>
          </p:cNvPr>
          <p:cNvSpPr/>
          <p:nvPr/>
        </p:nvSpPr>
        <p:spPr>
          <a:xfrm>
            <a:off x="4963765" y="4501872"/>
            <a:ext cx="406458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4472C4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총</a:t>
            </a:r>
            <a:r>
              <a:rPr lang="en-US" altLang="ko-KR" sz="1400" b="1" dirty="0">
                <a:solidFill>
                  <a:srgbClr val="4472C4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196</a:t>
            </a:r>
            <a:r>
              <a:rPr lang="ko-KR" altLang="en-US" sz="1400" b="1" dirty="0">
                <a:solidFill>
                  <a:srgbClr val="4472C4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개 </a:t>
            </a:r>
            <a:endParaRPr lang="en-US" altLang="ko-KR" sz="1400" b="1" dirty="0">
              <a:solidFill>
                <a:srgbClr val="4472C4">
                  <a:lumMod val="50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4472C4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88</a:t>
            </a:r>
            <a:r>
              <a:rPr lang="ko-KR" altLang="en-US" sz="1400" b="1" dirty="0">
                <a:solidFill>
                  <a:srgbClr val="4472C4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개중에 </a:t>
            </a:r>
            <a:r>
              <a:rPr lang="en-US" altLang="ko-KR" sz="1400" b="1" dirty="0">
                <a:solidFill>
                  <a:srgbClr val="4472C4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400" b="1" dirty="0">
                <a:solidFill>
                  <a:srgbClr val="4472C4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개를 맞춤</a:t>
            </a:r>
            <a:endParaRPr lang="en-US" altLang="ko-KR" sz="1400" b="1" dirty="0">
              <a:solidFill>
                <a:srgbClr val="4472C4">
                  <a:lumMod val="50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5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54" grpId="0"/>
      <p:bldP spid="55" grpId="0" animBg="1"/>
      <p:bldP spid="56" grpId="0" animBg="1"/>
      <p:bldP spid="57" grpId="0" animBg="1"/>
      <p:bldP spid="58" grpId="0" animBg="1"/>
      <p:bldP spid="29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CB9E8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15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Need to improvement</a:t>
            </a: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F2D2C2E-3845-453D-B885-2B199576F390}"/>
              </a:ext>
            </a:extLst>
          </p:cNvPr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0B4E3A-75D8-4910-9E2C-110AB04D355C}"/>
              </a:ext>
            </a:extLst>
          </p:cNvPr>
          <p:cNvSpPr/>
          <p:nvPr/>
        </p:nvSpPr>
        <p:spPr>
          <a:xfrm>
            <a:off x="0" y="2341559"/>
            <a:ext cx="1045275" cy="1994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DATA PREPROCESSING</a:t>
            </a:r>
            <a:endParaRPr kumimoji="0" lang="ko-KR" altLang="en-US" sz="4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MODEL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RESULT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Need to improvement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7926A96-0AEE-413E-BC22-F5C46C784B77}"/>
              </a:ext>
            </a:extLst>
          </p:cNvPr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2D22AB7-8352-4414-A602-853601366428}"/>
              </a:ext>
            </a:extLst>
          </p:cNvPr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7ACAC49-B87F-4766-BE34-5BCCF4E5B8EB}"/>
              </a:ext>
            </a:extLst>
          </p:cNvPr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5A723E4-3973-433E-95C7-6D5C081153E8}"/>
              </a:ext>
            </a:extLst>
          </p:cNvPr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DD259F-6C8E-499C-81F2-221EAA0C9D85}"/>
              </a:ext>
            </a:extLst>
          </p:cNvPr>
          <p:cNvSpPr/>
          <p:nvPr/>
        </p:nvSpPr>
        <p:spPr>
          <a:xfrm>
            <a:off x="1979609" y="2370861"/>
            <a:ext cx="94967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rgbClr val="4472C4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test_cross_new_10_100_00001</a:t>
            </a:r>
            <a:r>
              <a:rPr lang="ko-KR" altLang="en-US" b="1" dirty="0">
                <a:solidFill>
                  <a:srgbClr val="4472C4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을 돌리던 중 계속 중간에 멈추는 현상 발생으로 끝까지 돌리지 못한 점이 아쉬움</a:t>
            </a:r>
            <a:endParaRPr lang="en-US" altLang="ko-KR" b="1" dirty="0">
              <a:solidFill>
                <a:srgbClr val="4472C4">
                  <a:lumMod val="50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4472C4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더 높은 정확도를 가지기 위해서는 새로운 방법이 필요</a:t>
            </a:r>
            <a:endParaRPr lang="en-US" altLang="ko-KR" b="1" dirty="0">
              <a:solidFill>
                <a:srgbClr val="4472C4">
                  <a:lumMod val="50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72C4">
                  <a:lumMod val="50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90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8" grpId="0"/>
      <p:bldP spid="32" grpId="0" animBg="1"/>
      <p:bldP spid="33" grpId="0" animBg="1"/>
      <p:bldP spid="34" grpId="0" animBg="1"/>
      <p:bldP spid="35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095750" y="1428750"/>
            <a:ext cx="4000500" cy="4000500"/>
          </a:xfrm>
          <a:prstGeom prst="ellipse">
            <a:avLst/>
          </a:prstGeom>
          <a:noFill/>
          <a:ln w="762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86275" y="1819275"/>
            <a:ext cx="3219450" cy="3219450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막힌 원호 6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18507138"/>
              <a:gd name="adj2" fmla="val 2061794"/>
              <a:gd name="adj3" fmla="val 6126"/>
            </a:avLst>
          </a:prstGeom>
          <a:solidFill>
            <a:srgbClr val="0CB9E8">
              <a:alpha val="52000"/>
            </a:srgbClr>
          </a:solidFill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막힌 원호 7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11742239"/>
              <a:gd name="adj2" fmla="val 14413820"/>
              <a:gd name="adj3" fmla="val 7282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막힌 원호 8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3913502"/>
              <a:gd name="adj2" fmla="val 6694589"/>
              <a:gd name="adj3" fmla="val 6339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785519" y="2118518"/>
            <a:ext cx="2620961" cy="2620961"/>
          </a:xfrm>
          <a:prstGeom prst="ellipse">
            <a:avLst/>
          </a:prstGeom>
          <a:noFill/>
          <a:ln w="12700">
            <a:solidFill>
              <a:srgbClr val="0CB9E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65360" y="3181750"/>
            <a:ext cx="246618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Thank you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860921" y="1193919"/>
            <a:ext cx="4470156" cy="4470156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-24714" y="4605895"/>
            <a:ext cx="3412868" cy="1307929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-8238" y="4423719"/>
            <a:ext cx="3937687" cy="1252151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23446" y="3863852"/>
            <a:ext cx="3821723" cy="324217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-11723" y="4243754"/>
            <a:ext cx="2262555" cy="293077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-11723" y="4396154"/>
            <a:ext cx="2379785" cy="550984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0" y="4165600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0" y="5149850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663509" y="5604727"/>
            <a:ext cx="0" cy="124649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9525" y="5400675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3105150" y="5638800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3600450" y="5638800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자유형 58"/>
          <p:cNvSpPr/>
          <p:nvPr/>
        </p:nvSpPr>
        <p:spPr>
          <a:xfrm rot="10800000">
            <a:off x="8798182" y="950948"/>
            <a:ext cx="3412868" cy="1307929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자유형 59"/>
          <p:cNvSpPr/>
          <p:nvPr/>
        </p:nvSpPr>
        <p:spPr>
          <a:xfrm rot="10800000">
            <a:off x="8256887" y="1188902"/>
            <a:ext cx="3937687" cy="1252151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자유형 60"/>
          <p:cNvSpPr/>
          <p:nvPr/>
        </p:nvSpPr>
        <p:spPr>
          <a:xfrm rot="10800000">
            <a:off x="8341167" y="2676703"/>
            <a:ext cx="3821723" cy="324217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자유형 61"/>
          <p:cNvSpPr/>
          <p:nvPr/>
        </p:nvSpPr>
        <p:spPr>
          <a:xfrm rot="10800000">
            <a:off x="9935504" y="2327941"/>
            <a:ext cx="2262555" cy="293077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자유형 62"/>
          <p:cNvSpPr/>
          <p:nvPr/>
        </p:nvSpPr>
        <p:spPr>
          <a:xfrm rot="10800000">
            <a:off x="9818274" y="1917634"/>
            <a:ext cx="2379785" cy="550984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63"/>
          <p:cNvSpPr/>
          <p:nvPr/>
        </p:nvSpPr>
        <p:spPr>
          <a:xfrm rot="10800000">
            <a:off x="9500286" y="1562522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자유형 64"/>
          <p:cNvSpPr/>
          <p:nvPr/>
        </p:nvSpPr>
        <p:spPr>
          <a:xfrm rot="10800000">
            <a:off x="7779436" y="635422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 rot="10800000">
            <a:off x="7522827" y="13550"/>
            <a:ext cx="0" cy="124649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 66"/>
          <p:cNvSpPr/>
          <p:nvPr/>
        </p:nvSpPr>
        <p:spPr>
          <a:xfrm rot="10800000">
            <a:off x="7633386" y="16297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자유형 67"/>
          <p:cNvSpPr/>
          <p:nvPr/>
        </p:nvSpPr>
        <p:spPr>
          <a:xfrm rot="10800000">
            <a:off x="8281086" y="6772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자유형 68"/>
          <p:cNvSpPr/>
          <p:nvPr/>
        </p:nvSpPr>
        <p:spPr>
          <a:xfrm rot="10800000">
            <a:off x="7871511" y="25822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자유형 71"/>
          <p:cNvSpPr/>
          <p:nvPr/>
        </p:nvSpPr>
        <p:spPr>
          <a:xfrm>
            <a:off x="381000" y="-19050"/>
            <a:ext cx="4171950" cy="18097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1809750">
                <a:moveTo>
                  <a:pt x="0" y="0"/>
                </a:moveTo>
                <a:lnTo>
                  <a:pt x="1552575" y="1343025"/>
                </a:lnTo>
                <a:lnTo>
                  <a:pt x="3619500" y="1343025"/>
                </a:lnTo>
                <a:lnTo>
                  <a:pt x="4171950" y="18097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자유형 72"/>
          <p:cNvSpPr/>
          <p:nvPr/>
        </p:nvSpPr>
        <p:spPr>
          <a:xfrm>
            <a:off x="23812" y="288820"/>
            <a:ext cx="4257675" cy="18859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  <a:gd name="connsiteX0" fmla="*/ 0 w 4257675"/>
              <a:gd name="connsiteY0" fmla="*/ 0 h 1885950"/>
              <a:gd name="connsiteX1" fmla="*/ 1638300 w 4257675"/>
              <a:gd name="connsiteY1" fmla="*/ 1419225 h 1885950"/>
              <a:gd name="connsiteX2" fmla="*/ 3705225 w 4257675"/>
              <a:gd name="connsiteY2" fmla="*/ 1419225 h 1885950"/>
              <a:gd name="connsiteX3" fmla="*/ 4257675 w 4257675"/>
              <a:gd name="connsiteY3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7675" h="1885950">
                <a:moveTo>
                  <a:pt x="0" y="0"/>
                </a:moveTo>
                <a:lnTo>
                  <a:pt x="1638300" y="1419225"/>
                </a:lnTo>
                <a:lnTo>
                  <a:pt x="3705225" y="1419225"/>
                </a:lnTo>
                <a:lnTo>
                  <a:pt x="4257675" y="18859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자유형 73"/>
          <p:cNvSpPr/>
          <p:nvPr/>
        </p:nvSpPr>
        <p:spPr>
          <a:xfrm>
            <a:off x="8001000" y="4629150"/>
            <a:ext cx="4171950" cy="857250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171950"/>
              <a:gd name="connsiteY0" fmla="*/ 0 h 857250"/>
              <a:gd name="connsiteX1" fmla="*/ 1000125 w 4171950"/>
              <a:gd name="connsiteY1" fmla="*/ 857250 h 857250"/>
              <a:gd name="connsiteX2" fmla="*/ 4143375 w 4171950"/>
              <a:gd name="connsiteY2" fmla="*/ 857250 h 857250"/>
              <a:gd name="connsiteX3" fmla="*/ 4171950 w 4171950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57250">
                <a:moveTo>
                  <a:pt x="0" y="0"/>
                </a:moveTo>
                <a:lnTo>
                  <a:pt x="1000125" y="857250"/>
                </a:lnTo>
                <a:lnTo>
                  <a:pt x="4143375" y="857250"/>
                </a:lnTo>
                <a:lnTo>
                  <a:pt x="4171950" y="8572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자유형 74"/>
          <p:cNvSpPr/>
          <p:nvPr/>
        </p:nvSpPr>
        <p:spPr>
          <a:xfrm>
            <a:off x="7714570" y="5028467"/>
            <a:ext cx="4469606" cy="859631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513684"/>
              <a:gd name="connsiteY0" fmla="*/ 0 h 866775"/>
              <a:gd name="connsiteX1" fmla="*/ 1000125 w 4513684"/>
              <a:gd name="connsiteY1" fmla="*/ 857250 h 866775"/>
              <a:gd name="connsiteX2" fmla="*/ 4191000 w 4513684"/>
              <a:gd name="connsiteY2" fmla="*/ 857250 h 866775"/>
              <a:gd name="connsiteX3" fmla="*/ 4467225 w 4513684"/>
              <a:gd name="connsiteY3" fmla="*/ 866775 h 866775"/>
              <a:gd name="connsiteX0" fmla="*/ 0 w 4486182"/>
              <a:gd name="connsiteY0" fmla="*/ 0 h 864394"/>
              <a:gd name="connsiteX1" fmla="*/ 1000125 w 4486182"/>
              <a:gd name="connsiteY1" fmla="*/ 857250 h 864394"/>
              <a:gd name="connsiteX2" fmla="*/ 4191000 w 4486182"/>
              <a:gd name="connsiteY2" fmla="*/ 857250 h 864394"/>
              <a:gd name="connsiteX3" fmla="*/ 4407694 w 4486182"/>
              <a:gd name="connsiteY3" fmla="*/ 864394 h 864394"/>
              <a:gd name="connsiteX0" fmla="*/ 0 w 4568398"/>
              <a:gd name="connsiteY0" fmla="*/ 0 h 857250"/>
              <a:gd name="connsiteX1" fmla="*/ 1000125 w 4568398"/>
              <a:gd name="connsiteY1" fmla="*/ 857250 h 857250"/>
              <a:gd name="connsiteX2" fmla="*/ 4191000 w 4568398"/>
              <a:gd name="connsiteY2" fmla="*/ 857250 h 857250"/>
              <a:gd name="connsiteX3" fmla="*/ 4567238 w 4568398"/>
              <a:gd name="connsiteY3" fmla="*/ 854869 h 857250"/>
              <a:gd name="connsiteX0" fmla="*/ 0 w 4469606"/>
              <a:gd name="connsiteY0" fmla="*/ 0 h 859631"/>
              <a:gd name="connsiteX1" fmla="*/ 1000125 w 4469606"/>
              <a:gd name="connsiteY1" fmla="*/ 857250 h 859631"/>
              <a:gd name="connsiteX2" fmla="*/ 4191000 w 4469606"/>
              <a:gd name="connsiteY2" fmla="*/ 857250 h 859631"/>
              <a:gd name="connsiteX3" fmla="*/ 4469606 w 4469606"/>
              <a:gd name="connsiteY3" fmla="*/ 85963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9606" h="859631">
                <a:moveTo>
                  <a:pt x="0" y="0"/>
                </a:moveTo>
                <a:lnTo>
                  <a:pt x="1000125" y="857250"/>
                </a:lnTo>
                <a:lnTo>
                  <a:pt x="4191000" y="857250"/>
                </a:lnTo>
                <a:lnTo>
                  <a:pt x="4469606" y="859631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자유형 75"/>
          <p:cNvSpPr/>
          <p:nvPr/>
        </p:nvSpPr>
        <p:spPr>
          <a:xfrm>
            <a:off x="0" y="-19050"/>
            <a:ext cx="4419600" cy="1971675"/>
          </a:xfrm>
          <a:custGeom>
            <a:avLst/>
            <a:gdLst>
              <a:gd name="connsiteX0" fmla="*/ 0 w 4419600"/>
              <a:gd name="connsiteY0" fmla="*/ 0 h 1971675"/>
              <a:gd name="connsiteX1" fmla="*/ 1838325 w 4419600"/>
              <a:gd name="connsiteY1" fmla="*/ 1552575 h 1971675"/>
              <a:gd name="connsiteX2" fmla="*/ 3971925 w 4419600"/>
              <a:gd name="connsiteY2" fmla="*/ 1581150 h 1971675"/>
              <a:gd name="connsiteX3" fmla="*/ 4419600 w 4419600"/>
              <a:gd name="connsiteY3" fmla="*/ 1971675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1971675">
                <a:moveTo>
                  <a:pt x="0" y="0"/>
                </a:moveTo>
                <a:lnTo>
                  <a:pt x="1838325" y="1552575"/>
                </a:lnTo>
                <a:lnTo>
                  <a:pt x="3971925" y="1581150"/>
                </a:lnTo>
                <a:lnTo>
                  <a:pt x="4419600" y="1971675"/>
                </a:lnTo>
              </a:path>
            </a:pathLst>
          </a:custGeom>
          <a:noFill/>
          <a:ln w="19050">
            <a:solidFill>
              <a:srgbClr val="0CB9E8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자유형 76"/>
          <p:cNvSpPr/>
          <p:nvPr/>
        </p:nvSpPr>
        <p:spPr>
          <a:xfrm>
            <a:off x="7867650" y="4822825"/>
            <a:ext cx="4324350" cy="895350"/>
          </a:xfrm>
          <a:custGeom>
            <a:avLst/>
            <a:gdLst>
              <a:gd name="connsiteX0" fmla="*/ 0 w 4324350"/>
              <a:gd name="connsiteY0" fmla="*/ 0 h 895350"/>
              <a:gd name="connsiteX1" fmla="*/ 1057275 w 4324350"/>
              <a:gd name="connsiteY1" fmla="*/ 876300 h 895350"/>
              <a:gd name="connsiteX2" fmla="*/ 4324350 w 4324350"/>
              <a:gd name="connsiteY2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350" h="895350">
                <a:moveTo>
                  <a:pt x="0" y="0"/>
                </a:moveTo>
                <a:lnTo>
                  <a:pt x="1057275" y="876300"/>
                </a:lnTo>
                <a:lnTo>
                  <a:pt x="4324350" y="8953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333638" y="4907286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손수민</a:t>
            </a:r>
            <a:endParaRPr lang="en-US" altLang="ko-KR" sz="1200" b="1" i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강주희</a:t>
            </a:r>
            <a:endParaRPr kumimoji="0" lang="en-US" altLang="ko-KR" sz="1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055295" y="798380"/>
            <a:ext cx="1974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2021.03.04~24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75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2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1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6C3B14-8237-4EED-BFD0-9410910EAC80}"/>
              </a:ext>
            </a:extLst>
          </p:cNvPr>
          <p:cNvSpPr/>
          <p:nvPr/>
        </p:nvSpPr>
        <p:spPr>
          <a:xfrm>
            <a:off x="1761956" y="1636210"/>
            <a:ext cx="49795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Time </a:t>
            </a:r>
            <a:r>
              <a:rPr lang="ko-KR" altLang="en-US" sz="1400" b="1" i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속성 전처리</a:t>
            </a:r>
            <a:endParaRPr lang="en-US" altLang="ko-KR" sz="1400" b="1" i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565DAF6-B91B-4D41-A4DD-9029A7AE70BB}"/>
              </a:ext>
            </a:extLst>
          </p:cNvPr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721318-FC8D-4D6B-85F7-EA6238BE7189}"/>
              </a:ext>
            </a:extLst>
          </p:cNvPr>
          <p:cNvSpPr/>
          <p:nvPr/>
        </p:nvSpPr>
        <p:spPr>
          <a:xfrm>
            <a:off x="0" y="2341559"/>
            <a:ext cx="1045275" cy="1994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DATA PREPROCESSING</a:t>
            </a:r>
            <a:endParaRPr kumimoji="0" lang="ko-KR" altLang="en-US" sz="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MODEL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RESULT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Need to improvement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30C7C4D-E64E-4372-86D3-179FCA99276A}"/>
              </a:ext>
            </a:extLst>
          </p:cNvPr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01C28BA-0F69-4A54-B719-C3FB3BE3B7C7}"/>
              </a:ext>
            </a:extLst>
          </p:cNvPr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9566EA0-A5F1-41D7-8D9A-C6F98AC4FE6A}"/>
              </a:ext>
            </a:extLst>
          </p:cNvPr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0BB46CF-9447-489B-849E-2F596FCFD95A}"/>
              </a:ext>
            </a:extLst>
          </p:cNvPr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AAF617-0C5D-3D46-8092-CF54C353B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06" y="2269287"/>
            <a:ext cx="9042400" cy="34163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B5231AD-F0B8-084D-AE13-7DB2BA3E8034}"/>
              </a:ext>
            </a:extLst>
          </p:cNvPr>
          <p:cNvSpPr/>
          <p:nvPr/>
        </p:nvSpPr>
        <p:spPr>
          <a:xfrm>
            <a:off x="8824490" y="2328516"/>
            <a:ext cx="307223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csv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파일마다 </a:t>
            </a: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time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단위를</a:t>
            </a:r>
            <a:endParaRPr lang="en-US" altLang="ko-KR" sz="16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utc</a:t>
            </a: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time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6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밀리초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단위로 바꿈</a:t>
            </a: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86D562-7B01-C747-B2CF-561855684058}"/>
              </a:ext>
            </a:extLst>
          </p:cNvPr>
          <p:cNvSpPr/>
          <p:nvPr/>
        </p:nvSpPr>
        <p:spPr>
          <a:xfrm>
            <a:off x="6670354" y="3693110"/>
            <a:ext cx="4894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6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엑셀파일당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처음 </a:t>
            </a:r>
            <a:r>
              <a:rPr lang="ko-KR" altLang="en-US" sz="16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밀리초를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6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시작하게 만듦</a:t>
            </a: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x-none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67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8" grpId="0"/>
      <p:bldP spid="32" grpId="0"/>
      <p:bldP spid="33" grpId="0" animBg="1"/>
      <p:bldP spid="34" grpId="0" animBg="1"/>
      <p:bldP spid="35" grpId="0" animBg="1"/>
      <p:bldP spid="37" grpId="0" animBg="1"/>
      <p:bldP spid="26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3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6C3B14-8237-4EED-BFD0-9410910EAC80}"/>
              </a:ext>
            </a:extLst>
          </p:cNvPr>
          <p:cNvSpPr/>
          <p:nvPr/>
        </p:nvSpPr>
        <p:spPr>
          <a:xfrm>
            <a:off x="1761956" y="1636210"/>
            <a:ext cx="497959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Groupset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F6AFD5F-8F5E-AB4A-9887-F8C6D23F460D}"/>
              </a:ext>
            </a:extLst>
          </p:cNvPr>
          <p:cNvSpPr/>
          <p:nvPr/>
        </p:nvSpPr>
        <p:spPr>
          <a:xfrm>
            <a:off x="8685214" y="2568505"/>
            <a:ext cx="30128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Protocol,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ip.src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dst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tcp.srcport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Protocol,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ip.src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dst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dstport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데이터의 연속성을 반영한 그룹화 방식 적용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565DAF6-B91B-4D41-A4DD-9029A7AE70BB}"/>
              </a:ext>
            </a:extLst>
          </p:cNvPr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721318-FC8D-4D6B-85F7-EA6238BE7189}"/>
              </a:ext>
            </a:extLst>
          </p:cNvPr>
          <p:cNvSpPr/>
          <p:nvPr/>
        </p:nvSpPr>
        <p:spPr>
          <a:xfrm>
            <a:off x="0" y="2341559"/>
            <a:ext cx="1045275" cy="1994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DATA PREPROCESSING</a:t>
            </a:r>
            <a:endParaRPr kumimoji="0" lang="ko-KR" altLang="en-US" sz="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MODEL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RESULT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Need to improvement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30C7C4D-E64E-4372-86D3-179FCA99276A}"/>
              </a:ext>
            </a:extLst>
          </p:cNvPr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01C28BA-0F69-4A54-B719-C3FB3BE3B7C7}"/>
              </a:ext>
            </a:extLst>
          </p:cNvPr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9566EA0-A5F1-41D7-8D9A-C6F98AC4FE6A}"/>
              </a:ext>
            </a:extLst>
          </p:cNvPr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D4DBAE-6767-FE48-BB12-A787C0DE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233" y="2069811"/>
            <a:ext cx="6744322" cy="4314497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A0BB46CF-9447-489B-849E-2F596FCFD95A}"/>
              </a:ext>
            </a:extLst>
          </p:cNvPr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57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8" grpId="0"/>
      <p:bldP spid="36" grpId="0"/>
      <p:bldP spid="32" grpId="0"/>
      <p:bldP spid="33" grpId="0" animBg="1"/>
      <p:bldP spid="34" grpId="0" animBg="1"/>
      <p:bldP spid="35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한쪽 모서리가 잘린 사각형 26"/>
          <p:cNvSpPr/>
          <p:nvPr/>
        </p:nvSpPr>
        <p:spPr>
          <a:xfrm flipH="1">
            <a:off x="1363022" y="1360059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4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6C3B14-8237-4EED-BFD0-9410910EAC80}"/>
              </a:ext>
            </a:extLst>
          </p:cNvPr>
          <p:cNvSpPr/>
          <p:nvPr/>
        </p:nvSpPr>
        <p:spPr>
          <a:xfrm>
            <a:off x="1761956" y="1636210"/>
            <a:ext cx="497959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배열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790A9A3-DD3C-D740-96E6-73298A106399}"/>
              </a:ext>
            </a:extLst>
          </p:cNvPr>
          <p:cNvSpPr/>
          <p:nvPr/>
        </p:nvSpPr>
        <p:spPr>
          <a:xfrm>
            <a:off x="1742906" y="3751558"/>
            <a:ext cx="497959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X_data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변환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4BADDF-73D6-1745-99A9-2B95CB769123}"/>
              </a:ext>
            </a:extLst>
          </p:cNvPr>
          <p:cNvSpPr/>
          <p:nvPr/>
        </p:nvSpPr>
        <p:spPr>
          <a:xfrm>
            <a:off x="6722497" y="3713570"/>
            <a:ext cx="497959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Y_data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라벨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BAA7C1-1220-3B49-A0E2-A8674678AEA7}"/>
              </a:ext>
            </a:extLst>
          </p:cNvPr>
          <p:cNvSpPr/>
          <p:nvPr/>
        </p:nvSpPr>
        <p:spPr>
          <a:xfrm>
            <a:off x="9868784" y="4514596"/>
            <a:ext cx="193308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Normal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‘0’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F918E8C-FDC5-4E4D-8087-8E4C2FEE775C}"/>
              </a:ext>
            </a:extLst>
          </p:cNvPr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72A178-D8F3-41BD-91DE-940770B6BD83}"/>
              </a:ext>
            </a:extLst>
          </p:cNvPr>
          <p:cNvSpPr/>
          <p:nvPr/>
        </p:nvSpPr>
        <p:spPr>
          <a:xfrm>
            <a:off x="0" y="2341559"/>
            <a:ext cx="1045275" cy="1994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DATA PREPROCESSING</a:t>
            </a:r>
            <a:endParaRPr kumimoji="0" lang="ko-KR" altLang="en-US" sz="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MODEL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RESULT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Need to improvement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BD06FA-5BD4-364B-B8E4-8341B6AD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418" y="2069621"/>
            <a:ext cx="8356600" cy="1193800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F5C58FFD-1234-4BC4-9889-6D46B9D72E3C}"/>
              </a:ext>
            </a:extLst>
          </p:cNvPr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FFD0CAA-82C9-4D12-A070-ED7C2062BD7B}"/>
              </a:ext>
            </a:extLst>
          </p:cNvPr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3BD8A51-0CE7-486D-9CCC-BE86BAC0ACF3}"/>
              </a:ext>
            </a:extLst>
          </p:cNvPr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8AC4C38-4075-4B82-9DE7-557C460B1D4B}"/>
              </a:ext>
            </a:extLst>
          </p:cNvPr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2BC57-931A-0E49-8860-E48FE0C99D59}"/>
              </a:ext>
            </a:extLst>
          </p:cNvPr>
          <p:cNvSpPr txBox="1"/>
          <p:nvPr/>
        </p:nvSpPr>
        <p:spPr>
          <a:xfrm>
            <a:off x="6726029" y="2494482"/>
            <a:ext cx="30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groupset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들의 헤더 제거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AAF792-6A59-A948-A790-2043A70B16FB}"/>
              </a:ext>
            </a:extLst>
          </p:cNvPr>
          <p:cNvSpPr txBox="1"/>
          <p:nvPr/>
        </p:nvSpPr>
        <p:spPr>
          <a:xfrm>
            <a:off x="4663362" y="2777992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100-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해당 그룹의 패킷 개수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DE94B5-61A1-3748-A2D8-3D1AA23133DD}"/>
              </a:ext>
            </a:extLst>
          </p:cNvPr>
          <p:cNvSpPr txBox="1"/>
          <p:nvPr/>
        </p:nvSpPr>
        <p:spPr>
          <a:xfrm>
            <a:off x="9596714" y="2876776"/>
            <a:ext cx="118814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패딩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F49F214-BDD5-DC43-9A92-D4C2836E4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95" y="4221731"/>
            <a:ext cx="2692400" cy="1333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E0C5D47-30DD-1444-9536-86D090627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363" y="4070576"/>
            <a:ext cx="32512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2" grpId="0" animBg="1"/>
      <p:bldP spid="47" grpId="0"/>
      <p:bldP spid="19" grpId="0" animBg="1"/>
      <p:bldP spid="28" grpId="0"/>
      <p:bldP spid="33" grpId="0"/>
      <p:bldP spid="37" grpId="0"/>
      <p:bldP spid="38" grpId="0"/>
      <p:bldP spid="49" grpId="0"/>
      <p:bldP spid="50" grpId="0" animBg="1"/>
      <p:bldP spid="51" grpId="0" animBg="1"/>
      <p:bldP spid="52" grpId="0" animBg="1"/>
      <p:bldP spid="53" grpId="0" animBg="1"/>
      <p:bldP spid="5" grpId="0"/>
      <p:bldP spid="11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5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363022" y="1360059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74E2EB-2267-B541-83A5-E0AB33A9E262}"/>
              </a:ext>
            </a:extLst>
          </p:cNvPr>
          <p:cNvSpPr/>
          <p:nvPr/>
        </p:nvSpPr>
        <p:spPr>
          <a:xfrm>
            <a:off x="1761957" y="1636210"/>
            <a:ext cx="25306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공격데이터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Groupset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E5AFC47-03BB-4A6C-8333-9FC75CE9855E}"/>
              </a:ext>
            </a:extLst>
          </p:cNvPr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53FAA3-EB04-494F-B654-4090E66E9F87}"/>
              </a:ext>
            </a:extLst>
          </p:cNvPr>
          <p:cNvSpPr/>
          <p:nvPr/>
        </p:nvSpPr>
        <p:spPr>
          <a:xfrm>
            <a:off x="0" y="2341559"/>
            <a:ext cx="1045275" cy="1994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DATA PREPROCESSING</a:t>
            </a:r>
            <a:endParaRPr kumimoji="0" lang="ko-KR" altLang="en-US" sz="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MODEL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RESULT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Need to improvement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5833ADD-BC6B-4D70-AA7E-20B555A30BC5}"/>
              </a:ext>
            </a:extLst>
          </p:cNvPr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AE76423-31BA-41E3-ABE2-EF0FB6FD7961}"/>
              </a:ext>
            </a:extLst>
          </p:cNvPr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4471E81-F0C0-4B22-8244-65B2EFBA5AD9}"/>
              </a:ext>
            </a:extLst>
          </p:cNvPr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704796B-0A4B-499C-93D8-5E5991677908}"/>
              </a:ext>
            </a:extLst>
          </p:cNvPr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98CDBB-D785-2748-886C-FF9D1EA6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301" y="2001837"/>
            <a:ext cx="8663431" cy="4302248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203AB0F0-20BF-124F-9DE5-1712DC7CF631}"/>
              </a:ext>
            </a:extLst>
          </p:cNvPr>
          <p:cNvSpPr/>
          <p:nvPr/>
        </p:nvSpPr>
        <p:spPr>
          <a:xfrm>
            <a:off x="0" y="47197"/>
            <a:ext cx="12212515" cy="6807728"/>
          </a:xfrm>
          <a:prstGeom prst="rect">
            <a:avLst/>
          </a:prstGeom>
          <a:solidFill>
            <a:srgbClr val="010276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021779-0BBE-424C-833B-29CD86BC8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022" y="1063461"/>
            <a:ext cx="95631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42" grpId="0"/>
      <p:bldP spid="31" grpId="0"/>
      <p:bldP spid="32" grpId="0" animBg="1"/>
      <p:bldP spid="33" grpId="0" animBg="1"/>
      <p:bldP spid="34" grpId="0" animBg="1"/>
      <p:bldP spid="35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한쪽 모서리가 잘린 사각형 26"/>
          <p:cNvSpPr/>
          <p:nvPr/>
        </p:nvSpPr>
        <p:spPr>
          <a:xfrm flipH="1">
            <a:off x="1363022" y="1360059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6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74E2EB-2267-B541-83A5-E0AB33A9E262}"/>
              </a:ext>
            </a:extLst>
          </p:cNvPr>
          <p:cNvSpPr/>
          <p:nvPr/>
        </p:nvSpPr>
        <p:spPr>
          <a:xfrm>
            <a:off x="1761957" y="1636210"/>
            <a:ext cx="253064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X_a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배열 생성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5B9DAE8-81D9-2843-839E-A7F561C6AF2E}"/>
              </a:ext>
            </a:extLst>
          </p:cNvPr>
          <p:cNvSpPr/>
          <p:nvPr/>
        </p:nvSpPr>
        <p:spPr>
          <a:xfrm>
            <a:off x="1672456" y="3580121"/>
            <a:ext cx="253064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Y_a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배열 생성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A0F30D-0E0A-4241-A0F8-F8424E82EDFF}"/>
              </a:ext>
            </a:extLst>
          </p:cNvPr>
          <p:cNvSpPr/>
          <p:nvPr/>
        </p:nvSpPr>
        <p:spPr>
          <a:xfrm>
            <a:off x="1742906" y="4909774"/>
            <a:ext cx="366729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X_attack_data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Y_attack_data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8A415B1-DDA6-4BE0-A0DC-2226131E6139}"/>
              </a:ext>
            </a:extLst>
          </p:cNvPr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7F6FE78-9485-4CEF-88E8-850AD9419088}"/>
              </a:ext>
            </a:extLst>
          </p:cNvPr>
          <p:cNvSpPr/>
          <p:nvPr/>
        </p:nvSpPr>
        <p:spPr>
          <a:xfrm>
            <a:off x="0" y="2341559"/>
            <a:ext cx="1045275" cy="1994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DATA PREPROCESSING</a:t>
            </a:r>
            <a:endParaRPr kumimoji="0" lang="ko-KR" altLang="en-US" sz="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MODEL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RESULT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Need to improvement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49ED9BD-BE58-47C3-8196-D8647E27B832}"/>
              </a:ext>
            </a:extLst>
          </p:cNvPr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15645F9-CBEF-46A2-A400-4823DF8C9E2B}"/>
              </a:ext>
            </a:extLst>
          </p:cNvPr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8F11E5B-317F-4A92-B9DD-A5E914ABF943}"/>
              </a:ext>
            </a:extLst>
          </p:cNvPr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5CD149D-39CE-4B99-A955-20842D76B966}"/>
              </a:ext>
            </a:extLst>
          </p:cNvPr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19109FA-5858-8A40-BC13-4E2538908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2"/>
          <a:stretch/>
        </p:blipFill>
        <p:spPr>
          <a:xfrm>
            <a:off x="1789288" y="2084387"/>
            <a:ext cx="8569789" cy="14224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D38318F-4BFE-ED46-BEEA-BC880A4BC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957" y="4096755"/>
            <a:ext cx="3022600" cy="965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32D8FF9-33FC-D54A-A02F-4D7E0E09F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161" y="5540118"/>
            <a:ext cx="3441700" cy="6731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456243-EDAF-5648-8860-939BEC14EEB9}"/>
              </a:ext>
            </a:extLst>
          </p:cNvPr>
          <p:cNvSpPr/>
          <p:nvPr/>
        </p:nvSpPr>
        <p:spPr>
          <a:xfrm>
            <a:off x="-27508" y="0"/>
            <a:ext cx="12178648" cy="6876641"/>
          </a:xfrm>
          <a:prstGeom prst="rect">
            <a:avLst/>
          </a:prstGeom>
          <a:solidFill>
            <a:srgbClr val="010276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AB876F-A5EC-FB40-A281-484D2F3F261A}"/>
              </a:ext>
            </a:extLst>
          </p:cNvPr>
          <p:cNvSpPr/>
          <p:nvPr/>
        </p:nvSpPr>
        <p:spPr>
          <a:xfrm>
            <a:off x="3578458" y="1865727"/>
            <a:ext cx="3940100" cy="3268790"/>
          </a:xfrm>
          <a:prstGeom prst="rect">
            <a:avLst/>
          </a:prstGeom>
          <a:solidFill>
            <a:srgbClr val="0065B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X_data</a:t>
            </a:r>
            <a:endParaRPr kumimoji="1" lang="x-none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88897CF-A6FF-E045-A740-F9360C6AB3E2}"/>
              </a:ext>
            </a:extLst>
          </p:cNvPr>
          <p:cNvSpPr/>
          <p:nvPr/>
        </p:nvSpPr>
        <p:spPr>
          <a:xfrm>
            <a:off x="7602646" y="1867660"/>
            <a:ext cx="996635" cy="3268790"/>
          </a:xfrm>
          <a:prstGeom prst="rect">
            <a:avLst/>
          </a:prstGeom>
          <a:solidFill>
            <a:srgbClr val="0065B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Y_data</a:t>
            </a:r>
            <a:endParaRPr kumimoji="1" lang="x-none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2" grpId="0" animBg="1"/>
      <p:bldP spid="47" grpId="0"/>
      <p:bldP spid="19" grpId="0" animBg="1"/>
      <p:bldP spid="42" grpId="0"/>
      <p:bldP spid="31" grpId="0"/>
      <p:bldP spid="32" grpId="0"/>
      <p:bldP spid="37" grpId="0"/>
      <p:bldP spid="38" grpId="0" animBg="1"/>
      <p:bldP spid="39" grpId="0" animBg="1"/>
      <p:bldP spid="40" grpId="0" animBg="1"/>
      <p:bldP spid="41" grpId="0" animBg="1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7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>
                <a:solidFill>
                  <a:schemeClr val="bg1"/>
                </a:solidFill>
              </a:rPr>
              <a:t>DATA PREPROCESSING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363022" y="1360059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74E2EB-2267-B541-83A5-E0AB33A9E262}"/>
              </a:ext>
            </a:extLst>
          </p:cNvPr>
          <p:cNvSpPr/>
          <p:nvPr/>
        </p:nvSpPr>
        <p:spPr>
          <a:xfrm>
            <a:off x="1761957" y="1636210"/>
            <a:ext cx="253064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X_total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75B90C-1B07-8742-9D1D-8A7C790D6412}"/>
              </a:ext>
            </a:extLst>
          </p:cNvPr>
          <p:cNvSpPr/>
          <p:nvPr/>
        </p:nvSpPr>
        <p:spPr>
          <a:xfrm>
            <a:off x="1761957" y="4110171"/>
            <a:ext cx="253064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Y_total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09EE9E6-8C31-41AC-A533-88DD2A6B784F}"/>
              </a:ext>
            </a:extLst>
          </p:cNvPr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91D7BD-FF77-43FF-AAF9-DBAD90CED185}"/>
              </a:ext>
            </a:extLst>
          </p:cNvPr>
          <p:cNvSpPr/>
          <p:nvPr/>
        </p:nvSpPr>
        <p:spPr>
          <a:xfrm>
            <a:off x="0" y="2341559"/>
            <a:ext cx="1045275" cy="1994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DATA PREPROCESSING</a:t>
            </a:r>
            <a:endParaRPr kumimoji="0" lang="ko-KR" altLang="en-US" sz="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MODEL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RESULT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Need to improvement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623F004-EC11-4664-84CA-C5E489B91F61}"/>
              </a:ext>
            </a:extLst>
          </p:cNvPr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5EDF71A-5ED0-4A75-AA58-41E8EE1FEB15}"/>
              </a:ext>
            </a:extLst>
          </p:cNvPr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DF50C65-15DD-434E-945C-D1AA053CE07D}"/>
              </a:ext>
            </a:extLst>
          </p:cNvPr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3FF3085-063D-444C-8FCC-857A72F84E60}"/>
              </a:ext>
            </a:extLst>
          </p:cNvPr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92C53E-6C62-5148-81BD-D8DDCAA83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55" y="2108794"/>
            <a:ext cx="6057900" cy="1625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66D414-319E-3247-9432-D329CF31D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55" y="4685165"/>
            <a:ext cx="6045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5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42" grpId="0"/>
      <p:bldP spid="33" grpId="0"/>
      <p:bldP spid="31" grpId="0"/>
      <p:bldP spid="32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8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363022" y="1360059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74E2EB-2267-B541-83A5-E0AB33A9E262}"/>
              </a:ext>
            </a:extLst>
          </p:cNvPr>
          <p:cNvSpPr/>
          <p:nvPr/>
        </p:nvSpPr>
        <p:spPr>
          <a:xfrm>
            <a:off x="1761957" y="1636210"/>
            <a:ext cx="253064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개선한 점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75B90C-1B07-8742-9D1D-8A7C790D6412}"/>
              </a:ext>
            </a:extLst>
          </p:cNvPr>
          <p:cNvSpPr/>
          <p:nvPr/>
        </p:nvSpPr>
        <p:spPr>
          <a:xfrm>
            <a:off x="1823129" y="2154616"/>
            <a:ext cx="769193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교차검증 사용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Train_test_split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함수대신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StratifiedKFold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사용하여 데이터를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개로 분할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Threshold Moving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smote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적용하는 대신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fold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당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smote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새로 적용함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Epoch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늘리고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lr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줄이는 방식으로 최적의 모델을 찾아감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09EE9E6-8C31-41AC-A533-88DD2A6B784F}"/>
              </a:ext>
            </a:extLst>
          </p:cNvPr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91D7BD-FF77-43FF-AAF9-DBAD90CED185}"/>
              </a:ext>
            </a:extLst>
          </p:cNvPr>
          <p:cNvSpPr/>
          <p:nvPr/>
        </p:nvSpPr>
        <p:spPr>
          <a:xfrm>
            <a:off x="0" y="2341559"/>
            <a:ext cx="104527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DATA PREPROCESSING</a:t>
            </a:r>
            <a:endParaRPr kumimoji="0" lang="ko-KR" altLang="en-US" sz="4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MODEL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RESULT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Need to improvement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623F004-EC11-4664-84CA-C5E489B91F61}"/>
              </a:ext>
            </a:extLst>
          </p:cNvPr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5EDF71A-5ED0-4A75-AA58-41E8EE1FEB15}"/>
              </a:ext>
            </a:extLst>
          </p:cNvPr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DF50C65-15DD-434E-945C-D1AA053CE07D}"/>
              </a:ext>
            </a:extLst>
          </p:cNvPr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3FF3085-063D-444C-8FCC-857A72F84E60}"/>
              </a:ext>
            </a:extLst>
          </p:cNvPr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4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42" grpId="0"/>
      <p:bldP spid="33" grpId="0"/>
      <p:bldP spid="31" grpId="0"/>
      <p:bldP spid="32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9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363022" y="1360059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74E2EB-2267-B541-83A5-E0AB33A9E262}"/>
              </a:ext>
            </a:extLst>
          </p:cNvPr>
          <p:cNvSpPr/>
          <p:nvPr/>
        </p:nvSpPr>
        <p:spPr>
          <a:xfrm>
            <a:off x="1761957" y="1636210"/>
            <a:ext cx="253064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개선한 점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09EE9E6-8C31-41AC-A533-88DD2A6B784F}"/>
              </a:ext>
            </a:extLst>
          </p:cNvPr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91D7BD-FF77-43FF-AAF9-DBAD90CED185}"/>
              </a:ext>
            </a:extLst>
          </p:cNvPr>
          <p:cNvSpPr/>
          <p:nvPr/>
        </p:nvSpPr>
        <p:spPr>
          <a:xfrm>
            <a:off x="0" y="2341559"/>
            <a:ext cx="104527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DATA PREPROCESSING</a:t>
            </a:r>
            <a:endParaRPr kumimoji="0" lang="ko-KR" altLang="en-US" sz="4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MODEL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7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RESULT</a:t>
            </a:r>
            <a:endParaRPr kumimoji="0" lang="ko-KR" altLang="en-US" sz="500" b="0" i="1" u="none" strike="noStrike" kern="1200" cap="none" spc="0" normalizeH="0" baseline="0" noProof="0" dirty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altLang="ko-KR" sz="600" b="1" i="1" u="none" strike="noStrike" kern="1200" cap="none" spc="0" normalizeH="0" baseline="0" noProof="0" dirty="0">
                <a:ln>
                  <a:noFill/>
                </a:ln>
                <a:solidFill>
                  <a:srgbClr val="0CB9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Need to improvement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623F004-EC11-4664-84CA-C5E489B91F61}"/>
              </a:ext>
            </a:extLst>
          </p:cNvPr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5EDF71A-5ED0-4A75-AA58-41E8EE1FEB15}"/>
              </a:ext>
            </a:extLst>
          </p:cNvPr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DF50C65-15DD-434E-945C-D1AA053CE07D}"/>
              </a:ext>
            </a:extLst>
          </p:cNvPr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3FF3085-063D-444C-8FCC-857A72F84E60}"/>
              </a:ext>
            </a:extLst>
          </p:cNvPr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CB9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F77C6EF-0B70-844F-A9BC-D8AF479A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06" y="2330998"/>
            <a:ext cx="9835325" cy="126142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54" y="4385020"/>
            <a:ext cx="2505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207" y="4335823"/>
            <a:ext cx="48006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088186" y="5767792"/>
            <a:ext cx="900241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Train_test_split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함수대신 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StratifiedKFold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사용하여 데이터를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개로 분할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8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42" grpId="0"/>
      <p:bldP spid="31" grpId="0"/>
      <p:bldP spid="32" grpId="0" animBg="1"/>
      <p:bldP spid="34" grpId="0" animBg="1"/>
      <p:bldP spid="35" grpId="0" animBg="1"/>
      <p:bldP spid="36" grpId="0" animBg="1"/>
      <p:bldP spid="3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539</Words>
  <Application>Microsoft Office PowerPoint</Application>
  <PresentationFormat>와이드스크린</PresentationFormat>
  <Paragraphs>158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Symbol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손수민(사이버보안전공)</cp:lastModifiedBy>
  <cp:revision>177</cp:revision>
  <dcterms:created xsi:type="dcterms:W3CDTF">2018-08-02T07:05:36Z</dcterms:created>
  <dcterms:modified xsi:type="dcterms:W3CDTF">2021-06-03T14:43:49Z</dcterms:modified>
</cp:coreProperties>
</file>