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79" r:id="rId4"/>
    <p:sldId id="268" r:id="rId5"/>
    <p:sldId id="277" r:id="rId6"/>
    <p:sldId id="276" r:id="rId7"/>
    <p:sldId id="264" r:id="rId8"/>
    <p:sldId id="269" r:id="rId9"/>
    <p:sldId id="270" r:id="rId10"/>
    <p:sldId id="271" r:id="rId11"/>
    <p:sldId id="272" r:id="rId12"/>
    <p:sldId id="273" r:id="rId13"/>
    <p:sldId id="274" r:id="rId14"/>
    <p:sldId id="278" r:id="rId15"/>
    <p:sldId id="26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9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4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2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2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9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9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2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enthcmusedu-my.sharepoint.com/:u:/g/personal/22c15033_student_hcmus_edu_vn/EWd3HnJlD4lIrXO_93W6190B-xFNOT2TAykeH1vYyUMblA?e=Yehb3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A green and purple background with cubes&#10;&#10;Description automatically generated">
            <a:extLst>
              <a:ext uri="{FF2B5EF4-FFF2-40B4-BE49-F238E27FC236}">
                <a16:creationId xmlns:a16="http://schemas.microsoft.com/office/drawing/2014/main" id="{C70A0FB6-1587-97A4-3D11-0AFCE43C2C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44" b="1"/>
          <a:stretch/>
        </p:blipFill>
        <p:spPr>
          <a:xfrm>
            <a:off x="-1" y="0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22" name="Group 11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23" name="Straight Connector 12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2FEC9C-D6D8-6CF7-3365-F93C07AA6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852" y="1937226"/>
            <a:ext cx="10868971" cy="1738833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Báo </a:t>
            </a:r>
            <a:r>
              <a:rPr lang="en-US" dirty="0" err="1">
                <a:solidFill>
                  <a:srgbClr val="FFFFFF"/>
                </a:solidFill>
              </a:rPr>
              <a:t>cáo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kết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quả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từ</a:t>
            </a:r>
            <a:r>
              <a:rPr lang="en-US" dirty="0">
                <a:solidFill>
                  <a:srgbClr val="FFFFFF"/>
                </a:solidFill>
              </a:rPr>
              <a:t> 21 ~26.08.2023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DAEF6-E350-97A7-498E-3AC4506E1386}"/>
              </a:ext>
            </a:extLst>
          </p:cNvPr>
          <p:cNvSpPr txBox="1"/>
          <p:nvPr/>
        </p:nvSpPr>
        <p:spPr>
          <a:xfrm>
            <a:off x="3622417" y="3251634"/>
            <a:ext cx="611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22C15033- Hồ Anh Khoa</a:t>
            </a:r>
          </a:p>
        </p:txBody>
      </p:sp>
    </p:spTree>
    <p:extLst>
      <p:ext uri="{BB962C8B-B14F-4D97-AF65-F5344CB8AC3E}">
        <p14:creationId xmlns:p14="http://schemas.microsoft.com/office/powerpoint/2010/main" val="406166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5D80A-9F3F-ADA4-9F8E-5FEDC563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>
                <a:solidFill>
                  <a:srgbClr val="FF0000"/>
                </a:solidFill>
              </a:rPr>
              <a:t>Câu</a:t>
            </a:r>
            <a:r>
              <a:rPr lang="en-US" sz="5200" dirty="0">
                <a:solidFill>
                  <a:srgbClr val="FF0000"/>
                </a:solidFill>
              </a:rPr>
              <a:t> </a:t>
            </a:r>
            <a:r>
              <a:rPr lang="en-US" sz="5200" dirty="0" err="1">
                <a:solidFill>
                  <a:srgbClr val="FF0000"/>
                </a:solidFill>
              </a:rPr>
              <a:t>đối</a:t>
            </a:r>
            <a:endParaRPr lang="en-US" sz="5200" dirty="0">
              <a:solidFill>
                <a:srgbClr val="FF0000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9181220-1BA0-4341-9BAB-4A631A8EE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11DDAE9-A410-4735-8FF2-86DA55E82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3429000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BFFA8C-D811-428A-A109-5AA29637F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71935" y="579694"/>
              <a:ext cx="0" cy="568914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 descr="A yellow building with a painted arch&#10;&#10;Description automatically generated with medium confidence">
            <a:extLst>
              <a:ext uri="{FF2B5EF4-FFF2-40B4-BE49-F238E27FC236}">
                <a16:creationId xmlns:a16="http://schemas.microsoft.com/office/drawing/2014/main" id="{6D4105B0-62C5-5D9E-AA2B-1332E6DC9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082" y="847016"/>
            <a:ext cx="2685961" cy="2383790"/>
          </a:xfrm>
          <a:prstGeom prst="rect">
            <a:avLst/>
          </a:prstGeom>
        </p:spPr>
      </p:pic>
      <p:pic>
        <p:nvPicPr>
          <p:cNvPr id="35" name="Picture 34" descr="A white wall with black writing on it&#10;&#10;Description automatically generated">
            <a:extLst>
              <a:ext uri="{FF2B5EF4-FFF2-40B4-BE49-F238E27FC236}">
                <a16:creationId xmlns:a16="http://schemas.microsoft.com/office/drawing/2014/main" id="{575056DA-49A8-3F5B-E161-37DAEA13E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68" y="778084"/>
            <a:ext cx="1891241" cy="2521655"/>
          </a:xfrm>
          <a:prstGeom prst="rect">
            <a:avLst/>
          </a:prstGeom>
        </p:spPr>
      </p:pic>
      <p:pic>
        <p:nvPicPr>
          <p:cNvPr id="31" name="Picture 30" descr="A stone pillar with writing on it&#10;&#10;Description automatically generated">
            <a:extLst>
              <a:ext uri="{FF2B5EF4-FFF2-40B4-BE49-F238E27FC236}">
                <a16:creationId xmlns:a16="http://schemas.microsoft.com/office/drawing/2014/main" id="{94FA43B8-04E2-1102-4A4F-AC9A8B9DE2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6" r="3228" b="2"/>
          <a:stretch/>
        </p:blipFill>
        <p:spPr>
          <a:xfrm>
            <a:off x="5645158" y="3602038"/>
            <a:ext cx="2236400" cy="2521655"/>
          </a:xfrm>
          <a:prstGeom prst="rect">
            <a:avLst/>
          </a:prstGeom>
        </p:spPr>
      </p:pic>
      <p:pic>
        <p:nvPicPr>
          <p:cNvPr id="29" name="Content Placeholder 28" descr="A black pillar with gold writing on it&#10;&#10;Description automatically generated">
            <a:extLst>
              <a:ext uri="{FF2B5EF4-FFF2-40B4-BE49-F238E27FC236}">
                <a16:creationId xmlns:a16="http://schemas.microsoft.com/office/drawing/2014/main" id="{5295590F-2CBE-C970-E3FF-358F59BD9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1" r="-1" b="7269"/>
          <a:stretch/>
        </p:blipFill>
        <p:spPr>
          <a:xfrm>
            <a:off x="8839605" y="3602038"/>
            <a:ext cx="2233155" cy="252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E9B37-AFDE-BA54-F9D6-1E08157F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>
                <a:solidFill>
                  <a:srgbClr val="FF0000"/>
                </a:solidFill>
              </a:rPr>
              <a:t>Chữ</a:t>
            </a:r>
            <a:r>
              <a:rPr lang="en-US" sz="5200" dirty="0">
                <a:solidFill>
                  <a:srgbClr val="FF0000"/>
                </a:solidFill>
              </a:rPr>
              <a:t> </a:t>
            </a:r>
            <a:r>
              <a:rPr lang="en-US" sz="5200" dirty="0" err="1">
                <a:solidFill>
                  <a:srgbClr val="FF0000"/>
                </a:solidFill>
              </a:rPr>
              <a:t>Hán</a:t>
            </a:r>
            <a:r>
              <a:rPr lang="en-US" sz="5200" dirty="0">
                <a:solidFill>
                  <a:srgbClr val="FF0000"/>
                </a:solidFill>
              </a:rPr>
              <a:t> </a:t>
            </a:r>
            <a:r>
              <a:rPr lang="en-US" sz="5200" dirty="0" err="1">
                <a:solidFill>
                  <a:srgbClr val="FF0000"/>
                </a:solidFill>
              </a:rPr>
              <a:t>Nôm</a:t>
            </a:r>
            <a:r>
              <a:rPr lang="en-US" sz="5200" dirty="0">
                <a:solidFill>
                  <a:srgbClr val="FF0000"/>
                </a:solidFill>
              </a:rPr>
              <a:t> </a:t>
            </a:r>
            <a:r>
              <a:rPr lang="en-US" sz="5200" dirty="0" err="1">
                <a:solidFill>
                  <a:srgbClr val="FF0000"/>
                </a:solidFill>
              </a:rPr>
              <a:t>trên</a:t>
            </a:r>
            <a:r>
              <a:rPr lang="en-US" sz="5200" dirty="0">
                <a:solidFill>
                  <a:srgbClr val="FF0000"/>
                </a:solidFill>
              </a:rPr>
              <a:t> </a:t>
            </a:r>
            <a:r>
              <a:rPr lang="en-US" sz="5200" dirty="0" err="1">
                <a:solidFill>
                  <a:srgbClr val="FF0000"/>
                </a:solidFill>
              </a:rPr>
              <a:t>vật</a:t>
            </a:r>
            <a:r>
              <a:rPr lang="en-US" sz="5200" dirty="0">
                <a:solidFill>
                  <a:srgbClr val="FF0000"/>
                </a:solidFill>
              </a:rPr>
              <a:t> </a:t>
            </a:r>
            <a:r>
              <a:rPr lang="en-US" sz="5200" dirty="0" err="1">
                <a:solidFill>
                  <a:srgbClr val="FF0000"/>
                </a:solidFill>
              </a:rPr>
              <a:t>dụng</a:t>
            </a:r>
            <a:endParaRPr lang="en-US" sz="5200" dirty="0">
              <a:solidFill>
                <a:srgbClr val="FF000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181220-1BA0-4341-9BAB-4A631A8EE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11DDAE9-A410-4735-8FF2-86DA55E82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3429000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BFFA8C-D811-428A-A109-5AA29637F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71935" y="579694"/>
              <a:ext cx="0" cy="568914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A close up of a white surface with writing on it&#10;&#10;Description automatically generated">
            <a:extLst>
              <a:ext uri="{FF2B5EF4-FFF2-40B4-BE49-F238E27FC236}">
                <a16:creationId xmlns:a16="http://schemas.microsoft.com/office/drawing/2014/main" id="{0FC81FA6-B490-0C6E-3885-0CC210FBA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082" y="1283485"/>
            <a:ext cx="2685961" cy="1510853"/>
          </a:xfrm>
          <a:prstGeom prst="rect">
            <a:avLst/>
          </a:prstGeom>
        </p:spPr>
      </p:pic>
      <p:pic>
        <p:nvPicPr>
          <p:cNvPr id="11" name="Picture 10" descr="A close up of a vase&#10;&#10;Description automatically generated">
            <a:extLst>
              <a:ext uri="{FF2B5EF4-FFF2-40B4-BE49-F238E27FC236}">
                <a16:creationId xmlns:a16="http://schemas.microsoft.com/office/drawing/2014/main" id="{5769E80F-20B7-3D27-7C6C-E6BFC8C5B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68" y="778084"/>
            <a:ext cx="1891241" cy="2521655"/>
          </a:xfrm>
          <a:prstGeom prst="rect">
            <a:avLst/>
          </a:prstGeom>
        </p:spPr>
      </p:pic>
      <p:pic>
        <p:nvPicPr>
          <p:cNvPr id="7" name="Picture 6" descr="A close-up of a coin&#10;&#10;Description automatically generated">
            <a:extLst>
              <a:ext uri="{FF2B5EF4-FFF2-40B4-BE49-F238E27FC236}">
                <a16:creationId xmlns:a16="http://schemas.microsoft.com/office/drawing/2014/main" id="{78A83768-874F-3211-771E-8516C5CEA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55" y="4109170"/>
            <a:ext cx="2679806" cy="1507390"/>
          </a:xfrm>
          <a:prstGeom prst="rect">
            <a:avLst/>
          </a:prstGeom>
        </p:spPr>
      </p:pic>
      <p:pic>
        <p:nvPicPr>
          <p:cNvPr id="9" name="Picture 8" descr="A red and gold sign&#10;&#10;Description automatically generated">
            <a:extLst>
              <a:ext uri="{FF2B5EF4-FFF2-40B4-BE49-F238E27FC236}">
                <a16:creationId xmlns:a16="http://schemas.microsoft.com/office/drawing/2014/main" id="{D878196F-4AD3-790D-166F-B8587AAACD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562" y="3602038"/>
            <a:ext cx="1891241" cy="252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0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C47DE-69F3-6172-0FC3-36AF7A75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>
                <a:solidFill>
                  <a:srgbClr val="FF0000"/>
                </a:solidFill>
              </a:rPr>
              <a:t>Thư</a:t>
            </a:r>
            <a:r>
              <a:rPr lang="en-US" sz="5200" dirty="0">
                <a:solidFill>
                  <a:srgbClr val="FF0000"/>
                </a:solidFill>
              </a:rPr>
              <a:t> </a:t>
            </a:r>
            <a:r>
              <a:rPr lang="en-US" sz="5200" dirty="0" err="1">
                <a:solidFill>
                  <a:srgbClr val="FF0000"/>
                </a:solidFill>
              </a:rPr>
              <a:t>pháp</a:t>
            </a:r>
            <a:endParaRPr lang="en-US" sz="5200" dirty="0">
              <a:solidFill>
                <a:srgbClr val="FF000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181220-1BA0-4341-9BAB-4A631A8EE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11DDAE9-A410-4735-8FF2-86DA55E82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3429000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BFFA8C-D811-428A-A109-5AA29637F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71935" y="579694"/>
              <a:ext cx="0" cy="568914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6BC5E27C-9A6B-15E0-725E-9EDF75537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082" y="1592370"/>
            <a:ext cx="2685961" cy="893082"/>
          </a:xfrm>
          <a:prstGeom prst="rect">
            <a:avLst/>
          </a:prstGeom>
        </p:spPr>
      </p:pic>
      <p:pic>
        <p:nvPicPr>
          <p:cNvPr id="7" name="Picture 6" descr="A pair of chinese characters&#10;&#10;Description automatically generated">
            <a:extLst>
              <a:ext uri="{FF2B5EF4-FFF2-40B4-BE49-F238E27FC236}">
                <a16:creationId xmlns:a16="http://schemas.microsoft.com/office/drawing/2014/main" id="{654A3A7B-79D8-7E2B-CC44-FA660667B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485" y="778084"/>
            <a:ext cx="1380606" cy="2521655"/>
          </a:xfrm>
          <a:prstGeom prst="rect">
            <a:avLst/>
          </a:prstGeom>
        </p:spPr>
      </p:pic>
      <p:pic>
        <p:nvPicPr>
          <p:cNvPr id="9" name="Picture 8" descr="A person holding a scroll&#10;&#10;Description automatically generated">
            <a:extLst>
              <a:ext uri="{FF2B5EF4-FFF2-40B4-BE49-F238E27FC236}">
                <a16:creationId xmlns:a16="http://schemas.microsoft.com/office/drawing/2014/main" id="{37471575-97AF-8632-3368-BCF2FFDDF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405" y="3602038"/>
            <a:ext cx="1531905" cy="2521655"/>
          </a:xfrm>
          <a:prstGeom prst="rect">
            <a:avLst/>
          </a:prstGeom>
        </p:spPr>
      </p:pic>
      <p:pic>
        <p:nvPicPr>
          <p:cNvPr id="5" name="Content Placeholder 4" descr="A black ink painting on a white surface&#10;&#10;Description automatically generated">
            <a:extLst>
              <a:ext uri="{FF2B5EF4-FFF2-40B4-BE49-F238E27FC236}">
                <a16:creationId xmlns:a16="http://schemas.microsoft.com/office/drawing/2014/main" id="{9DF18CDC-A65A-8826-69CC-A035826BE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313" y="3602038"/>
            <a:ext cx="1279739" cy="252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95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B3DA5-38FA-14A7-DB7F-61822C15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82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>
                <a:solidFill>
                  <a:srgbClr val="FF0000"/>
                </a:solidFill>
              </a:rPr>
              <a:t>Chữ</a:t>
            </a:r>
            <a:r>
              <a:rPr lang="en-US" sz="5200" dirty="0">
                <a:solidFill>
                  <a:srgbClr val="FF0000"/>
                </a:solidFill>
              </a:rPr>
              <a:t> </a:t>
            </a:r>
            <a:r>
              <a:rPr lang="en-US" sz="5200" dirty="0" err="1">
                <a:solidFill>
                  <a:srgbClr val="FF0000"/>
                </a:solidFill>
              </a:rPr>
              <a:t>viết</a:t>
            </a:r>
            <a:r>
              <a:rPr lang="en-US" sz="5200" dirty="0">
                <a:solidFill>
                  <a:srgbClr val="FF0000"/>
                </a:solidFill>
              </a:rPr>
              <a:t> </a:t>
            </a:r>
            <a:r>
              <a:rPr lang="en-US" sz="5200" dirty="0" err="1">
                <a:solidFill>
                  <a:srgbClr val="FF0000"/>
                </a:solidFill>
              </a:rPr>
              <a:t>tay</a:t>
            </a:r>
            <a:endParaRPr lang="en-US" sz="5200" dirty="0">
              <a:solidFill>
                <a:srgbClr val="FF000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181220-1BA0-4341-9BAB-4A631A8EE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11DDAE9-A410-4735-8FF2-86DA55E82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3429000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BFFA8C-D811-428A-A109-5AA29637F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71935" y="579694"/>
              <a:ext cx="0" cy="568914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A group of chinese characters&#10;&#10;Description automatically generated">
            <a:extLst>
              <a:ext uri="{FF2B5EF4-FFF2-40B4-BE49-F238E27FC236}">
                <a16:creationId xmlns:a16="http://schemas.microsoft.com/office/drawing/2014/main" id="{7FCA395C-A0C8-107C-2E83-DBEB361A6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499" y="778084"/>
            <a:ext cx="2547126" cy="2521655"/>
          </a:xfrm>
          <a:prstGeom prst="rect">
            <a:avLst/>
          </a:prstGeom>
        </p:spPr>
      </p:pic>
      <p:pic>
        <p:nvPicPr>
          <p:cNvPr id="9" name="Picture 8" descr="A close up of a paper&#10;&#10;Description automatically generated">
            <a:extLst>
              <a:ext uri="{FF2B5EF4-FFF2-40B4-BE49-F238E27FC236}">
                <a16:creationId xmlns:a16="http://schemas.microsoft.com/office/drawing/2014/main" id="{C6109BF9-97E5-51DB-CB65-2AFDF168C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771" y="778084"/>
            <a:ext cx="1576034" cy="2521655"/>
          </a:xfrm>
          <a:prstGeom prst="rect">
            <a:avLst/>
          </a:prstGeom>
        </p:spPr>
      </p:pic>
      <p:pic>
        <p:nvPicPr>
          <p:cNvPr id="7" name="Picture 6" descr="A close up of a paper&#10;&#10;Description automatically generated">
            <a:extLst>
              <a:ext uri="{FF2B5EF4-FFF2-40B4-BE49-F238E27FC236}">
                <a16:creationId xmlns:a16="http://schemas.microsoft.com/office/drawing/2014/main" id="{F17A27D7-B13B-D362-F191-043E03667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37" y="3602038"/>
            <a:ext cx="1891241" cy="2521655"/>
          </a:xfrm>
          <a:prstGeom prst="rect">
            <a:avLst/>
          </a:prstGeom>
        </p:spPr>
      </p:pic>
      <p:pic>
        <p:nvPicPr>
          <p:cNvPr id="11" name="Picture 10" descr="A close-up of a paper&#10;&#10;Description automatically generated">
            <a:extLst>
              <a:ext uri="{FF2B5EF4-FFF2-40B4-BE49-F238E27FC236}">
                <a16:creationId xmlns:a16="http://schemas.microsoft.com/office/drawing/2014/main" id="{B24D6A88-5D94-44B0-2CB4-C491DAB9A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009" y="3602038"/>
            <a:ext cx="1292348" cy="252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2CDAB-AB6C-6DA8-ACD5-CCDC2048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>
                <a:solidFill>
                  <a:srgbClr val="FF0000"/>
                </a:solidFill>
              </a:rPr>
              <a:t>Ảnh</a:t>
            </a:r>
            <a:r>
              <a:rPr lang="en-US" sz="5200" dirty="0">
                <a:solidFill>
                  <a:srgbClr val="FF0000"/>
                </a:solidFill>
              </a:rPr>
              <a:t> </a:t>
            </a:r>
            <a:r>
              <a:rPr lang="en-US" sz="5200" dirty="0" err="1">
                <a:solidFill>
                  <a:srgbClr val="FF0000"/>
                </a:solidFill>
              </a:rPr>
              <a:t>kỹ</a:t>
            </a:r>
            <a:r>
              <a:rPr lang="en-US" sz="5200" dirty="0">
                <a:solidFill>
                  <a:srgbClr val="FF0000"/>
                </a:solidFill>
              </a:rPr>
              <a:t> </a:t>
            </a:r>
            <a:r>
              <a:rPr lang="en-US" sz="5200" dirty="0" err="1">
                <a:solidFill>
                  <a:srgbClr val="FF0000"/>
                </a:solidFill>
              </a:rPr>
              <a:t>thuật</a:t>
            </a:r>
            <a:r>
              <a:rPr lang="en-US" sz="5200" dirty="0">
                <a:solidFill>
                  <a:srgbClr val="FF0000"/>
                </a:solidFill>
              </a:rPr>
              <a:t> </a:t>
            </a:r>
            <a:r>
              <a:rPr lang="en-US" sz="5200" dirty="0" err="1">
                <a:solidFill>
                  <a:srgbClr val="FF0000"/>
                </a:solidFill>
              </a:rPr>
              <a:t>số</a:t>
            </a:r>
            <a:endParaRPr lang="en-US" sz="5200" dirty="0">
              <a:solidFill>
                <a:srgbClr val="FF0000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81220-1BA0-4341-9BAB-4A631A8EE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11DDAE9-A410-4735-8FF2-86DA55E82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3429000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EBFFA8C-D811-428A-A109-5AA29637F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71935" y="579694"/>
              <a:ext cx="0" cy="568914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 descr="A white paper with black writing&#10;&#10;Description automatically generated">
            <a:extLst>
              <a:ext uri="{FF2B5EF4-FFF2-40B4-BE49-F238E27FC236}">
                <a16:creationId xmlns:a16="http://schemas.microsoft.com/office/drawing/2014/main" id="{04ED3884-2010-572F-6EBF-C59522010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442" y="778084"/>
            <a:ext cx="1891241" cy="2521655"/>
          </a:xfrm>
          <a:prstGeom prst="rect">
            <a:avLst/>
          </a:prstGeom>
        </p:spPr>
      </p:pic>
      <p:pic>
        <p:nvPicPr>
          <p:cNvPr id="19" name="Picture 18" descr="A couple of black chinese characters&#10;&#10;Description automatically generated">
            <a:extLst>
              <a:ext uri="{FF2B5EF4-FFF2-40B4-BE49-F238E27FC236}">
                <a16:creationId xmlns:a16="http://schemas.microsoft.com/office/drawing/2014/main" id="{95B9AB15-904B-66CD-DE5D-AB24AF997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919" y="778084"/>
            <a:ext cx="1279739" cy="2521655"/>
          </a:xfrm>
          <a:prstGeom prst="rect">
            <a:avLst/>
          </a:prstGeom>
        </p:spPr>
      </p:pic>
      <p:pic>
        <p:nvPicPr>
          <p:cNvPr id="15" name="Content Placeholder 14" descr="A book with a couple of chinese characters&#10;&#10;Description automatically generated">
            <a:extLst>
              <a:ext uri="{FF2B5EF4-FFF2-40B4-BE49-F238E27FC236}">
                <a16:creationId xmlns:a16="http://schemas.microsoft.com/office/drawing/2014/main" id="{AEF75804-5C3F-337F-397D-667B01767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37" y="3602038"/>
            <a:ext cx="1891241" cy="2521655"/>
          </a:xfrm>
          <a:prstGeom prst="rect">
            <a:avLst/>
          </a:prstGeom>
        </p:spPr>
      </p:pic>
      <p:pic>
        <p:nvPicPr>
          <p:cNvPr id="17" name="Picture 16" descr="A group of black characters&#10;&#10;Description automatically generated">
            <a:extLst>
              <a:ext uri="{FF2B5EF4-FFF2-40B4-BE49-F238E27FC236}">
                <a16:creationId xmlns:a16="http://schemas.microsoft.com/office/drawing/2014/main" id="{140B8785-DD7B-E304-63B1-94ECFF6D08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783" y="3602038"/>
            <a:ext cx="762800" cy="252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8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05E4-97FB-6BCE-6B7F-1B7CFA6C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Kế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tuần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785E-CAF5-E678-CB6F-03505061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aseline="-25000" dirty="0">
                <a:solidFill>
                  <a:schemeClr val="tx1"/>
                </a:solidFill>
              </a:rPr>
              <a:t>Crawl </a:t>
            </a:r>
            <a:r>
              <a:rPr lang="en-US" sz="4800" baseline="-25000" dirty="0" err="1">
                <a:solidFill>
                  <a:schemeClr val="tx1"/>
                </a:solidFill>
              </a:rPr>
              <a:t>ảnh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cùng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với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bình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luận</a:t>
            </a:r>
            <a:r>
              <a:rPr lang="en-US" sz="4800" baseline="-25000" dirty="0">
                <a:solidFill>
                  <a:schemeClr val="tx1"/>
                </a:solidFill>
              </a:rPr>
              <a:t>.</a:t>
            </a:r>
          </a:p>
          <a:p>
            <a:r>
              <a:rPr lang="en-US" sz="4800" baseline="-25000" dirty="0" err="1">
                <a:solidFill>
                  <a:schemeClr val="tx1"/>
                </a:solidFill>
              </a:rPr>
              <a:t>Phân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loại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hình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ảnh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theo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vật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liệu</a:t>
            </a:r>
            <a:r>
              <a:rPr lang="en-US" sz="4800" baseline="-25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585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2EA4-38A4-02F5-619A-108D1345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365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Cám ơn thầy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theo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dõi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6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A242-71C4-1797-4608-4FA7E73E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Nội</a:t>
            </a:r>
            <a:r>
              <a:rPr lang="en-US" dirty="0">
                <a:solidFill>
                  <a:srgbClr val="FF0000"/>
                </a:solidFill>
              </a:rPr>
              <a:t>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F1A75-322B-ECA3-148C-5FF2FBA3C3E9}"/>
              </a:ext>
            </a:extLst>
          </p:cNvPr>
          <p:cNvSpPr txBox="1"/>
          <p:nvPr/>
        </p:nvSpPr>
        <p:spPr>
          <a:xfrm>
            <a:off x="1603512" y="1887794"/>
            <a:ext cx="9003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Host backend </a:t>
            </a:r>
            <a:r>
              <a:rPr lang="en-US" sz="3200" dirty="0" err="1"/>
              <a:t>và</a:t>
            </a:r>
            <a:r>
              <a:rPr lang="en-US" sz="3200" dirty="0"/>
              <a:t> Frontend </a:t>
            </a:r>
            <a:r>
              <a:rPr lang="en-US" sz="3200" dirty="0" err="1"/>
              <a:t>cho</a:t>
            </a:r>
            <a:r>
              <a:rPr lang="en-US" sz="3200" dirty="0"/>
              <a:t> demo.</a:t>
            </a:r>
          </a:p>
          <a:p>
            <a:r>
              <a:rPr lang="en-US" sz="3200" dirty="0"/>
              <a:t>2. Crawl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ảnh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FB “</a:t>
            </a:r>
            <a:r>
              <a:rPr lang="en-US" sz="3200" dirty="0" err="1"/>
              <a:t>Hán</a:t>
            </a:r>
            <a:r>
              <a:rPr lang="en-US" sz="3200" dirty="0"/>
              <a:t> </a:t>
            </a:r>
            <a:r>
              <a:rPr lang="en-US" sz="3200" dirty="0" err="1"/>
              <a:t>Nôm</a:t>
            </a:r>
            <a:r>
              <a:rPr lang="en-US" sz="3200" dirty="0"/>
              <a:t> </a:t>
            </a:r>
            <a:r>
              <a:rPr lang="en-US" sz="3200" dirty="0" err="1"/>
              <a:t>Kinh</a:t>
            </a:r>
            <a:r>
              <a:rPr lang="en-US" sz="3200" dirty="0"/>
              <a:t> </a:t>
            </a:r>
            <a:r>
              <a:rPr lang="en-US" sz="3200" dirty="0" err="1"/>
              <a:t>Kỳ</a:t>
            </a:r>
            <a:r>
              <a:rPr lang="en-US" sz="3200" dirty="0"/>
              <a:t> </a:t>
            </a:r>
            <a:r>
              <a:rPr lang="ja-JP" altLang="en-US" sz="3200" dirty="0"/>
              <a:t>京畿漢喃</a:t>
            </a:r>
            <a:r>
              <a:rPr lang="en-US" altLang="ja-JP" sz="3200" dirty="0"/>
              <a:t>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501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A242-71C4-1797-4608-4FA7E73E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Nội</a:t>
            </a:r>
            <a:r>
              <a:rPr lang="en-US" dirty="0">
                <a:solidFill>
                  <a:srgbClr val="FF0000"/>
                </a:solidFill>
              </a:rPr>
              <a:t>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F1A75-322B-ECA3-148C-5FF2FBA3C3E9}"/>
              </a:ext>
            </a:extLst>
          </p:cNvPr>
          <p:cNvSpPr txBox="1"/>
          <p:nvPr/>
        </p:nvSpPr>
        <p:spPr>
          <a:xfrm>
            <a:off x="1603512" y="1887794"/>
            <a:ext cx="9003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Crawl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ảnh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FB “</a:t>
            </a:r>
            <a:r>
              <a:rPr lang="en-US" sz="3200" dirty="0" err="1"/>
              <a:t>Hán</a:t>
            </a:r>
            <a:r>
              <a:rPr lang="en-US" sz="3200" dirty="0"/>
              <a:t> </a:t>
            </a:r>
            <a:r>
              <a:rPr lang="en-US" sz="3200" dirty="0" err="1"/>
              <a:t>Nôm</a:t>
            </a:r>
            <a:r>
              <a:rPr lang="en-US" sz="3200" dirty="0"/>
              <a:t> </a:t>
            </a:r>
            <a:r>
              <a:rPr lang="en-US" sz="3200" dirty="0" err="1"/>
              <a:t>Kinh</a:t>
            </a:r>
            <a:r>
              <a:rPr lang="en-US" sz="3200" dirty="0"/>
              <a:t> </a:t>
            </a:r>
            <a:r>
              <a:rPr lang="en-US" sz="3200" dirty="0" err="1"/>
              <a:t>Kỳ</a:t>
            </a:r>
            <a:r>
              <a:rPr lang="en-US" sz="3200" dirty="0"/>
              <a:t> </a:t>
            </a:r>
            <a:r>
              <a:rPr lang="ja-JP" altLang="en-US" sz="3200" dirty="0"/>
              <a:t>京畿漢喃</a:t>
            </a:r>
            <a:r>
              <a:rPr lang="en-US" altLang="ja-JP" sz="3200" dirty="0"/>
              <a:t>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896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267D-DB68-FE63-00F0-0ABBB139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1. Host backend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3995-E969-6726-6A1A-583A5359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solidFill>
                  <a:schemeClr val="tx1"/>
                </a:solidFill>
              </a:rPr>
              <a:t>Dùng</a:t>
            </a:r>
            <a:r>
              <a:rPr lang="en-US" sz="3200" dirty="0">
                <a:solidFill>
                  <a:schemeClr val="tx1"/>
                </a:solidFill>
              </a:rPr>
              <a:t> Azure </a:t>
            </a:r>
            <a:r>
              <a:rPr lang="en-US" sz="3200" dirty="0" err="1">
                <a:solidFill>
                  <a:schemeClr val="tx1"/>
                </a:solidFill>
              </a:rPr>
              <a:t>để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tạo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một</a:t>
            </a:r>
            <a:r>
              <a:rPr lang="en-US" sz="3200" dirty="0">
                <a:solidFill>
                  <a:schemeClr val="tx1"/>
                </a:solidFill>
              </a:rPr>
              <a:t> web application </a:t>
            </a:r>
            <a:r>
              <a:rPr lang="en-US" sz="3200" dirty="0" err="1">
                <a:solidFill>
                  <a:schemeClr val="tx1"/>
                </a:solidFill>
              </a:rPr>
              <a:t>cho</a:t>
            </a:r>
            <a:r>
              <a:rPr lang="en-US" sz="3200" dirty="0">
                <a:solidFill>
                  <a:schemeClr val="tx1"/>
                </a:solidFill>
              </a:rPr>
              <a:t> backend=&gt;</a:t>
            </a:r>
            <a:r>
              <a:rPr lang="en-US" sz="3200" dirty="0" err="1">
                <a:solidFill>
                  <a:srgbClr val="FF0000"/>
                </a:solidFill>
              </a:rPr>
              <a:t>Thất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bại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Dùng</a:t>
            </a:r>
            <a:r>
              <a:rPr lang="en-US" sz="3200" dirty="0">
                <a:solidFill>
                  <a:schemeClr val="tx1"/>
                </a:solidFill>
              </a:rPr>
              <a:t> API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anh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Toàn</a:t>
            </a:r>
            <a:r>
              <a:rPr lang="en-US" sz="3200" dirty="0">
                <a:solidFill>
                  <a:schemeClr val="tx1"/>
                </a:solidFill>
              </a:rPr>
              <a:t> =&gt; </a:t>
            </a:r>
            <a:r>
              <a:rPr lang="en-US" sz="3200" dirty="0">
                <a:solidFill>
                  <a:schemeClr val="accent4"/>
                </a:solidFill>
              </a:rPr>
              <a:t>Thành </a:t>
            </a:r>
            <a:r>
              <a:rPr lang="en-US" sz="3200" dirty="0" err="1">
                <a:solidFill>
                  <a:schemeClr val="accent4"/>
                </a:solidFill>
              </a:rPr>
              <a:t>công</a:t>
            </a:r>
            <a:endParaRPr lang="en-US" sz="3200" dirty="0">
              <a:solidFill>
                <a:schemeClr val="accent4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Giao </a:t>
            </a:r>
            <a:r>
              <a:rPr lang="en-US" sz="3200" dirty="0" err="1">
                <a:solidFill>
                  <a:schemeClr val="tx1"/>
                </a:solidFill>
              </a:rPr>
              <a:t>diện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và</a:t>
            </a:r>
            <a:r>
              <a:rPr lang="en-US" sz="3200" dirty="0">
                <a:solidFill>
                  <a:schemeClr val="tx1"/>
                </a:solidFill>
              </a:rPr>
              <a:t> host Frontend =&gt; </a:t>
            </a:r>
            <a:r>
              <a:rPr lang="en-US" sz="3200" dirty="0">
                <a:solidFill>
                  <a:schemeClr val="accent4"/>
                </a:solidFill>
              </a:rPr>
              <a:t>Thành </a:t>
            </a:r>
            <a:r>
              <a:rPr lang="en-US" sz="3200" dirty="0" err="1">
                <a:solidFill>
                  <a:schemeClr val="accent4"/>
                </a:solidFill>
              </a:rPr>
              <a:t>công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80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3C68-5D05-EFDE-FC76-AEF435A1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Gọi</a:t>
            </a:r>
            <a:r>
              <a:rPr lang="en-US" dirty="0">
                <a:solidFill>
                  <a:srgbClr val="FF0000"/>
                </a:solidFill>
              </a:rPr>
              <a:t> API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Toàn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32F02B-1F83-0BAB-2A38-637F0774D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696" y="2189163"/>
            <a:ext cx="5880607" cy="3822700"/>
          </a:xfrm>
        </p:spPr>
      </p:pic>
    </p:spTree>
    <p:extLst>
      <p:ext uri="{BB962C8B-B14F-4D97-AF65-F5344CB8AC3E}">
        <p14:creationId xmlns:p14="http://schemas.microsoft.com/office/powerpoint/2010/main" val="422837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BBB8-0ADF-12F7-766E-A240EB85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15842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F1DEB2-C386-48B3-22B9-EEF4DB3F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Crawl </a:t>
            </a:r>
            <a:r>
              <a:rPr lang="en-US" sz="4400" dirty="0" err="1">
                <a:solidFill>
                  <a:srgbClr val="FF0000"/>
                </a:solidFill>
              </a:rPr>
              <a:t>dữ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liệu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ảnh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từ</a:t>
            </a:r>
            <a:r>
              <a:rPr lang="en-US" sz="4400" dirty="0">
                <a:solidFill>
                  <a:srgbClr val="FF0000"/>
                </a:solidFill>
              </a:rPr>
              <a:t> FB “</a:t>
            </a:r>
            <a:r>
              <a:rPr lang="en-US" sz="4400" dirty="0" err="1">
                <a:solidFill>
                  <a:srgbClr val="FF0000"/>
                </a:solidFill>
              </a:rPr>
              <a:t>Hán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Nôm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Kinh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Kỳ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ja-JP" altLang="en-US" sz="4400" dirty="0">
                <a:solidFill>
                  <a:srgbClr val="FF0000"/>
                </a:solidFill>
              </a:rPr>
              <a:t>京畿漢喃</a:t>
            </a:r>
            <a:r>
              <a:rPr lang="en-US" altLang="ja-JP" sz="4400" dirty="0">
                <a:solidFill>
                  <a:srgbClr val="FF0000"/>
                </a:solidFill>
              </a:rPr>
              <a:t>”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22BB0-5783-2FE2-5AF5-A6E435336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55" y="2052886"/>
            <a:ext cx="9396259" cy="409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6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2132-5A5F-E215-649A-F16CDDCE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Crawl </a:t>
            </a:r>
            <a:r>
              <a:rPr lang="en-US" sz="4800" dirty="0" err="1">
                <a:solidFill>
                  <a:srgbClr val="FF0000"/>
                </a:solidFill>
              </a:rPr>
              <a:t>dữ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liệu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ảnh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từ</a:t>
            </a:r>
            <a:r>
              <a:rPr lang="en-US" sz="4800" dirty="0">
                <a:solidFill>
                  <a:srgbClr val="FF0000"/>
                </a:solidFill>
              </a:rPr>
              <a:t> FB “</a:t>
            </a:r>
            <a:r>
              <a:rPr lang="en-US" sz="4800" dirty="0" err="1">
                <a:solidFill>
                  <a:srgbClr val="FF0000"/>
                </a:solidFill>
              </a:rPr>
              <a:t>Hán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Nôm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Kinh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Kỳ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ja-JP" altLang="en-US" sz="4800" dirty="0">
                <a:solidFill>
                  <a:srgbClr val="FF0000"/>
                </a:solidFill>
              </a:rPr>
              <a:t>京畿漢喃</a:t>
            </a:r>
            <a:r>
              <a:rPr lang="en-US" altLang="ja-JP" sz="4800" dirty="0">
                <a:solidFill>
                  <a:srgbClr val="FF0000"/>
                </a:solidFill>
              </a:rPr>
              <a:t>”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335B-1072-6A5B-1B05-0F5893A35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</a:rPr>
              <a:t>Tải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tất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cả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các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ảnh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được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tải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từ</a:t>
            </a:r>
            <a:r>
              <a:rPr lang="en-US" sz="2800" dirty="0">
                <a:solidFill>
                  <a:schemeClr val="tx1"/>
                </a:solidFill>
              </a:rPr>
              <a:t> 2016 (</a:t>
            </a:r>
            <a:r>
              <a:rPr lang="en-US" sz="2800" dirty="0" err="1">
                <a:solidFill>
                  <a:schemeClr val="tx1"/>
                </a:solidFill>
              </a:rPr>
              <a:t>lúc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thành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lập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nhóm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  <a:r>
              <a:rPr lang="en-US" sz="2800" dirty="0" err="1">
                <a:solidFill>
                  <a:schemeClr val="tx1"/>
                </a:solidFill>
              </a:rPr>
              <a:t>đến</a:t>
            </a:r>
            <a:r>
              <a:rPr lang="en-US" sz="2800" dirty="0">
                <a:solidFill>
                  <a:schemeClr val="tx1"/>
                </a:solidFill>
              </a:rPr>
              <a:t> 24/08/2023.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Thu </a:t>
            </a:r>
            <a:r>
              <a:rPr lang="en-US" sz="2800" dirty="0" err="1">
                <a:solidFill>
                  <a:schemeClr val="tx1"/>
                </a:solidFill>
              </a:rPr>
              <a:t>được</a:t>
            </a:r>
            <a:r>
              <a:rPr lang="en-US" sz="2800" dirty="0">
                <a:solidFill>
                  <a:schemeClr val="tx1"/>
                </a:solidFill>
              </a:rPr>
              <a:t> 40385 </a:t>
            </a:r>
            <a:r>
              <a:rPr lang="en-US" sz="2800" dirty="0" err="1">
                <a:solidFill>
                  <a:schemeClr val="tx1"/>
                </a:solidFill>
              </a:rPr>
              <a:t>ảnh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</a:rPr>
              <a:t>Liên </a:t>
            </a:r>
            <a:r>
              <a:rPr lang="en-US" sz="2800" dirty="0" err="1">
                <a:solidFill>
                  <a:schemeClr val="tx1"/>
                </a:solidFill>
              </a:rPr>
              <a:t>kết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dữ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liệu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r>
              <a:rPr lang="en-US" sz="2800" dirty="0">
                <a:hlinkClick r:id="rId2"/>
              </a:rPr>
              <a:t>img_crawl_fb.zip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8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CA941-F243-2CE4-578E-2C8DD1A1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>
                <a:solidFill>
                  <a:srgbClr val="FF0000"/>
                </a:solidFill>
              </a:rPr>
              <a:t>Hoành</a:t>
            </a:r>
            <a:r>
              <a:rPr lang="en-US" sz="5200" dirty="0">
                <a:solidFill>
                  <a:srgbClr val="FF0000"/>
                </a:solidFill>
              </a:rPr>
              <a:t> phi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181220-1BA0-4341-9BAB-4A631A8EE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11DDAE9-A410-4735-8FF2-86DA55E82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3429000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EBFFA8C-D811-428A-A109-5AA29637F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71935" y="579694"/>
              <a:ext cx="0" cy="568914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A sign with gold writing on it&#10;&#10;Description automatically generated">
            <a:extLst>
              <a:ext uri="{FF2B5EF4-FFF2-40B4-BE49-F238E27FC236}">
                <a16:creationId xmlns:a16="http://schemas.microsoft.com/office/drawing/2014/main" id="{5B069923-4C95-7BF9-7719-805880C85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466" y="1434569"/>
            <a:ext cx="2920577" cy="1314259"/>
          </a:xfrm>
          <a:prstGeom prst="rect">
            <a:avLst/>
          </a:prstGeom>
        </p:spPr>
      </p:pic>
      <p:pic>
        <p:nvPicPr>
          <p:cNvPr id="7" name="Picture 6" descr="A sign with gold letters on it&#10;&#10;Description automatically generated">
            <a:extLst>
              <a:ext uri="{FF2B5EF4-FFF2-40B4-BE49-F238E27FC236}">
                <a16:creationId xmlns:a16="http://schemas.microsoft.com/office/drawing/2014/main" id="{7BF6B424-B6AC-13A6-5E5B-F24527D83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481" y="1152945"/>
            <a:ext cx="2674615" cy="1771932"/>
          </a:xfrm>
          <a:prstGeom prst="rect">
            <a:avLst/>
          </a:prstGeom>
        </p:spPr>
      </p:pic>
      <p:pic>
        <p:nvPicPr>
          <p:cNvPr id="11" name="Picture 10" descr="A sign with chinese characters&#10;&#10;Description automatically generated">
            <a:extLst>
              <a:ext uri="{FF2B5EF4-FFF2-40B4-BE49-F238E27FC236}">
                <a16:creationId xmlns:a16="http://schemas.microsoft.com/office/drawing/2014/main" id="{4F5D9BA6-13E8-7CEB-42D0-B2CBC1D94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55" y="4109170"/>
            <a:ext cx="2679806" cy="1507390"/>
          </a:xfrm>
          <a:prstGeom prst="rect">
            <a:avLst/>
          </a:prstGeom>
        </p:spPr>
      </p:pic>
      <p:pic>
        <p:nvPicPr>
          <p:cNvPr id="5" name="Content Placeholder 4" descr="A sign with writing on it&#10;&#10;Description automatically generated">
            <a:extLst>
              <a:ext uri="{FF2B5EF4-FFF2-40B4-BE49-F238E27FC236}">
                <a16:creationId xmlns:a16="http://schemas.microsoft.com/office/drawing/2014/main" id="{94E3115D-BE4C-D539-CE73-48D323181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940" y="3862183"/>
            <a:ext cx="2668486" cy="200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95472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5E2"/>
      </a:lt2>
      <a:accent1>
        <a:srgbClr val="2985E7"/>
      </a:accent1>
      <a:accent2>
        <a:srgbClr val="15B4C5"/>
      </a:accent2>
      <a:accent3>
        <a:srgbClr val="20B787"/>
      </a:accent3>
      <a:accent4>
        <a:srgbClr val="14BA40"/>
      </a:accent4>
      <a:accent5>
        <a:srgbClr val="38BA21"/>
      </a:accent5>
      <a:accent6>
        <a:srgbClr val="70B614"/>
      </a:accent6>
      <a:hlink>
        <a:srgbClr val="319332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213</Words>
  <Application>Microsoft Office PowerPoint</Application>
  <PresentationFormat>Widescreen</PresentationFormat>
  <Paragraphs>28</Paragraphs>
  <Slides>16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Footlight MT Light</vt:lpstr>
      <vt:lpstr>ArchVTI</vt:lpstr>
      <vt:lpstr>Báo cáo kết quả từ 21 ~26.08.2023</vt:lpstr>
      <vt:lpstr>Nội dung</vt:lpstr>
      <vt:lpstr>Nội dung</vt:lpstr>
      <vt:lpstr>1. Host backend và frontend</vt:lpstr>
      <vt:lpstr>Gọi API của anh Toàn</vt:lpstr>
      <vt:lpstr>Frontend</vt:lpstr>
      <vt:lpstr>Crawl dữ liệu ảnh từ FB “Hán Nôm Kinh Kỳ 京畿漢喃”</vt:lpstr>
      <vt:lpstr>Crawl dữ liệu ảnh từ FB “Hán Nôm Kinh Kỳ 京畿漢喃”</vt:lpstr>
      <vt:lpstr>Hoành phi</vt:lpstr>
      <vt:lpstr>Câu đối</vt:lpstr>
      <vt:lpstr>Chữ Hán Nôm trên vật dụng</vt:lpstr>
      <vt:lpstr>Thư pháp</vt:lpstr>
      <vt:lpstr>Chữ viết tay</vt:lpstr>
      <vt:lpstr>Ảnh kỹ thuật số</vt:lpstr>
      <vt:lpstr>Kế hoạch tuần này</vt:lpstr>
      <vt:lpstr>Cám ơn thầy và các bạn đã theo dõi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Khảo sát các phương pháp meta-learning cho bài toán OCR chữ Nôm</dc:title>
  <dc:creator>Hồ Anh Khoa</dc:creator>
  <cp:lastModifiedBy>Hồ Anh Khoa</cp:lastModifiedBy>
  <cp:revision>24</cp:revision>
  <dcterms:created xsi:type="dcterms:W3CDTF">2023-08-19T06:40:07Z</dcterms:created>
  <dcterms:modified xsi:type="dcterms:W3CDTF">2023-08-30T04:01:32Z</dcterms:modified>
</cp:coreProperties>
</file>