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319" r:id="rId4"/>
    <p:sldId id="268" r:id="rId5"/>
    <p:sldId id="320" r:id="rId6"/>
    <p:sldId id="337" r:id="rId7"/>
    <p:sldId id="324" r:id="rId8"/>
    <p:sldId id="325" r:id="rId9"/>
    <p:sldId id="338" r:id="rId10"/>
    <p:sldId id="327" r:id="rId11"/>
    <p:sldId id="330" r:id="rId12"/>
    <p:sldId id="335" r:id="rId13"/>
    <p:sldId id="331" r:id="rId14"/>
    <p:sldId id="332" r:id="rId15"/>
    <p:sldId id="329" r:id="rId16"/>
    <p:sldId id="334" r:id="rId17"/>
    <p:sldId id="328" r:id="rId18"/>
    <p:sldId id="336" r:id="rId19"/>
    <p:sldId id="276" r:id="rId20"/>
    <p:sldId id="343" r:id="rId21"/>
    <p:sldId id="339" r:id="rId22"/>
    <p:sldId id="289" r:id="rId23"/>
    <p:sldId id="340" r:id="rId24"/>
    <p:sldId id="341" r:id="rId25"/>
    <p:sldId id="342" r:id="rId26"/>
    <p:sldId id="290" r:id="rId27"/>
    <p:sldId id="267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04/11/2023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04/11/2023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04/11/2023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04/11/2023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04/11/2023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6244.pdf" TargetMode="External"/><Relationship Id="rId2" Type="http://schemas.openxmlformats.org/officeDocument/2006/relationships/hyperlink" Target="https://github.com/clovaai/CLEv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A green and purple background with cubes&#10;&#10;Description automatically generated">
            <a:extLst>
              <a:ext uri="{FF2B5EF4-FFF2-40B4-BE49-F238E27FC236}">
                <a16:creationId xmlns:a16="http://schemas.microsoft.com/office/drawing/2014/main" id="{C70A0FB6-1587-97A4-3D11-0AFCE43C2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44" b="1"/>
          <a:stretch/>
        </p:blipFill>
        <p:spPr>
          <a:xfrm>
            <a:off x="-1095" y="-15542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2FEC9C-D6D8-6CF7-3365-F93C07AA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52" y="1937226"/>
            <a:ext cx="10868971" cy="1738833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Báo </a:t>
            </a:r>
            <a:r>
              <a:rPr lang="en-US" sz="4000" dirty="0" err="1">
                <a:solidFill>
                  <a:srgbClr val="FFFFFF"/>
                </a:solidFill>
              </a:rPr>
              <a:t>cáo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kết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quả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nghiên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cứu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từ</a:t>
            </a:r>
            <a:r>
              <a:rPr lang="en-US" sz="4000" dirty="0">
                <a:solidFill>
                  <a:srgbClr val="FFFFFF"/>
                </a:solidFill>
              </a:rPr>
              <a:t> 28.10 – 4.11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DAEF6-E350-97A7-498E-3AC4506E1386}"/>
              </a:ext>
            </a:extLst>
          </p:cNvPr>
          <p:cNvSpPr txBox="1"/>
          <p:nvPr/>
        </p:nvSpPr>
        <p:spPr>
          <a:xfrm>
            <a:off x="3622417" y="3251634"/>
            <a:ext cx="611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22C15033- Hồ Anh Khoa</a:t>
            </a:r>
          </a:p>
        </p:txBody>
      </p:sp>
    </p:spTree>
    <p:extLst>
      <p:ext uri="{BB962C8B-B14F-4D97-AF65-F5344CB8AC3E}">
        <p14:creationId xmlns:p14="http://schemas.microsoft.com/office/powerpoint/2010/main" val="406166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PPC </a:t>
            </a:r>
            <a:r>
              <a:rPr lang="en-US" sz="5400" dirty="0" err="1">
                <a:solidFill>
                  <a:srgbClr val="FF0000"/>
                </a:solidFill>
              </a:rPr>
              <a:t>trong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dữ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liệu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ngoại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cảnh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C74DE-19D2-1322-4201-1ECA17AF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00" y="1723197"/>
            <a:ext cx="6418200" cy="39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Nhãn</a:t>
            </a:r>
            <a:r>
              <a:rPr lang="en-US" sz="5400" dirty="0">
                <a:solidFill>
                  <a:srgbClr val="FF0000"/>
                </a:solidFill>
              </a:rPr>
              <a:t> (Ground Truth)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9337B-7371-A2AE-4359-FB07EBF9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723787"/>
            <a:ext cx="861180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3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AA021-8457-0F1D-FF92-2EEC9F69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76" y="1853015"/>
            <a:ext cx="9069066" cy="34485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153097-B85C-BE99-1BE3-F01187FA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Dự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đoán</a:t>
            </a:r>
            <a:r>
              <a:rPr lang="en-US" sz="5400" dirty="0">
                <a:solidFill>
                  <a:srgbClr val="FF0000"/>
                </a:solidFill>
              </a:rPr>
              <a:t> (prediction)</a:t>
            </a:r>
          </a:p>
        </p:txBody>
      </p:sp>
    </p:spTree>
    <p:extLst>
      <p:ext uri="{BB962C8B-B14F-4D97-AF65-F5344CB8AC3E}">
        <p14:creationId xmlns:p14="http://schemas.microsoft.com/office/powerpoint/2010/main" val="361020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Khớp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giữa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dự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đoán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và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nhãn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17512-0D36-4DA7-9A5D-1C83D90D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714260"/>
            <a:ext cx="925959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5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Tính</a:t>
            </a:r>
            <a:r>
              <a:rPr lang="en-US" sz="5400" dirty="0">
                <a:solidFill>
                  <a:srgbClr val="FF0000"/>
                </a:solidFill>
              </a:rPr>
              <a:t> 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49DC4-F1FE-2D7E-1CBD-3C635780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99" y="1618662"/>
            <a:ext cx="10510550" cy="3827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97E3B-E037-ACDC-C3F9-AE762DCEB06B}"/>
              </a:ext>
            </a:extLst>
          </p:cNvPr>
          <p:cNvSpPr txBox="1"/>
          <p:nvPr/>
        </p:nvSpPr>
        <p:spPr>
          <a:xfrm>
            <a:off x="1383631" y="5636795"/>
            <a:ext cx="653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G.Penalty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: Granularity Penalty (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14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Tính</a:t>
            </a:r>
            <a:r>
              <a:rPr lang="en-US" sz="5400" dirty="0">
                <a:solidFill>
                  <a:srgbClr val="FF0000"/>
                </a:solidFill>
              </a:rPr>
              <a:t> recall (</a:t>
            </a:r>
            <a:r>
              <a:rPr lang="en-US" sz="5400" dirty="0" err="1">
                <a:solidFill>
                  <a:srgbClr val="FF0000"/>
                </a:solidFill>
              </a:rPr>
              <a:t>tt</a:t>
            </a:r>
            <a:r>
              <a:rPr lang="en-US" sz="54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D70C3-B445-4272-DAA3-89B1BE43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1680918"/>
            <a:ext cx="939296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Tính</a:t>
            </a:r>
            <a:r>
              <a:rPr lang="en-US" sz="5400" dirty="0">
                <a:solidFill>
                  <a:srgbClr val="FF0000"/>
                </a:solidFill>
              </a:rPr>
              <a:t>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D07ED-D95B-8C5C-C542-CDC5F9D9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1638050"/>
            <a:ext cx="927864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4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Tính</a:t>
            </a:r>
            <a:r>
              <a:rPr lang="en-US" sz="5400" dirty="0">
                <a:solidFill>
                  <a:srgbClr val="FF0000"/>
                </a:solidFill>
              </a:rPr>
              <a:t> precision (</a:t>
            </a:r>
            <a:r>
              <a:rPr lang="en-US" sz="5400" dirty="0" err="1">
                <a:solidFill>
                  <a:srgbClr val="FF0000"/>
                </a:solidFill>
              </a:rPr>
              <a:t>tt</a:t>
            </a:r>
            <a:r>
              <a:rPr lang="en-US" sz="54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2213A-A886-F02D-3C3C-0784D505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1763871"/>
            <a:ext cx="9221487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H-mean = F1-score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08FB4-93D9-4994-77DB-2B48C313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65" y="1548237"/>
            <a:ext cx="4431998" cy="939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87019F-7079-0451-631A-07EB28B1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082" y="2487628"/>
            <a:ext cx="9221487" cy="3715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60440-0799-D8E7-BEE4-534CE3BE10F9}"/>
                  </a:ext>
                </a:extLst>
              </p:cNvPr>
              <p:cNvSpPr txBox="1"/>
              <p:nvPr/>
            </p:nvSpPr>
            <p:spPr>
              <a:xfrm>
                <a:off x="8987589" y="5402179"/>
                <a:ext cx="2881564" cy="707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H-mean =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60440-0799-D8E7-BEE4-534CE3BE1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589" y="5402179"/>
                <a:ext cx="2881564" cy="707053"/>
              </a:xfrm>
              <a:prstGeom prst="rect">
                <a:avLst/>
              </a:prstGeom>
              <a:blipFill>
                <a:blip r:embed="rId4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6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343" y="30549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Đánh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nền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A242-71C4-1797-4608-4FA7E73E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8EC87-6314-1D0C-1845-402452574CAC}"/>
              </a:ext>
            </a:extLst>
          </p:cNvPr>
          <p:cNvSpPr txBox="1"/>
          <p:nvPr/>
        </p:nvSpPr>
        <p:spPr>
          <a:xfrm>
            <a:off x="1338470" y="2172156"/>
            <a:ext cx="9660834" cy="3032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1. </a:t>
            </a:r>
            <a:r>
              <a:rPr lang="en-US" sz="4400" dirty="0" err="1"/>
              <a:t>Tìm</a:t>
            </a:r>
            <a:r>
              <a:rPr lang="en-US" sz="4400" dirty="0"/>
              <a:t> </a:t>
            </a:r>
            <a:r>
              <a:rPr lang="en-US" sz="4400" dirty="0" err="1"/>
              <a:t>độ</a:t>
            </a:r>
            <a:r>
              <a:rPr lang="en-US" sz="4400" dirty="0"/>
              <a:t> </a:t>
            </a:r>
            <a:r>
              <a:rPr lang="en-US" sz="4400" dirty="0" err="1"/>
              <a:t>đo</a:t>
            </a:r>
            <a:r>
              <a:rPr lang="en-US" sz="4400" dirty="0"/>
              <a:t> </a:t>
            </a:r>
            <a:r>
              <a:rPr lang="en-US" sz="4400" dirty="0" err="1"/>
              <a:t>phù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2. </a:t>
            </a:r>
            <a:r>
              <a:rPr lang="en-US" sz="4400" dirty="0" err="1"/>
              <a:t>Đánh</a:t>
            </a:r>
            <a:r>
              <a:rPr lang="en-US" sz="4400" dirty="0"/>
              <a:t> </a:t>
            </a:r>
            <a:r>
              <a:rPr lang="en-US" sz="4400" dirty="0" err="1"/>
              <a:t>giá</a:t>
            </a:r>
            <a:r>
              <a:rPr lang="en-US" sz="4400" dirty="0"/>
              <a:t> </a:t>
            </a:r>
            <a:r>
              <a:rPr lang="en-US" sz="4400" dirty="0" err="1"/>
              <a:t>hiệu</a:t>
            </a:r>
            <a:r>
              <a:rPr lang="en-US" sz="4400" dirty="0"/>
              <a:t> </a:t>
            </a:r>
            <a:r>
              <a:rPr lang="en-US" sz="4400" dirty="0" err="1"/>
              <a:t>quả</a:t>
            </a:r>
            <a:r>
              <a:rPr lang="en-US" sz="4400" dirty="0"/>
              <a:t> </a:t>
            </a:r>
            <a:r>
              <a:rPr lang="en-US" sz="4400" dirty="0" err="1"/>
              <a:t>của</a:t>
            </a:r>
            <a:r>
              <a:rPr lang="en-US" sz="4400" dirty="0"/>
              <a:t> </a:t>
            </a:r>
            <a:r>
              <a:rPr lang="en-US" sz="4400" dirty="0" err="1"/>
              <a:t>thuật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</a:t>
            </a:r>
            <a:r>
              <a:rPr lang="en-US" sz="4400" dirty="0" err="1"/>
              <a:t>xóa</a:t>
            </a:r>
            <a:r>
              <a:rPr lang="en-US" sz="4400" dirty="0"/>
              <a:t> </a:t>
            </a:r>
            <a:r>
              <a:rPr lang="en-US" sz="4400" dirty="0" err="1"/>
              <a:t>nền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010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BD33D-F260-61BE-1E44-ABC75743626E}"/>
              </a:ext>
            </a:extLst>
          </p:cNvPr>
          <p:cNvSpPr txBox="1"/>
          <p:nvPr/>
        </p:nvSpPr>
        <p:spPr>
          <a:xfrm>
            <a:off x="3761873" y="1807605"/>
            <a:ext cx="759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19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</p:txBody>
      </p:sp>
      <p:pic>
        <p:nvPicPr>
          <p:cNvPr id="5" name="Picture 4" descr="A close-up of a paper&#10;&#10;Description automatically generated">
            <a:extLst>
              <a:ext uri="{FF2B5EF4-FFF2-40B4-BE49-F238E27FC236}">
                <a16:creationId xmlns:a16="http://schemas.microsoft.com/office/drawing/2014/main" id="{F44F8720-60C7-6AB8-0502-B07AE5E5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08" y="2104931"/>
            <a:ext cx="5549969" cy="41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 baseline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D7FBE0-B73F-F934-29B5-3A46B1316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00391"/>
              </p:ext>
            </p:extLst>
          </p:nvPr>
        </p:nvGraphicFramePr>
        <p:xfrm>
          <a:off x="1809415" y="2508584"/>
          <a:ext cx="8285080" cy="157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83">
                  <a:extLst>
                    <a:ext uri="{9D8B030D-6E8A-4147-A177-3AD203B41FA5}">
                      <a16:colId xmlns:a16="http://schemas.microsoft.com/office/drawing/2014/main" val="609297540"/>
                    </a:ext>
                  </a:extLst>
                </a:gridCol>
                <a:gridCol w="1183583">
                  <a:extLst>
                    <a:ext uri="{9D8B030D-6E8A-4147-A177-3AD203B41FA5}">
                      <a16:colId xmlns:a16="http://schemas.microsoft.com/office/drawing/2014/main" val="2763608088"/>
                    </a:ext>
                  </a:extLst>
                </a:gridCol>
                <a:gridCol w="1183583">
                  <a:extLst>
                    <a:ext uri="{9D8B030D-6E8A-4147-A177-3AD203B41FA5}">
                      <a16:colId xmlns:a16="http://schemas.microsoft.com/office/drawing/2014/main" val="2796500164"/>
                    </a:ext>
                  </a:extLst>
                </a:gridCol>
                <a:gridCol w="1183583">
                  <a:extLst>
                    <a:ext uri="{9D8B030D-6E8A-4147-A177-3AD203B41FA5}">
                      <a16:colId xmlns:a16="http://schemas.microsoft.com/office/drawing/2014/main" val="3340563686"/>
                    </a:ext>
                  </a:extLst>
                </a:gridCol>
                <a:gridCol w="1183583">
                  <a:extLst>
                    <a:ext uri="{9D8B030D-6E8A-4147-A177-3AD203B41FA5}">
                      <a16:colId xmlns:a16="http://schemas.microsoft.com/office/drawing/2014/main" val="2423592215"/>
                    </a:ext>
                  </a:extLst>
                </a:gridCol>
                <a:gridCol w="1257938">
                  <a:extLst>
                    <a:ext uri="{9D8B030D-6E8A-4147-A177-3AD203B41FA5}">
                      <a16:colId xmlns:a16="http://schemas.microsoft.com/office/drawing/2014/main" val="60167337"/>
                    </a:ext>
                  </a:extLst>
                </a:gridCol>
                <a:gridCol w="1109227">
                  <a:extLst>
                    <a:ext uri="{9D8B030D-6E8A-4147-A177-3AD203B41FA5}">
                      <a16:colId xmlns:a16="http://schemas.microsoft.com/office/drawing/2014/main" val="3037308153"/>
                    </a:ext>
                  </a:extLst>
                </a:gridCol>
              </a:tblGrid>
              <a:tr h="1202166">
                <a:tc>
                  <a:txBody>
                    <a:bodyPr/>
                    <a:lstStyle/>
                    <a:p>
                      <a:r>
                        <a:rPr lang="en-US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sai</a:t>
                      </a:r>
                      <a:r>
                        <a:rPr lang="en-US" dirty="0"/>
                        <a:t>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10164"/>
                  </a:ext>
                </a:extLst>
              </a:tr>
              <a:tr h="375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1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7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XÓA NỀN LQN</a:t>
            </a:r>
          </a:p>
        </p:txBody>
      </p:sp>
      <p:pic>
        <p:nvPicPr>
          <p:cNvPr id="7" name="Picture 6" descr="A black background with writing on it&#10;&#10;Description automatically generated">
            <a:extLst>
              <a:ext uri="{FF2B5EF4-FFF2-40B4-BE49-F238E27FC236}">
                <a16:creationId xmlns:a16="http://schemas.microsoft.com/office/drawing/2014/main" id="{7FB63CA6-A561-BAAF-7F38-DC21CC82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74" y="1741407"/>
            <a:ext cx="5909363" cy="43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7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XÓA NỀN LQN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8CEAA7-07C2-C0DC-4A26-B71320C2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27601"/>
              </p:ext>
            </p:extLst>
          </p:nvPr>
        </p:nvGraphicFramePr>
        <p:xfrm>
          <a:off x="1809415" y="2508584"/>
          <a:ext cx="8285080" cy="221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1">
                  <a:extLst>
                    <a:ext uri="{9D8B030D-6E8A-4147-A177-3AD203B41FA5}">
                      <a16:colId xmlns:a16="http://schemas.microsoft.com/office/drawing/2014/main" val="609297540"/>
                    </a:ext>
                  </a:extLst>
                </a:gridCol>
                <a:gridCol w="884321">
                  <a:extLst>
                    <a:ext uri="{9D8B030D-6E8A-4147-A177-3AD203B41FA5}">
                      <a16:colId xmlns:a16="http://schemas.microsoft.com/office/drawing/2014/main" val="2763608088"/>
                    </a:ext>
                  </a:extLst>
                </a:gridCol>
                <a:gridCol w="1040827">
                  <a:extLst>
                    <a:ext uri="{9D8B030D-6E8A-4147-A177-3AD203B41FA5}">
                      <a16:colId xmlns:a16="http://schemas.microsoft.com/office/drawing/2014/main" val="2796500164"/>
                    </a:ext>
                  </a:extLst>
                </a:gridCol>
                <a:gridCol w="1183583">
                  <a:extLst>
                    <a:ext uri="{9D8B030D-6E8A-4147-A177-3AD203B41FA5}">
                      <a16:colId xmlns:a16="http://schemas.microsoft.com/office/drawing/2014/main" val="3340563686"/>
                    </a:ext>
                  </a:extLst>
                </a:gridCol>
                <a:gridCol w="1183583">
                  <a:extLst>
                    <a:ext uri="{9D8B030D-6E8A-4147-A177-3AD203B41FA5}">
                      <a16:colId xmlns:a16="http://schemas.microsoft.com/office/drawing/2014/main" val="2423592215"/>
                    </a:ext>
                  </a:extLst>
                </a:gridCol>
                <a:gridCol w="1257938">
                  <a:extLst>
                    <a:ext uri="{9D8B030D-6E8A-4147-A177-3AD203B41FA5}">
                      <a16:colId xmlns:a16="http://schemas.microsoft.com/office/drawing/2014/main" val="60167337"/>
                    </a:ext>
                  </a:extLst>
                </a:gridCol>
                <a:gridCol w="1109227">
                  <a:extLst>
                    <a:ext uri="{9D8B030D-6E8A-4147-A177-3AD203B41FA5}">
                      <a16:colId xmlns:a16="http://schemas.microsoft.com/office/drawing/2014/main" val="3037308153"/>
                    </a:ext>
                  </a:extLst>
                </a:gridCol>
              </a:tblGrid>
              <a:tr h="1202166">
                <a:tc>
                  <a:txBody>
                    <a:bodyPr/>
                    <a:lstStyle/>
                    <a:p>
                      <a:r>
                        <a:rPr lang="en-US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sai</a:t>
                      </a:r>
                      <a:r>
                        <a:rPr lang="en-US" dirty="0"/>
                        <a:t>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10164"/>
                  </a:ext>
                </a:extLst>
              </a:tr>
              <a:tr h="375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10968"/>
                  </a:ext>
                </a:extLst>
              </a:tr>
              <a:tr h="375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BG_RM_LQN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8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71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XÓA NỀN LQN</a:t>
            </a:r>
          </a:p>
        </p:txBody>
      </p:sp>
      <p:pic>
        <p:nvPicPr>
          <p:cNvPr id="4" name="Picture 3" descr="A close-up of a white envelope&#10;&#10;Description automatically generated">
            <a:extLst>
              <a:ext uri="{FF2B5EF4-FFF2-40B4-BE49-F238E27FC236}">
                <a16:creationId xmlns:a16="http://schemas.microsoft.com/office/drawing/2014/main" id="{2AA4E6E5-35F9-F720-8C31-0D9D3D0B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48" y="1708484"/>
            <a:ext cx="5577296" cy="41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9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XÓA NỀN LQN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8CEAA7-07C2-C0DC-4A26-B71320C2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588"/>
              </p:ext>
            </p:extLst>
          </p:nvPr>
        </p:nvGraphicFramePr>
        <p:xfrm>
          <a:off x="1953460" y="1780673"/>
          <a:ext cx="8285080" cy="311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1">
                  <a:extLst>
                    <a:ext uri="{9D8B030D-6E8A-4147-A177-3AD203B41FA5}">
                      <a16:colId xmlns:a16="http://schemas.microsoft.com/office/drawing/2014/main" val="609297540"/>
                    </a:ext>
                  </a:extLst>
                </a:gridCol>
                <a:gridCol w="884321">
                  <a:extLst>
                    <a:ext uri="{9D8B030D-6E8A-4147-A177-3AD203B41FA5}">
                      <a16:colId xmlns:a16="http://schemas.microsoft.com/office/drawing/2014/main" val="2763608088"/>
                    </a:ext>
                  </a:extLst>
                </a:gridCol>
                <a:gridCol w="1040827">
                  <a:extLst>
                    <a:ext uri="{9D8B030D-6E8A-4147-A177-3AD203B41FA5}">
                      <a16:colId xmlns:a16="http://schemas.microsoft.com/office/drawing/2014/main" val="2796500164"/>
                    </a:ext>
                  </a:extLst>
                </a:gridCol>
                <a:gridCol w="1183583">
                  <a:extLst>
                    <a:ext uri="{9D8B030D-6E8A-4147-A177-3AD203B41FA5}">
                      <a16:colId xmlns:a16="http://schemas.microsoft.com/office/drawing/2014/main" val="3340563686"/>
                    </a:ext>
                  </a:extLst>
                </a:gridCol>
                <a:gridCol w="1183583">
                  <a:extLst>
                    <a:ext uri="{9D8B030D-6E8A-4147-A177-3AD203B41FA5}">
                      <a16:colId xmlns:a16="http://schemas.microsoft.com/office/drawing/2014/main" val="2423592215"/>
                    </a:ext>
                  </a:extLst>
                </a:gridCol>
                <a:gridCol w="1257938">
                  <a:extLst>
                    <a:ext uri="{9D8B030D-6E8A-4147-A177-3AD203B41FA5}">
                      <a16:colId xmlns:a16="http://schemas.microsoft.com/office/drawing/2014/main" val="60167337"/>
                    </a:ext>
                  </a:extLst>
                </a:gridCol>
                <a:gridCol w="1109227">
                  <a:extLst>
                    <a:ext uri="{9D8B030D-6E8A-4147-A177-3AD203B41FA5}">
                      <a16:colId xmlns:a16="http://schemas.microsoft.com/office/drawing/2014/main" val="3037308153"/>
                    </a:ext>
                  </a:extLst>
                </a:gridCol>
              </a:tblGrid>
              <a:tr h="1202166">
                <a:tc>
                  <a:txBody>
                    <a:bodyPr/>
                    <a:lstStyle/>
                    <a:p>
                      <a:r>
                        <a:rPr lang="en-US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sai</a:t>
                      </a:r>
                      <a:r>
                        <a:rPr lang="en-US" dirty="0"/>
                        <a:t>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10164"/>
                  </a:ext>
                </a:extLst>
              </a:tr>
              <a:tr h="375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10968"/>
                  </a:ext>
                </a:extLst>
              </a:tr>
              <a:tr h="3750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BG_RM_LQN black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86718"/>
                  </a:ext>
                </a:extLst>
              </a:tr>
              <a:tr h="375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BG_RM_LQN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50210"/>
                  </a:ext>
                </a:extLst>
              </a:tr>
            </a:tbl>
          </a:graphicData>
        </a:graphic>
      </p:graphicFrame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8CC05DCD-5E85-38DF-FEB8-BF9165627B62}"/>
              </a:ext>
            </a:extLst>
          </p:cNvPr>
          <p:cNvSpPr/>
          <p:nvPr/>
        </p:nvSpPr>
        <p:spPr>
          <a:xfrm>
            <a:off x="7778417" y="4704347"/>
            <a:ext cx="3687678" cy="1590257"/>
          </a:xfrm>
          <a:prstGeom prst="irregularSeal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nè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0030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49DE-A38F-7F57-D97A-A5800B2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luận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D9A3F-CF19-9214-ED53-A5D29A0CB87E}"/>
              </a:ext>
            </a:extLst>
          </p:cNvPr>
          <p:cNvSpPr txBox="1"/>
          <p:nvPr/>
        </p:nvSpPr>
        <p:spPr>
          <a:xfrm>
            <a:off x="1696452" y="1852863"/>
            <a:ext cx="9324473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E2E OCR </a:t>
            </a:r>
            <a:r>
              <a:rPr lang="en-US" sz="2400" dirty="0" err="1"/>
              <a:t>và</a:t>
            </a:r>
            <a:r>
              <a:rPr lang="en-US" sz="2400" dirty="0"/>
              <a:t> STR.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code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(19 </a:t>
            </a:r>
            <a:r>
              <a:rPr lang="en-US" sz="2400" dirty="0" err="1"/>
              <a:t>ảnh</a:t>
            </a:r>
            <a:r>
              <a:rPr lang="en-US" sz="2400" dirty="0"/>
              <a:t>)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thiện</a:t>
            </a:r>
            <a:r>
              <a:rPr lang="en-US" sz="2400" dirty="0"/>
              <a:t> F1-score </a:t>
            </a:r>
            <a:r>
              <a:rPr lang="en-US" sz="2400" dirty="0" err="1"/>
              <a:t>cho</a:t>
            </a:r>
            <a:r>
              <a:rPr lang="en-US" sz="2400" dirty="0"/>
              <a:t> E2E OCR </a:t>
            </a:r>
            <a:r>
              <a:rPr lang="en-US" sz="2400" dirty="0" err="1"/>
              <a:t>và</a:t>
            </a:r>
            <a:r>
              <a:rPr lang="en-US" sz="2400" dirty="0"/>
              <a:t> STR.</a:t>
            </a:r>
          </a:p>
        </p:txBody>
      </p:sp>
    </p:spTree>
    <p:extLst>
      <p:ext uri="{BB962C8B-B14F-4D97-AF65-F5344CB8AC3E}">
        <p14:creationId xmlns:p14="http://schemas.microsoft.com/office/powerpoint/2010/main" val="594091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05E4-97FB-6BCE-6B7F-1B7CFA6C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785E-CAF5-E678-CB6F-0350506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aseline="-25000" dirty="0" err="1">
                <a:solidFill>
                  <a:schemeClr val="tx1"/>
                </a:solidFill>
              </a:rPr>
              <a:t>Thêm</a:t>
            </a:r>
            <a:r>
              <a:rPr lang="en-US" sz="4800" baseline="-25000" dirty="0">
                <a:solidFill>
                  <a:schemeClr val="tx1"/>
                </a:solidFill>
              </a:rPr>
              <a:t> ý </a:t>
            </a:r>
            <a:r>
              <a:rPr lang="en-US" sz="4800" baseline="-25000" dirty="0" err="1">
                <a:solidFill>
                  <a:schemeClr val="tx1"/>
                </a:solidFill>
              </a:rPr>
              <a:t>tưởng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cho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phần</a:t>
            </a:r>
            <a:r>
              <a:rPr lang="en-US" sz="4800" baseline="-25000" dirty="0">
                <a:solidFill>
                  <a:schemeClr val="tx1"/>
                </a:solidFill>
              </a:rPr>
              <a:t> blend text.</a:t>
            </a:r>
          </a:p>
          <a:p>
            <a:pPr lvl="1"/>
            <a:r>
              <a:rPr lang="en-US" sz="4600" baseline="-25000" dirty="0" err="1">
                <a:solidFill>
                  <a:schemeClr val="tx1"/>
                </a:solidFill>
              </a:rPr>
              <a:t>Chọn</a:t>
            </a:r>
            <a:r>
              <a:rPr lang="en-US" sz="4600" baseline="-25000" dirty="0">
                <a:solidFill>
                  <a:schemeClr val="tx1"/>
                </a:solidFill>
              </a:rPr>
              <a:t> </a:t>
            </a:r>
            <a:r>
              <a:rPr lang="en-US" sz="4600" baseline="-25000" dirty="0" err="1">
                <a:solidFill>
                  <a:schemeClr val="tx1"/>
                </a:solidFill>
              </a:rPr>
              <a:t>phông</a:t>
            </a:r>
            <a:r>
              <a:rPr lang="en-US" sz="4600" baseline="-25000" dirty="0">
                <a:solidFill>
                  <a:schemeClr val="tx1"/>
                </a:solidFill>
              </a:rPr>
              <a:t> </a:t>
            </a:r>
            <a:r>
              <a:rPr lang="en-US" sz="4600" baseline="-25000" dirty="0" err="1">
                <a:solidFill>
                  <a:schemeClr val="tx1"/>
                </a:solidFill>
              </a:rPr>
              <a:t>chữ</a:t>
            </a:r>
            <a:r>
              <a:rPr lang="en-US" sz="4600" baseline="-25000" dirty="0">
                <a:solidFill>
                  <a:schemeClr val="tx1"/>
                </a:solidFill>
              </a:rPr>
              <a:t> </a:t>
            </a:r>
            <a:r>
              <a:rPr lang="en-US" sz="4600" baseline="-25000" dirty="0" err="1">
                <a:solidFill>
                  <a:schemeClr val="tx1"/>
                </a:solidFill>
              </a:rPr>
              <a:t>phù</a:t>
            </a:r>
            <a:r>
              <a:rPr lang="en-US" sz="4600" baseline="-25000" dirty="0">
                <a:solidFill>
                  <a:schemeClr val="tx1"/>
                </a:solidFill>
              </a:rPr>
              <a:t> </a:t>
            </a:r>
            <a:r>
              <a:rPr lang="en-US" sz="4600" baseline="-25000" dirty="0" err="1">
                <a:solidFill>
                  <a:schemeClr val="tx1"/>
                </a:solidFill>
              </a:rPr>
              <a:t>hợp</a:t>
            </a:r>
            <a:endParaRPr lang="en-US" sz="4600" baseline="-25000" dirty="0">
              <a:solidFill>
                <a:schemeClr val="tx1"/>
              </a:solidFill>
            </a:endParaRPr>
          </a:p>
          <a:p>
            <a:pPr lvl="1"/>
            <a:r>
              <a:rPr lang="en-US" sz="4600" baseline="-25000" dirty="0">
                <a:solidFill>
                  <a:schemeClr val="tx1"/>
                </a:solidFill>
              </a:rPr>
              <a:t>Neural Style Transfer </a:t>
            </a:r>
            <a:r>
              <a:rPr lang="en-US" sz="4600" baseline="-25000" dirty="0" err="1">
                <a:solidFill>
                  <a:schemeClr val="tx1"/>
                </a:solidFill>
              </a:rPr>
              <a:t>cho</a:t>
            </a:r>
            <a:r>
              <a:rPr lang="en-US" sz="4600" baseline="-25000" dirty="0">
                <a:solidFill>
                  <a:schemeClr val="tx1"/>
                </a:solidFill>
              </a:rPr>
              <a:t> </a:t>
            </a:r>
            <a:r>
              <a:rPr lang="en-US" sz="4600" baseline="-25000" dirty="0" err="1">
                <a:solidFill>
                  <a:schemeClr val="tx1"/>
                </a:solidFill>
              </a:rPr>
              <a:t>ký</a:t>
            </a:r>
            <a:r>
              <a:rPr lang="en-US" sz="4600" baseline="-25000" dirty="0">
                <a:solidFill>
                  <a:schemeClr val="tx1"/>
                </a:solidFill>
              </a:rPr>
              <a:t> </a:t>
            </a:r>
            <a:r>
              <a:rPr lang="en-US" sz="4600" baseline="-25000" dirty="0" err="1">
                <a:solidFill>
                  <a:schemeClr val="tx1"/>
                </a:solidFill>
              </a:rPr>
              <a:t>tự</a:t>
            </a:r>
            <a:endParaRPr lang="en-US" sz="4600" baseline="-25000" dirty="0">
              <a:solidFill>
                <a:schemeClr val="tx1"/>
              </a:solidFill>
            </a:endParaRPr>
          </a:p>
          <a:p>
            <a:r>
              <a:rPr lang="en-US" sz="4800" baseline="-25000" dirty="0">
                <a:solidFill>
                  <a:schemeClr val="tx1"/>
                </a:solidFill>
              </a:rPr>
              <a:t>Hoàn </a:t>
            </a:r>
            <a:r>
              <a:rPr lang="en-US" sz="4800" baseline="-25000" dirty="0" err="1">
                <a:solidFill>
                  <a:schemeClr val="tx1"/>
                </a:solidFill>
              </a:rPr>
              <a:t>thiện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đánh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giá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hiệu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quả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của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giải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thuật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xóa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nền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và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các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thử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nghiệm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khác</a:t>
            </a:r>
            <a:r>
              <a:rPr lang="en-US" sz="4800" baseline="-25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853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2EA4-38A4-02F5-619A-108D1345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365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Cám ơn thầy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dõi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6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A242-71C4-1797-4608-4FA7E73E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105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93" y="8579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Phát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hiện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văn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bản</a:t>
            </a:r>
            <a:r>
              <a:rPr lang="en-US" sz="5400" dirty="0">
                <a:solidFill>
                  <a:srgbClr val="FF0000"/>
                </a:solidFill>
              </a:rPr>
              <a:t> (Text detection)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CD00E-D67C-4E8C-D4AF-77D9F947ACC7}"/>
              </a:ext>
            </a:extLst>
          </p:cNvPr>
          <p:cNvSpPr txBox="1"/>
          <p:nvPr/>
        </p:nvSpPr>
        <p:spPr>
          <a:xfrm>
            <a:off x="1350498" y="2183476"/>
            <a:ext cx="8961120" cy="224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IoU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DetEval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Tightness-aware </a:t>
            </a:r>
            <a:r>
              <a:rPr lang="en-US" sz="2400" dirty="0" err="1"/>
              <a:t>IoU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TedEval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8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6190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Nhận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diện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văn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bản</a:t>
            </a:r>
            <a:r>
              <a:rPr lang="en-US" sz="5400" dirty="0">
                <a:solidFill>
                  <a:srgbClr val="FF0000"/>
                </a:solidFill>
              </a:rPr>
              <a:t> Text </a:t>
            </a:r>
            <a:r>
              <a:rPr lang="en-US" sz="5400" dirty="0" err="1">
                <a:solidFill>
                  <a:srgbClr val="FF0000"/>
                </a:solidFill>
              </a:rPr>
              <a:t>regconition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A9801-4D78-BDD5-C408-2D0856CC7206}"/>
              </a:ext>
            </a:extLst>
          </p:cNvPr>
          <p:cNvSpPr txBox="1"/>
          <p:nvPr/>
        </p:nvSpPr>
        <p:spPr>
          <a:xfrm>
            <a:off x="1684421" y="2051384"/>
            <a:ext cx="8777037" cy="294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CRW (Correctly Recognized Words):</a:t>
            </a:r>
            <a:r>
              <a:rPr lang="en-US" sz="2400" dirty="0" err="1"/>
              <a:t>Cụm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khớp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Edit Distance: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2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3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: </a:t>
            </a:r>
            <a:r>
              <a:rPr lang="en-US" sz="2400" dirty="0" err="1"/>
              <a:t>Thêm</a:t>
            </a:r>
            <a:r>
              <a:rPr lang="en-US" sz="2400" dirty="0"/>
              <a:t>, </a:t>
            </a:r>
            <a:r>
              <a:rPr lang="en-US" sz="2400" dirty="0" err="1"/>
              <a:t>xóa</a:t>
            </a:r>
            <a:r>
              <a:rPr lang="en-US" sz="2400" dirty="0"/>
              <a:t>, </a:t>
            </a:r>
            <a:r>
              <a:rPr lang="en-US" sz="2400" dirty="0" err="1"/>
              <a:t>sửa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25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6190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Đánh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giá</a:t>
            </a:r>
            <a:r>
              <a:rPr lang="en-US" sz="5400" dirty="0">
                <a:solidFill>
                  <a:srgbClr val="FF0000"/>
                </a:solidFill>
              </a:rPr>
              <a:t> End-to-end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A9801-4D78-BDD5-C408-2D0856CC7206}"/>
              </a:ext>
            </a:extLst>
          </p:cNvPr>
          <p:cNvSpPr txBox="1"/>
          <p:nvPr/>
        </p:nvSpPr>
        <p:spPr>
          <a:xfrm>
            <a:off x="1684421" y="2051384"/>
            <a:ext cx="8777037" cy="27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dirty="0" err="1"/>
              <a:t>Iou</a:t>
            </a:r>
            <a:r>
              <a:rPr lang="en-US" sz="2400" dirty="0"/>
              <a:t>+ CRW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dirty="0" err="1"/>
              <a:t>PopEval</a:t>
            </a:r>
            <a:r>
              <a:rPr lang="en-US" sz="2400" dirty="0"/>
              <a:t>: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.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4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CLEVal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là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gì</a:t>
            </a:r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7A95A-F87F-4EEF-4440-DBE35FF94433}"/>
              </a:ext>
            </a:extLst>
          </p:cNvPr>
          <p:cNvSpPr txBox="1"/>
          <p:nvPr/>
        </p:nvSpPr>
        <p:spPr>
          <a:xfrm>
            <a:off x="1307432" y="1795142"/>
            <a:ext cx="990600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end-to-end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Khắc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Code:</a:t>
            </a:r>
            <a:r>
              <a:rPr lang="en-US" sz="2400" dirty="0">
                <a:solidFill>
                  <a:srgbClr val="31933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https://github.com/clovaai/CLEval</a:t>
            </a:r>
            <a:endParaRPr lang="en-US" sz="2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Paper: </a:t>
            </a:r>
            <a:r>
              <a:rPr lang="en-US" sz="2400" dirty="0">
                <a:solidFill>
                  <a:srgbClr val="31933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https://arxiv.org/pdf/2006.06244.pdf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42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28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CLEVal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tính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như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thế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nào</a:t>
            </a:r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737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67D-DB68-FE63-00F0-0ABBB13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 Pseudo-Character Center (PCC)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E96A-FC1D-0B68-B138-ED690BB1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2081665"/>
            <a:ext cx="7983064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2DCAB1-6EC9-82F9-2575-701BB5A9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8" y="4372779"/>
            <a:ext cx="775443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30676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517</Words>
  <Application>Microsoft Office PowerPoint</Application>
  <PresentationFormat>Widescreen</PresentationFormat>
  <Paragraphs>117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Cambria Math</vt:lpstr>
      <vt:lpstr>Footlight MT Light</vt:lpstr>
      <vt:lpstr>Wingdings</vt:lpstr>
      <vt:lpstr>ArchVTI</vt:lpstr>
      <vt:lpstr>Báo cáo kết quả nghiên cứu từ 28.10 – 4.11</vt:lpstr>
      <vt:lpstr>Nội dung</vt:lpstr>
      <vt:lpstr>Tìm độ đo phù hợp</vt:lpstr>
      <vt:lpstr>Phát hiện văn bản (Text detection)</vt:lpstr>
      <vt:lpstr>Nhận diện văn bản Text regconition</vt:lpstr>
      <vt:lpstr>Đánh giá End-to-end</vt:lpstr>
      <vt:lpstr>CLEVal là gì?</vt:lpstr>
      <vt:lpstr>CLEVal tính như thế nào?</vt:lpstr>
      <vt:lpstr> Pseudo-Character Center (PCC)</vt:lpstr>
      <vt:lpstr>PPC trong dữ liệu ngoại cảnh</vt:lpstr>
      <vt:lpstr>Nhãn (Ground Truth)</vt:lpstr>
      <vt:lpstr>Dự đoán (prediction)</vt:lpstr>
      <vt:lpstr>Khớp giữa dự đoán và nhãn</vt:lpstr>
      <vt:lpstr>Tính recall</vt:lpstr>
      <vt:lpstr>Tính recall (tt)</vt:lpstr>
      <vt:lpstr>Tính precision</vt:lpstr>
      <vt:lpstr>Tính precision (tt)</vt:lpstr>
      <vt:lpstr>H-mean = F1-score</vt:lpstr>
      <vt:lpstr>Đánh giá hiệu quả của thuật toán xóa nền</vt:lpstr>
      <vt:lpstr>Baseline</vt:lpstr>
      <vt:lpstr>Kết quả baseline</vt:lpstr>
      <vt:lpstr>XÓA NỀN LQN</vt:lpstr>
      <vt:lpstr>XÓA NỀN LQN</vt:lpstr>
      <vt:lpstr>XÓA NỀN LQN</vt:lpstr>
      <vt:lpstr>XÓA NỀN LQN</vt:lpstr>
      <vt:lpstr>Kết luận</vt:lpstr>
      <vt:lpstr>Kế hoạch tuần này</vt:lpstr>
      <vt:lpstr>Cám ơn thầy và các bạn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Khảo sát các phương pháp meta-learning cho bài toán OCR chữ Nôm</dc:title>
  <dc:creator>Hồ Anh Khoa</dc:creator>
  <cp:lastModifiedBy>Ho Anh Khoa</cp:lastModifiedBy>
  <cp:revision>91</cp:revision>
  <dcterms:created xsi:type="dcterms:W3CDTF">2023-08-19T06:40:07Z</dcterms:created>
  <dcterms:modified xsi:type="dcterms:W3CDTF">2023-11-04T04:22:50Z</dcterms:modified>
</cp:coreProperties>
</file>