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19" r:id="rId2"/>
    <p:sldId id="257" r:id="rId3"/>
    <p:sldId id="421" r:id="rId4"/>
    <p:sldId id="422" r:id="rId5"/>
    <p:sldId id="423" r:id="rId6"/>
    <p:sldId id="424" r:id="rId7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Arial Unicode MS" panose="020B0604020202020204" pitchFamily="34" charset="-120"/>
      <p:regular r:id="rId11"/>
    </p:embeddedFont>
    <p:embeddedFont>
      <p:font typeface="Gen Jyuu Gothic Light" panose="020B0103020203020207" pitchFamily="34" charset="-120"/>
      <p:regular r:id="rId12"/>
    </p:embeddedFont>
    <p:embeddedFont>
      <p:font typeface="Malgun Gothic" panose="020B0503020000020004" pitchFamily="34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3BD"/>
    <a:srgbClr val="1B1941"/>
    <a:srgbClr val="1A1941"/>
    <a:srgbClr val="5F5E7A"/>
    <a:srgbClr val="151D45"/>
    <a:srgbClr val="FECC00"/>
    <a:srgbClr val="006CFF"/>
    <a:srgbClr val="FF695E"/>
    <a:srgbClr val="1250FF"/>
    <a:srgbClr val="00C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>
        <p:scale>
          <a:sx n="55" d="100"/>
          <a:sy n="55" d="100"/>
        </p:scale>
        <p:origin x="496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래픽 35">
            <a:extLst>
              <a:ext uri="{FF2B5EF4-FFF2-40B4-BE49-F238E27FC236}">
                <a16:creationId xmlns="" xmlns:a16="http://schemas.microsoft.com/office/drawing/2014/main" id="{716F15B2-A9F7-415C-8B09-E0952447BA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705035E-3085-4FF3-973D-6DA8035C534E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B0AC561-08CA-497A-8021-638A50283D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86149A7-86B2-4F4E-9A45-E31244ACA4E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4">
            <a:extLst>
              <a:ext uri="{FF2B5EF4-FFF2-40B4-BE49-F238E27FC236}">
                <a16:creationId xmlns="" xmlns:a16="http://schemas.microsoft.com/office/drawing/2014/main" id="{BF89690C-D3BD-4581-B324-09CD77B1380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705600" y="1371600"/>
            <a:ext cx="4114800" cy="41148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226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B0AC561-08CA-497A-8021-638A50283D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86149A7-86B2-4F4E-9A45-E31244ACA4E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4">
            <a:extLst>
              <a:ext uri="{FF2B5EF4-FFF2-40B4-BE49-F238E27FC236}">
                <a16:creationId xmlns="" xmlns:a16="http://schemas.microsoft.com/office/drawing/2014/main" id="{79F89AE3-BA44-4886-8C08-BEA8EB5C2A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1520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="" xmlns:a16="http://schemas.microsoft.com/office/drawing/2014/main" id="{847CD1F2-3639-4F9E-8AF4-AB5A283569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44184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="" xmlns:a16="http://schemas.microsoft.com/office/drawing/2014/main" id="{4771DFA4-D9A3-4241-8ED6-2B4377DBC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6848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="" xmlns:a16="http://schemas.microsoft.com/office/drawing/2014/main" id="{14FFFC55-3B38-44AC-A6AA-CF676D7A08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29512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829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B0AC561-08CA-497A-8021-638A50283D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86149A7-86B2-4F4E-9A45-E31244ACA4E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7">
            <a:extLst>
              <a:ext uri="{FF2B5EF4-FFF2-40B4-BE49-F238E27FC236}">
                <a16:creationId xmlns="" xmlns:a16="http://schemas.microsoft.com/office/drawing/2014/main" id="{F5E15686-0464-4ADA-8049-8AC75763B7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4506" y="2230067"/>
            <a:ext cx="3208520" cy="1823811"/>
          </a:xfrm>
          <a:prstGeom prst="roundRect">
            <a:avLst>
              <a:gd name="adj" fmla="val 90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17">
            <a:extLst>
              <a:ext uri="{FF2B5EF4-FFF2-40B4-BE49-F238E27FC236}">
                <a16:creationId xmlns="" xmlns:a16="http://schemas.microsoft.com/office/drawing/2014/main" id="{11152FEE-EFCD-4190-893C-A026479E81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91740" y="2230067"/>
            <a:ext cx="3208520" cy="1823811"/>
          </a:xfrm>
          <a:prstGeom prst="roundRect">
            <a:avLst>
              <a:gd name="adj" fmla="val 90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17">
            <a:extLst>
              <a:ext uri="{FF2B5EF4-FFF2-40B4-BE49-F238E27FC236}">
                <a16:creationId xmlns="" xmlns:a16="http://schemas.microsoft.com/office/drawing/2014/main" id="{CD46453B-E738-40FE-9AAC-A15AAE2C8C2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18974" y="2230067"/>
            <a:ext cx="3208520" cy="1823811"/>
          </a:xfrm>
          <a:prstGeom prst="roundRect">
            <a:avLst>
              <a:gd name="adj" fmla="val 90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261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B0AC561-08CA-497A-8021-638A50283D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86149A7-86B2-4F4E-9A45-E31244ACA4E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11">
            <a:extLst>
              <a:ext uri="{FF2B5EF4-FFF2-40B4-BE49-F238E27FC236}">
                <a16:creationId xmlns="" xmlns:a16="http://schemas.microsoft.com/office/drawing/2014/main" id="{C5A6C78C-F3CE-456B-B7C3-C767294C51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1">
            <a:extLst>
              <a:ext uri="{FF2B5EF4-FFF2-40B4-BE49-F238E27FC236}">
                <a16:creationId xmlns="" xmlns:a16="http://schemas.microsoft.com/office/drawing/2014/main" id="{A35DAAF0-3E25-4EED-9ACE-5AFB2A6936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76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B0AC561-08CA-497A-8021-638A50283D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86149A7-86B2-4F4E-9A45-E31244ACA4E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9F7CEACE-9981-4516-B537-CD9EEC87BA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624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B0AC561-08CA-497A-8021-638A50283D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105" y="6184900"/>
            <a:ext cx="427957" cy="2998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786149A7-86B2-4F4E-9A45-E31244ACA4E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2300" y="6334806"/>
            <a:ext cx="1051560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8">
            <a:extLst>
              <a:ext uri="{FF2B5EF4-FFF2-40B4-BE49-F238E27FC236}">
                <a16:creationId xmlns="" xmlns:a16="http://schemas.microsoft.com/office/drawing/2014/main" id="{6C8A5963-7526-4533-A104-0605219ECD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894103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78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=""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87" r:id="rId8"/>
    <p:sldLayoutId id="214748366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8F916B2-4F4A-4B46-84C5-9F10E8117ACA}"/>
              </a:ext>
            </a:extLst>
          </p:cNvPr>
          <p:cNvSpPr txBox="1"/>
          <p:nvPr/>
        </p:nvSpPr>
        <p:spPr>
          <a:xfrm>
            <a:off x="3674434" y="1554138"/>
            <a:ext cx="5617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Programming assignment #1_</a:t>
            </a:r>
            <a:r>
              <a:rPr lang="zh-TW" altLang="en-US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派對社交距離 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2B3879C-EF23-41B7-A0B5-1258BA3FCC56}"/>
              </a:ext>
            </a:extLst>
          </p:cNvPr>
          <p:cNvSpPr txBox="1"/>
          <p:nvPr/>
        </p:nvSpPr>
        <p:spPr>
          <a:xfrm>
            <a:off x="3674433" y="3886017"/>
            <a:ext cx="6302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在一個派對會場中，有若干位參與者，每位參與者 </a:t>
            </a:r>
            <a:r>
              <a:rPr lang="en-US" altLang="zh-TW" sz="1400" dirty="0" err="1">
                <a:solidFill>
                  <a:schemeClr val="bg1"/>
                </a:solidFill>
              </a:rPr>
              <a:t>i</a:t>
            </a:r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zh-TW" altLang="en-US" sz="1400" dirty="0">
                <a:solidFill>
                  <a:schemeClr val="bg1"/>
                </a:solidFill>
              </a:rPr>
              <a:t>都有屬於自己的號碼 </a:t>
            </a:r>
          </a:p>
          <a:p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</a:rPr>
              <a:t>IDi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r>
              <a:rPr lang="zh-TW" altLang="en-US" sz="1400" dirty="0">
                <a:solidFill>
                  <a:schemeClr val="bg1"/>
                </a:solidFill>
              </a:rPr>
              <a:t>，以及其所在位置的座標點</a:t>
            </a:r>
            <a:r>
              <a:rPr lang="en-US" altLang="zh-TW" sz="1400" dirty="0">
                <a:solidFill>
                  <a:schemeClr val="bg1"/>
                </a:solidFill>
              </a:rPr>
              <a:t>( Xi , Yi )</a:t>
            </a:r>
            <a:r>
              <a:rPr lang="zh-TW" altLang="en-US" sz="1400" dirty="0">
                <a:solidFill>
                  <a:schemeClr val="bg1"/>
                </a:solidFill>
              </a:rPr>
              <a:t>。 </a:t>
            </a:r>
            <a:r>
              <a:rPr lang="en-US" altLang="zh-TW" sz="1400" dirty="0">
                <a:solidFill>
                  <a:schemeClr val="bg1"/>
                </a:solidFill>
              </a:rPr>
              <a:t>(0≦Xi,Yi≦1000000)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D36523B7-4FF4-4065-9865-69C0D09D386D}"/>
              </a:ext>
            </a:extLst>
          </p:cNvPr>
          <p:cNvSpPr/>
          <p:nvPr/>
        </p:nvSpPr>
        <p:spPr>
          <a:xfrm>
            <a:off x="3674434" y="4844142"/>
            <a:ext cx="2421566" cy="523220"/>
          </a:xfrm>
          <a:prstGeom prst="roundRect">
            <a:avLst>
              <a:gd name="adj" fmla="val 50000"/>
            </a:avLst>
          </a:prstGeom>
          <a:solidFill>
            <a:srgbClr val="18F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1A1941"/>
                </a:solidFill>
              </a:rPr>
              <a:t>溫圓</a:t>
            </a:r>
            <a:r>
              <a:rPr lang="zh-TW" altLang="en-US" sz="1400" dirty="0">
                <a:solidFill>
                  <a:srgbClr val="1A1941"/>
                </a:solidFill>
              </a:rPr>
              <a:t>萱</a:t>
            </a:r>
            <a:endParaRPr lang="ko-KR" altLang="en-US" sz="1400" dirty="0">
              <a:solidFill>
                <a:srgbClr val="1A194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="" xmlns:a16="http://schemas.microsoft.com/office/drawing/2014/main" id="{6D002BE2-A531-4EA6-B294-F96B27AD14D6}"/>
              </a:ext>
            </a:extLst>
          </p:cNvPr>
          <p:cNvSpPr/>
          <p:nvPr/>
        </p:nvSpPr>
        <p:spPr>
          <a:xfrm>
            <a:off x="1929783" y="1665859"/>
            <a:ext cx="1181093" cy="1181093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852B79-8F36-467D-BAEF-56AC1FE1C10D}"/>
              </a:ext>
            </a:extLst>
          </p:cNvPr>
          <p:cNvSpPr txBox="1"/>
          <p:nvPr/>
        </p:nvSpPr>
        <p:spPr>
          <a:xfrm>
            <a:off x="10589128" y="564273"/>
            <a:ext cx="118109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18F3BD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US" altLang="ko-KR" sz="2000" dirty="0" smtClean="0">
                <a:solidFill>
                  <a:srgbClr val="18F3BD"/>
                </a:solidFill>
                <a:latin typeface="+mj-lt"/>
                <a:cs typeface="Arial" panose="020B0604020202020204" pitchFamily="34" charset="0"/>
              </a:rPr>
              <a:t>.27.2020.</a:t>
            </a:r>
            <a:endParaRPr lang="en-US" altLang="ko-KR" sz="2000" dirty="0">
              <a:solidFill>
                <a:srgbClr val="18F3B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4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액자 15">
            <a:extLst>
              <a:ext uri="{FF2B5EF4-FFF2-40B4-BE49-F238E27FC236}">
                <a16:creationId xmlns="" xmlns:a16="http://schemas.microsoft.com/office/drawing/2014/main" id="{5D5B9A7C-039E-4FC0-974D-26F72099B8EA}"/>
              </a:ext>
            </a:extLst>
          </p:cNvPr>
          <p:cNvSpPr/>
          <p:nvPr/>
        </p:nvSpPr>
        <p:spPr>
          <a:xfrm>
            <a:off x="640543" y="720083"/>
            <a:ext cx="2324663" cy="2324663"/>
          </a:xfrm>
          <a:prstGeom prst="frame">
            <a:avLst>
              <a:gd name="adj1" fmla="val 5125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18F3BD"/>
                </a:solidFill>
                <a:latin typeface="+mj-lt"/>
              </a:rPr>
              <a:t>Mode1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D93370D-43A9-4003-B8A6-247C45DEF2D8}"/>
              </a:ext>
            </a:extLst>
          </p:cNvPr>
          <p:cNvSpPr txBox="1"/>
          <p:nvPr/>
        </p:nvSpPr>
        <p:spPr>
          <a:xfrm>
            <a:off x="5330488" y="1443528"/>
            <a:ext cx="5514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bg1"/>
                </a:solidFill>
              </a:rPr>
              <a:t> √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zh-TW" altLang="en-US" sz="2800" dirty="0">
                <a:solidFill>
                  <a:schemeClr val="bg1"/>
                </a:solidFill>
              </a:rPr>
              <a:t>𝑥𝑖 − 𝑥𝑗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+ (</a:t>
            </a:r>
            <a:r>
              <a:rPr lang="zh-TW" altLang="en-US" sz="2800" dirty="0">
                <a:solidFill>
                  <a:schemeClr val="bg1"/>
                </a:solidFill>
              </a:rPr>
              <a:t>𝑦𝑖 − 𝑦𝑗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&lt; </a:t>
            </a:r>
            <a:r>
              <a:rPr lang="zh-TW" altLang="en-US" sz="2800" dirty="0" smtClean="0">
                <a:solidFill>
                  <a:schemeClr val="bg1"/>
                </a:solidFill>
              </a:rPr>
              <a:t>𝐷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bg1"/>
                </a:solidFill>
              </a:rPr>
              <a:t> (</a:t>
            </a:r>
            <a:r>
              <a:rPr lang="zh-TW" altLang="en-US" sz="2800" dirty="0">
                <a:solidFill>
                  <a:schemeClr val="bg1"/>
                </a:solidFill>
              </a:rPr>
              <a:t>𝑥𝑖 − 𝑥𝑗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&lt; </a:t>
            </a:r>
            <a:r>
              <a:rPr lang="zh-TW" altLang="en-US" sz="2800" dirty="0">
                <a:solidFill>
                  <a:schemeClr val="bg1"/>
                </a:solidFill>
              </a:rPr>
              <a:t>𝐷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zh-TW" altLang="en-US" sz="2800" dirty="0">
                <a:solidFill>
                  <a:schemeClr val="bg1"/>
                </a:solidFill>
              </a:rPr>
              <a:t>𝑦𝑖 − 𝑦𝑗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&lt; </a:t>
            </a:r>
            <a:r>
              <a:rPr lang="zh-TW" altLang="en-US" sz="2800" dirty="0">
                <a:solidFill>
                  <a:schemeClr val="bg1"/>
                </a:solidFill>
              </a:rPr>
              <a:t>𝐷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3972874-BC7C-4B27-BE82-82503E5FB6C3}"/>
              </a:ext>
            </a:extLst>
          </p:cNvPr>
          <p:cNvSpPr/>
          <p:nvPr/>
        </p:nvSpPr>
        <p:spPr>
          <a:xfrm>
            <a:off x="4716904" y="750618"/>
            <a:ext cx="3818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  <a:latin typeface="Source Sans Pro Black" panose="020B0803030403020204" pitchFamily="34" charset="0"/>
                <a:ea typeface="思源黑體 Heavy" panose="020B0A00000000000000" pitchFamily="34" charset="-120"/>
              </a:rPr>
              <a:t>比較距離</a:t>
            </a:r>
            <a:endParaRPr lang="de-DE" altLang="zh-TW" sz="2800" dirty="0">
              <a:solidFill>
                <a:schemeClr val="bg1"/>
              </a:solidFill>
              <a:latin typeface="Source Sans Pro Black" panose="020B0803030403020204" pitchFamily="34" charset="0"/>
              <a:ea typeface="思源黑體 Heavy" panose="020B0A00000000000000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40543" y="3429000"/>
            <a:ext cx="43396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給定一個值 </a:t>
            </a:r>
            <a: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D</a:t>
            </a: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，</a:t>
            </a:r>
            <a: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找出所有距離</a:t>
            </a:r>
            <a: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小於 </a:t>
            </a:r>
            <a: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D </a:t>
            </a: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的</a:t>
            </a: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兩個人 </a:t>
            </a:r>
            <a: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(pair)</a:t>
            </a:r>
            <a:endParaRPr lang="zh-TW" altLang="en-US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7" name="직사각형 25">
            <a:extLst>
              <a:ext uri="{FF2B5EF4-FFF2-40B4-BE49-F238E27FC236}">
                <a16:creationId xmlns="" xmlns:a16="http://schemas.microsoft.com/office/drawing/2014/main" id="{D3972874-BC7C-4B27-BE82-82503E5FB6C3}"/>
              </a:ext>
            </a:extLst>
          </p:cNvPr>
          <p:cNvSpPr/>
          <p:nvPr/>
        </p:nvSpPr>
        <p:spPr>
          <a:xfrm>
            <a:off x="4716904" y="3859107"/>
            <a:ext cx="3818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  <a:latin typeface="Source Sans Pro Black" panose="020B0803030403020204" pitchFamily="34" charset="0"/>
                <a:ea typeface="思源黑體 Heavy" panose="020B0A00000000000000" pitchFamily="34" charset="-120"/>
              </a:rPr>
              <a:t>距離計算</a:t>
            </a:r>
            <a:endParaRPr lang="de-DE" altLang="zh-TW" sz="2800" dirty="0">
              <a:solidFill>
                <a:schemeClr val="bg1"/>
              </a:solidFill>
              <a:latin typeface="Source Sans Pro Black" panose="020B0803030403020204" pitchFamily="34" charset="0"/>
              <a:ea typeface="思源黑體 Heavy" panose="020B0A00000000000000" pitchFamily="34" charset="-12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="" xmlns:a16="http://schemas.microsoft.com/office/drawing/2014/main" id="{1D93370D-43A9-4003-B8A6-247C45DEF2D8}"/>
              </a:ext>
            </a:extLst>
          </p:cNvPr>
          <p:cNvSpPr txBox="1"/>
          <p:nvPr/>
        </p:nvSpPr>
        <p:spPr>
          <a:xfrm>
            <a:off x="5330488" y="4382327"/>
            <a:ext cx="5514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sqrt</a:t>
            </a:r>
            <a:r>
              <a:rPr lang="en-US" altLang="zh-TW" sz="2800" dirty="0" smtClean="0">
                <a:solidFill>
                  <a:schemeClr val="bg1"/>
                </a:solidFill>
              </a:rPr>
              <a:t>()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bg1"/>
                </a:solidFill>
              </a:rPr>
              <a:t> (</a:t>
            </a:r>
            <a:r>
              <a:rPr lang="zh-TW" altLang="en-US" sz="2800" dirty="0">
                <a:solidFill>
                  <a:schemeClr val="bg1"/>
                </a:solidFill>
              </a:rPr>
              <a:t>𝑥𝑖 − 𝑥𝑗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+ (</a:t>
            </a:r>
            <a:r>
              <a:rPr lang="zh-TW" altLang="en-US" sz="2800" dirty="0">
                <a:solidFill>
                  <a:schemeClr val="bg1"/>
                </a:solidFill>
              </a:rPr>
              <a:t>𝑦𝑖 − 𝑦𝑗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&lt; </a:t>
            </a:r>
            <a:r>
              <a:rPr lang="zh-TW" altLang="en-US" sz="2800" dirty="0" smtClean="0">
                <a:solidFill>
                  <a:schemeClr val="bg1"/>
                </a:solidFill>
              </a:rPr>
              <a:t>𝐷</a:t>
            </a:r>
            <a:r>
              <a:rPr lang="en-US" altLang="zh-TW" sz="2800" baseline="30000" dirty="0">
                <a:solidFill>
                  <a:schemeClr val="bg1"/>
                </a:solidFill>
              </a:rPr>
              <a:t>2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6" grpId="0"/>
      <p:bldP spid="17" grpId="0"/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0995949" y="5665241"/>
            <a:ext cx="1006998" cy="1192759"/>
          </a:xfrm>
          <a:prstGeom prst="rect">
            <a:avLst/>
          </a:prstGeom>
          <a:solidFill>
            <a:srgbClr val="1B1941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 smtClean="0">
              <a:solidFill>
                <a:srgbClr val="1A1941"/>
              </a:solidFill>
              <a:latin typeface="+mj-lt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sz="quarter" idx="11"/>
          </p:nvPr>
        </p:nvSpPr>
        <p:spPr>
          <a:xfrm>
            <a:off x="1582270" y="1848497"/>
            <a:ext cx="2072497" cy="2583893"/>
          </a:xfrm>
        </p:spPr>
      </p:sp>
      <p:sp>
        <p:nvSpPr>
          <p:cNvPr id="11" name="圖片版面配置區 10"/>
          <p:cNvSpPr>
            <a:spLocks noGrp="1"/>
          </p:cNvSpPr>
          <p:nvPr>
            <p:ph type="pic" sz="quarter" idx="16"/>
          </p:nvPr>
        </p:nvSpPr>
        <p:spPr>
          <a:xfrm>
            <a:off x="4924924" y="1848497"/>
            <a:ext cx="2072497" cy="2583893"/>
          </a:xfrm>
        </p:spPr>
      </p:sp>
      <p:sp>
        <p:nvSpPr>
          <p:cNvPr id="12" name="圖片版面配置區 11"/>
          <p:cNvSpPr>
            <a:spLocks noGrp="1"/>
          </p:cNvSpPr>
          <p:nvPr>
            <p:ph type="pic" sz="quarter" idx="17"/>
          </p:nvPr>
        </p:nvSpPr>
        <p:spPr>
          <a:xfrm>
            <a:off x="8440311" y="1848497"/>
            <a:ext cx="2072497" cy="2583893"/>
          </a:xfrm>
        </p:spPr>
      </p:sp>
      <p:pic>
        <p:nvPicPr>
          <p:cNvPr id="4" name="Picture 2" descr="http://web.ntnu.edu.tw/~algo/ClosestPai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53"/>
          <a:stretch/>
        </p:blipFill>
        <p:spPr bwMode="auto">
          <a:xfrm>
            <a:off x="1747695" y="1932965"/>
            <a:ext cx="1741647" cy="241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eb.ntnu.edu.tw/~algo/ClosestPai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7" t="404" r="34136" b="-404"/>
          <a:stretch/>
        </p:blipFill>
        <p:spPr bwMode="auto">
          <a:xfrm>
            <a:off x="5090349" y="1932965"/>
            <a:ext cx="1741647" cy="241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eb.ntnu.edu.tw/~algo/ClosestPair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7" t="-404" r="-204" b="404"/>
          <a:stretch/>
        </p:blipFill>
        <p:spPr bwMode="auto">
          <a:xfrm>
            <a:off x="8605736" y="1932965"/>
            <a:ext cx="1741647" cy="241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265649" y="5025797"/>
            <a:ext cx="2705739" cy="4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把所有點依照</a:t>
            </a:r>
            <a:r>
              <a:rPr lang="en-US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x</a:t>
            </a:r>
            <a:r>
              <a:rPr lang="zh-TW" altLang="en-US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座標</a:t>
            </a:r>
            <a:r>
              <a:rPr lang="zh-TW" altLang="en-US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排序。</a:t>
            </a:r>
            <a:endParaRPr lang="en-US" altLang="zh-TW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03357" y="4533559"/>
            <a:ext cx="273120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從左往右掃，依序窮</a:t>
            </a: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舉</a:t>
            </a:r>
            <a:r>
              <a:rPr lang="en-US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</a:b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各</a:t>
            </a: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點作為左端</a:t>
            </a: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點</a:t>
            </a:r>
            <a:r>
              <a:rPr lang="zh-TW" altLang="en-US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  <a:cs typeface="Gen Jyuu Gothic Light" panose="020B0103020203020207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從</a:t>
            </a: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左端點開始往右掃</a:t>
            </a: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，</a:t>
            </a:r>
            <a:endParaRPr lang="en-US" altLang="zh-TW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  <a:cs typeface="Gen Jyuu Gothic Light" panose="020B0103020203020207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依序</a:t>
            </a: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窮舉各點作為右端點</a:t>
            </a: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14" name="자유형: 도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3AA748-721C-4358-AABD-2861BF0549C3}"/>
              </a:ext>
            </a:extLst>
          </p:cNvPr>
          <p:cNvSpPr/>
          <p:nvPr/>
        </p:nvSpPr>
        <p:spPr>
          <a:xfrm>
            <a:off x="7434562" y="6236902"/>
            <a:ext cx="4144753" cy="310265"/>
          </a:xfrm>
          <a:prstGeom prst="homePlate">
            <a:avLst/>
          </a:pr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/>
          </a:p>
        </p:txBody>
      </p:sp>
      <p:sp>
        <p:nvSpPr>
          <p:cNvPr id="6" name="자유형: 도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3AA748-721C-4358-AABD-2861BF0549C3}"/>
              </a:ext>
            </a:extLst>
          </p:cNvPr>
          <p:cNvSpPr/>
          <p:nvPr/>
        </p:nvSpPr>
        <p:spPr>
          <a:xfrm>
            <a:off x="3668023" y="6236902"/>
            <a:ext cx="4144753" cy="310265"/>
          </a:xfrm>
          <a:prstGeom prst="homePlat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/>
          </a:p>
        </p:txBody>
      </p:sp>
      <p:sp>
        <p:nvSpPr>
          <p:cNvPr id="13" name="자유형: 도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3AA748-721C-4358-AABD-2861BF0549C3}"/>
              </a:ext>
            </a:extLst>
          </p:cNvPr>
          <p:cNvSpPr/>
          <p:nvPr/>
        </p:nvSpPr>
        <p:spPr>
          <a:xfrm>
            <a:off x="-5537" y="6236902"/>
            <a:ext cx="4144753" cy="310265"/>
          </a:xfrm>
          <a:prstGeom prst="homePlate">
            <a:avLst/>
          </a:pr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/>
          </a:p>
        </p:txBody>
      </p:sp>
      <p:sp>
        <p:nvSpPr>
          <p:cNvPr id="17" name="액자 24">
            <a:extLst>
              <a:ext uri="{FF2B5EF4-FFF2-40B4-BE49-F238E27FC236}">
                <a16:creationId xmlns="" xmlns:a16="http://schemas.microsoft.com/office/drawing/2014/main" id="{CB40FD95-4194-4D57-AC4B-E93BC121C191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18F3BD"/>
                </a:solidFill>
                <a:latin typeface="+mj-lt"/>
              </a:rPr>
              <a:t>Sweep line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126679" y="4693400"/>
            <a:ext cx="269976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若左右兩點</a:t>
            </a: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距離超過</a:t>
            </a: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目前發現的最近點對距離</a:t>
            </a: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</a:br>
            <a:r>
              <a:rPr lang="zh-TW" altLang="zh-TW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就</a:t>
            </a:r>
            <a:r>
              <a:rPr lang="zh-TW" altLang="zh-TW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  <a:cs typeface="Gen Jyuu Gothic Light" panose="020B0103020203020207" pitchFamily="34" charset="-120"/>
              </a:rPr>
              <a:t>可以停止窮舉右端點。 </a:t>
            </a:r>
          </a:p>
        </p:txBody>
      </p:sp>
    </p:spTree>
    <p:extLst>
      <p:ext uri="{BB962C8B-B14F-4D97-AF65-F5344CB8AC3E}">
        <p14:creationId xmlns:p14="http://schemas.microsoft.com/office/powerpoint/2010/main" val="344978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="" xmlns:a16="http://schemas.microsoft.com/office/drawing/2014/main" id="{62FF0796-678B-4521-9239-88A74D52D7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4629" y="2598545"/>
            <a:ext cx="4216221" cy="2041182"/>
          </a:xfrm>
          <a:prstGeom prst="roundRect">
            <a:avLst/>
          </a:prstGeom>
        </p:spPr>
      </p:sp>
      <p:sp>
        <p:nvSpPr>
          <p:cNvPr id="25" name="액자 24">
            <a:extLst>
              <a:ext uri="{FF2B5EF4-FFF2-40B4-BE49-F238E27FC236}">
                <a16:creationId xmlns="" xmlns:a16="http://schemas.microsoft.com/office/drawing/2014/main" id="{CB40FD95-4194-4D57-AC4B-E93BC121C191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18F3BD"/>
                </a:solidFill>
                <a:latin typeface="+mj-lt"/>
              </a:rPr>
              <a:t>Mode2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="" xmlns:a16="http://schemas.microsoft.com/office/drawing/2014/main" id="{E28111CA-4FA4-4491-AF5B-1121C2892D2C}"/>
              </a:ext>
            </a:extLst>
          </p:cNvPr>
          <p:cNvSpPr/>
          <p:nvPr/>
        </p:nvSpPr>
        <p:spPr>
          <a:xfrm>
            <a:off x="13446001" y="1597949"/>
            <a:ext cx="1397000" cy="1397000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  <p:sp>
        <p:nvSpPr>
          <p:cNvPr id="10" name="직사각형 25">
            <a:extLst>
              <a:ext uri="{FF2B5EF4-FFF2-40B4-BE49-F238E27FC236}">
                <a16:creationId xmlns="" xmlns:a16="http://schemas.microsoft.com/office/drawing/2014/main" id="{D3972874-BC7C-4B27-BE82-82503E5FB6C3}"/>
              </a:ext>
            </a:extLst>
          </p:cNvPr>
          <p:cNvSpPr/>
          <p:nvPr/>
        </p:nvSpPr>
        <p:spPr>
          <a:xfrm>
            <a:off x="640543" y="1939449"/>
            <a:ext cx="3818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Sweep line</a:t>
            </a:r>
            <a:endParaRPr lang="de-DE" altLang="zh-TW" sz="2800" dirty="0">
              <a:solidFill>
                <a:schemeClr val="bg1"/>
              </a:solidFill>
              <a:latin typeface="思源黑體 Heavy" panose="020B0A00000000000000" pitchFamily="34" charset="-120"/>
              <a:ea typeface="思源黑體 Heavy" panose="020B0A00000000000000" pitchFamily="34" charset="-120"/>
            </a:endParaRPr>
          </a:p>
        </p:txBody>
      </p:sp>
      <p:pic>
        <p:nvPicPr>
          <p:cNvPr id="1026" name="Picture 2" descr="http://web.ntnu.edu.tw/~algo/ClosestPai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86" y="2827753"/>
            <a:ext cx="3658306" cy="16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4630" y="4752502"/>
            <a:ext cx="448436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de-DE" altLang="zh-TW" dirty="0">
                <a:solidFill>
                  <a:schemeClr val="bg1"/>
                </a:solidFill>
                <a:ea typeface="思源黑體 Normal" panose="020B0400000000000000" pitchFamily="34" charset="-120"/>
              </a:rPr>
              <a:t>for( i = 0; i &lt; num-1; i++ ){</a:t>
            </a:r>
          </a:p>
          <a:p>
            <a:pPr>
              <a:lnSpc>
                <a:spcPct val="120000"/>
              </a:lnSpc>
            </a:pPr>
            <a:r>
              <a:rPr lang="de-DE" altLang="zh-TW" dirty="0">
                <a:solidFill>
                  <a:schemeClr val="bg1"/>
                </a:solidFill>
                <a:ea typeface="思源黑體 Normal" panose="020B0400000000000000" pitchFamily="34" charset="-120"/>
              </a:rPr>
              <a:t>        for( j = i+1; j &lt; num; j++ ){</a:t>
            </a:r>
          </a:p>
          <a:p>
            <a:pPr>
              <a:lnSpc>
                <a:spcPct val="120000"/>
              </a:lnSpc>
            </a:pPr>
            <a:r>
              <a:rPr lang="de-DE" altLang="zh-TW" dirty="0">
                <a:solidFill>
                  <a:schemeClr val="bg1"/>
                </a:solidFill>
                <a:ea typeface="思源黑體 Normal" panose="020B0400000000000000" pitchFamily="34" charset="-120"/>
              </a:rPr>
              <a:t>            x = pow( ( data[j].x - data[i].x ) , 2 );</a:t>
            </a:r>
          </a:p>
          <a:p>
            <a:pPr>
              <a:lnSpc>
                <a:spcPct val="120000"/>
              </a:lnSpc>
            </a:pPr>
            <a:r>
              <a:rPr lang="de-DE" altLang="zh-TW" dirty="0">
                <a:solidFill>
                  <a:schemeClr val="bg1"/>
                </a:solidFill>
                <a:ea typeface="思源黑體 Normal" panose="020B0400000000000000" pitchFamily="34" charset="-120"/>
              </a:rPr>
              <a:t>            if( x &gt; ans_vector[N-1].dis ) break;</a:t>
            </a:r>
            <a:endParaRPr lang="de-DE" altLang="zh-TW" dirty="0">
              <a:solidFill>
                <a:schemeClr val="bg1"/>
              </a:solidFill>
              <a:ea typeface="思源黑體 Normal" panose="020B0400000000000000" pitchFamily="34" charset="-120"/>
            </a:endParaRPr>
          </a:p>
        </p:txBody>
      </p:sp>
      <p:sp>
        <p:nvSpPr>
          <p:cNvPr id="12" name="직사각형 25">
            <a:extLst>
              <a:ext uri="{FF2B5EF4-FFF2-40B4-BE49-F238E27FC236}">
                <a16:creationId xmlns="" xmlns:a16="http://schemas.microsoft.com/office/drawing/2014/main" id="{D3972874-BC7C-4B27-BE82-82503E5FB6C3}"/>
              </a:ext>
            </a:extLst>
          </p:cNvPr>
          <p:cNvSpPr/>
          <p:nvPr/>
        </p:nvSpPr>
        <p:spPr>
          <a:xfrm>
            <a:off x="6672882" y="1939449"/>
            <a:ext cx="3818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TW" sz="2800" dirty="0" smtClean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Insertion sort</a:t>
            </a:r>
            <a:endParaRPr lang="de-DE" altLang="zh-TW" sz="2800" dirty="0">
              <a:solidFill>
                <a:schemeClr val="bg1"/>
              </a:solidFill>
              <a:latin typeface="思源黑體 Heavy" panose="020B0A00000000000000" pitchFamily="34" charset="-120"/>
              <a:ea typeface="思源黑體 Heavy" panose="020B0A00000000000000" pitchFamily="34" charset="-12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="" xmlns:a16="http://schemas.microsoft.com/office/drawing/2014/main" id="{1D93370D-43A9-4003-B8A6-247C45DEF2D8}"/>
              </a:ext>
            </a:extLst>
          </p:cNvPr>
          <p:cNvSpPr txBox="1"/>
          <p:nvPr/>
        </p:nvSpPr>
        <p:spPr>
          <a:xfrm>
            <a:off x="7130850" y="3937275"/>
            <a:ext cx="4316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zh-TW" altLang="en-US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只關心前</a:t>
            </a:r>
            <a:r>
              <a:rPr lang="en-US" altLang="zh-TW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N</a:t>
            </a:r>
            <a:r>
              <a:rPr lang="zh-TW" altLang="en-US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項資料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zh-TW" altLang="en-US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不把所有資料做排序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zh-TW" altLang="en-US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資料一筆一筆進來做</a:t>
            </a: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比較</a:t>
            </a:r>
            <a:endParaRPr lang="en-US" altLang="zh-TW" sz="2400" dirty="0" smtClean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每次都跟第</a:t>
            </a:r>
            <a:r>
              <a:rPr lang="en-US" altLang="zh-TW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N</a:t>
            </a: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筆資料做比較</a:t>
            </a:r>
            <a:endParaRPr lang="en-US" altLang="zh-TW" sz="2400" dirty="0" smtClean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越後面就越不會進行排序</a:t>
            </a:r>
            <a:endParaRPr lang="zh-TW" altLang="en-US" sz="2400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14" name="그림 개체 틀 11">
            <a:extLst>
              <a:ext uri="{FF2B5EF4-FFF2-40B4-BE49-F238E27FC236}">
                <a16:creationId xmlns="" xmlns:a16="http://schemas.microsoft.com/office/drawing/2014/main" id="{C5A6C78C-F3CE-456B-B7C3-C767294C516E}"/>
              </a:ext>
            </a:extLst>
          </p:cNvPr>
          <p:cNvSpPr txBox="1">
            <a:spLocks/>
          </p:cNvSpPr>
          <p:nvPr/>
        </p:nvSpPr>
        <p:spPr>
          <a:xfrm>
            <a:off x="7177468" y="2722223"/>
            <a:ext cx="3141042" cy="1009716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Insertion Sort - Animation Video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 t="39069" r="20937" b="39665"/>
          <a:stretch/>
        </p:blipFill>
        <p:spPr bwMode="auto">
          <a:xfrm>
            <a:off x="7297517" y="2862478"/>
            <a:ext cx="2882096" cy="72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="" xmlns:a16="http://schemas.microsoft.com/office/drawing/2014/main" id="{CB40FD95-4194-4D57-AC4B-E93BC121C191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18F3BD"/>
                </a:solidFill>
                <a:latin typeface="+mj-lt"/>
              </a:rPr>
              <a:t>Mode 2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0543" y="1759519"/>
            <a:ext cx="6081675" cy="72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TW" dirty="0">
                <a:solidFill>
                  <a:schemeClr val="bg1"/>
                </a:solidFill>
              </a:rPr>
              <a:t>ans.dis = 2000000000000;</a:t>
            </a:r>
          </a:p>
          <a:p>
            <a:pPr>
              <a:lnSpc>
                <a:spcPct val="120000"/>
              </a:lnSpc>
            </a:pPr>
            <a:r>
              <a:rPr lang="fr-FR" altLang="zh-TW" dirty="0" smtClean="0">
                <a:solidFill>
                  <a:schemeClr val="bg1"/>
                </a:solidFill>
              </a:rPr>
              <a:t>vector</a:t>
            </a:r>
            <a:r>
              <a:rPr lang="fr-FR" altLang="zh-TW" dirty="0">
                <a:solidFill>
                  <a:schemeClr val="bg1"/>
                </a:solidFill>
              </a:rPr>
              <a:t>&lt; struct social &gt; ans_vector( N+1, ans );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43250" y="1899433"/>
            <a:ext cx="611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不需要區別資料</a:t>
            </a:r>
            <a:endParaRPr lang="en-US" altLang="zh-TW" sz="2400" dirty="0" smtClean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是前</a:t>
            </a:r>
            <a:r>
              <a:rPr lang="en-US" altLang="zh-TW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N</a:t>
            </a: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筆還是</a:t>
            </a:r>
            <a:r>
              <a:rPr lang="en-US" altLang="zh-TW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N</a:t>
            </a: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筆之後</a:t>
            </a:r>
            <a:endParaRPr lang="zh-TW" altLang="en-US" sz="2400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6957" y="2821322"/>
            <a:ext cx="52373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TW" dirty="0">
                <a:solidFill>
                  <a:schemeClr val="bg1"/>
                </a:solidFill>
              </a:rPr>
              <a:t>for( i = 0; i &lt; num-1; i++ ){</a:t>
            </a:r>
          </a:p>
          <a:p>
            <a:pPr lvl="1"/>
            <a:r>
              <a:rPr lang="de-DE" altLang="zh-TW" dirty="0" smtClean="0">
                <a:solidFill>
                  <a:schemeClr val="bg1"/>
                </a:solidFill>
              </a:rPr>
              <a:t>for</a:t>
            </a:r>
            <a:r>
              <a:rPr lang="de-DE" altLang="zh-TW" dirty="0">
                <a:solidFill>
                  <a:schemeClr val="bg1"/>
                </a:solidFill>
              </a:rPr>
              <a:t>( j = i+1; j &lt; num; j++ </a:t>
            </a:r>
            <a:r>
              <a:rPr lang="de-DE" altLang="zh-TW" dirty="0" smtClean="0">
                <a:solidFill>
                  <a:schemeClr val="bg1"/>
                </a:solidFill>
              </a:rPr>
              <a:t>){</a:t>
            </a:r>
          </a:p>
          <a:p>
            <a:pPr lvl="1"/>
            <a:endParaRPr lang="de-DE" altLang="zh-TW" dirty="0">
              <a:solidFill>
                <a:schemeClr val="bg1"/>
              </a:solidFill>
            </a:endParaRPr>
          </a:p>
          <a:p>
            <a:pPr lvl="2"/>
            <a:r>
              <a:rPr lang="de-DE" altLang="zh-TW" dirty="0" smtClean="0">
                <a:solidFill>
                  <a:schemeClr val="bg1"/>
                </a:solidFill>
              </a:rPr>
              <a:t>x</a:t>
            </a:r>
            <a:r>
              <a:rPr lang="de-DE" altLang="zh-TW" dirty="0">
                <a:solidFill>
                  <a:schemeClr val="bg1"/>
                </a:solidFill>
              </a:rPr>
              <a:t> = pow( ( data[j].x - data[i].x ) , 2 </a:t>
            </a:r>
            <a:r>
              <a:rPr lang="de-DE" altLang="zh-TW" dirty="0" smtClean="0">
                <a:solidFill>
                  <a:schemeClr val="bg1"/>
                </a:solidFill>
              </a:rPr>
              <a:t>);</a:t>
            </a:r>
          </a:p>
          <a:p>
            <a:pPr lvl="2"/>
            <a:r>
              <a:rPr lang="de-DE" altLang="zh-TW" dirty="0" smtClean="0">
                <a:solidFill>
                  <a:schemeClr val="bg1"/>
                </a:solidFill>
              </a:rPr>
              <a:t>if</a:t>
            </a:r>
            <a:r>
              <a:rPr lang="de-DE" altLang="zh-TW" dirty="0">
                <a:solidFill>
                  <a:schemeClr val="bg1"/>
                </a:solidFill>
              </a:rPr>
              <a:t>( x &gt; ans_vector[N-1].dis ) </a:t>
            </a:r>
            <a:r>
              <a:rPr lang="de-DE" altLang="zh-TW" dirty="0" smtClean="0">
                <a:solidFill>
                  <a:schemeClr val="bg1"/>
                </a:solidFill>
              </a:rPr>
              <a:t>break;</a:t>
            </a:r>
          </a:p>
          <a:p>
            <a:pPr lvl="2"/>
            <a:endParaRPr lang="de-DE" altLang="zh-TW" dirty="0">
              <a:solidFill>
                <a:schemeClr val="bg1"/>
              </a:solidFill>
            </a:endParaRPr>
          </a:p>
          <a:p>
            <a:pPr lvl="2"/>
            <a:r>
              <a:rPr lang="de-DE" altLang="zh-TW" dirty="0" smtClean="0">
                <a:solidFill>
                  <a:schemeClr val="bg1"/>
                </a:solidFill>
              </a:rPr>
              <a:t>dis</a:t>
            </a:r>
            <a:r>
              <a:rPr lang="de-DE" altLang="zh-TW" dirty="0">
                <a:solidFill>
                  <a:schemeClr val="bg1"/>
                </a:solidFill>
              </a:rPr>
              <a:t> = x + pow( ( data[j].y - data[i].y ) , 2 </a:t>
            </a:r>
            <a:r>
              <a:rPr lang="de-DE" altLang="zh-TW" dirty="0" smtClean="0">
                <a:solidFill>
                  <a:schemeClr val="bg1"/>
                </a:solidFill>
              </a:rPr>
              <a:t>);</a:t>
            </a:r>
          </a:p>
          <a:p>
            <a:pPr lvl="2"/>
            <a:r>
              <a:rPr lang="de-DE" altLang="zh-TW" dirty="0" smtClean="0">
                <a:solidFill>
                  <a:schemeClr val="bg1"/>
                </a:solidFill>
              </a:rPr>
              <a:t>if</a:t>
            </a:r>
            <a:r>
              <a:rPr lang="de-DE" altLang="zh-TW" dirty="0">
                <a:solidFill>
                  <a:schemeClr val="bg1"/>
                </a:solidFill>
              </a:rPr>
              <a:t>( dis &gt; ans_vector[N-1].dis ) </a:t>
            </a:r>
            <a:r>
              <a:rPr lang="de-DE" altLang="zh-TW" dirty="0" smtClean="0">
                <a:solidFill>
                  <a:schemeClr val="bg1"/>
                </a:solidFill>
              </a:rPr>
              <a:t>continue;</a:t>
            </a:r>
          </a:p>
          <a:p>
            <a:pPr lvl="2"/>
            <a:endParaRPr lang="de-DE" altLang="zh-TW" dirty="0">
              <a:solidFill>
                <a:schemeClr val="bg1"/>
              </a:solidFill>
            </a:endParaRPr>
          </a:p>
          <a:p>
            <a:pPr lvl="2"/>
            <a:r>
              <a:rPr lang="de-DE" altLang="zh-TW" dirty="0" smtClean="0">
                <a:solidFill>
                  <a:schemeClr val="bg1"/>
                </a:solidFill>
              </a:rPr>
              <a:t>if</a:t>
            </a:r>
            <a:r>
              <a:rPr lang="de-DE" altLang="zh-TW" dirty="0">
                <a:solidFill>
                  <a:schemeClr val="bg1"/>
                </a:solidFill>
              </a:rPr>
              <a:t>( dis &lt; ans_vector[N-1].dis </a:t>
            </a:r>
            <a:r>
              <a:rPr lang="de-DE" altLang="zh-TW" dirty="0" smtClean="0">
                <a:solidFill>
                  <a:schemeClr val="bg1"/>
                </a:solidFill>
              </a:rPr>
              <a:t>){</a:t>
            </a:r>
          </a:p>
          <a:p>
            <a:pPr lvl="3"/>
            <a:r>
              <a:rPr lang="de-DE" altLang="zh-TW" dirty="0" smtClean="0">
                <a:solidFill>
                  <a:schemeClr val="bg1"/>
                </a:solidFill>
              </a:rPr>
              <a:t>Insertion sort</a:t>
            </a:r>
          </a:p>
          <a:p>
            <a:pPr lvl="2"/>
            <a:r>
              <a:rPr lang="de-DE" altLang="zh-TW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043250" y="3729743"/>
            <a:ext cx="326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Sweep line</a:t>
            </a:r>
            <a:endParaRPr lang="zh-TW" altLang="en-US" sz="2400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6038125" y="2314932"/>
            <a:ext cx="798653" cy="0"/>
          </a:xfrm>
          <a:prstGeom prst="straightConnector1">
            <a:avLst/>
          </a:prstGeom>
          <a:ln w="76200">
            <a:solidFill>
              <a:srgbClr val="18F3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038125" y="3925983"/>
            <a:ext cx="798653" cy="0"/>
          </a:xfrm>
          <a:prstGeom prst="straightConnector1">
            <a:avLst/>
          </a:prstGeom>
          <a:ln w="76200">
            <a:solidFill>
              <a:srgbClr val="18F3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038125" y="4772864"/>
            <a:ext cx="798653" cy="0"/>
          </a:xfrm>
          <a:prstGeom prst="straightConnector1">
            <a:avLst/>
          </a:prstGeom>
          <a:ln w="76200">
            <a:solidFill>
              <a:srgbClr val="18F3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043250" y="4588198"/>
            <a:ext cx="326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看</a:t>
            </a:r>
            <a:r>
              <a:rPr lang="zh-TW" altLang="en-US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需</a:t>
            </a:r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不需要進入</a:t>
            </a:r>
            <a:r>
              <a:rPr lang="en-US" altLang="zh-TW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sort</a:t>
            </a:r>
            <a:endParaRPr lang="zh-TW" altLang="en-US" sz="2400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038125" y="5631319"/>
            <a:ext cx="798653" cy="0"/>
          </a:xfrm>
          <a:prstGeom prst="straightConnector1">
            <a:avLst/>
          </a:prstGeom>
          <a:ln w="76200">
            <a:solidFill>
              <a:srgbClr val="18F3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043250" y="5446653"/>
            <a:ext cx="326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Insertion sort</a:t>
            </a:r>
            <a:endParaRPr lang="zh-TW" altLang="en-US" sz="2400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43250" y="2986178"/>
            <a:ext cx="326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資料一筆一筆</a:t>
            </a:r>
            <a:r>
              <a:rPr lang="zh-TW" altLang="en-US" sz="2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比較</a:t>
            </a: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6038125" y="3182418"/>
            <a:ext cx="798653" cy="0"/>
          </a:xfrm>
          <a:prstGeom prst="straightConnector1">
            <a:avLst/>
          </a:prstGeom>
          <a:ln w="76200">
            <a:solidFill>
              <a:srgbClr val="18F3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9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37F470-6ED7-493F-BF8F-0E392AA962B1}"/>
              </a:ext>
            </a:extLst>
          </p:cNvPr>
          <p:cNvSpPr txBox="1"/>
          <p:nvPr/>
        </p:nvSpPr>
        <p:spPr>
          <a:xfrm>
            <a:off x="4005943" y="2592548"/>
            <a:ext cx="418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BE0FDC7-80E3-45B5-B33E-8CA5DEE99158}"/>
              </a:ext>
            </a:extLst>
          </p:cNvPr>
          <p:cNvSpPr txBox="1"/>
          <p:nvPr/>
        </p:nvSpPr>
        <p:spPr>
          <a:xfrm>
            <a:off x="4006624" y="3539621"/>
            <a:ext cx="417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講得不</a:t>
            </a:r>
            <a:r>
              <a:rPr lang="zh-TW" altLang="en-US" sz="1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是</a:t>
            </a:r>
            <a:r>
              <a:rPr lang="zh-TW" altLang="en-US" sz="1400" dirty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很</a:t>
            </a:r>
            <a:r>
              <a:rPr lang="zh-TW" altLang="en-US" sz="1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好</a:t>
            </a:r>
            <a:r>
              <a:rPr lang="en-US" altLang="zh-TW" sz="1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~</a:t>
            </a:r>
            <a:r>
              <a:rPr lang="zh-TW" altLang="en-US" sz="1400" dirty="0" smtClean="0">
                <a:solidFill>
                  <a:schemeClr val="bg1"/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rPr>
              <a:t>還是不懂再問我！哈哈！</a:t>
            </a:r>
            <a:endParaRPr lang="ko-KR" altLang="en-US" sz="1400" dirty="0">
              <a:solidFill>
                <a:schemeClr val="bg1"/>
              </a:solidFill>
              <a:latin typeface="思源黑體 Normal" panose="020B0400000000000000" pitchFamily="34" charset="-120"/>
              <a:ea typeface="思源黑體 Normal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25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838" cap="flat">
          <a:noFill/>
          <a:prstDash val="solid"/>
          <a:miter/>
        </a:ln>
        <a:effectLst/>
      </a:spPr>
      <a:bodyPr rtlCol="0" anchor="ctr"/>
      <a:lstStyle>
        <a:defPPr algn="ctr">
          <a:defRPr sz="2800" dirty="0" smtClean="0">
            <a:solidFill>
              <a:srgbClr val="1A194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320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Arial Black</vt:lpstr>
      <vt:lpstr>思源黑體 Normal</vt:lpstr>
      <vt:lpstr>Arial Unicode MS</vt:lpstr>
      <vt:lpstr>Source Sans Pro Black</vt:lpstr>
      <vt:lpstr>Wingdings</vt:lpstr>
      <vt:lpstr>Arial</vt:lpstr>
      <vt:lpstr>Gen Jyuu Gothic Light</vt:lpstr>
      <vt:lpstr>Malgun Gothic</vt:lpstr>
      <vt:lpstr>思源黑體 Heavy</vt:lpstr>
      <vt:lpstr>PPTMON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圓圓 溫</cp:lastModifiedBy>
  <cp:revision>276</cp:revision>
  <dcterms:created xsi:type="dcterms:W3CDTF">2019-04-06T05:20:47Z</dcterms:created>
  <dcterms:modified xsi:type="dcterms:W3CDTF">2020-10-26T09:30:29Z</dcterms:modified>
</cp:coreProperties>
</file>