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257" r:id="rId3"/>
    <p:sldId id="260" r:id="rId4"/>
    <p:sldId id="268" r:id="rId5"/>
    <p:sldId id="303" r:id="rId6"/>
    <p:sldId id="305" r:id="rId7"/>
    <p:sldId id="330" r:id="rId8"/>
    <p:sldId id="334" r:id="rId9"/>
    <p:sldId id="333" r:id="rId10"/>
    <p:sldId id="263" r:id="rId11"/>
    <p:sldId id="271" r:id="rId12"/>
    <p:sldId id="335" r:id="rId13"/>
    <p:sldId id="337" r:id="rId14"/>
    <p:sldId id="336" r:id="rId15"/>
    <p:sldId id="338" r:id="rId16"/>
    <p:sldId id="332" r:id="rId17"/>
    <p:sldId id="354" r:id="rId18"/>
    <p:sldId id="357" r:id="rId19"/>
    <p:sldId id="262" r:id="rId20"/>
    <p:sldId id="355" r:id="rId21"/>
    <p:sldId id="269" r:id="rId22"/>
    <p:sldId id="270" r:id="rId23"/>
    <p:sldId id="356" r:id="rId24"/>
    <p:sldId id="272" r:id="rId25"/>
    <p:sldId id="273" r:id="rId26"/>
    <p:sldId id="274" r:id="rId27"/>
    <p:sldId id="264" r:id="rId28"/>
    <p:sldId id="276" r:id="rId29"/>
    <p:sldId id="277" r:id="rId30"/>
    <p:sldId id="278" r:id="rId31"/>
    <p:sldId id="279" r:id="rId32"/>
    <p:sldId id="280" r:id="rId33"/>
    <p:sldId id="281" r:id="rId34"/>
    <p:sldId id="282" r:id="rId35"/>
    <p:sldId id="283" r:id="rId36"/>
    <p:sldId id="284" r:id="rId37"/>
    <p:sldId id="265" r:id="rId38"/>
    <p:sldId id="28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F05568"/>
    <a:srgbClr val="D6A633"/>
    <a:srgbClr val="01C9CB"/>
    <a:srgbClr val="29675C"/>
    <a:srgbClr val="1A6893"/>
    <a:srgbClr val="547287"/>
    <a:srgbClr val="5745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171" autoAdjust="0"/>
  </p:normalViewPr>
  <p:slideViewPr>
    <p:cSldViewPr snapToGrid="0">
      <p:cViewPr varScale="1">
        <p:scale>
          <a:sx n="69" d="100"/>
          <a:sy n="69" d="100"/>
        </p:scale>
        <p:origin x="780" y="66"/>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37C8F7-E790-4C20-BCAF-3AB4A0B2E7D2}" type="datetime1">
              <a:rPr lang="en-US" smtClean="0"/>
              <a:t>5/21/2023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CBBA0B-83B5-44F6-BC56-3E2B3FE158C0}" type="slidenum">
              <a:rPr lang="en-US" smtClean="0"/>
              <a:t>‹#›</a:t>
            </a:fld>
            <a:endParaRPr lang="en-US"/>
          </a:p>
        </p:txBody>
      </p:sp>
    </p:spTree>
    <p:extLst>
      <p:ext uri="{BB962C8B-B14F-4D97-AF65-F5344CB8AC3E}">
        <p14:creationId xmlns:p14="http://schemas.microsoft.com/office/powerpoint/2010/main" val="1811653170"/>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71FF3-E850-4776-9277-497006577513}" type="datetime1">
              <a:rPr lang="en-US" smtClean="0"/>
              <a:t>5/21/2023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F46FE8-B416-4C90-ACE1-8BF593EDB516}" type="slidenum">
              <a:rPr lang="en-US" smtClean="0"/>
              <a:t>‹#›</a:t>
            </a:fld>
            <a:endParaRPr lang="en-US"/>
          </a:p>
        </p:txBody>
      </p:sp>
    </p:spTree>
    <p:extLst>
      <p:ext uri="{BB962C8B-B14F-4D97-AF65-F5344CB8AC3E}">
        <p14:creationId xmlns:p14="http://schemas.microsoft.com/office/powerpoint/2010/main" val="2368544050"/>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F46FE8-B416-4C90-ACE1-8BF593EDB516}" type="slidenum">
              <a:rPr lang="en-US" smtClean="0"/>
              <a:t>1</a:t>
            </a:fld>
            <a:endParaRPr lang="en-US"/>
          </a:p>
        </p:txBody>
      </p:sp>
      <p:sp>
        <p:nvSpPr>
          <p:cNvPr id="5" name="Date Placeholder 4"/>
          <p:cNvSpPr>
            <a:spLocks noGrp="1"/>
          </p:cNvSpPr>
          <p:nvPr>
            <p:ph type="dt" idx="11"/>
          </p:nvPr>
        </p:nvSpPr>
        <p:spPr/>
        <p:txBody>
          <a:bodyPr/>
          <a:lstStyle/>
          <a:p>
            <a:fld id="{E4C81D7D-B449-445B-A734-BBEC436F9585}" type="datetime1">
              <a:rPr lang="en-US" smtClean="0"/>
              <a:t>5/21/2023</a:t>
            </a:fld>
            <a:endParaRPr lang="en-US"/>
          </a:p>
        </p:txBody>
      </p:sp>
      <p:sp>
        <p:nvSpPr>
          <p:cNvPr id="7" name="Header Placeholder 6"/>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2082568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468da98d31_0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7" name="Google Shape;407;g2468da98d31_0_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g2468da98d31_0_53: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g2468da98d31_0_53: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5/18/2023</a:t>
            </a:r>
            <a:endParaRPr/>
          </a:p>
        </p:txBody>
      </p:sp>
      <p:sp>
        <p:nvSpPr>
          <p:cNvPr id="410" name="Google Shape;410;g2468da98d31_0_5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24694573575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4" name="Google Shape;434;g24694573575_3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g24694573575_3_0: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6" name="Google Shape;436;g24694573575_3_0: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5/18/2023</a:t>
            </a:r>
            <a:endParaRPr/>
          </a:p>
        </p:txBody>
      </p:sp>
      <p:sp>
        <p:nvSpPr>
          <p:cNvPr id="437" name="Google Shape;437;g24694573575_3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2468da98d31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2468da98d31_0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g2468da98d31_0_23: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3" name="Google Shape;463;g2468da98d31_0_23: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5/18/2023</a:t>
            </a:r>
            <a:endParaRPr/>
          </a:p>
        </p:txBody>
      </p:sp>
      <p:sp>
        <p:nvSpPr>
          <p:cNvPr id="464" name="Google Shape;464;g2468da98d31_0_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8" name="Google Shape;48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p15: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p15: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5/18/2023</a:t>
            </a:r>
            <a:endParaRPr/>
          </a:p>
        </p:txBody>
      </p:sp>
      <p:sp>
        <p:nvSpPr>
          <p:cNvPr id="491" name="Google Shape;491;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24694573575_3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5" name="Google Shape;515;g24694573575_3_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6" name="Google Shape;516;g24694573575_3_28: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7" name="Google Shape;517;g24694573575_3_28: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5/18/2023</a:t>
            </a:r>
            <a:endParaRPr/>
          </a:p>
        </p:txBody>
      </p:sp>
      <p:sp>
        <p:nvSpPr>
          <p:cNvPr id="518" name="Google Shape;518;g24694573575_3_2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9" name="Google Shape;559;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560" name="Google Shape;560;p17: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561" name="Google Shape;561;p17: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200"/>
              <a:buFont typeface="Calibri"/>
              <a:buNone/>
            </a:pPr>
            <a:r>
              <a:rPr lang="en-US"/>
              <a:t>5/15/2023</a:t>
            </a:r>
            <a:endParaRPr/>
          </a:p>
        </p:txBody>
      </p:sp>
      <p:sp>
        <p:nvSpPr>
          <p:cNvPr id="562" name="Google Shape;562;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28</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2469457339a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4" name="Google Shape;584;g2469457339a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585" name="Google Shape;585;g2469457339a_0_1: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586" name="Google Shape;586;g2469457339a_0_1: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200"/>
              <a:buFont typeface="Calibri"/>
              <a:buNone/>
            </a:pPr>
            <a:r>
              <a:rPr lang="en-US"/>
              <a:t>5/15/2023</a:t>
            </a:r>
            <a:endParaRPr/>
          </a:p>
        </p:txBody>
      </p:sp>
      <p:sp>
        <p:nvSpPr>
          <p:cNvPr id="587" name="Google Shape;587;g2469457339a_0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29</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2469457339a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1" name="Google Shape;611;g2469457339a_0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612" name="Google Shape;612;g2469457339a_0_24: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613" name="Google Shape;613;g2469457339a_0_24: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200"/>
              <a:buFont typeface="Calibri"/>
              <a:buNone/>
            </a:pPr>
            <a:r>
              <a:rPr lang="en-US"/>
              <a:t>5/15/2023</a:t>
            </a:r>
            <a:endParaRPr/>
          </a:p>
        </p:txBody>
      </p:sp>
      <p:sp>
        <p:nvSpPr>
          <p:cNvPr id="614" name="Google Shape;614;g2469457339a_0_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30</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2469457339a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6" name="Google Shape;636;g2469457339a_0_4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637" name="Google Shape;637;g2469457339a_0_47: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638" name="Google Shape;638;g2469457339a_0_47: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200"/>
              <a:buFont typeface="Calibri"/>
              <a:buNone/>
            </a:pPr>
            <a:r>
              <a:rPr lang="en-US"/>
              <a:t>5/15/2023</a:t>
            </a:r>
            <a:endParaRPr/>
          </a:p>
        </p:txBody>
      </p:sp>
      <p:sp>
        <p:nvSpPr>
          <p:cNvPr id="639" name="Google Shape;639;g2469457339a_0_4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31</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2469457339a_0_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1" name="Google Shape;661;g2469457339a_0_7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662" name="Google Shape;662;g2469457339a_0_70: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663" name="Google Shape;663;g2469457339a_0_70: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200"/>
              <a:buFont typeface="Calibri"/>
              <a:buNone/>
            </a:pPr>
            <a:r>
              <a:rPr lang="en-US"/>
              <a:t>5/15/2023</a:t>
            </a:r>
            <a:endParaRPr/>
          </a:p>
        </p:txBody>
      </p:sp>
      <p:sp>
        <p:nvSpPr>
          <p:cNvPr id="664" name="Google Shape;664;g2469457339a_0_7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32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1"/>
          </p:nvPr>
        </p:nvSpPr>
        <p:spPr/>
        <p:txBody>
          <a:bodyPr/>
          <a:lstStyle/>
          <a:p>
            <a:fld id="{8B6A8788-4F4C-4AD1-9918-AE87DC8C11FE}" type="datetime1">
              <a:rPr lang="en-US" smtClean="0"/>
              <a:t>5/21/2023</a:t>
            </a:fld>
            <a:endParaRPr lang="en-US"/>
          </a:p>
        </p:txBody>
      </p:sp>
      <p:sp>
        <p:nvSpPr>
          <p:cNvPr id="6" name="Slide Number Placeholder 5"/>
          <p:cNvSpPr>
            <a:spLocks noGrp="1"/>
          </p:cNvSpPr>
          <p:nvPr>
            <p:ph type="sldNum" sz="quarter" idx="12"/>
          </p:nvPr>
        </p:nvSpPr>
        <p:spPr/>
        <p:txBody>
          <a:bodyPr/>
          <a:lstStyle/>
          <a:p>
            <a:fld id="{5AF46FE8-B416-4C90-ACE1-8BF593EDB516}" type="slidenum">
              <a:rPr lang="en-US" smtClean="0"/>
              <a:t>2</a:t>
            </a:fld>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2829708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2469457339a_0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6" name="Google Shape;686;g2469457339a_0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687" name="Google Shape;687;g2469457339a_0_93: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688" name="Google Shape;688;g2469457339a_0_93: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200"/>
              <a:buFont typeface="Calibri"/>
              <a:buNone/>
            </a:pPr>
            <a:r>
              <a:rPr lang="en-US"/>
              <a:t>5/15/2023</a:t>
            </a:r>
            <a:endParaRPr/>
          </a:p>
        </p:txBody>
      </p:sp>
      <p:sp>
        <p:nvSpPr>
          <p:cNvPr id="689" name="Google Shape;689;g2469457339a_0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33</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2469457339a_0_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1" name="Google Shape;711;g2469457339a_0_1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712" name="Google Shape;712;g2469457339a_0_116: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713" name="Google Shape;713;g2469457339a_0_116: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200"/>
              <a:buFont typeface="Calibri"/>
              <a:buNone/>
            </a:pPr>
            <a:r>
              <a:rPr lang="en-US"/>
              <a:t>5/15/2023</a:t>
            </a:r>
            <a:endParaRPr/>
          </a:p>
        </p:txBody>
      </p:sp>
      <p:sp>
        <p:nvSpPr>
          <p:cNvPr id="714" name="Google Shape;714;g2469457339a_0_1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34</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2469457339a_0_1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7" name="Google Shape;737;g2469457339a_0_1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738" name="Google Shape;738;g2469457339a_0_139: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739" name="Google Shape;739;g2469457339a_0_139: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200"/>
              <a:buFont typeface="Calibri"/>
              <a:buNone/>
            </a:pPr>
            <a:r>
              <a:rPr lang="en-US"/>
              <a:t>5/15/2023</a:t>
            </a:r>
            <a:endParaRPr/>
          </a:p>
        </p:txBody>
      </p:sp>
      <p:sp>
        <p:nvSpPr>
          <p:cNvPr id="740" name="Google Shape;740;g2469457339a_0_1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35</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2469457339a_0_1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4" name="Google Shape;764;g2469457339a_0_19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765" name="Google Shape;765;g2469457339a_0_195: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766" name="Google Shape;766;g2469457339a_0_195: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200"/>
              <a:buFont typeface="Calibri"/>
              <a:buNone/>
            </a:pPr>
            <a:r>
              <a:rPr lang="en-US"/>
              <a:t>5/15/2023</a:t>
            </a:r>
            <a:endParaRPr/>
          </a:p>
        </p:txBody>
      </p:sp>
      <p:sp>
        <p:nvSpPr>
          <p:cNvPr id="767" name="Google Shape;767;g2469457339a_0_19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36</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06" name="Google Shape;80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F46FE8-B416-4C90-ACE1-8BF593EDB516}" type="slidenum">
              <a:rPr lang="en-US" smtClean="0"/>
              <a:t>4</a:t>
            </a:fld>
            <a:endParaRPr lang="en-US"/>
          </a:p>
        </p:txBody>
      </p:sp>
      <p:sp>
        <p:nvSpPr>
          <p:cNvPr id="5" name="Date Placeholder 4"/>
          <p:cNvSpPr>
            <a:spLocks noGrp="1"/>
          </p:cNvSpPr>
          <p:nvPr>
            <p:ph type="dt" idx="11"/>
          </p:nvPr>
        </p:nvSpPr>
        <p:spPr/>
        <p:txBody>
          <a:bodyPr/>
          <a:lstStyle/>
          <a:p>
            <a:fld id="{F72A210B-D73F-4757-8810-F2621D3CC6E1}" type="datetime1">
              <a:rPr lang="en-US" smtClean="0"/>
              <a:t>5/21/2023</a:t>
            </a:fld>
            <a:endParaRPr lang="en-US"/>
          </a:p>
        </p:txBody>
      </p:sp>
      <p:sp>
        <p:nvSpPr>
          <p:cNvPr id="7" name="Header Placeholder 6"/>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261407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797979"/>
              </a:solidFill>
              <a:latin typeface="Lato light"/>
            </a:endParaRP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B8671FF3-E850-4776-9277-497006577513}" type="datetime1">
              <a:rPr lang="en-US" smtClean="0"/>
              <a:t>5/21/2023</a:t>
            </a:fld>
            <a:endParaRPr lang="en-US"/>
          </a:p>
        </p:txBody>
      </p:sp>
      <p:sp>
        <p:nvSpPr>
          <p:cNvPr id="6" name="Slide Number Placeholder 5"/>
          <p:cNvSpPr>
            <a:spLocks noGrp="1"/>
          </p:cNvSpPr>
          <p:nvPr>
            <p:ph type="sldNum" sz="quarter" idx="5"/>
          </p:nvPr>
        </p:nvSpPr>
        <p:spPr/>
        <p:txBody>
          <a:bodyPr/>
          <a:lstStyle/>
          <a:p>
            <a:fld id="{5AF46FE8-B416-4C90-ACE1-8BF593EDB516}" type="slidenum">
              <a:rPr lang="en-US" smtClean="0"/>
              <a:t>6</a:t>
            </a:fld>
            <a:endParaRPr lang="en-US"/>
          </a:p>
        </p:txBody>
      </p:sp>
    </p:spTree>
    <p:extLst>
      <p:ext uri="{BB962C8B-B14F-4D97-AF65-F5344CB8AC3E}">
        <p14:creationId xmlns:p14="http://schemas.microsoft.com/office/powerpoint/2010/main" val="2296221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797979"/>
              </a:solidFill>
              <a:latin typeface="Lato light"/>
            </a:endParaRP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B8671FF3-E850-4776-9277-497006577513}" type="datetime1">
              <a:rPr lang="en-US" smtClean="0"/>
              <a:t>5/21/2023</a:t>
            </a:fld>
            <a:endParaRPr lang="en-US"/>
          </a:p>
        </p:txBody>
      </p:sp>
      <p:sp>
        <p:nvSpPr>
          <p:cNvPr id="6" name="Slide Number Placeholder 5"/>
          <p:cNvSpPr>
            <a:spLocks noGrp="1"/>
          </p:cNvSpPr>
          <p:nvPr>
            <p:ph type="sldNum" sz="quarter" idx="5"/>
          </p:nvPr>
        </p:nvSpPr>
        <p:spPr/>
        <p:txBody>
          <a:bodyPr/>
          <a:lstStyle/>
          <a:p>
            <a:fld id="{5AF46FE8-B416-4C90-ACE1-8BF593EDB516}" type="slidenum">
              <a:rPr lang="en-US" smtClean="0"/>
              <a:t>7</a:t>
            </a:fld>
            <a:endParaRPr lang="en-US"/>
          </a:p>
        </p:txBody>
      </p:sp>
    </p:spTree>
    <p:extLst>
      <p:ext uri="{BB962C8B-B14F-4D97-AF65-F5344CB8AC3E}">
        <p14:creationId xmlns:p14="http://schemas.microsoft.com/office/powerpoint/2010/main" val="995897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797979"/>
              </a:solidFill>
              <a:latin typeface="Lato light"/>
            </a:endParaRP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B8671FF3-E850-4776-9277-497006577513}" type="datetime1">
              <a:rPr lang="en-US" smtClean="0"/>
              <a:t>5/21/2023</a:t>
            </a:fld>
            <a:endParaRPr lang="en-US"/>
          </a:p>
        </p:txBody>
      </p:sp>
      <p:sp>
        <p:nvSpPr>
          <p:cNvPr id="6" name="Slide Number Placeholder 5"/>
          <p:cNvSpPr>
            <a:spLocks noGrp="1"/>
          </p:cNvSpPr>
          <p:nvPr>
            <p:ph type="sldNum" sz="quarter" idx="5"/>
          </p:nvPr>
        </p:nvSpPr>
        <p:spPr/>
        <p:txBody>
          <a:bodyPr/>
          <a:lstStyle/>
          <a:p>
            <a:fld id="{5AF46FE8-B416-4C90-ACE1-8BF593EDB516}" type="slidenum">
              <a:rPr lang="en-US" smtClean="0"/>
              <a:t>8</a:t>
            </a:fld>
            <a:endParaRPr lang="en-US"/>
          </a:p>
        </p:txBody>
      </p:sp>
    </p:spTree>
    <p:extLst>
      <p:ext uri="{BB962C8B-B14F-4D97-AF65-F5344CB8AC3E}">
        <p14:creationId xmlns:p14="http://schemas.microsoft.com/office/powerpoint/2010/main" val="1117616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797979"/>
              </a:solidFill>
              <a:latin typeface="Lato light"/>
            </a:endParaRP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B8671FF3-E850-4776-9277-497006577513}" type="datetime1">
              <a:rPr lang="en-US" smtClean="0"/>
              <a:t>5/21/2023</a:t>
            </a:fld>
            <a:endParaRPr lang="en-US"/>
          </a:p>
        </p:txBody>
      </p:sp>
      <p:sp>
        <p:nvSpPr>
          <p:cNvPr id="6" name="Slide Number Placeholder 5"/>
          <p:cNvSpPr>
            <a:spLocks noGrp="1"/>
          </p:cNvSpPr>
          <p:nvPr>
            <p:ph type="sldNum" sz="quarter" idx="5"/>
          </p:nvPr>
        </p:nvSpPr>
        <p:spPr/>
        <p:txBody>
          <a:bodyPr/>
          <a:lstStyle/>
          <a:p>
            <a:fld id="{5AF46FE8-B416-4C90-ACE1-8BF593EDB516}" type="slidenum">
              <a:rPr lang="en-US" smtClean="0"/>
              <a:t>9</a:t>
            </a:fld>
            <a:endParaRPr lang="en-US"/>
          </a:p>
        </p:txBody>
      </p:sp>
    </p:spTree>
    <p:extLst>
      <p:ext uri="{BB962C8B-B14F-4D97-AF65-F5344CB8AC3E}">
        <p14:creationId xmlns:p14="http://schemas.microsoft.com/office/powerpoint/2010/main" val="3644715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2" name="Google Shape;352;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13: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13: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5/18/2023</a:t>
            </a:r>
            <a:endParaRPr/>
          </a:p>
        </p:txBody>
      </p:sp>
      <p:sp>
        <p:nvSpPr>
          <p:cNvPr id="355" name="Google Shape;355;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468da98d3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9" name="Google Shape;379;g2468da98d31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g2468da98d31_0_0: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g2468da98d31_0_0: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5/18/2023</a:t>
            </a:r>
            <a:endParaRPr/>
          </a:p>
        </p:txBody>
      </p:sp>
      <p:sp>
        <p:nvSpPr>
          <p:cNvPr id="382" name="Google Shape;382;g2468da98d31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758486A-8001-4F7F-B344-3E44B713B6B1}" type="datetime1">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394733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9738C0-E582-4100-B5F0-B2A70E0E1BB8}" type="datetime1">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3894919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D42F58-6F64-47D8-8550-86230EA2D748}" type="datetime1">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95203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D1CB9D-A218-4697-B042-5706855A523D}" type="datetime1">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755251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B6C6C8-BB8A-4EBD-AC36-AB496998CB60}" type="datetime1">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283689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E5C600-C9A2-4441-B79C-D8B3B6058F59}" type="datetime1">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2779809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142653-A25B-4FE1-8C74-DFF8D819EBEB}" type="datetime1">
              <a:rPr lang="en-US" smtClean="0"/>
              <a:t>5/21/2023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3127299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E155D-F71A-404B-A851-8BFDB2CB217D}" type="datetime1">
              <a:rPr lang="en-US" smtClean="0"/>
              <a:t>5/21/2023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117135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F00C1A-3960-4BE2-9883-E66239D679BC}" type="datetime1">
              <a:rPr lang="en-US" smtClean="0"/>
              <a:t>5/21/2023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663802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50577F-AD69-410E-9837-4496AD9218E6}" type="datetime1">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33392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567C8E-B927-40F7-AC87-2D6BE3782386}" type="datetime1">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1938691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E201B-7ACC-4DE8-AE64-B400B4C493A7}" type="datetime1">
              <a:rPr lang="en-US" smtClean="0"/>
              <a:t>5/21/2023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F1AF08-227C-4926-93CA-204ED14D83C5}" type="slidenum">
              <a:rPr lang="en-US" smtClean="0"/>
              <a:t>‹#›</a:t>
            </a:fld>
            <a:endParaRPr lang="en-US"/>
          </a:p>
        </p:txBody>
      </p:sp>
    </p:spTree>
    <p:extLst>
      <p:ext uri="{BB962C8B-B14F-4D97-AF65-F5344CB8AC3E}">
        <p14:creationId xmlns:p14="http://schemas.microsoft.com/office/powerpoint/2010/main" val="3941386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hyperlink" Target="https://public.tableau.com/views/Dashboard_project_16844971465840/Dashboard1?:language=en-US&amp;publish=yes&amp;:display_count=n&amp;:origin=viz_share_link" TargetMode="External"/><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https://data.mendeley.com/datasets/pk6tzrjks8/1" TargetMode="Externa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s://data.mendeley.com/datasets/pk6tzrjks8/1"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83069" y="3057069"/>
            <a:ext cx="604913" cy="604913"/>
          </a:xfrm>
          <a:prstGeom prst="rect">
            <a:avLst/>
          </a:prstGeom>
        </p:spPr>
      </p:pic>
      <p:sp>
        <p:nvSpPr>
          <p:cNvPr id="5" name="TextBox 4"/>
          <p:cNvSpPr txBox="1"/>
          <p:nvPr/>
        </p:nvSpPr>
        <p:spPr>
          <a:xfrm>
            <a:off x="5438087" y="2820916"/>
            <a:ext cx="2123109" cy="1077218"/>
          </a:xfrm>
          <a:prstGeom prst="rect">
            <a:avLst/>
          </a:prstGeom>
          <a:noFill/>
        </p:spPr>
        <p:txBody>
          <a:bodyPr wrap="square" rtlCol="0">
            <a:spAutoFit/>
          </a:bodyPr>
          <a:lstStyle/>
          <a:p>
            <a:r>
              <a:rPr lang="en-US" sz="3200">
                <a:solidFill>
                  <a:srgbClr val="797979"/>
                </a:solidFill>
                <a:latin typeface="Lato light"/>
              </a:rPr>
              <a:t>BÁO CÁO CUỐI KÌ</a:t>
            </a:r>
            <a:endParaRPr lang="en-US" sz="3200" dirty="0">
              <a:solidFill>
                <a:srgbClr val="797979"/>
              </a:solidFill>
              <a:latin typeface="Lato light"/>
            </a:endParaRPr>
          </a:p>
        </p:txBody>
      </p:sp>
      <p:grpSp>
        <p:nvGrpSpPr>
          <p:cNvPr id="24" name="Group 23"/>
          <p:cNvGrpSpPr/>
          <p:nvPr/>
        </p:nvGrpSpPr>
        <p:grpSpPr>
          <a:xfrm>
            <a:off x="4532963" y="2918119"/>
            <a:ext cx="905125" cy="882812"/>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5" name="Slide Number Placeholder 24"/>
          <p:cNvSpPr>
            <a:spLocks noGrp="1"/>
          </p:cNvSpPr>
          <p:nvPr>
            <p:ph type="sldNum" sz="quarter" idx="12"/>
          </p:nvPr>
        </p:nvSpPr>
        <p:spPr/>
        <p:txBody>
          <a:bodyPr/>
          <a:lstStyle/>
          <a:p>
            <a:fld id="{9FF1AF08-227C-4926-93CA-204ED14D83C5}" type="slidenum">
              <a:rPr lang="en-US" smtClean="0"/>
              <a:t>1</a:t>
            </a:fld>
            <a:endParaRPr lang="en-US"/>
          </a:p>
        </p:txBody>
      </p:sp>
      <p:sp>
        <p:nvSpPr>
          <p:cNvPr id="26" name="Date Placeholder 25"/>
          <p:cNvSpPr>
            <a:spLocks noGrp="1"/>
          </p:cNvSpPr>
          <p:nvPr>
            <p:ph type="dt" sz="half" idx="10"/>
          </p:nvPr>
        </p:nvSpPr>
        <p:spPr/>
        <p:txBody>
          <a:bodyPr/>
          <a:lstStyle/>
          <a:p>
            <a:fld id="{7B7F8735-13FE-432A-9ECB-A34FD00DC3F3}" type="datetime1">
              <a:rPr lang="en-US" smtClean="0"/>
              <a:t>5/21/2023</a:t>
            </a:fld>
            <a:endParaRPr lang="en-US"/>
          </a:p>
        </p:txBody>
      </p:sp>
    </p:spTree>
    <p:extLst>
      <p:ext uri="{BB962C8B-B14F-4D97-AF65-F5344CB8AC3E}">
        <p14:creationId xmlns:p14="http://schemas.microsoft.com/office/powerpoint/2010/main" val="3817214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ppt_w</p:attrName>
                                        </p:attrNameLst>
                                      </p:cBhvr>
                                      <p:tavLst>
                                        <p:tav tm="0" fmla="#ppt_w*sin(2.5*pi*$)">
                                          <p:val>
                                            <p:fltVal val="0"/>
                                          </p:val>
                                        </p:tav>
                                        <p:tav tm="100000">
                                          <p:val>
                                            <p:fltVal val="1"/>
                                          </p:val>
                                        </p:tav>
                                      </p:tavLst>
                                    </p:anim>
                                    <p:anim calcmode="lin" valueType="num">
                                      <p:cBhvr>
                                        <p:cTn id="9" dur="1000" fill="hold"/>
                                        <p:tgtEl>
                                          <p:spTgt spid="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5035647" y="2856076"/>
            <a:ext cx="4260752" cy="716878"/>
          </a:xfrm>
          <a:prstGeom prst="rect">
            <a:avLst/>
          </a:prstGeom>
          <a:noFill/>
        </p:spPr>
        <p:txBody>
          <a:bodyPr wrap="square" rtlCol="0">
            <a:spAutoFit/>
          </a:bodyPr>
          <a:lstStyle/>
          <a:p>
            <a:r>
              <a:rPr lang="en-US" sz="4000">
                <a:solidFill>
                  <a:srgbClr val="797979"/>
                </a:solidFill>
                <a:latin typeface="Lato light"/>
              </a:rPr>
              <a:t>Phân Tích Dữ Liệu</a:t>
            </a:r>
            <a:endParaRPr lang="en-US" sz="4000" dirty="0">
              <a:solidFill>
                <a:srgbClr val="797979"/>
              </a:solidFill>
              <a:latin typeface="Lato light"/>
            </a:endParaRPr>
          </a:p>
        </p:txBody>
      </p:sp>
      <p:grpSp>
        <p:nvGrpSpPr>
          <p:cNvPr id="24" name="Group 23"/>
          <p:cNvGrpSpPr/>
          <p:nvPr/>
        </p:nvGrpSpPr>
        <p:grpSpPr>
          <a:xfrm>
            <a:off x="2953905" y="2194707"/>
            <a:ext cx="1979591" cy="2039621"/>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10</a:t>
            </a:fld>
            <a:endParaRPr lang="en-US"/>
          </a:p>
        </p:txBody>
      </p:sp>
      <p:sp>
        <p:nvSpPr>
          <p:cNvPr id="3" name="Date Placeholder 2"/>
          <p:cNvSpPr>
            <a:spLocks noGrp="1"/>
          </p:cNvSpPr>
          <p:nvPr>
            <p:ph type="dt" sz="half" idx="10"/>
          </p:nvPr>
        </p:nvSpPr>
        <p:spPr/>
        <p:txBody>
          <a:bodyPr/>
          <a:lstStyle/>
          <a:p>
            <a:fld id="{3BD63F81-047A-409B-8790-123453C75422}" type="datetime1">
              <a:rPr lang="en-US" smtClean="0"/>
              <a:t>5/21/2023</a:t>
            </a:fld>
            <a:endParaRPr lang="en-US"/>
          </a:p>
        </p:txBody>
      </p:sp>
      <p:pic>
        <p:nvPicPr>
          <p:cNvPr id="6" name="Picture 5">
            <a:extLst>
              <a:ext uri="{FF2B5EF4-FFF2-40B4-BE49-F238E27FC236}">
                <a16:creationId xmlns:a16="http://schemas.microsoft.com/office/drawing/2014/main" id="{2FAB7E87-72EE-603E-63E6-A01D4657B4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56060" y="2326877"/>
            <a:ext cx="1775277" cy="1775277"/>
          </a:xfrm>
          <a:prstGeom prst="rect">
            <a:avLst/>
          </a:prstGeom>
        </p:spPr>
      </p:pic>
    </p:spTree>
    <p:extLst>
      <p:ext uri="{BB962C8B-B14F-4D97-AF65-F5344CB8AC3E}">
        <p14:creationId xmlns:p14="http://schemas.microsoft.com/office/powerpoint/2010/main" val="404225388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279684" y="155602"/>
            <a:ext cx="2738132" cy="461665"/>
          </a:xfrm>
          <a:prstGeom prst="rect">
            <a:avLst/>
          </a:prstGeom>
          <a:noFill/>
        </p:spPr>
        <p:txBody>
          <a:bodyPr wrap="square" rtlCol="0">
            <a:spAutoFit/>
          </a:bodyPr>
          <a:lstStyle/>
          <a:p>
            <a:r>
              <a:rPr lang="en-US" sz="2400">
                <a:solidFill>
                  <a:srgbClr val="797979"/>
                </a:solidFill>
                <a:latin typeface="Lato light"/>
              </a:rPr>
              <a:t>Phân Tích Dữ Liệu</a:t>
            </a:r>
            <a:endParaRPr lang="en-US" sz="2400" dirty="0">
              <a:solidFill>
                <a:srgbClr val="797979"/>
              </a:solidFill>
              <a:latin typeface="Lato light"/>
            </a:endParaRPr>
          </a:p>
        </p:txBody>
      </p:sp>
      <p:grpSp>
        <p:nvGrpSpPr>
          <p:cNvPr id="24" name="Group 23"/>
          <p:cNvGrpSpPr/>
          <p:nvPr/>
        </p:nvGrpSpPr>
        <p:grpSpPr>
          <a:xfrm>
            <a:off x="434076" y="105510"/>
            <a:ext cx="808248" cy="845715"/>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11</a:t>
            </a:fld>
            <a:endParaRPr lang="en-US"/>
          </a:p>
        </p:txBody>
      </p:sp>
      <p:sp>
        <p:nvSpPr>
          <p:cNvPr id="3" name="Date Placeholder 2"/>
          <p:cNvSpPr>
            <a:spLocks noGrp="1"/>
          </p:cNvSpPr>
          <p:nvPr>
            <p:ph type="dt" sz="half" idx="10"/>
          </p:nvPr>
        </p:nvSpPr>
        <p:spPr/>
        <p:txBody>
          <a:bodyPr/>
          <a:lstStyle/>
          <a:p>
            <a:fld id="{3BD63F81-047A-409B-8790-123453C75422}" type="datetime1">
              <a:rPr lang="en-US" smtClean="0"/>
              <a:t>5/21/2023</a:t>
            </a:fld>
            <a:endParaRPr lang="en-US"/>
          </a:p>
        </p:txBody>
      </p:sp>
      <p:cxnSp>
        <p:nvCxnSpPr>
          <p:cNvPr id="17" name="Straight Connector 16"/>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606294D-C971-1800-E922-359CA15DFD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440" y="173638"/>
            <a:ext cx="733517" cy="733517"/>
          </a:xfrm>
          <a:prstGeom prst="rect">
            <a:avLst/>
          </a:prstGeom>
        </p:spPr>
      </p:pic>
      <p:sp>
        <p:nvSpPr>
          <p:cNvPr id="4" name="TextBox 3">
            <a:extLst>
              <a:ext uri="{FF2B5EF4-FFF2-40B4-BE49-F238E27FC236}">
                <a16:creationId xmlns:a16="http://schemas.microsoft.com/office/drawing/2014/main" id="{4514C574-DDD5-DAF6-EE4A-060223E4A1F7}"/>
              </a:ext>
            </a:extLst>
          </p:cNvPr>
          <p:cNvSpPr txBox="1"/>
          <p:nvPr/>
        </p:nvSpPr>
        <p:spPr>
          <a:xfrm>
            <a:off x="1279685" y="540396"/>
            <a:ext cx="3637936" cy="369332"/>
          </a:xfrm>
          <a:prstGeom prst="rect">
            <a:avLst/>
          </a:prstGeom>
          <a:noFill/>
        </p:spPr>
        <p:txBody>
          <a:bodyPr wrap="square">
            <a:spAutoFit/>
          </a:bodyPr>
          <a:lstStyle/>
          <a:p>
            <a:pPr rtl="0">
              <a:spcBef>
                <a:spcPts val="0"/>
              </a:spcBef>
              <a:spcAft>
                <a:spcPts val="0"/>
              </a:spcAft>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Thống kê mô tả - Tổng quát</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pic>
        <p:nvPicPr>
          <p:cNvPr id="18" name="Picture 17">
            <a:extLst>
              <a:ext uri="{FF2B5EF4-FFF2-40B4-BE49-F238E27FC236}">
                <a16:creationId xmlns:a16="http://schemas.microsoft.com/office/drawing/2014/main" id="{CD352E2C-7AB6-CC0C-BE6A-B75827403610}"/>
              </a:ext>
            </a:extLst>
          </p:cNvPr>
          <p:cNvPicPr>
            <a:picLocks noChangeAspect="1"/>
          </p:cNvPicPr>
          <p:nvPr/>
        </p:nvPicPr>
        <p:blipFill>
          <a:blip r:embed="rId3"/>
          <a:stretch>
            <a:fillRect/>
          </a:stretch>
        </p:blipFill>
        <p:spPr>
          <a:xfrm>
            <a:off x="838198" y="1244686"/>
            <a:ext cx="2413183" cy="2534449"/>
          </a:xfrm>
          <a:prstGeom prst="rect">
            <a:avLst/>
          </a:prstGeom>
        </p:spPr>
      </p:pic>
      <p:pic>
        <p:nvPicPr>
          <p:cNvPr id="21" name="Picture 20">
            <a:extLst>
              <a:ext uri="{FF2B5EF4-FFF2-40B4-BE49-F238E27FC236}">
                <a16:creationId xmlns:a16="http://schemas.microsoft.com/office/drawing/2014/main" id="{54F6A7ED-5FC7-68FA-915A-EAE7E3BA54F0}"/>
              </a:ext>
            </a:extLst>
          </p:cNvPr>
          <p:cNvPicPr>
            <a:picLocks noChangeAspect="1"/>
          </p:cNvPicPr>
          <p:nvPr/>
        </p:nvPicPr>
        <p:blipFill rotWithShape="1">
          <a:blip r:embed="rId4"/>
          <a:srcRect l="6110"/>
          <a:stretch/>
        </p:blipFill>
        <p:spPr>
          <a:xfrm>
            <a:off x="1069290" y="3792879"/>
            <a:ext cx="4364182" cy="2534449"/>
          </a:xfrm>
          <a:prstGeom prst="rect">
            <a:avLst/>
          </a:prstGeom>
        </p:spPr>
      </p:pic>
      <p:pic>
        <p:nvPicPr>
          <p:cNvPr id="25" name="Picture 24">
            <a:extLst>
              <a:ext uri="{FF2B5EF4-FFF2-40B4-BE49-F238E27FC236}">
                <a16:creationId xmlns:a16="http://schemas.microsoft.com/office/drawing/2014/main" id="{FBF9831B-C293-3258-59B9-1252BEEF8FCA}"/>
              </a:ext>
            </a:extLst>
          </p:cNvPr>
          <p:cNvPicPr>
            <a:picLocks noChangeAspect="1"/>
          </p:cNvPicPr>
          <p:nvPr/>
        </p:nvPicPr>
        <p:blipFill>
          <a:blip r:embed="rId5"/>
          <a:stretch>
            <a:fillRect/>
          </a:stretch>
        </p:blipFill>
        <p:spPr>
          <a:xfrm>
            <a:off x="6096000" y="3829095"/>
            <a:ext cx="4175609" cy="2534449"/>
          </a:xfrm>
          <a:prstGeom prst="rect">
            <a:avLst/>
          </a:prstGeom>
        </p:spPr>
      </p:pic>
      <p:pic>
        <p:nvPicPr>
          <p:cNvPr id="29" name="Picture 28">
            <a:extLst>
              <a:ext uri="{FF2B5EF4-FFF2-40B4-BE49-F238E27FC236}">
                <a16:creationId xmlns:a16="http://schemas.microsoft.com/office/drawing/2014/main" id="{5A3FFEDC-5AC5-CE9C-CF84-D46B78D9803D}"/>
              </a:ext>
            </a:extLst>
          </p:cNvPr>
          <p:cNvPicPr>
            <a:picLocks noChangeAspect="1"/>
          </p:cNvPicPr>
          <p:nvPr/>
        </p:nvPicPr>
        <p:blipFill>
          <a:blip r:embed="rId6"/>
          <a:stretch>
            <a:fillRect/>
          </a:stretch>
        </p:blipFill>
        <p:spPr>
          <a:xfrm>
            <a:off x="3581400" y="1244686"/>
            <a:ext cx="8335538" cy="2353003"/>
          </a:xfrm>
          <a:prstGeom prst="rect">
            <a:avLst/>
          </a:prstGeom>
        </p:spPr>
      </p:pic>
    </p:spTree>
    <p:extLst>
      <p:ext uri="{BB962C8B-B14F-4D97-AF65-F5344CB8AC3E}">
        <p14:creationId xmlns:p14="http://schemas.microsoft.com/office/powerpoint/2010/main" val="189151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p:tgtEl>
                                          <p:spTgt spid="21"/>
                                        </p:tgtEl>
                                        <p:attrNameLst>
                                          <p:attrName>ppt_x</p:attrName>
                                        </p:attrNameLst>
                                      </p:cBhvr>
                                      <p:tavLst>
                                        <p:tav tm="0">
                                          <p:val>
                                            <p:strVal val="#ppt_x-#ppt_w*1.125000"/>
                                          </p:val>
                                        </p:tav>
                                        <p:tav tm="100000">
                                          <p:val>
                                            <p:strVal val="#ppt_x"/>
                                          </p:val>
                                        </p:tav>
                                      </p:tavLst>
                                    </p:anim>
                                    <p:animEffect transition="in" filter="wipe(right)">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2"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p:tgtEl>
                                          <p:spTgt spid="25"/>
                                        </p:tgtEl>
                                        <p:attrNameLst>
                                          <p:attrName>ppt_x</p:attrName>
                                        </p:attrNameLst>
                                      </p:cBhvr>
                                      <p:tavLst>
                                        <p:tav tm="0">
                                          <p:val>
                                            <p:strVal val="#ppt_x+#ppt_w*1.125000"/>
                                          </p:val>
                                        </p:tav>
                                        <p:tav tm="100000">
                                          <p:val>
                                            <p:strVal val="#ppt_x"/>
                                          </p:val>
                                        </p:tav>
                                      </p:tavLst>
                                    </p:anim>
                                    <p:animEffect transition="in" filter="wipe(left)">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279684" y="155602"/>
            <a:ext cx="2738132" cy="461665"/>
          </a:xfrm>
          <a:prstGeom prst="rect">
            <a:avLst/>
          </a:prstGeom>
          <a:noFill/>
        </p:spPr>
        <p:txBody>
          <a:bodyPr wrap="square" rtlCol="0">
            <a:spAutoFit/>
          </a:bodyPr>
          <a:lstStyle/>
          <a:p>
            <a:r>
              <a:rPr lang="en-US" sz="2400">
                <a:solidFill>
                  <a:srgbClr val="797979"/>
                </a:solidFill>
                <a:latin typeface="Lato light"/>
              </a:rPr>
              <a:t>Phân Tích Dữ Liệu</a:t>
            </a:r>
            <a:endParaRPr lang="en-US" sz="2400" dirty="0">
              <a:solidFill>
                <a:srgbClr val="797979"/>
              </a:solidFill>
              <a:latin typeface="Lato light"/>
            </a:endParaRPr>
          </a:p>
        </p:txBody>
      </p:sp>
      <p:grpSp>
        <p:nvGrpSpPr>
          <p:cNvPr id="24" name="Group 23"/>
          <p:cNvGrpSpPr/>
          <p:nvPr/>
        </p:nvGrpSpPr>
        <p:grpSpPr>
          <a:xfrm>
            <a:off x="434076" y="105510"/>
            <a:ext cx="808248" cy="845715"/>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12</a:t>
            </a:fld>
            <a:endParaRPr lang="en-US"/>
          </a:p>
        </p:txBody>
      </p:sp>
      <p:sp>
        <p:nvSpPr>
          <p:cNvPr id="3" name="Date Placeholder 2"/>
          <p:cNvSpPr>
            <a:spLocks noGrp="1"/>
          </p:cNvSpPr>
          <p:nvPr>
            <p:ph type="dt" sz="half" idx="10"/>
          </p:nvPr>
        </p:nvSpPr>
        <p:spPr/>
        <p:txBody>
          <a:bodyPr/>
          <a:lstStyle/>
          <a:p>
            <a:fld id="{3BD63F81-047A-409B-8790-123453C75422}" type="datetime1">
              <a:rPr lang="en-US" smtClean="0"/>
              <a:t>5/21/2023</a:t>
            </a:fld>
            <a:endParaRPr lang="en-US"/>
          </a:p>
        </p:txBody>
      </p:sp>
      <p:cxnSp>
        <p:nvCxnSpPr>
          <p:cNvPr id="17" name="Straight Connector 16"/>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606294D-C971-1800-E922-359CA15DFD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440" y="173638"/>
            <a:ext cx="733517" cy="733517"/>
          </a:xfrm>
          <a:prstGeom prst="rect">
            <a:avLst/>
          </a:prstGeom>
        </p:spPr>
      </p:pic>
      <p:sp>
        <p:nvSpPr>
          <p:cNvPr id="4" name="TextBox 3">
            <a:extLst>
              <a:ext uri="{FF2B5EF4-FFF2-40B4-BE49-F238E27FC236}">
                <a16:creationId xmlns:a16="http://schemas.microsoft.com/office/drawing/2014/main" id="{4514C574-DDD5-DAF6-EE4A-060223E4A1F7}"/>
              </a:ext>
            </a:extLst>
          </p:cNvPr>
          <p:cNvSpPr txBox="1"/>
          <p:nvPr/>
        </p:nvSpPr>
        <p:spPr>
          <a:xfrm>
            <a:off x="1279685" y="540396"/>
            <a:ext cx="3637936" cy="369332"/>
          </a:xfrm>
          <a:prstGeom prst="rect">
            <a:avLst/>
          </a:prstGeom>
          <a:noFill/>
        </p:spPr>
        <p:txBody>
          <a:bodyPr wrap="square">
            <a:spAutoFit/>
          </a:bodyPr>
          <a:lstStyle/>
          <a:p>
            <a:pPr rtl="0">
              <a:spcBef>
                <a:spcPts val="0"/>
              </a:spcBef>
              <a:spcAft>
                <a:spcPts val="0"/>
              </a:spcAft>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Thống kê mô tả - Tổng quát</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pic>
        <p:nvPicPr>
          <p:cNvPr id="8" name="Picture 7">
            <a:extLst>
              <a:ext uri="{FF2B5EF4-FFF2-40B4-BE49-F238E27FC236}">
                <a16:creationId xmlns:a16="http://schemas.microsoft.com/office/drawing/2014/main" id="{DB6A0C99-4B1F-EE31-D1BE-FA5CE8096E46}"/>
              </a:ext>
            </a:extLst>
          </p:cNvPr>
          <p:cNvPicPr>
            <a:picLocks noChangeAspect="1"/>
          </p:cNvPicPr>
          <p:nvPr/>
        </p:nvPicPr>
        <p:blipFill>
          <a:blip r:embed="rId3"/>
          <a:stretch>
            <a:fillRect/>
          </a:stretch>
        </p:blipFill>
        <p:spPr>
          <a:xfrm>
            <a:off x="232544" y="1234958"/>
            <a:ext cx="11726912" cy="4153480"/>
          </a:xfrm>
          <a:prstGeom prst="rect">
            <a:avLst/>
          </a:prstGeom>
        </p:spPr>
      </p:pic>
      <p:sp>
        <p:nvSpPr>
          <p:cNvPr id="13" name="TextBox 12">
            <a:extLst>
              <a:ext uri="{FF2B5EF4-FFF2-40B4-BE49-F238E27FC236}">
                <a16:creationId xmlns:a16="http://schemas.microsoft.com/office/drawing/2014/main" id="{EBE718CF-BB34-1049-10B2-FCEC26C01A50}"/>
              </a:ext>
            </a:extLst>
          </p:cNvPr>
          <p:cNvSpPr txBox="1"/>
          <p:nvPr/>
        </p:nvSpPr>
        <p:spPr>
          <a:xfrm>
            <a:off x="1762060" y="5388438"/>
            <a:ext cx="9591740" cy="892552"/>
          </a:xfrm>
          <a:prstGeom prst="rect">
            <a:avLst/>
          </a:prstGeom>
          <a:noFill/>
        </p:spPr>
        <p:txBody>
          <a:bodyPr wrap="square">
            <a:spAutoFit/>
          </a:bodyPr>
          <a:lstStyle/>
          <a:p>
            <a:pPr marL="285750" indent="-285750" rtl="0">
              <a:spcBef>
                <a:spcPts val="0"/>
              </a:spcBef>
              <a:spcAft>
                <a:spcPts val="0"/>
              </a:spcAft>
              <a:buFontTx/>
              <a:buChar char="-"/>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Nhiệt độ và độ ẩm đều không lệch ở hầu hết trạm (tuân theo phân phối chuẩn) (trừ trạm 4)</a:t>
            </a:r>
          </a:p>
          <a:p>
            <a:pPr marL="285750" indent="-285750" rtl="0">
              <a:spcBef>
                <a:spcPts val="0"/>
              </a:spcBef>
              <a:spcAft>
                <a:spcPts val="0"/>
              </a:spcAft>
              <a:buFontTx/>
              <a:buChar char="-"/>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NO2, SO2, O3 ở các trạm trừ trạm 3 </a:t>
            </a:r>
            <a:r>
              <a:rPr lang="en-US" sz="1600">
                <a:solidFill>
                  <a:srgbClr val="797979"/>
                </a:solidFill>
                <a:latin typeface="Lato light" panose="020F0502020204030203" pitchFamily="34" charset="0"/>
                <a:ea typeface="Lato light" panose="020F0502020204030203" pitchFamily="34" charset="0"/>
                <a:cs typeface="Lato light" panose="020F0502020204030203" pitchFamily="34" charset="0"/>
              </a:rPr>
              <a:t>đều không lệch.</a:t>
            </a:r>
          </a:p>
          <a:p>
            <a:pPr marL="285750" indent="-285750" rtl="0">
              <a:spcBef>
                <a:spcPts val="0"/>
              </a:spcBef>
              <a:spcAft>
                <a:spcPts val="0"/>
              </a:spcAft>
              <a:buFontTx/>
              <a:buChar char="-"/>
            </a:pPr>
            <a:r>
              <a:rPr lang="en-US" sz="1600" b="0">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Các thuộc tính còn lại đều lệch.</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263037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279684" y="155602"/>
            <a:ext cx="2738132" cy="461665"/>
          </a:xfrm>
          <a:prstGeom prst="rect">
            <a:avLst/>
          </a:prstGeom>
          <a:noFill/>
        </p:spPr>
        <p:txBody>
          <a:bodyPr wrap="square" rtlCol="0">
            <a:spAutoFit/>
          </a:bodyPr>
          <a:lstStyle/>
          <a:p>
            <a:r>
              <a:rPr lang="en-US" sz="2400">
                <a:solidFill>
                  <a:srgbClr val="797979"/>
                </a:solidFill>
                <a:latin typeface="Lato light"/>
              </a:rPr>
              <a:t>Phân Tích Dữ Liệu</a:t>
            </a:r>
            <a:endParaRPr lang="en-US" sz="2400" dirty="0">
              <a:solidFill>
                <a:srgbClr val="797979"/>
              </a:solidFill>
              <a:latin typeface="Lato light"/>
            </a:endParaRPr>
          </a:p>
        </p:txBody>
      </p:sp>
      <p:grpSp>
        <p:nvGrpSpPr>
          <p:cNvPr id="24" name="Group 23"/>
          <p:cNvGrpSpPr/>
          <p:nvPr/>
        </p:nvGrpSpPr>
        <p:grpSpPr>
          <a:xfrm>
            <a:off x="434076" y="105510"/>
            <a:ext cx="808248" cy="845715"/>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13</a:t>
            </a:fld>
            <a:endParaRPr lang="en-US"/>
          </a:p>
        </p:txBody>
      </p:sp>
      <p:sp>
        <p:nvSpPr>
          <p:cNvPr id="3" name="Date Placeholder 2"/>
          <p:cNvSpPr>
            <a:spLocks noGrp="1"/>
          </p:cNvSpPr>
          <p:nvPr>
            <p:ph type="dt" sz="half" idx="10"/>
          </p:nvPr>
        </p:nvSpPr>
        <p:spPr/>
        <p:txBody>
          <a:bodyPr/>
          <a:lstStyle/>
          <a:p>
            <a:fld id="{3BD63F81-047A-409B-8790-123453C75422}" type="datetime1">
              <a:rPr lang="en-US" smtClean="0"/>
              <a:t>5/21/2023</a:t>
            </a:fld>
            <a:endParaRPr lang="en-US"/>
          </a:p>
        </p:txBody>
      </p:sp>
      <p:cxnSp>
        <p:nvCxnSpPr>
          <p:cNvPr id="17" name="Straight Connector 16"/>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606294D-C971-1800-E922-359CA15DFD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440" y="173638"/>
            <a:ext cx="733517" cy="733517"/>
          </a:xfrm>
          <a:prstGeom prst="rect">
            <a:avLst/>
          </a:prstGeom>
        </p:spPr>
      </p:pic>
      <p:sp>
        <p:nvSpPr>
          <p:cNvPr id="4" name="TextBox 3">
            <a:extLst>
              <a:ext uri="{FF2B5EF4-FFF2-40B4-BE49-F238E27FC236}">
                <a16:creationId xmlns:a16="http://schemas.microsoft.com/office/drawing/2014/main" id="{4514C574-DDD5-DAF6-EE4A-060223E4A1F7}"/>
              </a:ext>
            </a:extLst>
          </p:cNvPr>
          <p:cNvSpPr txBox="1"/>
          <p:nvPr/>
        </p:nvSpPr>
        <p:spPr>
          <a:xfrm>
            <a:off x="1279685" y="540396"/>
            <a:ext cx="3637936" cy="369332"/>
          </a:xfrm>
          <a:prstGeom prst="rect">
            <a:avLst/>
          </a:prstGeom>
          <a:noFill/>
        </p:spPr>
        <p:txBody>
          <a:bodyPr wrap="square">
            <a:spAutoFit/>
          </a:bodyPr>
          <a:lstStyle/>
          <a:p>
            <a:pPr rtl="0">
              <a:spcBef>
                <a:spcPts val="0"/>
              </a:spcBef>
              <a:spcAft>
                <a:spcPts val="0"/>
              </a:spcAft>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Thống kê mô tả - Tổng quát</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pic>
        <p:nvPicPr>
          <p:cNvPr id="6" name="Picture 5">
            <a:extLst>
              <a:ext uri="{FF2B5EF4-FFF2-40B4-BE49-F238E27FC236}">
                <a16:creationId xmlns:a16="http://schemas.microsoft.com/office/drawing/2014/main" id="{37131385-11FD-AF5C-49DB-92495E131A5B}"/>
              </a:ext>
            </a:extLst>
          </p:cNvPr>
          <p:cNvPicPr>
            <a:picLocks noChangeAspect="1"/>
          </p:cNvPicPr>
          <p:nvPr/>
        </p:nvPicPr>
        <p:blipFill>
          <a:blip r:embed="rId3"/>
          <a:stretch>
            <a:fillRect/>
          </a:stretch>
        </p:blipFill>
        <p:spPr>
          <a:xfrm>
            <a:off x="223018" y="1258610"/>
            <a:ext cx="11745964" cy="4029637"/>
          </a:xfrm>
          <a:prstGeom prst="rect">
            <a:avLst/>
          </a:prstGeom>
        </p:spPr>
      </p:pic>
      <p:sp>
        <p:nvSpPr>
          <p:cNvPr id="13" name="TextBox 12">
            <a:extLst>
              <a:ext uri="{FF2B5EF4-FFF2-40B4-BE49-F238E27FC236}">
                <a16:creationId xmlns:a16="http://schemas.microsoft.com/office/drawing/2014/main" id="{9211802D-2BA5-3665-4E16-9A235E0C3A29}"/>
              </a:ext>
            </a:extLst>
          </p:cNvPr>
          <p:cNvSpPr txBox="1"/>
          <p:nvPr/>
        </p:nvSpPr>
        <p:spPr>
          <a:xfrm>
            <a:off x="1762060" y="5383751"/>
            <a:ext cx="8667879" cy="615553"/>
          </a:xfrm>
          <a:prstGeom prst="rect">
            <a:avLst/>
          </a:prstGeom>
          <a:noFill/>
        </p:spPr>
        <p:txBody>
          <a:bodyPr wrap="square">
            <a:spAutoFit/>
          </a:bodyPr>
          <a:lstStyle/>
          <a:p>
            <a:pPr marL="285750" indent="-285750" rtl="0">
              <a:spcBef>
                <a:spcPts val="0"/>
              </a:spcBef>
              <a:spcAft>
                <a:spcPts val="0"/>
              </a:spcAft>
              <a:buFontTx/>
              <a:buChar char="-"/>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Outlier xuất hiện nhiều ở hầu hết các trạm.</a:t>
            </a:r>
          </a:p>
          <a:p>
            <a:pPr marL="285750" indent="-285750" rtl="0">
              <a:spcBef>
                <a:spcPts val="0"/>
              </a:spcBef>
              <a:spcAft>
                <a:spcPts val="0"/>
              </a:spcAft>
              <a:buFontTx/>
              <a:buChar char="-"/>
            </a:pPr>
            <a:r>
              <a:rPr lang="en-US" sz="1600" b="0">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Độ ẩm </a:t>
            </a:r>
            <a:r>
              <a:rPr lang="en-US" sz="1600">
                <a:solidFill>
                  <a:srgbClr val="797979"/>
                </a:solidFill>
                <a:latin typeface="Lato light" panose="020F0502020204030203" pitchFamily="34" charset="0"/>
                <a:ea typeface="Lato light" panose="020F0502020204030203" pitchFamily="34" charset="0"/>
                <a:cs typeface="Lato light" panose="020F0502020204030203" pitchFamily="34" charset="0"/>
              </a:rPr>
              <a:t>ít xuất hiện outlier nhất.</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4193716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279684" y="155602"/>
            <a:ext cx="2738132" cy="461665"/>
          </a:xfrm>
          <a:prstGeom prst="rect">
            <a:avLst/>
          </a:prstGeom>
          <a:noFill/>
        </p:spPr>
        <p:txBody>
          <a:bodyPr wrap="square" rtlCol="0">
            <a:spAutoFit/>
          </a:bodyPr>
          <a:lstStyle/>
          <a:p>
            <a:r>
              <a:rPr lang="en-US" sz="2400">
                <a:solidFill>
                  <a:srgbClr val="797979"/>
                </a:solidFill>
                <a:latin typeface="Lato light"/>
              </a:rPr>
              <a:t>Phân Tích Dữ Liệu</a:t>
            </a:r>
            <a:endParaRPr lang="en-US" sz="2400" dirty="0">
              <a:solidFill>
                <a:srgbClr val="797979"/>
              </a:solidFill>
              <a:latin typeface="Lato light"/>
            </a:endParaRPr>
          </a:p>
        </p:txBody>
      </p:sp>
      <p:grpSp>
        <p:nvGrpSpPr>
          <p:cNvPr id="24" name="Group 23"/>
          <p:cNvGrpSpPr/>
          <p:nvPr/>
        </p:nvGrpSpPr>
        <p:grpSpPr>
          <a:xfrm>
            <a:off x="434076" y="105510"/>
            <a:ext cx="808248" cy="845715"/>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14</a:t>
            </a:fld>
            <a:endParaRPr lang="en-US"/>
          </a:p>
        </p:txBody>
      </p:sp>
      <p:sp>
        <p:nvSpPr>
          <p:cNvPr id="3" name="Date Placeholder 2"/>
          <p:cNvSpPr>
            <a:spLocks noGrp="1"/>
          </p:cNvSpPr>
          <p:nvPr>
            <p:ph type="dt" sz="half" idx="10"/>
          </p:nvPr>
        </p:nvSpPr>
        <p:spPr/>
        <p:txBody>
          <a:bodyPr/>
          <a:lstStyle/>
          <a:p>
            <a:fld id="{3BD63F81-047A-409B-8790-123453C75422}" type="datetime1">
              <a:rPr lang="en-US" smtClean="0"/>
              <a:t>5/21/2023</a:t>
            </a:fld>
            <a:endParaRPr lang="en-US"/>
          </a:p>
        </p:txBody>
      </p:sp>
      <p:cxnSp>
        <p:nvCxnSpPr>
          <p:cNvPr id="17" name="Straight Connector 16"/>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606294D-C971-1800-E922-359CA15DFD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440" y="173638"/>
            <a:ext cx="733517" cy="733517"/>
          </a:xfrm>
          <a:prstGeom prst="rect">
            <a:avLst/>
          </a:prstGeom>
        </p:spPr>
      </p:pic>
      <p:sp>
        <p:nvSpPr>
          <p:cNvPr id="4" name="TextBox 3">
            <a:extLst>
              <a:ext uri="{FF2B5EF4-FFF2-40B4-BE49-F238E27FC236}">
                <a16:creationId xmlns:a16="http://schemas.microsoft.com/office/drawing/2014/main" id="{4514C574-DDD5-DAF6-EE4A-060223E4A1F7}"/>
              </a:ext>
            </a:extLst>
          </p:cNvPr>
          <p:cNvSpPr txBox="1"/>
          <p:nvPr/>
        </p:nvSpPr>
        <p:spPr>
          <a:xfrm>
            <a:off x="1279684" y="540396"/>
            <a:ext cx="3236897" cy="369332"/>
          </a:xfrm>
          <a:prstGeom prst="rect">
            <a:avLst/>
          </a:prstGeom>
          <a:noFill/>
        </p:spPr>
        <p:txBody>
          <a:bodyPr wrap="square">
            <a:spAutoFit/>
          </a:bodyPr>
          <a:lstStyle/>
          <a:p>
            <a:pPr rtl="0">
              <a:spcBef>
                <a:spcPts val="0"/>
              </a:spcBef>
              <a:spcAft>
                <a:spcPts val="0"/>
              </a:spcAft>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Phân tích dữ liệu – Tổng quát</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pic>
        <p:nvPicPr>
          <p:cNvPr id="18" name="Picture 17">
            <a:extLst>
              <a:ext uri="{FF2B5EF4-FFF2-40B4-BE49-F238E27FC236}">
                <a16:creationId xmlns:a16="http://schemas.microsoft.com/office/drawing/2014/main" id="{5AC64C9B-CD97-B204-0855-8A3DDFC3E7EC}"/>
              </a:ext>
            </a:extLst>
          </p:cNvPr>
          <p:cNvPicPr>
            <a:picLocks noChangeAspect="1"/>
          </p:cNvPicPr>
          <p:nvPr/>
        </p:nvPicPr>
        <p:blipFill>
          <a:blip r:embed="rId3"/>
          <a:stretch>
            <a:fillRect/>
          </a:stretch>
        </p:blipFill>
        <p:spPr>
          <a:xfrm>
            <a:off x="222473" y="1336018"/>
            <a:ext cx="5351318" cy="4162136"/>
          </a:xfrm>
          <a:prstGeom prst="rect">
            <a:avLst/>
          </a:prstGeom>
        </p:spPr>
      </p:pic>
      <p:sp>
        <p:nvSpPr>
          <p:cNvPr id="20" name="TextBox 19">
            <a:extLst>
              <a:ext uri="{FF2B5EF4-FFF2-40B4-BE49-F238E27FC236}">
                <a16:creationId xmlns:a16="http://schemas.microsoft.com/office/drawing/2014/main" id="{AE388F86-14E9-0375-3503-FB12981F38F2}"/>
              </a:ext>
            </a:extLst>
          </p:cNvPr>
          <p:cNvSpPr txBox="1"/>
          <p:nvPr/>
        </p:nvSpPr>
        <p:spPr>
          <a:xfrm>
            <a:off x="3086100" y="5569204"/>
            <a:ext cx="6418118" cy="338554"/>
          </a:xfrm>
          <a:prstGeom prst="rect">
            <a:avLst/>
          </a:prstGeom>
          <a:noFill/>
        </p:spPr>
        <p:txBody>
          <a:bodyPr wrap="square">
            <a:spAutoFit/>
          </a:bodyPr>
          <a:lstStyle/>
          <a:p>
            <a:pPr rtl="0">
              <a:spcBef>
                <a:spcPts val="0"/>
              </a:spcBef>
              <a:spcAft>
                <a:spcPts val="0"/>
              </a:spcAft>
            </a:pPr>
            <a:r>
              <a:rPr lang="en-GB" sz="1600">
                <a:solidFill>
                  <a:srgbClr val="797979"/>
                </a:solidFill>
                <a:latin typeface="Lato light" panose="020F0502020204030203" pitchFamily="34" charset="0"/>
                <a:ea typeface="Lato light" panose="020F0502020204030203" pitchFamily="34" charset="0"/>
                <a:cs typeface="Lato light" panose="020F0502020204030203" pitchFamily="34" charset="0"/>
              </a:rPr>
              <a:t>Outlier ở TSP trạm 1, 3 làm giảm độ tương quan giữa TSP và PM2.5 </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pic>
        <p:nvPicPr>
          <p:cNvPr id="26" name="Picture 25" descr="A picture containing text, screenshot, number, font">
            <a:extLst>
              <a:ext uri="{FF2B5EF4-FFF2-40B4-BE49-F238E27FC236}">
                <a16:creationId xmlns:a16="http://schemas.microsoft.com/office/drawing/2014/main" id="{EAFD27E2-FC9F-E322-56D1-6C4CACFDE7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3791" y="1336018"/>
            <a:ext cx="5560009" cy="4159061"/>
          </a:xfrm>
          <a:prstGeom prst="rect">
            <a:avLst/>
          </a:prstGeom>
        </p:spPr>
      </p:pic>
    </p:spTree>
    <p:extLst>
      <p:ext uri="{BB962C8B-B14F-4D97-AF65-F5344CB8AC3E}">
        <p14:creationId xmlns:p14="http://schemas.microsoft.com/office/powerpoint/2010/main" val="2471014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279684" y="155602"/>
            <a:ext cx="2738132" cy="461665"/>
          </a:xfrm>
          <a:prstGeom prst="rect">
            <a:avLst/>
          </a:prstGeom>
          <a:noFill/>
        </p:spPr>
        <p:txBody>
          <a:bodyPr wrap="square" rtlCol="0">
            <a:spAutoFit/>
          </a:bodyPr>
          <a:lstStyle/>
          <a:p>
            <a:r>
              <a:rPr lang="en-US" sz="2400">
                <a:solidFill>
                  <a:srgbClr val="797979"/>
                </a:solidFill>
                <a:latin typeface="Lato light"/>
              </a:rPr>
              <a:t>Phân Tích Dữ Liệu</a:t>
            </a:r>
            <a:endParaRPr lang="en-US" sz="2400" dirty="0">
              <a:solidFill>
                <a:srgbClr val="797979"/>
              </a:solidFill>
              <a:latin typeface="Lato light"/>
            </a:endParaRPr>
          </a:p>
        </p:txBody>
      </p:sp>
      <p:grpSp>
        <p:nvGrpSpPr>
          <p:cNvPr id="24" name="Group 23"/>
          <p:cNvGrpSpPr/>
          <p:nvPr/>
        </p:nvGrpSpPr>
        <p:grpSpPr>
          <a:xfrm>
            <a:off x="434076" y="105510"/>
            <a:ext cx="808248" cy="845715"/>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15</a:t>
            </a:fld>
            <a:endParaRPr lang="en-US"/>
          </a:p>
        </p:txBody>
      </p:sp>
      <p:sp>
        <p:nvSpPr>
          <p:cNvPr id="3" name="Date Placeholder 2"/>
          <p:cNvSpPr>
            <a:spLocks noGrp="1"/>
          </p:cNvSpPr>
          <p:nvPr>
            <p:ph type="dt" sz="half" idx="10"/>
          </p:nvPr>
        </p:nvSpPr>
        <p:spPr/>
        <p:txBody>
          <a:bodyPr/>
          <a:lstStyle/>
          <a:p>
            <a:fld id="{3BD63F81-047A-409B-8790-123453C75422}" type="datetime1">
              <a:rPr lang="en-US" smtClean="0"/>
              <a:t>5/21/2023</a:t>
            </a:fld>
            <a:endParaRPr lang="en-US"/>
          </a:p>
        </p:txBody>
      </p:sp>
      <p:cxnSp>
        <p:nvCxnSpPr>
          <p:cNvPr id="17" name="Straight Connector 16"/>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606294D-C971-1800-E922-359CA15DFD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440" y="173638"/>
            <a:ext cx="733517" cy="733517"/>
          </a:xfrm>
          <a:prstGeom prst="rect">
            <a:avLst/>
          </a:prstGeom>
        </p:spPr>
      </p:pic>
      <p:sp>
        <p:nvSpPr>
          <p:cNvPr id="4" name="TextBox 3">
            <a:extLst>
              <a:ext uri="{FF2B5EF4-FFF2-40B4-BE49-F238E27FC236}">
                <a16:creationId xmlns:a16="http://schemas.microsoft.com/office/drawing/2014/main" id="{4514C574-DDD5-DAF6-EE4A-060223E4A1F7}"/>
              </a:ext>
            </a:extLst>
          </p:cNvPr>
          <p:cNvSpPr txBox="1"/>
          <p:nvPr/>
        </p:nvSpPr>
        <p:spPr>
          <a:xfrm>
            <a:off x="1279685" y="540396"/>
            <a:ext cx="3223042" cy="369332"/>
          </a:xfrm>
          <a:prstGeom prst="rect">
            <a:avLst/>
          </a:prstGeom>
          <a:noFill/>
        </p:spPr>
        <p:txBody>
          <a:bodyPr wrap="square">
            <a:spAutoFit/>
          </a:bodyPr>
          <a:lstStyle/>
          <a:p>
            <a:pPr rtl="0">
              <a:spcBef>
                <a:spcPts val="0"/>
              </a:spcBef>
              <a:spcAft>
                <a:spcPts val="0"/>
              </a:spcAft>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Phân tích dữ liệu – Tổng quát</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pic>
        <p:nvPicPr>
          <p:cNvPr id="20" name="Picture 19">
            <a:extLst>
              <a:ext uri="{FF2B5EF4-FFF2-40B4-BE49-F238E27FC236}">
                <a16:creationId xmlns:a16="http://schemas.microsoft.com/office/drawing/2014/main" id="{299EE35C-F6BF-8AB2-8E14-782B2A90D96E}"/>
              </a:ext>
            </a:extLst>
          </p:cNvPr>
          <p:cNvPicPr>
            <a:picLocks noChangeAspect="1"/>
          </p:cNvPicPr>
          <p:nvPr/>
        </p:nvPicPr>
        <p:blipFill>
          <a:blip r:embed="rId3"/>
          <a:stretch>
            <a:fillRect/>
          </a:stretch>
        </p:blipFill>
        <p:spPr>
          <a:xfrm>
            <a:off x="332894" y="1394805"/>
            <a:ext cx="5896798" cy="3867690"/>
          </a:xfrm>
          <a:prstGeom prst="rect">
            <a:avLst/>
          </a:prstGeom>
        </p:spPr>
      </p:pic>
      <p:pic>
        <p:nvPicPr>
          <p:cNvPr id="21" name="Picture 20">
            <a:extLst>
              <a:ext uri="{FF2B5EF4-FFF2-40B4-BE49-F238E27FC236}">
                <a16:creationId xmlns:a16="http://schemas.microsoft.com/office/drawing/2014/main" id="{2650CE1D-5B2B-7786-0A95-8218FF5618F1}"/>
              </a:ext>
            </a:extLst>
          </p:cNvPr>
          <p:cNvPicPr>
            <a:picLocks noChangeAspect="1"/>
          </p:cNvPicPr>
          <p:nvPr/>
        </p:nvPicPr>
        <p:blipFill>
          <a:blip r:embed="rId4"/>
          <a:stretch>
            <a:fillRect/>
          </a:stretch>
        </p:blipFill>
        <p:spPr>
          <a:xfrm>
            <a:off x="6229692" y="1387878"/>
            <a:ext cx="5896798" cy="3896269"/>
          </a:xfrm>
          <a:prstGeom prst="rect">
            <a:avLst/>
          </a:prstGeom>
        </p:spPr>
      </p:pic>
      <p:sp>
        <p:nvSpPr>
          <p:cNvPr id="22" name="TextBox 21">
            <a:extLst>
              <a:ext uri="{FF2B5EF4-FFF2-40B4-BE49-F238E27FC236}">
                <a16:creationId xmlns:a16="http://schemas.microsoft.com/office/drawing/2014/main" id="{7492DD7B-6642-121B-3277-D97FC9103770}"/>
              </a:ext>
            </a:extLst>
          </p:cNvPr>
          <p:cNvSpPr txBox="1"/>
          <p:nvPr/>
        </p:nvSpPr>
        <p:spPr>
          <a:xfrm>
            <a:off x="3538104" y="5567107"/>
            <a:ext cx="5115791" cy="338554"/>
          </a:xfrm>
          <a:prstGeom prst="rect">
            <a:avLst/>
          </a:prstGeom>
          <a:noFill/>
        </p:spPr>
        <p:txBody>
          <a:bodyPr wrap="square">
            <a:spAutoFit/>
          </a:bodyPr>
          <a:lstStyle/>
          <a:p>
            <a:pPr rtl="0">
              <a:spcBef>
                <a:spcPts val="0"/>
              </a:spcBef>
              <a:spcAft>
                <a:spcPts val="0"/>
              </a:spcAft>
            </a:pPr>
            <a:r>
              <a:rPr lang="en-GB" sz="1600">
                <a:solidFill>
                  <a:srgbClr val="797979"/>
                </a:solidFill>
                <a:latin typeface="Lato light" panose="020F0502020204030203" pitchFamily="34" charset="0"/>
                <a:ea typeface="Lato light" panose="020F0502020204030203" pitchFamily="34" charset="0"/>
                <a:cs typeface="Lato light" panose="020F0502020204030203" pitchFamily="34" charset="0"/>
              </a:rPr>
              <a:t>Lượt bỏ các outlier ở trạm 1, 3 giúp tăng độ tuyến tính </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283552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279684" y="155602"/>
            <a:ext cx="2738132" cy="461665"/>
          </a:xfrm>
          <a:prstGeom prst="rect">
            <a:avLst/>
          </a:prstGeom>
          <a:noFill/>
        </p:spPr>
        <p:txBody>
          <a:bodyPr wrap="square" rtlCol="0">
            <a:spAutoFit/>
          </a:bodyPr>
          <a:lstStyle/>
          <a:p>
            <a:r>
              <a:rPr lang="en-US" sz="2400">
                <a:solidFill>
                  <a:srgbClr val="797979"/>
                </a:solidFill>
                <a:latin typeface="Lato light"/>
              </a:rPr>
              <a:t>Phân Tích Dữ Liệu</a:t>
            </a:r>
            <a:endParaRPr lang="en-US" sz="2400" dirty="0">
              <a:solidFill>
                <a:srgbClr val="797979"/>
              </a:solidFill>
              <a:latin typeface="Lato light"/>
            </a:endParaRPr>
          </a:p>
        </p:txBody>
      </p:sp>
      <p:grpSp>
        <p:nvGrpSpPr>
          <p:cNvPr id="24" name="Group 23"/>
          <p:cNvGrpSpPr/>
          <p:nvPr/>
        </p:nvGrpSpPr>
        <p:grpSpPr>
          <a:xfrm>
            <a:off x="434076" y="105510"/>
            <a:ext cx="808248" cy="845715"/>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16</a:t>
            </a:fld>
            <a:endParaRPr lang="en-US"/>
          </a:p>
        </p:txBody>
      </p:sp>
      <p:sp>
        <p:nvSpPr>
          <p:cNvPr id="3" name="Date Placeholder 2"/>
          <p:cNvSpPr>
            <a:spLocks noGrp="1"/>
          </p:cNvSpPr>
          <p:nvPr>
            <p:ph type="dt" sz="half" idx="10"/>
          </p:nvPr>
        </p:nvSpPr>
        <p:spPr/>
        <p:txBody>
          <a:bodyPr/>
          <a:lstStyle/>
          <a:p>
            <a:fld id="{3BD63F81-047A-409B-8790-123453C75422}" type="datetime1">
              <a:rPr lang="en-US" smtClean="0"/>
              <a:t>5/21/2023</a:t>
            </a:fld>
            <a:endParaRPr lang="en-US"/>
          </a:p>
        </p:txBody>
      </p:sp>
      <p:cxnSp>
        <p:nvCxnSpPr>
          <p:cNvPr id="17" name="Straight Connector 16"/>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606294D-C971-1800-E922-359CA15DFD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440" y="173638"/>
            <a:ext cx="733517" cy="733517"/>
          </a:xfrm>
          <a:prstGeom prst="rect">
            <a:avLst/>
          </a:prstGeom>
        </p:spPr>
      </p:pic>
      <p:sp>
        <p:nvSpPr>
          <p:cNvPr id="4" name="TextBox 3">
            <a:extLst>
              <a:ext uri="{FF2B5EF4-FFF2-40B4-BE49-F238E27FC236}">
                <a16:creationId xmlns:a16="http://schemas.microsoft.com/office/drawing/2014/main" id="{4514C574-DDD5-DAF6-EE4A-060223E4A1F7}"/>
              </a:ext>
            </a:extLst>
          </p:cNvPr>
          <p:cNvSpPr txBox="1"/>
          <p:nvPr/>
        </p:nvSpPr>
        <p:spPr>
          <a:xfrm>
            <a:off x="1279683" y="581892"/>
            <a:ext cx="4275990" cy="369332"/>
          </a:xfrm>
          <a:prstGeom prst="rect">
            <a:avLst/>
          </a:prstGeom>
          <a:noFill/>
        </p:spPr>
        <p:txBody>
          <a:bodyPr wrap="square">
            <a:spAutoFit/>
          </a:bodyPr>
          <a:lstStyle/>
          <a:p>
            <a:pPr rtl="0">
              <a:spcBef>
                <a:spcPts val="0"/>
              </a:spcBef>
              <a:spcAft>
                <a:spcPts val="0"/>
              </a:spcAft>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Phân tích hồi quy, giải thích – Tổng quát</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pic>
        <p:nvPicPr>
          <p:cNvPr id="8" name="Picture 7">
            <a:extLst>
              <a:ext uri="{FF2B5EF4-FFF2-40B4-BE49-F238E27FC236}">
                <a16:creationId xmlns:a16="http://schemas.microsoft.com/office/drawing/2014/main" id="{3E96150F-6744-761B-33F6-713E3A0CE6A5}"/>
              </a:ext>
            </a:extLst>
          </p:cNvPr>
          <p:cNvPicPr>
            <a:picLocks noChangeAspect="1"/>
          </p:cNvPicPr>
          <p:nvPr/>
        </p:nvPicPr>
        <p:blipFill>
          <a:blip r:embed="rId3"/>
          <a:stretch>
            <a:fillRect/>
          </a:stretch>
        </p:blipFill>
        <p:spPr>
          <a:xfrm>
            <a:off x="313518" y="1247129"/>
            <a:ext cx="5782482" cy="4505954"/>
          </a:xfrm>
          <a:prstGeom prst="rect">
            <a:avLst/>
          </a:prstGeom>
        </p:spPr>
      </p:pic>
      <p:sp>
        <p:nvSpPr>
          <p:cNvPr id="20" name="TextBox 19">
            <a:extLst>
              <a:ext uri="{FF2B5EF4-FFF2-40B4-BE49-F238E27FC236}">
                <a16:creationId xmlns:a16="http://schemas.microsoft.com/office/drawing/2014/main" id="{51758CA5-CF46-8750-837B-FC6F147A4031}"/>
              </a:ext>
            </a:extLst>
          </p:cNvPr>
          <p:cNvSpPr txBox="1"/>
          <p:nvPr/>
        </p:nvSpPr>
        <p:spPr>
          <a:xfrm>
            <a:off x="7237138" y="5589799"/>
            <a:ext cx="4641344" cy="369332"/>
          </a:xfrm>
          <a:prstGeom prst="rect">
            <a:avLst/>
          </a:prstGeom>
          <a:noFill/>
        </p:spPr>
        <p:txBody>
          <a:bodyPr wrap="square">
            <a:spAutoFit/>
          </a:bodyPr>
          <a:lstStyle/>
          <a:p>
            <a:pPr rtl="0">
              <a:spcBef>
                <a:spcPts val="0"/>
              </a:spcBef>
              <a:spcAft>
                <a:spcPts val="0"/>
              </a:spcAft>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Tổng quát: PM2.5 tự tương quan dương.</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sp>
        <p:nvSpPr>
          <p:cNvPr id="21" name="TextBox 20">
            <a:extLst>
              <a:ext uri="{FF2B5EF4-FFF2-40B4-BE49-F238E27FC236}">
                <a16:creationId xmlns:a16="http://schemas.microsoft.com/office/drawing/2014/main" id="{20757E52-987D-6F4E-9F93-E63F81C561B5}"/>
              </a:ext>
            </a:extLst>
          </p:cNvPr>
          <p:cNvSpPr txBox="1"/>
          <p:nvPr/>
        </p:nvSpPr>
        <p:spPr>
          <a:xfrm>
            <a:off x="1097006" y="5877244"/>
            <a:ext cx="4641344" cy="369332"/>
          </a:xfrm>
          <a:prstGeom prst="rect">
            <a:avLst/>
          </a:prstGeom>
          <a:noFill/>
        </p:spPr>
        <p:txBody>
          <a:bodyPr wrap="square">
            <a:spAutoFit/>
          </a:bodyPr>
          <a:lstStyle/>
          <a:p>
            <a:pPr rtl="0">
              <a:spcBef>
                <a:spcPts val="0"/>
              </a:spcBef>
              <a:spcAft>
                <a:spcPts val="0"/>
              </a:spcAft>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Tổng quát: Nhiệt độ tự </a:t>
            </a:r>
            <a:r>
              <a:rPr lang="vi-VN">
                <a:solidFill>
                  <a:srgbClr val="797979"/>
                </a:solidFill>
                <a:latin typeface="Lato light" panose="020F0502020204030203" pitchFamily="34" charset="0"/>
                <a:ea typeface="Lato light" panose="020F0502020204030203" pitchFamily="34" charset="0"/>
                <a:cs typeface="Lato light" panose="020F0502020204030203" pitchFamily="34" charset="0"/>
              </a:rPr>
              <a:t>tương quan </a:t>
            </a: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dương.</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pic>
        <p:nvPicPr>
          <p:cNvPr id="25" name="Picture 24">
            <a:extLst>
              <a:ext uri="{FF2B5EF4-FFF2-40B4-BE49-F238E27FC236}">
                <a16:creationId xmlns:a16="http://schemas.microsoft.com/office/drawing/2014/main" id="{5195F027-193B-DDC0-AF51-7DC636D4ECF9}"/>
              </a:ext>
            </a:extLst>
          </p:cNvPr>
          <p:cNvPicPr>
            <a:picLocks noChangeAspect="1"/>
          </p:cNvPicPr>
          <p:nvPr/>
        </p:nvPicPr>
        <p:blipFill>
          <a:blip r:embed="rId4"/>
          <a:stretch>
            <a:fillRect/>
          </a:stretch>
        </p:blipFill>
        <p:spPr>
          <a:xfrm>
            <a:off x="6248430" y="1367415"/>
            <a:ext cx="5763429" cy="3810532"/>
          </a:xfrm>
          <a:prstGeom prst="rect">
            <a:avLst/>
          </a:prstGeom>
        </p:spPr>
      </p:pic>
    </p:spTree>
    <p:extLst>
      <p:ext uri="{BB962C8B-B14F-4D97-AF65-F5344CB8AC3E}">
        <p14:creationId xmlns:p14="http://schemas.microsoft.com/office/powerpoint/2010/main" val="3547684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9684" y="155602"/>
            <a:ext cx="2738132" cy="461665"/>
          </a:xfrm>
          <a:prstGeom prst="rect">
            <a:avLst/>
          </a:prstGeom>
          <a:noFill/>
        </p:spPr>
        <p:txBody>
          <a:bodyPr wrap="square" rtlCol="0">
            <a:spAutoFit/>
          </a:bodyPr>
          <a:lstStyle/>
          <a:p>
            <a:r>
              <a:rPr lang="en-US" sz="2400">
                <a:solidFill>
                  <a:srgbClr val="797979"/>
                </a:solidFill>
                <a:latin typeface="Lato light"/>
              </a:rPr>
              <a:t>Phân Tích Dữ Liệu</a:t>
            </a:r>
            <a:endParaRPr lang="en-US" sz="2400" dirty="0">
              <a:solidFill>
                <a:srgbClr val="797979"/>
              </a:solidFill>
              <a:latin typeface="Lato light"/>
            </a:endParaRPr>
          </a:p>
        </p:txBody>
      </p:sp>
      <p:grpSp>
        <p:nvGrpSpPr>
          <p:cNvPr id="24" name="Group 23"/>
          <p:cNvGrpSpPr/>
          <p:nvPr/>
        </p:nvGrpSpPr>
        <p:grpSpPr>
          <a:xfrm>
            <a:off x="434076" y="105510"/>
            <a:ext cx="808248" cy="845715"/>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17</a:t>
            </a:fld>
            <a:endParaRPr lang="en-US"/>
          </a:p>
        </p:txBody>
      </p:sp>
      <p:sp>
        <p:nvSpPr>
          <p:cNvPr id="3" name="Date Placeholder 2"/>
          <p:cNvSpPr>
            <a:spLocks noGrp="1"/>
          </p:cNvSpPr>
          <p:nvPr>
            <p:ph type="dt" sz="half" idx="10"/>
          </p:nvPr>
        </p:nvSpPr>
        <p:spPr/>
        <p:txBody>
          <a:bodyPr/>
          <a:lstStyle/>
          <a:p>
            <a:fld id="{3BD63F81-047A-409B-8790-123453C75422}" type="datetime1">
              <a:rPr lang="en-US" smtClean="0"/>
              <a:t>5/21/2023</a:t>
            </a:fld>
            <a:endParaRPr lang="en-US"/>
          </a:p>
        </p:txBody>
      </p:sp>
      <p:cxnSp>
        <p:nvCxnSpPr>
          <p:cNvPr id="17" name="Straight Connector 16"/>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606294D-C971-1800-E922-359CA15DFD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440" y="173638"/>
            <a:ext cx="733517" cy="733517"/>
          </a:xfrm>
          <a:prstGeom prst="rect">
            <a:avLst/>
          </a:prstGeom>
        </p:spPr>
      </p:pic>
      <p:sp>
        <p:nvSpPr>
          <p:cNvPr id="4" name="TextBox 3">
            <a:extLst>
              <a:ext uri="{FF2B5EF4-FFF2-40B4-BE49-F238E27FC236}">
                <a16:creationId xmlns:a16="http://schemas.microsoft.com/office/drawing/2014/main" id="{4514C574-DDD5-DAF6-EE4A-060223E4A1F7}"/>
              </a:ext>
            </a:extLst>
          </p:cNvPr>
          <p:cNvSpPr txBox="1"/>
          <p:nvPr/>
        </p:nvSpPr>
        <p:spPr>
          <a:xfrm>
            <a:off x="1279683" y="581892"/>
            <a:ext cx="4275990" cy="369332"/>
          </a:xfrm>
          <a:prstGeom prst="rect">
            <a:avLst/>
          </a:prstGeom>
          <a:noFill/>
        </p:spPr>
        <p:txBody>
          <a:bodyPr wrap="square">
            <a:spAutoFit/>
          </a:bodyPr>
          <a:lstStyle/>
          <a:p>
            <a:pPr rtl="0">
              <a:spcBef>
                <a:spcPts val="0"/>
              </a:spcBef>
              <a:spcAft>
                <a:spcPts val="0"/>
              </a:spcAft>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Phân tích hồi quy, giải thích - Trạm 2</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pic>
        <p:nvPicPr>
          <p:cNvPr id="8" name="Picture 7">
            <a:extLst>
              <a:ext uri="{FF2B5EF4-FFF2-40B4-BE49-F238E27FC236}">
                <a16:creationId xmlns:a16="http://schemas.microsoft.com/office/drawing/2014/main" id="{9C132C21-6674-26E5-72F7-6BC7159DB8E9}"/>
              </a:ext>
            </a:extLst>
          </p:cNvPr>
          <p:cNvPicPr>
            <a:picLocks noChangeAspect="1"/>
          </p:cNvPicPr>
          <p:nvPr/>
        </p:nvPicPr>
        <p:blipFill>
          <a:blip r:embed="rId3"/>
          <a:stretch>
            <a:fillRect/>
          </a:stretch>
        </p:blipFill>
        <p:spPr>
          <a:xfrm>
            <a:off x="170179" y="1277562"/>
            <a:ext cx="5811061" cy="4525006"/>
          </a:xfrm>
          <a:prstGeom prst="rect">
            <a:avLst/>
          </a:prstGeom>
        </p:spPr>
      </p:pic>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1A156633-CBC0-A25A-44EA-AC5DA80A73B1}"/>
                  </a:ext>
                </a:extLst>
              </p:cNvPr>
              <p:cNvSpPr txBox="1"/>
              <p:nvPr/>
            </p:nvSpPr>
            <p:spPr>
              <a:xfrm>
                <a:off x="7237138" y="5589799"/>
                <a:ext cx="4116662" cy="615553"/>
              </a:xfrm>
              <a:prstGeom prst="rect">
                <a:avLst/>
              </a:prstGeom>
              <a:noFill/>
            </p:spPr>
            <p:txBody>
              <a:bodyPr wrap="square">
                <a:spAutoFit/>
              </a:bodyPr>
              <a:lstStyle/>
              <a:p>
                <a:pPr rtl="0">
                  <a:spcBef>
                    <a:spcPts val="0"/>
                  </a:spcBef>
                  <a:spcAft>
                    <a:spcPts val="0"/>
                  </a:spcAft>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Ở trạm 2: PM2.5 tự tương quan dương.</a:t>
                </a:r>
              </a:p>
              <a:p>
                <a:pPr rtl="0">
                  <a:spcBef>
                    <a:spcPts val="0"/>
                  </a:spcBef>
                  <a:spcAft>
                    <a:spcPts val="0"/>
                  </a:spcAft>
                </a:pPr>
                <a14:m>
                  <m:oMath xmlns:m="http://schemas.openxmlformats.org/officeDocument/2006/math">
                    <m:sSup>
                      <m:sSupPr>
                        <m:ctrlPr>
                          <a:rPr lang="en-GB" sz="1600" b="0" i="1" smtClean="0">
                            <a:solidFill>
                              <a:srgbClr val="797979"/>
                            </a:solidFill>
                            <a:effectLst/>
                            <a:latin typeface="Cambria Math" panose="02040503050406030204" pitchFamily="18" charset="0"/>
                            <a:ea typeface="Lato light" panose="020F0502020204030203" pitchFamily="34" charset="0"/>
                            <a:cs typeface="Lato light" panose="020F0502020204030203" pitchFamily="34" charset="0"/>
                          </a:rPr>
                        </m:ctrlPr>
                      </m:sSupPr>
                      <m:e>
                        <m:r>
                          <a:rPr lang="en-GB" sz="1600" b="0" i="1" smtClean="0">
                            <a:solidFill>
                              <a:srgbClr val="797979"/>
                            </a:solidFill>
                            <a:effectLst/>
                            <a:latin typeface="Cambria Math" panose="02040503050406030204" pitchFamily="18" charset="0"/>
                            <a:ea typeface="Lato light" panose="020F0502020204030203" pitchFamily="34" charset="0"/>
                            <a:cs typeface="Lato light" panose="020F0502020204030203" pitchFamily="34" charset="0"/>
                          </a:rPr>
                          <m:t>𝑅</m:t>
                        </m:r>
                      </m:e>
                      <m:sup>
                        <m:r>
                          <a:rPr lang="en-GB" sz="1600" b="0" i="1" smtClean="0">
                            <a:solidFill>
                              <a:srgbClr val="797979"/>
                            </a:solidFill>
                            <a:effectLst/>
                            <a:latin typeface="Cambria Math" panose="02040503050406030204" pitchFamily="18" charset="0"/>
                            <a:ea typeface="Lato light" panose="020F0502020204030203" pitchFamily="34" charset="0"/>
                            <a:cs typeface="Lato light" panose="020F0502020204030203" pitchFamily="34" charset="0"/>
                          </a:rPr>
                          <m:t>2</m:t>
                        </m:r>
                      </m:sup>
                    </m:sSup>
                  </m:oMath>
                </a14:m>
                <a:r>
                  <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 </a:t>
                </a:r>
                <a:r>
                  <a:rPr lang="en-US" sz="1600" b="0">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cao: PM2.5 giải thích được 97.1% TSP</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mc:Choice>
        <mc:Fallback>
          <p:sp>
            <p:nvSpPr>
              <p:cNvPr id="22" name="TextBox 21">
                <a:extLst>
                  <a:ext uri="{FF2B5EF4-FFF2-40B4-BE49-F238E27FC236}">
                    <a16:creationId xmlns:a16="http://schemas.microsoft.com/office/drawing/2014/main" id="{1A156633-CBC0-A25A-44EA-AC5DA80A73B1}"/>
                  </a:ext>
                </a:extLst>
              </p:cNvPr>
              <p:cNvSpPr txBox="1">
                <a:spLocks noRot="1" noChangeAspect="1" noMove="1" noResize="1" noEditPoints="1" noAdjustHandles="1" noChangeArrowheads="1" noChangeShapeType="1" noTextEdit="1"/>
              </p:cNvSpPr>
              <p:nvPr/>
            </p:nvSpPr>
            <p:spPr>
              <a:xfrm>
                <a:off x="7237138" y="5589799"/>
                <a:ext cx="4116662" cy="615553"/>
              </a:xfrm>
              <a:prstGeom prst="rect">
                <a:avLst/>
              </a:prstGeom>
              <a:blipFill>
                <a:blip r:embed="rId4"/>
                <a:stretch>
                  <a:fillRect l="-1183" t="-5941" r="-1183" b="-11881"/>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17013D09-6969-44EA-C581-5D85E29B2372}"/>
              </a:ext>
            </a:extLst>
          </p:cNvPr>
          <p:cNvSpPr txBox="1"/>
          <p:nvPr/>
        </p:nvSpPr>
        <p:spPr>
          <a:xfrm>
            <a:off x="1097006" y="5877244"/>
            <a:ext cx="4641344" cy="369332"/>
          </a:xfrm>
          <a:prstGeom prst="rect">
            <a:avLst/>
          </a:prstGeom>
          <a:noFill/>
        </p:spPr>
        <p:txBody>
          <a:bodyPr wrap="square">
            <a:spAutoFit/>
          </a:bodyPr>
          <a:lstStyle/>
          <a:p>
            <a:pPr rtl="0">
              <a:spcBef>
                <a:spcPts val="0"/>
              </a:spcBef>
              <a:spcAft>
                <a:spcPts val="0"/>
              </a:spcAft>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Ở trạm 2: Nhiệt độ tự tương quan dương.</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pic>
        <p:nvPicPr>
          <p:cNvPr id="13" name="Picture 12">
            <a:extLst>
              <a:ext uri="{FF2B5EF4-FFF2-40B4-BE49-F238E27FC236}">
                <a16:creationId xmlns:a16="http://schemas.microsoft.com/office/drawing/2014/main" id="{B71B2B6E-5E94-0C60-088E-753B516A5359}"/>
              </a:ext>
            </a:extLst>
          </p:cNvPr>
          <p:cNvPicPr>
            <a:picLocks noChangeAspect="1"/>
          </p:cNvPicPr>
          <p:nvPr/>
        </p:nvPicPr>
        <p:blipFill>
          <a:blip r:embed="rId5"/>
          <a:stretch>
            <a:fillRect/>
          </a:stretch>
        </p:blipFill>
        <p:spPr>
          <a:xfrm>
            <a:off x="6096000" y="1518971"/>
            <a:ext cx="5744377" cy="3820058"/>
          </a:xfrm>
          <a:prstGeom prst="rect">
            <a:avLst/>
          </a:prstGeom>
        </p:spPr>
      </p:pic>
    </p:spTree>
    <p:extLst>
      <p:ext uri="{BB962C8B-B14F-4D97-AF65-F5344CB8AC3E}">
        <p14:creationId xmlns:p14="http://schemas.microsoft.com/office/powerpoint/2010/main" val="1780866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9684" y="155602"/>
            <a:ext cx="2738132" cy="461665"/>
          </a:xfrm>
          <a:prstGeom prst="rect">
            <a:avLst/>
          </a:prstGeom>
          <a:noFill/>
        </p:spPr>
        <p:txBody>
          <a:bodyPr wrap="square" rtlCol="0">
            <a:spAutoFit/>
          </a:bodyPr>
          <a:lstStyle/>
          <a:p>
            <a:r>
              <a:rPr lang="en-US" sz="2400">
                <a:solidFill>
                  <a:srgbClr val="797979"/>
                </a:solidFill>
                <a:latin typeface="Lato light"/>
              </a:rPr>
              <a:t>Phân Tích Dữ Liệu</a:t>
            </a:r>
            <a:endParaRPr lang="en-US" sz="2400" dirty="0">
              <a:solidFill>
                <a:srgbClr val="797979"/>
              </a:solidFill>
              <a:latin typeface="Lato light"/>
            </a:endParaRPr>
          </a:p>
        </p:txBody>
      </p:sp>
      <p:grpSp>
        <p:nvGrpSpPr>
          <p:cNvPr id="24" name="Group 23"/>
          <p:cNvGrpSpPr/>
          <p:nvPr/>
        </p:nvGrpSpPr>
        <p:grpSpPr>
          <a:xfrm>
            <a:off x="434076" y="105510"/>
            <a:ext cx="808248" cy="845715"/>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18</a:t>
            </a:fld>
            <a:endParaRPr lang="en-US"/>
          </a:p>
        </p:txBody>
      </p:sp>
      <p:sp>
        <p:nvSpPr>
          <p:cNvPr id="3" name="Date Placeholder 2"/>
          <p:cNvSpPr>
            <a:spLocks noGrp="1"/>
          </p:cNvSpPr>
          <p:nvPr>
            <p:ph type="dt" sz="half" idx="10"/>
          </p:nvPr>
        </p:nvSpPr>
        <p:spPr/>
        <p:txBody>
          <a:bodyPr/>
          <a:lstStyle/>
          <a:p>
            <a:fld id="{3BD63F81-047A-409B-8790-123453C75422}" type="datetime1">
              <a:rPr lang="en-US" smtClean="0"/>
              <a:t>5/21/2023</a:t>
            </a:fld>
            <a:endParaRPr lang="en-US"/>
          </a:p>
        </p:txBody>
      </p:sp>
      <p:cxnSp>
        <p:nvCxnSpPr>
          <p:cNvPr id="17" name="Straight Connector 16"/>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606294D-C971-1800-E922-359CA15DFD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440" y="173638"/>
            <a:ext cx="733517" cy="733517"/>
          </a:xfrm>
          <a:prstGeom prst="rect">
            <a:avLst/>
          </a:prstGeom>
        </p:spPr>
      </p:pic>
      <p:sp>
        <p:nvSpPr>
          <p:cNvPr id="4" name="TextBox 3">
            <a:extLst>
              <a:ext uri="{FF2B5EF4-FFF2-40B4-BE49-F238E27FC236}">
                <a16:creationId xmlns:a16="http://schemas.microsoft.com/office/drawing/2014/main" id="{4514C574-DDD5-DAF6-EE4A-060223E4A1F7}"/>
              </a:ext>
            </a:extLst>
          </p:cNvPr>
          <p:cNvSpPr txBox="1"/>
          <p:nvPr/>
        </p:nvSpPr>
        <p:spPr>
          <a:xfrm>
            <a:off x="1279683" y="581892"/>
            <a:ext cx="4275990" cy="369332"/>
          </a:xfrm>
          <a:prstGeom prst="rect">
            <a:avLst/>
          </a:prstGeom>
          <a:noFill/>
        </p:spPr>
        <p:txBody>
          <a:bodyPr wrap="square">
            <a:spAutoFit/>
          </a:bodyPr>
          <a:lstStyle/>
          <a:p>
            <a:pPr rtl="0">
              <a:spcBef>
                <a:spcPts val="0"/>
              </a:spcBef>
              <a:spcAft>
                <a:spcPts val="0"/>
              </a:spcAft>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Phân tích hồi quy, giải thích - Trạm 2</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sp>
        <p:nvSpPr>
          <p:cNvPr id="22" name="TextBox 21">
            <a:extLst>
              <a:ext uri="{FF2B5EF4-FFF2-40B4-BE49-F238E27FC236}">
                <a16:creationId xmlns:a16="http://schemas.microsoft.com/office/drawing/2014/main" id="{1A156633-CBC0-A25A-44EA-AC5DA80A73B1}"/>
              </a:ext>
            </a:extLst>
          </p:cNvPr>
          <p:cNvSpPr txBox="1"/>
          <p:nvPr/>
        </p:nvSpPr>
        <p:spPr>
          <a:xfrm>
            <a:off x="6432706" y="5592275"/>
            <a:ext cx="5325218" cy="369332"/>
          </a:xfrm>
          <a:prstGeom prst="rect">
            <a:avLst/>
          </a:prstGeom>
          <a:noFill/>
        </p:spPr>
        <p:txBody>
          <a:bodyPr wrap="square">
            <a:spAutoFit/>
          </a:bodyPr>
          <a:lstStyle/>
          <a:p>
            <a:pPr rtl="0">
              <a:spcBef>
                <a:spcPts val="0"/>
              </a:spcBef>
              <a:spcAft>
                <a:spcPts val="0"/>
              </a:spcAft>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Ở trạm 2: Hàm tự tương quan của PM2.5 (lag = 24).</a:t>
            </a:r>
          </a:p>
        </p:txBody>
      </p:sp>
      <p:sp>
        <p:nvSpPr>
          <p:cNvPr id="25" name="TextBox 24">
            <a:extLst>
              <a:ext uri="{FF2B5EF4-FFF2-40B4-BE49-F238E27FC236}">
                <a16:creationId xmlns:a16="http://schemas.microsoft.com/office/drawing/2014/main" id="{17013D09-6969-44EA-C581-5D85E29B2372}"/>
              </a:ext>
            </a:extLst>
          </p:cNvPr>
          <p:cNvSpPr txBox="1"/>
          <p:nvPr/>
        </p:nvSpPr>
        <p:spPr>
          <a:xfrm>
            <a:off x="1097006" y="5568417"/>
            <a:ext cx="4641344" cy="369332"/>
          </a:xfrm>
          <a:prstGeom prst="rect">
            <a:avLst/>
          </a:prstGeom>
          <a:noFill/>
        </p:spPr>
        <p:txBody>
          <a:bodyPr wrap="square">
            <a:spAutoFit/>
          </a:bodyPr>
          <a:lstStyle/>
          <a:p>
            <a:pPr rtl="0">
              <a:spcBef>
                <a:spcPts val="0"/>
              </a:spcBef>
              <a:spcAft>
                <a:spcPts val="0"/>
              </a:spcAft>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Hàm tự tương quan của Nhiệt độ (lag = 24).</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pic>
        <p:nvPicPr>
          <p:cNvPr id="18" name="Picture 17">
            <a:extLst>
              <a:ext uri="{FF2B5EF4-FFF2-40B4-BE49-F238E27FC236}">
                <a16:creationId xmlns:a16="http://schemas.microsoft.com/office/drawing/2014/main" id="{558B3C67-E680-3082-96C6-798F1C0BFCEE}"/>
              </a:ext>
            </a:extLst>
          </p:cNvPr>
          <p:cNvPicPr>
            <a:picLocks noChangeAspect="1"/>
          </p:cNvPicPr>
          <p:nvPr/>
        </p:nvPicPr>
        <p:blipFill>
          <a:blip r:embed="rId3"/>
          <a:stretch>
            <a:fillRect/>
          </a:stretch>
        </p:blipFill>
        <p:spPr>
          <a:xfrm>
            <a:off x="434076" y="1377514"/>
            <a:ext cx="5315692" cy="4058216"/>
          </a:xfrm>
          <a:prstGeom prst="rect">
            <a:avLst/>
          </a:prstGeom>
        </p:spPr>
      </p:pic>
      <p:pic>
        <p:nvPicPr>
          <p:cNvPr id="21" name="Picture 20">
            <a:extLst>
              <a:ext uri="{FF2B5EF4-FFF2-40B4-BE49-F238E27FC236}">
                <a16:creationId xmlns:a16="http://schemas.microsoft.com/office/drawing/2014/main" id="{C46C904D-F5E9-84F9-A179-250A791069F0}"/>
              </a:ext>
            </a:extLst>
          </p:cNvPr>
          <p:cNvPicPr>
            <a:picLocks noChangeAspect="1"/>
          </p:cNvPicPr>
          <p:nvPr/>
        </p:nvPicPr>
        <p:blipFill>
          <a:blip r:embed="rId4"/>
          <a:stretch>
            <a:fillRect/>
          </a:stretch>
        </p:blipFill>
        <p:spPr>
          <a:xfrm>
            <a:off x="6432706" y="1387040"/>
            <a:ext cx="5325218" cy="4048690"/>
          </a:xfrm>
          <a:prstGeom prst="rect">
            <a:avLst/>
          </a:prstGeom>
        </p:spPr>
      </p:pic>
    </p:spTree>
    <p:extLst>
      <p:ext uri="{BB962C8B-B14F-4D97-AF65-F5344CB8AC3E}">
        <p14:creationId xmlns:p14="http://schemas.microsoft.com/office/powerpoint/2010/main" val="697070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5694095" y="2498740"/>
            <a:ext cx="3032619" cy="1323439"/>
          </a:xfrm>
          <a:prstGeom prst="rect">
            <a:avLst/>
          </a:prstGeom>
          <a:noFill/>
        </p:spPr>
        <p:txBody>
          <a:bodyPr wrap="square" rtlCol="0">
            <a:spAutoFit/>
          </a:bodyPr>
          <a:lstStyle/>
          <a:p>
            <a:r>
              <a:rPr lang="en-GB" sz="4000">
                <a:solidFill>
                  <a:srgbClr val="797979"/>
                </a:solidFill>
                <a:latin typeface="Lato light"/>
              </a:rPr>
              <a:t>DỰ BÁO BẰNG LSTM</a:t>
            </a:r>
          </a:p>
        </p:txBody>
      </p:sp>
      <p:grpSp>
        <p:nvGrpSpPr>
          <p:cNvPr id="24" name="Group 23"/>
          <p:cNvGrpSpPr/>
          <p:nvPr/>
        </p:nvGrpSpPr>
        <p:grpSpPr>
          <a:xfrm>
            <a:off x="3581400" y="2140651"/>
            <a:ext cx="1979591" cy="2039621"/>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19</a:t>
            </a:fld>
            <a:endParaRPr lang="en-US"/>
          </a:p>
        </p:txBody>
      </p:sp>
      <p:sp>
        <p:nvSpPr>
          <p:cNvPr id="3" name="Date Placeholder 2"/>
          <p:cNvSpPr>
            <a:spLocks noGrp="1"/>
          </p:cNvSpPr>
          <p:nvPr>
            <p:ph type="dt" sz="half" idx="10"/>
          </p:nvPr>
        </p:nvSpPr>
        <p:spPr/>
        <p:txBody>
          <a:bodyPr/>
          <a:lstStyle/>
          <a:p>
            <a:fld id="{B9422232-9D12-408A-B999-30D637E2BD9E}" type="datetime1">
              <a:rPr lang="en-US" smtClean="0"/>
              <a:t>5/21/2023</a:t>
            </a:fld>
            <a:endParaRPr lang="en-US"/>
          </a:p>
        </p:txBody>
      </p:sp>
      <p:pic>
        <p:nvPicPr>
          <p:cNvPr id="27" name="Picture 26">
            <a:extLst>
              <a:ext uri="{FF2B5EF4-FFF2-40B4-BE49-F238E27FC236}">
                <a16:creationId xmlns:a16="http://schemas.microsoft.com/office/drawing/2014/main" id="{3D721BF7-7DF5-D0E8-BFC7-A10BE91CE8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4508" y="2277919"/>
            <a:ext cx="1745564" cy="1745564"/>
          </a:xfrm>
          <a:prstGeom prst="rect">
            <a:avLst/>
          </a:prstGeom>
        </p:spPr>
      </p:pic>
    </p:spTree>
    <p:extLst>
      <p:ext uri="{BB962C8B-B14F-4D97-AF65-F5344CB8AC3E}">
        <p14:creationId xmlns:p14="http://schemas.microsoft.com/office/powerpoint/2010/main" val="1726124307"/>
      </p:ext>
    </p:extLst>
  </p:cSld>
  <p:clrMapOvr>
    <a:masterClrMapping/>
  </p:clrMapOvr>
  <mc:AlternateContent xmlns:mc="http://schemas.openxmlformats.org/markup-compatibility/2006" xmlns:p14="http://schemas.microsoft.com/office/powerpoint/2010/main">
    <mc:Choice Requires="p14">
      <p:transition spd="slow" p14:dur="1300">
        <p14:pan di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p:cNvSpPr txBox="1"/>
          <p:nvPr/>
        </p:nvSpPr>
        <p:spPr>
          <a:xfrm>
            <a:off x="1424238" y="1434737"/>
            <a:ext cx="3925331" cy="461665"/>
          </a:xfrm>
          <a:prstGeom prst="rect">
            <a:avLst/>
          </a:prstGeom>
          <a:noFill/>
        </p:spPr>
        <p:txBody>
          <a:bodyPr wrap="square" rtlCol="0">
            <a:spAutoFit/>
          </a:bodyPr>
          <a:lstStyle/>
          <a:p>
            <a:pPr algn="ctr"/>
            <a:r>
              <a:rPr lang="en-US" sz="2400" b="1">
                <a:solidFill>
                  <a:srgbClr val="797979"/>
                </a:solidFill>
                <a:latin typeface="Lato light"/>
              </a:rPr>
              <a:t>TRỰC QUAN HÓA DỮ LIỆU</a:t>
            </a:r>
            <a:endParaRPr lang="en-US" sz="2400" b="1" dirty="0">
              <a:solidFill>
                <a:srgbClr val="797979"/>
              </a:solidFill>
              <a:latin typeface="Lato light"/>
            </a:endParaRPr>
          </a:p>
        </p:txBody>
      </p:sp>
      <p:cxnSp>
        <p:nvCxnSpPr>
          <p:cNvPr id="3" name="Straight Connector 2"/>
          <p:cNvCxnSpPr/>
          <p:nvPr/>
        </p:nvCxnSpPr>
        <p:spPr>
          <a:xfrm>
            <a:off x="6391600" y="0"/>
            <a:ext cx="14484" cy="685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98551" y="3458489"/>
            <a:ext cx="1376708" cy="338554"/>
          </a:xfrm>
          <a:prstGeom prst="rect">
            <a:avLst/>
          </a:prstGeom>
          <a:noFill/>
        </p:spPr>
        <p:txBody>
          <a:bodyPr wrap="square" rtlCol="0">
            <a:spAutoFit/>
          </a:bodyPr>
          <a:lstStyle/>
          <a:p>
            <a:pPr algn="ctr"/>
            <a:r>
              <a:rPr lang="en-US" sz="1600">
                <a:solidFill>
                  <a:srgbClr val="797979"/>
                </a:solidFill>
                <a:latin typeface="Lato light"/>
              </a:rPr>
              <a:t>Hướng dẫn: </a:t>
            </a:r>
            <a:endParaRPr lang="en-US" sz="1600" dirty="0">
              <a:solidFill>
                <a:srgbClr val="797979"/>
              </a:solidFill>
              <a:latin typeface="Lato light"/>
            </a:endParaRPr>
          </a:p>
        </p:txBody>
      </p:sp>
      <p:sp>
        <p:nvSpPr>
          <p:cNvPr id="21" name="TextBox 20"/>
          <p:cNvSpPr txBox="1"/>
          <p:nvPr/>
        </p:nvSpPr>
        <p:spPr>
          <a:xfrm>
            <a:off x="2171388" y="3776683"/>
            <a:ext cx="2431033" cy="338554"/>
          </a:xfrm>
          <a:prstGeom prst="rect">
            <a:avLst/>
          </a:prstGeom>
          <a:noFill/>
        </p:spPr>
        <p:txBody>
          <a:bodyPr wrap="square" rtlCol="0">
            <a:spAutoFit/>
          </a:bodyPr>
          <a:lstStyle/>
          <a:p>
            <a:pPr algn="ctr"/>
            <a:r>
              <a:rPr lang="en-GB" sz="1600">
                <a:solidFill>
                  <a:srgbClr val="797979"/>
                </a:solidFill>
                <a:latin typeface="Lato light"/>
              </a:rPr>
              <a:t>Thầy Bùi Tiến Lên</a:t>
            </a:r>
            <a:endParaRPr lang="en-US" sz="1600" dirty="0">
              <a:solidFill>
                <a:srgbClr val="797979"/>
              </a:solidFill>
              <a:latin typeface="Lato light"/>
            </a:endParaRPr>
          </a:p>
        </p:txBody>
      </p:sp>
      <p:sp>
        <p:nvSpPr>
          <p:cNvPr id="24" name="TextBox 23"/>
          <p:cNvSpPr txBox="1"/>
          <p:nvPr/>
        </p:nvSpPr>
        <p:spPr>
          <a:xfrm>
            <a:off x="1139690" y="4275805"/>
            <a:ext cx="4494426" cy="584775"/>
          </a:xfrm>
          <a:prstGeom prst="rect">
            <a:avLst/>
          </a:prstGeom>
          <a:noFill/>
        </p:spPr>
        <p:txBody>
          <a:bodyPr wrap="square" rtlCol="0">
            <a:spAutoFit/>
          </a:bodyPr>
          <a:lstStyle/>
          <a:p>
            <a:r>
              <a:rPr lang="en-GB" sz="1600">
                <a:solidFill>
                  <a:srgbClr val="797979"/>
                </a:solidFill>
                <a:latin typeface="Lato light"/>
              </a:rPr>
              <a:t>Chủ Đề: </a:t>
            </a:r>
            <a:r>
              <a:rPr lang="en-US" sz="1600">
                <a:solidFill>
                  <a:srgbClr val="797979"/>
                </a:solidFill>
                <a:latin typeface="Lato light"/>
              </a:rPr>
              <a:t>Chất Lượng Không Khí TP. Hồ Chí Minh</a:t>
            </a:r>
          </a:p>
          <a:p>
            <a:pPr algn="ctr"/>
            <a:r>
              <a:rPr lang="en-US" sz="1600">
                <a:solidFill>
                  <a:srgbClr val="797979"/>
                </a:solidFill>
                <a:latin typeface="Lato light"/>
              </a:rPr>
              <a:t>23/2/2021 – 21/6/2022</a:t>
            </a:r>
            <a:endParaRPr lang="en-US" sz="1600" dirty="0">
              <a:solidFill>
                <a:srgbClr val="797979"/>
              </a:solidFill>
              <a:latin typeface="Lato light"/>
            </a:endParaRPr>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6360" y="2180048"/>
            <a:ext cx="286110" cy="286110"/>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1188" y="1490274"/>
            <a:ext cx="359710" cy="359710"/>
          </a:xfrm>
          <a:prstGeom prst="rect">
            <a:avLst/>
          </a:prstGeom>
        </p:spPr>
      </p:pic>
      <p:sp>
        <p:nvSpPr>
          <p:cNvPr id="36" name="TextBox 35"/>
          <p:cNvSpPr txBox="1"/>
          <p:nvPr/>
        </p:nvSpPr>
        <p:spPr>
          <a:xfrm>
            <a:off x="7880898" y="1467140"/>
            <a:ext cx="2544915" cy="369332"/>
          </a:xfrm>
          <a:prstGeom prst="rect">
            <a:avLst/>
          </a:prstGeom>
          <a:noFill/>
        </p:spPr>
        <p:txBody>
          <a:bodyPr wrap="square" rtlCol="0">
            <a:spAutoFit/>
          </a:bodyPr>
          <a:lstStyle/>
          <a:p>
            <a:pPr algn="ctr"/>
            <a:r>
              <a:rPr lang="en-US" b="1">
                <a:solidFill>
                  <a:srgbClr val="797979"/>
                </a:solidFill>
                <a:latin typeface="Lato light"/>
              </a:rPr>
              <a:t>NỘI DUNG BÁO CÁO</a:t>
            </a:r>
            <a:endParaRPr lang="en-US" b="1" dirty="0">
              <a:solidFill>
                <a:srgbClr val="797979"/>
              </a:solidFill>
              <a:latin typeface="Lato light"/>
            </a:endParaRPr>
          </a:p>
        </p:txBody>
      </p:sp>
      <p:cxnSp>
        <p:nvCxnSpPr>
          <p:cNvPr id="37" name="Straight Connector 36"/>
          <p:cNvCxnSpPr>
            <a:cxnSpLocks/>
            <a:endCxn id="66" idx="0"/>
          </p:cNvCxnSpPr>
          <p:nvPr/>
        </p:nvCxnSpPr>
        <p:spPr>
          <a:xfrm>
            <a:off x="7701044" y="2002685"/>
            <a:ext cx="0" cy="31674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6" name="Flowchart: Connector 65"/>
          <p:cNvSpPr/>
          <p:nvPr/>
        </p:nvSpPr>
        <p:spPr>
          <a:xfrm>
            <a:off x="7659769" y="2319426"/>
            <a:ext cx="82549" cy="8892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a:stCxn id="66" idx="4"/>
            <a:endCxn id="77" idx="0"/>
          </p:cNvCxnSpPr>
          <p:nvPr/>
        </p:nvCxnSpPr>
        <p:spPr>
          <a:xfrm>
            <a:off x="7701044" y="2408348"/>
            <a:ext cx="842" cy="44485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7" name="Flowchart: Connector 76"/>
          <p:cNvSpPr/>
          <p:nvPr/>
        </p:nvSpPr>
        <p:spPr>
          <a:xfrm>
            <a:off x="7660611" y="2853199"/>
            <a:ext cx="82549" cy="8892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a:stCxn id="77" idx="4"/>
            <a:endCxn id="79" idx="0"/>
          </p:cNvCxnSpPr>
          <p:nvPr/>
        </p:nvCxnSpPr>
        <p:spPr>
          <a:xfrm>
            <a:off x="7701886" y="2942121"/>
            <a:ext cx="0" cy="44652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9" name="Flowchart: Connector 78"/>
          <p:cNvSpPr/>
          <p:nvPr/>
        </p:nvSpPr>
        <p:spPr>
          <a:xfrm>
            <a:off x="7660611" y="3388650"/>
            <a:ext cx="82549" cy="8892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p:cNvCxnSpPr>
            <a:stCxn id="79" idx="4"/>
            <a:endCxn id="81" idx="0"/>
          </p:cNvCxnSpPr>
          <p:nvPr/>
        </p:nvCxnSpPr>
        <p:spPr>
          <a:xfrm>
            <a:off x="7701886" y="3477572"/>
            <a:ext cx="4796" cy="43629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1" name="Flowchart: Connector 80"/>
          <p:cNvSpPr/>
          <p:nvPr/>
        </p:nvSpPr>
        <p:spPr>
          <a:xfrm>
            <a:off x="7665407" y="3913863"/>
            <a:ext cx="82549" cy="8892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stCxn id="81" idx="4"/>
            <a:endCxn id="83" idx="0"/>
          </p:cNvCxnSpPr>
          <p:nvPr/>
        </p:nvCxnSpPr>
        <p:spPr>
          <a:xfrm flipH="1">
            <a:off x="7704285" y="4002785"/>
            <a:ext cx="2397" cy="44652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3" name="Flowchart: Connector 82"/>
          <p:cNvSpPr/>
          <p:nvPr/>
        </p:nvSpPr>
        <p:spPr>
          <a:xfrm>
            <a:off x="7663010" y="4449314"/>
            <a:ext cx="82549" cy="8892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a:stCxn id="83" idx="4"/>
            <a:endCxn id="89" idx="0"/>
          </p:cNvCxnSpPr>
          <p:nvPr/>
        </p:nvCxnSpPr>
        <p:spPr>
          <a:xfrm flipH="1">
            <a:off x="7701888" y="4538236"/>
            <a:ext cx="2397" cy="36902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9" name="Flowchart: Connector 88"/>
          <p:cNvSpPr/>
          <p:nvPr/>
        </p:nvSpPr>
        <p:spPr>
          <a:xfrm>
            <a:off x="7660613" y="4907260"/>
            <a:ext cx="82549" cy="8892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8272549" y="2142953"/>
            <a:ext cx="2198932" cy="338554"/>
          </a:xfrm>
          <a:prstGeom prst="rect">
            <a:avLst/>
          </a:prstGeom>
          <a:noFill/>
        </p:spPr>
        <p:txBody>
          <a:bodyPr wrap="square" rtlCol="0">
            <a:spAutoFit/>
          </a:bodyPr>
          <a:lstStyle/>
          <a:p>
            <a:r>
              <a:rPr lang="en-GB" sz="1600">
                <a:solidFill>
                  <a:srgbClr val="797979"/>
                </a:solidFill>
                <a:latin typeface="Lato light"/>
              </a:rPr>
              <a:t>Giới thiệu thành viên</a:t>
            </a:r>
            <a:endParaRPr lang="en-US" sz="1600" dirty="0">
              <a:solidFill>
                <a:srgbClr val="797979"/>
              </a:solidFill>
              <a:latin typeface="Lato light"/>
            </a:endParaRPr>
          </a:p>
        </p:txBody>
      </p:sp>
      <p:sp>
        <p:nvSpPr>
          <p:cNvPr id="116" name="TextBox 115"/>
          <p:cNvSpPr txBox="1"/>
          <p:nvPr/>
        </p:nvSpPr>
        <p:spPr>
          <a:xfrm>
            <a:off x="8259202" y="2740788"/>
            <a:ext cx="2198930" cy="338554"/>
          </a:xfrm>
          <a:prstGeom prst="rect">
            <a:avLst/>
          </a:prstGeom>
          <a:noFill/>
        </p:spPr>
        <p:txBody>
          <a:bodyPr wrap="square" rtlCol="0">
            <a:spAutoFit/>
          </a:bodyPr>
          <a:lstStyle/>
          <a:p>
            <a:r>
              <a:rPr lang="en-GB" sz="1600">
                <a:solidFill>
                  <a:srgbClr val="797979"/>
                </a:solidFill>
                <a:latin typeface="Lato light"/>
              </a:rPr>
              <a:t>Giới Thiệu Vấn Đề</a:t>
            </a:r>
            <a:endParaRPr lang="en-US" sz="1600" dirty="0">
              <a:solidFill>
                <a:srgbClr val="797979"/>
              </a:solidFill>
              <a:latin typeface="Lato light"/>
            </a:endParaRPr>
          </a:p>
        </p:txBody>
      </p:sp>
      <p:sp>
        <p:nvSpPr>
          <p:cNvPr id="117" name="TextBox 116"/>
          <p:cNvSpPr txBox="1"/>
          <p:nvPr/>
        </p:nvSpPr>
        <p:spPr>
          <a:xfrm>
            <a:off x="8285324" y="3769648"/>
            <a:ext cx="2857993" cy="338554"/>
          </a:xfrm>
          <a:prstGeom prst="rect">
            <a:avLst/>
          </a:prstGeom>
          <a:noFill/>
        </p:spPr>
        <p:txBody>
          <a:bodyPr wrap="square" rtlCol="0">
            <a:spAutoFit/>
          </a:bodyPr>
          <a:lstStyle/>
          <a:p>
            <a:r>
              <a:rPr lang="en-US" sz="1600">
                <a:solidFill>
                  <a:srgbClr val="797979"/>
                </a:solidFill>
                <a:latin typeface="Lato light"/>
              </a:rPr>
              <a:t>Dự Báo Bằng LSTM</a:t>
            </a:r>
            <a:endParaRPr lang="en-US" sz="1600" dirty="0">
              <a:solidFill>
                <a:srgbClr val="797979"/>
              </a:solidFill>
              <a:latin typeface="Lato light"/>
            </a:endParaRPr>
          </a:p>
        </p:txBody>
      </p:sp>
      <p:sp>
        <p:nvSpPr>
          <p:cNvPr id="118" name="TextBox 117"/>
          <p:cNvSpPr txBox="1"/>
          <p:nvPr/>
        </p:nvSpPr>
        <p:spPr>
          <a:xfrm>
            <a:off x="8259203" y="3272062"/>
            <a:ext cx="2062880" cy="338554"/>
          </a:xfrm>
          <a:prstGeom prst="rect">
            <a:avLst/>
          </a:prstGeom>
          <a:noFill/>
        </p:spPr>
        <p:txBody>
          <a:bodyPr wrap="square" rtlCol="0">
            <a:spAutoFit/>
          </a:bodyPr>
          <a:lstStyle/>
          <a:p>
            <a:r>
              <a:rPr lang="en-GB" sz="1600">
                <a:solidFill>
                  <a:srgbClr val="797979"/>
                </a:solidFill>
                <a:latin typeface="Lato light"/>
              </a:rPr>
              <a:t>Phân Tích Dữ Liệu</a:t>
            </a:r>
            <a:endParaRPr lang="en-US" sz="1600" dirty="0">
              <a:solidFill>
                <a:srgbClr val="797979"/>
              </a:solidFill>
              <a:latin typeface="Lato light"/>
            </a:endParaRPr>
          </a:p>
        </p:txBody>
      </p:sp>
      <p:sp>
        <p:nvSpPr>
          <p:cNvPr id="122" name="TextBox 121"/>
          <p:cNvSpPr txBox="1"/>
          <p:nvPr/>
        </p:nvSpPr>
        <p:spPr>
          <a:xfrm>
            <a:off x="8272548" y="4275805"/>
            <a:ext cx="3250339" cy="338554"/>
          </a:xfrm>
          <a:prstGeom prst="rect">
            <a:avLst/>
          </a:prstGeom>
          <a:noFill/>
        </p:spPr>
        <p:txBody>
          <a:bodyPr wrap="square" rtlCol="0">
            <a:spAutoFit/>
          </a:bodyPr>
          <a:lstStyle/>
          <a:p>
            <a:r>
              <a:rPr lang="en-US" sz="1600">
                <a:solidFill>
                  <a:srgbClr val="797979"/>
                </a:solidFill>
                <a:latin typeface="Lato light"/>
              </a:rPr>
              <a:t>Trực Quan Và Ý Nghĩa</a:t>
            </a:r>
            <a:endParaRPr lang="en-US" sz="1600" dirty="0">
              <a:solidFill>
                <a:srgbClr val="797979"/>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25" name="Flowchart: Connector 124"/>
          <p:cNvSpPr/>
          <p:nvPr/>
        </p:nvSpPr>
        <p:spPr>
          <a:xfrm>
            <a:off x="2684068" y="1969397"/>
            <a:ext cx="1405675" cy="1371906"/>
          </a:xfrm>
          <a:prstGeom prst="flowChartConnector">
            <a:avLst/>
          </a:prstGeom>
          <a:noFill/>
          <a:ln>
            <a:solidFill>
              <a:schemeClr val="bg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8" name="Slide Number Placeholder 137"/>
          <p:cNvSpPr>
            <a:spLocks noGrp="1"/>
          </p:cNvSpPr>
          <p:nvPr>
            <p:ph type="sldNum" sz="quarter" idx="12"/>
          </p:nvPr>
        </p:nvSpPr>
        <p:spPr>
          <a:xfrm>
            <a:off x="11353800" y="6356349"/>
            <a:ext cx="513248" cy="365125"/>
          </a:xfrm>
        </p:spPr>
        <p:txBody>
          <a:bodyPr/>
          <a:lstStyle/>
          <a:p>
            <a:fld id="{9FF1AF08-227C-4926-93CA-204ED14D83C5}" type="slidenum">
              <a:rPr lang="en-US" smtClean="0"/>
              <a:t>2</a:t>
            </a:fld>
            <a:endParaRPr lang="en-US" dirty="0"/>
          </a:p>
        </p:txBody>
      </p:sp>
      <p:sp>
        <p:nvSpPr>
          <p:cNvPr id="139" name="Date Placeholder 138"/>
          <p:cNvSpPr>
            <a:spLocks noGrp="1"/>
          </p:cNvSpPr>
          <p:nvPr>
            <p:ph type="dt" sz="half" idx="10"/>
          </p:nvPr>
        </p:nvSpPr>
        <p:spPr/>
        <p:txBody>
          <a:bodyPr/>
          <a:lstStyle/>
          <a:p>
            <a:fld id="{8DC48372-7A01-4B77-ACC5-94A4ECCFD26A}" type="datetime1">
              <a:rPr lang="en-US" smtClean="0"/>
              <a:t>5/21/2023</a:t>
            </a:fld>
            <a:endParaRPr lang="en-US"/>
          </a:p>
        </p:txBody>
      </p:sp>
      <p:sp>
        <p:nvSpPr>
          <p:cNvPr id="51" name="TextBox 50"/>
          <p:cNvSpPr txBox="1"/>
          <p:nvPr/>
        </p:nvSpPr>
        <p:spPr>
          <a:xfrm>
            <a:off x="8285324" y="4785135"/>
            <a:ext cx="2586127" cy="338554"/>
          </a:xfrm>
          <a:prstGeom prst="rect">
            <a:avLst/>
          </a:prstGeom>
          <a:noFill/>
        </p:spPr>
        <p:txBody>
          <a:bodyPr wrap="square" rtlCol="0">
            <a:spAutoFit/>
          </a:bodyPr>
          <a:lstStyle/>
          <a:p>
            <a:r>
              <a:rPr lang="en-US" sz="1600">
                <a:solidFill>
                  <a:srgbClr val="797979"/>
                </a:solidFill>
                <a:latin typeface="Lato light"/>
              </a:rPr>
              <a:t>Dashboard</a:t>
            </a:r>
            <a:endParaRPr lang="en-US" sz="1600" dirty="0">
              <a:solidFill>
                <a:srgbClr val="797979"/>
              </a:solidFill>
              <a:latin typeface="Lato light"/>
            </a:endParaRPr>
          </a:p>
        </p:txBody>
      </p:sp>
      <p:pic>
        <p:nvPicPr>
          <p:cNvPr id="4" name="Picture 3">
            <a:extLst>
              <a:ext uri="{FF2B5EF4-FFF2-40B4-BE49-F238E27FC236}">
                <a16:creationId xmlns:a16="http://schemas.microsoft.com/office/drawing/2014/main" id="{3D98D261-411C-80B2-7037-ABF2795F6D8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17382" y="2185827"/>
            <a:ext cx="939047" cy="939047"/>
          </a:xfrm>
          <a:prstGeom prst="rect">
            <a:avLst/>
          </a:prstGeom>
        </p:spPr>
      </p:pic>
      <p:pic>
        <p:nvPicPr>
          <p:cNvPr id="6" name="Picture 5">
            <a:extLst>
              <a:ext uri="{FF2B5EF4-FFF2-40B4-BE49-F238E27FC236}">
                <a16:creationId xmlns:a16="http://schemas.microsoft.com/office/drawing/2014/main" id="{C1FD8DA8-E933-64C3-F616-C0DFFF0E2B8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63009" y="2731040"/>
            <a:ext cx="330965" cy="330965"/>
          </a:xfrm>
          <a:prstGeom prst="rect">
            <a:avLst/>
          </a:prstGeom>
        </p:spPr>
      </p:pic>
      <p:pic>
        <p:nvPicPr>
          <p:cNvPr id="7" name="Picture 6">
            <a:extLst>
              <a:ext uri="{FF2B5EF4-FFF2-40B4-BE49-F238E27FC236}">
                <a16:creationId xmlns:a16="http://schemas.microsoft.com/office/drawing/2014/main" id="{4DA23AAA-CA8C-41DC-CAA6-F8FE88CC79F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59528" y="3255711"/>
            <a:ext cx="359773" cy="359773"/>
          </a:xfrm>
          <a:prstGeom prst="rect">
            <a:avLst/>
          </a:prstGeom>
        </p:spPr>
      </p:pic>
      <p:pic>
        <p:nvPicPr>
          <p:cNvPr id="10" name="Picture 9">
            <a:extLst>
              <a:ext uri="{FF2B5EF4-FFF2-40B4-BE49-F238E27FC236}">
                <a16:creationId xmlns:a16="http://schemas.microsoft.com/office/drawing/2014/main" id="{80431133-B1AC-2720-4C94-77C065C9375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68394" y="3774939"/>
            <a:ext cx="342042" cy="342042"/>
          </a:xfrm>
          <a:prstGeom prst="rect">
            <a:avLst/>
          </a:prstGeom>
        </p:spPr>
      </p:pic>
      <p:pic>
        <p:nvPicPr>
          <p:cNvPr id="12" name="Picture 11">
            <a:extLst>
              <a:ext uri="{FF2B5EF4-FFF2-40B4-BE49-F238E27FC236}">
                <a16:creationId xmlns:a16="http://schemas.microsoft.com/office/drawing/2014/main" id="{34918A3F-BB8F-87E7-AB6C-34B47566C94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66537" y="4276436"/>
            <a:ext cx="345756" cy="345756"/>
          </a:xfrm>
          <a:prstGeom prst="rect">
            <a:avLst/>
          </a:prstGeom>
        </p:spPr>
      </p:pic>
      <p:pic>
        <p:nvPicPr>
          <p:cNvPr id="14" name="Picture 13">
            <a:extLst>
              <a:ext uri="{FF2B5EF4-FFF2-40B4-BE49-F238E27FC236}">
                <a16:creationId xmlns:a16="http://schemas.microsoft.com/office/drawing/2014/main" id="{757C3DC0-9296-6692-E89F-967A4CF9F2D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866536" y="4777933"/>
            <a:ext cx="345756" cy="345756"/>
          </a:xfrm>
          <a:prstGeom prst="rect">
            <a:avLst/>
          </a:prstGeom>
        </p:spPr>
      </p:pic>
    </p:spTree>
    <p:extLst>
      <p:ext uri="{BB962C8B-B14F-4D97-AF65-F5344CB8AC3E}">
        <p14:creationId xmlns:p14="http://schemas.microsoft.com/office/powerpoint/2010/main" val="170827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5"/>
                                        </p:tgtEl>
                                        <p:attrNameLst>
                                          <p:attrName>style.visibility</p:attrName>
                                        </p:attrNameLst>
                                      </p:cBhvr>
                                      <p:to>
                                        <p:strVal val="visible"/>
                                      </p:to>
                                    </p:set>
                                    <p:animEffect transition="in" filter="fade">
                                      <p:cBhvr>
                                        <p:cTn id="19" dur="500"/>
                                        <p:tgtEl>
                                          <p:spTgt spid="125"/>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1+#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1+#ppt_w/2"/>
                                          </p:val>
                                        </p:tav>
                                        <p:tav tm="100000">
                                          <p:val>
                                            <p:strVal val="#ppt_x"/>
                                          </p:val>
                                        </p:tav>
                                      </p:tavLst>
                                    </p:anim>
                                    <p:anim calcmode="lin" valueType="num">
                                      <p:cBhvr additive="base">
                                        <p:cTn id="32"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strips(downRight)">
                                      <p:cBhvr>
                                        <p:cTn id="37" dur="500"/>
                                        <p:tgtEl>
                                          <p:spTgt spid="31"/>
                                        </p:tgtEl>
                                      </p:cBhvr>
                                    </p:animEffect>
                                  </p:childTnLst>
                                </p:cTn>
                              </p:par>
                              <p:par>
                                <p:cTn id="38" presetID="18" presetClass="entr" presetSubtype="6" fill="hold"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strips(downRight)">
                                      <p:cBhvr>
                                        <p:cTn id="40" dur="500"/>
                                        <p:tgtEl>
                                          <p:spTgt spid="37"/>
                                        </p:tgtEl>
                                      </p:cBhvr>
                                    </p:animEffect>
                                  </p:childTnLst>
                                </p:cTn>
                              </p:par>
                              <p:par>
                                <p:cTn id="41" presetID="18" presetClass="entr" presetSubtype="6"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strips(downRight)">
                                      <p:cBhvr>
                                        <p:cTn id="43" dur="500"/>
                                        <p:tgtEl>
                                          <p:spTgt spid="66"/>
                                        </p:tgtEl>
                                      </p:cBhvr>
                                    </p:animEffect>
                                  </p:childTnLst>
                                </p:cTn>
                              </p:par>
                              <p:par>
                                <p:cTn id="44" presetID="18" presetClass="entr" presetSubtype="6" fill="hold" nodeType="withEffect">
                                  <p:stCondLst>
                                    <p:cond delay="0"/>
                                  </p:stCondLst>
                                  <p:childTnLst>
                                    <p:set>
                                      <p:cBhvr>
                                        <p:cTn id="45" dur="1" fill="hold">
                                          <p:stCondLst>
                                            <p:cond delay="0"/>
                                          </p:stCondLst>
                                        </p:cTn>
                                        <p:tgtEl>
                                          <p:spTgt spid="76"/>
                                        </p:tgtEl>
                                        <p:attrNameLst>
                                          <p:attrName>style.visibility</p:attrName>
                                        </p:attrNameLst>
                                      </p:cBhvr>
                                      <p:to>
                                        <p:strVal val="visible"/>
                                      </p:to>
                                    </p:set>
                                    <p:animEffect transition="in" filter="strips(downRight)">
                                      <p:cBhvr>
                                        <p:cTn id="46" dur="500"/>
                                        <p:tgtEl>
                                          <p:spTgt spid="76"/>
                                        </p:tgtEl>
                                      </p:cBhvr>
                                    </p:animEffect>
                                  </p:childTnLst>
                                </p:cTn>
                              </p:par>
                              <p:par>
                                <p:cTn id="47" presetID="18" presetClass="entr" presetSubtype="6" fill="hold" grpId="0" nodeType="withEffect">
                                  <p:stCondLst>
                                    <p:cond delay="0"/>
                                  </p:stCondLst>
                                  <p:childTnLst>
                                    <p:set>
                                      <p:cBhvr>
                                        <p:cTn id="48" dur="1" fill="hold">
                                          <p:stCondLst>
                                            <p:cond delay="0"/>
                                          </p:stCondLst>
                                        </p:cTn>
                                        <p:tgtEl>
                                          <p:spTgt spid="77"/>
                                        </p:tgtEl>
                                        <p:attrNameLst>
                                          <p:attrName>style.visibility</p:attrName>
                                        </p:attrNameLst>
                                      </p:cBhvr>
                                      <p:to>
                                        <p:strVal val="visible"/>
                                      </p:to>
                                    </p:set>
                                    <p:animEffect transition="in" filter="strips(downRight)">
                                      <p:cBhvr>
                                        <p:cTn id="49" dur="500"/>
                                        <p:tgtEl>
                                          <p:spTgt spid="77"/>
                                        </p:tgtEl>
                                      </p:cBhvr>
                                    </p:animEffect>
                                  </p:childTnLst>
                                </p:cTn>
                              </p:par>
                              <p:par>
                                <p:cTn id="50" presetID="18" presetClass="entr" presetSubtype="6" fill="hold" nodeType="withEffect">
                                  <p:stCondLst>
                                    <p:cond delay="0"/>
                                  </p:stCondLst>
                                  <p:childTnLst>
                                    <p:set>
                                      <p:cBhvr>
                                        <p:cTn id="51" dur="1" fill="hold">
                                          <p:stCondLst>
                                            <p:cond delay="0"/>
                                          </p:stCondLst>
                                        </p:cTn>
                                        <p:tgtEl>
                                          <p:spTgt spid="78"/>
                                        </p:tgtEl>
                                        <p:attrNameLst>
                                          <p:attrName>style.visibility</p:attrName>
                                        </p:attrNameLst>
                                      </p:cBhvr>
                                      <p:to>
                                        <p:strVal val="visible"/>
                                      </p:to>
                                    </p:set>
                                    <p:animEffect transition="in" filter="strips(downRight)">
                                      <p:cBhvr>
                                        <p:cTn id="52" dur="500"/>
                                        <p:tgtEl>
                                          <p:spTgt spid="78"/>
                                        </p:tgtEl>
                                      </p:cBhvr>
                                    </p:animEffect>
                                  </p:childTnLst>
                                </p:cTn>
                              </p:par>
                              <p:par>
                                <p:cTn id="53" presetID="18" presetClass="entr" presetSubtype="6" fill="hold" grpId="0" nodeType="withEffect">
                                  <p:stCondLst>
                                    <p:cond delay="0"/>
                                  </p:stCondLst>
                                  <p:childTnLst>
                                    <p:set>
                                      <p:cBhvr>
                                        <p:cTn id="54" dur="1" fill="hold">
                                          <p:stCondLst>
                                            <p:cond delay="0"/>
                                          </p:stCondLst>
                                        </p:cTn>
                                        <p:tgtEl>
                                          <p:spTgt spid="79"/>
                                        </p:tgtEl>
                                        <p:attrNameLst>
                                          <p:attrName>style.visibility</p:attrName>
                                        </p:attrNameLst>
                                      </p:cBhvr>
                                      <p:to>
                                        <p:strVal val="visible"/>
                                      </p:to>
                                    </p:set>
                                    <p:animEffect transition="in" filter="strips(downRight)">
                                      <p:cBhvr>
                                        <p:cTn id="55" dur="500"/>
                                        <p:tgtEl>
                                          <p:spTgt spid="79"/>
                                        </p:tgtEl>
                                      </p:cBhvr>
                                    </p:animEffect>
                                  </p:childTnLst>
                                </p:cTn>
                              </p:par>
                              <p:par>
                                <p:cTn id="56" presetID="18" presetClass="entr" presetSubtype="6" fill="hold" nodeType="withEffect">
                                  <p:stCondLst>
                                    <p:cond delay="0"/>
                                  </p:stCondLst>
                                  <p:childTnLst>
                                    <p:set>
                                      <p:cBhvr>
                                        <p:cTn id="57" dur="1" fill="hold">
                                          <p:stCondLst>
                                            <p:cond delay="0"/>
                                          </p:stCondLst>
                                        </p:cTn>
                                        <p:tgtEl>
                                          <p:spTgt spid="80"/>
                                        </p:tgtEl>
                                        <p:attrNameLst>
                                          <p:attrName>style.visibility</p:attrName>
                                        </p:attrNameLst>
                                      </p:cBhvr>
                                      <p:to>
                                        <p:strVal val="visible"/>
                                      </p:to>
                                    </p:set>
                                    <p:animEffect transition="in" filter="strips(downRight)">
                                      <p:cBhvr>
                                        <p:cTn id="58" dur="500"/>
                                        <p:tgtEl>
                                          <p:spTgt spid="80"/>
                                        </p:tgtEl>
                                      </p:cBhvr>
                                    </p:animEffect>
                                  </p:childTnLst>
                                </p:cTn>
                              </p:par>
                              <p:par>
                                <p:cTn id="59" presetID="18" presetClass="entr" presetSubtype="6"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strips(downRight)">
                                      <p:cBhvr>
                                        <p:cTn id="61" dur="500"/>
                                        <p:tgtEl>
                                          <p:spTgt spid="81"/>
                                        </p:tgtEl>
                                      </p:cBhvr>
                                    </p:animEffect>
                                  </p:childTnLst>
                                </p:cTn>
                              </p:par>
                              <p:par>
                                <p:cTn id="62" presetID="18" presetClass="entr" presetSubtype="6" fill="hold" nodeType="withEffect">
                                  <p:stCondLst>
                                    <p:cond delay="0"/>
                                  </p:stCondLst>
                                  <p:childTnLst>
                                    <p:set>
                                      <p:cBhvr>
                                        <p:cTn id="63" dur="1" fill="hold">
                                          <p:stCondLst>
                                            <p:cond delay="0"/>
                                          </p:stCondLst>
                                        </p:cTn>
                                        <p:tgtEl>
                                          <p:spTgt spid="82"/>
                                        </p:tgtEl>
                                        <p:attrNameLst>
                                          <p:attrName>style.visibility</p:attrName>
                                        </p:attrNameLst>
                                      </p:cBhvr>
                                      <p:to>
                                        <p:strVal val="visible"/>
                                      </p:to>
                                    </p:set>
                                    <p:animEffect transition="in" filter="strips(downRight)">
                                      <p:cBhvr>
                                        <p:cTn id="64" dur="500"/>
                                        <p:tgtEl>
                                          <p:spTgt spid="82"/>
                                        </p:tgtEl>
                                      </p:cBhvr>
                                    </p:animEffect>
                                  </p:childTnLst>
                                </p:cTn>
                              </p:par>
                              <p:par>
                                <p:cTn id="65" presetID="18" presetClass="entr" presetSubtype="6" fill="hold" grpId="0" nodeType="withEffect">
                                  <p:stCondLst>
                                    <p:cond delay="0"/>
                                  </p:stCondLst>
                                  <p:childTnLst>
                                    <p:set>
                                      <p:cBhvr>
                                        <p:cTn id="66" dur="1" fill="hold">
                                          <p:stCondLst>
                                            <p:cond delay="0"/>
                                          </p:stCondLst>
                                        </p:cTn>
                                        <p:tgtEl>
                                          <p:spTgt spid="83"/>
                                        </p:tgtEl>
                                        <p:attrNameLst>
                                          <p:attrName>style.visibility</p:attrName>
                                        </p:attrNameLst>
                                      </p:cBhvr>
                                      <p:to>
                                        <p:strVal val="visible"/>
                                      </p:to>
                                    </p:set>
                                    <p:animEffect transition="in" filter="strips(downRight)">
                                      <p:cBhvr>
                                        <p:cTn id="67" dur="500"/>
                                        <p:tgtEl>
                                          <p:spTgt spid="83"/>
                                        </p:tgtEl>
                                      </p:cBhvr>
                                    </p:animEffect>
                                  </p:childTnLst>
                                </p:cTn>
                              </p:par>
                              <p:par>
                                <p:cTn id="68" presetID="18" presetClass="entr" presetSubtype="6" fill="hold" nodeType="withEffect">
                                  <p:stCondLst>
                                    <p:cond delay="0"/>
                                  </p:stCondLst>
                                  <p:childTnLst>
                                    <p:set>
                                      <p:cBhvr>
                                        <p:cTn id="69" dur="1" fill="hold">
                                          <p:stCondLst>
                                            <p:cond delay="0"/>
                                          </p:stCondLst>
                                        </p:cTn>
                                        <p:tgtEl>
                                          <p:spTgt spid="88"/>
                                        </p:tgtEl>
                                        <p:attrNameLst>
                                          <p:attrName>style.visibility</p:attrName>
                                        </p:attrNameLst>
                                      </p:cBhvr>
                                      <p:to>
                                        <p:strVal val="visible"/>
                                      </p:to>
                                    </p:set>
                                    <p:animEffect transition="in" filter="strips(downRight)">
                                      <p:cBhvr>
                                        <p:cTn id="70" dur="500"/>
                                        <p:tgtEl>
                                          <p:spTgt spid="88"/>
                                        </p:tgtEl>
                                      </p:cBhvr>
                                    </p:animEffect>
                                  </p:childTnLst>
                                </p:cTn>
                              </p:par>
                              <p:par>
                                <p:cTn id="71" presetID="18" presetClass="entr" presetSubtype="6" fill="hold" grpId="0" nodeType="withEffect">
                                  <p:stCondLst>
                                    <p:cond delay="0"/>
                                  </p:stCondLst>
                                  <p:childTnLst>
                                    <p:set>
                                      <p:cBhvr>
                                        <p:cTn id="72" dur="1" fill="hold">
                                          <p:stCondLst>
                                            <p:cond delay="0"/>
                                          </p:stCondLst>
                                        </p:cTn>
                                        <p:tgtEl>
                                          <p:spTgt spid="89"/>
                                        </p:tgtEl>
                                        <p:attrNameLst>
                                          <p:attrName>style.visibility</p:attrName>
                                        </p:attrNameLst>
                                      </p:cBhvr>
                                      <p:to>
                                        <p:strVal val="visible"/>
                                      </p:to>
                                    </p:set>
                                    <p:animEffect transition="in" filter="strips(downRight)">
                                      <p:cBhvr>
                                        <p:cTn id="73" dur="500"/>
                                        <p:tgtEl>
                                          <p:spTgt spid="89"/>
                                        </p:tgtEl>
                                      </p:cBhvr>
                                    </p:animEffect>
                                  </p:childTnLst>
                                </p:cTn>
                              </p:par>
                              <p:par>
                                <p:cTn id="74" presetID="18" presetClass="entr" presetSubtype="6" fill="hold" grpId="0" nodeType="withEffect">
                                  <p:stCondLst>
                                    <p:cond delay="0"/>
                                  </p:stCondLst>
                                  <p:childTnLst>
                                    <p:set>
                                      <p:cBhvr>
                                        <p:cTn id="75" dur="1" fill="hold">
                                          <p:stCondLst>
                                            <p:cond delay="0"/>
                                          </p:stCondLst>
                                        </p:cTn>
                                        <p:tgtEl>
                                          <p:spTgt spid="115"/>
                                        </p:tgtEl>
                                        <p:attrNameLst>
                                          <p:attrName>style.visibility</p:attrName>
                                        </p:attrNameLst>
                                      </p:cBhvr>
                                      <p:to>
                                        <p:strVal val="visible"/>
                                      </p:to>
                                    </p:set>
                                    <p:animEffect transition="in" filter="strips(downRight)">
                                      <p:cBhvr>
                                        <p:cTn id="76" dur="500"/>
                                        <p:tgtEl>
                                          <p:spTgt spid="115"/>
                                        </p:tgtEl>
                                      </p:cBhvr>
                                    </p:animEffect>
                                  </p:childTnLst>
                                </p:cTn>
                              </p:par>
                              <p:par>
                                <p:cTn id="77" presetID="18" presetClass="entr" presetSubtype="6" fill="hold" grpId="0" nodeType="withEffect">
                                  <p:stCondLst>
                                    <p:cond delay="0"/>
                                  </p:stCondLst>
                                  <p:childTnLst>
                                    <p:set>
                                      <p:cBhvr>
                                        <p:cTn id="78" dur="1" fill="hold">
                                          <p:stCondLst>
                                            <p:cond delay="0"/>
                                          </p:stCondLst>
                                        </p:cTn>
                                        <p:tgtEl>
                                          <p:spTgt spid="116"/>
                                        </p:tgtEl>
                                        <p:attrNameLst>
                                          <p:attrName>style.visibility</p:attrName>
                                        </p:attrNameLst>
                                      </p:cBhvr>
                                      <p:to>
                                        <p:strVal val="visible"/>
                                      </p:to>
                                    </p:set>
                                    <p:animEffect transition="in" filter="strips(downRight)">
                                      <p:cBhvr>
                                        <p:cTn id="79" dur="500"/>
                                        <p:tgtEl>
                                          <p:spTgt spid="116"/>
                                        </p:tgtEl>
                                      </p:cBhvr>
                                    </p:animEffect>
                                  </p:childTnLst>
                                </p:cTn>
                              </p:par>
                              <p:par>
                                <p:cTn id="80" presetID="18" presetClass="entr" presetSubtype="6" fill="hold" grpId="0" nodeType="withEffect">
                                  <p:stCondLst>
                                    <p:cond delay="0"/>
                                  </p:stCondLst>
                                  <p:childTnLst>
                                    <p:set>
                                      <p:cBhvr>
                                        <p:cTn id="81" dur="1" fill="hold">
                                          <p:stCondLst>
                                            <p:cond delay="0"/>
                                          </p:stCondLst>
                                        </p:cTn>
                                        <p:tgtEl>
                                          <p:spTgt spid="117"/>
                                        </p:tgtEl>
                                        <p:attrNameLst>
                                          <p:attrName>style.visibility</p:attrName>
                                        </p:attrNameLst>
                                      </p:cBhvr>
                                      <p:to>
                                        <p:strVal val="visible"/>
                                      </p:to>
                                    </p:set>
                                    <p:animEffect transition="in" filter="strips(downRight)">
                                      <p:cBhvr>
                                        <p:cTn id="82" dur="500"/>
                                        <p:tgtEl>
                                          <p:spTgt spid="117"/>
                                        </p:tgtEl>
                                      </p:cBhvr>
                                    </p:animEffect>
                                  </p:childTnLst>
                                </p:cTn>
                              </p:par>
                              <p:par>
                                <p:cTn id="83" presetID="18" presetClass="entr" presetSubtype="6" fill="hold" grpId="0" nodeType="withEffect">
                                  <p:stCondLst>
                                    <p:cond delay="0"/>
                                  </p:stCondLst>
                                  <p:childTnLst>
                                    <p:set>
                                      <p:cBhvr>
                                        <p:cTn id="84" dur="1" fill="hold">
                                          <p:stCondLst>
                                            <p:cond delay="0"/>
                                          </p:stCondLst>
                                        </p:cTn>
                                        <p:tgtEl>
                                          <p:spTgt spid="118"/>
                                        </p:tgtEl>
                                        <p:attrNameLst>
                                          <p:attrName>style.visibility</p:attrName>
                                        </p:attrNameLst>
                                      </p:cBhvr>
                                      <p:to>
                                        <p:strVal val="visible"/>
                                      </p:to>
                                    </p:set>
                                    <p:animEffect transition="in" filter="strips(downRight)">
                                      <p:cBhvr>
                                        <p:cTn id="85" dur="500"/>
                                        <p:tgtEl>
                                          <p:spTgt spid="118"/>
                                        </p:tgtEl>
                                      </p:cBhvr>
                                    </p:animEffect>
                                  </p:childTnLst>
                                </p:cTn>
                              </p:par>
                              <p:par>
                                <p:cTn id="86" presetID="18" presetClass="entr" presetSubtype="6" fill="hold" grpId="0" nodeType="withEffect">
                                  <p:stCondLst>
                                    <p:cond delay="0"/>
                                  </p:stCondLst>
                                  <p:childTnLst>
                                    <p:set>
                                      <p:cBhvr>
                                        <p:cTn id="87" dur="1" fill="hold">
                                          <p:stCondLst>
                                            <p:cond delay="0"/>
                                          </p:stCondLst>
                                        </p:cTn>
                                        <p:tgtEl>
                                          <p:spTgt spid="122"/>
                                        </p:tgtEl>
                                        <p:attrNameLst>
                                          <p:attrName>style.visibility</p:attrName>
                                        </p:attrNameLst>
                                      </p:cBhvr>
                                      <p:to>
                                        <p:strVal val="visible"/>
                                      </p:to>
                                    </p:set>
                                    <p:animEffect transition="in" filter="strips(downRight)">
                                      <p:cBhvr>
                                        <p:cTn id="88" dur="500"/>
                                        <p:tgtEl>
                                          <p:spTgt spid="122"/>
                                        </p:tgtEl>
                                      </p:cBhvr>
                                    </p:animEffect>
                                  </p:childTnLst>
                                </p:cTn>
                              </p:par>
                              <p:par>
                                <p:cTn id="89" presetID="18" presetClass="entr" presetSubtype="6" fill="hold" grpId="0" nodeType="with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strips(downRight)">
                                      <p:cBhvr>
                                        <p:cTn id="91" dur="500"/>
                                        <p:tgtEl>
                                          <p:spTgt spid="51"/>
                                        </p:tgtEl>
                                      </p:cBhvr>
                                    </p:animEffect>
                                  </p:childTnLst>
                                </p:cTn>
                              </p:par>
                              <p:par>
                                <p:cTn id="92" presetID="18" presetClass="entr" presetSubtype="6" fill="hold" nodeType="withEffect">
                                  <p:stCondLst>
                                    <p:cond delay="0"/>
                                  </p:stCondLst>
                                  <p:childTnLst>
                                    <p:set>
                                      <p:cBhvr>
                                        <p:cTn id="93" dur="1" fill="hold">
                                          <p:stCondLst>
                                            <p:cond delay="0"/>
                                          </p:stCondLst>
                                        </p:cTn>
                                        <p:tgtEl>
                                          <p:spTgt spid="6"/>
                                        </p:tgtEl>
                                        <p:attrNameLst>
                                          <p:attrName>style.visibility</p:attrName>
                                        </p:attrNameLst>
                                      </p:cBhvr>
                                      <p:to>
                                        <p:strVal val="visible"/>
                                      </p:to>
                                    </p:set>
                                    <p:animEffect transition="in" filter="strips(downRight)">
                                      <p:cBhvr>
                                        <p:cTn id="94" dur="500"/>
                                        <p:tgtEl>
                                          <p:spTgt spid="6"/>
                                        </p:tgtEl>
                                      </p:cBhvr>
                                    </p:animEffect>
                                  </p:childTnLst>
                                </p:cTn>
                              </p:par>
                              <p:par>
                                <p:cTn id="95" presetID="18" presetClass="entr" presetSubtype="6" fill="hold" nodeType="withEffect">
                                  <p:stCondLst>
                                    <p:cond delay="0"/>
                                  </p:stCondLst>
                                  <p:childTnLst>
                                    <p:set>
                                      <p:cBhvr>
                                        <p:cTn id="96" dur="1" fill="hold">
                                          <p:stCondLst>
                                            <p:cond delay="0"/>
                                          </p:stCondLst>
                                        </p:cTn>
                                        <p:tgtEl>
                                          <p:spTgt spid="7"/>
                                        </p:tgtEl>
                                        <p:attrNameLst>
                                          <p:attrName>style.visibility</p:attrName>
                                        </p:attrNameLst>
                                      </p:cBhvr>
                                      <p:to>
                                        <p:strVal val="visible"/>
                                      </p:to>
                                    </p:set>
                                    <p:animEffect transition="in" filter="strips(downRight)">
                                      <p:cBhvr>
                                        <p:cTn id="97" dur="500"/>
                                        <p:tgtEl>
                                          <p:spTgt spid="7"/>
                                        </p:tgtEl>
                                      </p:cBhvr>
                                    </p:animEffect>
                                  </p:childTnLst>
                                </p:cTn>
                              </p:par>
                              <p:par>
                                <p:cTn id="98" presetID="18" presetClass="entr" presetSubtype="6" fill="hold" nodeType="withEffect">
                                  <p:stCondLst>
                                    <p:cond delay="0"/>
                                  </p:stCondLst>
                                  <p:childTnLst>
                                    <p:set>
                                      <p:cBhvr>
                                        <p:cTn id="99" dur="1" fill="hold">
                                          <p:stCondLst>
                                            <p:cond delay="0"/>
                                          </p:stCondLst>
                                        </p:cTn>
                                        <p:tgtEl>
                                          <p:spTgt spid="10"/>
                                        </p:tgtEl>
                                        <p:attrNameLst>
                                          <p:attrName>style.visibility</p:attrName>
                                        </p:attrNameLst>
                                      </p:cBhvr>
                                      <p:to>
                                        <p:strVal val="visible"/>
                                      </p:to>
                                    </p:set>
                                    <p:animEffect transition="in" filter="strips(downRight)">
                                      <p:cBhvr>
                                        <p:cTn id="100" dur="500"/>
                                        <p:tgtEl>
                                          <p:spTgt spid="10"/>
                                        </p:tgtEl>
                                      </p:cBhvr>
                                    </p:animEffect>
                                  </p:childTnLst>
                                </p:cTn>
                              </p:par>
                              <p:par>
                                <p:cTn id="101" presetID="18" presetClass="entr" presetSubtype="6" fill="hold" nodeType="withEffect">
                                  <p:stCondLst>
                                    <p:cond delay="0"/>
                                  </p:stCondLst>
                                  <p:childTnLst>
                                    <p:set>
                                      <p:cBhvr>
                                        <p:cTn id="102" dur="1" fill="hold">
                                          <p:stCondLst>
                                            <p:cond delay="0"/>
                                          </p:stCondLst>
                                        </p:cTn>
                                        <p:tgtEl>
                                          <p:spTgt spid="12"/>
                                        </p:tgtEl>
                                        <p:attrNameLst>
                                          <p:attrName>style.visibility</p:attrName>
                                        </p:attrNameLst>
                                      </p:cBhvr>
                                      <p:to>
                                        <p:strVal val="visible"/>
                                      </p:to>
                                    </p:set>
                                    <p:animEffect transition="in" filter="strips(downRight)">
                                      <p:cBhvr>
                                        <p:cTn id="103" dur="500"/>
                                        <p:tgtEl>
                                          <p:spTgt spid="12"/>
                                        </p:tgtEl>
                                      </p:cBhvr>
                                    </p:animEffect>
                                  </p:childTnLst>
                                </p:cTn>
                              </p:par>
                              <p:par>
                                <p:cTn id="104" presetID="18" presetClass="entr" presetSubtype="6" fill="hold" nodeType="withEffect">
                                  <p:stCondLst>
                                    <p:cond delay="0"/>
                                  </p:stCondLst>
                                  <p:childTnLst>
                                    <p:set>
                                      <p:cBhvr>
                                        <p:cTn id="105" dur="1" fill="hold">
                                          <p:stCondLst>
                                            <p:cond delay="0"/>
                                          </p:stCondLst>
                                        </p:cTn>
                                        <p:tgtEl>
                                          <p:spTgt spid="14"/>
                                        </p:tgtEl>
                                        <p:attrNameLst>
                                          <p:attrName>style.visibility</p:attrName>
                                        </p:attrNameLst>
                                      </p:cBhvr>
                                      <p:to>
                                        <p:strVal val="visible"/>
                                      </p:to>
                                    </p:set>
                                    <p:animEffect transition="in" filter="strips(downRight)">
                                      <p:cBhvr>
                                        <p:cTn id="10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P spid="21" grpId="0"/>
      <p:bldP spid="24" grpId="0"/>
      <p:bldP spid="36" grpId="0"/>
      <p:bldP spid="66" grpId="0" animBg="1"/>
      <p:bldP spid="77" grpId="0" animBg="1"/>
      <p:bldP spid="79" grpId="0" animBg="1"/>
      <p:bldP spid="81" grpId="0" animBg="1"/>
      <p:bldP spid="83" grpId="0" animBg="1"/>
      <p:bldP spid="89" grpId="0" animBg="1"/>
      <p:bldP spid="115" grpId="0"/>
      <p:bldP spid="116" grpId="0"/>
      <p:bldP spid="117" grpId="0"/>
      <p:bldP spid="118" grpId="0"/>
      <p:bldP spid="122" grpId="0"/>
      <p:bldP spid="125" grpId="0" animBg="1"/>
      <p:bldP spid="5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5"/>
          <p:cNvSpPr txBox="1"/>
          <p:nvPr/>
        </p:nvSpPr>
        <p:spPr>
          <a:xfrm>
            <a:off x="1432425" y="193714"/>
            <a:ext cx="289019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rPr>
              <a:t>Dự báo bằng LSTM</a:t>
            </a:r>
            <a:endParaRPr sz="24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endParaRPr>
          </a:p>
        </p:txBody>
      </p:sp>
      <p:grpSp>
        <p:nvGrpSpPr>
          <p:cNvPr id="358" name="Google Shape;358;p25"/>
          <p:cNvGrpSpPr/>
          <p:nvPr/>
        </p:nvGrpSpPr>
        <p:grpSpPr>
          <a:xfrm>
            <a:off x="542778" y="133816"/>
            <a:ext cx="835855" cy="856282"/>
            <a:chOff x="4957945" y="2905780"/>
            <a:chExt cx="905125" cy="882812"/>
          </a:xfrm>
        </p:grpSpPr>
        <p:sp>
          <p:nvSpPr>
            <p:cNvPr id="359" name="Google Shape;359;p25"/>
            <p:cNvSpPr/>
            <p:nvPr/>
          </p:nvSpPr>
          <p:spPr>
            <a:xfrm>
              <a:off x="4957945" y="2905781"/>
              <a:ext cx="905124" cy="882811"/>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grpSp>
          <p:nvGrpSpPr>
            <p:cNvPr id="360" name="Google Shape;360;p25"/>
            <p:cNvGrpSpPr/>
            <p:nvPr/>
          </p:nvGrpSpPr>
          <p:grpSpPr>
            <a:xfrm>
              <a:off x="4957945" y="2905780"/>
              <a:ext cx="905125" cy="882811"/>
              <a:chOff x="4957944" y="2905781"/>
              <a:chExt cx="905125" cy="882811"/>
            </a:xfrm>
          </p:grpSpPr>
          <p:sp>
            <p:nvSpPr>
              <p:cNvPr id="361" name="Google Shape;361;p25"/>
              <p:cNvSpPr/>
              <p:nvPr/>
            </p:nvSpPr>
            <p:spPr>
              <a:xfrm>
                <a:off x="4957945" y="2905781"/>
                <a:ext cx="905124" cy="882811"/>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362" name="Google Shape;362;p25"/>
              <p:cNvSpPr/>
              <p:nvPr/>
            </p:nvSpPr>
            <p:spPr>
              <a:xfrm>
                <a:off x="4957945" y="2905781"/>
                <a:ext cx="905124" cy="882811"/>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363" name="Google Shape;363;p25"/>
              <p:cNvSpPr/>
              <p:nvPr/>
            </p:nvSpPr>
            <p:spPr>
              <a:xfrm>
                <a:off x="4957945" y="2905781"/>
                <a:ext cx="905124" cy="882811"/>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364" name="Google Shape;364;p25"/>
              <p:cNvSpPr/>
              <p:nvPr/>
            </p:nvSpPr>
            <p:spPr>
              <a:xfrm>
                <a:off x="4957945" y="2905781"/>
                <a:ext cx="905124" cy="882811"/>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365" name="Google Shape;365;p25"/>
              <p:cNvSpPr/>
              <p:nvPr/>
            </p:nvSpPr>
            <p:spPr>
              <a:xfrm>
                <a:off x="4957945" y="2905781"/>
                <a:ext cx="905124" cy="882811"/>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366" name="Google Shape;366;p25"/>
              <p:cNvSpPr/>
              <p:nvPr/>
            </p:nvSpPr>
            <p:spPr>
              <a:xfrm>
                <a:off x="4957944" y="2905781"/>
                <a:ext cx="905124" cy="882811"/>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grpSp>
      </p:grpSp>
      <p:sp>
        <p:nvSpPr>
          <p:cNvPr id="367" name="Google Shape;36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Lato light" panose="020F0502020204030203" pitchFamily="34" charset="0"/>
                <a:ea typeface="Lato light" panose="020F0502020204030203" pitchFamily="34" charset="0"/>
                <a:cs typeface="Lato light" panose="020F0502020204030203" pitchFamily="34" charset="0"/>
              </a:rPr>
              <a:t>20</a:t>
            </a:fld>
            <a:endParaRPr>
              <a:latin typeface="Lato light" panose="020F0502020204030203" pitchFamily="34" charset="0"/>
              <a:ea typeface="Lato light" panose="020F0502020204030203" pitchFamily="34" charset="0"/>
              <a:cs typeface="Lato light" panose="020F0502020204030203" pitchFamily="34" charset="0"/>
            </a:endParaRPr>
          </a:p>
        </p:txBody>
      </p:sp>
      <p:sp>
        <p:nvSpPr>
          <p:cNvPr id="368" name="Google Shape;36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rPr>
              <a:t>5/18/2023</a:t>
            </a:r>
            <a:endParaRPr>
              <a:latin typeface="Lato light" panose="020F0502020204030203" pitchFamily="34" charset="0"/>
              <a:ea typeface="Lato light" panose="020F0502020204030203" pitchFamily="34" charset="0"/>
              <a:cs typeface="Lato light" panose="020F0502020204030203" pitchFamily="34" charset="0"/>
            </a:endParaRPr>
          </a:p>
        </p:txBody>
      </p:sp>
      <p:cxnSp>
        <p:nvCxnSpPr>
          <p:cNvPr id="369" name="Google Shape;369;p25"/>
          <p:cNvCxnSpPr/>
          <p:nvPr/>
        </p:nvCxnSpPr>
        <p:spPr>
          <a:xfrm rot="10800000" flipH="1">
            <a:off x="0" y="1104917"/>
            <a:ext cx="12192000" cy="1"/>
          </a:xfrm>
          <a:prstGeom prst="straightConnector1">
            <a:avLst/>
          </a:prstGeom>
          <a:noFill/>
          <a:ln w="9525" cap="flat" cmpd="sng">
            <a:solidFill>
              <a:srgbClr val="BFBFBF"/>
            </a:solidFill>
            <a:prstDash val="solid"/>
            <a:miter lim="800000"/>
            <a:headEnd type="none" w="sm" len="sm"/>
            <a:tailEnd type="none" w="sm" len="sm"/>
          </a:ln>
        </p:spPr>
      </p:cxnSp>
      <p:cxnSp>
        <p:nvCxnSpPr>
          <p:cNvPr id="370" name="Google Shape;370;p25"/>
          <p:cNvCxnSpPr/>
          <p:nvPr/>
        </p:nvCxnSpPr>
        <p:spPr>
          <a:xfrm rot="10800000" flipH="1">
            <a:off x="0" y="6370738"/>
            <a:ext cx="12192000" cy="1"/>
          </a:xfrm>
          <a:prstGeom prst="straightConnector1">
            <a:avLst/>
          </a:prstGeom>
          <a:noFill/>
          <a:ln w="9525" cap="flat" cmpd="sng">
            <a:solidFill>
              <a:srgbClr val="BFBFBF"/>
            </a:solidFill>
            <a:prstDash val="solid"/>
            <a:miter lim="800000"/>
            <a:headEnd type="none" w="sm" len="sm"/>
            <a:tailEnd type="none" w="sm" len="sm"/>
          </a:ln>
        </p:spPr>
      </p:cxnSp>
      <p:pic>
        <p:nvPicPr>
          <p:cNvPr id="371" name="Google Shape;371;p25"/>
          <p:cNvPicPr preferRelativeResize="0"/>
          <p:nvPr/>
        </p:nvPicPr>
        <p:blipFill rotWithShape="1">
          <a:blip r:embed="rId3">
            <a:alphaModFix/>
          </a:blip>
          <a:srcRect/>
          <a:stretch/>
        </p:blipFill>
        <p:spPr>
          <a:xfrm>
            <a:off x="10809371" y="234104"/>
            <a:ext cx="451338" cy="451338"/>
          </a:xfrm>
          <a:prstGeom prst="rect">
            <a:avLst/>
          </a:prstGeom>
          <a:noFill/>
          <a:ln>
            <a:noFill/>
          </a:ln>
        </p:spPr>
      </p:pic>
      <p:pic>
        <p:nvPicPr>
          <p:cNvPr id="372" name="Google Shape;372;p25"/>
          <p:cNvPicPr preferRelativeResize="0"/>
          <p:nvPr/>
        </p:nvPicPr>
        <p:blipFill rotWithShape="1">
          <a:blip r:embed="rId4">
            <a:alphaModFix/>
          </a:blip>
          <a:srcRect/>
          <a:stretch/>
        </p:blipFill>
        <p:spPr>
          <a:xfrm>
            <a:off x="596572" y="199173"/>
            <a:ext cx="725565" cy="725565"/>
          </a:xfrm>
          <a:prstGeom prst="rect">
            <a:avLst/>
          </a:prstGeom>
          <a:noFill/>
          <a:ln>
            <a:noFill/>
          </a:ln>
        </p:spPr>
      </p:pic>
      <p:sp>
        <p:nvSpPr>
          <p:cNvPr id="373" name="Google Shape;373;p25"/>
          <p:cNvSpPr txBox="1"/>
          <p:nvPr/>
        </p:nvSpPr>
        <p:spPr>
          <a:xfrm>
            <a:off x="1496929" y="612635"/>
            <a:ext cx="208447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rPr>
              <a:t>Tiền xử lý dữ liệu</a:t>
            </a:r>
            <a:endParaRPr sz="16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endParaRPr>
          </a:p>
        </p:txBody>
      </p:sp>
      <p:sp>
        <p:nvSpPr>
          <p:cNvPr id="374" name="Google Shape;374;p25"/>
          <p:cNvSpPr txBox="1"/>
          <p:nvPr/>
        </p:nvSpPr>
        <p:spPr>
          <a:xfrm>
            <a:off x="542925" y="1329638"/>
            <a:ext cx="10155900" cy="4926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Times New Roman"/>
              <a:buAutoNum type="arabicPeriod"/>
            </a:pPr>
            <a:r>
              <a:rPr lang="en-US" sz="2000" b="1">
                <a:latin typeface="Lato light" panose="020F0502020204030203" pitchFamily="34" charset="0"/>
                <a:ea typeface="Lato light" panose="020F0502020204030203" pitchFamily="34" charset="0"/>
                <a:cs typeface="Lato light" panose="020F0502020204030203" pitchFamily="34" charset="0"/>
                <a:sym typeface="Times New Roman"/>
              </a:rPr>
              <a:t>Quy ước và chuẩn hóa  dữ liệu:</a:t>
            </a:r>
            <a:endParaRPr sz="2000" b="1">
              <a:latin typeface="Lato light" panose="020F0502020204030203" pitchFamily="34" charset="0"/>
              <a:ea typeface="Lato light" panose="020F0502020204030203" pitchFamily="34" charset="0"/>
              <a:cs typeface="Lato light" panose="020F0502020204030203" pitchFamily="34" charset="0"/>
              <a:sym typeface="Times New Roman"/>
            </a:endParaRPr>
          </a:p>
        </p:txBody>
      </p:sp>
      <p:sp>
        <p:nvSpPr>
          <p:cNvPr id="375" name="Google Shape;375;p25"/>
          <p:cNvSpPr txBox="1"/>
          <p:nvPr/>
        </p:nvSpPr>
        <p:spPr>
          <a:xfrm>
            <a:off x="838210" y="1822250"/>
            <a:ext cx="7772390" cy="1846629"/>
          </a:xfrm>
          <a:prstGeom prst="rect">
            <a:avLst/>
          </a:prstGeom>
          <a:noFill/>
          <a:ln>
            <a:noFill/>
          </a:ln>
        </p:spPr>
        <p:txBody>
          <a:bodyPr spcFirstLastPara="1" wrap="square" lIns="91425" tIns="91425" rIns="91425" bIns="91425" anchor="t" anchorCtr="0">
            <a:spAutoFit/>
          </a:bodyPr>
          <a:lstStyle/>
          <a:p>
            <a:pPr marL="457200" lvl="0" indent="-355600" algn="just" rtl="0">
              <a:spcBef>
                <a:spcPts val="0"/>
              </a:spcBef>
              <a:spcAft>
                <a:spcPts val="0"/>
              </a:spcAft>
              <a:buSzPts val="2000"/>
              <a:buFont typeface="Times New Roman"/>
              <a:buChar char="-"/>
            </a:pPr>
            <a:r>
              <a:rPr lang="en-US">
                <a:latin typeface="Lato light" panose="020F0502020204030203" pitchFamily="34" charset="0"/>
                <a:ea typeface="Lato light" panose="020F0502020204030203" pitchFamily="34" charset="0"/>
                <a:cs typeface="Lato light" panose="020F0502020204030203" pitchFamily="34" charset="0"/>
                <a:sym typeface="Times New Roman"/>
              </a:rPr>
              <a:t>Quy ước dữ liệu:</a:t>
            </a:r>
            <a:endParaRPr>
              <a:latin typeface="Lato light" panose="020F0502020204030203" pitchFamily="34" charset="0"/>
              <a:ea typeface="Lato light" panose="020F0502020204030203" pitchFamily="34" charset="0"/>
              <a:cs typeface="Lato light" panose="020F0502020204030203" pitchFamily="34" charset="0"/>
              <a:sym typeface="Times New Roman"/>
            </a:endParaRPr>
          </a:p>
          <a:p>
            <a:pPr marL="914400" lvl="1" indent="-355600" algn="just" rtl="0">
              <a:spcBef>
                <a:spcPts val="0"/>
              </a:spcBef>
              <a:spcAft>
                <a:spcPts val="0"/>
              </a:spcAft>
              <a:buSzPts val="2000"/>
              <a:buFont typeface="Times New Roman"/>
              <a:buChar char="-"/>
            </a:pPr>
            <a:r>
              <a:rPr lang="en-US">
                <a:solidFill>
                  <a:schemeClr val="dk1"/>
                </a:solidFill>
                <a:latin typeface="Lato light" panose="020F0502020204030203" pitchFamily="34" charset="0"/>
                <a:ea typeface="Lato light" panose="020F0502020204030203" pitchFamily="34" charset="0"/>
                <a:cs typeface="Lato light" panose="020F0502020204030203" pitchFamily="34" charset="0"/>
                <a:sym typeface="Times New Roman"/>
              </a:rPr>
              <a:t>Quy ước mỗi điểm dữ liệu là 1 lần đo ở một trạm khác nhau, 2 dòng dữ liệu gần nhau sẽ quy ước là cách nhau 1 giờ đo.</a:t>
            </a:r>
            <a:endParaRPr>
              <a:solidFill>
                <a:schemeClr val="dk1"/>
              </a:solidFill>
              <a:latin typeface="Lato light" panose="020F0502020204030203" pitchFamily="34" charset="0"/>
              <a:ea typeface="Lato light" panose="020F0502020204030203" pitchFamily="34" charset="0"/>
              <a:cs typeface="Lato light" panose="020F0502020204030203" pitchFamily="34" charset="0"/>
              <a:sym typeface="Times New Roman"/>
            </a:endParaRPr>
          </a:p>
          <a:p>
            <a:pPr marL="457200" lvl="0" indent="-355600" algn="just" rtl="0">
              <a:spcBef>
                <a:spcPts val="0"/>
              </a:spcBef>
              <a:spcAft>
                <a:spcPts val="0"/>
              </a:spcAft>
              <a:buClr>
                <a:schemeClr val="dk1"/>
              </a:buClr>
              <a:buSzPts val="2000"/>
              <a:buFont typeface="Times New Roman"/>
              <a:buChar char="-"/>
            </a:pPr>
            <a:r>
              <a:rPr lang="en-US">
                <a:solidFill>
                  <a:schemeClr val="dk1"/>
                </a:solidFill>
                <a:latin typeface="Lato light" panose="020F0502020204030203" pitchFamily="34" charset="0"/>
                <a:ea typeface="Lato light" panose="020F0502020204030203" pitchFamily="34" charset="0"/>
                <a:cs typeface="Lato light" panose="020F0502020204030203" pitchFamily="34" charset="0"/>
                <a:sym typeface="Times New Roman"/>
              </a:rPr>
              <a:t>Chuẩn hóa dữ liệu: </a:t>
            </a:r>
            <a:endParaRPr>
              <a:solidFill>
                <a:schemeClr val="dk1"/>
              </a:solidFill>
              <a:latin typeface="Lato light" panose="020F0502020204030203" pitchFamily="34" charset="0"/>
              <a:ea typeface="Lato light" panose="020F0502020204030203" pitchFamily="34" charset="0"/>
              <a:cs typeface="Lato light" panose="020F0502020204030203" pitchFamily="34" charset="0"/>
              <a:sym typeface="Times New Roman"/>
            </a:endParaRPr>
          </a:p>
          <a:p>
            <a:pPr marL="914400" lvl="1" indent="-355600" algn="just" rtl="0">
              <a:spcBef>
                <a:spcPts val="0"/>
              </a:spcBef>
              <a:spcAft>
                <a:spcPts val="0"/>
              </a:spcAft>
              <a:buClr>
                <a:schemeClr val="dk1"/>
              </a:buClr>
              <a:buSzPts val="2000"/>
              <a:buFont typeface="Times New Roman"/>
              <a:buChar char="-"/>
            </a:pPr>
            <a:r>
              <a:rPr lang="en-US">
                <a:solidFill>
                  <a:schemeClr val="dk1"/>
                </a:solidFill>
                <a:latin typeface="Lato light" panose="020F0502020204030203" pitchFamily="34" charset="0"/>
                <a:ea typeface="Lato light" panose="020F0502020204030203" pitchFamily="34" charset="0"/>
                <a:cs typeface="Lato light" panose="020F0502020204030203" pitchFamily="34" charset="0"/>
                <a:sym typeface="Times New Roman"/>
              </a:rPr>
              <a:t>Chuyển dữ liệu mang tính thời gian sang kiểu datetime và sắp xếp</a:t>
            </a:r>
            <a:endParaRPr>
              <a:solidFill>
                <a:schemeClr val="dk1"/>
              </a:solidFill>
              <a:latin typeface="Lato light" panose="020F0502020204030203" pitchFamily="34" charset="0"/>
              <a:ea typeface="Lato light" panose="020F0502020204030203" pitchFamily="34" charset="0"/>
              <a:cs typeface="Lato light" panose="020F0502020204030203" pitchFamily="34" charset="0"/>
              <a:sym typeface="Times New Roman"/>
            </a:endParaRPr>
          </a:p>
          <a:p>
            <a:pPr marL="914400" lvl="1" indent="-355600" algn="just" rtl="0">
              <a:spcBef>
                <a:spcPts val="0"/>
              </a:spcBef>
              <a:spcAft>
                <a:spcPts val="0"/>
              </a:spcAft>
              <a:buClr>
                <a:schemeClr val="dk1"/>
              </a:buClr>
              <a:buSzPts val="2000"/>
              <a:buFont typeface="Times New Roman"/>
              <a:buChar char="-"/>
            </a:pPr>
            <a:r>
              <a:rPr lang="en-US">
                <a:solidFill>
                  <a:schemeClr val="dk1"/>
                </a:solidFill>
                <a:latin typeface="Lato light" panose="020F0502020204030203" pitchFamily="34" charset="0"/>
                <a:ea typeface="Lato light" panose="020F0502020204030203" pitchFamily="34" charset="0"/>
                <a:cs typeface="Lato light" panose="020F0502020204030203" pitchFamily="34" charset="0"/>
                <a:sym typeface="Times New Roman"/>
              </a:rPr>
              <a:t>Điền dữ liệu còn thiếu bằng mean</a:t>
            </a:r>
            <a:endParaRPr>
              <a:solidFill>
                <a:schemeClr val="dk1"/>
              </a:solidFill>
              <a:latin typeface="Lato light" panose="020F0502020204030203" pitchFamily="34" charset="0"/>
              <a:ea typeface="Lato light" panose="020F0502020204030203" pitchFamily="34" charset="0"/>
              <a:cs typeface="Lato light" panose="020F0502020204030203" pitchFamily="34" charset="0"/>
              <a:sym typeface="Times New Roman"/>
            </a:endParaRPr>
          </a:p>
        </p:txBody>
      </p:sp>
      <p:pic>
        <p:nvPicPr>
          <p:cNvPr id="376" name="Google Shape;376;p25"/>
          <p:cNvPicPr preferRelativeResize="0"/>
          <p:nvPr/>
        </p:nvPicPr>
        <p:blipFill>
          <a:blip r:embed="rId5">
            <a:alphaModFix/>
          </a:blip>
          <a:stretch>
            <a:fillRect/>
          </a:stretch>
        </p:blipFill>
        <p:spPr>
          <a:xfrm>
            <a:off x="1822075" y="3951438"/>
            <a:ext cx="4953000" cy="971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6"/>
          <p:cNvSpPr txBox="1"/>
          <p:nvPr/>
        </p:nvSpPr>
        <p:spPr>
          <a:xfrm>
            <a:off x="1432425" y="193714"/>
            <a:ext cx="28902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rPr>
              <a:t>Dự báo bằng LSTM</a:t>
            </a:r>
            <a:endParaRPr sz="24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endParaRPr>
          </a:p>
        </p:txBody>
      </p:sp>
      <p:grpSp>
        <p:nvGrpSpPr>
          <p:cNvPr id="385" name="Google Shape;385;p26"/>
          <p:cNvGrpSpPr/>
          <p:nvPr/>
        </p:nvGrpSpPr>
        <p:grpSpPr>
          <a:xfrm>
            <a:off x="542931" y="133676"/>
            <a:ext cx="835861" cy="856326"/>
            <a:chOff x="4957945" y="2905780"/>
            <a:chExt cx="905101" cy="882901"/>
          </a:xfrm>
        </p:grpSpPr>
        <p:sp>
          <p:nvSpPr>
            <p:cNvPr id="386" name="Google Shape;386;p26"/>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grpSp>
          <p:nvGrpSpPr>
            <p:cNvPr id="387" name="Google Shape;387;p26"/>
            <p:cNvGrpSpPr/>
            <p:nvPr/>
          </p:nvGrpSpPr>
          <p:grpSpPr>
            <a:xfrm>
              <a:off x="4957945" y="2905780"/>
              <a:ext cx="905101" cy="882900"/>
              <a:chOff x="4957944" y="2905781"/>
              <a:chExt cx="905101" cy="882900"/>
            </a:xfrm>
          </p:grpSpPr>
          <p:sp>
            <p:nvSpPr>
              <p:cNvPr id="388" name="Google Shape;388;p26"/>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389" name="Google Shape;389;p26"/>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390" name="Google Shape;390;p26"/>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391" name="Google Shape;391;p26"/>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392" name="Google Shape;392;p26"/>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393" name="Google Shape;393;p26"/>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grpSp>
      </p:grpSp>
      <p:sp>
        <p:nvSpPr>
          <p:cNvPr id="394" name="Google Shape;394;p2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Lato light" panose="020F0502020204030203" pitchFamily="34" charset="0"/>
                <a:ea typeface="Lato light" panose="020F0502020204030203" pitchFamily="34" charset="0"/>
                <a:cs typeface="Lato light" panose="020F0502020204030203" pitchFamily="34" charset="0"/>
              </a:rPr>
              <a:t>21</a:t>
            </a:fld>
            <a:endParaRPr>
              <a:latin typeface="Lato light" panose="020F0502020204030203" pitchFamily="34" charset="0"/>
              <a:ea typeface="Lato light" panose="020F0502020204030203" pitchFamily="34" charset="0"/>
              <a:cs typeface="Lato light" panose="020F0502020204030203" pitchFamily="34" charset="0"/>
            </a:endParaRPr>
          </a:p>
        </p:txBody>
      </p:sp>
      <p:sp>
        <p:nvSpPr>
          <p:cNvPr id="395" name="Google Shape;395;p2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rPr>
              <a:t>5/18/2023</a:t>
            </a:r>
            <a:endParaRPr>
              <a:latin typeface="Lato light" panose="020F0502020204030203" pitchFamily="34" charset="0"/>
              <a:ea typeface="Lato light" panose="020F0502020204030203" pitchFamily="34" charset="0"/>
              <a:cs typeface="Lato light" panose="020F0502020204030203" pitchFamily="34" charset="0"/>
            </a:endParaRPr>
          </a:p>
        </p:txBody>
      </p:sp>
      <p:cxnSp>
        <p:nvCxnSpPr>
          <p:cNvPr id="396" name="Google Shape;396;p26"/>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397" name="Google Shape;397;p26"/>
          <p:cNvCxnSpPr/>
          <p:nvPr/>
        </p:nvCxnSpPr>
        <p:spPr>
          <a:xfrm>
            <a:off x="0" y="6370739"/>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398" name="Google Shape;398;p26"/>
          <p:cNvPicPr preferRelativeResize="0"/>
          <p:nvPr/>
        </p:nvPicPr>
        <p:blipFill rotWithShape="1">
          <a:blip r:embed="rId3">
            <a:alphaModFix/>
          </a:blip>
          <a:srcRect/>
          <a:stretch/>
        </p:blipFill>
        <p:spPr>
          <a:xfrm>
            <a:off x="10809371" y="234104"/>
            <a:ext cx="451338" cy="451338"/>
          </a:xfrm>
          <a:prstGeom prst="rect">
            <a:avLst/>
          </a:prstGeom>
          <a:noFill/>
          <a:ln>
            <a:noFill/>
          </a:ln>
        </p:spPr>
      </p:pic>
      <p:pic>
        <p:nvPicPr>
          <p:cNvPr id="399" name="Google Shape;399;p26"/>
          <p:cNvPicPr preferRelativeResize="0"/>
          <p:nvPr/>
        </p:nvPicPr>
        <p:blipFill rotWithShape="1">
          <a:blip r:embed="rId4">
            <a:alphaModFix/>
          </a:blip>
          <a:srcRect/>
          <a:stretch/>
        </p:blipFill>
        <p:spPr>
          <a:xfrm>
            <a:off x="596572" y="199173"/>
            <a:ext cx="725565" cy="725565"/>
          </a:xfrm>
          <a:prstGeom prst="rect">
            <a:avLst/>
          </a:prstGeom>
          <a:noFill/>
          <a:ln>
            <a:noFill/>
          </a:ln>
        </p:spPr>
      </p:pic>
      <p:sp>
        <p:nvSpPr>
          <p:cNvPr id="400" name="Google Shape;400;p26"/>
          <p:cNvSpPr txBox="1"/>
          <p:nvPr/>
        </p:nvSpPr>
        <p:spPr>
          <a:xfrm>
            <a:off x="1496929" y="612635"/>
            <a:ext cx="20844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rPr>
              <a:t>Tiền xử lý dữ liệu</a:t>
            </a:r>
            <a:endParaRPr sz="16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endParaRPr>
          </a:p>
        </p:txBody>
      </p:sp>
      <p:sp>
        <p:nvSpPr>
          <p:cNvPr id="401" name="Google Shape;401;p26"/>
          <p:cNvSpPr txBox="1"/>
          <p:nvPr/>
        </p:nvSpPr>
        <p:spPr>
          <a:xfrm>
            <a:off x="542925" y="1350338"/>
            <a:ext cx="8098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latin typeface="Lato light" panose="020F0502020204030203" pitchFamily="34" charset="0"/>
                <a:ea typeface="Lato light" panose="020F0502020204030203" pitchFamily="34" charset="0"/>
                <a:cs typeface="Lato light" panose="020F0502020204030203" pitchFamily="34" charset="0"/>
                <a:sym typeface="Times New Roman"/>
              </a:rPr>
              <a:t>2.    Tiền xử lý dữ liệu và xây dựng tập dữ liệu train, test, validation:</a:t>
            </a:r>
            <a:endParaRPr sz="2000" b="1">
              <a:latin typeface="Lato light" panose="020F0502020204030203" pitchFamily="34" charset="0"/>
              <a:ea typeface="Lato light" panose="020F0502020204030203" pitchFamily="34" charset="0"/>
              <a:cs typeface="Lato light" panose="020F0502020204030203" pitchFamily="34" charset="0"/>
              <a:sym typeface="Times New Roman"/>
            </a:endParaRPr>
          </a:p>
        </p:txBody>
      </p:sp>
      <p:sp>
        <p:nvSpPr>
          <p:cNvPr id="402" name="Google Shape;402;p26"/>
          <p:cNvSpPr txBox="1"/>
          <p:nvPr/>
        </p:nvSpPr>
        <p:spPr>
          <a:xfrm>
            <a:off x="838200" y="1898913"/>
            <a:ext cx="9261764" cy="738633"/>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Times New Roman"/>
              <a:buChar char="-"/>
            </a:pPr>
            <a:r>
              <a:rPr lang="en-US">
                <a:latin typeface="Lato light" panose="020F0502020204030203" pitchFamily="34" charset="0"/>
                <a:ea typeface="Lato light" panose="020F0502020204030203" pitchFamily="34" charset="0"/>
                <a:cs typeface="Lato light" panose="020F0502020204030203" pitchFamily="34" charset="0"/>
                <a:sym typeface="Times New Roman"/>
              </a:rPr>
              <a:t>Tiền xử lý dữ liệu:</a:t>
            </a:r>
            <a:endParaRPr>
              <a:latin typeface="Lato light" panose="020F0502020204030203" pitchFamily="34" charset="0"/>
              <a:ea typeface="Lato light" panose="020F0502020204030203" pitchFamily="34" charset="0"/>
              <a:cs typeface="Lato light" panose="020F0502020204030203" pitchFamily="34" charset="0"/>
              <a:sym typeface="Times New Roman"/>
            </a:endParaRPr>
          </a:p>
          <a:p>
            <a:pPr marL="914400" lvl="1" indent="-355600" algn="l" rtl="0">
              <a:spcBef>
                <a:spcPts val="0"/>
              </a:spcBef>
              <a:spcAft>
                <a:spcPts val="0"/>
              </a:spcAft>
              <a:buSzPts val="2000"/>
              <a:buFont typeface="Times New Roman"/>
              <a:buChar char="-"/>
            </a:pPr>
            <a:r>
              <a:rPr lang="en-US">
                <a:latin typeface="Lato light" panose="020F0502020204030203" pitchFamily="34" charset="0"/>
                <a:ea typeface="Lato light" panose="020F0502020204030203" pitchFamily="34" charset="0"/>
                <a:cs typeface="Lato light" panose="020F0502020204030203" pitchFamily="34" charset="0"/>
                <a:sym typeface="Times New Roman"/>
              </a:rPr>
              <a:t>Encode date/time feature, cụ thể là cos và sin với day theo giờ và year theo giây. </a:t>
            </a:r>
            <a:endParaRPr>
              <a:latin typeface="Lato light" panose="020F0502020204030203" pitchFamily="34" charset="0"/>
              <a:ea typeface="Lato light" panose="020F0502020204030203" pitchFamily="34" charset="0"/>
              <a:cs typeface="Lato light" panose="020F0502020204030203" pitchFamily="34" charset="0"/>
              <a:sym typeface="Times New Roman"/>
            </a:endParaRPr>
          </a:p>
        </p:txBody>
      </p:sp>
      <p:pic>
        <p:nvPicPr>
          <p:cNvPr id="403" name="Google Shape;403;p26"/>
          <p:cNvPicPr preferRelativeResize="0"/>
          <p:nvPr/>
        </p:nvPicPr>
        <p:blipFill>
          <a:blip r:embed="rId5">
            <a:alphaModFix/>
          </a:blip>
          <a:stretch>
            <a:fillRect/>
          </a:stretch>
        </p:blipFill>
        <p:spPr>
          <a:xfrm>
            <a:off x="1684075" y="2948535"/>
            <a:ext cx="6562725" cy="533400"/>
          </a:xfrm>
          <a:prstGeom prst="rect">
            <a:avLst/>
          </a:prstGeom>
          <a:noFill/>
          <a:ln>
            <a:noFill/>
          </a:ln>
        </p:spPr>
      </p:pic>
      <p:pic>
        <p:nvPicPr>
          <p:cNvPr id="404" name="Google Shape;404;p26"/>
          <p:cNvPicPr preferRelativeResize="0"/>
          <p:nvPr/>
        </p:nvPicPr>
        <p:blipFill>
          <a:blip r:embed="rId6">
            <a:alphaModFix/>
          </a:blip>
          <a:stretch>
            <a:fillRect/>
          </a:stretch>
        </p:blipFill>
        <p:spPr>
          <a:xfrm>
            <a:off x="1684075" y="3652468"/>
            <a:ext cx="7239000" cy="1638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7"/>
          <p:cNvSpPr txBox="1"/>
          <p:nvPr/>
        </p:nvSpPr>
        <p:spPr>
          <a:xfrm>
            <a:off x="1432425" y="193714"/>
            <a:ext cx="28902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rPr>
              <a:t>Dự báo bằng LSTM</a:t>
            </a:r>
            <a:endParaRPr sz="24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endParaRPr>
          </a:p>
        </p:txBody>
      </p:sp>
      <p:grpSp>
        <p:nvGrpSpPr>
          <p:cNvPr id="413" name="Google Shape;413;p27"/>
          <p:cNvGrpSpPr/>
          <p:nvPr/>
        </p:nvGrpSpPr>
        <p:grpSpPr>
          <a:xfrm>
            <a:off x="542931" y="133676"/>
            <a:ext cx="835861" cy="856326"/>
            <a:chOff x="4957945" y="2905780"/>
            <a:chExt cx="905101" cy="882901"/>
          </a:xfrm>
        </p:grpSpPr>
        <p:sp>
          <p:nvSpPr>
            <p:cNvPr id="414" name="Google Shape;414;p27"/>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grpSp>
          <p:nvGrpSpPr>
            <p:cNvPr id="415" name="Google Shape;415;p27"/>
            <p:cNvGrpSpPr/>
            <p:nvPr/>
          </p:nvGrpSpPr>
          <p:grpSpPr>
            <a:xfrm>
              <a:off x="4957945" y="2905780"/>
              <a:ext cx="905101" cy="882900"/>
              <a:chOff x="4957944" y="2905781"/>
              <a:chExt cx="905101" cy="882900"/>
            </a:xfrm>
          </p:grpSpPr>
          <p:sp>
            <p:nvSpPr>
              <p:cNvPr id="416" name="Google Shape;416;p27"/>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417" name="Google Shape;417;p27"/>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418" name="Google Shape;418;p27"/>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419" name="Google Shape;419;p27"/>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420" name="Google Shape;420;p27"/>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421" name="Google Shape;421;p27"/>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grpSp>
      </p:grpSp>
      <p:sp>
        <p:nvSpPr>
          <p:cNvPr id="422" name="Google Shape;422;p2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Lato light" panose="020F0502020204030203" pitchFamily="34" charset="0"/>
                <a:ea typeface="Lato light" panose="020F0502020204030203" pitchFamily="34" charset="0"/>
                <a:cs typeface="Lato light" panose="020F0502020204030203" pitchFamily="34" charset="0"/>
              </a:rPr>
              <a:t>22</a:t>
            </a:fld>
            <a:endParaRPr>
              <a:latin typeface="Lato light" panose="020F0502020204030203" pitchFamily="34" charset="0"/>
              <a:ea typeface="Lato light" panose="020F0502020204030203" pitchFamily="34" charset="0"/>
              <a:cs typeface="Lato light" panose="020F0502020204030203" pitchFamily="34" charset="0"/>
            </a:endParaRPr>
          </a:p>
        </p:txBody>
      </p:sp>
      <p:sp>
        <p:nvSpPr>
          <p:cNvPr id="423" name="Google Shape;423;p2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rPr>
              <a:t>5/18/2023</a:t>
            </a:r>
            <a:endParaRPr>
              <a:latin typeface="Lato light" panose="020F0502020204030203" pitchFamily="34" charset="0"/>
              <a:ea typeface="Lato light" panose="020F0502020204030203" pitchFamily="34" charset="0"/>
              <a:cs typeface="Lato light" panose="020F0502020204030203" pitchFamily="34" charset="0"/>
            </a:endParaRPr>
          </a:p>
        </p:txBody>
      </p:sp>
      <p:cxnSp>
        <p:nvCxnSpPr>
          <p:cNvPr id="424" name="Google Shape;424;p27"/>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425" name="Google Shape;425;p27"/>
          <p:cNvCxnSpPr/>
          <p:nvPr/>
        </p:nvCxnSpPr>
        <p:spPr>
          <a:xfrm>
            <a:off x="0" y="6370739"/>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426" name="Google Shape;426;p27"/>
          <p:cNvPicPr preferRelativeResize="0"/>
          <p:nvPr/>
        </p:nvPicPr>
        <p:blipFill rotWithShape="1">
          <a:blip r:embed="rId3">
            <a:alphaModFix/>
          </a:blip>
          <a:srcRect/>
          <a:stretch/>
        </p:blipFill>
        <p:spPr>
          <a:xfrm>
            <a:off x="10809371" y="234104"/>
            <a:ext cx="451338" cy="451338"/>
          </a:xfrm>
          <a:prstGeom prst="rect">
            <a:avLst/>
          </a:prstGeom>
          <a:noFill/>
          <a:ln>
            <a:noFill/>
          </a:ln>
        </p:spPr>
      </p:pic>
      <p:pic>
        <p:nvPicPr>
          <p:cNvPr id="427" name="Google Shape;427;p27"/>
          <p:cNvPicPr preferRelativeResize="0"/>
          <p:nvPr/>
        </p:nvPicPr>
        <p:blipFill rotWithShape="1">
          <a:blip r:embed="rId4">
            <a:alphaModFix/>
          </a:blip>
          <a:srcRect/>
          <a:stretch/>
        </p:blipFill>
        <p:spPr>
          <a:xfrm>
            <a:off x="596572" y="199173"/>
            <a:ext cx="725565" cy="725565"/>
          </a:xfrm>
          <a:prstGeom prst="rect">
            <a:avLst/>
          </a:prstGeom>
          <a:noFill/>
          <a:ln>
            <a:noFill/>
          </a:ln>
        </p:spPr>
      </p:pic>
      <p:sp>
        <p:nvSpPr>
          <p:cNvPr id="428" name="Google Shape;428;p27"/>
          <p:cNvSpPr txBox="1"/>
          <p:nvPr/>
        </p:nvSpPr>
        <p:spPr>
          <a:xfrm>
            <a:off x="1496929" y="612635"/>
            <a:ext cx="20844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rPr>
              <a:t>Tiền xử lý dữ liệu</a:t>
            </a:r>
            <a:endParaRPr sz="16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endParaRPr>
          </a:p>
        </p:txBody>
      </p:sp>
      <p:sp>
        <p:nvSpPr>
          <p:cNvPr id="429" name="Google Shape;429;p27"/>
          <p:cNvSpPr txBox="1"/>
          <p:nvPr/>
        </p:nvSpPr>
        <p:spPr>
          <a:xfrm>
            <a:off x="596575" y="1300350"/>
            <a:ext cx="9410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latin typeface="Lato light" panose="020F0502020204030203" pitchFamily="34" charset="0"/>
                <a:ea typeface="Lato light" panose="020F0502020204030203" pitchFamily="34" charset="0"/>
                <a:cs typeface="Lato light" panose="020F0502020204030203" pitchFamily="34" charset="0"/>
                <a:sym typeface="Times New Roman"/>
              </a:rPr>
              <a:t>2.    Tiền xử lý dữ liệu và xây dựng tập dữ liệu train, test, validation:</a:t>
            </a:r>
            <a:endParaRPr sz="2000" b="1">
              <a:latin typeface="Lato light" panose="020F0502020204030203" pitchFamily="34" charset="0"/>
              <a:ea typeface="Lato light" panose="020F0502020204030203" pitchFamily="34" charset="0"/>
              <a:cs typeface="Lato light" panose="020F0502020204030203" pitchFamily="34" charset="0"/>
              <a:sym typeface="Times New Roman"/>
            </a:endParaRPr>
          </a:p>
        </p:txBody>
      </p:sp>
      <p:sp>
        <p:nvSpPr>
          <p:cNvPr id="430" name="Google Shape;430;p27"/>
          <p:cNvSpPr txBox="1"/>
          <p:nvPr/>
        </p:nvSpPr>
        <p:spPr>
          <a:xfrm>
            <a:off x="542925" y="1797450"/>
            <a:ext cx="6014400" cy="3231624"/>
          </a:xfrm>
          <a:prstGeom prst="rect">
            <a:avLst/>
          </a:prstGeom>
          <a:noFill/>
          <a:ln>
            <a:noFill/>
          </a:ln>
        </p:spPr>
        <p:txBody>
          <a:bodyPr spcFirstLastPara="1" wrap="square" lIns="91425" tIns="91425" rIns="91425" bIns="91425" anchor="t" anchorCtr="0">
            <a:spAutoFit/>
          </a:bodyPr>
          <a:lstStyle/>
          <a:p>
            <a:pPr marL="457200" lvl="0" indent="-355600" algn="just" rtl="0">
              <a:spcBef>
                <a:spcPts val="0"/>
              </a:spcBef>
              <a:spcAft>
                <a:spcPts val="0"/>
              </a:spcAft>
              <a:buSzPts val="2000"/>
              <a:buFont typeface="Times New Roman"/>
              <a:buChar char="-"/>
            </a:pPr>
            <a:r>
              <a:rPr lang="en-US">
                <a:latin typeface="Lato light" panose="020F0502020204030203" pitchFamily="34" charset="0"/>
                <a:ea typeface="Lato light" panose="020F0502020204030203" pitchFamily="34" charset="0"/>
                <a:cs typeface="Lato light" panose="020F0502020204030203" pitchFamily="34" charset="0"/>
                <a:sym typeface="Times New Roman"/>
              </a:rPr>
              <a:t>Xây dự bộ dữ liệu sử dụng phương pháp slicing window:</a:t>
            </a:r>
            <a:endParaRPr>
              <a:latin typeface="Lato light" panose="020F0502020204030203" pitchFamily="34" charset="0"/>
              <a:ea typeface="Lato light" panose="020F0502020204030203" pitchFamily="34" charset="0"/>
              <a:cs typeface="Lato light" panose="020F0502020204030203" pitchFamily="34" charset="0"/>
              <a:sym typeface="Times New Roman"/>
            </a:endParaRPr>
          </a:p>
          <a:p>
            <a:pPr marL="914400" lvl="1" indent="-355600" algn="just" rtl="0">
              <a:spcBef>
                <a:spcPts val="0"/>
              </a:spcBef>
              <a:spcAft>
                <a:spcPts val="0"/>
              </a:spcAft>
              <a:buSzPts val="2000"/>
              <a:buFont typeface="Times New Roman"/>
              <a:buChar char="-"/>
            </a:pPr>
            <a:r>
              <a:rPr lang="en-US">
                <a:latin typeface="Lato light" panose="020F0502020204030203" pitchFamily="34" charset="0"/>
                <a:ea typeface="Lato light" panose="020F0502020204030203" pitchFamily="34" charset="0"/>
                <a:cs typeface="Lato light" panose="020F0502020204030203" pitchFamily="34" charset="0"/>
                <a:sym typeface="Times New Roman"/>
              </a:rPr>
              <a:t>Sử dụng 14  feature với 48 giờ trước để dự đoán thông tin feature cần dư đoán  ở 12 giờ tiếp theo. </a:t>
            </a:r>
            <a:endParaRPr>
              <a:latin typeface="Lato light" panose="020F0502020204030203" pitchFamily="34" charset="0"/>
              <a:ea typeface="Lato light" panose="020F0502020204030203" pitchFamily="34" charset="0"/>
              <a:cs typeface="Lato light" panose="020F0502020204030203" pitchFamily="34" charset="0"/>
              <a:sym typeface="Times New Roman"/>
            </a:endParaRPr>
          </a:p>
          <a:p>
            <a:pPr marL="914400" lvl="1" indent="-355600" algn="just" rtl="0">
              <a:spcBef>
                <a:spcPts val="0"/>
              </a:spcBef>
              <a:spcAft>
                <a:spcPts val="0"/>
              </a:spcAft>
              <a:buSzPts val="2000"/>
              <a:buFont typeface="Times New Roman"/>
              <a:buChar char="-"/>
            </a:pPr>
            <a:r>
              <a:rPr lang="en-US">
                <a:latin typeface="Lato light" panose="020F0502020204030203" pitchFamily="34" charset="0"/>
                <a:ea typeface="Lato light" panose="020F0502020204030203" pitchFamily="34" charset="0"/>
                <a:cs typeface="Lato light" panose="020F0502020204030203" pitchFamily="34" charset="0"/>
                <a:sym typeface="Times New Roman"/>
              </a:rPr>
              <a:t>Để có thể load được data cho model training chúng ta cần thực hiện slicing window.</a:t>
            </a:r>
            <a:endParaRPr>
              <a:latin typeface="Lato light" panose="020F0502020204030203" pitchFamily="34" charset="0"/>
              <a:ea typeface="Lato light" panose="020F0502020204030203" pitchFamily="34" charset="0"/>
              <a:cs typeface="Lato light" panose="020F0502020204030203" pitchFamily="34" charset="0"/>
              <a:sym typeface="Times New Roman"/>
            </a:endParaRPr>
          </a:p>
          <a:p>
            <a:pPr marL="1371600" lvl="2" indent="-355600" algn="just" rtl="0">
              <a:spcBef>
                <a:spcPts val="0"/>
              </a:spcBef>
              <a:spcAft>
                <a:spcPts val="0"/>
              </a:spcAft>
              <a:buSzPts val="2000"/>
              <a:buFont typeface="Times New Roman"/>
              <a:buChar char="-"/>
            </a:pPr>
            <a:r>
              <a:rPr lang="en-US">
                <a:latin typeface="Lato light" panose="020F0502020204030203" pitchFamily="34" charset="0"/>
                <a:ea typeface="Lato light" panose="020F0502020204030203" pitchFamily="34" charset="0"/>
                <a:cs typeface="Lato light" panose="020F0502020204030203" pitchFamily="34" charset="0"/>
                <a:sym typeface="Times New Roman"/>
              </a:rPr>
              <a:t>Đầu tiên ta xác định window_size = input_size + label_size = 48+12 = 60. </a:t>
            </a:r>
            <a:endParaRPr>
              <a:latin typeface="Lato light" panose="020F0502020204030203" pitchFamily="34" charset="0"/>
              <a:ea typeface="Lato light" panose="020F0502020204030203" pitchFamily="34" charset="0"/>
              <a:cs typeface="Lato light" panose="020F0502020204030203" pitchFamily="34" charset="0"/>
              <a:sym typeface="Times New Roman"/>
            </a:endParaRPr>
          </a:p>
          <a:p>
            <a:pPr marL="1371600" lvl="2" indent="-355600" algn="just" rtl="0">
              <a:spcBef>
                <a:spcPts val="0"/>
              </a:spcBef>
              <a:spcAft>
                <a:spcPts val="0"/>
              </a:spcAft>
              <a:buSzPts val="2000"/>
              <a:buFont typeface="Times New Roman"/>
              <a:buChar char="-"/>
            </a:pPr>
            <a:r>
              <a:rPr lang="en-US">
                <a:latin typeface="Lato light" panose="020F0502020204030203" pitchFamily="34" charset="0"/>
                <a:ea typeface="Lato light" panose="020F0502020204030203" pitchFamily="34" charset="0"/>
                <a:cs typeface="Lato light" panose="020F0502020204030203" pitchFamily="34" charset="0"/>
                <a:sym typeface="Times New Roman"/>
              </a:rPr>
              <a:t>Sau đó ta xác định index bắt đầu và kết thúc cho cả input (48) và label (12) để lấy được các giá trị tương ứng trên tập data gốc.</a:t>
            </a:r>
            <a:endParaRPr>
              <a:latin typeface="Lato light" panose="020F0502020204030203" pitchFamily="34" charset="0"/>
              <a:ea typeface="Lato light" panose="020F0502020204030203" pitchFamily="34" charset="0"/>
              <a:cs typeface="Lato light" panose="020F0502020204030203" pitchFamily="34" charset="0"/>
              <a:sym typeface="Times New Roman"/>
            </a:endParaRPr>
          </a:p>
        </p:txBody>
      </p:sp>
      <p:pic>
        <p:nvPicPr>
          <p:cNvPr id="431" name="Google Shape;431;p27"/>
          <p:cNvPicPr preferRelativeResize="0"/>
          <p:nvPr/>
        </p:nvPicPr>
        <p:blipFill>
          <a:blip r:embed="rId5">
            <a:alphaModFix/>
          </a:blip>
          <a:stretch>
            <a:fillRect/>
          </a:stretch>
        </p:blipFill>
        <p:spPr>
          <a:xfrm>
            <a:off x="6748250" y="1906300"/>
            <a:ext cx="5162550" cy="2009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28"/>
          <p:cNvSpPr txBox="1"/>
          <p:nvPr/>
        </p:nvSpPr>
        <p:spPr>
          <a:xfrm>
            <a:off x="1432425" y="193714"/>
            <a:ext cx="28902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rPr>
              <a:t>Dự báo bằng LSTM</a:t>
            </a:r>
            <a:endParaRPr sz="24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endParaRPr>
          </a:p>
        </p:txBody>
      </p:sp>
      <p:grpSp>
        <p:nvGrpSpPr>
          <p:cNvPr id="440" name="Google Shape;440;p28"/>
          <p:cNvGrpSpPr/>
          <p:nvPr/>
        </p:nvGrpSpPr>
        <p:grpSpPr>
          <a:xfrm>
            <a:off x="542931" y="133676"/>
            <a:ext cx="835861" cy="856326"/>
            <a:chOff x="4957945" y="2905780"/>
            <a:chExt cx="905101" cy="882901"/>
          </a:xfrm>
        </p:grpSpPr>
        <p:sp>
          <p:nvSpPr>
            <p:cNvPr id="441" name="Google Shape;441;p28"/>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grpSp>
          <p:nvGrpSpPr>
            <p:cNvPr id="442" name="Google Shape;442;p28"/>
            <p:cNvGrpSpPr/>
            <p:nvPr/>
          </p:nvGrpSpPr>
          <p:grpSpPr>
            <a:xfrm>
              <a:off x="4957945" y="2905780"/>
              <a:ext cx="905101" cy="882900"/>
              <a:chOff x="4957944" y="2905781"/>
              <a:chExt cx="905101" cy="882900"/>
            </a:xfrm>
          </p:grpSpPr>
          <p:sp>
            <p:nvSpPr>
              <p:cNvPr id="443" name="Google Shape;443;p28"/>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444" name="Google Shape;444;p28"/>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445" name="Google Shape;445;p28"/>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446" name="Google Shape;446;p28"/>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447" name="Google Shape;447;p28"/>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448" name="Google Shape;448;p28"/>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grpSp>
      </p:grpSp>
      <p:sp>
        <p:nvSpPr>
          <p:cNvPr id="449" name="Google Shape;449;p2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Lato light" panose="020F0502020204030203" pitchFamily="34" charset="0"/>
                <a:ea typeface="Lato light" panose="020F0502020204030203" pitchFamily="34" charset="0"/>
                <a:cs typeface="Lato light" panose="020F0502020204030203" pitchFamily="34" charset="0"/>
              </a:rPr>
              <a:t>23</a:t>
            </a:fld>
            <a:endParaRPr>
              <a:latin typeface="Lato light" panose="020F0502020204030203" pitchFamily="34" charset="0"/>
              <a:ea typeface="Lato light" panose="020F0502020204030203" pitchFamily="34" charset="0"/>
              <a:cs typeface="Lato light" panose="020F0502020204030203" pitchFamily="34" charset="0"/>
            </a:endParaRPr>
          </a:p>
        </p:txBody>
      </p:sp>
      <p:sp>
        <p:nvSpPr>
          <p:cNvPr id="450" name="Google Shape;450;p2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rPr>
              <a:t>5/18/2023</a:t>
            </a:r>
            <a:endParaRPr>
              <a:latin typeface="Lato light" panose="020F0502020204030203" pitchFamily="34" charset="0"/>
              <a:ea typeface="Lato light" panose="020F0502020204030203" pitchFamily="34" charset="0"/>
              <a:cs typeface="Lato light" panose="020F0502020204030203" pitchFamily="34" charset="0"/>
            </a:endParaRPr>
          </a:p>
        </p:txBody>
      </p:sp>
      <p:cxnSp>
        <p:nvCxnSpPr>
          <p:cNvPr id="451" name="Google Shape;451;p28"/>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452" name="Google Shape;452;p28"/>
          <p:cNvCxnSpPr/>
          <p:nvPr/>
        </p:nvCxnSpPr>
        <p:spPr>
          <a:xfrm>
            <a:off x="0" y="6370739"/>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453" name="Google Shape;453;p28"/>
          <p:cNvPicPr preferRelativeResize="0"/>
          <p:nvPr/>
        </p:nvPicPr>
        <p:blipFill rotWithShape="1">
          <a:blip r:embed="rId3">
            <a:alphaModFix/>
          </a:blip>
          <a:srcRect/>
          <a:stretch/>
        </p:blipFill>
        <p:spPr>
          <a:xfrm>
            <a:off x="10809371" y="234104"/>
            <a:ext cx="451338" cy="451338"/>
          </a:xfrm>
          <a:prstGeom prst="rect">
            <a:avLst/>
          </a:prstGeom>
          <a:noFill/>
          <a:ln>
            <a:noFill/>
          </a:ln>
        </p:spPr>
      </p:pic>
      <p:pic>
        <p:nvPicPr>
          <p:cNvPr id="454" name="Google Shape;454;p28"/>
          <p:cNvPicPr preferRelativeResize="0"/>
          <p:nvPr/>
        </p:nvPicPr>
        <p:blipFill rotWithShape="1">
          <a:blip r:embed="rId4">
            <a:alphaModFix/>
          </a:blip>
          <a:srcRect/>
          <a:stretch/>
        </p:blipFill>
        <p:spPr>
          <a:xfrm>
            <a:off x="596572" y="199173"/>
            <a:ext cx="725565" cy="725565"/>
          </a:xfrm>
          <a:prstGeom prst="rect">
            <a:avLst/>
          </a:prstGeom>
          <a:noFill/>
          <a:ln>
            <a:noFill/>
          </a:ln>
        </p:spPr>
      </p:pic>
      <p:sp>
        <p:nvSpPr>
          <p:cNvPr id="455" name="Google Shape;455;p28"/>
          <p:cNvSpPr txBox="1"/>
          <p:nvPr/>
        </p:nvSpPr>
        <p:spPr>
          <a:xfrm>
            <a:off x="1496929" y="612635"/>
            <a:ext cx="20844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rPr>
              <a:t>Tiền xử lý dữ liệu</a:t>
            </a:r>
            <a:endParaRPr sz="16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endParaRPr>
          </a:p>
        </p:txBody>
      </p:sp>
      <p:sp>
        <p:nvSpPr>
          <p:cNvPr id="456" name="Google Shape;456;p28"/>
          <p:cNvSpPr txBox="1"/>
          <p:nvPr/>
        </p:nvSpPr>
        <p:spPr>
          <a:xfrm>
            <a:off x="596575" y="1300350"/>
            <a:ext cx="9410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latin typeface="Lato light" panose="020F0502020204030203" pitchFamily="34" charset="0"/>
                <a:ea typeface="Lato light" panose="020F0502020204030203" pitchFamily="34" charset="0"/>
                <a:cs typeface="Lato light" panose="020F0502020204030203" pitchFamily="34" charset="0"/>
                <a:sym typeface="Times New Roman"/>
              </a:rPr>
              <a:t>2.    Tiền xử lý dữ liệu và xây dựng tập dữ liệu train, test, validation:</a:t>
            </a:r>
            <a:endParaRPr sz="2000" b="1">
              <a:latin typeface="Lato light" panose="020F0502020204030203" pitchFamily="34" charset="0"/>
              <a:ea typeface="Lato light" panose="020F0502020204030203" pitchFamily="34" charset="0"/>
              <a:cs typeface="Lato light" panose="020F0502020204030203" pitchFamily="34" charset="0"/>
              <a:sym typeface="Times New Roman"/>
            </a:endParaRPr>
          </a:p>
        </p:txBody>
      </p:sp>
      <p:sp>
        <p:nvSpPr>
          <p:cNvPr id="457" name="Google Shape;457;p28"/>
          <p:cNvSpPr txBox="1"/>
          <p:nvPr/>
        </p:nvSpPr>
        <p:spPr>
          <a:xfrm>
            <a:off x="542925" y="1797450"/>
            <a:ext cx="8639604" cy="1108200"/>
          </a:xfrm>
          <a:prstGeom prst="rect">
            <a:avLst/>
          </a:prstGeom>
          <a:noFill/>
          <a:ln>
            <a:noFill/>
          </a:ln>
        </p:spPr>
        <p:txBody>
          <a:bodyPr spcFirstLastPara="1" wrap="square" lIns="91425" tIns="91425" rIns="91425" bIns="91425" anchor="t" anchorCtr="0">
            <a:spAutoFit/>
          </a:bodyPr>
          <a:lstStyle/>
          <a:p>
            <a:pPr marL="457200" lvl="0" indent="-355600" algn="just" rtl="0">
              <a:spcBef>
                <a:spcPts val="0"/>
              </a:spcBef>
              <a:spcAft>
                <a:spcPts val="0"/>
              </a:spcAft>
              <a:buSzPts val="2000"/>
              <a:buFont typeface="Times New Roman"/>
              <a:buChar char="-"/>
            </a:pPr>
            <a:r>
              <a:rPr lang="en-US" sz="2000">
                <a:latin typeface="Lato light" panose="020F0502020204030203" pitchFamily="34" charset="0"/>
                <a:ea typeface="Lato light" panose="020F0502020204030203" pitchFamily="34" charset="0"/>
                <a:cs typeface="Lato light" panose="020F0502020204030203" pitchFamily="34" charset="0"/>
                <a:sym typeface="Times New Roman"/>
              </a:rPr>
              <a:t>Tiếp theo thực hiện chia data cho train/val/test theo tỉ lệ 80/10/10, bằng cách dùng hàm slicing window ở trên. Đồng thời cũng sẽ sử dụng tf.Dataset để load data cho model thực hiện train</a:t>
            </a:r>
            <a:endParaRPr sz="2000">
              <a:latin typeface="Lato light" panose="020F0502020204030203" pitchFamily="34" charset="0"/>
              <a:ea typeface="Lato light" panose="020F0502020204030203" pitchFamily="34" charset="0"/>
              <a:cs typeface="Lato light" panose="020F0502020204030203" pitchFamily="34" charset="0"/>
              <a:sym typeface="Times New Roman"/>
            </a:endParaRPr>
          </a:p>
        </p:txBody>
      </p:sp>
      <p:pic>
        <p:nvPicPr>
          <p:cNvPr id="458" name="Google Shape;458;p28"/>
          <p:cNvPicPr preferRelativeResize="0"/>
          <p:nvPr/>
        </p:nvPicPr>
        <p:blipFill>
          <a:blip r:embed="rId5">
            <a:alphaModFix/>
          </a:blip>
          <a:stretch>
            <a:fillRect/>
          </a:stretch>
        </p:blipFill>
        <p:spPr>
          <a:xfrm>
            <a:off x="838200" y="2995170"/>
            <a:ext cx="8344329" cy="226286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9"/>
          <p:cNvSpPr txBox="1"/>
          <p:nvPr/>
        </p:nvSpPr>
        <p:spPr>
          <a:xfrm>
            <a:off x="1432425" y="193714"/>
            <a:ext cx="28902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Dự báo bằng LSTM</a:t>
            </a:r>
            <a:endParaRPr sz="2400">
              <a:solidFill>
                <a:srgbClr val="797979"/>
              </a:solidFill>
              <a:latin typeface="Lato Light"/>
              <a:ea typeface="Lato Light"/>
              <a:cs typeface="Lato Light"/>
              <a:sym typeface="Lato Light"/>
            </a:endParaRPr>
          </a:p>
        </p:txBody>
      </p:sp>
      <p:grpSp>
        <p:nvGrpSpPr>
          <p:cNvPr id="467" name="Google Shape;467;p29"/>
          <p:cNvGrpSpPr/>
          <p:nvPr/>
        </p:nvGrpSpPr>
        <p:grpSpPr>
          <a:xfrm>
            <a:off x="542931" y="133676"/>
            <a:ext cx="835861" cy="856326"/>
            <a:chOff x="4957945" y="2905780"/>
            <a:chExt cx="905101" cy="882901"/>
          </a:xfrm>
        </p:grpSpPr>
        <p:sp>
          <p:nvSpPr>
            <p:cNvPr id="468" name="Google Shape;468;p29"/>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469" name="Google Shape;469;p29"/>
            <p:cNvGrpSpPr/>
            <p:nvPr/>
          </p:nvGrpSpPr>
          <p:grpSpPr>
            <a:xfrm>
              <a:off x="4957945" y="2905780"/>
              <a:ext cx="905101" cy="882900"/>
              <a:chOff x="4957944" y="2905781"/>
              <a:chExt cx="905101" cy="882900"/>
            </a:xfrm>
          </p:grpSpPr>
          <p:sp>
            <p:nvSpPr>
              <p:cNvPr id="470" name="Google Shape;470;p29"/>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471" name="Google Shape;471;p29"/>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472" name="Google Shape;472;p29"/>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473" name="Google Shape;473;p29"/>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474" name="Google Shape;474;p29"/>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475" name="Google Shape;475;p29"/>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476" name="Google Shape;476;p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477" name="Google Shape;477;p2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5/18/2023</a:t>
            </a:r>
            <a:endParaRPr/>
          </a:p>
        </p:txBody>
      </p:sp>
      <p:cxnSp>
        <p:nvCxnSpPr>
          <p:cNvPr id="478" name="Google Shape;478;p29"/>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479" name="Google Shape;479;p29"/>
          <p:cNvCxnSpPr/>
          <p:nvPr/>
        </p:nvCxnSpPr>
        <p:spPr>
          <a:xfrm>
            <a:off x="0" y="6370739"/>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480" name="Google Shape;480;p29"/>
          <p:cNvPicPr preferRelativeResize="0"/>
          <p:nvPr/>
        </p:nvPicPr>
        <p:blipFill rotWithShape="1">
          <a:blip r:embed="rId3">
            <a:alphaModFix/>
          </a:blip>
          <a:srcRect/>
          <a:stretch/>
        </p:blipFill>
        <p:spPr>
          <a:xfrm>
            <a:off x="10809371" y="234104"/>
            <a:ext cx="451338" cy="451338"/>
          </a:xfrm>
          <a:prstGeom prst="rect">
            <a:avLst/>
          </a:prstGeom>
          <a:noFill/>
          <a:ln>
            <a:noFill/>
          </a:ln>
        </p:spPr>
      </p:pic>
      <p:pic>
        <p:nvPicPr>
          <p:cNvPr id="481" name="Google Shape;481;p29"/>
          <p:cNvPicPr preferRelativeResize="0"/>
          <p:nvPr/>
        </p:nvPicPr>
        <p:blipFill rotWithShape="1">
          <a:blip r:embed="rId4">
            <a:alphaModFix/>
          </a:blip>
          <a:srcRect/>
          <a:stretch/>
        </p:blipFill>
        <p:spPr>
          <a:xfrm>
            <a:off x="596572" y="199173"/>
            <a:ext cx="725565" cy="725565"/>
          </a:xfrm>
          <a:prstGeom prst="rect">
            <a:avLst/>
          </a:prstGeom>
          <a:noFill/>
          <a:ln>
            <a:noFill/>
          </a:ln>
        </p:spPr>
      </p:pic>
      <p:sp>
        <p:nvSpPr>
          <p:cNvPr id="482" name="Google Shape;482;p29"/>
          <p:cNvSpPr txBox="1"/>
          <p:nvPr/>
        </p:nvSpPr>
        <p:spPr>
          <a:xfrm>
            <a:off x="596575" y="1300338"/>
            <a:ext cx="6816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latin typeface="Times New Roman"/>
                <a:ea typeface="Times New Roman"/>
                <a:cs typeface="Times New Roman"/>
                <a:sym typeface="Times New Roman"/>
              </a:rPr>
              <a:t>3.    Xây dựng model: </a:t>
            </a:r>
            <a:endParaRPr sz="2000" b="1">
              <a:latin typeface="Times New Roman"/>
              <a:ea typeface="Times New Roman"/>
              <a:cs typeface="Times New Roman"/>
              <a:sym typeface="Times New Roman"/>
            </a:endParaRPr>
          </a:p>
        </p:txBody>
      </p:sp>
      <p:sp>
        <p:nvSpPr>
          <p:cNvPr id="483" name="Google Shape;483;p29"/>
          <p:cNvSpPr txBox="1"/>
          <p:nvPr/>
        </p:nvSpPr>
        <p:spPr>
          <a:xfrm>
            <a:off x="1496929" y="612635"/>
            <a:ext cx="20844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797979"/>
                </a:solidFill>
                <a:latin typeface="Lato Light"/>
                <a:ea typeface="Lato Light"/>
                <a:cs typeface="Lato Light"/>
                <a:sym typeface="Lato Light"/>
              </a:rPr>
              <a:t>Xây dựng mô hình</a:t>
            </a:r>
            <a:endParaRPr sz="1600">
              <a:solidFill>
                <a:srgbClr val="797979"/>
              </a:solidFill>
              <a:latin typeface="Lato Light"/>
              <a:ea typeface="Lato Light"/>
              <a:cs typeface="Lato Light"/>
              <a:sym typeface="Lato Light"/>
            </a:endParaRPr>
          </a:p>
        </p:txBody>
      </p:sp>
      <p:sp>
        <p:nvSpPr>
          <p:cNvPr id="484" name="Google Shape;484;p29"/>
          <p:cNvSpPr txBox="1"/>
          <p:nvPr/>
        </p:nvSpPr>
        <p:spPr>
          <a:xfrm>
            <a:off x="542924" y="1799350"/>
            <a:ext cx="4832639" cy="3231624"/>
          </a:xfrm>
          <a:prstGeom prst="rect">
            <a:avLst/>
          </a:prstGeom>
          <a:noFill/>
          <a:ln>
            <a:noFill/>
          </a:ln>
        </p:spPr>
        <p:txBody>
          <a:bodyPr spcFirstLastPara="1" wrap="square" lIns="91425" tIns="91425" rIns="91425" bIns="91425" anchor="t" anchorCtr="0">
            <a:spAutoFit/>
          </a:bodyPr>
          <a:lstStyle/>
          <a:p>
            <a:pPr marL="457200" lvl="0" indent="-355600" algn="just" rtl="0">
              <a:spcBef>
                <a:spcPts val="0"/>
              </a:spcBef>
              <a:spcAft>
                <a:spcPts val="0"/>
              </a:spcAft>
              <a:buSzPts val="2000"/>
              <a:buFont typeface="Times New Roman"/>
              <a:buChar char="-"/>
            </a:pPr>
            <a:r>
              <a:rPr lang="en-US">
                <a:latin typeface="Lato light" panose="020F0502020204030203" pitchFamily="34" charset="0"/>
                <a:ea typeface="Lato light" panose="020F0502020204030203" pitchFamily="34" charset="0"/>
                <a:cs typeface="Lato light" panose="020F0502020204030203" pitchFamily="34" charset="0"/>
                <a:sym typeface="Times New Roman"/>
              </a:rPr>
              <a:t>Đầu tiên ta sẽ khai báo normalize layer để normalize từng feature trong tập data. </a:t>
            </a:r>
          </a:p>
          <a:p>
            <a:pPr marL="101600" lvl="0" algn="just" rtl="0">
              <a:spcBef>
                <a:spcPts val="0"/>
              </a:spcBef>
              <a:spcAft>
                <a:spcPts val="0"/>
              </a:spcAft>
              <a:buSzPts val="2000"/>
            </a:pPr>
            <a:endParaRPr>
              <a:latin typeface="Lato light" panose="020F0502020204030203" pitchFamily="34" charset="0"/>
              <a:ea typeface="Lato light" panose="020F0502020204030203" pitchFamily="34" charset="0"/>
              <a:cs typeface="Lato light" panose="020F0502020204030203" pitchFamily="34" charset="0"/>
              <a:sym typeface="Times New Roman"/>
            </a:endParaRPr>
          </a:p>
          <a:p>
            <a:pPr marL="457200" lvl="0" indent="-355600" algn="just" rtl="0">
              <a:spcBef>
                <a:spcPts val="0"/>
              </a:spcBef>
              <a:spcAft>
                <a:spcPts val="0"/>
              </a:spcAft>
              <a:buSzPts val="2000"/>
              <a:buFont typeface="Times New Roman"/>
              <a:buChar char="-"/>
            </a:pPr>
            <a:r>
              <a:rPr lang="en-US">
                <a:latin typeface="Lato light" panose="020F0502020204030203" pitchFamily="34" charset="0"/>
                <a:ea typeface="Lato light" panose="020F0502020204030203" pitchFamily="34" charset="0"/>
                <a:cs typeface="Lato light" panose="020F0502020204030203" pitchFamily="34" charset="0"/>
                <a:sym typeface="Times New Roman"/>
              </a:rPr>
              <a:t>Tiếp theo xây dựng model theo kiến trúc gồm input layer, normalize layer (đã tạo ở trên) và 4 LSTM 32 units, Dense 16 units và Dense cuối cùng là LABEL_SIZE (= 12).</a:t>
            </a:r>
          </a:p>
          <a:p>
            <a:pPr marL="101600" lvl="0" algn="just" rtl="0">
              <a:spcBef>
                <a:spcPts val="0"/>
              </a:spcBef>
              <a:spcAft>
                <a:spcPts val="0"/>
              </a:spcAft>
              <a:buSzPts val="2000"/>
            </a:pPr>
            <a:r>
              <a:rPr lang="en-US">
                <a:latin typeface="Lato light" panose="020F0502020204030203" pitchFamily="34" charset="0"/>
                <a:ea typeface="Lato light" panose="020F0502020204030203" pitchFamily="34" charset="0"/>
                <a:cs typeface="Lato light" panose="020F0502020204030203" pitchFamily="34" charset="0"/>
                <a:sym typeface="Times New Roman"/>
              </a:rPr>
              <a:t> </a:t>
            </a:r>
            <a:endParaRPr>
              <a:latin typeface="Lato light" panose="020F0502020204030203" pitchFamily="34" charset="0"/>
              <a:ea typeface="Lato light" panose="020F0502020204030203" pitchFamily="34" charset="0"/>
              <a:cs typeface="Lato light" panose="020F0502020204030203" pitchFamily="34" charset="0"/>
              <a:sym typeface="Times New Roman"/>
            </a:endParaRPr>
          </a:p>
          <a:p>
            <a:pPr marL="457200" lvl="0" indent="-355600" algn="just" rtl="0">
              <a:spcBef>
                <a:spcPts val="0"/>
              </a:spcBef>
              <a:spcAft>
                <a:spcPts val="0"/>
              </a:spcAft>
              <a:buSzPts val="2000"/>
              <a:buFont typeface="Times New Roman"/>
              <a:buChar char="-"/>
            </a:pPr>
            <a:r>
              <a:rPr lang="en-US">
                <a:latin typeface="Lato light" panose="020F0502020204030203" pitchFamily="34" charset="0"/>
                <a:ea typeface="Lato light" panose="020F0502020204030203" pitchFamily="34" charset="0"/>
                <a:cs typeface="Lato light" panose="020F0502020204030203" pitchFamily="34" charset="0"/>
                <a:sym typeface="Times New Roman"/>
              </a:rPr>
              <a:t>Sau đó sử dụng Adam optimizer và loss là MAE để compile model trước khi train với 30 epoch và learning rate = 10−3</a:t>
            </a:r>
            <a:endParaRPr>
              <a:latin typeface="Lato light" panose="020F0502020204030203" pitchFamily="34" charset="0"/>
              <a:ea typeface="Lato light" panose="020F0502020204030203" pitchFamily="34" charset="0"/>
              <a:cs typeface="Lato light" panose="020F0502020204030203" pitchFamily="34" charset="0"/>
              <a:sym typeface="Times New Roman"/>
            </a:endParaRPr>
          </a:p>
        </p:txBody>
      </p:sp>
      <p:pic>
        <p:nvPicPr>
          <p:cNvPr id="485" name="Google Shape;485;p29"/>
          <p:cNvPicPr preferRelativeResize="0"/>
          <p:nvPr/>
        </p:nvPicPr>
        <p:blipFill>
          <a:blip r:embed="rId5">
            <a:alphaModFix/>
          </a:blip>
          <a:stretch>
            <a:fillRect/>
          </a:stretch>
        </p:blipFill>
        <p:spPr>
          <a:xfrm>
            <a:off x="6148600" y="1405117"/>
            <a:ext cx="5569350" cy="46510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30"/>
          <p:cNvSpPr txBox="1"/>
          <p:nvPr/>
        </p:nvSpPr>
        <p:spPr>
          <a:xfrm>
            <a:off x="1432425" y="193714"/>
            <a:ext cx="289019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rPr>
              <a:t>Dự báo bằng LSTM</a:t>
            </a:r>
            <a:endParaRPr sz="24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endParaRPr>
          </a:p>
        </p:txBody>
      </p:sp>
      <p:grpSp>
        <p:nvGrpSpPr>
          <p:cNvPr id="494" name="Google Shape;494;p30"/>
          <p:cNvGrpSpPr/>
          <p:nvPr/>
        </p:nvGrpSpPr>
        <p:grpSpPr>
          <a:xfrm>
            <a:off x="542778" y="133816"/>
            <a:ext cx="835855" cy="856282"/>
            <a:chOff x="4957945" y="2905780"/>
            <a:chExt cx="905125" cy="882812"/>
          </a:xfrm>
        </p:grpSpPr>
        <p:sp>
          <p:nvSpPr>
            <p:cNvPr id="495" name="Google Shape;495;p30"/>
            <p:cNvSpPr/>
            <p:nvPr/>
          </p:nvSpPr>
          <p:spPr>
            <a:xfrm>
              <a:off x="4957945" y="2905781"/>
              <a:ext cx="905124" cy="882811"/>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grpSp>
          <p:nvGrpSpPr>
            <p:cNvPr id="496" name="Google Shape;496;p30"/>
            <p:cNvGrpSpPr/>
            <p:nvPr/>
          </p:nvGrpSpPr>
          <p:grpSpPr>
            <a:xfrm>
              <a:off x="4957945" y="2905780"/>
              <a:ext cx="905125" cy="882811"/>
              <a:chOff x="4957944" y="2905781"/>
              <a:chExt cx="905125" cy="882811"/>
            </a:xfrm>
          </p:grpSpPr>
          <p:sp>
            <p:nvSpPr>
              <p:cNvPr id="497" name="Google Shape;497;p30"/>
              <p:cNvSpPr/>
              <p:nvPr/>
            </p:nvSpPr>
            <p:spPr>
              <a:xfrm>
                <a:off x="4957945" y="2905781"/>
                <a:ext cx="905124" cy="882811"/>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498" name="Google Shape;498;p30"/>
              <p:cNvSpPr/>
              <p:nvPr/>
            </p:nvSpPr>
            <p:spPr>
              <a:xfrm>
                <a:off x="4957945" y="2905781"/>
                <a:ext cx="905124" cy="882811"/>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499" name="Google Shape;499;p30"/>
              <p:cNvSpPr/>
              <p:nvPr/>
            </p:nvSpPr>
            <p:spPr>
              <a:xfrm>
                <a:off x="4957945" y="2905781"/>
                <a:ext cx="905124" cy="882811"/>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500" name="Google Shape;500;p30"/>
              <p:cNvSpPr/>
              <p:nvPr/>
            </p:nvSpPr>
            <p:spPr>
              <a:xfrm>
                <a:off x="4957945" y="2905781"/>
                <a:ext cx="905124" cy="882811"/>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501" name="Google Shape;501;p30"/>
              <p:cNvSpPr/>
              <p:nvPr/>
            </p:nvSpPr>
            <p:spPr>
              <a:xfrm>
                <a:off x="4957945" y="2905781"/>
                <a:ext cx="905124" cy="882811"/>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502" name="Google Shape;502;p30"/>
              <p:cNvSpPr/>
              <p:nvPr/>
            </p:nvSpPr>
            <p:spPr>
              <a:xfrm>
                <a:off x="4957944" y="2905781"/>
                <a:ext cx="905124" cy="882811"/>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grpSp>
      </p:grpSp>
      <p:sp>
        <p:nvSpPr>
          <p:cNvPr id="503" name="Google Shape;50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Lato light" panose="020F0502020204030203" pitchFamily="34" charset="0"/>
                <a:ea typeface="Lato light" panose="020F0502020204030203" pitchFamily="34" charset="0"/>
                <a:cs typeface="Lato light" panose="020F0502020204030203" pitchFamily="34" charset="0"/>
              </a:rPr>
              <a:t>25</a:t>
            </a:fld>
            <a:endParaRPr>
              <a:latin typeface="Lato light" panose="020F0502020204030203" pitchFamily="34" charset="0"/>
              <a:ea typeface="Lato light" panose="020F0502020204030203" pitchFamily="34" charset="0"/>
              <a:cs typeface="Lato light" panose="020F0502020204030203" pitchFamily="34" charset="0"/>
            </a:endParaRPr>
          </a:p>
        </p:txBody>
      </p:sp>
      <p:sp>
        <p:nvSpPr>
          <p:cNvPr id="504" name="Google Shape;504;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rPr>
              <a:t>5/18/2023</a:t>
            </a:r>
            <a:endParaRPr>
              <a:latin typeface="Lato light" panose="020F0502020204030203" pitchFamily="34" charset="0"/>
              <a:ea typeface="Lato light" panose="020F0502020204030203" pitchFamily="34" charset="0"/>
              <a:cs typeface="Lato light" panose="020F0502020204030203" pitchFamily="34" charset="0"/>
            </a:endParaRPr>
          </a:p>
        </p:txBody>
      </p:sp>
      <p:cxnSp>
        <p:nvCxnSpPr>
          <p:cNvPr id="505" name="Google Shape;505;p30"/>
          <p:cNvCxnSpPr/>
          <p:nvPr/>
        </p:nvCxnSpPr>
        <p:spPr>
          <a:xfrm rot="10800000" flipH="1">
            <a:off x="0" y="1104917"/>
            <a:ext cx="12192000" cy="1"/>
          </a:xfrm>
          <a:prstGeom prst="straightConnector1">
            <a:avLst/>
          </a:prstGeom>
          <a:noFill/>
          <a:ln w="9525" cap="flat" cmpd="sng">
            <a:solidFill>
              <a:srgbClr val="BFBFBF"/>
            </a:solidFill>
            <a:prstDash val="solid"/>
            <a:miter lim="800000"/>
            <a:headEnd type="none" w="sm" len="sm"/>
            <a:tailEnd type="none" w="sm" len="sm"/>
          </a:ln>
        </p:spPr>
      </p:cxnSp>
      <p:cxnSp>
        <p:nvCxnSpPr>
          <p:cNvPr id="506" name="Google Shape;506;p30"/>
          <p:cNvCxnSpPr/>
          <p:nvPr/>
        </p:nvCxnSpPr>
        <p:spPr>
          <a:xfrm rot="10800000" flipH="1">
            <a:off x="0" y="6370738"/>
            <a:ext cx="12192000" cy="1"/>
          </a:xfrm>
          <a:prstGeom prst="straightConnector1">
            <a:avLst/>
          </a:prstGeom>
          <a:noFill/>
          <a:ln w="9525" cap="flat" cmpd="sng">
            <a:solidFill>
              <a:srgbClr val="BFBFBF"/>
            </a:solidFill>
            <a:prstDash val="solid"/>
            <a:miter lim="800000"/>
            <a:headEnd type="none" w="sm" len="sm"/>
            <a:tailEnd type="none" w="sm" len="sm"/>
          </a:ln>
        </p:spPr>
      </p:cxnSp>
      <p:pic>
        <p:nvPicPr>
          <p:cNvPr id="507" name="Google Shape;507;p30"/>
          <p:cNvPicPr preferRelativeResize="0"/>
          <p:nvPr/>
        </p:nvPicPr>
        <p:blipFill rotWithShape="1">
          <a:blip r:embed="rId3">
            <a:alphaModFix/>
          </a:blip>
          <a:srcRect/>
          <a:stretch/>
        </p:blipFill>
        <p:spPr>
          <a:xfrm>
            <a:off x="10809371" y="234104"/>
            <a:ext cx="451338" cy="451338"/>
          </a:xfrm>
          <a:prstGeom prst="rect">
            <a:avLst/>
          </a:prstGeom>
          <a:noFill/>
          <a:ln>
            <a:noFill/>
          </a:ln>
        </p:spPr>
      </p:pic>
      <p:pic>
        <p:nvPicPr>
          <p:cNvPr id="508" name="Google Shape;508;p30"/>
          <p:cNvPicPr preferRelativeResize="0"/>
          <p:nvPr/>
        </p:nvPicPr>
        <p:blipFill rotWithShape="1">
          <a:blip r:embed="rId4">
            <a:alphaModFix/>
          </a:blip>
          <a:srcRect/>
          <a:stretch/>
        </p:blipFill>
        <p:spPr>
          <a:xfrm>
            <a:off x="596572" y="199173"/>
            <a:ext cx="725565" cy="725565"/>
          </a:xfrm>
          <a:prstGeom prst="rect">
            <a:avLst/>
          </a:prstGeom>
          <a:noFill/>
          <a:ln>
            <a:noFill/>
          </a:ln>
        </p:spPr>
      </p:pic>
      <p:sp>
        <p:nvSpPr>
          <p:cNvPr id="509" name="Google Shape;509;p30"/>
          <p:cNvSpPr txBox="1"/>
          <p:nvPr/>
        </p:nvSpPr>
        <p:spPr>
          <a:xfrm>
            <a:off x="1496929" y="612635"/>
            <a:ext cx="274320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rPr>
              <a:t>Đánh giá kết quả</a:t>
            </a:r>
            <a:endParaRPr sz="16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endParaRPr>
          </a:p>
        </p:txBody>
      </p:sp>
      <p:sp>
        <p:nvSpPr>
          <p:cNvPr id="510" name="Google Shape;510;p30"/>
          <p:cNvSpPr txBox="1"/>
          <p:nvPr/>
        </p:nvSpPr>
        <p:spPr>
          <a:xfrm>
            <a:off x="596575" y="1300338"/>
            <a:ext cx="6816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latin typeface="Lato light" panose="020F0502020204030203" pitchFamily="34" charset="0"/>
                <a:ea typeface="Lato light" panose="020F0502020204030203" pitchFamily="34" charset="0"/>
                <a:cs typeface="Lato light" panose="020F0502020204030203" pitchFamily="34" charset="0"/>
                <a:sym typeface="Times New Roman"/>
              </a:rPr>
              <a:t>4.    Đánh giá kết quả: </a:t>
            </a:r>
            <a:endParaRPr sz="2000" b="1">
              <a:latin typeface="Lato light" panose="020F0502020204030203" pitchFamily="34" charset="0"/>
              <a:ea typeface="Lato light" panose="020F0502020204030203" pitchFamily="34" charset="0"/>
              <a:cs typeface="Lato light" panose="020F0502020204030203" pitchFamily="34" charset="0"/>
              <a:sym typeface="Times New Roman"/>
            </a:endParaRPr>
          </a:p>
        </p:txBody>
      </p:sp>
      <p:sp>
        <p:nvSpPr>
          <p:cNvPr id="511" name="Google Shape;511;p30"/>
          <p:cNvSpPr txBox="1"/>
          <p:nvPr/>
        </p:nvSpPr>
        <p:spPr>
          <a:xfrm>
            <a:off x="910799" y="1792950"/>
            <a:ext cx="4104545" cy="73863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sym typeface="Times New Roman"/>
              </a:rPr>
              <a:t>Sau khi train xong thì evaluate trên tập test và plot loss của train và validation.</a:t>
            </a:r>
            <a:endParaRPr>
              <a:latin typeface="Lato light" panose="020F0502020204030203" pitchFamily="34" charset="0"/>
              <a:ea typeface="Lato light" panose="020F0502020204030203" pitchFamily="34" charset="0"/>
              <a:cs typeface="Lato light" panose="020F0502020204030203" pitchFamily="34" charset="0"/>
              <a:sym typeface="Times New Roman"/>
            </a:endParaRPr>
          </a:p>
        </p:txBody>
      </p:sp>
      <p:pic>
        <p:nvPicPr>
          <p:cNvPr id="512" name="Google Shape;512;p30"/>
          <p:cNvPicPr preferRelativeResize="0"/>
          <p:nvPr/>
        </p:nvPicPr>
        <p:blipFill>
          <a:blip r:embed="rId5">
            <a:alphaModFix/>
          </a:blip>
          <a:stretch>
            <a:fillRect/>
          </a:stretch>
        </p:blipFill>
        <p:spPr>
          <a:xfrm>
            <a:off x="838200" y="2982255"/>
            <a:ext cx="7181850" cy="13430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31"/>
          <p:cNvSpPr txBox="1"/>
          <p:nvPr/>
        </p:nvSpPr>
        <p:spPr>
          <a:xfrm>
            <a:off x="1432425" y="193714"/>
            <a:ext cx="28902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rPr>
              <a:t>Dự báo bằng LSTM</a:t>
            </a:r>
            <a:endParaRPr sz="24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endParaRPr>
          </a:p>
        </p:txBody>
      </p:sp>
      <p:grpSp>
        <p:nvGrpSpPr>
          <p:cNvPr id="521" name="Google Shape;521;p31"/>
          <p:cNvGrpSpPr/>
          <p:nvPr/>
        </p:nvGrpSpPr>
        <p:grpSpPr>
          <a:xfrm>
            <a:off x="542931" y="133676"/>
            <a:ext cx="835861" cy="856326"/>
            <a:chOff x="4957945" y="2905780"/>
            <a:chExt cx="905101" cy="882901"/>
          </a:xfrm>
        </p:grpSpPr>
        <p:sp>
          <p:nvSpPr>
            <p:cNvPr id="522" name="Google Shape;522;p31"/>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grpSp>
          <p:nvGrpSpPr>
            <p:cNvPr id="523" name="Google Shape;523;p31"/>
            <p:cNvGrpSpPr/>
            <p:nvPr/>
          </p:nvGrpSpPr>
          <p:grpSpPr>
            <a:xfrm>
              <a:off x="4957945" y="2905780"/>
              <a:ext cx="905101" cy="882900"/>
              <a:chOff x="4957944" y="2905781"/>
              <a:chExt cx="905101" cy="882900"/>
            </a:xfrm>
          </p:grpSpPr>
          <p:sp>
            <p:nvSpPr>
              <p:cNvPr id="524" name="Google Shape;524;p31"/>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525" name="Google Shape;525;p31"/>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526" name="Google Shape;526;p31"/>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527" name="Google Shape;527;p31"/>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528" name="Google Shape;528;p31"/>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529" name="Google Shape;529;p31"/>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Lato light" panose="020F0502020204030203" pitchFamily="34" charset="0"/>
                  <a:ea typeface="Lato light" panose="020F0502020204030203" pitchFamily="34" charset="0"/>
                  <a:cs typeface="Lato light" panose="020F0502020204030203" pitchFamily="34" charset="0"/>
                  <a:sym typeface="Calibri"/>
                </a:endParaRPr>
              </a:p>
            </p:txBody>
          </p:sp>
        </p:grpSp>
      </p:grpSp>
      <p:sp>
        <p:nvSpPr>
          <p:cNvPr id="530" name="Google Shape;530;p3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Lato light" panose="020F0502020204030203" pitchFamily="34" charset="0"/>
                <a:ea typeface="Lato light" panose="020F0502020204030203" pitchFamily="34" charset="0"/>
                <a:cs typeface="Lato light" panose="020F0502020204030203" pitchFamily="34" charset="0"/>
              </a:rPr>
              <a:t>26</a:t>
            </a:fld>
            <a:endParaRPr>
              <a:latin typeface="Lato light" panose="020F0502020204030203" pitchFamily="34" charset="0"/>
              <a:ea typeface="Lato light" panose="020F0502020204030203" pitchFamily="34" charset="0"/>
              <a:cs typeface="Lato light" panose="020F0502020204030203" pitchFamily="34" charset="0"/>
            </a:endParaRPr>
          </a:p>
        </p:txBody>
      </p:sp>
      <p:sp>
        <p:nvSpPr>
          <p:cNvPr id="531" name="Google Shape;531;p3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rPr>
              <a:t>5/18/2023</a:t>
            </a:r>
            <a:endParaRPr>
              <a:latin typeface="Lato light" panose="020F0502020204030203" pitchFamily="34" charset="0"/>
              <a:ea typeface="Lato light" panose="020F0502020204030203" pitchFamily="34" charset="0"/>
              <a:cs typeface="Lato light" panose="020F0502020204030203" pitchFamily="34" charset="0"/>
            </a:endParaRPr>
          </a:p>
        </p:txBody>
      </p:sp>
      <p:cxnSp>
        <p:nvCxnSpPr>
          <p:cNvPr id="532" name="Google Shape;532;p31"/>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533" name="Google Shape;533;p31"/>
          <p:cNvCxnSpPr/>
          <p:nvPr/>
        </p:nvCxnSpPr>
        <p:spPr>
          <a:xfrm>
            <a:off x="0" y="6370739"/>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534" name="Google Shape;534;p31"/>
          <p:cNvPicPr preferRelativeResize="0"/>
          <p:nvPr/>
        </p:nvPicPr>
        <p:blipFill rotWithShape="1">
          <a:blip r:embed="rId3">
            <a:alphaModFix/>
          </a:blip>
          <a:srcRect/>
          <a:stretch/>
        </p:blipFill>
        <p:spPr>
          <a:xfrm>
            <a:off x="10809371" y="234104"/>
            <a:ext cx="451338" cy="451338"/>
          </a:xfrm>
          <a:prstGeom prst="rect">
            <a:avLst/>
          </a:prstGeom>
          <a:noFill/>
          <a:ln>
            <a:noFill/>
          </a:ln>
        </p:spPr>
      </p:pic>
      <p:pic>
        <p:nvPicPr>
          <p:cNvPr id="535" name="Google Shape;535;p31"/>
          <p:cNvPicPr preferRelativeResize="0"/>
          <p:nvPr/>
        </p:nvPicPr>
        <p:blipFill rotWithShape="1">
          <a:blip r:embed="rId4">
            <a:alphaModFix/>
          </a:blip>
          <a:srcRect/>
          <a:stretch/>
        </p:blipFill>
        <p:spPr>
          <a:xfrm>
            <a:off x="596572" y="199173"/>
            <a:ext cx="725565" cy="725565"/>
          </a:xfrm>
          <a:prstGeom prst="rect">
            <a:avLst/>
          </a:prstGeom>
          <a:noFill/>
          <a:ln>
            <a:noFill/>
          </a:ln>
        </p:spPr>
      </p:pic>
      <p:sp>
        <p:nvSpPr>
          <p:cNvPr id="536" name="Google Shape;536;p31"/>
          <p:cNvSpPr txBox="1"/>
          <p:nvPr/>
        </p:nvSpPr>
        <p:spPr>
          <a:xfrm>
            <a:off x="1496929" y="612635"/>
            <a:ext cx="27432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rPr>
              <a:t>Đánh giá kết quả</a:t>
            </a:r>
            <a:endParaRPr sz="1600">
              <a:solidFill>
                <a:srgbClr val="797979"/>
              </a:solidFill>
              <a:latin typeface="Lato light" panose="020F0502020204030203" pitchFamily="34" charset="0"/>
              <a:ea typeface="Lato light" panose="020F0502020204030203" pitchFamily="34" charset="0"/>
              <a:cs typeface="Lato light" panose="020F0502020204030203" pitchFamily="34" charset="0"/>
              <a:sym typeface="Lato Light"/>
            </a:endParaRPr>
          </a:p>
        </p:txBody>
      </p:sp>
      <p:sp>
        <p:nvSpPr>
          <p:cNvPr id="537" name="Google Shape;537;p31"/>
          <p:cNvSpPr txBox="1"/>
          <p:nvPr/>
        </p:nvSpPr>
        <p:spPr>
          <a:xfrm>
            <a:off x="596575" y="1300338"/>
            <a:ext cx="6816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latin typeface="Lato light" panose="020F0502020204030203" pitchFamily="34" charset="0"/>
                <a:ea typeface="Lato light" panose="020F0502020204030203" pitchFamily="34" charset="0"/>
                <a:cs typeface="Lato light" panose="020F0502020204030203" pitchFamily="34" charset="0"/>
                <a:sym typeface="Times New Roman"/>
              </a:rPr>
              <a:t>4.    Đánh giá kết quả: </a:t>
            </a:r>
            <a:endParaRPr sz="2000" b="1">
              <a:latin typeface="Lato light" panose="020F0502020204030203" pitchFamily="34" charset="0"/>
              <a:ea typeface="Lato light" panose="020F0502020204030203" pitchFamily="34" charset="0"/>
              <a:cs typeface="Lato light" panose="020F0502020204030203" pitchFamily="34" charset="0"/>
              <a:sym typeface="Times New Roman"/>
            </a:endParaRPr>
          </a:p>
        </p:txBody>
      </p:sp>
      <p:sp>
        <p:nvSpPr>
          <p:cNvPr id="538" name="Google Shape;538;p31"/>
          <p:cNvSpPr txBox="1"/>
          <p:nvPr/>
        </p:nvSpPr>
        <p:spPr>
          <a:xfrm>
            <a:off x="800425" y="1835250"/>
            <a:ext cx="3522300" cy="1015632"/>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sym typeface="Times New Roman"/>
              </a:rPr>
              <a:t>Sau khi train xong thì evaluate trên tập test và plot loss của train và validation</a:t>
            </a:r>
            <a:endParaRPr>
              <a:latin typeface="Lato light" panose="020F0502020204030203" pitchFamily="34" charset="0"/>
              <a:ea typeface="Lato light" panose="020F0502020204030203" pitchFamily="34" charset="0"/>
              <a:cs typeface="Lato light" panose="020F0502020204030203" pitchFamily="34" charset="0"/>
              <a:sym typeface="Times New Roman"/>
            </a:endParaRPr>
          </a:p>
        </p:txBody>
      </p:sp>
      <p:pic>
        <p:nvPicPr>
          <p:cNvPr id="539" name="Google Shape;539;p31"/>
          <p:cNvPicPr preferRelativeResize="0"/>
          <p:nvPr/>
        </p:nvPicPr>
        <p:blipFill>
          <a:blip r:embed="rId5">
            <a:alphaModFix/>
          </a:blip>
          <a:stretch>
            <a:fillRect/>
          </a:stretch>
        </p:blipFill>
        <p:spPr>
          <a:xfrm>
            <a:off x="4474475" y="1649738"/>
            <a:ext cx="7031075" cy="375671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5780725" y="2628479"/>
            <a:ext cx="2555266" cy="1323439"/>
          </a:xfrm>
          <a:prstGeom prst="rect">
            <a:avLst/>
          </a:prstGeom>
          <a:noFill/>
        </p:spPr>
        <p:txBody>
          <a:bodyPr wrap="square" rtlCol="0">
            <a:spAutoFit/>
          </a:bodyPr>
          <a:lstStyle/>
          <a:p>
            <a:r>
              <a:rPr lang="en-US" sz="4000">
                <a:solidFill>
                  <a:srgbClr val="797979"/>
                </a:solidFill>
                <a:latin typeface="Lato light"/>
              </a:rPr>
              <a:t>Trực Quan </a:t>
            </a:r>
          </a:p>
          <a:p>
            <a:r>
              <a:rPr lang="en-US" sz="4000">
                <a:solidFill>
                  <a:srgbClr val="797979"/>
                </a:solidFill>
                <a:latin typeface="Lato light"/>
              </a:rPr>
              <a:t>Ý Nghĩa</a:t>
            </a:r>
          </a:p>
        </p:txBody>
      </p:sp>
      <p:grpSp>
        <p:nvGrpSpPr>
          <p:cNvPr id="24" name="Group 23"/>
          <p:cNvGrpSpPr/>
          <p:nvPr/>
        </p:nvGrpSpPr>
        <p:grpSpPr>
          <a:xfrm>
            <a:off x="3581400" y="2270390"/>
            <a:ext cx="1979591" cy="2039621"/>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27</a:t>
            </a:fld>
            <a:endParaRPr lang="en-US"/>
          </a:p>
        </p:txBody>
      </p:sp>
      <p:sp>
        <p:nvSpPr>
          <p:cNvPr id="3" name="Date Placeholder 2"/>
          <p:cNvSpPr>
            <a:spLocks noGrp="1"/>
          </p:cNvSpPr>
          <p:nvPr>
            <p:ph type="dt" sz="half" idx="10"/>
          </p:nvPr>
        </p:nvSpPr>
        <p:spPr/>
        <p:txBody>
          <a:bodyPr/>
          <a:lstStyle/>
          <a:p>
            <a:fld id="{D257AB39-ED9D-446C-8282-5FE9701555CD}" type="datetime1">
              <a:rPr lang="en-US" smtClean="0"/>
              <a:t>5/21/2023</a:t>
            </a:fld>
            <a:endParaRPr lang="en-US"/>
          </a:p>
        </p:txBody>
      </p:sp>
      <p:pic>
        <p:nvPicPr>
          <p:cNvPr id="26" name="Picture 25">
            <a:extLst>
              <a:ext uri="{FF2B5EF4-FFF2-40B4-BE49-F238E27FC236}">
                <a16:creationId xmlns:a16="http://schemas.microsoft.com/office/drawing/2014/main" id="{40794DD6-2717-5CF7-A68C-1AF20E65BD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1138" y="2520143"/>
            <a:ext cx="1549190" cy="1549190"/>
          </a:xfrm>
          <a:prstGeom prst="rect">
            <a:avLst/>
          </a:prstGeom>
        </p:spPr>
      </p:pic>
    </p:spTree>
    <p:extLst>
      <p:ext uri="{BB962C8B-B14F-4D97-AF65-F5344CB8AC3E}">
        <p14:creationId xmlns:p14="http://schemas.microsoft.com/office/powerpoint/2010/main" val="4265301860"/>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33"/>
          <p:cNvSpPr txBox="1"/>
          <p:nvPr/>
        </p:nvSpPr>
        <p:spPr>
          <a:xfrm>
            <a:off x="1601148" y="296322"/>
            <a:ext cx="31803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797979"/>
              </a:buClr>
              <a:buSzPts val="2400"/>
              <a:buFont typeface="Lato Light"/>
              <a:buNone/>
            </a:pPr>
            <a:r>
              <a:rPr lang="en-US" sz="2400">
                <a:solidFill>
                  <a:srgbClr val="797979"/>
                </a:solidFill>
                <a:latin typeface="Lato Light"/>
                <a:ea typeface="Lato Light"/>
                <a:cs typeface="Lato Light"/>
                <a:sym typeface="Lato Light"/>
              </a:rPr>
              <a:t>Trực Quan Và Ý Nghĩa</a:t>
            </a:r>
            <a:endParaRPr/>
          </a:p>
        </p:txBody>
      </p:sp>
      <p:grpSp>
        <p:nvGrpSpPr>
          <p:cNvPr id="565" name="Google Shape;565;p33"/>
          <p:cNvGrpSpPr/>
          <p:nvPr/>
        </p:nvGrpSpPr>
        <p:grpSpPr>
          <a:xfrm>
            <a:off x="545313" y="73173"/>
            <a:ext cx="901738" cy="907969"/>
            <a:chOff x="4957945" y="2905780"/>
            <a:chExt cx="905125" cy="882812"/>
          </a:xfrm>
        </p:grpSpPr>
        <p:sp>
          <p:nvSpPr>
            <p:cNvPr id="566" name="Google Shape;566;p33"/>
            <p:cNvSpPr/>
            <p:nvPr/>
          </p:nvSpPr>
          <p:spPr>
            <a:xfrm>
              <a:off x="4957945" y="2905781"/>
              <a:ext cx="905124" cy="882811"/>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nvGrpSpPr>
            <p:cNvPr id="567" name="Google Shape;567;p33"/>
            <p:cNvGrpSpPr/>
            <p:nvPr/>
          </p:nvGrpSpPr>
          <p:grpSpPr>
            <a:xfrm>
              <a:off x="4957945" y="2905780"/>
              <a:ext cx="905125" cy="882811"/>
              <a:chOff x="4957944" y="2905781"/>
              <a:chExt cx="905125" cy="882811"/>
            </a:xfrm>
          </p:grpSpPr>
          <p:sp>
            <p:nvSpPr>
              <p:cNvPr id="568" name="Google Shape;568;p33"/>
              <p:cNvSpPr/>
              <p:nvPr/>
            </p:nvSpPr>
            <p:spPr>
              <a:xfrm>
                <a:off x="4957945" y="2905781"/>
                <a:ext cx="905124" cy="882811"/>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569" name="Google Shape;569;p33"/>
              <p:cNvSpPr/>
              <p:nvPr/>
            </p:nvSpPr>
            <p:spPr>
              <a:xfrm>
                <a:off x="4957945" y="2905781"/>
                <a:ext cx="905124" cy="882811"/>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570" name="Google Shape;570;p33"/>
              <p:cNvSpPr/>
              <p:nvPr/>
            </p:nvSpPr>
            <p:spPr>
              <a:xfrm>
                <a:off x="4957945" y="2905781"/>
                <a:ext cx="905124" cy="882811"/>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571" name="Google Shape;571;p33"/>
              <p:cNvSpPr/>
              <p:nvPr/>
            </p:nvSpPr>
            <p:spPr>
              <a:xfrm>
                <a:off x="4957945" y="2905781"/>
                <a:ext cx="905124" cy="882811"/>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572" name="Google Shape;572;p33"/>
              <p:cNvSpPr/>
              <p:nvPr/>
            </p:nvSpPr>
            <p:spPr>
              <a:xfrm>
                <a:off x="4957945" y="2905781"/>
                <a:ext cx="905124" cy="882811"/>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573" name="Google Shape;573;p33"/>
              <p:cNvSpPr/>
              <p:nvPr/>
            </p:nvSpPr>
            <p:spPr>
              <a:xfrm>
                <a:off x="4957944" y="2905781"/>
                <a:ext cx="905124" cy="882811"/>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grpSp>
      <p:sp>
        <p:nvSpPr>
          <p:cNvPr id="574" name="Google Shape;57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t>28</a:t>
            </a:fld>
            <a:endParaRPr/>
          </a:p>
        </p:txBody>
      </p:sp>
      <p:sp>
        <p:nvSpPr>
          <p:cNvPr id="575" name="Google Shape;57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88888"/>
              </a:buClr>
              <a:buSzPts val="1200"/>
              <a:buFont typeface="Calibri"/>
              <a:buNone/>
            </a:pPr>
            <a:r>
              <a:rPr lang="en-US"/>
              <a:t>5/15/2023</a:t>
            </a:r>
            <a:endParaRPr/>
          </a:p>
        </p:txBody>
      </p:sp>
      <p:cxnSp>
        <p:nvCxnSpPr>
          <p:cNvPr id="576" name="Google Shape;576;p33"/>
          <p:cNvCxnSpPr/>
          <p:nvPr/>
        </p:nvCxnSpPr>
        <p:spPr>
          <a:xfrm rot="10800000" flipH="1">
            <a:off x="0" y="1104917"/>
            <a:ext cx="12192000" cy="1"/>
          </a:xfrm>
          <a:prstGeom prst="straightConnector1">
            <a:avLst/>
          </a:prstGeom>
          <a:noFill/>
          <a:ln w="9525" cap="flat" cmpd="sng">
            <a:solidFill>
              <a:srgbClr val="BFBFBF"/>
            </a:solidFill>
            <a:prstDash val="solid"/>
            <a:miter lim="800000"/>
            <a:headEnd type="none" w="sm" len="sm"/>
            <a:tailEnd type="none" w="sm" len="sm"/>
          </a:ln>
        </p:spPr>
      </p:cxnSp>
      <p:cxnSp>
        <p:nvCxnSpPr>
          <p:cNvPr id="577" name="Google Shape;577;p33"/>
          <p:cNvCxnSpPr/>
          <p:nvPr/>
        </p:nvCxnSpPr>
        <p:spPr>
          <a:xfrm rot="10800000" flipH="1">
            <a:off x="0" y="6370738"/>
            <a:ext cx="12192000" cy="1"/>
          </a:xfrm>
          <a:prstGeom prst="straightConnector1">
            <a:avLst/>
          </a:prstGeom>
          <a:noFill/>
          <a:ln w="9525" cap="flat" cmpd="sng">
            <a:solidFill>
              <a:srgbClr val="BFBFBF"/>
            </a:solidFill>
            <a:prstDash val="solid"/>
            <a:miter lim="800000"/>
            <a:headEnd type="none" w="sm" len="sm"/>
            <a:tailEnd type="none" w="sm" len="sm"/>
          </a:ln>
        </p:spPr>
      </p:cxnSp>
      <p:pic>
        <p:nvPicPr>
          <p:cNvPr id="578" name="Google Shape;578;p33"/>
          <p:cNvPicPr preferRelativeResize="0"/>
          <p:nvPr/>
        </p:nvPicPr>
        <p:blipFill rotWithShape="1">
          <a:blip r:embed="rId3">
            <a:alphaModFix/>
          </a:blip>
          <a:srcRect/>
          <a:stretch/>
        </p:blipFill>
        <p:spPr>
          <a:xfrm>
            <a:off x="630639" y="173304"/>
            <a:ext cx="731084" cy="731084"/>
          </a:xfrm>
          <a:prstGeom prst="rect">
            <a:avLst/>
          </a:prstGeom>
          <a:noFill/>
          <a:ln>
            <a:noFill/>
          </a:ln>
        </p:spPr>
      </p:pic>
      <p:pic>
        <p:nvPicPr>
          <p:cNvPr id="579" name="Google Shape;579;p33"/>
          <p:cNvPicPr preferRelativeResize="0"/>
          <p:nvPr/>
        </p:nvPicPr>
        <p:blipFill>
          <a:blip r:embed="rId4">
            <a:alphaModFix/>
          </a:blip>
          <a:stretch>
            <a:fillRect/>
          </a:stretch>
        </p:blipFill>
        <p:spPr>
          <a:xfrm>
            <a:off x="630650" y="1624850"/>
            <a:ext cx="7440039" cy="4250713"/>
          </a:xfrm>
          <a:prstGeom prst="rect">
            <a:avLst/>
          </a:prstGeom>
          <a:noFill/>
          <a:ln>
            <a:noFill/>
          </a:ln>
        </p:spPr>
      </p:pic>
      <p:sp>
        <p:nvSpPr>
          <p:cNvPr id="580" name="Google Shape;580;p33"/>
          <p:cNvSpPr txBox="1"/>
          <p:nvPr/>
        </p:nvSpPr>
        <p:spPr>
          <a:xfrm>
            <a:off x="8610599" y="2252925"/>
            <a:ext cx="3453299" cy="73863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sym typeface="Calibri"/>
              </a:rPr>
              <a:t>Biểu đồ thể hiện nhiệt độ theo thời gian </a:t>
            </a:r>
            <a:endParaRPr>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581" name="Google Shape;581;p33"/>
          <p:cNvSpPr txBox="1"/>
          <p:nvPr/>
        </p:nvSpPr>
        <p:spPr>
          <a:xfrm>
            <a:off x="8610600" y="3097130"/>
            <a:ext cx="3453300" cy="1292631"/>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sym typeface="Calibri"/>
              </a:rPr>
              <a:t>Từ biểu đồ và đường xu hướng  có thể thấy nhiệt độ đang có xu hướng giảm nhẹ trong từ tháng 2-2021 đến tháng 6-2022.</a:t>
            </a:r>
            <a:endParaRPr>
              <a:latin typeface="Lato light" panose="020F0502020204030203" pitchFamily="34" charset="0"/>
              <a:ea typeface="Lato light" panose="020F0502020204030203" pitchFamily="34" charset="0"/>
              <a:cs typeface="Lato light" panose="020F0502020204030203" pitchFamily="34" charset="0"/>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34"/>
          <p:cNvSpPr txBox="1"/>
          <p:nvPr/>
        </p:nvSpPr>
        <p:spPr>
          <a:xfrm>
            <a:off x="1588323" y="296359"/>
            <a:ext cx="31803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797979"/>
              </a:buClr>
              <a:buSzPts val="2400"/>
              <a:buFont typeface="Lato Light"/>
              <a:buNone/>
            </a:pPr>
            <a:r>
              <a:rPr lang="en-US" sz="2400">
                <a:solidFill>
                  <a:srgbClr val="797979"/>
                </a:solidFill>
                <a:latin typeface="Lato Light"/>
                <a:ea typeface="Lato Light"/>
                <a:cs typeface="Lato Light"/>
                <a:sym typeface="Lato Light"/>
              </a:rPr>
              <a:t>Trực Quan Và Ý Nghĩa</a:t>
            </a:r>
            <a:endParaRPr/>
          </a:p>
        </p:txBody>
      </p:sp>
      <p:grpSp>
        <p:nvGrpSpPr>
          <p:cNvPr id="590" name="Google Shape;590;p34"/>
          <p:cNvGrpSpPr/>
          <p:nvPr/>
        </p:nvGrpSpPr>
        <p:grpSpPr>
          <a:xfrm>
            <a:off x="545521" y="73183"/>
            <a:ext cx="901752" cy="908064"/>
            <a:chOff x="4957945" y="2905780"/>
            <a:chExt cx="905101" cy="882901"/>
          </a:xfrm>
        </p:grpSpPr>
        <p:sp>
          <p:nvSpPr>
            <p:cNvPr id="591" name="Google Shape;591;p34"/>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nvGrpSpPr>
            <p:cNvPr id="592" name="Google Shape;592;p34"/>
            <p:cNvGrpSpPr/>
            <p:nvPr/>
          </p:nvGrpSpPr>
          <p:grpSpPr>
            <a:xfrm>
              <a:off x="4957945" y="2905780"/>
              <a:ext cx="905101" cy="882900"/>
              <a:chOff x="4957944" y="2905781"/>
              <a:chExt cx="905101" cy="882900"/>
            </a:xfrm>
          </p:grpSpPr>
          <p:sp>
            <p:nvSpPr>
              <p:cNvPr id="593" name="Google Shape;593;p34"/>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594" name="Google Shape;594;p34"/>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595" name="Google Shape;595;p34"/>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596" name="Google Shape;596;p34"/>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597" name="Google Shape;597;p34"/>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598" name="Google Shape;598;p34"/>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grpSp>
      <p:sp>
        <p:nvSpPr>
          <p:cNvPr id="599" name="Google Shape;599;p3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t>29</a:t>
            </a:fld>
            <a:endParaRPr/>
          </a:p>
        </p:txBody>
      </p:sp>
      <p:sp>
        <p:nvSpPr>
          <p:cNvPr id="600" name="Google Shape;600;p3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88888"/>
              </a:buClr>
              <a:buSzPts val="1200"/>
              <a:buFont typeface="Calibri"/>
              <a:buNone/>
            </a:pPr>
            <a:r>
              <a:rPr lang="en-US"/>
              <a:t>5/15/2023</a:t>
            </a:r>
            <a:endParaRPr/>
          </a:p>
        </p:txBody>
      </p:sp>
      <p:cxnSp>
        <p:nvCxnSpPr>
          <p:cNvPr id="601" name="Google Shape;601;p34"/>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602" name="Google Shape;602;p34"/>
          <p:cNvCxnSpPr/>
          <p:nvPr/>
        </p:nvCxnSpPr>
        <p:spPr>
          <a:xfrm>
            <a:off x="0" y="6370739"/>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603" name="Google Shape;603;p34"/>
          <p:cNvPicPr preferRelativeResize="0"/>
          <p:nvPr/>
        </p:nvPicPr>
        <p:blipFill rotWithShape="1">
          <a:blip r:embed="rId3">
            <a:alphaModFix/>
          </a:blip>
          <a:srcRect/>
          <a:stretch/>
        </p:blipFill>
        <p:spPr>
          <a:xfrm>
            <a:off x="630639" y="173304"/>
            <a:ext cx="731084" cy="731084"/>
          </a:xfrm>
          <a:prstGeom prst="rect">
            <a:avLst/>
          </a:prstGeom>
          <a:noFill/>
          <a:ln>
            <a:noFill/>
          </a:ln>
        </p:spPr>
      </p:pic>
      <p:pic>
        <p:nvPicPr>
          <p:cNvPr id="604" name="Google Shape;604;p34"/>
          <p:cNvPicPr preferRelativeResize="0"/>
          <p:nvPr/>
        </p:nvPicPr>
        <p:blipFill>
          <a:blip r:embed="rId4">
            <a:alphaModFix/>
          </a:blip>
          <a:stretch>
            <a:fillRect/>
          </a:stretch>
        </p:blipFill>
        <p:spPr>
          <a:xfrm>
            <a:off x="545526" y="1436650"/>
            <a:ext cx="7096538" cy="4034699"/>
          </a:xfrm>
          <a:prstGeom prst="rect">
            <a:avLst/>
          </a:prstGeom>
          <a:noFill/>
          <a:ln>
            <a:noFill/>
          </a:ln>
        </p:spPr>
      </p:pic>
      <p:sp>
        <p:nvSpPr>
          <p:cNvPr id="605" name="Google Shape;605;p34"/>
          <p:cNvSpPr txBox="1"/>
          <p:nvPr/>
        </p:nvSpPr>
        <p:spPr>
          <a:xfrm>
            <a:off x="7811100" y="1495250"/>
            <a:ext cx="359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 </a:t>
            </a:r>
            <a:endParaRPr>
              <a:latin typeface="Calibri"/>
              <a:ea typeface="Calibri"/>
              <a:cs typeface="Calibri"/>
              <a:sym typeface="Calibri"/>
            </a:endParaRPr>
          </a:p>
        </p:txBody>
      </p:sp>
      <p:sp>
        <p:nvSpPr>
          <p:cNvPr id="606" name="Google Shape;606;p34"/>
          <p:cNvSpPr txBox="1"/>
          <p:nvPr/>
        </p:nvSpPr>
        <p:spPr>
          <a:xfrm>
            <a:off x="7915500" y="2413368"/>
            <a:ext cx="4276500" cy="1015632"/>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sym typeface="Calibri"/>
              </a:rPr>
              <a:t>Thể hiện lượng bụi mịn PM2.5 (microgram/ mét khối) có trong không khí theo thời gian.</a:t>
            </a:r>
            <a:endParaRPr>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608" name="Google Shape;608;p34"/>
          <p:cNvSpPr txBox="1"/>
          <p:nvPr/>
        </p:nvSpPr>
        <p:spPr>
          <a:xfrm>
            <a:off x="7935675" y="3593601"/>
            <a:ext cx="4236150" cy="1846629"/>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sym typeface="Calibri"/>
              </a:rPr>
              <a:t>Nhìn vào biểu đồ và đường xu hướng có thể thấy được lượng bụi Pm2.5 có dấu hiệu tăng nhẹ </a:t>
            </a:r>
            <a:endParaRPr>
              <a:latin typeface="Lato light" panose="020F0502020204030203" pitchFamily="34" charset="0"/>
              <a:ea typeface="Lato light" panose="020F0502020204030203" pitchFamily="34" charset="0"/>
              <a:cs typeface="Lato light" panose="020F0502020204030203" pitchFamily="34" charset="0"/>
              <a:sym typeface="Calibri"/>
            </a:endParaRPr>
          </a:p>
          <a:p>
            <a:pPr marL="0" lvl="0" indent="0" algn="just" rtl="0">
              <a:spcBef>
                <a:spcPts val="0"/>
              </a:spcBef>
              <a:spcAft>
                <a:spcPts val="0"/>
              </a:spcAft>
              <a:buNone/>
            </a:pPr>
            <a:endParaRPr>
              <a:latin typeface="Lato light" panose="020F0502020204030203" pitchFamily="34" charset="0"/>
              <a:ea typeface="Lato light" panose="020F0502020204030203" pitchFamily="34" charset="0"/>
              <a:cs typeface="Lato light" panose="020F0502020204030203" pitchFamily="34" charset="0"/>
              <a:sym typeface="Calibri"/>
            </a:endParaRPr>
          </a:p>
          <a:p>
            <a:pPr marL="0" lvl="0" indent="0" algn="just"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sym typeface="Calibri"/>
              </a:rPr>
              <a:t>Những tháng mà lượng bụi Pm 2.5 thường rơi vào các tháng  1, 2 ,3  </a:t>
            </a:r>
            <a:endParaRPr>
              <a:latin typeface="Lato light" panose="020F0502020204030203" pitchFamily="34" charset="0"/>
              <a:ea typeface="Lato light" panose="020F0502020204030203" pitchFamily="34" charset="0"/>
              <a:cs typeface="Lato light" panose="020F0502020204030203" pitchFamily="34" charset="0"/>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4751318" y="2605516"/>
            <a:ext cx="5154682" cy="707886"/>
          </a:xfrm>
          <a:prstGeom prst="rect">
            <a:avLst/>
          </a:prstGeom>
          <a:noFill/>
        </p:spPr>
        <p:txBody>
          <a:bodyPr wrap="square" rtlCol="0">
            <a:spAutoFit/>
          </a:bodyPr>
          <a:lstStyle/>
          <a:p>
            <a:r>
              <a:rPr lang="en-US" sz="4000">
                <a:solidFill>
                  <a:srgbClr val="797979"/>
                </a:solidFill>
                <a:latin typeface="Lato light"/>
              </a:rPr>
              <a:t>Giới Thiệu Thành Viên</a:t>
            </a:r>
            <a:endParaRPr lang="en-US" sz="4000" dirty="0">
              <a:solidFill>
                <a:srgbClr val="797979"/>
              </a:solidFill>
              <a:latin typeface="Lato light"/>
            </a:endParaRPr>
          </a:p>
        </p:txBody>
      </p:sp>
      <p:grpSp>
        <p:nvGrpSpPr>
          <p:cNvPr id="24" name="Group 23"/>
          <p:cNvGrpSpPr/>
          <p:nvPr/>
        </p:nvGrpSpPr>
        <p:grpSpPr>
          <a:xfrm>
            <a:off x="2612072" y="2055641"/>
            <a:ext cx="1979591" cy="2039621"/>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1" name="TextBox 20"/>
          <p:cNvSpPr txBox="1"/>
          <p:nvPr/>
        </p:nvSpPr>
        <p:spPr>
          <a:xfrm>
            <a:off x="4860421" y="3303700"/>
            <a:ext cx="1493083" cy="369332"/>
          </a:xfrm>
          <a:prstGeom prst="rect">
            <a:avLst/>
          </a:prstGeom>
          <a:noFill/>
        </p:spPr>
        <p:txBody>
          <a:bodyPr wrap="square" rtlCol="0">
            <a:spAutoFit/>
          </a:bodyPr>
          <a:lstStyle/>
          <a:p>
            <a:r>
              <a:rPr lang="en-US">
                <a:solidFill>
                  <a:srgbClr val="797979"/>
                </a:solidFill>
                <a:latin typeface="Lato light"/>
              </a:rPr>
              <a:t>4 thành viên</a:t>
            </a:r>
            <a:endParaRPr lang="en-US" dirty="0">
              <a:solidFill>
                <a:srgbClr val="797979"/>
              </a:solidFill>
              <a:latin typeface="Lato light"/>
            </a:endParaRPr>
          </a:p>
        </p:txBody>
      </p:sp>
      <p:sp>
        <p:nvSpPr>
          <p:cNvPr id="2" name="Slide Number Placeholder 1"/>
          <p:cNvSpPr>
            <a:spLocks noGrp="1"/>
          </p:cNvSpPr>
          <p:nvPr>
            <p:ph type="sldNum" sz="quarter" idx="12"/>
          </p:nvPr>
        </p:nvSpPr>
        <p:spPr/>
        <p:txBody>
          <a:bodyPr/>
          <a:lstStyle/>
          <a:p>
            <a:fld id="{9FF1AF08-227C-4926-93CA-204ED14D83C5}" type="slidenum">
              <a:rPr lang="en-US" smtClean="0"/>
              <a:t>3</a:t>
            </a:fld>
            <a:endParaRPr lang="en-US"/>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35064" y="2508648"/>
            <a:ext cx="1133606" cy="1133606"/>
          </a:xfrm>
          <a:prstGeom prst="rect">
            <a:avLst/>
          </a:prstGeom>
        </p:spPr>
      </p:pic>
      <p:sp>
        <p:nvSpPr>
          <p:cNvPr id="3" name="Date Placeholder 2"/>
          <p:cNvSpPr>
            <a:spLocks noGrp="1"/>
          </p:cNvSpPr>
          <p:nvPr>
            <p:ph type="dt" sz="half" idx="10"/>
          </p:nvPr>
        </p:nvSpPr>
        <p:spPr/>
        <p:txBody>
          <a:bodyPr/>
          <a:lstStyle/>
          <a:p>
            <a:fld id="{7FF6782D-E394-486C-ABB7-7066B153C5BF}" type="datetime1">
              <a:rPr lang="en-US" smtClean="0"/>
              <a:t>5/21/2023</a:t>
            </a:fld>
            <a:endParaRPr lang="en-US"/>
          </a:p>
        </p:txBody>
      </p:sp>
    </p:spTree>
    <p:extLst>
      <p:ext uri="{BB962C8B-B14F-4D97-AF65-F5344CB8AC3E}">
        <p14:creationId xmlns:p14="http://schemas.microsoft.com/office/powerpoint/2010/main" val="2958462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35"/>
          <p:cNvSpPr txBox="1"/>
          <p:nvPr/>
        </p:nvSpPr>
        <p:spPr>
          <a:xfrm>
            <a:off x="1562598" y="307997"/>
            <a:ext cx="31803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797979"/>
              </a:buClr>
              <a:buSzPts val="2400"/>
              <a:buFont typeface="Lato Light"/>
              <a:buNone/>
            </a:pPr>
            <a:r>
              <a:rPr lang="en-US" sz="2400">
                <a:solidFill>
                  <a:srgbClr val="797979"/>
                </a:solidFill>
                <a:latin typeface="Lato Light"/>
                <a:ea typeface="Lato Light"/>
                <a:cs typeface="Lato Light"/>
                <a:sym typeface="Lato Light"/>
              </a:rPr>
              <a:t>Trực Quan Và Ý Nghĩa</a:t>
            </a:r>
            <a:endParaRPr/>
          </a:p>
        </p:txBody>
      </p:sp>
      <p:grpSp>
        <p:nvGrpSpPr>
          <p:cNvPr id="617" name="Google Shape;617;p35"/>
          <p:cNvGrpSpPr/>
          <p:nvPr/>
        </p:nvGrpSpPr>
        <p:grpSpPr>
          <a:xfrm>
            <a:off x="545521" y="73183"/>
            <a:ext cx="901752" cy="908064"/>
            <a:chOff x="4957945" y="2905780"/>
            <a:chExt cx="905101" cy="882901"/>
          </a:xfrm>
        </p:grpSpPr>
        <p:sp>
          <p:nvSpPr>
            <p:cNvPr id="618" name="Google Shape;618;p35"/>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nvGrpSpPr>
            <p:cNvPr id="619" name="Google Shape;619;p35"/>
            <p:cNvGrpSpPr/>
            <p:nvPr/>
          </p:nvGrpSpPr>
          <p:grpSpPr>
            <a:xfrm>
              <a:off x="4957945" y="2905780"/>
              <a:ext cx="905101" cy="882900"/>
              <a:chOff x="4957944" y="2905781"/>
              <a:chExt cx="905101" cy="882900"/>
            </a:xfrm>
          </p:grpSpPr>
          <p:sp>
            <p:nvSpPr>
              <p:cNvPr id="620" name="Google Shape;620;p35"/>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621" name="Google Shape;621;p35"/>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622" name="Google Shape;622;p35"/>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623" name="Google Shape;623;p35"/>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624" name="Google Shape;624;p35"/>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625" name="Google Shape;625;p35"/>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grpSp>
      <p:sp>
        <p:nvSpPr>
          <p:cNvPr id="626" name="Google Shape;626;p3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t>30</a:t>
            </a:fld>
            <a:endParaRPr/>
          </a:p>
        </p:txBody>
      </p:sp>
      <p:sp>
        <p:nvSpPr>
          <p:cNvPr id="627" name="Google Shape;627;p3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88888"/>
              </a:buClr>
              <a:buSzPts val="1200"/>
              <a:buFont typeface="Calibri"/>
              <a:buNone/>
            </a:pPr>
            <a:r>
              <a:rPr lang="en-US"/>
              <a:t>5/15/2023</a:t>
            </a:r>
            <a:endParaRPr/>
          </a:p>
        </p:txBody>
      </p:sp>
      <p:cxnSp>
        <p:nvCxnSpPr>
          <p:cNvPr id="628" name="Google Shape;628;p35"/>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629" name="Google Shape;629;p35"/>
          <p:cNvCxnSpPr/>
          <p:nvPr/>
        </p:nvCxnSpPr>
        <p:spPr>
          <a:xfrm>
            <a:off x="0" y="6370739"/>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630" name="Google Shape;630;p35"/>
          <p:cNvPicPr preferRelativeResize="0"/>
          <p:nvPr/>
        </p:nvPicPr>
        <p:blipFill rotWithShape="1">
          <a:blip r:embed="rId3">
            <a:alphaModFix/>
          </a:blip>
          <a:srcRect/>
          <a:stretch/>
        </p:blipFill>
        <p:spPr>
          <a:xfrm>
            <a:off x="630639" y="173304"/>
            <a:ext cx="731084" cy="731084"/>
          </a:xfrm>
          <a:prstGeom prst="rect">
            <a:avLst/>
          </a:prstGeom>
          <a:noFill/>
          <a:ln>
            <a:noFill/>
          </a:ln>
        </p:spPr>
      </p:pic>
      <p:pic>
        <p:nvPicPr>
          <p:cNvPr id="631" name="Google Shape;631;p35"/>
          <p:cNvPicPr preferRelativeResize="0"/>
          <p:nvPr/>
        </p:nvPicPr>
        <p:blipFill>
          <a:blip r:embed="rId4">
            <a:alphaModFix/>
          </a:blip>
          <a:stretch>
            <a:fillRect/>
          </a:stretch>
        </p:blipFill>
        <p:spPr>
          <a:xfrm>
            <a:off x="545525" y="1529600"/>
            <a:ext cx="6553351" cy="4201551"/>
          </a:xfrm>
          <a:prstGeom prst="rect">
            <a:avLst/>
          </a:prstGeom>
          <a:noFill/>
          <a:ln>
            <a:noFill/>
          </a:ln>
        </p:spPr>
      </p:pic>
      <p:sp>
        <p:nvSpPr>
          <p:cNvPr id="632" name="Google Shape;632;p35"/>
          <p:cNvSpPr txBox="1"/>
          <p:nvPr/>
        </p:nvSpPr>
        <p:spPr>
          <a:xfrm>
            <a:off x="8080799" y="2161000"/>
            <a:ext cx="3565675" cy="73863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sym typeface="Calibri"/>
              </a:rPr>
              <a:t>Thể hiện thông tin về độ ẩm theo thời gian</a:t>
            </a:r>
            <a:endParaRPr>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633" name="Google Shape;633;p35"/>
          <p:cNvSpPr txBox="1"/>
          <p:nvPr/>
        </p:nvSpPr>
        <p:spPr>
          <a:xfrm>
            <a:off x="8080799" y="3122559"/>
            <a:ext cx="3565675" cy="73863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sym typeface="Calibri"/>
              </a:rPr>
              <a:t>Độ ẩm có xu hướng giảm dần trong khoảng thời gian gần 1 năm.</a:t>
            </a:r>
            <a:endParaRPr>
              <a:latin typeface="Lato light" panose="020F0502020204030203" pitchFamily="34" charset="0"/>
              <a:ea typeface="Lato light" panose="020F0502020204030203" pitchFamily="34" charset="0"/>
              <a:cs typeface="Lato light" panose="020F0502020204030203" pitchFamily="34" charset="0"/>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36"/>
          <p:cNvSpPr txBox="1"/>
          <p:nvPr/>
        </p:nvSpPr>
        <p:spPr>
          <a:xfrm>
            <a:off x="1583748" y="296372"/>
            <a:ext cx="31803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797979"/>
              </a:buClr>
              <a:buSzPts val="2400"/>
              <a:buFont typeface="Lato Light"/>
              <a:buNone/>
            </a:pPr>
            <a:r>
              <a:rPr lang="en-US" sz="2400">
                <a:solidFill>
                  <a:srgbClr val="797979"/>
                </a:solidFill>
                <a:latin typeface="Lato Light"/>
                <a:ea typeface="Lato Light"/>
                <a:cs typeface="Lato Light"/>
                <a:sym typeface="Lato Light"/>
              </a:rPr>
              <a:t>Trực Quan Và Ý Nghĩa</a:t>
            </a:r>
            <a:endParaRPr/>
          </a:p>
        </p:txBody>
      </p:sp>
      <p:grpSp>
        <p:nvGrpSpPr>
          <p:cNvPr id="642" name="Google Shape;642;p36"/>
          <p:cNvGrpSpPr/>
          <p:nvPr/>
        </p:nvGrpSpPr>
        <p:grpSpPr>
          <a:xfrm>
            <a:off x="545521" y="73183"/>
            <a:ext cx="901752" cy="908064"/>
            <a:chOff x="4957945" y="2905780"/>
            <a:chExt cx="905101" cy="882901"/>
          </a:xfrm>
        </p:grpSpPr>
        <p:sp>
          <p:nvSpPr>
            <p:cNvPr id="643" name="Google Shape;643;p36"/>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nvGrpSpPr>
            <p:cNvPr id="644" name="Google Shape;644;p36"/>
            <p:cNvGrpSpPr/>
            <p:nvPr/>
          </p:nvGrpSpPr>
          <p:grpSpPr>
            <a:xfrm>
              <a:off x="4957945" y="2905780"/>
              <a:ext cx="905101" cy="882900"/>
              <a:chOff x="4957944" y="2905781"/>
              <a:chExt cx="905101" cy="882900"/>
            </a:xfrm>
          </p:grpSpPr>
          <p:sp>
            <p:nvSpPr>
              <p:cNvPr id="645" name="Google Shape;645;p36"/>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646" name="Google Shape;646;p36"/>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647" name="Google Shape;647;p36"/>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648" name="Google Shape;648;p36"/>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649" name="Google Shape;649;p36"/>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650" name="Google Shape;650;p36"/>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grpSp>
      <p:sp>
        <p:nvSpPr>
          <p:cNvPr id="651" name="Google Shape;651;p3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t>31</a:t>
            </a:fld>
            <a:endParaRPr/>
          </a:p>
        </p:txBody>
      </p:sp>
      <p:sp>
        <p:nvSpPr>
          <p:cNvPr id="652" name="Google Shape;652;p3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88888"/>
              </a:buClr>
              <a:buSzPts val="1200"/>
              <a:buFont typeface="Calibri"/>
              <a:buNone/>
            </a:pPr>
            <a:r>
              <a:rPr lang="en-US"/>
              <a:t>5/15/2023</a:t>
            </a:r>
            <a:endParaRPr/>
          </a:p>
        </p:txBody>
      </p:sp>
      <p:cxnSp>
        <p:nvCxnSpPr>
          <p:cNvPr id="653" name="Google Shape;653;p36"/>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654" name="Google Shape;654;p36"/>
          <p:cNvCxnSpPr/>
          <p:nvPr/>
        </p:nvCxnSpPr>
        <p:spPr>
          <a:xfrm>
            <a:off x="0" y="6370739"/>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655" name="Google Shape;655;p36"/>
          <p:cNvPicPr preferRelativeResize="0"/>
          <p:nvPr/>
        </p:nvPicPr>
        <p:blipFill rotWithShape="1">
          <a:blip r:embed="rId3">
            <a:alphaModFix/>
          </a:blip>
          <a:srcRect/>
          <a:stretch/>
        </p:blipFill>
        <p:spPr>
          <a:xfrm>
            <a:off x="630639" y="173304"/>
            <a:ext cx="731084" cy="731084"/>
          </a:xfrm>
          <a:prstGeom prst="rect">
            <a:avLst/>
          </a:prstGeom>
          <a:noFill/>
          <a:ln>
            <a:noFill/>
          </a:ln>
        </p:spPr>
      </p:pic>
      <p:pic>
        <p:nvPicPr>
          <p:cNvPr id="656" name="Google Shape;656;p36"/>
          <p:cNvPicPr preferRelativeResize="0"/>
          <p:nvPr/>
        </p:nvPicPr>
        <p:blipFill>
          <a:blip r:embed="rId4">
            <a:alphaModFix/>
          </a:blip>
          <a:stretch>
            <a:fillRect/>
          </a:stretch>
        </p:blipFill>
        <p:spPr>
          <a:xfrm>
            <a:off x="545526" y="1624800"/>
            <a:ext cx="6873963" cy="3911638"/>
          </a:xfrm>
          <a:prstGeom prst="rect">
            <a:avLst/>
          </a:prstGeom>
          <a:noFill/>
          <a:ln>
            <a:noFill/>
          </a:ln>
        </p:spPr>
      </p:pic>
      <p:sp>
        <p:nvSpPr>
          <p:cNvPr id="657" name="Google Shape;657;p36"/>
          <p:cNvSpPr txBox="1"/>
          <p:nvPr/>
        </p:nvSpPr>
        <p:spPr>
          <a:xfrm>
            <a:off x="7644150" y="1933025"/>
            <a:ext cx="4071000" cy="73863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sym typeface="Calibri"/>
              </a:rPr>
              <a:t>Thể hiện thông tin về lượng bụi mịn có trong không khí theo thời gian </a:t>
            </a:r>
            <a:endParaRPr>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658" name="Google Shape;658;p36"/>
          <p:cNvSpPr txBox="1"/>
          <p:nvPr/>
        </p:nvSpPr>
        <p:spPr>
          <a:xfrm>
            <a:off x="7644150" y="2651075"/>
            <a:ext cx="4071000" cy="1292631"/>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sym typeface="Calibri"/>
              </a:rPr>
              <a:t>Từ biểu đồ và đường xu hướng có thể thấy, lượng bụi mịn trong không khí có xu hướng tăng theo các ngày trong năm.</a:t>
            </a:r>
            <a:endParaRPr>
              <a:latin typeface="Lato light" panose="020F0502020204030203" pitchFamily="34" charset="0"/>
              <a:ea typeface="Lato light" panose="020F0502020204030203" pitchFamily="34" charset="0"/>
              <a:cs typeface="Lato light" panose="020F0502020204030203" pitchFamily="34" charset="0"/>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37"/>
          <p:cNvSpPr txBox="1"/>
          <p:nvPr/>
        </p:nvSpPr>
        <p:spPr>
          <a:xfrm>
            <a:off x="1524098" y="299522"/>
            <a:ext cx="31803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797979"/>
              </a:buClr>
              <a:buSzPts val="2400"/>
              <a:buFont typeface="Lato Light"/>
              <a:buNone/>
            </a:pPr>
            <a:r>
              <a:rPr lang="en-US" sz="2400">
                <a:solidFill>
                  <a:srgbClr val="797979"/>
                </a:solidFill>
                <a:latin typeface="Lato Light"/>
                <a:ea typeface="Lato Light"/>
                <a:cs typeface="Lato Light"/>
                <a:sym typeface="Lato Light"/>
              </a:rPr>
              <a:t>Trực Quan Và Ý Nghĩa</a:t>
            </a:r>
            <a:endParaRPr/>
          </a:p>
        </p:txBody>
      </p:sp>
      <p:grpSp>
        <p:nvGrpSpPr>
          <p:cNvPr id="667" name="Google Shape;667;p37"/>
          <p:cNvGrpSpPr/>
          <p:nvPr/>
        </p:nvGrpSpPr>
        <p:grpSpPr>
          <a:xfrm>
            <a:off x="545521" y="73183"/>
            <a:ext cx="901752" cy="908064"/>
            <a:chOff x="4957945" y="2905780"/>
            <a:chExt cx="905101" cy="882901"/>
          </a:xfrm>
        </p:grpSpPr>
        <p:sp>
          <p:nvSpPr>
            <p:cNvPr id="668" name="Google Shape;668;p37"/>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nvGrpSpPr>
            <p:cNvPr id="669" name="Google Shape;669;p37"/>
            <p:cNvGrpSpPr/>
            <p:nvPr/>
          </p:nvGrpSpPr>
          <p:grpSpPr>
            <a:xfrm>
              <a:off x="4957945" y="2905780"/>
              <a:ext cx="905101" cy="882900"/>
              <a:chOff x="4957944" y="2905781"/>
              <a:chExt cx="905101" cy="882900"/>
            </a:xfrm>
          </p:grpSpPr>
          <p:sp>
            <p:nvSpPr>
              <p:cNvPr id="670" name="Google Shape;670;p37"/>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671" name="Google Shape;671;p37"/>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672" name="Google Shape;672;p37"/>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673" name="Google Shape;673;p37"/>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674" name="Google Shape;674;p37"/>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675" name="Google Shape;675;p37"/>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grpSp>
      <p:sp>
        <p:nvSpPr>
          <p:cNvPr id="676" name="Google Shape;676;p3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t>32</a:t>
            </a:fld>
            <a:endParaRPr/>
          </a:p>
        </p:txBody>
      </p:sp>
      <p:sp>
        <p:nvSpPr>
          <p:cNvPr id="677" name="Google Shape;677;p3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88888"/>
              </a:buClr>
              <a:buSzPts val="1200"/>
              <a:buFont typeface="Calibri"/>
              <a:buNone/>
            </a:pPr>
            <a:r>
              <a:rPr lang="en-US"/>
              <a:t>5/15/2023</a:t>
            </a:r>
            <a:endParaRPr/>
          </a:p>
        </p:txBody>
      </p:sp>
      <p:cxnSp>
        <p:nvCxnSpPr>
          <p:cNvPr id="678" name="Google Shape;678;p37"/>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679" name="Google Shape;679;p37"/>
          <p:cNvCxnSpPr/>
          <p:nvPr/>
        </p:nvCxnSpPr>
        <p:spPr>
          <a:xfrm>
            <a:off x="0" y="6370739"/>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680" name="Google Shape;680;p37"/>
          <p:cNvPicPr preferRelativeResize="0"/>
          <p:nvPr/>
        </p:nvPicPr>
        <p:blipFill rotWithShape="1">
          <a:blip r:embed="rId3">
            <a:alphaModFix/>
          </a:blip>
          <a:srcRect/>
          <a:stretch/>
        </p:blipFill>
        <p:spPr>
          <a:xfrm>
            <a:off x="630639" y="173304"/>
            <a:ext cx="731084" cy="731084"/>
          </a:xfrm>
          <a:prstGeom prst="rect">
            <a:avLst/>
          </a:prstGeom>
          <a:noFill/>
          <a:ln>
            <a:noFill/>
          </a:ln>
        </p:spPr>
      </p:pic>
      <p:pic>
        <p:nvPicPr>
          <p:cNvPr id="681" name="Google Shape;681;p37"/>
          <p:cNvPicPr preferRelativeResize="0"/>
          <p:nvPr/>
        </p:nvPicPr>
        <p:blipFill>
          <a:blip r:embed="rId4">
            <a:alphaModFix/>
          </a:blip>
          <a:stretch>
            <a:fillRect/>
          </a:stretch>
        </p:blipFill>
        <p:spPr>
          <a:xfrm>
            <a:off x="414400" y="1448625"/>
            <a:ext cx="6571799" cy="4363501"/>
          </a:xfrm>
          <a:prstGeom prst="rect">
            <a:avLst/>
          </a:prstGeom>
          <a:noFill/>
          <a:ln>
            <a:noFill/>
          </a:ln>
        </p:spPr>
      </p:pic>
      <p:sp>
        <p:nvSpPr>
          <p:cNvPr id="682" name="Google Shape;682;p37"/>
          <p:cNvSpPr txBox="1"/>
          <p:nvPr/>
        </p:nvSpPr>
        <p:spPr>
          <a:xfrm>
            <a:off x="7314300" y="1654800"/>
            <a:ext cx="4763400" cy="73863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sym typeface="Calibri"/>
              </a:rPr>
              <a:t>Biểu đồ thể hiện tỉ lệ phần trăm  bụi Pm2.5 của các khu vực thu thập dữ liệu. </a:t>
            </a:r>
            <a:endParaRPr>
              <a:latin typeface="Lato light" panose="020F0502020204030203" pitchFamily="34" charset="0"/>
              <a:ea typeface="Lato light" panose="020F0502020204030203" pitchFamily="34" charset="0"/>
              <a:cs typeface="Lato light" panose="020F0502020204030203" pitchFamily="34" charset="0"/>
              <a:sym typeface="Calibri"/>
            </a:endParaRPr>
          </a:p>
        </p:txBody>
      </p:sp>
      <p:sp>
        <p:nvSpPr>
          <p:cNvPr id="683" name="Google Shape;683;p37"/>
          <p:cNvSpPr txBox="1"/>
          <p:nvPr/>
        </p:nvSpPr>
        <p:spPr>
          <a:xfrm>
            <a:off x="7314300" y="2367000"/>
            <a:ext cx="4763400" cy="350862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sym typeface="Calibri"/>
              </a:rPr>
              <a:t>Nhìn biểu đồ ta có thể thấy được trạm 4 có tỷ lệ bụi cao nhất   và thấp nhất là ở trạm 5. </a:t>
            </a:r>
            <a:endParaRPr>
              <a:latin typeface="Lato light" panose="020F0502020204030203" pitchFamily="34" charset="0"/>
              <a:ea typeface="Lato light" panose="020F0502020204030203" pitchFamily="34" charset="0"/>
              <a:cs typeface="Lato light" panose="020F0502020204030203" pitchFamily="34" charset="0"/>
              <a:sym typeface="Calibri"/>
            </a:endParaRPr>
          </a:p>
          <a:p>
            <a:pPr marL="0" lvl="0" indent="0" algn="just" rtl="0">
              <a:spcBef>
                <a:spcPts val="0"/>
              </a:spcBef>
              <a:spcAft>
                <a:spcPts val="0"/>
              </a:spcAft>
              <a:buNone/>
            </a:pPr>
            <a:endParaRPr>
              <a:latin typeface="Lato light" panose="020F0502020204030203" pitchFamily="34" charset="0"/>
              <a:ea typeface="Lato light" panose="020F0502020204030203" pitchFamily="34" charset="0"/>
              <a:cs typeface="Lato light" panose="020F0502020204030203" pitchFamily="34" charset="0"/>
              <a:sym typeface="Calibri"/>
            </a:endParaRPr>
          </a:p>
          <a:p>
            <a:pPr marL="0" lvl="0" indent="0" algn="just"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sym typeface="Calibri"/>
              </a:rPr>
              <a:t>Từ thực tế ta cũng thấy trạm số 4 ở rất gần “Bến xe miền đông cũ“, lưu lượng xe hàng ngày khá đông có thể thấy đây là 1 trong những lý do tại sao tỷ lệ bụi Pm2.5 ở trạm 4 rất cao.</a:t>
            </a:r>
            <a:endParaRPr>
              <a:latin typeface="Lato light" panose="020F0502020204030203" pitchFamily="34" charset="0"/>
              <a:ea typeface="Lato light" panose="020F0502020204030203" pitchFamily="34" charset="0"/>
              <a:cs typeface="Lato light" panose="020F0502020204030203" pitchFamily="34" charset="0"/>
              <a:sym typeface="Calibri"/>
            </a:endParaRPr>
          </a:p>
          <a:p>
            <a:pPr marL="0" lvl="0" indent="0" algn="just" rtl="0">
              <a:spcBef>
                <a:spcPts val="0"/>
              </a:spcBef>
              <a:spcAft>
                <a:spcPts val="0"/>
              </a:spcAft>
              <a:buNone/>
            </a:pPr>
            <a:endParaRPr>
              <a:latin typeface="Lato light" panose="020F0502020204030203" pitchFamily="34" charset="0"/>
              <a:ea typeface="Lato light" panose="020F0502020204030203" pitchFamily="34" charset="0"/>
              <a:cs typeface="Lato light" panose="020F0502020204030203" pitchFamily="34" charset="0"/>
              <a:sym typeface="Calibri"/>
            </a:endParaRPr>
          </a:p>
          <a:p>
            <a:pPr marL="0" lvl="0" indent="0" algn="just" rtl="0">
              <a:spcBef>
                <a:spcPts val="0"/>
              </a:spcBef>
              <a:spcAft>
                <a:spcPts val="0"/>
              </a:spcAft>
              <a:buNone/>
            </a:pPr>
            <a:r>
              <a:rPr lang="en-US">
                <a:latin typeface="Lato light" panose="020F0502020204030203" pitchFamily="34" charset="0"/>
                <a:ea typeface="Lato light" panose="020F0502020204030203" pitchFamily="34" charset="0"/>
                <a:cs typeface="Lato light" panose="020F0502020204030203" pitchFamily="34" charset="0"/>
                <a:sym typeface="Calibri"/>
              </a:rPr>
              <a:t>Còn ở trạm 1 là khu vực “Làng đại học”  đa phần điện tích là cây nên tỷ lệ bụi Pm2.5 gần như thấp nhất. </a:t>
            </a:r>
            <a:endParaRPr>
              <a:latin typeface="Lato light" panose="020F0502020204030203" pitchFamily="34" charset="0"/>
              <a:ea typeface="Lato light" panose="020F0502020204030203" pitchFamily="34" charset="0"/>
              <a:cs typeface="Lato light" panose="020F0502020204030203" pitchFamily="34" charset="0"/>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38"/>
          <p:cNvSpPr txBox="1"/>
          <p:nvPr/>
        </p:nvSpPr>
        <p:spPr>
          <a:xfrm>
            <a:off x="1447273" y="296359"/>
            <a:ext cx="31803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797979"/>
              </a:buClr>
              <a:buSzPts val="2400"/>
              <a:buFont typeface="Lato Light"/>
              <a:buNone/>
            </a:pPr>
            <a:r>
              <a:rPr lang="en-US" sz="2400">
                <a:solidFill>
                  <a:srgbClr val="797979"/>
                </a:solidFill>
                <a:latin typeface="Lato Light"/>
                <a:ea typeface="Lato Light"/>
                <a:cs typeface="Lato Light"/>
                <a:sym typeface="Lato Light"/>
              </a:rPr>
              <a:t>Trực Quan Và Ý Nghĩa</a:t>
            </a:r>
            <a:endParaRPr/>
          </a:p>
        </p:txBody>
      </p:sp>
      <p:grpSp>
        <p:nvGrpSpPr>
          <p:cNvPr id="692" name="Google Shape;692;p38"/>
          <p:cNvGrpSpPr/>
          <p:nvPr/>
        </p:nvGrpSpPr>
        <p:grpSpPr>
          <a:xfrm>
            <a:off x="545521" y="73183"/>
            <a:ext cx="901752" cy="908064"/>
            <a:chOff x="4957945" y="2905780"/>
            <a:chExt cx="905101" cy="882901"/>
          </a:xfrm>
        </p:grpSpPr>
        <p:sp>
          <p:nvSpPr>
            <p:cNvPr id="693" name="Google Shape;693;p38"/>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nvGrpSpPr>
            <p:cNvPr id="694" name="Google Shape;694;p38"/>
            <p:cNvGrpSpPr/>
            <p:nvPr/>
          </p:nvGrpSpPr>
          <p:grpSpPr>
            <a:xfrm>
              <a:off x="4957945" y="2905780"/>
              <a:ext cx="905101" cy="882900"/>
              <a:chOff x="4957944" y="2905781"/>
              <a:chExt cx="905101" cy="882900"/>
            </a:xfrm>
          </p:grpSpPr>
          <p:sp>
            <p:nvSpPr>
              <p:cNvPr id="695" name="Google Shape;695;p38"/>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696" name="Google Shape;696;p38"/>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697" name="Google Shape;697;p38"/>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698" name="Google Shape;698;p38"/>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699" name="Google Shape;699;p38"/>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700" name="Google Shape;700;p38"/>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grpSp>
      <p:sp>
        <p:nvSpPr>
          <p:cNvPr id="701" name="Google Shape;701;p3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t>33</a:t>
            </a:fld>
            <a:endParaRPr/>
          </a:p>
        </p:txBody>
      </p:sp>
      <p:sp>
        <p:nvSpPr>
          <p:cNvPr id="702" name="Google Shape;702;p3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88888"/>
              </a:buClr>
              <a:buSzPts val="1200"/>
              <a:buFont typeface="Calibri"/>
              <a:buNone/>
            </a:pPr>
            <a:r>
              <a:rPr lang="en-US"/>
              <a:t>5/15/2023</a:t>
            </a:r>
            <a:endParaRPr/>
          </a:p>
        </p:txBody>
      </p:sp>
      <p:cxnSp>
        <p:nvCxnSpPr>
          <p:cNvPr id="703" name="Google Shape;703;p38"/>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704" name="Google Shape;704;p38"/>
          <p:cNvCxnSpPr/>
          <p:nvPr/>
        </p:nvCxnSpPr>
        <p:spPr>
          <a:xfrm>
            <a:off x="0" y="6370739"/>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705" name="Google Shape;705;p38"/>
          <p:cNvPicPr preferRelativeResize="0"/>
          <p:nvPr/>
        </p:nvPicPr>
        <p:blipFill rotWithShape="1">
          <a:blip r:embed="rId3">
            <a:alphaModFix/>
          </a:blip>
          <a:srcRect/>
          <a:stretch/>
        </p:blipFill>
        <p:spPr>
          <a:xfrm>
            <a:off x="630639" y="173304"/>
            <a:ext cx="731084" cy="731084"/>
          </a:xfrm>
          <a:prstGeom prst="rect">
            <a:avLst/>
          </a:prstGeom>
          <a:noFill/>
          <a:ln>
            <a:noFill/>
          </a:ln>
        </p:spPr>
      </p:pic>
      <p:pic>
        <p:nvPicPr>
          <p:cNvPr id="706" name="Google Shape;706;p38"/>
          <p:cNvPicPr preferRelativeResize="0"/>
          <p:nvPr/>
        </p:nvPicPr>
        <p:blipFill>
          <a:blip r:embed="rId4">
            <a:alphaModFix/>
          </a:blip>
          <a:stretch>
            <a:fillRect/>
          </a:stretch>
        </p:blipFill>
        <p:spPr>
          <a:xfrm>
            <a:off x="404250" y="1580051"/>
            <a:ext cx="6142847" cy="4082026"/>
          </a:xfrm>
          <a:prstGeom prst="rect">
            <a:avLst/>
          </a:prstGeom>
          <a:noFill/>
          <a:ln>
            <a:noFill/>
          </a:ln>
        </p:spPr>
      </p:pic>
      <p:sp>
        <p:nvSpPr>
          <p:cNvPr id="707" name="Google Shape;707;p38"/>
          <p:cNvSpPr txBox="1"/>
          <p:nvPr/>
        </p:nvSpPr>
        <p:spPr>
          <a:xfrm>
            <a:off x="7461950" y="1862600"/>
            <a:ext cx="45099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797979"/>
                </a:solidFill>
                <a:latin typeface="Lato Light"/>
                <a:ea typeface="Lato Light"/>
                <a:cs typeface="Lato Light"/>
                <a:sym typeface="Calibri"/>
              </a:rPr>
              <a:t>Biểu đồ thể hiện giá trị trung bình theo  các giờ trong ngày của Pm2.5 </a:t>
            </a:r>
            <a:endParaRPr>
              <a:solidFill>
                <a:srgbClr val="797979"/>
              </a:solidFill>
              <a:latin typeface="Lato Light"/>
              <a:ea typeface="Lato Light"/>
              <a:cs typeface="Lato Light"/>
              <a:sym typeface="Calibri"/>
            </a:endParaRPr>
          </a:p>
        </p:txBody>
      </p:sp>
      <p:sp>
        <p:nvSpPr>
          <p:cNvPr id="708" name="Google Shape;708;p38"/>
          <p:cNvSpPr txBox="1"/>
          <p:nvPr/>
        </p:nvSpPr>
        <p:spPr>
          <a:xfrm>
            <a:off x="7461950" y="2670775"/>
            <a:ext cx="4509900" cy="1292631"/>
          </a:xfrm>
          <a:prstGeom prst="rect">
            <a:avLst/>
          </a:prstGeom>
          <a:noFill/>
          <a:ln>
            <a:noFill/>
          </a:ln>
        </p:spPr>
        <p:txBody>
          <a:bodyPr spcFirstLastPara="1" wrap="square" lIns="91425" tIns="91425" rIns="91425" bIns="91425" anchor="t" anchorCtr="0">
            <a:spAutoFit/>
          </a:bodyPr>
          <a:lstStyle/>
          <a:p>
            <a:pPr algn="just"/>
            <a:r>
              <a:rPr lang="en-US">
                <a:solidFill>
                  <a:srgbClr val="797979"/>
                </a:solidFill>
                <a:latin typeface="Lato Light"/>
                <a:ea typeface="Lato Light"/>
                <a:cs typeface="Lato Light"/>
                <a:sym typeface="Calibri"/>
              </a:rPr>
              <a:t>Từ biểu đồ có thể thấy Pm2.5 thường có xu hướng cao vào lúc nửa đêm và sáng sớm đó là các khoảng thời gian gió lặng và hiện tượng “nghịch nhiệt” dễ xảy ra.</a:t>
            </a:r>
            <a:endParaRPr>
              <a:solidFill>
                <a:srgbClr val="797979"/>
              </a:solidFill>
              <a:latin typeface="Lato Light"/>
              <a:ea typeface="Lato Light"/>
              <a:cs typeface="Lato Light"/>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39"/>
          <p:cNvSpPr txBox="1"/>
          <p:nvPr/>
        </p:nvSpPr>
        <p:spPr>
          <a:xfrm>
            <a:off x="1528673" y="296359"/>
            <a:ext cx="31803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797979"/>
              </a:buClr>
              <a:buSzPts val="2400"/>
              <a:buFont typeface="Lato Light"/>
              <a:buNone/>
            </a:pPr>
            <a:r>
              <a:rPr lang="en-US" sz="2400">
                <a:solidFill>
                  <a:srgbClr val="797979"/>
                </a:solidFill>
                <a:latin typeface="Lato Light"/>
                <a:ea typeface="Lato Light"/>
                <a:cs typeface="Lato Light"/>
                <a:sym typeface="Lato Light"/>
              </a:rPr>
              <a:t>Trực Quan Và Ý Nghĩa</a:t>
            </a:r>
            <a:endParaRPr/>
          </a:p>
        </p:txBody>
      </p:sp>
      <p:grpSp>
        <p:nvGrpSpPr>
          <p:cNvPr id="717" name="Google Shape;717;p39"/>
          <p:cNvGrpSpPr/>
          <p:nvPr/>
        </p:nvGrpSpPr>
        <p:grpSpPr>
          <a:xfrm>
            <a:off x="545521" y="73183"/>
            <a:ext cx="901752" cy="908064"/>
            <a:chOff x="4957945" y="2905780"/>
            <a:chExt cx="905101" cy="882901"/>
          </a:xfrm>
        </p:grpSpPr>
        <p:sp>
          <p:nvSpPr>
            <p:cNvPr id="718" name="Google Shape;718;p39"/>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nvGrpSpPr>
            <p:cNvPr id="719" name="Google Shape;719;p39"/>
            <p:cNvGrpSpPr/>
            <p:nvPr/>
          </p:nvGrpSpPr>
          <p:grpSpPr>
            <a:xfrm>
              <a:off x="4957945" y="2905780"/>
              <a:ext cx="905101" cy="882900"/>
              <a:chOff x="4957944" y="2905781"/>
              <a:chExt cx="905101" cy="882900"/>
            </a:xfrm>
          </p:grpSpPr>
          <p:sp>
            <p:nvSpPr>
              <p:cNvPr id="720" name="Google Shape;720;p39"/>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721" name="Google Shape;721;p39"/>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722" name="Google Shape;722;p39"/>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723" name="Google Shape;723;p39"/>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724" name="Google Shape;724;p39"/>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725" name="Google Shape;725;p39"/>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grpSp>
      <p:sp>
        <p:nvSpPr>
          <p:cNvPr id="726" name="Google Shape;726;p3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t>34</a:t>
            </a:fld>
            <a:endParaRPr/>
          </a:p>
        </p:txBody>
      </p:sp>
      <p:sp>
        <p:nvSpPr>
          <p:cNvPr id="727" name="Google Shape;727;p3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88888"/>
              </a:buClr>
              <a:buSzPts val="1200"/>
              <a:buFont typeface="Calibri"/>
              <a:buNone/>
            </a:pPr>
            <a:r>
              <a:rPr lang="en-US"/>
              <a:t>5/15/2023</a:t>
            </a:r>
            <a:endParaRPr/>
          </a:p>
        </p:txBody>
      </p:sp>
      <p:cxnSp>
        <p:nvCxnSpPr>
          <p:cNvPr id="728" name="Google Shape;728;p39"/>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729" name="Google Shape;729;p39"/>
          <p:cNvCxnSpPr/>
          <p:nvPr/>
        </p:nvCxnSpPr>
        <p:spPr>
          <a:xfrm>
            <a:off x="0" y="6370739"/>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730" name="Google Shape;730;p39"/>
          <p:cNvPicPr preferRelativeResize="0"/>
          <p:nvPr/>
        </p:nvPicPr>
        <p:blipFill rotWithShape="1">
          <a:blip r:embed="rId3">
            <a:alphaModFix/>
          </a:blip>
          <a:srcRect/>
          <a:stretch/>
        </p:blipFill>
        <p:spPr>
          <a:xfrm>
            <a:off x="630639" y="173304"/>
            <a:ext cx="731084" cy="731084"/>
          </a:xfrm>
          <a:prstGeom prst="rect">
            <a:avLst/>
          </a:prstGeom>
          <a:noFill/>
          <a:ln>
            <a:noFill/>
          </a:ln>
        </p:spPr>
      </p:pic>
      <p:pic>
        <p:nvPicPr>
          <p:cNvPr id="731" name="Google Shape;731;p39"/>
          <p:cNvPicPr preferRelativeResize="0"/>
          <p:nvPr/>
        </p:nvPicPr>
        <p:blipFill>
          <a:blip r:embed="rId4">
            <a:alphaModFix/>
          </a:blip>
          <a:stretch>
            <a:fillRect/>
          </a:stretch>
        </p:blipFill>
        <p:spPr>
          <a:xfrm>
            <a:off x="326150" y="1554325"/>
            <a:ext cx="6523293" cy="4317187"/>
          </a:xfrm>
          <a:prstGeom prst="rect">
            <a:avLst/>
          </a:prstGeom>
          <a:noFill/>
          <a:ln>
            <a:noFill/>
          </a:ln>
        </p:spPr>
      </p:pic>
      <p:sp>
        <p:nvSpPr>
          <p:cNvPr id="732" name="Google Shape;732;p39"/>
          <p:cNvSpPr txBox="1"/>
          <p:nvPr/>
        </p:nvSpPr>
        <p:spPr>
          <a:xfrm>
            <a:off x="7567075" y="2278675"/>
            <a:ext cx="43794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797979"/>
                </a:solidFill>
                <a:latin typeface="Lato Light"/>
                <a:ea typeface="Lato Light"/>
                <a:cs typeface="Lato Light"/>
                <a:sym typeface="Calibri"/>
              </a:rPr>
              <a:t>Biểu đồ thể hiện sự tương quan giữa nhiệt độ với các loại khí (NO2, SO2, CO, O3).</a:t>
            </a:r>
            <a:endParaRPr>
              <a:solidFill>
                <a:srgbClr val="797979"/>
              </a:solidFill>
              <a:latin typeface="Lato Light"/>
              <a:ea typeface="Lato Light"/>
              <a:cs typeface="Lato Light"/>
              <a:sym typeface="Calibri"/>
            </a:endParaRPr>
          </a:p>
        </p:txBody>
      </p:sp>
      <p:sp>
        <p:nvSpPr>
          <p:cNvPr id="733" name="Google Shape;733;p39"/>
          <p:cNvSpPr txBox="1"/>
          <p:nvPr/>
        </p:nvSpPr>
        <p:spPr>
          <a:xfrm>
            <a:off x="7567074" y="3023525"/>
            <a:ext cx="4298775" cy="1569630"/>
          </a:xfrm>
          <a:prstGeom prst="rect">
            <a:avLst/>
          </a:prstGeom>
          <a:noFill/>
          <a:ln>
            <a:noFill/>
          </a:ln>
        </p:spPr>
        <p:txBody>
          <a:bodyPr spcFirstLastPara="1" wrap="square" lIns="91425" tIns="91425" rIns="91425" bIns="91425" anchor="t" anchorCtr="0">
            <a:spAutoFit/>
          </a:bodyPr>
          <a:lstStyle/>
          <a:p>
            <a:pPr algn="just"/>
            <a:r>
              <a:rPr lang="en-US">
                <a:solidFill>
                  <a:srgbClr val="797979"/>
                </a:solidFill>
                <a:latin typeface="Lato Light"/>
                <a:ea typeface="Lato Light"/>
                <a:cs typeface="Lato Light"/>
                <a:sym typeface="Calibri"/>
              </a:rPr>
              <a:t>Nhiệt độ càng cao thì phần lớn các khí có xu hướng giảm nhưng SO2 thì giữ nguyên ở mức cao. Điều này cho thấy, khi nhiệt độ tăng thì lượng ô nhiễm về SO2 cũng tăng.</a:t>
            </a:r>
            <a:endParaRPr>
              <a:solidFill>
                <a:srgbClr val="797979"/>
              </a:solidFill>
              <a:latin typeface="Lato Light"/>
              <a:ea typeface="Lato Light"/>
              <a:cs typeface="Lato Light"/>
              <a:sym typeface="Calibri"/>
            </a:endParaRPr>
          </a:p>
        </p:txBody>
      </p:sp>
      <p:sp>
        <p:nvSpPr>
          <p:cNvPr id="734" name="Google Shape;734;p39"/>
          <p:cNvSpPr txBox="1"/>
          <p:nvPr/>
        </p:nvSpPr>
        <p:spPr>
          <a:xfrm>
            <a:off x="7682575" y="3537738"/>
            <a:ext cx="395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40"/>
          <p:cNvSpPr txBox="1"/>
          <p:nvPr/>
        </p:nvSpPr>
        <p:spPr>
          <a:xfrm>
            <a:off x="1447273" y="296359"/>
            <a:ext cx="31803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797979"/>
              </a:buClr>
              <a:buSzPts val="2400"/>
              <a:buFont typeface="Lato Light"/>
              <a:buNone/>
            </a:pPr>
            <a:r>
              <a:rPr lang="en-US" sz="2400">
                <a:solidFill>
                  <a:srgbClr val="797979"/>
                </a:solidFill>
                <a:latin typeface="Lato Light"/>
                <a:ea typeface="Lato Light"/>
                <a:cs typeface="Lato Light"/>
                <a:sym typeface="Lato Light"/>
              </a:rPr>
              <a:t>Trực Quan Và Ý Nghĩa</a:t>
            </a:r>
            <a:endParaRPr/>
          </a:p>
        </p:txBody>
      </p:sp>
      <p:grpSp>
        <p:nvGrpSpPr>
          <p:cNvPr id="743" name="Google Shape;743;p40"/>
          <p:cNvGrpSpPr/>
          <p:nvPr/>
        </p:nvGrpSpPr>
        <p:grpSpPr>
          <a:xfrm>
            <a:off x="545521" y="73183"/>
            <a:ext cx="901752" cy="908064"/>
            <a:chOff x="4957945" y="2905780"/>
            <a:chExt cx="905101" cy="882901"/>
          </a:xfrm>
        </p:grpSpPr>
        <p:sp>
          <p:nvSpPr>
            <p:cNvPr id="744" name="Google Shape;744;p40"/>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nvGrpSpPr>
            <p:cNvPr id="745" name="Google Shape;745;p40"/>
            <p:cNvGrpSpPr/>
            <p:nvPr/>
          </p:nvGrpSpPr>
          <p:grpSpPr>
            <a:xfrm>
              <a:off x="4957945" y="2905780"/>
              <a:ext cx="905101" cy="882900"/>
              <a:chOff x="4957944" y="2905781"/>
              <a:chExt cx="905101" cy="882900"/>
            </a:xfrm>
          </p:grpSpPr>
          <p:sp>
            <p:nvSpPr>
              <p:cNvPr id="746" name="Google Shape;746;p40"/>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747" name="Google Shape;747;p40"/>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748" name="Google Shape;748;p40"/>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749" name="Google Shape;749;p40"/>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750" name="Google Shape;750;p40"/>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751" name="Google Shape;751;p40"/>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grpSp>
      <p:sp>
        <p:nvSpPr>
          <p:cNvPr id="752" name="Google Shape;752;p4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t>35</a:t>
            </a:fld>
            <a:endParaRPr/>
          </a:p>
        </p:txBody>
      </p:sp>
      <p:sp>
        <p:nvSpPr>
          <p:cNvPr id="753" name="Google Shape;753;p4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88888"/>
              </a:buClr>
              <a:buSzPts val="1200"/>
              <a:buFont typeface="Calibri"/>
              <a:buNone/>
            </a:pPr>
            <a:r>
              <a:rPr lang="en-US"/>
              <a:t>5/15/2023</a:t>
            </a:r>
            <a:endParaRPr/>
          </a:p>
        </p:txBody>
      </p:sp>
      <p:cxnSp>
        <p:nvCxnSpPr>
          <p:cNvPr id="754" name="Google Shape;754;p40"/>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755" name="Google Shape;755;p40"/>
          <p:cNvCxnSpPr/>
          <p:nvPr/>
        </p:nvCxnSpPr>
        <p:spPr>
          <a:xfrm>
            <a:off x="0" y="6370739"/>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756" name="Google Shape;756;p40"/>
          <p:cNvPicPr preferRelativeResize="0"/>
          <p:nvPr/>
        </p:nvPicPr>
        <p:blipFill rotWithShape="1">
          <a:blip r:embed="rId3">
            <a:alphaModFix/>
          </a:blip>
          <a:srcRect/>
          <a:stretch/>
        </p:blipFill>
        <p:spPr>
          <a:xfrm>
            <a:off x="630639" y="173304"/>
            <a:ext cx="731084" cy="731084"/>
          </a:xfrm>
          <a:prstGeom prst="rect">
            <a:avLst/>
          </a:prstGeom>
          <a:noFill/>
          <a:ln>
            <a:noFill/>
          </a:ln>
        </p:spPr>
      </p:pic>
      <p:sp>
        <p:nvSpPr>
          <p:cNvPr id="757" name="Google Shape;757;p40"/>
          <p:cNvSpPr txBox="1"/>
          <p:nvPr/>
        </p:nvSpPr>
        <p:spPr>
          <a:xfrm>
            <a:off x="1532376" y="502161"/>
            <a:ext cx="2721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797979"/>
              </a:buClr>
              <a:buSzPts val="1800"/>
              <a:buFont typeface="Lato Light"/>
              <a:buNone/>
            </a:pPr>
            <a:endParaRPr sz="1800">
              <a:solidFill>
                <a:srgbClr val="797979"/>
              </a:solidFill>
              <a:latin typeface="Lato Light"/>
              <a:ea typeface="Lato Light"/>
              <a:cs typeface="Lato Light"/>
              <a:sym typeface="Lato Light"/>
            </a:endParaRPr>
          </a:p>
        </p:txBody>
      </p:sp>
      <p:pic>
        <p:nvPicPr>
          <p:cNvPr id="758" name="Google Shape;758;p40"/>
          <p:cNvPicPr preferRelativeResize="0"/>
          <p:nvPr/>
        </p:nvPicPr>
        <p:blipFill>
          <a:blip r:embed="rId4">
            <a:alphaModFix/>
          </a:blip>
          <a:stretch>
            <a:fillRect/>
          </a:stretch>
        </p:blipFill>
        <p:spPr>
          <a:xfrm>
            <a:off x="443784" y="1399543"/>
            <a:ext cx="6606332" cy="4429225"/>
          </a:xfrm>
          <a:prstGeom prst="rect">
            <a:avLst/>
          </a:prstGeom>
          <a:noFill/>
          <a:ln>
            <a:noFill/>
          </a:ln>
        </p:spPr>
      </p:pic>
      <p:sp>
        <p:nvSpPr>
          <p:cNvPr id="759" name="Google Shape;759;p40"/>
          <p:cNvSpPr txBox="1"/>
          <p:nvPr/>
        </p:nvSpPr>
        <p:spPr>
          <a:xfrm>
            <a:off x="7669800" y="2165150"/>
            <a:ext cx="4078416" cy="646290"/>
          </a:xfrm>
          <a:prstGeom prst="rect">
            <a:avLst/>
          </a:prstGeom>
          <a:noFill/>
          <a:ln>
            <a:noFill/>
          </a:ln>
        </p:spPr>
        <p:txBody>
          <a:bodyPr spcFirstLastPara="1" wrap="square" lIns="91425" tIns="45700" rIns="91425" bIns="45700" anchor="t" anchorCtr="0">
            <a:spAutoFit/>
          </a:bodyPr>
          <a:lstStyle>
            <a:defPPr>
              <a:defRPr lang="en-US"/>
            </a:defPPr>
            <a:lvl1pPr marR="0" lvl="0" indent="0">
              <a:spcBef>
                <a:spcPts val="0"/>
              </a:spcBef>
              <a:spcAft>
                <a:spcPts val="0"/>
              </a:spcAft>
              <a:buClr>
                <a:srgbClr val="797979"/>
              </a:buClr>
              <a:buSzPts val="1800"/>
              <a:buFont typeface="Lato Light"/>
              <a:buNone/>
              <a:defRPr>
                <a:solidFill>
                  <a:srgbClr val="797979"/>
                </a:solidFill>
                <a:latin typeface="Lato Light"/>
                <a:ea typeface="Lato Light"/>
                <a:cs typeface="Lato Light"/>
              </a:defRPr>
            </a:lvl1pPr>
          </a:lstStyle>
          <a:p>
            <a:r>
              <a:rPr lang="en-US">
                <a:sym typeface="Calibri"/>
              </a:rPr>
              <a:t>Sự tương quan giữa bụi mịn PM2.5 và các loại khí (CO, SO2, NO2, O3).</a:t>
            </a:r>
            <a:endParaRPr>
              <a:sym typeface="Calibri"/>
            </a:endParaRPr>
          </a:p>
        </p:txBody>
      </p:sp>
      <p:sp>
        <p:nvSpPr>
          <p:cNvPr id="760" name="Google Shape;760;p40"/>
          <p:cNvSpPr txBox="1"/>
          <p:nvPr/>
        </p:nvSpPr>
        <p:spPr>
          <a:xfrm>
            <a:off x="7669800" y="2919775"/>
            <a:ext cx="4078416" cy="923289"/>
          </a:xfrm>
          <a:prstGeom prst="rect">
            <a:avLst/>
          </a:prstGeom>
          <a:noFill/>
          <a:ln>
            <a:noFill/>
          </a:ln>
        </p:spPr>
        <p:txBody>
          <a:bodyPr spcFirstLastPara="1" wrap="square" lIns="91425" tIns="45700" rIns="91425" bIns="45700" anchor="t" anchorCtr="0">
            <a:spAutoFit/>
          </a:bodyPr>
          <a:lstStyle>
            <a:defPPr>
              <a:defRPr lang="en-US"/>
            </a:defPPr>
            <a:lvl1pPr marR="0" lvl="0" indent="0">
              <a:spcBef>
                <a:spcPts val="0"/>
              </a:spcBef>
              <a:spcAft>
                <a:spcPts val="0"/>
              </a:spcAft>
              <a:buClr>
                <a:srgbClr val="797979"/>
              </a:buClr>
              <a:buSzPts val="1800"/>
              <a:buFont typeface="Lato Light"/>
              <a:buNone/>
              <a:defRPr>
                <a:solidFill>
                  <a:srgbClr val="797979"/>
                </a:solidFill>
                <a:latin typeface="Lato Light"/>
                <a:ea typeface="Lato Light"/>
                <a:cs typeface="Lato Light"/>
              </a:defRPr>
            </a:lvl1pPr>
          </a:lstStyle>
          <a:p>
            <a:pPr algn="just"/>
            <a:r>
              <a:rPr lang="en-US">
                <a:sym typeface="Calibri"/>
              </a:rPr>
              <a:t>Khi PM2.5 tăng cao thì SO2, NO2 có giảm nhưng vẫn ở mức cao, còn O3 với CO thì giảm hẳn xuống mức thấp.</a:t>
            </a:r>
            <a:endParaRPr>
              <a:sym typeface="Calibri"/>
            </a:endParaRPr>
          </a:p>
        </p:txBody>
      </p:sp>
      <p:sp>
        <p:nvSpPr>
          <p:cNvPr id="761" name="Google Shape;761;p40"/>
          <p:cNvSpPr txBox="1"/>
          <p:nvPr/>
        </p:nvSpPr>
        <p:spPr>
          <a:xfrm>
            <a:off x="7669800" y="3840975"/>
            <a:ext cx="4078416"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797979"/>
                </a:solidFill>
                <a:latin typeface="Lato Light"/>
                <a:ea typeface="Lato Light"/>
                <a:cs typeface="Lato Light"/>
                <a:sym typeface="Calibri"/>
              </a:rPr>
              <a:t>Lượng bụi mịn PM2.5 thường đi kèm với NO2 và SO2.</a:t>
            </a:r>
            <a:endParaRPr>
              <a:solidFill>
                <a:srgbClr val="797979"/>
              </a:solidFill>
              <a:latin typeface="Lato Light"/>
              <a:ea typeface="Lato Light"/>
              <a:cs typeface="Lato Light"/>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41"/>
          <p:cNvSpPr txBox="1"/>
          <p:nvPr/>
        </p:nvSpPr>
        <p:spPr>
          <a:xfrm>
            <a:off x="1537173" y="307997"/>
            <a:ext cx="31803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797979"/>
              </a:buClr>
              <a:buSzPts val="2400"/>
              <a:buFont typeface="Lato Light"/>
              <a:buNone/>
            </a:pPr>
            <a:r>
              <a:rPr lang="en-US" sz="2400">
                <a:solidFill>
                  <a:srgbClr val="797979"/>
                </a:solidFill>
                <a:latin typeface="Lato Light"/>
                <a:ea typeface="Lato Light"/>
                <a:cs typeface="Lato Light"/>
                <a:sym typeface="Lato Light"/>
              </a:rPr>
              <a:t>Trực Quan Và Ý Nghĩa</a:t>
            </a:r>
            <a:endParaRPr/>
          </a:p>
        </p:txBody>
      </p:sp>
      <p:grpSp>
        <p:nvGrpSpPr>
          <p:cNvPr id="770" name="Google Shape;770;p41"/>
          <p:cNvGrpSpPr/>
          <p:nvPr/>
        </p:nvGrpSpPr>
        <p:grpSpPr>
          <a:xfrm>
            <a:off x="545521" y="73183"/>
            <a:ext cx="901752" cy="908064"/>
            <a:chOff x="4957945" y="2905780"/>
            <a:chExt cx="905101" cy="882901"/>
          </a:xfrm>
        </p:grpSpPr>
        <p:sp>
          <p:nvSpPr>
            <p:cNvPr id="771" name="Google Shape;771;p41"/>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nvGrpSpPr>
            <p:cNvPr id="772" name="Google Shape;772;p41"/>
            <p:cNvGrpSpPr/>
            <p:nvPr/>
          </p:nvGrpSpPr>
          <p:grpSpPr>
            <a:xfrm>
              <a:off x="4957945" y="2905780"/>
              <a:ext cx="905101" cy="882900"/>
              <a:chOff x="4957944" y="2905781"/>
              <a:chExt cx="905101" cy="882900"/>
            </a:xfrm>
          </p:grpSpPr>
          <p:sp>
            <p:nvSpPr>
              <p:cNvPr id="773" name="Google Shape;773;p41"/>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774" name="Google Shape;774;p41"/>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775" name="Google Shape;775;p41"/>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776" name="Google Shape;776;p41"/>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777" name="Google Shape;777;p41"/>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778" name="Google Shape;778;p41"/>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grpSp>
      <p:sp>
        <p:nvSpPr>
          <p:cNvPr id="779" name="Google Shape;779;p4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t>36</a:t>
            </a:fld>
            <a:endParaRPr/>
          </a:p>
        </p:txBody>
      </p:sp>
      <p:sp>
        <p:nvSpPr>
          <p:cNvPr id="780" name="Google Shape;780;p4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88888"/>
              </a:buClr>
              <a:buSzPts val="1200"/>
              <a:buFont typeface="Calibri"/>
              <a:buNone/>
            </a:pPr>
            <a:r>
              <a:rPr lang="en-US"/>
              <a:t>5/15/2023</a:t>
            </a:r>
            <a:endParaRPr/>
          </a:p>
        </p:txBody>
      </p:sp>
      <p:cxnSp>
        <p:nvCxnSpPr>
          <p:cNvPr id="781" name="Google Shape;781;p41"/>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782" name="Google Shape;782;p41"/>
          <p:cNvCxnSpPr/>
          <p:nvPr/>
        </p:nvCxnSpPr>
        <p:spPr>
          <a:xfrm>
            <a:off x="0" y="6370739"/>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783" name="Google Shape;783;p41"/>
          <p:cNvPicPr preferRelativeResize="0"/>
          <p:nvPr/>
        </p:nvPicPr>
        <p:blipFill rotWithShape="1">
          <a:blip r:embed="rId3">
            <a:alphaModFix/>
          </a:blip>
          <a:srcRect/>
          <a:stretch/>
        </p:blipFill>
        <p:spPr>
          <a:xfrm>
            <a:off x="630639" y="173304"/>
            <a:ext cx="731084" cy="731084"/>
          </a:xfrm>
          <a:prstGeom prst="rect">
            <a:avLst/>
          </a:prstGeom>
          <a:noFill/>
          <a:ln>
            <a:noFill/>
          </a:ln>
        </p:spPr>
      </p:pic>
      <p:sp>
        <p:nvSpPr>
          <p:cNvPr id="784" name="Google Shape;784;p41"/>
          <p:cNvSpPr txBox="1"/>
          <p:nvPr/>
        </p:nvSpPr>
        <p:spPr>
          <a:xfrm>
            <a:off x="7412977" y="1919895"/>
            <a:ext cx="35298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797979"/>
                </a:solidFill>
                <a:latin typeface="Lato Light"/>
                <a:ea typeface="Lato Light"/>
                <a:cs typeface="Lato Light"/>
                <a:sym typeface="Calibri"/>
              </a:rPr>
              <a:t>Lượng  SO2 được đo ở các trạm.</a:t>
            </a:r>
            <a:endParaRPr>
              <a:solidFill>
                <a:srgbClr val="797979"/>
              </a:solidFill>
              <a:latin typeface="Lato Light"/>
              <a:ea typeface="Lato Light"/>
              <a:cs typeface="Lato Light"/>
              <a:sym typeface="Calibri"/>
            </a:endParaRPr>
          </a:p>
        </p:txBody>
      </p:sp>
      <p:pic>
        <p:nvPicPr>
          <p:cNvPr id="785" name="Google Shape;785;p41"/>
          <p:cNvPicPr preferRelativeResize="0"/>
          <p:nvPr/>
        </p:nvPicPr>
        <p:blipFill>
          <a:blip r:embed="rId4">
            <a:alphaModFix/>
          </a:blip>
          <a:stretch>
            <a:fillRect/>
          </a:stretch>
        </p:blipFill>
        <p:spPr>
          <a:xfrm>
            <a:off x="630651" y="1579075"/>
            <a:ext cx="6782326" cy="4317526"/>
          </a:xfrm>
          <a:prstGeom prst="rect">
            <a:avLst/>
          </a:prstGeom>
          <a:noFill/>
          <a:ln>
            <a:noFill/>
          </a:ln>
        </p:spPr>
      </p:pic>
      <p:sp>
        <p:nvSpPr>
          <p:cNvPr id="786" name="Google Shape;786;p41"/>
          <p:cNvSpPr txBox="1"/>
          <p:nvPr/>
        </p:nvSpPr>
        <p:spPr>
          <a:xfrm>
            <a:off x="7412977" y="2340250"/>
            <a:ext cx="4624523" cy="1015632"/>
          </a:xfrm>
          <a:prstGeom prst="rect">
            <a:avLst/>
          </a:prstGeom>
          <a:noFill/>
          <a:ln>
            <a:noFill/>
          </a:ln>
        </p:spPr>
        <p:txBody>
          <a:bodyPr spcFirstLastPara="1" wrap="square" lIns="91425" tIns="91425" rIns="91425" bIns="91425" anchor="t" anchorCtr="0">
            <a:spAutoFit/>
          </a:bodyPr>
          <a:lstStyle/>
          <a:p>
            <a:pPr algn="just"/>
            <a:r>
              <a:rPr lang="en-US">
                <a:solidFill>
                  <a:srgbClr val="797979"/>
                </a:solidFill>
                <a:latin typeface="Lato Light"/>
                <a:ea typeface="Lato Light"/>
                <a:cs typeface="Lato Light"/>
                <a:sym typeface="Calibri"/>
              </a:rPr>
              <a:t>Lượng SO2 được đo ở các trạm không đồng đều với nhau, cụ thể lượng SO2 nhiều nhất ở trạm 1 và thấp nhất là ở trạm 6.</a:t>
            </a:r>
            <a:endParaRPr>
              <a:solidFill>
                <a:srgbClr val="797979"/>
              </a:solidFill>
              <a:latin typeface="Lato Light"/>
              <a:ea typeface="Lato Light"/>
              <a:cs typeface="Lato Light"/>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5705655" y="2860814"/>
            <a:ext cx="2717909" cy="707886"/>
          </a:xfrm>
          <a:prstGeom prst="rect">
            <a:avLst/>
          </a:prstGeom>
          <a:noFill/>
        </p:spPr>
        <p:txBody>
          <a:bodyPr wrap="square" rtlCol="0">
            <a:spAutoFit/>
          </a:bodyPr>
          <a:lstStyle/>
          <a:p>
            <a:r>
              <a:rPr lang="en-US" sz="4000">
                <a:solidFill>
                  <a:srgbClr val="797979"/>
                </a:solidFill>
                <a:latin typeface="Lato light"/>
              </a:rPr>
              <a:t>Dashboard</a:t>
            </a:r>
            <a:endParaRPr lang="en-US" sz="4000" dirty="0" err="1">
              <a:solidFill>
                <a:srgbClr val="797979"/>
              </a:solidFill>
              <a:latin typeface="Lato light"/>
            </a:endParaRPr>
          </a:p>
        </p:txBody>
      </p:sp>
      <p:grpSp>
        <p:nvGrpSpPr>
          <p:cNvPr id="24" name="Group 23"/>
          <p:cNvGrpSpPr/>
          <p:nvPr/>
        </p:nvGrpSpPr>
        <p:grpSpPr>
          <a:xfrm>
            <a:off x="3581400" y="2189019"/>
            <a:ext cx="1979591" cy="2039621"/>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37</a:t>
            </a:fld>
            <a:endParaRPr lang="en-US"/>
          </a:p>
        </p:txBody>
      </p:sp>
      <p:sp>
        <p:nvSpPr>
          <p:cNvPr id="3" name="Date Placeholder 2"/>
          <p:cNvSpPr>
            <a:spLocks noGrp="1"/>
          </p:cNvSpPr>
          <p:nvPr>
            <p:ph type="dt" sz="half" idx="10"/>
          </p:nvPr>
        </p:nvSpPr>
        <p:spPr/>
        <p:txBody>
          <a:bodyPr/>
          <a:lstStyle/>
          <a:p>
            <a:fld id="{7C610426-4055-4A67-87AF-917DFC39E5FD}" type="datetime1">
              <a:rPr lang="en-US" smtClean="0"/>
              <a:t>5/21/2023</a:t>
            </a:fld>
            <a:endParaRPr lang="en-US"/>
          </a:p>
        </p:txBody>
      </p:sp>
      <p:pic>
        <p:nvPicPr>
          <p:cNvPr id="25" name="Picture 24">
            <a:extLst>
              <a:ext uri="{FF2B5EF4-FFF2-40B4-BE49-F238E27FC236}">
                <a16:creationId xmlns:a16="http://schemas.microsoft.com/office/drawing/2014/main" id="{7310CAD5-1700-D760-5A17-079E6337FA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6068" y="2361992"/>
            <a:ext cx="1704087" cy="1704087"/>
          </a:xfrm>
          <a:prstGeom prst="rect">
            <a:avLst/>
          </a:prstGeom>
        </p:spPr>
      </p:pic>
    </p:spTree>
    <p:extLst>
      <p:ext uri="{BB962C8B-B14F-4D97-AF65-F5344CB8AC3E}">
        <p14:creationId xmlns:p14="http://schemas.microsoft.com/office/powerpoint/2010/main" val="3210261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43"/>
          <p:cNvSpPr txBox="1"/>
          <p:nvPr/>
        </p:nvSpPr>
        <p:spPr>
          <a:xfrm>
            <a:off x="1490575" y="188198"/>
            <a:ext cx="284711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797979"/>
              </a:buClr>
              <a:buSzPts val="2400"/>
              <a:buFont typeface="Lato Light"/>
              <a:buNone/>
            </a:pPr>
            <a:r>
              <a:rPr lang="en-US" sz="2400">
                <a:solidFill>
                  <a:srgbClr val="797979"/>
                </a:solidFill>
                <a:latin typeface="Lato Light"/>
                <a:ea typeface="Lato Light"/>
                <a:cs typeface="Lato Light"/>
                <a:sym typeface="Lato Light"/>
              </a:rPr>
              <a:t>Dashboard</a:t>
            </a:r>
            <a:endParaRPr/>
          </a:p>
        </p:txBody>
      </p:sp>
      <p:grpSp>
        <p:nvGrpSpPr>
          <p:cNvPr id="809" name="Google Shape;809;p43"/>
          <p:cNvGrpSpPr/>
          <p:nvPr/>
        </p:nvGrpSpPr>
        <p:grpSpPr>
          <a:xfrm>
            <a:off x="622946" y="106329"/>
            <a:ext cx="867630" cy="857995"/>
            <a:chOff x="4957945" y="2905780"/>
            <a:chExt cx="905125" cy="882812"/>
          </a:xfrm>
        </p:grpSpPr>
        <p:sp>
          <p:nvSpPr>
            <p:cNvPr id="810" name="Google Shape;810;p43"/>
            <p:cNvSpPr/>
            <p:nvPr/>
          </p:nvSpPr>
          <p:spPr>
            <a:xfrm>
              <a:off x="4957945" y="2905781"/>
              <a:ext cx="905124" cy="882811"/>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nvGrpSpPr>
            <p:cNvPr id="811" name="Google Shape;811;p43"/>
            <p:cNvGrpSpPr/>
            <p:nvPr/>
          </p:nvGrpSpPr>
          <p:grpSpPr>
            <a:xfrm>
              <a:off x="4957945" y="2905780"/>
              <a:ext cx="905125" cy="882811"/>
              <a:chOff x="4957944" y="2905781"/>
              <a:chExt cx="905125" cy="882811"/>
            </a:xfrm>
          </p:grpSpPr>
          <p:sp>
            <p:nvSpPr>
              <p:cNvPr id="812" name="Google Shape;812;p43"/>
              <p:cNvSpPr/>
              <p:nvPr/>
            </p:nvSpPr>
            <p:spPr>
              <a:xfrm>
                <a:off x="4957945" y="2905781"/>
                <a:ext cx="905124" cy="882811"/>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813" name="Google Shape;813;p43"/>
              <p:cNvSpPr/>
              <p:nvPr/>
            </p:nvSpPr>
            <p:spPr>
              <a:xfrm>
                <a:off x="4957945" y="2905781"/>
                <a:ext cx="905124" cy="882811"/>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814" name="Google Shape;814;p43"/>
              <p:cNvSpPr/>
              <p:nvPr/>
            </p:nvSpPr>
            <p:spPr>
              <a:xfrm>
                <a:off x="4957945" y="2905781"/>
                <a:ext cx="905124" cy="882811"/>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815" name="Google Shape;815;p43"/>
              <p:cNvSpPr/>
              <p:nvPr/>
            </p:nvSpPr>
            <p:spPr>
              <a:xfrm>
                <a:off x="4957945" y="2905781"/>
                <a:ext cx="905124" cy="882811"/>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816" name="Google Shape;816;p43"/>
              <p:cNvSpPr/>
              <p:nvPr/>
            </p:nvSpPr>
            <p:spPr>
              <a:xfrm>
                <a:off x="4957945" y="2905781"/>
                <a:ext cx="905124" cy="882811"/>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817" name="Google Shape;817;p43"/>
              <p:cNvSpPr/>
              <p:nvPr/>
            </p:nvSpPr>
            <p:spPr>
              <a:xfrm>
                <a:off x="4957944" y="2905781"/>
                <a:ext cx="905124" cy="882811"/>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grpSp>
      <p:sp>
        <p:nvSpPr>
          <p:cNvPr id="818" name="Google Shape;818;p43"/>
          <p:cNvSpPr txBox="1">
            <a:spLocks noGrp="1"/>
          </p:cNvSpPr>
          <p:nvPr>
            <p:ph type="sldNum" idx="12"/>
          </p:nvPr>
        </p:nvSpPr>
        <p:spPr>
          <a:xfrm>
            <a:off x="8307260" y="6372573"/>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t>38</a:t>
            </a:fld>
            <a:endParaRPr/>
          </a:p>
        </p:txBody>
      </p:sp>
      <p:sp>
        <p:nvSpPr>
          <p:cNvPr id="819" name="Google Shape;819;p43"/>
          <p:cNvSpPr txBox="1">
            <a:spLocks noGrp="1"/>
          </p:cNvSpPr>
          <p:nvPr>
            <p:ph type="dt" idx="10"/>
          </p:nvPr>
        </p:nvSpPr>
        <p:spPr>
          <a:xfrm>
            <a:off x="534860" y="6372573"/>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88888"/>
              </a:buClr>
              <a:buSzPts val="1200"/>
              <a:buFont typeface="Calibri"/>
              <a:buNone/>
            </a:pPr>
            <a:r>
              <a:rPr lang="en-US"/>
              <a:t>5/16/2023</a:t>
            </a:r>
            <a:endParaRPr/>
          </a:p>
        </p:txBody>
      </p:sp>
      <p:cxnSp>
        <p:nvCxnSpPr>
          <p:cNvPr id="820" name="Google Shape;820;p43"/>
          <p:cNvCxnSpPr/>
          <p:nvPr/>
        </p:nvCxnSpPr>
        <p:spPr>
          <a:xfrm rot="10800000" flipH="1">
            <a:off x="0" y="1104917"/>
            <a:ext cx="12192000" cy="1"/>
          </a:xfrm>
          <a:prstGeom prst="straightConnector1">
            <a:avLst/>
          </a:prstGeom>
          <a:noFill/>
          <a:ln w="9525" cap="flat" cmpd="sng">
            <a:solidFill>
              <a:srgbClr val="BFBFBF"/>
            </a:solidFill>
            <a:prstDash val="solid"/>
            <a:miter lim="800000"/>
            <a:headEnd type="none" w="sm" len="sm"/>
            <a:tailEnd type="none" w="sm" len="sm"/>
          </a:ln>
        </p:spPr>
      </p:cxnSp>
      <p:cxnSp>
        <p:nvCxnSpPr>
          <p:cNvPr id="821" name="Google Shape;821;p43"/>
          <p:cNvCxnSpPr/>
          <p:nvPr/>
        </p:nvCxnSpPr>
        <p:spPr>
          <a:xfrm rot="10800000" flipH="1">
            <a:off x="-303340" y="6386961"/>
            <a:ext cx="12192000" cy="1"/>
          </a:xfrm>
          <a:prstGeom prst="straightConnector1">
            <a:avLst/>
          </a:prstGeom>
          <a:noFill/>
          <a:ln w="9525" cap="flat" cmpd="sng">
            <a:solidFill>
              <a:srgbClr val="BFBFBF"/>
            </a:solidFill>
            <a:prstDash val="solid"/>
            <a:miter lim="800000"/>
            <a:headEnd type="none" w="sm" len="sm"/>
            <a:tailEnd type="none" w="sm" len="sm"/>
          </a:ln>
        </p:spPr>
      </p:cxnSp>
      <p:pic>
        <p:nvPicPr>
          <p:cNvPr id="822" name="Google Shape;822;p43"/>
          <p:cNvPicPr preferRelativeResize="0"/>
          <p:nvPr/>
        </p:nvPicPr>
        <p:blipFill rotWithShape="1">
          <a:blip r:embed="rId3">
            <a:alphaModFix/>
          </a:blip>
          <a:srcRect/>
          <a:stretch/>
        </p:blipFill>
        <p:spPr>
          <a:xfrm>
            <a:off x="686191" y="165088"/>
            <a:ext cx="722148" cy="722148"/>
          </a:xfrm>
          <a:prstGeom prst="rect">
            <a:avLst/>
          </a:prstGeom>
          <a:noFill/>
          <a:ln>
            <a:noFill/>
          </a:ln>
        </p:spPr>
      </p:pic>
      <p:pic>
        <p:nvPicPr>
          <p:cNvPr id="823" name="Google Shape;823;p43"/>
          <p:cNvPicPr preferRelativeResize="0"/>
          <p:nvPr/>
        </p:nvPicPr>
        <p:blipFill>
          <a:blip r:embed="rId4">
            <a:alphaModFix/>
          </a:blip>
          <a:stretch>
            <a:fillRect/>
          </a:stretch>
        </p:blipFill>
        <p:spPr>
          <a:xfrm>
            <a:off x="1898073" y="1163787"/>
            <a:ext cx="8188036" cy="4447279"/>
          </a:xfrm>
          <a:prstGeom prst="rect">
            <a:avLst/>
          </a:prstGeom>
          <a:noFill/>
          <a:ln>
            <a:noFill/>
          </a:ln>
        </p:spPr>
      </p:pic>
      <p:sp>
        <p:nvSpPr>
          <p:cNvPr id="824" name="Google Shape;824;p43"/>
          <p:cNvSpPr txBox="1"/>
          <p:nvPr/>
        </p:nvSpPr>
        <p:spPr>
          <a:xfrm>
            <a:off x="3246900" y="5836126"/>
            <a:ext cx="5698200" cy="46163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solidFill>
                  <a:srgbClr val="797979"/>
                </a:solidFill>
                <a:latin typeface="Lato Light"/>
                <a:ea typeface="Lato Light"/>
                <a:cs typeface="Lato Light"/>
                <a:sym typeface="Calibri"/>
              </a:rPr>
              <a:t>Xem thêm về dashboard tại: </a:t>
            </a:r>
            <a:r>
              <a:rPr lang="en-US" u="sng">
                <a:solidFill>
                  <a:srgbClr val="01C9CB"/>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source</a:t>
            </a:r>
            <a:endParaRPr>
              <a:solidFill>
                <a:srgbClr val="01C9CB"/>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54424" y="231740"/>
            <a:ext cx="3211540" cy="461665"/>
          </a:xfrm>
          <a:prstGeom prst="rect">
            <a:avLst/>
          </a:prstGeom>
          <a:noFill/>
        </p:spPr>
        <p:txBody>
          <a:bodyPr wrap="square" rtlCol="0">
            <a:spAutoFit/>
          </a:bodyPr>
          <a:lstStyle/>
          <a:p>
            <a:r>
              <a:rPr lang="en-US" sz="2400">
                <a:solidFill>
                  <a:srgbClr val="797979"/>
                </a:solidFill>
                <a:latin typeface="Lato light"/>
              </a:rPr>
              <a:t>Giới Thiệu Thành Viên</a:t>
            </a:r>
            <a:endParaRPr lang="en-US" sz="2400" dirty="0">
              <a:solidFill>
                <a:srgbClr val="797979"/>
              </a:solidFill>
              <a:latin typeface="Lato light"/>
            </a:endParaRPr>
          </a:p>
        </p:txBody>
      </p:sp>
      <p:grpSp>
        <p:nvGrpSpPr>
          <p:cNvPr id="6" name="Group 5"/>
          <p:cNvGrpSpPr/>
          <p:nvPr/>
        </p:nvGrpSpPr>
        <p:grpSpPr>
          <a:xfrm>
            <a:off x="608381" y="141821"/>
            <a:ext cx="850040" cy="870621"/>
            <a:chOff x="4957945" y="2905780"/>
            <a:chExt cx="905125" cy="882812"/>
          </a:xfrm>
        </p:grpSpPr>
        <p:sp>
          <p:nvSpPr>
            <p:cNvPr id="7" name="Arc 6"/>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8" name="Group 7"/>
            <p:cNvGrpSpPr/>
            <p:nvPr/>
          </p:nvGrpSpPr>
          <p:grpSpPr>
            <a:xfrm>
              <a:off x="4957945" y="2905780"/>
              <a:ext cx="905125" cy="882811"/>
              <a:chOff x="4957944" y="2905781"/>
              <a:chExt cx="905125" cy="882811"/>
            </a:xfrm>
          </p:grpSpPr>
          <p:sp>
            <p:nvSpPr>
              <p:cNvPr id="9" name="Arc 8"/>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3" name="Arc 12"/>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4" name="Arc 13"/>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15" name="TextBox 14"/>
          <p:cNvSpPr txBox="1"/>
          <p:nvPr/>
        </p:nvSpPr>
        <p:spPr>
          <a:xfrm>
            <a:off x="1554424" y="577131"/>
            <a:ext cx="2198932" cy="338554"/>
          </a:xfrm>
          <a:prstGeom prst="rect">
            <a:avLst/>
          </a:prstGeom>
          <a:noFill/>
        </p:spPr>
        <p:txBody>
          <a:bodyPr wrap="square" rtlCol="0">
            <a:spAutoFit/>
          </a:bodyPr>
          <a:lstStyle/>
          <a:p>
            <a:r>
              <a:rPr lang="en-US" sz="1600">
                <a:solidFill>
                  <a:srgbClr val="797979"/>
                </a:solidFill>
                <a:latin typeface="Lato light"/>
              </a:rPr>
              <a:t>4 thành viên</a:t>
            </a:r>
            <a:endParaRPr lang="en-US" sz="1600" dirty="0">
              <a:solidFill>
                <a:srgbClr val="797979"/>
              </a:solidFill>
              <a:latin typeface="Lato light"/>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87" y="248118"/>
            <a:ext cx="658026" cy="658026"/>
          </a:xfrm>
          <a:prstGeom prst="rect">
            <a:avLst/>
          </a:prstGeom>
        </p:spPr>
      </p:pic>
      <p:cxnSp>
        <p:nvCxnSpPr>
          <p:cNvPr id="21" name="Straight Connector 20"/>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Slide Number Placeholder 23"/>
          <p:cNvSpPr>
            <a:spLocks noGrp="1"/>
          </p:cNvSpPr>
          <p:nvPr>
            <p:ph type="sldNum" sz="quarter" idx="12"/>
          </p:nvPr>
        </p:nvSpPr>
        <p:spPr/>
        <p:txBody>
          <a:bodyPr/>
          <a:lstStyle/>
          <a:p>
            <a:fld id="{9FF1AF08-227C-4926-93CA-204ED14D83C5}" type="slidenum">
              <a:rPr lang="en-US" smtClean="0"/>
              <a:t>4</a:t>
            </a:fld>
            <a:endParaRPr lang="en-US"/>
          </a:p>
        </p:txBody>
      </p:sp>
      <p:sp>
        <p:nvSpPr>
          <p:cNvPr id="25" name="Date Placeholder 24"/>
          <p:cNvSpPr>
            <a:spLocks noGrp="1"/>
          </p:cNvSpPr>
          <p:nvPr>
            <p:ph type="dt" sz="half" idx="10"/>
          </p:nvPr>
        </p:nvSpPr>
        <p:spPr/>
        <p:txBody>
          <a:bodyPr/>
          <a:lstStyle/>
          <a:p>
            <a:fld id="{B89FA072-86C4-478D-8032-ACD75BBA42D5}" type="datetime1">
              <a:rPr lang="en-US" smtClean="0"/>
              <a:t>5/21/2023</a:t>
            </a:fld>
            <a:endParaRPr lang="en-US"/>
          </a:p>
        </p:txBody>
      </p:sp>
      <p:pic>
        <p:nvPicPr>
          <p:cNvPr id="41" name="Picture 40"/>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902462" y="134269"/>
            <a:ext cx="451338" cy="451338"/>
          </a:xfrm>
          <a:prstGeom prst="rect">
            <a:avLst/>
          </a:prstGeom>
        </p:spPr>
      </p:pic>
      <p:graphicFrame>
        <p:nvGraphicFramePr>
          <p:cNvPr id="2" name="Table 1">
            <a:extLst>
              <a:ext uri="{FF2B5EF4-FFF2-40B4-BE49-F238E27FC236}">
                <a16:creationId xmlns:a16="http://schemas.microsoft.com/office/drawing/2014/main" id="{4DCD1751-FE95-19B0-299B-D8FD8112925A}"/>
              </a:ext>
            </a:extLst>
          </p:cNvPr>
          <p:cNvGraphicFramePr>
            <a:graphicFrameLocks noGrp="1"/>
          </p:cNvGraphicFramePr>
          <p:nvPr>
            <p:extLst>
              <p:ext uri="{D42A27DB-BD31-4B8C-83A1-F6EECF244321}">
                <p14:modId xmlns:p14="http://schemas.microsoft.com/office/powerpoint/2010/main" val="2735224437"/>
              </p:ext>
            </p:extLst>
          </p:nvPr>
        </p:nvGraphicFramePr>
        <p:xfrm>
          <a:off x="3581400" y="2307839"/>
          <a:ext cx="4680155" cy="2571156"/>
        </p:xfrm>
        <a:graphic>
          <a:graphicData uri="http://schemas.openxmlformats.org/drawingml/2006/table">
            <a:tbl>
              <a:tblPr/>
              <a:tblGrid>
                <a:gridCol w="2431473">
                  <a:extLst>
                    <a:ext uri="{9D8B030D-6E8A-4147-A177-3AD203B41FA5}">
                      <a16:colId xmlns:a16="http://schemas.microsoft.com/office/drawing/2014/main" val="2358891985"/>
                    </a:ext>
                  </a:extLst>
                </a:gridCol>
                <a:gridCol w="2248682">
                  <a:extLst>
                    <a:ext uri="{9D8B030D-6E8A-4147-A177-3AD203B41FA5}">
                      <a16:colId xmlns:a16="http://schemas.microsoft.com/office/drawing/2014/main" val="557329423"/>
                    </a:ext>
                  </a:extLst>
                </a:gridCol>
              </a:tblGrid>
              <a:tr h="342131">
                <a:tc>
                  <a:txBody>
                    <a:bodyPr/>
                    <a:lstStyle/>
                    <a:p>
                      <a:pPr marL="0" algn="l" defTabSz="914400" rtl="0" eaLnBrk="1" fontAlgn="t" latinLnBrk="0" hangingPunct="1">
                        <a:spcBef>
                          <a:spcPts val="0"/>
                        </a:spcBef>
                        <a:spcAft>
                          <a:spcPts val="0"/>
                        </a:spcAft>
                      </a:pPr>
                      <a:r>
                        <a:rPr lang="en-US" sz="1600" b="0" i="0" u="none" strike="noStrike" kern="1200">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 HỌ TÊN</a:t>
                      </a:r>
                      <a:endParaRPr lang="en-US" sz="1600" b="0" i="0" u="none" strike="noStrike" kern="120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MSSV</a:t>
                      </a:r>
                      <a:endParaRPr lang="en-US" sz="1600" dirty="0">
                        <a:effectLst/>
                        <a:latin typeface="Lato light" panose="020F0502020204030203" pitchFamily="34" charset="0"/>
                        <a:ea typeface="Lato light" panose="020F0502020204030203" pitchFamily="34" charset="0"/>
                        <a:cs typeface="Lato light" panose="020F0502020204030203" pitchFamily="34"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98051342"/>
                  </a:ext>
                </a:extLst>
              </a:tr>
              <a:tr h="534204">
                <a:tc>
                  <a:txBody>
                    <a:bodyPr/>
                    <a:lstStyle/>
                    <a:p>
                      <a:pPr rtl="0" fontAlgn="t">
                        <a:spcBef>
                          <a:spcPts val="0"/>
                        </a:spcBef>
                        <a:spcAft>
                          <a:spcPts val="0"/>
                        </a:spcAft>
                      </a:pPr>
                      <a:r>
                        <a:rPr lang="en-US" sz="1600" b="0" i="0" u="none" strike="noStrike" dirty="0" err="1">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Trần</a:t>
                      </a:r>
                      <a:r>
                        <a:rPr lang="en-US" sz="1600" b="0" i="0" u="none" strike="noStrike"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 </a:t>
                      </a:r>
                      <a:r>
                        <a:rPr lang="en-US" sz="1600" b="0" i="0" u="none" strike="noStrike" dirty="0" err="1">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Quốc</a:t>
                      </a:r>
                      <a:r>
                        <a:rPr lang="en-US" sz="1600" b="0" i="0" u="none" strike="noStrike"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 </a:t>
                      </a:r>
                      <a:r>
                        <a:rPr lang="en-US" sz="1600" b="0" i="0" u="none" strike="noStrike" dirty="0" err="1">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Bảo</a:t>
                      </a:r>
                      <a:endParaRPr lang="en-US" sz="1600" dirty="0">
                        <a:effectLst/>
                        <a:latin typeface="Lato light" panose="020F0502020204030203" pitchFamily="34" charset="0"/>
                        <a:ea typeface="Lato light" panose="020F0502020204030203" pitchFamily="34" charset="0"/>
                        <a:cs typeface="Lato light" panose="020F0502020204030203" pitchFamily="34"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20127449</a:t>
                      </a:r>
                      <a:endParaRPr lang="en-US" sz="1600" dirty="0">
                        <a:effectLst/>
                        <a:latin typeface="Lato light" panose="020F0502020204030203" pitchFamily="34" charset="0"/>
                        <a:ea typeface="Lato light" panose="020F0502020204030203" pitchFamily="34" charset="0"/>
                        <a:cs typeface="Lato light" panose="020F0502020204030203" pitchFamily="34"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680354608"/>
                  </a:ext>
                </a:extLst>
              </a:tr>
              <a:tr h="534204">
                <a:tc>
                  <a:txBody>
                    <a:bodyPr/>
                    <a:lstStyle/>
                    <a:p>
                      <a:pPr rtl="0" fontAlgn="t">
                        <a:spcBef>
                          <a:spcPts val="0"/>
                        </a:spcBef>
                        <a:spcAft>
                          <a:spcPts val="0"/>
                        </a:spcAft>
                      </a:pPr>
                      <a:r>
                        <a:rPr lang="en-US" sz="1600" b="0" i="0" u="none" strike="noStrike">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Hồ Đăng Cao</a:t>
                      </a:r>
                      <a:endParaRPr lang="en-US" sz="1600">
                        <a:effectLst/>
                        <a:latin typeface="Lato light" panose="020F0502020204030203" pitchFamily="34" charset="0"/>
                        <a:ea typeface="Lato light" panose="020F0502020204030203" pitchFamily="34" charset="0"/>
                        <a:cs typeface="Lato light" panose="020F0502020204030203" pitchFamily="34"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20127452</a:t>
                      </a:r>
                      <a:endParaRPr lang="en-US" sz="1600" dirty="0">
                        <a:effectLst/>
                        <a:latin typeface="Lato light" panose="020F0502020204030203" pitchFamily="34" charset="0"/>
                        <a:ea typeface="Lato light" panose="020F0502020204030203" pitchFamily="34" charset="0"/>
                        <a:cs typeface="Lato light" panose="020F0502020204030203" pitchFamily="34"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07480208"/>
                  </a:ext>
                </a:extLst>
              </a:tr>
              <a:tr h="534204">
                <a:tc>
                  <a:txBody>
                    <a:bodyPr/>
                    <a:lstStyle/>
                    <a:p>
                      <a:pPr rtl="0" fontAlgn="t">
                        <a:spcBef>
                          <a:spcPts val="0"/>
                        </a:spcBef>
                        <a:spcAft>
                          <a:spcPts val="0"/>
                        </a:spcAft>
                      </a:pPr>
                      <a:r>
                        <a:rPr lang="en-US" sz="1600" b="0" i="0" u="none" strike="noStrike">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Đỗ Đức Duy</a:t>
                      </a:r>
                      <a:endParaRPr lang="en-US" sz="1600">
                        <a:effectLst/>
                        <a:latin typeface="Lato light" panose="020F0502020204030203" pitchFamily="34" charset="0"/>
                        <a:ea typeface="Lato light" panose="020F0502020204030203" pitchFamily="34" charset="0"/>
                        <a:cs typeface="Lato light" panose="020F0502020204030203" pitchFamily="34"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20127476</a:t>
                      </a:r>
                      <a:endParaRPr lang="en-US" sz="1600" dirty="0">
                        <a:effectLst/>
                        <a:latin typeface="Lato light" panose="020F0502020204030203" pitchFamily="34" charset="0"/>
                        <a:ea typeface="Lato light" panose="020F0502020204030203" pitchFamily="34" charset="0"/>
                        <a:cs typeface="Lato light" panose="020F0502020204030203" pitchFamily="34"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555113516"/>
                  </a:ext>
                </a:extLst>
              </a:tr>
              <a:tr h="534204">
                <a:tc>
                  <a:txBody>
                    <a:bodyPr/>
                    <a:lstStyle/>
                    <a:p>
                      <a:pPr marL="0" algn="l" defTabSz="914400" rtl="0" eaLnBrk="1" fontAlgn="t" latinLnBrk="0" hangingPunct="1">
                        <a:spcBef>
                          <a:spcPts val="0"/>
                        </a:spcBef>
                        <a:spcAft>
                          <a:spcPts val="0"/>
                        </a:spcAft>
                      </a:pPr>
                      <a:r>
                        <a:rPr lang="en-US" sz="1600" b="0" i="0" u="none" strike="noStrike" kern="1200">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Lê Nguyễn Bình Nam</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20127567</a:t>
                      </a:r>
                      <a:endParaRPr lang="en-US" sz="1600" dirty="0">
                        <a:effectLst/>
                        <a:latin typeface="Lato light" panose="020F0502020204030203" pitchFamily="34" charset="0"/>
                        <a:ea typeface="Lato light" panose="020F0502020204030203" pitchFamily="34" charset="0"/>
                        <a:cs typeface="Lato light" panose="020F0502020204030203" pitchFamily="34"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543051436"/>
                  </a:ext>
                </a:extLst>
              </a:tr>
            </a:tbl>
          </a:graphicData>
        </a:graphic>
      </p:graphicFrame>
    </p:spTree>
    <p:extLst>
      <p:ext uri="{BB962C8B-B14F-4D97-AF65-F5344CB8AC3E}">
        <p14:creationId xmlns:p14="http://schemas.microsoft.com/office/powerpoint/2010/main" val="4233327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5055476" y="2721114"/>
            <a:ext cx="4434888" cy="707886"/>
          </a:xfrm>
          <a:prstGeom prst="rect">
            <a:avLst/>
          </a:prstGeom>
          <a:noFill/>
        </p:spPr>
        <p:txBody>
          <a:bodyPr wrap="square" rtlCol="0">
            <a:spAutoFit/>
          </a:bodyPr>
          <a:lstStyle/>
          <a:p>
            <a:r>
              <a:rPr lang="en-GB" sz="4000">
                <a:solidFill>
                  <a:srgbClr val="797979"/>
                </a:solidFill>
                <a:latin typeface="Lato light"/>
              </a:rPr>
              <a:t>Giới Thiệu Vấn Đề</a:t>
            </a:r>
            <a:endParaRPr lang="en-US" sz="4000" dirty="0">
              <a:solidFill>
                <a:srgbClr val="797979"/>
              </a:solidFill>
              <a:latin typeface="Lato light"/>
            </a:endParaRPr>
          </a:p>
        </p:txBody>
      </p:sp>
      <p:grpSp>
        <p:nvGrpSpPr>
          <p:cNvPr id="24" name="Group 23"/>
          <p:cNvGrpSpPr/>
          <p:nvPr/>
        </p:nvGrpSpPr>
        <p:grpSpPr>
          <a:xfrm>
            <a:off x="2951141" y="2083419"/>
            <a:ext cx="1979591" cy="2039621"/>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5</a:t>
            </a:fld>
            <a:endParaRPr lang="en-US"/>
          </a:p>
        </p:txBody>
      </p:sp>
      <p:sp>
        <p:nvSpPr>
          <p:cNvPr id="3" name="Date Placeholder 2"/>
          <p:cNvSpPr>
            <a:spLocks noGrp="1"/>
          </p:cNvSpPr>
          <p:nvPr>
            <p:ph type="dt" sz="half" idx="10"/>
          </p:nvPr>
        </p:nvSpPr>
        <p:spPr/>
        <p:txBody>
          <a:bodyPr/>
          <a:lstStyle/>
          <a:p>
            <a:fld id="{55D7A403-791C-41DD-9798-96A0E48037B9}" type="datetime1">
              <a:rPr lang="en-US" smtClean="0"/>
              <a:t>5/21/2023</a:t>
            </a:fld>
            <a:endParaRPr lang="en-US"/>
          </a:p>
        </p:txBody>
      </p:sp>
      <p:pic>
        <p:nvPicPr>
          <p:cNvPr id="28" name="Picture 27">
            <a:extLst>
              <a:ext uri="{FF2B5EF4-FFF2-40B4-BE49-F238E27FC236}">
                <a16:creationId xmlns:a16="http://schemas.microsoft.com/office/drawing/2014/main" id="{8B7AC0A3-EAB9-BBCB-B999-5707FB8470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75889" y="2238182"/>
            <a:ext cx="1730091" cy="1730091"/>
          </a:xfrm>
          <a:prstGeom prst="rect">
            <a:avLst/>
          </a:prstGeom>
        </p:spPr>
      </p:pic>
    </p:spTree>
    <p:extLst>
      <p:ext uri="{BB962C8B-B14F-4D97-AF65-F5344CB8AC3E}">
        <p14:creationId xmlns:p14="http://schemas.microsoft.com/office/powerpoint/2010/main" val="128685468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394776" y="136525"/>
            <a:ext cx="2743200" cy="461665"/>
          </a:xfrm>
          <a:prstGeom prst="rect">
            <a:avLst/>
          </a:prstGeom>
          <a:noFill/>
        </p:spPr>
        <p:txBody>
          <a:bodyPr wrap="square" rtlCol="0">
            <a:spAutoFit/>
          </a:bodyPr>
          <a:lstStyle/>
          <a:p>
            <a:r>
              <a:rPr lang="en-GB" sz="2400">
                <a:solidFill>
                  <a:srgbClr val="797979"/>
                </a:solidFill>
                <a:latin typeface="Lato light"/>
              </a:rPr>
              <a:t>Giới Thiệu Vấn Đề</a:t>
            </a:r>
            <a:endParaRPr lang="en-US" sz="2400" dirty="0">
              <a:solidFill>
                <a:srgbClr val="797979"/>
              </a:solidFill>
              <a:latin typeface="Lato light"/>
            </a:endParaRPr>
          </a:p>
        </p:txBody>
      </p:sp>
      <p:grpSp>
        <p:nvGrpSpPr>
          <p:cNvPr id="24" name="Group 23"/>
          <p:cNvGrpSpPr/>
          <p:nvPr/>
        </p:nvGrpSpPr>
        <p:grpSpPr>
          <a:xfrm>
            <a:off x="518304" y="90231"/>
            <a:ext cx="818127" cy="847691"/>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6</a:t>
            </a:fld>
            <a:endParaRPr lang="en-US"/>
          </a:p>
        </p:txBody>
      </p:sp>
      <p:sp>
        <p:nvSpPr>
          <p:cNvPr id="3" name="Date Placeholder 2"/>
          <p:cNvSpPr>
            <a:spLocks noGrp="1"/>
          </p:cNvSpPr>
          <p:nvPr>
            <p:ph type="dt" sz="half" idx="10"/>
          </p:nvPr>
        </p:nvSpPr>
        <p:spPr/>
        <p:txBody>
          <a:bodyPr/>
          <a:lstStyle/>
          <a:p>
            <a:fld id="{55D7A403-791C-41DD-9798-96A0E48037B9}" type="datetime1">
              <a:rPr lang="en-US" smtClean="0"/>
              <a:t>5/21/2023</a:t>
            </a:fld>
            <a:endParaRPr lang="en-US"/>
          </a:p>
        </p:txBody>
      </p:sp>
      <p:cxnSp>
        <p:nvCxnSpPr>
          <p:cNvPr id="17" name="Straight Connector 16"/>
          <p:cNvCxnSpPr/>
          <p:nvPr/>
        </p:nvCxnSpPr>
        <p:spPr>
          <a:xfrm flipV="1">
            <a:off x="0" y="1033773"/>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3C9FDD4-7E47-454B-5919-F1D4549BB1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652" y="168910"/>
            <a:ext cx="701430" cy="701430"/>
          </a:xfrm>
          <a:prstGeom prst="rect">
            <a:avLst/>
          </a:prstGeom>
        </p:spPr>
      </p:pic>
      <p:sp>
        <p:nvSpPr>
          <p:cNvPr id="4" name="TextBox 3">
            <a:extLst>
              <a:ext uri="{FF2B5EF4-FFF2-40B4-BE49-F238E27FC236}">
                <a16:creationId xmlns:a16="http://schemas.microsoft.com/office/drawing/2014/main" id="{B6D5F8ED-A074-A3FE-BF7A-0999E55DFAF6}"/>
              </a:ext>
            </a:extLst>
          </p:cNvPr>
          <p:cNvSpPr txBox="1"/>
          <p:nvPr/>
        </p:nvSpPr>
        <p:spPr>
          <a:xfrm>
            <a:off x="1494503" y="543982"/>
            <a:ext cx="1585582" cy="338554"/>
          </a:xfrm>
          <a:prstGeom prst="rect">
            <a:avLst/>
          </a:prstGeom>
          <a:noFill/>
        </p:spPr>
        <p:txBody>
          <a:bodyPr wrap="square">
            <a:spAutoFit/>
          </a:bodyPr>
          <a:lstStyle/>
          <a:p>
            <a:r>
              <a:rPr lang="en-GB" sz="1600" dirty="0" err="1">
                <a:solidFill>
                  <a:srgbClr val="797979"/>
                </a:solidFill>
                <a:latin typeface="Lato light"/>
              </a:rPr>
              <a:t>Đưa</a:t>
            </a:r>
            <a:r>
              <a:rPr lang="en-GB" sz="1600" dirty="0">
                <a:solidFill>
                  <a:srgbClr val="797979"/>
                </a:solidFill>
                <a:latin typeface="Lato light"/>
              </a:rPr>
              <a:t> </a:t>
            </a:r>
            <a:r>
              <a:rPr lang="en-GB" sz="1600" dirty="0" err="1">
                <a:solidFill>
                  <a:srgbClr val="797979"/>
                </a:solidFill>
                <a:latin typeface="Lato light"/>
              </a:rPr>
              <a:t>ra</a:t>
            </a:r>
            <a:r>
              <a:rPr lang="en-GB" sz="1600" dirty="0">
                <a:solidFill>
                  <a:srgbClr val="797979"/>
                </a:solidFill>
                <a:latin typeface="Lato light"/>
              </a:rPr>
              <a:t> </a:t>
            </a:r>
            <a:r>
              <a:rPr lang="en-GB" sz="1600" dirty="0" err="1">
                <a:solidFill>
                  <a:srgbClr val="797979"/>
                </a:solidFill>
                <a:latin typeface="Lato light"/>
              </a:rPr>
              <a:t>bài</a:t>
            </a:r>
            <a:r>
              <a:rPr lang="en-GB" sz="1600" dirty="0">
                <a:solidFill>
                  <a:srgbClr val="797979"/>
                </a:solidFill>
                <a:latin typeface="Lato light"/>
              </a:rPr>
              <a:t> </a:t>
            </a:r>
            <a:r>
              <a:rPr lang="en-GB" sz="1600" dirty="0" err="1">
                <a:solidFill>
                  <a:srgbClr val="797979"/>
                </a:solidFill>
                <a:latin typeface="Lato light"/>
              </a:rPr>
              <a:t>toán</a:t>
            </a:r>
            <a:endParaRPr lang="en-GB" sz="1600" dirty="0">
              <a:solidFill>
                <a:srgbClr val="797979"/>
              </a:solidFill>
              <a:latin typeface="Lato light"/>
            </a:endParaRPr>
          </a:p>
        </p:txBody>
      </p:sp>
      <p:pic>
        <p:nvPicPr>
          <p:cNvPr id="22" name="Picture 21">
            <a:extLst>
              <a:ext uri="{FF2B5EF4-FFF2-40B4-BE49-F238E27FC236}">
                <a16:creationId xmlns:a16="http://schemas.microsoft.com/office/drawing/2014/main" id="{6F55536D-138B-DBF0-2DB4-2CCB3861951A}"/>
              </a:ext>
            </a:extLst>
          </p:cNvPr>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797224" y="146852"/>
            <a:ext cx="451338" cy="451338"/>
          </a:xfrm>
          <a:prstGeom prst="rect">
            <a:avLst/>
          </a:prstGeom>
        </p:spPr>
      </p:pic>
      <p:sp>
        <p:nvSpPr>
          <p:cNvPr id="8" name="TextBox 7">
            <a:extLst>
              <a:ext uri="{FF2B5EF4-FFF2-40B4-BE49-F238E27FC236}">
                <a16:creationId xmlns:a16="http://schemas.microsoft.com/office/drawing/2014/main" id="{8047A76F-3C88-A4CF-D976-CE88D69787AC}"/>
              </a:ext>
            </a:extLst>
          </p:cNvPr>
          <p:cNvSpPr txBox="1"/>
          <p:nvPr/>
        </p:nvSpPr>
        <p:spPr>
          <a:xfrm>
            <a:off x="2390895" y="1966816"/>
            <a:ext cx="7410210" cy="2585323"/>
          </a:xfrm>
          <a:prstGeom prst="rect">
            <a:avLst/>
          </a:prstGeom>
          <a:noFill/>
        </p:spPr>
        <p:txBody>
          <a:bodyPr wrap="square">
            <a:spAutoFit/>
          </a:bodyPr>
          <a:lstStyle/>
          <a:p>
            <a:pPr algn="just"/>
            <a:r>
              <a:rPr lang="vi-VN">
                <a:solidFill>
                  <a:srgbClr val="797979"/>
                </a:solidFill>
                <a:latin typeface="Lato light"/>
              </a:rPr>
              <a:t>Mục tiêu</a:t>
            </a:r>
            <a:r>
              <a:rPr lang="en-US">
                <a:solidFill>
                  <a:srgbClr val="797979"/>
                </a:solidFill>
                <a:latin typeface="Lato light"/>
              </a:rPr>
              <a:t>: </a:t>
            </a:r>
          </a:p>
          <a:p>
            <a:pPr marL="285750" indent="-285750" algn="just">
              <a:buFontTx/>
              <a:buChar char="-"/>
            </a:pPr>
            <a:r>
              <a:rPr lang="en-US">
                <a:solidFill>
                  <a:srgbClr val="797979"/>
                </a:solidFill>
                <a:latin typeface="Lato light"/>
              </a:rPr>
              <a:t>T</a:t>
            </a:r>
            <a:r>
              <a:rPr lang="vi-VN">
                <a:solidFill>
                  <a:srgbClr val="797979"/>
                </a:solidFill>
                <a:latin typeface="Lato light"/>
              </a:rPr>
              <a:t>heo dõi chất lượng không khí</a:t>
            </a:r>
            <a:r>
              <a:rPr lang="en-US">
                <a:solidFill>
                  <a:srgbClr val="797979"/>
                </a:solidFill>
                <a:latin typeface="Lato light"/>
              </a:rPr>
              <a:t>.</a:t>
            </a:r>
            <a:r>
              <a:rPr lang="vi-VN">
                <a:solidFill>
                  <a:srgbClr val="797979"/>
                </a:solidFill>
                <a:latin typeface="Lato light"/>
              </a:rPr>
              <a:t> </a:t>
            </a:r>
            <a:endParaRPr lang="en-US">
              <a:solidFill>
                <a:srgbClr val="797979"/>
              </a:solidFill>
              <a:latin typeface="Lato light"/>
            </a:endParaRPr>
          </a:p>
          <a:p>
            <a:pPr marL="285750" indent="-285750" algn="just">
              <a:buFontTx/>
              <a:buChar char="-"/>
            </a:pPr>
            <a:r>
              <a:rPr lang="en-US">
                <a:solidFill>
                  <a:srgbClr val="797979"/>
                </a:solidFill>
                <a:latin typeface="Lato light"/>
              </a:rPr>
              <a:t>Đ</a:t>
            </a:r>
            <a:r>
              <a:rPr lang="vi-VN">
                <a:solidFill>
                  <a:srgbClr val="797979"/>
                </a:solidFill>
                <a:latin typeface="Lato light"/>
              </a:rPr>
              <a:t>ánh giá tác động của ô nhiễm không khí đối với sức khỏe con người</a:t>
            </a:r>
            <a:r>
              <a:rPr lang="en-US">
                <a:solidFill>
                  <a:srgbClr val="797979"/>
                </a:solidFill>
                <a:latin typeface="Lato light"/>
              </a:rPr>
              <a:t>.</a:t>
            </a:r>
          </a:p>
          <a:p>
            <a:pPr marL="285750" indent="-285750" algn="just">
              <a:buFontTx/>
              <a:buChar char="-"/>
            </a:pPr>
            <a:r>
              <a:rPr lang="en-US">
                <a:solidFill>
                  <a:srgbClr val="797979"/>
                </a:solidFill>
                <a:latin typeface="Lato light"/>
              </a:rPr>
              <a:t>Đưa ra </a:t>
            </a:r>
            <a:r>
              <a:rPr lang="vi-VN">
                <a:solidFill>
                  <a:srgbClr val="797979"/>
                </a:solidFill>
                <a:latin typeface="Lato light"/>
              </a:rPr>
              <a:t>giải pháp. </a:t>
            </a:r>
            <a:endParaRPr lang="en-US">
              <a:solidFill>
                <a:srgbClr val="797979"/>
              </a:solidFill>
              <a:latin typeface="Lato light"/>
            </a:endParaRPr>
          </a:p>
          <a:p>
            <a:pPr algn="just"/>
            <a:endParaRPr lang="en-US">
              <a:solidFill>
                <a:srgbClr val="797979"/>
              </a:solidFill>
              <a:latin typeface="Lato light"/>
            </a:endParaRPr>
          </a:p>
          <a:p>
            <a:pPr algn="just"/>
            <a:r>
              <a:rPr lang="en-US">
                <a:solidFill>
                  <a:srgbClr val="797979"/>
                </a:solidFill>
                <a:latin typeface="Lato light"/>
              </a:rPr>
              <a:t>Quy mô: </a:t>
            </a:r>
            <a:r>
              <a:rPr lang="vi-VN">
                <a:solidFill>
                  <a:srgbClr val="797979"/>
                </a:solidFill>
                <a:latin typeface="Lato light"/>
              </a:rPr>
              <a:t>tại T</a:t>
            </a:r>
            <a:r>
              <a:rPr lang="en-US">
                <a:solidFill>
                  <a:srgbClr val="797979"/>
                </a:solidFill>
                <a:latin typeface="Lato light"/>
              </a:rPr>
              <a:t>p. </a:t>
            </a:r>
            <a:r>
              <a:rPr lang="vi-VN">
                <a:solidFill>
                  <a:srgbClr val="797979"/>
                </a:solidFill>
                <a:latin typeface="Lato light"/>
              </a:rPr>
              <a:t>Hồ Chí Minh</a:t>
            </a:r>
            <a:r>
              <a:rPr lang="en-US">
                <a:solidFill>
                  <a:srgbClr val="797979"/>
                </a:solidFill>
                <a:latin typeface="Lato light"/>
              </a:rPr>
              <a:t> trên nhiều khu vực:</a:t>
            </a:r>
          </a:p>
          <a:p>
            <a:pPr marL="285750" indent="-285750" algn="just">
              <a:buFontTx/>
              <a:buChar char="-"/>
            </a:pPr>
            <a:r>
              <a:rPr lang="en-US">
                <a:solidFill>
                  <a:srgbClr val="797979"/>
                </a:solidFill>
                <a:latin typeface="Lato light"/>
              </a:rPr>
              <a:t>G</a:t>
            </a:r>
            <a:r>
              <a:rPr lang="vi-VN">
                <a:solidFill>
                  <a:srgbClr val="797979"/>
                </a:solidFill>
                <a:latin typeface="Lato light"/>
              </a:rPr>
              <a:t>iao thông</a:t>
            </a:r>
            <a:r>
              <a:rPr lang="en-US">
                <a:solidFill>
                  <a:srgbClr val="797979"/>
                </a:solidFill>
                <a:latin typeface="Lato light"/>
              </a:rPr>
              <a:t>.</a:t>
            </a:r>
          </a:p>
          <a:p>
            <a:pPr marL="285750" indent="-285750" algn="just">
              <a:buFontTx/>
              <a:buChar char="-"/>
            </a:pPr>
            <a:r>
              <a:rPr lang="en-US">
                <a:solidFill>
                  <a:srgbClr val="797979"/>
                </a:solidFill>
                <a:latin typeface="Lato light"/>
              </a:rPr>
              <a:t>K</a:t>
            </a:r>
            <a:r>
              <a:rPr lang="vi-VN">
                <a:solidFill>
                  <a:srgbClr val="797979"/>
                </a:solidFill>
                <a:latin typeface="Lato light"/>
              </a:rPr>
              <a:t>hu dân cư</a:t>
            </a:r>
            <a:r>
              <a:rPr lang="en-US">
                <a:solidFill>
                  <a:srgbClr val="797979"/>
                </a:solidFill>
                <a:latin typeface="Lato light"/>
              </a:rPr>
              <a:t>.</a:t>
            </a:r>
            <a:r>
              <a:rPr lang="vi-VN">
                <a:solidFill>
                  <a:srgbClr val="797979"/>
                </a:solidFill>
                <a:latin typeface="Lato light"/>
              </a:rPr>
              <a:t> </a:t>
            </a:r>
            <a:endParaRPr lang="en-US">
              <a:solidFill>
                <a:srgbClr val="797979"/>
              </a:solidFill>
              <a:latin typeface="Lato light"/>
            </a:endParaRPr>
          </a:p>
          <a:p>
            <a:pPr marL="285750" indent="-285750" algn="just">
              <a:buFontTx/>
              <a:buChar char="-"/>
            </a:pPr>
            <a:r>
              <a:rPr lang="en-US">
                <a:solidFill>
                  <a:srgbClr val="797979"/>
                </a:solidFill>
                <a:latin typeface="Lato light"/>
              </a:rPr>
              <a:t>K</a:t>
            </a:r>
            <a:r>
              <a:rPr lang="vi-VN">
                <a:solidFill>
                  <a:srgbClr val="797979"/>
                </a:solidFill>
                <a:latin typeface="Lato light"/>
              </a:rPr>
              <a:t>hu công nghiệp</a:t>
            </a:r>
            <a:r>
              <a:rPr lang="en-US">
                <a:solidFill>
                  <a:srgbClr val="797979"/>
                </a:solidFill>
                <a:latin typeface="Lato light"/>
              </a:rPr>
              <a:t>.</a:t>
            </a:r>
          </a:p>
        </p:txBody>
      </p:sp>
    </p:spTree>
    <p:extLst>
      <p:ext uri="{BB962C8B-B14F-4D97-AF65-F5344CB8AC3E}">
        <p14:creationId xmlns:p14="http://schemas.microsoft.com/office/powerpoint/2010/main" val="115101211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394776" y="136525"/>
            <a:ext cx="2743200" cy="461665"/>
          </a:xfrm>
          <a:prstGeom prst="rect">
            <a:avLst/>
          </a:prstGeom>
          <a:noFill/>
        </p:spPr>
        <p:txBody>
          <a:bodyPr wrap="square" rtlCol="0">
            <a:spAutoFit/>
          </a:bodyPr>
          <a:lstStyle/>
          <a:p>
            <a:r>
              <a:rPr lang="en-GB" sz="2400">
                <a:solidFill>
                  <a:srgbClr val="797979"/>
                </a:solidFill>
                <a:latin typeface="Lato light"/>
              </a:rPr>
              <a:t>Giới Thiệu Vấn Đề</a:t>
            </a:r>
            <a:endParaRPr lang="en-US" sz="2400" dirty="0">
              <a:solidFill>
                <a:srgbClr val="797979"/>
              </a:solidFill>
              <a:latin typeface="Lato light"/>
            </a:endParaRPr>
          </a:p>
        </p:txBody>
      </p:sp>
      <p:grpSp>
        <p:nvGrpSpPr>
          <p:cNvPr id="24" name="Group 23"/>
          <p:cNvGrpSpPr/>
          <p:nvPr/>
        </p:nvGrpSpPr>
        <p:grpSpPr>
          <a:xfrm>
            <a:off x="518304" y="90231"/>
            <a:ext cx="818127" cy="847691"/>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7</a:t>
            </a:fld>
            <a:endParaRPr lang="en-US"/>
          </a:p>
        </p:txBody>
      </p:sp>
      <p:sp>
        <p:nvSpPr>
          <p:cNvPr id="3" name="Date Placeholder 2"/>
          <p:cNvSpPr>
            <a:spLocks noGrp="1"/>
          </p:cNvSpPr>
          <p:nvPr>
            <p:ph type="dt" sz="half" idx="10"/>
          </p:nvPr>
        </p:nvSpPr>
        <p:spPr/>
        <p:txBody>
          <a:bodyPr/>
          <a:lstStyle/>
          <a:p>
            <a:fld id="{55D7A403-791C-41DD-9798-96A0E48037B9}" type="datetime1">
              <a:rPr lang="en-US" smtClean="0"/>
              <a:t>5/21/2023</a:t>
            </a:fld>
            <a:endParaRPr lang="en-US"/>
          </a:p>
        </p:txBody>
      </p:sp>
      <p:cxnSp>
        <p:nvCxnSpPr>
          <p:cNvPr id="17" name="Straight Connector 16"/>
          <p:cNvCxnSpPr/>
          <p:nvPr/>
        </p:nvCxnSpPr>
        <p:spPr>
          <a:xfrm flipV="1">
            <a:off x="0" y="1033773"/>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3C9FDD4-7E47-454B-5919-F1D4549BB1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652" y="168910"/>
            <a:ext cx="701430" cy="701430"/>
          </a:xfrm>
          <a:prstGeom prst="rect">
            <a:avLst/>
          </a:prstGeom>
        </p:spPr>
      </p:pic>
      <p:sp>
        <p:nvSpPr>
          <p:cNvPr id="4" name="TextBox 3">
            <a:extLst>
              <a:ext uri="{FF2B5EF4-FFF2-40B4-BE49-F238E27FC236}">
                <a16:creationId xmlns:a16="http://schemas.microsoft.com/office/drawing/2014/main" id="{B6D5F8ED-A074-A3FE-BF7A-0999E55DFAF6}"/>
              </a:ext>
            </a:extLst>
          </p:cNvPr>
          <p:cNvSpPr txBox="1"/>
          <p:nvPr/>
        </p:nvSpPr>
        <p:spPr>
          <a:xfrm>
            <a:off x="1494502" y="543982"/>
            <a:ext cx="2357061" cy="338554"/>
          </a:xfrm>
          <a:prstGeom prst="rect">
            <a:avLst/>
          </a:prstGeom>
          <a:noFill/>
        </p:spPr>
        <p:txBody>
          <a:bodyPr wrap="square">
            <a:spAutoFit/>
          </a:bodyPr>
          <a:lstStyle/>
          <a:p>
            <a:r>
              <a:rPr lang="en-GB" sz="1600">
                <a:solidFill>
                  <a:srgbClr val="797979"/>
                </a:solidFill>
                <a:latin typeface="Lato light"/>
              </a:rPr>
              <a:t>Giới thiệu về tập dữ liệu</a:t>
            </a:r>
            <a:endParaRPr lang="en-GB" sz="1600" dirty="0">
              <a:solidFill>
                <a:srgbClr val="797979"/>
              </a:solidFill>
              <a:latin typeface="Lato light"/>
            </a:endParaRPr>
          </a:p>
        </p:txBody>
      </p:sp>
      <p:pic>
        <p:nvPicPr>
          <p:cNvPr id="22" name="Picture 21">
            <a:extLst>
              <a:ext uri="{FF2B5EF4-FFF2-40B4-BE49-F238E27FC236}">
                <a16:creationId xmlns:a16="http://schemas.microsoft.com/office/drawing/2014/main" id="{6F55536D-138B-DBF0-2DB4-2CCB3861951A}"/>
              </a:ext>
            </a:extLst>
          </p:cNvPr>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797224" y="146852"/>
            <a:ext cx="451338" cy="451338"/>
          </a:xfrm>
          <a:prstGeom prst="rect">
            <a:avLst/>
          </a:prstGeom>
        </p:spPr>
      </p:pic>
      <p:sp>
        <p:nvSpPr>
          <p:cNvPr id="26" name="TextBox 25">
            <a:extLst>
              <a:ext uri="{FF2B5EF4-FFF2-40B4-BE49-F238E27FC236}">
                <a16:creationId xmlns:a16="http://schemas.microsoft.com/office/drawing/2014/main" id="{0B2F89D8-7E0A-5EE6-9E3E-0D613C73B546}"/>
              </a:ext>
            </a:extLst>
          </p:cNvPr>
          <p:cNvSpPr txBox="1"/>
          <p:nvPr/>
        </p:nvSpPr>
        <p:spPr>
          <a:xfrm>
            <a:off x="10057950" y="647293"/>
            <a:ext cx="1929886" cy="338554"/>
          </a:xfrm>
          <a:prstGeom prst="rect">
            <a:avLst/>
          </a:prstGeom>
          <a:noFill/>
        </p:spPr>
        <p:txBody>
          <a:bodyPr wrap="square">
            <a:spAutoFit/>
          </a:bodyPr>
          <a:lstStyle/>
          <a:p>
            <a:r>
              <a:rPr lang="en-GB" sz="1600">
                <a:solidFill>
                  <a:srgbClr val="797979"/>
                </a:solidFill>
                <a:latin typeface="Lato light"/>
                <a:hlinkClick r:id="rId5">
                  <a:extLst>
                    <a:ext uri="{A12FA001-AC4F-418D-AE19-62706E023703}">
                      <ahyp:hlinkClr xmlns:ahyp="http://schemas.microsoft.com/office/drawing/2018/hyperlinkcolor" val="tx"/>
                    </a:ext>
                  </a:extLst>
                </a:hlinkClick>
              </a:rPr>
              <a:t>data.mendeley.com</a:t>
            </a:r>
            <a:endParaRPr lang="en-GB" sz="1600" dirty="0">
              <a:solidFill>
                <a:srgbClr val="797979"/>
              </a:solidFill>
              <a:latin typeface="Lato light"/>
            </a:endParaRPr>
          </a:p>
        </p:txBody>
      </p:sp>
      <p:sp>
        <p:nvSpPr>
          <p:cNvPr id="20" name="TextBox 19">
            <a:extLst>
              <a:ext uri="{FF2B5EF4-FFF2-40B4-BE49-F238E27FC236}">
                <a16:creationId xmlns:a16="http://schemas.microsoft.com/office/drawing/2014/main" id="{F9E128EF-60E8-878D-0291-31CDC94C3C4D}"/>
              </a:ext>
            </a:extLst>
          </p:cNvPr>
          <p:cNvSpPr txBox="1"/>
          <p:nvPr/>
        </p:nvSpPr>
        <p:spPr>
          <a:xfrm>
            <a:off x="1170276" y="2341088"/>
            <a:ext cx="8001434" cy="2530629"/>
          </a:xfrm>
          <a:prstGeom prst="rect">
            <a:avLst/>
          </a:prstGeom>
          <a:noFill/>
        </p:spPr>
        <p:txBody>
          <a:bodyPr wrap="square">
            <a:spAutoFit/>
          </a:bodyPr>
          <a:lstStyle/>
          <a:p>
            <a:pPr algn="just">
              <a:lnSpc>
                <a:spcPct val="150000"/>
              </a:lnSpc>
            </a:pPr>
            <a:r>
              <a:rPr lang="en-US">
                <a:solidFill>
                  <a:srgbClr val="797979"/>
                </a:solidFill>
                <a:latin typeface="Lato light"/>
              </a:rPr>
              <a:t>Chất lượng dữ liệu:</a:t>
            </a:r>
          </a:p>
          <a:p>
            <a:pPr marL="285750" indent="-285750" algn="just">
              <a:lnSpc>
                <a:spcPct val="150000"/>
              </a:lnSpc>
              <a:buFontTx/>
              <a:buChar char="-"/>
            </a:pPr>
            <a:r>
              <a:rPr lang="en-US">
                <a:solidFill>
                  <a:srgbClr val="797979"/>
                </a:solidFill>
                <a:latin typeface="Lato light"/>
              </a:rPr>
              <a:t>D</a:t>
            </a:r>
            <a:r>
              <a:rPr lang="vi-VN">
                <a:solidFill>
                  <a:srgbClr val="797979"/>
                </a:solidFill>
                <a:latin typeface="Lato light"/>
              </a:rPr>
              <a:t>ữ liệu </a:t>
            </a:r>
            <a:r>
              <a:rPr lang="en-US">
                <a:solidFill>
                  <a:srgbClr val="797979"/>
                </a:solidFill>
                <a:latin typeface="Lato light"/>
              </a:rPr>
              <a:t>thu được </a:t>
            </a:r>
            <a:r>
              <a:rPr lang="vi-VN">
                <a:solidFill>
                  <a:srgbClr val="797979"/>
                </a:solidFill>
                <a:latin typeface="Lato light"/>
              </a:rPr>
              <a:t>từ mạng cảm biến chất lượng cao do HealthyAir triển khai</a:t>
            </a:r>
            <a:r>
              <a:rPr lang="en-US">
                <a:solidFill>
                  <a:srgbClr val="797979"/>
                </a:solidFill>
                <a:latin typeface="Lato light"/>
              </a:rPr>
              <a:t>.</a:t>
            </a:r>
          </a:p>
          <a:p>
            <a:pPr marL="285750" indent="-285750" algn="just">
              <a:lnSpc>
                <a:spcPct val="150000"/>
              </a:lnSpc>
              <a:buFontTx/>
              <a:buChar char="-"/>
            </a:pPr>
            <a:r>
              <a:rPr lang="en-US">
                <a:solidFill>
                  <a:srgbClr val="797979"/>
                </a:solidFill>
                <a:latin typeface="Lato light"/>
              </a:rPr>
              <a:t>D</a:t>
            </a:r>
            <a:r>
              <a:rPr lang="vi-VN">
                <a:solidFill>
                  <a:srgbClr val="797979"/>
                </a:solidFill>
                <a:latin typeface="Lato light"/>
              </a:rPr>
              <a:t>ữ liệu </a:t>
            </a:r>
            <a:r>
              <a:rPr lang="en-US">
                <a:solidFill>
                  <a:srgbClr val="797979"/>
                </a:solidFill>
                <a:latin typeface="Lato light"/>
              </a:rPr>
              <a:t>thu được</a:t>
            </a:r>
            <a:r>
              <a:rPr lang="vi-VN">
                <a:solidFill>
                  <a:srgbClr val="797979"/>
                </a:solidFill>
                <a:latin typeface="Lato light"/>
              </a:rPr>
              <a:t> khá chính xác (ngoại trừ </a:t>
            </a:r>
            <a:r>
              <a:rPr lang="en-US">
                <a:solidFill>
                  <a:srgbClr val="797979"/>
                </a:solidFill>
                <a:latin typeface="Lato light"/>
              </a:rPr>
              <a:t>outliers </a:t>
            </a:r>
            <a:r>
              <a:rPr lang="vi-VN">
                <a:solidFill>
                  <a:srgbClr val="797979"/>
                </a:solidFill>
                <a:latin typeface="Lato light"/>
              </a:rPr>
              <a:t>do sự kiện không lường trước tại một</a:t>
            </a:r>
            <a:r>
              <a:rPr lang="en-US">
                <a:solidFill>
                  <a:srgbClr val="797979"/>
                </a:solidFill>
                <a:latin typeface="Lato light"/>
              </a:rPr>
              <a:t> số</a:t>
            </a:r>
            <a:r>
              <a:rPr lang="vi-VN">
                <a:solidFill>
                  <a:srgbClr val="797979"/>
                </a:solidFill>
                <a:latin typeface="Lato light"/>
              </a:rPr>
              <a:t> địa điểm ngẫu nhiên trong thành phố)</a:t>
            </a:r>
            <a:r>
              <a:rPr lang="en-GB">
                <a:solidFill>
                  <a:srgbClr val="797979"/>
                </a:solidFill>
                <a:latin typeface="Lato light"/>
              </a:rPr>
              <a:t>.</a:t>
            </a:r>
            <a:endParaRPr lang="en-US">
              <a:solidFill>
                <a:srgbClr val="797979"/>
              </a:solidFill>
              <a:latin typeface="Lato light"/>
            </a:endParaRPr>
          </a:p>
          <a:p>
            <a:pPr marL="285750" indent="-285750" algn="just">
              <a:lnSpc>
                <a:spcPct val="150000"/>
              </a:lnSpc>
              <a:buFontTx/>
              <a:buChar char="-"/>
            </a:pPr>
            <a:r>
              <a:rPr lang="vi-VN">
                <a:solidFill>
                  <a:srgbClr val="797979"/>
                </a:solidFill>
                <a:latin typeface="Lato light"/>
              </a:rPr>
              <a:t>Các giá trị bị thiếu tại một số trạm, chủ yếu do mất điện</a:t>
            </a:r>
            <a:r>
              <a:rPr lang="en-GB">
                <a:solidFill>
                  <a:srgbClr val="797979"/>
                </a:solidFill>
                <a:latin typeface="Lato light"/>
              </a:rPr>
              <a:t> </a:t>
            </a:r>
            <a:r>
              <a:rPr lang="vi-VN">
                <a:solidFill>
                  <a:srgbClr val="797979"/>
                </a:solidFill>
                <a:latin typeface="Lato light"/>
              </a:rPr>
              <a:t>trong thời gian </a:t>
            </a:r>
            <a:r>
              <a:rPr lang="en-GB">
                <a:solidFill>
                  <a:srgbClr val="797979"/>
                </a:solidFill>
                <a:latin typeface="Lato light"/>
              </a:rPr>
              <a:t>phong tỏa </a:t>
            </a:r>
            <a:r>
              <a:rPr lang="vi-VN">
                <a:solidFill>
                  <a:srgbClr val="797979"/>
                </a:solidFill>
                <a:latin typeface="Lato light"/>
              </a:rPr>
              <a:t>COVID-19 và các yếu tố không thể kiểm soát khác.</a:t>
            </a:r>
            <a:endParaRPr lang="en-US">
              <a:solidFill>
                <a:srgbClr val="797979"/>
              </a:solidFill>
              <a:latin typeface="Lato light"/>
            </a:endParaRPr>
          </a:p>
        </p:txBody>
      </p:sp>
      <p:pic>
        <p:nvPicPr>
          <p:cNvPr id="6" name="Picture 5">
            <a:extLst>
              <a:ext uri="{FF2B5EF4-FFF2-40B4-BE49-F238E27FC236}">
                <a16:creationId xmlns:a16="http://schemas.microsoft.com/office/drawing/2014/main" id="{6AB5239A-2DBE-FF36-9D5D-79C4C285C859}"/>
              </a:ext>
            </a:extLst>
          </p:cNvPr>
          <p:cNvPicPr>
            <a:picLocks noChangeAspect="1"/>
          </p:cNvPicPr>
          <p:nvPr/>
        </p:nvPicPr>
        <p:blipFill>
          <a:blip r:embed="rId6"/>
          <a:stretch>
            <a:fillRect/>
          </a:stretch>
        </p:blipFill>
        <p:spPr>
          <a:xfrm>
            <a:off x="9635997" y="2706661"/>
            <a:ext cx="1177315" cy="1904052"/>
          </a:xfrm>
          <a:prstGeom prst="rect">
            <a:avLst/>
          </a:prstGeom>
        </p:spPr>
      </p:pic>
    </p:spTree>
    <p:extLst>
      <p:ext uri="{BB962C8B-B14F-4D97-AF65-F5344CB8AC3E}">
        <p14:creationId xmlns:p14="http://schemas.microsoft.com/office/powerpoint/2010/main" val="14347364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394776" y="136525"/>
            <a:ext cx="2743200" cy="461665"/>
          </a:xfrm>
          <a:prstGeom prst="rect">
            <a:avLst/>
          </a:prstGeom>
          <a:noFill/>
        </p:spPr>
        <p:txBody>
          <a:bodyPr wrap="square" rtlCol="0">
            <a:spAutoFit/>
          </a:bodyPr>
          <a:lstStyle/>
          <a:p>
            <a:r>
              <a:rPr lang="en-GB" sz="2400">
                <a:solidFill>
                  <a:srgbClr val="797979"/>
                </a:solidFill>
                <a:latin typeface="Lato light"/>
              </a:rPr>
              <a:t>Giới Thiệu Vấn Đề</a:t>
            </a:r>
            <a:endParaRPr lang="en-US" sz="2400" dirty="0">
              <a:solidFill>
                <a:srgbClr val="797979"/>
              </a:solidFill>
              <a:latin typeface="Lato light"/>
            </a:endParaRPr>
          </a:p>
        </p:txBody>
      </p:sp>
      <p:grpSp>
        <p:nvGrpSpPr>
          <p:cNvPr id="24" name="Group 23"/>
          <p:cNvGrpSpPr/>
          <p:nvPr/>
        </p:nvGrpSpPr>
        <p:grpSpPr>
          <a:xfrm>
            <a:off x="518304" y="90231"/>
            <a:ext cx="818127" cy="847691"/>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8</a:t>
            </a:fld>
            <a:endParaRPr lang="en-US"/>
          </a:p>
        </p:txBody>
      </p:sp>
      <p:sp>
        <p:nvSpPr>
          <p:cNvPr id="3" name="Date Placeholder 2"/>
          <p:cNvSpPr>
            <a:spLocks noGrp="1"/>
          </p:cNvSpPr>
          <p:nvPr>
            <p:ph type="dt" sz="half" idx="10"/>
          </p:nvPr>
        </p:nvSpPr>
        <p:spPr/>
        <p:txBody>
          <a:bodyPr/>
          <a:lstStyle/>
          <a:p>
            <a:fld id="{55D7A403-791C-41DD-9798-96A0E48037B9}" type="datetime1">
              <a:rPr lang="en-US" smtClean="0"/>
              <a:t>5/21/2023</a:t>
            </a:fld>
            <a:endParaRPr lang="en-US"/>
          </a:p>
        </p:txBody>
      </p:sp>
      <p:cxnSp>
        <p:nvCxnSpPr>
          <p:cNvPr id="17" name="Straight Connector 16"/>
          <p:cNvCxnSpPr/>
          <p:nvPr/>
        </p:nvCxnSpPr>
        <p:spPr>
          <a:xfrm flipV="1">
            <a:off x="0" y="1033773"/>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3C9FDD4-7E47-454B-5919-F1D4549BB1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652" y="168910"/>
            <a:ext cx="701430" cy="701430"/>
          </a:xfrm>
          <a:prstGeom prst="rect">
            <a:avLst/>
          </a:prstGeom>
        </p:spPr>
      </p:pic>
      <p:sp>
        <p:nvSpPr>
          <p:cNvPr id="4" name="TextBox 3">
            <a:extLst>
              <a:ext uri="{FF2B5EF4-FFF2-40B4-BE49-F238E27FC236}">
                <a16:creationId xmlns:a16="http://schemas.microsoft.com/office/drawing/2014/main" id="{B6D5F8ED-A074-A3FE-BF7A-0999E55DFAF6}"/>
              </a:ext>
            </a:extLst>
          </p:cNvPr>
          <p:cNvSpPr txBox="1"/>
          <p:nvPr/>
        </p:nvSpPr>
        <p:spPr>
          <a:xfrm>
            <a:off x="1494502" y="543982"/>
            <a:ext cx="2357061" cy="338554"/>
          </a:xfrm>
          <a:prstGeom prst="rect">
            <a:avLst/>
          </a:prstGeom>
          <a:noFill/>
        </p:spPr>
        <p:txBody>
          <a:bodyPr wrap="square">
            <a:spAutoFit/>
          </a:bodyPr>
          <a:lstStyle/>
          <a:p>
            <a:r>
              <a:rPr lang="en-GB" sz="1600">
                <a:solidFill>
                  <a:srgbClr val="797979"/>
                </a:solidFill>
                <a:latin typeface="Lato light"/>
              </a:rPr>
              <a:t>Giới thiệu về tập dữ liệu</a:t>
            </a:r>
            <a:endParaRPr lang="en-GB" sz="1600" dirty="0">
              <a:solidFill>
                <a:srgbClr val="797979"/>
              </a:solidFill>
              <a:latin typeface="Lato light"/>
            </a:endParaRPr>
          </a:p>
        </p:txBody>
      </p:sp>
      <p:pic>
        <p:nvPicPr>
          <p:cNvPr id="22" name="Picture 21">
            <a:extLst>
              <a:ext uri="{FF2B5EF4-FFF2-40B4-BE49-F238E27FC236}">
                <a16:creationId xmlns:a16="http://schemas.microsoft.com/office/drawing/2014/main" id="{6F55536D-138B-DBF0-2DB4-2CCB3861951A}"/>
              </a:ext>
            </a:extLst>
          </p:cNvPr>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797224" y="146852"/>
            <a:ext cx="451338" cy="451338"/>
          </a:xfrm>
          <a:prstGeom prst="rect">
            <a:avLst/>
          </a:prstGeom>
        </p:spPr>
      </p:pic>
      <p:sp>
        <p:nvSpPr>
          <p:cNvPr id="8" name="TextBox 7">
            <a:extLst>
              <a:ext uri="{FF2B5EF4-FFF2-40B4-BE49-F238E27FC236}">
                <a16:creationId xmlns:a16="http://schemas.microsoft.com/office/drawing/2014/main" id="{C8F9CC5D-98A1-B4CF-D033-576583A441B9}"/>
              </a:ext>
            </a:extLst>
          </p:cNvPr>
          <p:cNvSpPr txBox="1"/>
          <p:nvPr/>
        </p:nvSpPr>
        <p:spPr>
          <a:xfrm>
            <a:off x="927367" y="2397645"/>
            <a:ext cx="11160370" cy="2031325"/>
          </a:xfrm>
          <a:prstGeom prst="rect">
            <a:avLst/>
          </a:prstGeom>
          <a:noFill/>
        </p:spPr>
        <p:txBody>
          <a:bodyPr wrap="square">
            <a:spAutoFit/>
          </a:bodyPr>
          <a:lstStyle/>
          <a:p>
            <a:pPr algn="just"/>
            <a:r>
              <a:rPr lang="en-US">
                <a:solidFill>
                  <a:srgbClr val="797979"/>
                </a:solidFill>
                <a:latin typeface="Lato light"/>
              </a:rPr>
              <a:t>Bộ d</a:t>
            </a:r>
            <a:r>
              <a:rPr lang="vi-VN">
                <a:solidFill>
                  <a:srgbClr val="797979"/>
                </a:solidFill>
                <a:latin typeface="Lato light"/>
              </a:rPr>
              <a:t>ữ liệu chứa</a:t>
            </a:r>
            <a:endParaRPr lang="en-US">
              <a:solidFill>
                <a:srgbClr val="797979"/>
              </a:solidFill>
              <a:latin typeface="Lato light"/>
            </a:endParaRPr>
          </a:p>
          <a:p>
            <a:pPr marL="285750" indent="-285750" algn="just">
              <a:buFont typeface="Arial" panose="020B0604020202020204" pitchFamily="34" charset="0"/>
              <a:buChar char="•"/>
            </a:pPr>
            <a:r>
              <a:rPr lang="vi-VN">
                <a:solidFill>
                  <a:srgbClr val="797979"/>
                </a:solidFill>
                <a:latin typeface="Lato light"/>
              </a:rPr>
              <a:t>52.54</a:t>
            </a:r>
            <a:r>
              <a:rPr lang="en-US">
                <a:solidFill>
                  <a:srgbClr val="797979"/>
                </a:solidFill>
                <a:latin typeface="Lato light"/>
              </a:rPr>
              <a:t>8</a:t>
            </a:r>
            <a:r>
              <a:rPr lang="vi-VN">
                <a:solidFill>
                  <a:srgbClr val="797979"/>
                </a:solidFill>
                <a:latin typeface="Lato light"/>
              </a:rPr>
              <a:t> bản ghi</a:t>
            </a:r>
            <a:r>
              <a:rPr lang="en-US">
                <a:solidFill>
                  <a:srgbClr val="797979"/>
                </a:solidFill>
                <a:latin typeface="Lato light"/>
              </a:rPr>
              <a:t> (dòng)</a:t>
            </a:r>
            <a:r>
              <a:rPr lang="vi-VN">
                <a:solidFill>
                  <a:srgbClr val="797979"/>
                </a:solidFill>
                <a:latin typeface="Lato light"/>
              </a:rPr>
              <a:t> </a:t>
            </a:r>
            <a:endParaRPr lang="en-US">
              <a:solidFill>
                <a:srgbClr val="797979"/>
              </a:solidFill>
              <a:latin typeface="Lato light"/>
            </a:endParaRPr>
          </a:p>
          <a:p>
            <a:pPr marL="285750" indent="-285750" algn="just">
              <a:buFont typeface="Arial" panose="020B0604020202020204" pitchFamily="34" charset="0"/>
              <a:buChar char="•"/>
            </a:pPr>
            <a:r>
              <a:rPr lang="en-US">
                <a:solidFill>
                  <a:srgbClr val="797979"/>
                </a:solidFill>
                <a:latin typeface="Lato light"/>
              </a:rPr>
              <a:t>10 thuộc tính (cột):</a:t>
            </a:r>
          </a:p>
          <a:p>
            <a:pPr marL="742950" lvl="1" indent="-285750" algn="just">
              <a:buFont typeface="Wingdings" panose="05000000000000000000" pitchFamily="2" charset="2"/>
              <a:buChar char="§"/>
            </a:pPr>
            <a:r>
              <a:rPr lang="en-US">
                <a:solidFill>
                  <a:srgbClr val="797979"/>
                </a:solidFill>
                <a:latin typeface="Lato light"/>
              </a:rPr>
              <a:t>Thời điểm đo </a:t>
            </a:r>
            <a:r>
              <a:rPr lang="vi-VN">
                <a:solidFill>
                  <a:srgbClr val="797979"/>
                </a:solidFill>
                <a:latin typeface="Lato light"/>
              </a:rPr>
              <a:t>(dd-mm-yyyy HH:00:00)</a:t>
            </a:r>
            <a:r>
              <a:rPr lang="en-US">
                <a:solidFill>
                  <a:srgbClr val="797979"/>
                </a:solidFill>
                <a:latin typeface="Lato light"/>
              </a:rPr>
              <a:t>: </a:t>
            </a:r>
            <a:r>
              <a:rPr lang="vi-VN">
                <a:solidFill>
                  <a:srgbClr val="797979"/>
                </a:solidFill>
                <a:latin typeface="Lato light"/>
              </a:rPr>
              <a:t>được thu thập </a:t>
            </a:r>
            <a:r>
              <a:rPr lang="en-US">
                <a:solidFill>
                  <a:srgbClr val="797979"/>
                </a:solidFill>
                <a:latin typeface="Lato light"/>
              </a:rPr>
              <a:t>mỗi giờ </a:t>
            </a:r>
            <a:r>
              <a:rPr lang="vi-VN">
                <a:solidFill>
                  <a:srgbClr val="797979"/>
                </a:solidFill>
                <a:latin typeface="Lato light"/>
              </a:rPr>
              <a:t>từ </a:t>
            </a:r>
            <a:r>
              <a:rPr lang="en-US">
                <a:solidFill>
                  <a:srgbClr val="797979"/>
                </a:solidFill>
                <a:latin typeface="Lato light"/>
              </a:rPr>
              <a:t>21h 23/</a:t>
            </a:r>
            <a:r>
              <a:rPr lang="vi-VN">
                <a:solidFill>
                  <a:srgbClr val="797979"/>
                </a:solidFill>
                <a:latin typeface="Lato light"/>
              </a:rPr>
              <a:t>2</a:t>
            </a:r>
            <a:r>
              <a:rPr lang="en-US">
                <a:solidFill>
                  <a:srgbClr val="797979"/>
                </a:solidFill>
                <a:latin typeface="Lato light"/>
              </a:rPr>
              <a:t>/</a:t>
            </a:r>
            <a:r>
              <a:rPr lang="vi-VN">
                <a:solidFill>
                  <a:srgbClr val="797979"/>
                </a:solidFill>
                <a:latin typeface="Lato light"/>
              </a:rPr>
              <a:t>2021 </a:t>
            </a:r>
            <a:r>
              <a:rPr lang="en-US">
                <a:solidFill>
                  <a:srgbClr val="797979"/>
                </a:solidFill>
                <a:latin typeface="Lato light"/>
              </a:rPr>
              <a:t>-</a:t>
            </a:r>
            <a:r>
              <a:rPr lang="vi-VN">
                <a:solidFill>
                  <a:srgbClr val="797979"/>
                </a:solidFill>
                <a:latin typeface="Lato light"/>
              </a:rPr>
              <a:t> </a:t>
            </a:r>
            <a:r>
              <a:rPr lang="en-US">
                <a:solidFill>
                  <a:srgbClr val="797979"/>
                </a:solidFill>
                <a:latin typeface="Lato light"/>
              </a:rPr>
              <a:t>17h 21/</a:t>
            </a:r>
            <a:r>
              <a:rPr lang="vi-VN">
                <a:solidFill>
                  <a:srgbClr val="797979"/>
                </a:solidFill>
                <a:latin typeface="Lato light"/>
              </a:rPr>
              <a:t>6</a:t>
            </a:r>
            <a:r>
              <a:rPr lang="en-US">
                <a:solidFill>
                  <a:srgbClr val="797979"/>
                </a:solidFill>
                <a:latin typeface="Lato light"/>
              </a:rPr>
              <a:t>/</a:t>
            </a:r>
            <a:r>
              <a:rPr lang="vi-VN">
                <a:solidFill>
                  <a:srgbClr val="797979"/>
                </a:solidFill>
                <a:latin typeface="Lato light"/>
              </a:rPr>
              <a:t>2022</a:t>
            </a:r>
            <a:r>
              <a:rPr lang="en-US">
                <a:solidFill>
                  <a:srgbClr val="797979"/>
                </a:solidFill>
                <a:latin typeface="Lato light"/>
              </a:rPr>
              <a:t>.</a:t>
            </a:r>
          </a:p>
          <a:p>
            <a:pPr marL="742950" lvl="1" indent="-285750" algn="just">
              <a:buFont typeface="Wingdings" panose="05000000000000000000" pitchFamily="2" charset="2"/>
              <a:buChar char="§"/>
            </a:pPr>
            <a:r>
              <a:rPr lang="vi-VN">
                <a:solidFill>
                  <a:srgbClr val="797979"/>
                </a:solidFill>
                <a:latin typeface="Lato light"/>
              </a:rPr>
              <a:t>Station_No </a:t>
            </a:r>
            <a:r>
              <a:rPr lang="en-US">
                <a:solidFill>
                  <a:srgbClr val="797979"/>
                </a:solidFill>
                <a:latin typeface="Lato light"/>
              </a:rPr>
              <a:t>(</a:t>
            </a:r>
            <a:r>
              <a:rPr lang="vi-VN">
                <a:solidFill>
                  <a:srgbClr val="797979"/>
                </a:solidFill>
                <a:latin typeface="Lato light"/>
              </a:rPr>
              <a:t>1 </a:t>
            </a:r>
            <a:r>
              <a:rPr lang="en-US">
                <a:solidFill>
                  <a:srgbClr val="797979"/>
                </a:solidFill>
                <a:latin typeface="Lato light"/>
              </a:rPr>
              <a:t>-</a:t>
            </a:r>
            <a:r>
              <a:rPr lang="vi-VN">
                <a:solidFill>
                  <a:srgbClr val="797979"/>
                </a:solidFill>
                <a:latin typeface="Lato light"/>
              </a:rPr>
              <a:t> 6</a:t>
            </a:r>
            <a:r>
              <a:rPr lang="en-US">
                <a:solidFill>
                  <a:srgbClr val="797979"/>
                </a:solidFill>
                <a:latin typeface="Lato light"/>
              </a:rPr>
              <a:t>):</a:t>
            </a:r>
            <a:r>
              <a:rPr lang="vi-VN">
                <a:solidFill>
                  <a:srgbClr val="797979"/>
                </a:solidFill>
                <a:latin typeface="Lato light"/>
              </a:rPr>
              <a:t> </a:t>
            </a:r>
            <a:r>
              <a:rPr lang="en-US">
                <a:solidFill>
                  <a:srgbClr val="797979"/>
                </a:solidFill>
                <a:latin typeface="Lato light"/>
              </a:rPr>
              <a:t>mã </a:t>
            </a:r>
            <a:r>
              <a:rPr lang="vi-VN">
                <a:solidFill>
                  <a:srgbClr val="797979"/>
                </a:solidFill>
                <a:latin typeface="Lato light"/>
              </a:rPr>
              <a:t>trạm</a:t>
            </a:r>
            <a:r>
              <a:rPr lang="en-US">
                <a:solidFill>
                  <a:srgbClr val="797979"/>
                </a:solidFill>
                <a:latin typeface="Lato light"/>
              </a:rPr>
              <a:t> đo.</a:t>
            </a:r>
          </a:p>
          <a:p>
            <a:pPr marL="742950" lvl="1" indent="-285750" algn="just">
              <a:buFont typeface="Wingdings" panose="05000000000000000000" pitchFamily="2" charset="2"/>
              <a:buChar char="§"/>
            </a:pPr>
            <a:r>
              <a:rPr lang="en-US">
                <a:solidFill>
                  <a:srgbClr val="797979"/>
                </a:solidFill>
                <a:latin typeface="Lato light"/>
              </a:rPr>
              <a:t>Các thành phần không khí: </a:t>
            </a:r>
            <a:r>
              <a:rPr lang="vi-VN">
                <a:solidFill>
                  <a:srgbClr val="797979"/>
                </a:solidFill>
                <a:latin typeface="Lato light"/>
              </a:rPr>
              <a:t>TSP</a:t>
            </a:r>
            <a:r>
              <a:rPr lang="en-US">
                <a:solidFill>
                  <a:srgbClr val="797979"/>
                </a:solidFill>
                <a:latin typeface="Lato light"/>
              </a:rPr>
              <a:t> (</a:t>
            </a:r>
            <a:r>
              <a:rPr lang="vi-VN">
                <a:solidFill>
                  <a:srgbClr val="797979"/>
                </a:solidFill>
                <a:latin typeface="Lato light"/>
              </a:rPr>
              <a:t>Tổng hạt lơ lửng</a:t>
            </a:r>
            <a:r>
              <a:rPr lang="en-US">
                <a:solidFill>
                  <a:srgbClr val="797979"/>
                </a:solidFill>
                <a:latin typeface="Lato light"/>
              </a:rPr>
              <a:t>),</a:t>
            </a:r>
            <a:r>
              <a:rPr lang="vi-VN">
                <a:solidFill>
                  <a:srgbClr val="797979"/>
                </a:solidFill>
                <a:latin typeface="Lato light"/>
              </a:rPr>
              <a:t> PM2.5</a:t>
            </a:r>
            <a:r>
              <a:rPr lang="en-US">
                <a:solidFill>
                  <a:srgbClr val="797979"/>
                </a:solidFill>
                <a:latin typeface="Lato light"/>
              </a:rPr>
              <a:t>, </a:t>
            </a:r>
            <a:r>
              <a:rPr lang="vi-VN">
                <a:solidFill>
                  <a:srgbClr val="797979"/>
                </a:solidFill>
                <a:latin typeface="Lato light"/>
              </a:rPr>
              <a:t>O3</a:t>
            </a:r>
            <a:r>
              <a:rPr lang="en-US">
                <a:solidFill>
                  <a:srgbClr val="797979"/>
                </a:solidFill>
                <a:latin typeface="Lato light"/>
              </a:rPr>
              <a:t>, </a:t>
            </a:r>
            <a:r>
              <a:rPr lang="vi-VN">
                <a:solidFill>
                  <a:srgbClr val="797979"/>
                </a:solidFill>
                <a:latin typeface="Lato light"/>
              </a:rPr>
              <a:t>CO</a:t>
            </a:r>
            <a:r>
              <a:rPr lang="en-US">
                <a:solidFill>
                  <a:srgbClr val="797979"/>
                </a:solidFill>
                <a:latin typeface="Lato light"/>
              </a:rPr>
              <a:t>, </a:t>
            </a:r>
            <a:r>
              <a:rPr lang="vi-VN">
                <a:solidFill>
                  <a:srgbClr val="797979"/>
                </a:solidFill>
                <a:latin typeface="Lato light"/>
              </a:rPr>
              <a:t>NO2</a:t>
            </a:r>
            <a:r>
              <a:rPr lang="en-US">
                <a:solidFill>
                  <a:srgbClr val="797979"/>
                </a:solidFill>
                <a:latin typeface="Lato light"/>
              </a:rPr>
              <a:t> , </a:t>
            </a:r>
            <a:r>
              <a:rPr lang="vi-VN">
                <a:solidFill>
                  <a:srgbClr val="797979"/>
                </a:solidFill>
                <a:latin typeface="Lato light"/>
              </a:rPr>
              <a:t>SO2</a:t>
            </a:r>
            <a:r>
              <a:rPr lang="en-US">
                <a:solidFill>
                  <a:srgbClr val="797979"/>
                </a:solidFill>
                <a:latin typeface="Lato light"/>
              </a:rPr>
              <a:t> (</a:t>
            </a:r>
            <a:r>
              <a:rPr lang="vi-VN">
                <a:solidFill>
                  <a:srgbClr val="797979"/>
                </a:solidFill>
                <a:latin typeface="Lato light"/>
              </a:rPr>
              <a:t>µg/m3</a:t>
            </a:r>
            <a:r>
              <a:rPr lang="en-US">
                <a:solidFill>
                  <a:srgbClr val="797979"/>
                </a:solidFill>
                <a:latin typeface="Lato light"/>
              </a:rPr>
              <a:t>).</a:t>
            </a:r>
          </a:p>
          <a:p>
            <a:pPr marL="742950" lvl="1" indent="-285750" algn="just">
              <a:buFont typeface="Wingdings" panose="05000000000000000000" pitchFamily="2" charset="2"/>
              <a:buChar char="§"/>
            </a:pPr>
            <a:r>
              <a:rPr lang="en-US">
                <a:solidFill>
                  <a:srgbClr val="797979"/>
                </a:solidFill>
                <a:latin typeface="Lato light"/>
              </a:rPr>
              <a:t>2 thông số khí tượng: </a:t>
            </a:r>
            <a:r>
              <a:rPr lang="vi-VN">
                <a:solidFill>
                  <a:srgbClr val="797979"/>
                </a:solidFill>
                <a:latin typeface="Lato light"/>
              </a:rPr>
              <a:t>Nhiệt độ (°C) và Độ ẩm (%)</a:t>
            </a:r>
            <a:r>
              <a:rPr lang="en-US">
                <a:solidFill>
                  <a:srgbClr val="797979"/>
                </a:solidFill>
                <a:latin typeface="Lato light"/>
              </a:rPr>
              <a:t>.</a:t>
            </a:r>
          </a:p>
        </p:txBody>
      </p:sp>
      <p:pic>
        <p:nvPicPr>
          <p:cNvPr id="6" name="Picture 5">
            <a:extLst>
              <a:ext uri="{FF2B5EF4-FFF2-40B4-BE49-F238E27FC236}">
                <a16:creationId xmlns:a16="http://schemas.microsoft.com/office/drawing/2014/main" id="{0A46344F-8F1E-4A62-51C1-FDB9445224D4}"/>
              </a:ext>
            </a:extLst>
          </p:cNvPr>
          <p:cNvPicPr>
            <a:picLocks noChangeAspect="1"/>
          </p:cNvPicPr>
          <p:nvPr/>
        </p:nvPicPr>
        <p:blipFill>
          <a:blip r:embed="rId5"/>
          <a:stretch>
            <a:fillRect/>
          </a:stretch>
        </p:blipFill>
        <p:spPr>
          <a:xfrm>
            <a:off x="982785" y="4574518"/>
            <a:ext cx="10007864" cy="1575312"/>
          </a:xfrm>
          <a:prstGeom prst="rect">
            <a:avLst/>
          </a:prstGeom>
        </p:spPr>
      </p:pic>
      <p:pic>
        <p:nvPicPr>
          <p:cNvPr id="13" name="Picture 12">
            <a:extLst>
              <a:ext uri="{FF2B5EF4-FFF2-40B4-BE49-F238E27FC236}">
                <a16:creationId xmlns:a16="http://schemas.microsoft.com/office/drawing/2014/main" id="{9FA589F0-BECB-9DD2-CFCE-6D5B11472696}"/>
              </a:ext>
            </a:extLst>
          </p:cNvPr>
          <p:cNvPicPr>
            <a:picLocks noChangeAspect="1"/>
          </p:cNvPicPr>
          <p:nvPr/>
        </p:nvPicPr>
        <p:blipFill rotWithShape="1">
          <a:blip r:embed="rId6"/>
          <a:srcRect b="40149"/>
          <a:stretch/>
        </p:blipFill>
        <p:spPr>
          <a:xfrm>
            <a:off x="982785" y="1345378"/>
            <a:ext cx="9561936" cy="885456"/>
          </a:xfrm>
          <a:prstGeom prst="rect">
            <a:avLst/>
          </a:prstGeom>
        </p:spPr>
      </p:pic>
      <p:sp>
        <p:nvSpPr>
          <p:cNvPr id="18" name="TextBox 17">
            <a:extLst>
              <a:ext uri="{FF2B5EF4-FFF2-40B4-BE49-F238E27FC236}">
                <a16:creationId xmlns:a16="http://schemas.microsoft.com/office/drawing/2014/main" id="{3D00EC43-52E9-06C5-E433-01EE9571ADC6}"/>
              </a:ext>
            </a:extLst>
          </p:cNvPr>
          <p:cNvSpPr txBox="1"/>
          <p:nvPr/>
        </p:nvSpPr>
        <p:spPr>
          <a:xfrm>
            <a:off x="10057950" y="647293"/>
            <a:ext cx="1929886" cy="338554"/>
          </a:xfrm>
          <a:prstGeom prst="rect">
            <a:avLst/>
          </a:prstGeom>
          <a:noFill/>
        </p:spPr>
        <p:txBody>
          <a:bodyPr wrap="square">
            <a:spAutoFit/>
          </a:bodyPr>
          <a:lstStyle/>
          <a:p>
            <a:r>
              <a:rPr lang="en-GB" sz="1600">
                <a:solidFill>
                  <a:srgbClr val="797979"/>
                </a:solidFill>
                <a:latin typeface="Lato light"/>
                <a:hlinkClick r:id="rId7">
                  <a:extLst>
                    <a:ext uri="{A12FA001-AC4F-418D-AE19-62706E023703}">
                      <ahyp:hlinkClr xmlns:ahyp="http://schemas.microsoft.com/office/drawing/2018/hyperlinkcolor" val="tx"/>
                    </a:ext>
                  </a:extLst>
                </a:hlinkClick>
              </a:rPr>
              <a:t>data.mendeley.com</a:t>
            </a:r>
            <a:endParaRPr lang="en-GB" sz="1600" dirty="0">
              <a:solidFill>
                <a:srgbClr val="797979"/>
              </a:solidFill>
              <a:latin typeface="Lato light"/>
            </a:endParaRPr>
          </a:p>
        </p:txBody>
      </p:sp>
    </p:spTree>
    <p:extLst>
      <p:ext uri="{BB962C8B-B14F-4D97-AF65-F5344CB8AC3E}">
        <p14:creationId xmlns:p14="http://schemas.microsoft.com/office/powerpoint/2010/main" val="266342558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 name="Picture 19" descr="A map with blue circles&#10;&#10;Description automatically generated with medium confidence">
            <a:extLst>
              <a:ext uri="{FF2B5EF4-FFF2-40B4-BE49-F238E27FC236}">
                <a16:creationId xmlns:a16="http://schemas.microsoft.com/office/drawing/2014/main" id="{EDC9F7D8-7764-1051-AB6A-217531888A45}"/>
              </a:ext>
            </a:extLst>
          </p:cNvPr>
          <p:cNvPicPr>
            <a:picLocks noChangeAspect="1"/>
          </p:cNvPicPr>
          <p:nvPr/>
        </p:nvPicPr>
        <p:blipFill rotWithShape="1">
          <a:blip r:embed="rId3"/>
          <a:srcRect l="2826" r="5157" b="-1"/>
          <a:stretch/>
        </p:blipFill>
        <p:spPr>
          <a:xfrm>
            <a:off x="0" y="2985"/>
            <a:ext cx="12188952" cy="6855015"/>
          </a:xfrm>
          <a:prstGeom prst="rect">
            <a:avLst/>
          </a:prstGeom>
        </p:spPr>
      </p:pic>
      <p:pic>
        <p:nvPicPr>
          <p:cNvPr id="40" name="Picture 39">
            <a:extLst>
              <a:ext uri="{FF2B5EF4-FFF2-40B4-BE49-F238E27FC236}">
                <a16:creationId xmlns:a16="http://schemas.microsoft.com/office/drawing/2014/main" id="{D64B4C25-0282-D0FD-0802-89C05E96211E}"/>
              </a:ext>
            </a:extLst>
          </p:cNvPr>
          <p:cNvPicPr>
            <a:picLocks noChangeAspect="1"/>
          </p:cNvPicPr>
          <p:nvPr/>
        </p:nvPicPr>
        <p:blipFill>
          <a:blip r:embed="rId4"/>
          <a:stretch>
            <a:fillRect/>
          </a:stretch>
        </p:blipFill>
        <p:spPr>
          <a:xfrm>
            <a:off x="4973782" y="5451930"/>
            <a:ext cx="7218218" cy="1136201"/>
          </a:xfrm>
          <a:prstGeom prst="rect">
            <a:avLst/>
          </a:prstGeom>
        </p:spPr>
      </p:pic>
    </p:spTree>
    <p:extLst>
      <p:ext uri="{BB962C8B-B14F-4D97-AF65-F5344CB8AC3E}">
        <p14:creationId xmlns:p14="http://schemas.microsoft.com/office/powerpoint/2010/main" val="18330822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 dockstate="right" visibility="0" width="350" row="2">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6806086D-B822-4619-BB8B-BDB8A4308FAC}">
  <we:reference id="wa104038830" version="1.0.0.3" store="en-US" storeType="OMEX"/>
  <we:alternateReferences>
    <we:reference id="WA104038830" version="1.0.0.3" store="WA104038830"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FA563680-45F8-47C5-B9BA-33BA473FB566}">
  <we:reference id="wa200001745" version="1.0.1.5" store="en-US" storeType="OMEX"/>
  <we:alternateReferences>
    <we:reference id="WA200001745" version="1.0.1.5" store="WA200001745"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6192</TotalTime>
  <Words>1828</Words>
  <Application>Microsoft Office PowerPoint</Application>
  <PresentationFormat>Widescreen</PresentationFormat>
  <Paragraphs>289</Paragraphs>
  <Slides>38</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Calibri Light</vt:lpstr>
      <vt:lpstr>Cambria Math</vt:lpstr>
      <vt:lpstr>Lato light</vt:lpstr>
      <vt:lpstr>Lato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ho dangcao</cp:lastModifiedBy>
  <cp:revision>408</cp:revision>
  <dcterms:created xsi:type="dcterms:W3CDTF">2020-12-20T14:41:05Z</dcterms:created>
  <dcterms:modified xsi:type="dcterms:W3CDTF">2023-05-21T01:30:09Z</dcterms:modified>
</cp:coreProperties>
</file>