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handoutMasterIdLst>
    <p:handoutMasterId r:id="rId45"/>
  </p:handoutMasterIdLst>
  <p:sldIdLst>
    <p:sldId id="256" r:id="rId2"/>
    <p:sldId id="257" r:id="rId3"/>
    <p:sldId id="260" r:id="rId4"/>
    <p:sldId id="268" r:id="rId5"/>
    <p:sldId id="303" r:id="rId6"/>
    <p:sldId id="305" r:id="rId7"/>
    <p:sldId id="327" r:id="rId8"/>
    <p:sldId id="328" r:id="rId9"/>
    <p:sldId id="263" r:id="rId10"/>
    <p:sldId id="271" r:id="rId11"/>
    <p:sldId id="325" r:id="rId12"/>
    <p:sldId id="331" r:id="rId13"/>
    <p:sldId id="326" r:id="rId14"/>
    <p:sldId id="332" r:id="rId15"/>
    <p:sldId id="262" r:id="rId16"/>
    <p:sldId id="270" r:id="rId17"/>
    <p:sldId id="322" r:id="rId18"/>
    <p:sldId id="323" r:id="rId19"/>
    <p:sldId id="329" r:id="rId20"/>
    <p:sldId id="330" r:id="rId21"/>
    <p:sldId id="324" r:id="rId22"/>
    <p:sldId id="264" r:id="rId23"/>
    <p:sldId id="276" r:id="rId24"/>
    <p:sldId id="277" r:id="rId25"/>
    <p:sldId id="278" r:id="rId26"/>
    <p:sldId id="279" r:id="rId27"/>
    <p:sldId id="280" r:id="rId28"/>
    <p:sldId id="281" r:id="rId29"/>
    <p:sldId id="282" r:id="rId30"/>
    <p:sldId id="283" r:id="rId31"/>
    <p:sldId id="284" r:id="rId32"/>
    <p:sldId id="265" r:id="rId33"/>
    <p:sldId id="286" r:id="rId34"/>
    <p:sldId id="287" r:id="rId35"/>
    <p:sldId id="288" r:id="rId36"/>
    <p:sldId id="289" r:id="rId37"/>
    <p:sldId id="290" r:id="rId38"/>
    <p:sldId id="291" r:id="rId39"/>
    <p:sldId id="292" r:id="rId40"/>
    <p:sldId id="293" r:id="rId41"/>
    <p:sldId id="334" r:id="rId42"/>
    <p:sldId id="333"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7979"/>
    <a:srgbClr val="F05568"/>
    <a:srgbClr val="D6A633"/>
    <a:srgbClr val="01C9CB"/>
    <a:srgbClr val="29675C"/>
    <a:srgbClr val="1A6893"/>
    <a:srgbClr val="547287"/>
    <a:srgbClr val="5745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171" autoAdjust="0"/>
  </p:normalViewPr>
  <p:slideViewPr>
    <p:cSldViewPr snapToGrid="0">
      <p:cViewPr>
        <p:scale>
          <a:sx n="75" d="100"/>
          <a:sy n="75" d="100"/>
        </p:scale>
        <p:origin x="540" y="-90"/>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B37C8F7-E790-4C20-BCAF-3AB4A0B2E7D2}" type="datetime1">
              <a:rPr lang="en-US" smtClean="0"/>
              <a:t>5/17/2023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7CBBA0B-83B5-44F6-BC56-3E2B3FE158C0}" type="slidenum">
              <a:rPr lang="en-US" smtClean="0"/>
              <a:t>‹#›</a:t>
            </a:fld>
            <a:endParaRPr lang="en-US"/>
          </a:p>
        </p:txBody>
      </p:sp>
    </p:spTree>
    <p:extLst>
      <p:ext uri="{BB962C8B-B14F-4D97-AF65-F5344CB8AC3E}">
        <p14:creationId xmlns:p14="http://schemas.microsoft.com/office/powerpoint/2010/main" val="1811653170"/>
      </p:ext>
    </p:extLst>
  </p:cSld>
  <p:clrMap bg1="lt1" tx1="dk1" bg2="lt2" tx2="dk2" accent1="accent1" accent2="accent2" accent3="accent3" accent4="accent4" accent5="accent5" accent6="accent6" hlink="hlink" folHlink="folHlink"/>
  <p:hf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671FF3-E850-4776-9277-497006577513}" type="datetime1">
              <a:rPr lang="en-US" smtClean="0"/>
              <a:t>5/17/2023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F46FE8-B416-4C90-ACE1-8BF593EDB516}" type="slidenum">
              <a:rPr lang="en-US" smtClean="0"/>
              <a:t>‹#›</a:t>
            </a:fld>
            <a:endParaRPr lang="en-US"/>
          </a:p>
        </p:txBody>
      </p:sp>
    </p:spTree>
    <p:extLst>
      <p:ext uri="{BB962C8B-B14F-4D97-AF65-F5344CB8AC3E}">
        <p14:creationId xmlns:p14="http://schemas.microsoft.com/office/powerpoint/2010/main" val="2368544050"/>
      </p:ext>
    </p:extLst>
  </p:cSld>
  <p:clrMap bg1="lt1" tx1="dk1" bg2="lt2" tx2="dk2" accent1="accent1" accent2="accent2" accent3="accent3" accent4="accent4" accent5="accent5" accent6="accent6" hlink="hlink" folHlink="folHlink"/>
  <p:hf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AF46FE8-B416-4C90-ACE1-8BF593EDB516}" type="slidenum">
              <a:rPr lang="en-US" smtClean="0"/>
              <a:t>1</a:t>
            </a:fld>
            <a:endParaRPr lang="en-US"/>
          </a:p>
        </p:txBody>
      </p:sp>
      <p:sp>
        <p:nvSpPr>
          <p:cNvPr id="5" name="Date Placeholder 4"/>
          <p:cNvSpPr>
            <a:spLocks noGrp="1"/>
          </p:cNvSpPr>
          <p:nvPr>
            <p:ph type="dt" idx="11"/>
          </p:nvPr>
        </p:nvSpPr>
        <p:spPr/>
        <p:txBody>
          <a:bodyPr/>
          <a:lstStyle/>
          <a:p>
            <a:fld id="{E4C81D7D-B449-445B-A734-BBEC436F9585}" type="datetime1">
              <a:rPr lang="en-US" smtClean="0"/>
              <a:t>5/17/2023</a:t>
            </a:fld>
            <a:endParaRPr lang="en-US"/>
          </a:p>
        </p:txBody>
      </p:sp>
      <p:sp>
        <p:nvSpPr>
          <p:cNvPr id="7" name="Header Placeholder 6"/>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2082568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fld id="{B8671FF3-E850-4776-9277-497006577513}" type="datetime1">
              <a:rPr lang="en-US" smtClean="0"/>
              <a:t>5/17/2023</a:t>
            </a:fld>
            <a:endParaRPr lang="en-US"/>
          </a:p>
        </p:txBody>
      </p:sp>
      <p:sp>
        <p:nvSpPr>
          <p:cNvPr id="6" name="Slide Number Placeholder 5"/>
          <p:cNvSpPr>
            <a:spLocks noGrp="1"/>
          </p:cNvSpPr>
          <p:nvPr>
            <p:ph type="sldNum" sz="quarter" idx="5"/>
          </p:nvPr>
        </p:nvSpPr>
        <p:spPr/>
        <p:txBody>
          <a:bodyPr/>
          <a:lstStyle/>
          <a:p>
            <a:fld id="{5AF46FE8-B416-4C90-ACE1-8BF593EDB516}" type="slidenum">
              <a:rPr lang="en-US" smtClean="0"/>
              <a:t>20</a:t>
            </a:fld>
            <a:endParaRPr lang="en-US"/>
          </a:p>
        </p:txBody>
      </p:sp>
    </p:spTree>
    <p:extLst>
      <p:ext uri="{BB962C8B-B14F-4D97-AF65-F5344CB8AC3E}">
        <p14:creationId xmlns:p14="http://schemas.microsoft.com/office/powerpoint/2010/main" val="26069462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fld id="{B8671FF3-E850-4776-9277-497006577513}" type="datetime1">
              <a:rPr lang="en-US" smtClean="0"/>
              <a:t>5/17/2023</a:t>
            </a:fld>
            <a:endParaRPr lang="en-US"/>
          </a:p>
        </p:txBody>
      </p:sp>
      <p:sp>
        <p:nvSpPr>
          <p:cNvPr id="6" name="Slide Number Placeholder 5"/>
          <p:cNvSpPr>
            <a:spLocks noGrp="1"/>
          </p:cNvSpPr>
          <p:nvPr>
            <p:ph type="sldNum" sz="quarter" idx="5"/>
          </p:nvPr>
        </p:nvSpPr>
        <p:spPr/>
        <p:txBody>
          <a:bodyPr/>
          <a:lstStyle/>
          <a:p>
            <a:fld id="{5AF46FE8-B416-4C90-ACE1-8BF593EDB516}" type="slidenum">
              <a:rPr lang="en-US" smtClean="0"/>
              <a:t>21</a:t>
            </a:fld>
            <a:endParaRPr lang="en-US"/>
          </a:p>
        </p:txBody>
      </p:sp>
    </p:spTree>
    <p:extLst>
      <p:ext uri="{BB962C8B-B14F-4D97-AF65-F5344CB8AC3E}">
        <p14:creationId xmlns:p14="http://schemas.microsoft.com/office/powerpoint/2010/main" val="4003910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8" name="Google Shape;528;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9" name="Google Shape;529;p19: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0" name="Google Shape;530;p19: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5/15/2023</a:t>
            </a:r>
            <a:endParaRPr/>
          </a:p>
        </p:txBody>
      </p:sp>
      <p:sp>
        <p:nvSpPr>
          <p:cNvPr id="531" name="Google Shape;531;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4" name="Google Shape;554;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5" name="Google Shape;555;p20: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6" name="Google Shape;556;p20: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5/16/2023</a:t>
            </a:r>
            <a:endParaRPr/>
          </a:p>
        </p:txBody>
      </p:sp>
      <p:sp>
        <p:nvSpPr>
          <p:cNvPr id="557" name="Google Shape;557;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9" name="Google Shape;579;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0" name="Google Shape;580;p21: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1" name="Google Shape;581;p21: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5/16/2023</a:t>
            </a:r>
            <a:endParaRPr/>
          </a:p>
        </p:txBody>
      </p:sp>
      <p:sp>
        <p:nvSpPr>
          <p:cNvPr id="582" name="Google Shape;582;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244bb5b1f2c_0_1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5" name="Google Shape;605;g244bb5b1f2c_0_17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6" name="Google Shape;606;g244bb5b1f2c_0_175:notes"/>
          <p:cNvSpPr txBox="1">
            <a:spLocks noGrp="1"/>
          </p:cNvSpPr>
          <p:nvPr>
            <p:ph type="hdr" idx="3"/>
          </p:nvPr>
        </p:nvSpPr>
        <p:spPr>
          <a:xfrm>
            <a:off x="0" y="0"/>
            <a:ext cx="2971800" cy="458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7" name="Google Shape;607;g244bb5b1f2c_0_175:notes"/>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5/16/2023</a:t>
            </a:r>
            <a:endParaRPr/>
          </a:p>
        </p:txBody>
      </p:sp>
      <p:sp>
        <p:nvSpPr>
          <p:cNvPr id="608" name="Google Shape;608;g244bb5b1f2c_0_17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g244bb5b1f2c_0_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0" name="Google Shape;630;g244bb5b1f2c_0_9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1" name="Google Shape;631;g244bb5b1f2c_0_95:notes"/>
          <p:cNvSpPr txBox="1">
            <a:spLocks noGrp="1"/>
          </p:cNvSpPr>
          <p:nvPr>
            <p:ph type="hdr" idx="3"/>
          </p:nvPr>
        </p:nvSpPr>
        <p:spPr>
          <a:xfrm>
            <a:off x="0" y="0"/>
            <a:ext cx="2971800" cy="458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2" name="Google Shape;632;g244bb5b1f2c_0_95:notes"/>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5/16/2023</a:t>
            </a:r>
            <a:endParaRPr/>
          </a:p>
        </p:txBody>
      </p:sp>
      <p:sp>
        <p:nvSpPr>
          <p:cNvPr id="633" name="Google Shape;633;g244bb5b1f2c_0_9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244bb5b1f2c_0_1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5" name="Google Shape;655;g244bb5b1f2c_0_1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6" name="Google Shape;656;g244bb5b1f2c_0_118:notes"/>
          <p:cNvSpPr txBox="1">
            <a:spLocks noGrp="1"/>
          </p:cNvSpPr>
          <p:nvPr>
            <p:ph type="hdr" idx="3"/>
          </p:nvPr>
        </p:nvSpPr>
        <p:spPr>
          <a:xfrm>
            <a:off x="0" y="0"/>
            <a:ext cx="2971800" cy="458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7" name="Google Shape;657;g244bb5b1f2c_0_118:notes"/>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5/16/2023</a:t>
            </a:r>
            <a:endParaRPr/>
          </a:p>
        </p:txBody>
      </p:sp>
      <p:sp>
        <p:nvSpPr>
          <p:cNvPr id="658" name="Google Shape;658;g244bb5b1f2c_0_1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244bb5b1f2c_0_1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0" name="Google Shape;680;g244bb5b1f2c_0_14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1" name="Google Shape;681;g244bb5b1f2c_0_143:notes"/>
          <p:cNvSpPr txBox="1">
            <a:spLocks noGrp="1"/>
          </p:cNvSpPr>
          <p:nvPr>
            <p:ph type="hdr" idx="3"/>
          </p:nvPr>
        </p:nvSpPr>
        <p:spPr>
          <a:xfrm>
            <a:off x="0" y="0"/>
            <a:ext cx="2971800" cy="458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2" name="Google Shape;682;g244bb5b1f2c_0_143:notes"/>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5/16/2023</a:t>
            </a:r>
            <a:endParaRPr/>
          </a:p>
        </p:txBody>
      </p:sp>
      <p:sp>
        <p:nvSpPr>
          <p:cNvPr id="683" name="Google Shape;683;g244bb5b1f2c_0_14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244bb5b1f2c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06" name="Google Shape;706;g244bb5b1f2c_0_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7" name="Google Shape;707;g244bb5b1f2c_0_8:notes"/>
          <p:cNvSpPr txBox="1">
            <a:spLocks noGrp="1"/>
          </p:cNvSpPr>
          <p:nvPr>
            <p:ph type="hdr" idx="3"/>
          </p:nvPr>
        </p:nvSpPr>
        <p:spPr>
          <a:xfrm>
            <a:off x="0" y="0"/>
            <a:ext cx="2971800" cy="458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8" name="Google Shape;708;g244bb5b1f2c_0_8:notes"/>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5/16/2023</a:t>
            </a:r>
            <a:endParaRPr/>
          </a:p>
        </p:txBody>
      </p:sp>
      <p:sp>
        <p:nvSpPr>
          <p:cNvPr id="709" name="Google Shape;709;g244bb5b1f2c_0_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30</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Date Placeholder 4"/>
          <p:cNvSpPr>
            <a:spLocks noGrp="1"/>
          </p:cNvSpPr>
          <p:nvPr>
            <p:ph type="dt" idx="11"/>
          </p:nvPr>
        </p:nvSpPr>
        <p:spPr/>
        <p:txBody>
          <a:bodyPr/>
          <a:lstStyle/>
          <a:p>
            <a:fld id="{8B6A8788-4F4C-4AD1-9918-AE87DC8C11FE}" type="datetime1">
              <a:rPr lang="en-US" smtClean="0"/>
              <a:t>5/17/2023</a:t>
            </a:fld>
            <a:endParaRPr lang="en-US"/>
          </a:p>
        </p:txBody>
      </p:sp>
      <p:sp>
        <p:nvSpPr>
          <p:cNvPr id="6" name="Slide Number Placeholder 5"/>
          <p:cNvSpPr>
            <a:spLocks noGrp="1"/>
          </p:cNvSpPr>
          <p:nvPr>
            <p:ph type="sldNum" sz="quarter" idx="12"/>
          </p:nvPr>
        </p:nvSpPr>
        <p:spPr/>
        <p:txBody>
          <a:bodyPr/>
          <a:lstStyle/>
          <a:p>
            <a:fld id="{5AF46FE8-B416-4C90-ACE1-8BF593EDB516}" type="slidenum">
              <a:rPr lang="en-US" smtClean="0"/>
              <a:t>2</a:t>
            </a:fld>
            <a:endParaRPr lang="en-US"/>
          </a:p>
        </p:txBody>
      </p:sp>
      <p:sp>
        <p:nvSpPr>
          <p:cNvPr id="7" name="Header Placeholder 6"/>
          <p:cNvSpPr>
            <a:spLocks noGrp="1"/>
          </p:cNvSpPr>
          <p:nvPr>
            <p:ph type="hdr" sz="quarter" idx="13"/>
          </p:nvPr>
        </p:nvSpPr>
        <p:spPr/>
        <p:txBody>
          <a:bodyPr/>
          <a:lstStyle/>
          <a:p>
            <a:endParaRPr lang="en-US"/>
          </a:p>
        </p:txBody>
      </p:sp>
    </p:spTree>
    <p:extLst>
      <p:ext uri="{BB962C8B-B14F-4D97-AF65-F5344CB8AC3E}">
        <p14:creationId xmlns:p14="http://schemas.microsoft.com/office/powerpoint/2010/main" val="28297087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244bb5b1f2c_0_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1" name="Google Shape;731;g244bb5b1f2c_0_7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2" name="Google Shape;732;g244bb5b1f2c_0_70:notes"/>
          <p:cNvSpPr txBox="1">
            <a:spLocks noGrp="1"/>
          </p:cNvSpPr>
          <p:nvPr>
            <p:ph type="hdr" idx="3"/>
          </p:nvPr>
        </p:nvSpPr>
        <p:spPr>
          <a:xfrm>
            <a:off x="0" y="0"/>
            <a:ext cx="2971800" cy="458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3" name="Google Shape;733;g244bb5b1f2c_0_70:notes"/>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5/16/2023</a:t>
            </a:r>
            <a:endParaRPr/>
          </a:p>
        </p:txBody>
      </p:sp>
      <p:sp>
        <p:nvSpPr>
          <p:cNvPr id="734" name="Google Shape;734;g244bb5b1f2c_0_7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31</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2" name="Google Shape;772;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Google Shape;794;g244bb5b1f2c_2_8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5" name="Google Shape;795;g244bb5b1f2c_2_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0"/>
        <p:cNvGrpSpPr/>
        <p:nvPr/>
      </p:nvGrpSpPr>
      <p:grpSpPr>
        <a:xfrm>
          <a:off x="0" y="0"/>
          <a:ext cx="0" cy="0"/>
          <a:chOff x="0" y="0"/>
          <a:chExt cx="0" cy="0"/>
        </a:xfrm>
      </p:grpSpPr>
      <p:sp>
        <p:nvSpPr>
          <p:cNvPr id="821" name="Google Shape;821;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2" name="Google Shape;822;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3" name="Google Shape;843;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Google Shape;869;g244bb5b1f2c_2_12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0" name="Google Shape;870;g244bb5b1f2c_2_1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2"/>
        <p:cNvGrpSpPr/>
        <p:nvPr/>
      </p:nvGrpSpPr>
      <p:grpSpPr>
        <a:xfrm>
          <a:off x="0" y="0"/>
          <a:ext cx="0" cy="0"/>
          <a:chOff x="0" y="0"/>
          <a:chExt cx="0" cy="0"/>
        </a:xfrm>
      </p:grpSpPr>
      <p:sp>
        <p:nvSpPr>
          <p:cNvPr id="893" name="Google Shape;893;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4" name="Google Shape;894;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Google Shape;920;g244bb5b1f2c_2_22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1" name="Google Shape;921;g244bb5b1f2c_2_2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4"/>
        <p:cNvGrpSpPr/>
        <p:nvPr/>
      </p:nvGrpSpPr>
      <p:grpSpPr>
        <a:xfrm>
          <a:off x="0" y="0"/>
          <a:ext cx="0" cy="0"/>
          <a:chOff x="0" y="0"/>
          <a:chExt cx="0" cy="0"/>
        </a:xfrm>
      </p:grpSpPr>
      <p:sp>
        <p:nvSpPr>
          <p:cNvPr id="945" name="Google Shape;945;g244bb5b1f2c_2_25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6" name="Google Shape;946;g244bb5b1f2c_2_2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4"/>
        <p:cNvGrpSpPr/>
        <p:nvPr/>
      </p:nvGrpSpPr>
      <p:grpSpPr>
        <a:xfrm>
          <a:off x="0" y="0"/>
          <a:ext cx="0" cy="0"/>
          <a:chOff x="0" y="0"/>
          <a:chExt cx="0" cy="0"/>
        </a:xfrm>
      </p:grpSpPr>
      <p:sp>
        <p:nvSpPr>
          <p:cNvPr id="945" name="Google Shape;945;g244bb5b1f2c_2_25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6" name="Google Shape;946;g244bb5b1f2c_2_2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3350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AF46FE8-B416-4C90-ACE1-8BF593EDB516}" type="slidenum">
              <a:rPr lang="en-US" smtClean="0"/>
              <a:t>4</a:t>
            </a:fld>
            <a:endParaRPr lang="en-US"/>
          </a:p>
        </p:txBody>
      </p:sp>
      <p:sp>
        <p:nvSpPr>
          <p:cNvPr id="5" name="Date Placeholder 4"/>
          <p:cNvSpPr>
            <a:spLocks noGrp="1"/>
          </p:cNvSpPr>
          <p:nvPr>
            <p:ph type="dt" idx="11"/>
          </p:nvPr>
        </p:nvSpPr>
        <p:spPr/>
        <p:txBody>
          <a:bodyPr/>
          <a:lstStyle/>
          <a:p>
            <a:fld id="{F72A210B-D73F-4757-8810-F2621D3CC6E1}" type="datetime1">
              <a:rPr lang="en-US" smtClean="0"/>
              <a:t>5/17/2023</a:t>
            </a:fld>
            <a:endParaRPr lang="en-US"/>
          </a:p>
        </p:txBody>
      </p:sp>
      <p:sp>
        <p:nvSpPr>
          <p:cNvPr id="7" name="Header Placeholder 6"/>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2614076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4"/>
        <p:cNvGrpSpPr/>
        <p:nvPr/>
      </p:nvGrpSpPr>
      <p:grpSpPr>
        <a:xfrm>
          <a:off x="0" y="0"/>
          <a:ext cx="0" cy="0"/>
          <a:chOff x="0" y="0"/>
          <a:chExt cx="0" cy="0"/>
        </a:xfrm>
      </p:grpSpPr>
      <p:sp>
        <p:nvSpPr>
          <p:cNvPr id="945" name="Google Shape;945;g244bb5b1f2c_2_25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6" name="Google Shape;946;g244bb5b1f2c_2_2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02578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797979"/>
              </a:solidFill>
              <a:latin typeface="Lato light"/>
            </a:endParaRPr>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fld id="{B8671FF3-E850-4776-9277-497006577513}" type="datetime1">
              <a:rPr lang="en-US" smtClean="0"/>
              <a:t>5/17/2023</a:t>
            </a:fld>
            <a:endParaRPr lang="en-US"/>
          </a:p>
        </p:txBody>
      </p:sp>
      <p:sp>
        <p:nvSpPr>
          <p:cNvPr id="6" name="Slide Number Placeholder 5"/>
          <p:cNvSpPr>
            <a:spLocks noGrp="1"/>
          </p:cNvSpPr>
          <p:nvPr>
            <p:ph type="sldNum" sz="quarter" idx="5"/>
          </p:nvPr>
        </p:nvSpPr>
        <p:spPr/>
        <p:txBody>
          <a:bodyPr/>
          <a:lstStyle/>
          <a:p>
            <a:fld id="{5AF46FE8-B416-4C90-ACE1-8BF593EDB516}" type="slidenum">
              <a:rPr lang="en-US" smtClean="0"/>
              <a:t>6</a:t>
            </a:fld>
            <a:endParaRPr lang="en-US"/>
          </a:p>
        </p:txBody>
      </p:sp>
    </p:spTree>
    <p:extLst>
      <p:ext uri="{BB962C8B-B14F-4D97-AF65-F5344CB8AC3E}">
        <p14:creationId xmlns:p14="http://schemas.microsoft.com/office/powerpoint/2010/main" val="22962216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797979"/>
              </a:solidFill>
              <a:latin typeface="Lato light"/>
            </a:endParaRPr>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fld id="{B8671FF3-E850-4776-9277-497006577513}" type="datetime1">
              <a:rPr lang="en-US" smtClean="0"/>
              <a:t>5/17/2023</a:t>
            </a:fld>
            <a:endParaRPr lang="en-US"/>
          </a:p>
        </p:txBody>
      </p:sp>
      <p:sp>
        <p:nvSpPr>
          <p:cNvPr id="6" name="Slide Number Placeholder 5"/>
          <p:cNvSpPr>
            <a:spLocks noGrp="1"/>
          </p:cNvSpPr>
          <p:nvPr>
            <p:ph type="sldNum" sz="quarter" idx="5"/>
          </p:nvPr>
        </p:nvSpPr>
        <p:spPr/>
        <p:txBody>
          <a:bodyPr/>
          <a:lstStyle/>
          <a:p>
            <a:fld id="{5AF46FE8-B416-4C90-ACE1-8BF593EDB516}" type="slidenum">
              <a:rPr lang="en-US" smtClean="0"/>
              <a:t>7</a:t>
            </a:fld>
            <a:endParaRPr lang="en-US"/>
          </a:p>
        </p:txBody>
      </p:sp>
    </p:spTree>
    <p:extLst>
      <p:ext uri="{BB962C8B-B14F-4D97-AF65-F5344CB8AC3E}">
        <p14:creationId xmlns:p14="http://schemas.microsoft.com/office/powerpoint/2010/main" val="3983495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797979"/>
              </a:solidFill>
              <a:latin typeface="Lato light"/>
            </a:endParaRPr>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fld id="{B8671FF3-E850-4776-9277-497006577513}" type="datetime1">
              <a:rPr lang="en-US" smtClean="0"/>
              <a:t>5/17/2023</a:t>
            </a:fld>
            <a:endParaRPr lang="en-US"/>
          </a:p>
        </p:txBody>
      </p:sp>
      <p:sp>
        <p:nvSpPr>
          <p:cNvPr id="6" name="Slide Number Placeholder 5"/>
          <p:cNvSpPr>
            <a:spLocks noGrp="1"/>
          </p:cNvSpPr>
          <p:nvPr>
            <p:ph type="sldNum" sz="quarter" idx="5"/>
          </p:nvPr>
        </p:nvSpPr>
        <p:spPr/>
        <p:txBody>
          <a:bodyPr/>
          <a:lstStyle/>
          <a:p>
            <a:fld id="{5AF46FE8-B416-4C90-ACE1-8BF593EDB516}" type="slidenum">
              <a:rPr lang="en-US" smtClean="0"/>
              <a:t>8</a:t>
            </a:fld>
            <a:endParaRPr lang="en-US"/>
          </a:p>
        </p:txBody>
      </p:sp>
    </p:spTree>
    <p:extLst>
      <p:ext uri="{BB962C8B-B14F-4D97-AF65-F5344CB8AC3E}">
        <p14:creationId xmlns:p14="http://schemas.microsoft.com/office/powerpoint/2010/main" val="1998807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Trong thực tế, các bài toán phân lớp thường có rất nhiều lớp (multi-class), các bộ phân lớp nhị phân (binary classifiers) mặc dù có thể áp dụng cho các bài toán multi-class, chúng vẫn có những hạn chế nhất định. Với bộ phân lớp nhị phân, kỹ thuật được sử dụng nhiều nhất one-vs-rest có một hạn chế về tổng các xác suất (tổng các xác suất có thể khác 1). Hồi quy Softmax là phương pháp tổng quát của hồi quy Logistic, có thể khắc phục được hạn chế nêu trên, cũng được sử dụng rộng rãi như một phương pháp phân lớp.</a:t>
            </a:r>
          </a:p>
          <a:p>
            <a:r>
              <a:rPr lang="vi-VN"/>
              <a:t>Ví dụ: để phân biệt 1 bức ảnh đầu vào là chó, mèo hay chuột, Softmax sẽ đảm bảo được tổng xác suất để bức ảnh là chó, mèo hay chuột là 1.</a:t>
            </a:r>
          </a:p>
          <a:p>
            <a:r>
              <a:rPr lang="vi-VN"/>
              <a:t>Hồi quy Softmax phù hợp với bài toán đặt ra ở mục I</a:t>
            </a:r>
            <a:endParaRPr lang="en-US"/>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fld id="{B8671FF3-E850-4776-9277-497006577513}" type="datetime1">
              <a:rPr lang="en-US" smtClean="0"/>
              <a:t>5/17/2023</a:t>
            </a:fld>
            <a:endParaRPr lang="en-US"/>
          </a:p>
        </p:txBody>
      </p:sp>
      <p:sp>
        <p:nvSpPr>
          <p:cNvPr id="6" name="Slide Number Placeholder 5"/>
          <p:cNvSpPr>
            <a:spLocks noGrp="1"/>
          </p:cNvSpPr>
          <p:nvPr>
            <p:ph type="sldNum" sz="quarter" idx="5"/>
          </p:nvPr>
        </p:nvSpPr>
        <p:spPr/>
        <p:txBody>
          <a:bodyPr/>
          <a:lstStyle/>
          <a:p>
            <a:fld id="{5AF46FE8-B416-4C90-ACE1-8BF593EDB516}" type="slidenum">
              <a:rPr lang="en-US" smtClean="0"/>
              <a:t>16</a:t>
            </a:fld>
            <a:endParaRPr lang="en-US"/>
          </a:p>
        </p:txBody>
      </p:sp>
    </p:spTree>
    <p:extLst>
      <p:ext uri="{BB962C8B-B14F-4D97-AF65-F5344CB8AC3E}">
        <p14:creationId xmlns:p14="http://schemas.microsoft.com/office/powerpoint/2010/main" val="6284411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fld id="{B8671FF3-E850-4776-9277-497006577513}" type="datetime1">
              <a:rPr lang="en-US" smtClean="0"/>
              <a:t>5/17/2023</a:t>
            </a:fld>
            <a:endParaRPr lang="en-US"/>
          </a:p>
        </p:txBody>
      </p:sp>
      <p:sp>
        <p:nvSpPr>
          <p:cNvPr id="6" name="Slide Number Placeholder 5"/>
          <p:cNvSpPr>
            <a:spLocks noGrp="1"/>
          </p:cNvSpPr>
          <p:nvPr>
            <p:ph type="sldNum" sz="quarter" idx="5"/>
          </p:nvPr>
        </p:nvSpPr>
        <p:spPr/>
        <p:txBody>
          <a:bodyPr/>
          <a:lstStyle/>
          <a:p>
            <a:fld id="{5AF46FE8-B416-4C90-ACE1-8BF593EDB516}" type="slidenum">
              <a:rPr lang="en-US" smtClean="0"/>
              <a:t>18</a:t>
            </a:fld>
            <a:endParaRPr lang="en-US"/>
          </a:p>
        </p:txBody>
      </p:sp>
    </p:spTree>
    <p:extLst>
      <p:ext uri="{BB962C8B-B14F-4D97-AF65-F5344CB8AC3E}">
        <p14:creationId xmlns:p14="http://schemas.microsoft.com/office/powerpoint/2010/main" val="14399222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fld id="{B8671FF3-E850-4776-9277-497006577513}" type="datetime1">
              <a:rPr lang="en-US" smtClean="0"/>
              <a:t>5/17/2023</a:t>
            </a:fld>
            <a:endParaRPr lang="en-US"/>
          </a:p>
        </p:txBody>
      </p:sp>
      <p:sp>
        <p:nvSpPr>
          <p:cNvPr id="6" name="Slide Number Placeholder 5"/>
          <p:cNvSpPr>
            <a:spLocks noGrp="1"/>
          </p:cNvSpPr>
          <p:nvPr>
            <p:ph type="sldNum" sz="quarter" idx="5"/>
          </p:nvPr>
        </p:nvSpPr>
        <p:spPr/>
        <p:txBody>
          <a:bodyPr/>
          <a:lstStyle/>
          <a:p>
            <a:fld id="{5AF46FE8-B416-4C90-ACE1-8BF593EDB516}" type="slidenum">
              <a:rPr lang="en-US" smtClean="0"/>
              <a:t>19</a:t>
            </a:fld>
            <a:endParaRPr lang="en-US"/>
          </a:p>
        </p:txBody>
      </p:sp>
    </p:spTree>
    <p:extLst>
      <p:ext uri="{BB962C8B-B14F-4D97-AF65-F5344CB8AC3E}">
        <p14:creationId xmlns:p14="http://schemas.microsoft.com/office/powerpoint/2010/main" val="3287330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758486A-8001-4F7F-B344-3E44B713B6B1}" type="datetime1">
              <a:rPr lang="en-US" smtClean="0"/>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1AF08-227C-4926-93CA-204ED14D83C5}" type="slidenum">
              <a:rPr lang="en-US" smtClean="0"/>
              <a:t>‹#›</a:t>
            </a:fld>
            <a:endParaRPr lang="en-US"/>
          </a:p>
        </p:txBody>
      </p:sp>
    </p:spTree>
    <p:extLst>
      <p:ext uri="{BB962C8B-B14F-4D97-AF65-F5344CB8AC3E}">
        <p14:creationId xmlns:p14="http://schemas.microsoft.com/office/powerpoint/2010/main" val="394733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9738C0-E582-4100-B5F0-B2A70E0E1BB8}" type="datetime1">
              <a:rPr lang="en-US" smtClean="0"/>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1AF08-227C-4926-93CA-204ED14D83C5}" type="slidenum">
              <a:rPr lang="en-US" smtClean="0"/>
              <a:t>‹#›</a:t>
            </a:fld>
            <a:endParaRPr lang="en-US"/>
          </a:p>
        </p:txBody>
      </p:sp>
    </p:spTree>
    <p:extLst>
      <p:ext uri="{BB962C8B-B14F-4D97-AF65-F5344CB8AC3E}">
        <p14:creationId xmlns:p14="http://schemas.microsoft.com/office/powerpoint/2010/main" val="3894919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D42F58-6F64-47D8-8550-86230EA2D748}" type="datetime1">
              <a:rPr lang="en-US" smtClean="0"/>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1AF08-227C-4926-93CA-204ED14D83C5}" type="slidenum">
              <a:rPr lang="en-US" smtClean="0"/>
              <a:t>‹#›</a:t>
            </a:fld>
            <a:endParaRPr lang="en-US"/>
          </a:p>
        </p:txBody>
      </p:sp>
    </p:spTree>
    <p:extLst>
      <p:ext uri="{BB962C8B-B14F-4D97-AF65-F5344CB8AC3E}">
        <p14:creationId xmlns:p14="http://schemas.microsoft.com/office/powerpoint/2010/main" val="952030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D1CB9D-A218-4697-B042-5706855A523D}" type="datetime1">
              <a:rPr lang="en-US" smtClean="0"/>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1AF08-227C-4926-93CA-204ED14D83C5}" type="slidenum">
              <a:rPr lang="en-US" smtClean="0"/>
              <a:t>‹#›</a:t>
            </a:fld>
            <a:endParaRPr lang="en-US"/>
          </a:p>
        </p:txBody>
      </p:sp>
    </p:spTree>
    <p:extLst>
      <p:ext uri="{BB962C8B-B14F-4D97-AF65-F5344CB8AC3E}">
        <p14:creationId xmlns:p14="http://schemas.microsoft.com/office/powerpoint/2010/main" val="755251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B6C6C8-BB8A-4EBD-AC36-AB496998CB60}" type="datetime1">
              <a:rPr lang="en-US" smtClean="0"/>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1AF08-227C-4926-93CA-204ED14D83C5}" type="slidenum">
              <a:rPr lang="en-US" smtClean="0"/>
              <a:t>‹#›</a:t>
            </a:fld>
            <a:endParaRPr lang="en-US"/>
          </a:p>
        </p:txBody>
      </p:sp>
    </p:spTree>
    <p:extLst>
      <p:ext uri="{BB962C8B-B14F-4D97-AF65-F5344CB8AC3E}">
        <p14:creationId xmlns:p14="http://schemas.microsoft.com/office/powerpoint/2010/main" val="2836899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E5C600-C9A2-4441-B79C-D8B3B6058F59}" type="datetime1">
              <a:rPr lang="en-US" smtClean="0"/>
              <a:t>5/17/2023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F1AF08-227C-4926-93CA-204ED14D83C5}" type="slidenum">
              <a:rPr lang="en-US" smtClean="0"/>
              <a:t>‹#›</a:t>
            </a:fld>
            <a:endParaRPr lang="en-US"/>
          </a:p>
        </p:txBody>
      </p:sp>
    </p:spTree>
    <p:extLst>
      <p:ext uri="{BB962C8B-B14F-4D97-AF65-F5344CB8AC3E}">
        <p14:creationId xmlns:p14="http://schemas.microsoft.com/office/powerpoint/2010/main" val="2779809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3142653-A25B-4FE1-8C74-DFF8D819EBEB}" type="datetime1">
              <a:rPr lang="en-US" smtClean="0"/>
              <a:t>5/17/2023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F1AF08-227C-4926-93CA-204ED14D83C5}" type="slidenum">
              <a:rPr lang="en-US" smtClean="0"/>
              <a:t>‹#›</a:t>
            </a:fld>
            <a:endParaRPr lang="en-US"/>
          </a:p>
        </p:txBody>
      </p:sp>
    </p:spTree>
    <p:extLst>
      <p:ext uri="{BB962C8B-B14F-4D97-AF65-F5344CB8AC3E}">
        <p14:creationId xmlns:p14="http://schemas.microsoft.com/office/powerpoint/2010/main" val="3127299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9BE155D-F71A-404B-A851-8BFDB2CB217D}" type="datetime1">
              <a:rPr lang="en-US" smtClean="0"/>
              <a:t>5/17/2023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F1AF08-227C-4926-93CA-204ED14D83C5}" type="slidenum">
              <a:rPr lang="en-US" smtClean="0"/>
              <a:t>‹#›</a:t>
            </a:fld>
            <a:endParaRPr lang="en-US"/>
          </a:p>
        </p:txBody>
      </p:sp>
    </p:spTree>
    <p:extLst>
      <p:ext uri="{BB962C8B-B14F-4D97-AF65-F5344CB8AC3E}">
        <p14:creationId xmlns:p14="http://schemas.microsoft.com/office/powerpoint/2010/main" val="117135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F00C1A-3960-4BE2-9883-E66239D679BC}" type="datetime1">
              <a:rPr lang="en-US" smtClean="0"/>
              <a:t>5/17/2023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F1AF08-227C-4926-93CA-204ED14D83C5}" type="slidenum">
              <a:rPr lang="en-US" smtClean="0"/>
              <a:t>‹#›</a:t>
            </a:fld>
            <a:endParaRPr lang="en-US"/>
          </a:p>
        </p:txBody>
      </p:sp>
    </p:spTree>
    <p:extLst>
      <p:ext uri="{BB962C8B-B14F-4D97-AF65-F5344CB8AC3E}">
        <p14:creationId xmlns:p14="http://schemas.microsoft.com/office/powerpoint/2010/main" val="663802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50577F-AD69-410E-9837-4496AD9218E6}" type="datetime1">
              <a:rPr lang="en-US" smtClean="0"/>
              <a:t>5/17/2023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F1AF08-227C-4926-93CA-204ED14D83C5}" type="slidenum">
              <a:rPr lang="en-US" smtClean="0"/>
              <a:t>‹#›</a:t>
            </a:fld>
            <a:endParaRPr lang="en-US"/>
          </a:p>
        </p:txBody>
      </p:sp>
    </p:spTree>
    <p:extLst>
      <p:ext uri="{BB962C8B-B14F-4D97-AF65-F5344CB8AC3E}">
        <p14:creationId xmlns:p14="http://schemas.microsoft.com/office/powerpoint/2010/main" val="3339219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567C8E-B927-40F7-AC87-2D6BE3782386}" type="datetime1">
              <a:rPr lang="en-US" smtClean="0"/>
              <a:t>5/17/2023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F1AF08-227C-4926-93CA-204ED14D83C5}" type="slidenum">
              <a:rPr lang="en-US" smtClean="0"/>
              <a:t>‹#›</a:t>
            </a:fld>
            <a:endParaRPr lang="en-US"/>
          </a:p>
        </p:txBody>
      </p:sp>
    </p:spTree>
    <p:extLst>
      <p:ext uri="{BB962C8B-B14F-4D97-AF65-F5344CB8AC3E}">
        <p14:creationId xmlns:p14="http://schemas.microsoft.com/office/powerpoint/2010/main" val="1938691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8E201B-7ACC-4DE8-AE64-B400B4C493A7}" type="datetime1">
              <a:rPr lang="en-US" smtClean="0"/>
              <a:t>5/17/2023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F1AF08-227C-4926-93CA-204ED14D83C5}" type="slidenum">
              <a:rPr lang="en-US" smtClean="0"/>
              <a:t>‹#›</a:t>
            </a:fld>
            <a:endParaRPr lang="en-US"/>
          </a:p>
        </p:txBody>
      </p:sp>
    </p:spTree>
    <p:extLst>
      <p:ext uri="{BB962C8B-B14F-4D97-AF65-F5344CB8AC3E}">
        <p14:creationId xmlns:p14="http://schemas.microsoft.com/office/powerpoint/2010/main" val="39413868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0.png"/><Relationship Id="rId7"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7.png"/><Relationship Id="rId9" Type="http://schemas.openxmlformats.org/officeDocument/2006/relationships/image" Target="../media/image26.png"/></Relationships>
</file>

<file path=ppt/slides/_rels/slide17.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7.png"/><Relationship Id="rId7" Type="http://schemas.openxmlformats.org/officeDocument/2006/relationships/image" Target="../media/image29.pn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10.png"/><Relationship Id="rId7"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7.png"/><Relationship Id="rId9" Type="http://schemas.openxmlformats.org/officeDocument/2006/relationships/image" Target="../media/image35.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38.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42.png"/></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43.png"/></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45.png"/><Relationship Id="rId4" Type="http://schemas.openxmlformats.org/officeDocument/2006/relationships/image" Target="../media/image44.png"/></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46.png"/></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48.png"/><Relationship Id="rId4" Type="http://schemas.openxmlformats.org/officeDocument/2006/relationships/image" Target="../media/image47.png"/></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49.png"/></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50.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52.png"/><Relationship Id="rId4" Type="http://schemas.openxmlformats.org/officeDocument/2006/relationships/image" Target="../media/image51.png"/></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53.png"/></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56.png"/><Relationship Id="rId4" Type="http://schemas.openxmlformats.org/officeDocument/2006/relationships/image" Target="../media/image55.png"/></Relationships>
</file>

<file path=ppt/slides/_rels/slide34.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7.png"/></Relationships>
</file>

<file path=ppt/slides/_rels/slide3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59.png"/></Relationships>
</file>

<file path=ppt/slides/_rels/slide3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3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64.png"/><Relationship Id="rId4" Type="http://schemas.openxmlformats.org/officeDocument/2006/relationships/image" Target="../media/image63.png"/></Relationships>
</file>

<file path=ppt/slides/_rels/slide3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3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69.png"/><Relationship Id="rId4" Type="http://schemas.openxmlformats.org/officeDocument/2006/relationships/image" Target="../media/image68.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slides/_rels/slide4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image" Target="../media/image74.png"/><Relationship Id="rId4" Type="http://schemas.openxmlformats.org/officeDocument/2006/relationships/image" Target="../media/image73.png"/></Relationships>
</file>

<file path=ppt/slides/_rels/slide4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hyperlink" Target="https://www.kaggle.com/datasets/zalando-research/fashionmnist?resource=download&amp;select=fashion-mnist_test.csv"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hyperlink" Target="https://www.kaggle.com/datasets/zalando-research/fashionmnist?resource=download&amp;select=fashion-mnist_test.csv" TargetMode="Externa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683069" y="3126544"/>
            <a:ext cx="604913" cy="604913"/>
          </a:xfrm>
          <a:prstGeom prst="rect">
            <a:avLst/>
          </a:prstGeom>
        </p:spPr>
      </p:pic>
      <p:sp>
        <p:nvSpPr>
          <p:cNvPr id="5" name="TextBox 4"/>
          <p:cNvSpPr txBox="1"/>
          <p:nvPr/>
        </p:nvSpPr>
        <p:spPr>
          <a:xfrm>
            <a:off x="5438087" y="2890391"/>
            <a:ext cx="2123109" cy="1077218"/>
          </a:xfrm>
          <a:prstGeom prst="rect">
            <a:avLst/>
          </a:prstGeom>
          <a:noFill/>
        </p:spPr>
        <p:txBody>
          <a:bodyPr wrap="square" rtlCol="0">
            <a:spAutoFit/>
          </a:bodyPr>
          <a:lstStyle/>
          <a:p>
            <a:r>
              <a:rPr lang="en-US" sz="3200">
                <a:solidFill>
                  <a:srgbClr val="797979"/>
                </a:solidFill>
                <a:latin typeface="Lato light"/>
              </a:rPr>
              <a:t>BÁO CÁO CUỐI KÌ</a:t>
            </a:r>
            <a:endParaRPr lang="en-US" sz="3200" dirty="0">
              <a:solidFill>
                <a:srgbClr val="797979"/>
              </a:solidFill>
              <a:latin typeface="Lato light"/>
            </a:endParaRPr>
          </a:p>
        </p:txBody>
      </p:sp>
      <p:grpSp>
        <p:nvGrpSpPr>
          <p:cNvPr id="24" name="Group 23"/>
          <p:cNvGrpSpPr/>
          <p:nvPr/>
        </p:nvGrpSpPr>
        <p:grpSpPr>
          <a:xfrm>
            <a:off x="4532963" y="2987594"/>
            <a:ext cx="905125" cy="882812"/>
            <a:chOff x="4957945" y="2905780"/>
            <a:chExt cx="905125" cy="882812"/>
          </a:xfrm>
        </p:grpSpPr>
        <p:sp>
          <p:nvSpPr>
            <p:cNvPr id="14" name="Arc 13"/>
            <p:cNvSpPr/>
            <p:nvPr/>
          </p:nvSpPr>
          <p:spPr>
            <a:xfrm>
              <a:off x="4957945" y="2905781"/>
              <a:ext cx="905124" cy="882811"/>
            </a:xfrm>
            <a:prstGeom prst="arc">
              <a:avLst>
                <a:gd name="adj1" fmla="val 6381010"/>
                <a:gd name="adj2" fmla="val 9370435"/>
              </a:avLst>
            </a:prstGeom>
            <a:ln w="25400">
              <a:solidFill>
                <a:srgbClr val="57456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nvGrpSpPr>
            <p:cNvPr id="23" name="Group 22"/>
            <p:cNvGrpSpPr/>
            <p:nvPr/>
          </p:nvGrpSpPr>
          <p:grpSpPr>
            <a:xfrm>
              <a:off x="4957945" y="2905780"/>
              <a:ext cx="905125" cy="882811"/>
              <a:chOff x="4957944" y="2905781"/>
              <a:chExt cx="905125" cy="882811"/>
            </a:xfrm>
          </p:grpSpPr>
          <p:sp>
            <p:nvSpPr>
              <p:cNvPr id="15" name="Arc 14"/>
              <p:cNvSpPr/>
              <p:nvPr/>
            </p:nvSpPr>
            <p:spPr>
              <a:xfrm>
                <a:off x="4957945" y="2905781"/>
                <a:ext cx="905124" cy="882811"/>
              </a:xfrm>
              <a:prstGeom prst="arc">
                <a:avLst>
                  <a:gd name="adj1" fmla="val 9453831"/>
                  <a:gd name="adj2" fmla="val 12527122"/>
                </a:avLst>
              </a:prstGeom>
              <a:ln w="25400">
                <a:solidFill>
                  <a:srgbClr val="01C9C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9" name="Arc 8"/>
              <p:cNvSpPr/>
              <p:nvPr/>
            </p:nvSpPr>
            <p:spPr>
              <a:xfrm>
                <a:off x="4957945" y="2905781"/>
                <a:ext cx="905124" cy="882811"/>
              </a:xfrm>
              <a:prstGeom prst="arc">
                <a:avLst>
                  <a:gd name="adj1" fmla="val 15558905"/>
                  <a:gd name="adj2" fmla="val 18645335"/>
                </a:avLst>
              </a:prstGeom>
              <a:ln w="25400">
                <a:solidFill>
                  <a:srgbClr val="F0556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0" name="Arc 9"/>
              <p:cNvSpPr/>
              <p:nvPr/>
            </p:nvSpPr>
            <p:spPr>
              <a:xfrm>
                <a:off x="4957945" y="2905781"/>
                <a:ext cx="905124" cy="882811"/>
              </a:xfrm>
              <a:prstGeom prst="arc">
                <a:avLst>
                  <a:gd name="adj1" fmla="val 18647720"/>
                  <a:gd name="adj2" fmla="val 124971"/>
                </a:avLst>
              </a:prstGeom>
              <a:ln w="25400">
                <a:solidFill>
                  <a:srgbClr val="1A689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1" name="Arc 10"/>
              <p:cNvSpPr/>
              <p:nvPr/>
            </p:nvSpPr>
            <p:spPr>
              <a:xfrm>
                <a:off x="4957945" y="2905781"/>
                <a:ext cx="905124" cy="882811"/>
              </a:xfrm>
              <a:prstGeom prst="arc">
                <a:avLst>
                  <a:gd name="adj1" fmla="val 129626"/>
                  <a:gd name="adj2" fmla="val 3162068"/>
                </a:avLst>
              </a:prstGeom>
              <a:ln w="25400">
                <a:solidFill>
                  <a:srgbClr val="D6A6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2" name="Arc 11"/>
              <p:cNvSpPr/>
              <p:nvPr/>
            </p:nvSpPr>
            <p:spPr>
              <a:xfrm>
                <a:off x="4957945" y="2905781"/>
                <a:ext cx="905124" cy="882811"/>
              </a:xfrm>
              <a:prstGeom prst="arc">
                <a:avLst>
                  <a:gd name="adj1" fmla="val 3182590"/>
                  <a:gd name="adj2" fmla="val 6397607"/>
                </a:avLst>
              </a:prstGeom>
              <a:ln w="25400">
                <a:solidFill>
                  <a:srgbClr val="29675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6" name="Arc 15"/>
              <p:cNvSpPr/>
              <p:nvPr/>
            </p:nvSpPr>
            <p:spPr>
              <a:xfrm>
                <a:off x="4957944" y="2905781"/>
                <a:ext cx="905124" cy="882811"/>
              </a:xfrm>
              <a:prstGeom prst="arc">
                <a:avLst>
                  <a:gd name="adj1" fmla="val 12522075"/>
                  <a:gd name="adj2" fmla="val 15545695"/>
                </a:avLst>
              </a:prstGeom>
              <a:ln w="25400">
                <a:solidFill>
                  <a:srgbClr val="54728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grpSp>
      <p:sp>
        <p:nvSpPr>
          <p:cNvPr id="25" name="Slide Number Placeholder 24"/>
          <p:cNvSpPr>
            <a:spLocks noGrp="1"/>
          </p:cNvSpPr>
          <p:nvPr>
            <p:ph type="sldNum" sz="quarter" idx="12"/>
          </p:nvPr>
        </p:nvSpPr>
        <p:spPr/>
        <p:txBody>
          <a:bodyPr/>
          <a:lstStyle/>
          <a:p>
            <a:fld id="{9FF1AF08-227C-4926-93CA-204ED14D83C5}" type="slidenum">
              <a:rPr lang="en-US" smtClean="0"/>
              <a:t>1</a:t>
            </a:fld>
            <a:endParaRPr lang="en-US"/>
          </a:p>
        </p:txBody>
      </p:sp>
      <p:sp>
        <p:nvSpPr>
          <p:cNvPr id="26" name="Date Placeholder 25"/>
          <p:cNvSpPr>
            <a:spLocks noGrp="1"/>
          </p:cNvSpPr>
          <p:nvPr>
            <p:ph type="dt" sz="half" idx="10"/>
          </p:nvPr>
        </p:nvSpPr>
        <p:spPr/>
        <p:txBody>
          <a:bodyPr/>
          <a:lstStyle/>
          <a:p>
            <a:fld id="{7B7F8735-13FE-432A-9ECB-A34FD00DC3F3}" type="datetime1">
              <a:rPr lang="en-US" smtClean="0"/>
              <a:t>5/17/2023</a:t>
            </a:fld>
            <a:endParaRPr lang="en-US"/>
          </a:p>
        </p:txBody>
      </p:sp>
    </p:spTree>
    <p:extLst>
      <p:ext uri="{BB962C8B-B14F-4D97-AF65-F5344CB8AC3E}">
        <p14:creationId xmlns:p14="http://schemas.microsoft.com/office/powerpoint/2010/main" val="3817214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ppt_w</p:attrName>
                                        </p:attrNameLst>
                                      </p:cBhvr>
                                      <p:tavLst>
                                        <p:tav tm="0" fmla="#ppt_w*sin(2.5*pi*$)">
                                          <p:val>
                                            <p:fltVal val="0"/>
                                          </p:val>
                                        </p:tav>
                                        <p:tav tm="100000">
                                          <p:val>
                                            <p:fltVal val="1"/>
                                          </p:val>
                                        </p:tav>
                                      </p:tavLst>
                                    </p:anim>
                                    <p:anim calcmode="lin" valueType="num">
                                      <p:cBhvr>
                                        <p:cTn id="9" dur="1000" fill="hold"/>
                                        <p:tgtEl>
                                          <p:spTgt spid="2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1279686" y="95153"/>
            <a:ext cx="4466021" cy="461665"/>
          </a:xfrm>
          <a:prstGeom prst="rect">
            <a:avLst/>
          </a:prstGeom>
          <a:noFill/>
        </p:spPr>
        <p:txBody>
          <a:bodyPr wrap="square" rtlCol="0">
            <a:spAutoFit/>
          </a:bodyPr>
          <a:lstStyle/>
          <a:p>
            <a:r>
              <a:rPr lang="en-US" sz="2400" dirty="0">
                <a:solidFill>
                  <a:srgbClr val="797979"/>
                </a:solidFill>
                <a:latin typeface="Lato light"/>
              </a:rPr>
              <a:t>Mini-batch gradient descent</a:t>
            </a:r>
          </a:p>
        </p:txBody>
      </p:sp>
      <p:grpSp>
        <p:nvGrpSpPr>
          <p:cNvPr id="24" name="Group 23"/>
          <p:cNvGrpSpPr/>
          <p:nvPr/>
        </p:nvGrpSpPr>
        <p:grpSpPr>
          <a:xfrm>
            <a:off x="434076" y="105510"/>
            <a:ext cx="808248" cy="845715"/>
            <a:chOff x="4957945" y="2905780"/>
            <a:chExt cx="905125" cy="882812"/>
          </a:xfrm>
        </p:grpSpPr>
        <p:sp>
          <p:nvSpPr>
            <p:cNvPr id="14" name="Arc 13"/>
            <p:cNvSpPr/>
            <p:nvPr/>
          </p:nvSpPr>
          <p:spPr>
            <a:xfrm>
              <a:off x="4957945" y="2905781"/>
              <a:ext cx="905124" cy="882811"/>
            </a:xfrm>
            <a:prstGeom prst="arc">
              <a:avLst>
                <a:gd name="adj1" fmla="val 6381010"/>
                <a:gd name="adj2" fmla="val 9370435"/>
              </a:avLst>
            </a:prstGeom>
            <a:ln w="25400">
              <a:solidFill>
                <a:srgbClr val="57456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nvGrpSpPr>
            <p:cNvPr id="23" name="Group 22"/>
            <p:cNvGrpSpPr/>
            <p:nvPr/>
          </p:nvGrpSpPr>
          <p:grpSpPr>
            <a:xfrm>
              <a:off x="4957945" y="2905780"/>
              <a:ext cx="905125" cy="882811"/>
              <a:chOff x="4957944" y="2905781"/>
              <a:chExt cx="905125" cy="882811"/>
            </a:xfrm>
          </p:grpSpPr>
          <p:sp>
            <p:nvSpPr>
              <p:cNvPr id="15" name="Arc 14"/>
              <p:cNvSpPr/>
              <p:nvPr/>
            </p:nvSpPr>
            <p:spPr>
              <a:xfrm>
                <a:off x="4957945" y="2905781"/>
                <a:ext cx="905124" cy="882811"/>
              </a:xfrm>
              <a:prstGeom prst="arc">
                <a:avLst>
                  <a:gd name="adj1" fmla="val 9453831"/>
                  <a:gd name="adj2" fmla="val 12527122"/>
                </a:avLst>
              </a:prstGeom>
              <a:ln w="25400">
                <a:solidFill>
                  <a:srgbClr val="01C9C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9" name="Arc 8"/>
              <p:cNvSpPr/>
              <p:nvPr/>
            </p:nvSpPr>
            <p:spPr>
              <a:xfrm>
                <a:off x="4957945" y="2905781"/>
                <a:ext cx="905124" cy="882811"/>
              </a:xfrm>
              <a:prstGeom prst="arc">
                <a:avLst>
                  <a:gd name="adj1" fmla="val 15558905"/>
                  <a:gd name="adj2" fmla="val 18645335"/>
                </a:avLst>
              </a:prstGeom>
              <a:ln w="25400">
                <a:solidFill>
                  <a:srgbClr val="F0556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0" name="Arc 9"/>
              <p:cNvSpPr/>
              <p:nvPr/>
            </p:nvSpPr>
            <p:spPr>
              <a:xfrm>
                <a:off x="4957945" y="2905781"/>
                <a:ext cx="905124" cy="882811"/>
              </a:xfrm>
              <a:prstGeom prst="arc">
                <a:avLst>
                  <a:gd name="adj1" fmla="val 18647720"/>
                  <a:gd name="adj2" fmla="val 124971"/>
                </a:avLst>
              </a:prstGeom>
              <a:ln w="25400">
                <a:solidFill>
                  <a:srgbClr val="1A689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1" name="Arc 10"/>
              <p:cNvSpPr/>
              <p:nvPr/>
            </p:nvSpPr>
            <p:spPr>
              <a:xfrm>
                <a:off x="4957945" y="2905781"/>
                <a:ext cx="905124" cy="882811"/>
              </a:xfrm>
              <a:prstGeom prst="arc">
                <a:avLst>
                  <a:gd name="adj1" fmla="val 129626"/>
                  <a:gd name="adj2" fmla="val 3162068"/>
                </a:avLst>
              </a:prstGeom>
              <a:ln w="25400">
                <a:solidFill>
                  <a:srgbClr val="D6A6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2" name="Arc 11"/>
              <p:cNvSpPr/>
              <p:nvPr/>
            </p:nvSpPr>
            <p:spPr>
              <a:xfrm>
                <a:off x="4957945" y="2905781"/>
                <a:ext cx="905124" cy="882811"/>
              </a:xfrm>
              <a:prstGeom prst="arc">
                <a:avLst>
                  <a:gd name="adj1" fmla="val 3182590"/>
                  <a:gd name="adj2" fmla="val 6397607"/>
                </a:avLst>
              </a:prstGeom>
              <a:ln w="25400">
                <a:solidFill>
                  <a:srgbClr val="29675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6" name="Arc 15"/>
              <p:cNvSpPr/>
              <p:nvPr/>
            </p:nvSpPr>
            <p:spPr>
              <a:xfrm>
                <a:off x="4957944" y="2905781"/>
                <a:ext cx="905124" cy="882811"/>
              </a:xfrm>
              <a:prstGeom prst="arc">
                <a:avLst>
                  <a:gd name="adj1" fmla="val 12522075"/>
                  <a:gd name="adj2" fmla="val 15545695"/>
                </a:avLst>
              </a:prstGeom>
              <a:ln w="25400">
                <a:solidFill>
                  <a:srgbClr val="54728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grpSp>
      <p:sp>
        <p:nvSpPr>
          <p:cNvPr id="2" name="Slide Number Placeholder 1"/>
          <p:cNvSpPr>
            <a:spLocks noGrp="1"/>
          </p:cNvSpPr>
          <p:nvPr>
            <p:ph type="sldNum" sz="quarter" idx="12"/>
          </p:nvPr>
        </p:nvSpPr>
        <p:spPr/>
        <p:txBody>
          <a:bodyPr/>
          <a:lstStyle/>
          <a:p>
            <a:fld id="{9FF1AF08-227C-4926-93CA-204ED14D83C5}" type="slidenum">
              <a:rPr lang="en-US" smtClean="0"/>
              <a:t>10</a:t>
            </a:fld>
            <a:endParaRPr lang="en-US"/>
          </a:p>
        </p:txBody>
      </p:sp>
      <p:sp>
        <p:nvSpPr>
          <p:cNvPr id="3" name="Date Placeholder 2"/>
          <p:cNvSpPr>
            <a:spLocks noGrp="1"/>
          </p:cNvSpPr>
          <p:nvPr>
            <p:ph type="dt" sz="half" idx="10"/>
          </p:nvPr>
        </p:nvSpPr>
        <p:spPr/>
        <p:txBody>
          <a:bodyPr/>
          <a:lstStyle/>
          <a:p>
            <a:fld id="{3BD63F81-047A-409B-8790-123453C75422}" type="datetime1">
              <a:rPr lang="en-US" smtClean="0"/>
              <a:t>5/17/2023</a:t>
            </a:fld>
            <a:endParaRPr lang="en-US"/>
          </a:p>
        </p:txBody>
      </p:sp>
      <p:cxnSp>
        <p:nvCxnSpPr>
          <p:cNvPr id="17" name="Straight Connector 16"/>
          <p:cNvCxnSpPr/>
          <p:nvPr/>
        </p:nvCxnSpPr>
        <p:spPr>
          <a:xfrm flipV="1">
            <a:off x="0" y="1104917"/>
            <a:ext cx="12192000"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0" y="6370738"/>
            <a:ext cx="12192000"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B606294D-C971-1800-E922-359CA15DFDB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1440" y="173638"/>
            <a:ext cx="733517" cy="733517"/>
          </a:xfrm>
          <a:prstGeom prst="rect">
            <a:avLst/>
          </a:prstGeom>
        </p:spPr>
      </p:pic>
      <p:sp>
        <p:nvSpPr>
          <p:cNvPr id="4" name="TextBox 3">
            <a:extLst>
              <a:ext uri="{FF2B5EF4-FFF2-40B4-BE49-F238E27FC236}">
                <a16:creationId xmlns:a16="http://schemas.microsoft.com/office/drawing/2014/main" id="{4514C574-DDD5-DAF6-EE4A-060223E4A1F7}"/>
              </a:ext>
            </a:extLst>
          </p:cNvPr>
          <p:cNvSpPr txBox="1"/>
          <p:nvPr/>
        </p:nvSpPr>
        <p:spPr>
          <a:xfrm>
            <a:off x="1386349" y="501625"/>
            <a:ext cx="3637936" cy="369332"/>
          </a:xfrm>
          <a:prstGeom prst="rect">
            <a:avLst/>
          </a:prstGeom>
          <a:noFill/>
        </p:spPr>
        <p:txBody>
          <a:bodyPr wrap="square">
            <a:spAutoFit/>
          </a:bodyPr>
          <a:lstStyle/>
          <a:p>
            <a:pPr rtl="0">
              <a:spcBef>
                <a:spcPts val="0"/>
              </a:spcBef>
              <a:spcAft>
                <a:spcPts val="0"/>
              </a:spcAft>
            </a:pPr>
            <a:r>
              <a:rPr lang="en-US" dirty="0" err="1">
                <a:solidFill>
                  <a:srgbClr val="797979"/>
                </a:solidFill>
                <a:latin typeface="Lato light" panose="020F0502020204030203" pitchFamily="34" charset="0"/>
                <a:ea typeface="Lato light" panose="020F0502020204030203" pitchFamily="34" charset="0"/>
                <a:cs typeface="Lato light" panose="020F0502020204030203" pitchFamily="34" charset="0"/>
              </a:rPr>
              <a:t>Nhắc</a:t>
            </a:r>
            <a:r>
              <a:rPr lang="en-US" dirty="0">
                <a:solidFill>
                  <a:srgbClr val="797979"/>
                </a:solidFill>
                <a:latin typeface="Lato light" panose="020F0502020204030203" pitchFamily="34" charset="0"/>
                <a:ea typeface="Lato light" panose="020F0502020204030203" pitchFamily="34" charset="0"/>
                <a:cs typeface="Lato light" panose="020F0502020204030203" pitchFamily="34" charset="0"/>
              </a:rPr>
              <a:t> </a:t>
            </a:r>
            <a:r>
              <a:rPr lang="en-US" dirty="0" err="1">
                <a:solidFill>
                  <a:srgbClr val="797979"/>
                </a:solidFill>
                <a:latin typeface="Lato light" panose="020F0502020204030203" pitchFamily="34" charset="0"/>
                <a:ea typeface="Lato light" panose="020F0502020204030203" pitchFamily="34" charset="0"/>
                <a:cs typeface="Lato light" panose="020F0502020204030203" pitchFamily="34" charset="0"/>
              </a:rPr>
              <a:t>lại</a:t>
            </a:r>
            <a:r>
              <a:rPr lang="en-US" dirty="0">
                <a:solidFill>
                  <a:srgbClr val="797979"/>
                </a:solidFill>
                <a:latin typeface="Lato light" panose="020F0502020204030203" pitchFamily="34" charset="0"/>
                <a:ea typeface="Lato light" panose="020F0502020204030203" pitchFamily="34" charset="0"/>
                <a:cs typeface="Lato light" panose="020F0502020204030203" pitchFamily="34" charset="0"/>
              </a:rPr>
              <a:t> </a:t>
            </a:r>
            <a:r>
              <a:rPr lang="en-US" dirty="0" err="1">
                <a:solidFill>
                  <a:srgbClr val="797979"/>
                </a:solidFill>
                <a:latin typeface="Lato light" panose="020F0502020204030203" pitchFamily="34" charset="0"/>
                <a:ea typeface="Lato light" panose="020F0502020204030203" pitchFamily="34" charset="0"/>
                <a:cs typeface="Lato light" panose="020F0502020204030203" pitchFamily="34" charset="0"/>
              </a:rPr>
              <a:t>về</a:t>
            </a:r>
            <a:r>
              <a:rPr lang="en-US" dirty="0">
                <a:solidFill>
                  <a:srgbClr val="797979"/>
                </a:solidFill>
                <a:latin typeface="Lato light" panose="020F0502020204030203" pitchFamily="34" charset="0"/>
                <a:ea typeface="Lato light" panose="020F0502020204030203" pitchFamily="34" charset="0"/>
                <a:cs typeface="Lato light" panose="020F0502020204030203" pitchFamily="34" charset="0"/>
              </a:rPr>
              <a:t> Gradient Descent (GD)</a:t>
            </a:r>
            <a:endParaRPr lang="en-US" sz="1600" b="0" dirty="0">
              <a:solidFill>
                <a:srgbClr val="797979"/>
              </a:solidFill>
              <a:effectLst/>
              <a:latin typeface="Lato light" panose="020F0502020204030203" pitchFamily="34" charset="0"/>
              <a:ea typeface="Lato light" panose="020F0502020204030203" pitchFamily="34" charset="0"/>
              <a:cs typeface="Lato light" panose="020F0502020204030203" pitchFamily="34" charset="0"/>
            </a:endParaRPr>
          </a:p>
        </p:txBody>
      </p:sp>
      <p:pic>
        <p:nvPicPr>
          <p:cNvPr id="1028" name="Picture 4">
            <a:extLst>
              <a:ext uri="{FF2B5EF4-FFF2-40B4-BE49-F238E27FC236}">
                <a16:creationId xmlns:a16="http://schemas.microsoft.com/office/drawing/2014/main" id="{83D79D9F-0898-4AD2-8B47-DB9476A8C5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92" y="1447724"/>
            <a:ext cx="6343049" cy="455143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6C6141EA-DCE1-8594-51DD-8FBD609AAE76}"/>
              </a:ext>
            </a:extLst>
          </p:cNvPr>
          <p:cNvSpPr txBox="1"/>
          <p:nvPr/>
        </p:nvSpPr>
        <p:spPr>
          <a:xfrm>
            <a:off x="6565526" y="2210761"/>
            <a:ext cx="5085815" cy="2862322"/>
          </a:xfrm>
          <a:prstGeom prst="rect">
            <a:avLst/>
          </a:prstGeom>
          <a:noFill/>
        </p:spPr>
        <p:txBody>
          <a:bodyPr wrap="square">
            <a:spAutoFit/>
          </a:bodyPr>
          <a:lstStyle/>
          <a:p>
            <a:pPr marL="228600" marR="0" indent="228600" algn="just">
              <a:spcBef>
                <a:spcPts val="0"/>
              </a:spcBef>
              <a:spcAft>
                <a:spcPts val="0"/>
              </a:spcAft>
            </a:pPr>
            <a:r>
              <a:rPr lang="en-US">
                <a:solidFill>
                  <a:srgbClr val="797979"/>
                </a:solidFill>
                <a:latin typeface="Lato light" panose="020F0502020204030203" pitchFamily="34" charset="0"/>
                <a:ea typeface="Lato light" panose="020F0502020204030203" pitchFamily="34" charset="0"/>
                <a:cs typeface="Lato light" panose="020F0502020204030203" pitchFamily="34" charset="0"/>
              </a:rPr>
              <a:t>Trong học máy nói riêng và toán tối ưu nói chung, việc tìm global minimum của các hàm mất mát là rất khó. </a:t>
            </a:r>
          </a:p>
          <a:p>
            <a:pPr marL="228600" marR="0" indent="228600" algn="just">
              <a:spcBef>
                <a:spcPts val="0"/>
              </a:spcBef>
              <a:spcAft>
                <a:spcPts val="0"/>
              </a:spcAft>
            </a:pPr>
            <a:endParaRPr lang="en-US">
              <a:solidFill>
                <a:srgbClr val="797979"/>
              </a:solidFill>
              <a:latin typeface="Lato light" panose="020F0502020204030203" pitchFamily="34" charset="0"/>
              <a:ea typeface="Lato light" panose="020F0502020204030203" pitchFamily="34" charset="0"/>
              <a:cs typeface="Lato light" panose="020F0502020204030203" pitchFamily="34" charset="0"/>
            </a:endParaRPr>
          </a:p>
          <a:p>
            <a:pPr marL="228600" marR="0" indent="228600" algn="just">
              <a:spcBef>
                <a:spcPts val="0"/>
              </a:spcBef>
              <a:spcAft>
                <a:spcPts val="0"/>
              </a:spcAft>
            </a:pPr>
            <a:r>
              <a:rPr lang="en-US">
                <a:solidFill>
                  <a:srgbClr val="797979"/>
                </a:solidFill>
                <a:latin typeface="Lato light" panose="020F0502020204030203" pitchFamily="34" charset="0"/>
                <a:ea typeface="Lato light" panose="020F0502020204030203" pitchFamily="34" charset="0"/>
                <a:cs typeface="Lato light" panose="020F0502020204030203" pitchFamily="34" charset="0"/>
              </a:rPr>
              <a:t>Do sự phức tạp khi đạo hàm, dữ liệu có số chiều lớn, hoặc dữ liệu có kích thước lớn nên việc giải phương trình đạo hàm bằng 0 để tìm các điểm local minimum (được xem là giá trị nhỏ nhất theo 1 mức độ nào đó) là rất phức tạp, thậm chí bất khả thi.</a:t>
            </a:r>
          </a:p>
        </p:txBody>
      </p:sp>
    </p:spTree>
    <p:extLst>
      <p:ext uri="{BB962C8B-B14F-4D97-AF65-F5344CB8AC3E}">
        <p14:creationId xmlns:p14="http://schemas.microsoft.com/office/powerpoint/2010/main" val="1891517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79686" y="95153"/>
            <a:ext cx="4466021" cy="461665"/>
          </a:xfrm>
          <a:prstGeom prst="rect">
            <a:avLst/>
          </a:prstGeom>
          <a:noFill/>
        </p:spPr>
        <p:txBody>
          <a:bodyPr wrap="square" rtlCol="0">
            <a:spAutoFit/>
          </a:bodyPr>
          <a:lstStyle/>
          <a:p>
            <a:r>
              <a:rPr lang="en-US" sz="2400" dirty="0">
                <a:solidFill>
                  <a:srgbClr val="797979"/>
                </a:solidFill>
                <a:latin typeface="Lato light"/>
              </a:rPr>
              <a:t>Mini-batch gradient descent</a:t>
            </a:r>
          </a:p>
        </p:txBody>
      </p:sp>
      <p:grpSp>
        <p:nvGrpSpPr>
          <p:cNvPr id="24" name="Group 23"/>
          <p:cNvGrpSpPr/>
          <p:nvPr/>
        </p:nvGrpSpPr>
        <p:grpSpPr>
          <a:xfrm>
            <a:off x="434076" y="105510"/>
            <a:ext cx="808248" cy="845715"/>
            <a:chOff x="4957945" y="2905780"/>
            <a:chExt cx="905125" cy="882812"/>
          </a:xfrm>
        </p:grpSpPr>
        <p:sp>
          <p:nvSpPr>
            <p:cNvPr id="14" name="Arc 13"/>
            <p:cNvSpPr/>
            <p:nvPr/>
          </p:nvSpPr>
          <p:spPr>
            <a:xfrm>
              <a:off x="4957945" y="2905781"/>
              <a:ext cx="905124" cy="882811"/>
            </a:xfrm>
            <a:prstGeom prst="arc">
              <a:avLst>
                <a:gd name="adj1" fmla="val 6381010"/>
                <a:gd name="adj2" fmla="val 9370435"/>
              </a:avLst>
            </a:prstGeom>
            <a:ln w="25400">
              <a:solidFill>
                <a:srgbClr val="57456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nvGrpSpPr>
            <p:cNvPr id="23" name="Group 22"/>
            <p:cNvGrpSpPr/>
            <p:nvPr/>
          </p:nvGrpSpPr>
          <p:grpSpPr>
            <a:xfrm>
              <a:off x="4957945" y="2905780"/>
              <a:ext cx="905125" cy="882811"/>
              <a:chOff x="4957944" y="2905781"/>
              <a:chExt cx="905125" cy="882811"/>
            </a:xfrm>
          </p:grpSpPr>
          <p:sp>
            <p:nvSpPr>
              <p:cNvPr id="15" name="Arc 14"/>
              <p:cNvSpPr/>
              <p:nvPr/>
            </p:nvSpPr>
            <p:spPr>
              <a:xfrm>
                <a:off x="4957945" y="2905781"/>
                <a:ext cx="905124" cy="882811"/>
              </a:xfrm>
              <a:prstGeom prst="arc">
                <a:avLst>
                  <a:gd name="adj1" fmla="val 9453831"/>
                  <a:gd name="adj2" fmla="val 12527122"/>
                </a:avLst>
              </a:prstGeom>
              <a:ln w="25400">
                <a:solidFill>
                  <a:srgbClr val="01C9C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9" name="Arc 8"/>
              <p:cNvSpPr/>
              <p:nvPr/>
            </p:nvSpPr>
            <p:spPr>
              <a:xfrm>
                <a:off x="4957945" y="2905781"/>
                <a:ext cx="905124" cy="882811"/>
              </a:xfrm>
              <a:prstGeom prst="arc">
                <a:avLst>
                  <a:gd name="adj1" fmla="val 15558905"/>
                  <a:gd name="adj2" fmla="val 18645335"/>
                </a:avLst>
              </a:prstGeom>
              <a:ln w="25400">
                <a:solidFill>
                  <a:srgbClr val="F0556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0" name="Arc 9"/>
              <p:cNvSpPr/>
              <p:nvPr/>
            </p:nvSpPr>
            <p:spPr>
              <a:xfrm>
                <a:off x="4957945" y="2905781"/>
                <a:ext cx="905124" cy="882811"/>
              </a:xfrm>
              <a:prstGeom prst="arc">
                <a:avLst>
                  <a:gd name="adj1" fmla="val 18647720"/>
                  <a:gd name="adj2" fmla="val 124971"/>
                </a:avLst>
              </a:prstGeom>
              <a:ln w="25400">
                <a:solidFill>
                  <a:srgbClr val="1A689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1" name="Arc 10"/>
              <p:cNvSpPr/>
              <p:nvPr/>
            </p:nvSpPr>
            <p:spPr>
              <a:xfrm>
                <a:off x="4957945" y="2905781"/>
                <a:ext cx="905124" cy="882811"/>
              </a:xfrm>
              <a:prstGeom prst="arc">
                <a:avLst>
                  <a:gd name="adj1" fmla="val 129626"/>
                  <a:gd name="adj2" fmla="val 3162068"/>
                </a:avLst>
              </a:prstGeom>
              <a:ln w="25400">
                <a:solidFill>
                  <a:srgbClr val="D6A6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2" name="Arc 11"/>
              <p:cNvSpPr/>
              <p:nvPr/>
            </p:nvSpPr>
            <p:spPr>
              <a:xfrm>
                <a:off x="4957945" y="2905781"/>
                <a:ext cx="905124" cy="882811"/>
              </a:xfrm>
              <a:prstGeom prst="arc">
                <a:avLst>
                  <a:gd name="adj1" fmla="val 3182590"/>
                  <a:gd name="adj2" fmla="val 6397607"/>
                </a:avLst>
              </a:prstGeom>
              <a:ln w="25400">
                <a:solidFill>
                  <a:srgbClr val="29675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6" name="Arc 15"/>
              <p:cNvSpPr/>
              <p:nvPr/>
            </p:nvSpPr>
            <p:spPr>
              <a:xfrm>
                <a:off x="4957944" y="2905781"/>
                <a:ext cx="905124" cy="882811"/>
              </a:xfrm>
              <a:prstGeom prst="arc">
                <a:avLst>
                  <a:gd name="adj1" fmla="val 12522075"/>
                  <a:gd name="adj2" fmla="val 15545695"/>
                </a:avLst>
              </a:prstGeom>
              <a:ln w="25400">
                <a:solidFill>
                  <a:srgbClr val="54728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grpSp>
      <p:sp>
        <p:nvSpPr>
          <p:cNvPr id="2" name="Slide Number Placeholder 1"/>
          <p:cNvSpPr>
            <a:spLocks noGrp="1"/>
          </p:cNvSpPr>
          <p:nvPr>
            <p:ph type="sldNum" sz="quarter" idx="12"/>
          </p:nvPr>
        </p:nvSpPr>
        <p:spPr/>
        <p:txBody>
          <a:bodyPr/>
          <a:lstStyle/>
          <a:p>
            <a:fld id="{9FF1AF08-227C-4926-93CA-204ED14D83C5}" type="slidenum">
              <a:rPr lang="en-US" smtClean="0"/>
              <a:t>11</a:t>
            </a:fld>
            <a:endParaRPr lang="en-US"/>
          </a:p>
        </p:txBody>
      </p:sp>
      <p:sp>
        <p:nvSpPr>
          <p:cNvPr id="3" name="Date Placeholder 2"/>
          <p:cNvSpPr>
            <a:spLocks noGrp="1"/>
          </p:cNvSpPr>
          <p:nvPr>
            <p:ph type="dt" sz="half" idx="10"/>
          </p:nvPr>
        </p:nvSpPr>
        <p:spPr/>
        <p:txBody>
          <a:bodyPr/>
          <a:lstStyle/>
          <a:p>
            <a:fld id="{3BD63F81-047A-409B-8790-123453C75422}" type="datetime1">
              <a:rPr lang="en-US" smtClean="0"/>
              <a:t>5/17/2023</a:t>
            </a:fld>
            <a:endParaRPr lang="en-US"/>
          </a:p>
        </p:txBody>
      </p:sp>
      <p:cxnSp>
        <p:nvCxnSpPr>
          <p:cNvPr id="17" name="Straight Connector 16"/>
          <p:cNvCxnSpPr/>
          <p:nvPr/>
        </p:nvCxnSpPr>
        <p:spPr>
          <a:xfrm flipV="1">
            <a:off x="0" y="1104917"/>
            <a:ext cx="12192000"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0" y="6370738"/>
            <a:ext cx="12192000"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B606294D-C971-1800-E922-359CA15DFDB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1440" y="173638"/>
            <a:ext cx="733517" cy="733517"/>
          </a:xfrm>
          <a:prstGeom prst="rect">
            <a:avLst/>
          </a:prstGeom>
        </p:spPr>
      </p:pic>
      <p:sp>
        <p:nvSpPr>
          <p:cNvPr id="4" name="TextBox 3">
            <a:extLst>
              <a:ext uri="{FF2B5EF4-FFF2-40B4-BE49-F238E27FC236}">
                <a16:creationId xmlns:a16="http://schemas.microsoft.com/office/drawing/2014/main" id="{4514C574-DDD5-DAF6-EE4A-060223E4A1F7}"/>
              </a:ext>
            </a:extLst>
          </p:cNvPr>
          <p:cNvSpPr txBox="1"/>
          <p:nvPr/>
        </p:nvSpPr>
        <p:spPr>
          <a:xfrm>
            <a:off x="1386349" y="501625"/>
            <a:ext cx="3637936" cy="369332"/>
          </a:xfrm>
          <a:prstGeom prst="rect">
            <a:avLst/>
          </a:prstGeom>
          <a:noFill/>
        </p:spPr>
        <p:txBody>
          <a:bodyPr wrap="square">
            <a:spAutoFit/>
          </a:bodyPr>
          <a:lstStyle/>
          <a:p>
            <a:pPr rtl="0">
              <a:spcBef>
                <a:spcPts val="0"/>
              </a:spcBef>
              <a:spcAft>
                <a:spcPts val="0"/>
              </a:spcAft>
            </a:pPr>
            <a:r>
              <a:rPr lang="en-US">
                <a:solidFill>
                  <a:srgbClr val="797979"/>
                </a:solidFill>
                <a:latin typeface="Lato light" panose="020F0502020204030203" pitchFamily="34" charset="0"/>
                <a:ea typeface="Lato light" panose="020F0502020204030203" pitchFamily="34" charset="0"/>
                <a:cs typeface="Lato light" panose="020F0502020204030203" pitchFamily="34" charset="0"/>
              </a:rPr>
              <a:t>Nhắc lại về Gradient Descent (GD)</a:t>
            </a:r>
            <a:endParaRPr lang="en-US" sz="1600" b="0" dirty="0">
              <a:solidFill>
                <a:srgbClr val="797979"/>
              </a:solidFill>
              <a:effectLst/>
              <a:latin typeface="Lato light" panose="020F0502020204030203" pitchFamily="34" charset="0"/>
              <a:ea typeface="Lato light" panose="020F0502020204030203" pitchFamily="34" charset="0"/>
              <a:cs typeface="Lato light" panose="020F0502020204030203" pitchFamily="34" charset="0"/>
            </a:endParaRPr>
          </a:p>
        </p:txBody>
      </p:sp>
      <p:pic>
        <p:nvPicPr>
          <p:cNvPr id="2050" name="Picture 2">
            <a:extLst>
              <a:ext uri="{FF2B5EF4-FFF2-40B4-BE49-F238E27FC236}">
                <a16:creationId xmlns:a16="http://schemas.microsoft.com/office/drawing/2014/main" id="{6C243CB2-AE18-1B88-1E13-31FA8BE719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20128"/>
            <a:ext cx="6706479" cy="397852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44E73F66-321A-1054-743D-42290E3100D0}"/>
              </a:ext>
            </a:extLst>
          </p:cNvPr>
          <p:cNvSpPr>
            <a:spLocks noChangeArrowheads="1"/>
          </p:cNvSpPr>
          <p:nvPr/>
        </p:nvSpPr>
        <p:spPr bwMode="auto">
          <a:xfrm>
            <a:off x="6179457" y="1653017"/>
            <a:ext cx="584227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28600" marR="0" indent="228600" algn="just">
              <a:spcBef>
                <a:spcPts val="0"/>
              </a:spcBef>
              <a:spcAft>
                <a:spcPts val="900"/>
              </a:spcAft>
            </a:pPr>
            <a:r>
              <a:rPr lang="en-US">
                <a:solidFill>
                  <a:srgbClr val="797979"/>
                </a:solidFill>
                <a:latin typeface="Lato light" panose="020F0502020204030203" pitchFamily="34" charset="0"/>
                <a:ea typeface="Lato light" panose="020F0502020204030203" pitchFamily="34" charset="0"/>
                <a:cs typeface="Lato light" panose="020F0502020204030203" pitchFamily="34" charset="0"/>
              </a:rPr>
              <a:t>Hướng tiếp cận phổ biến là xuất phát từ một điểm gần với nghiệm của bài toán, dùng vòng lặp để tiến dần đến điểm làm đạo hàm bằng 0. </a:t>
            </a:r>
          </a:p>
        </p:txBody>
      </p:sp>
      <p:pic>
        <p:nvPicPr>
          <p:cNvPr id="2052" name="Picture 4">
            <a:extLst>
              <a:ext uri="{FF2B5EF4-FFF2-40B4-BE49-F238E27FC236}">
                <a16:creationId xmlns:a16="http://schemas.microsoft.com/office/drawing/2014/main" id="{5D85B60B-62E8-9D9D-4792-40CB3963DF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5806" y="2643458"/>
            <a:ext cx="5495925" cy="2714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1661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79686" y="95153"/>
            <a:ext cx="4466021" cy="461665"/>
          </a:xfrm>
          <a:prstGeom prst="rect">
            <a:avLst/>
          </a:prstGeom>
          <a:noFill/>
        </p:spPr>
        <p:txBody>
          <a:bodyPr wrap="square" rtlCol="0">
            <a:spAutoFit/>
          </a:bodyPr>
          <a:lstStyle/>
          <a:p>
            <a:r>
              <a:rPr lang="en-US" sz="2400" dirty="0">
                <a:solidFill>
                  <a:srgbClr val="797979"/>
                </a:solidFill>
                <a:latin typeface="Lato light"/>
              </a:rPr>
              <a:t>Mini-batch gradient descent</a:t>
            </a:r>
          </a:p>
        </p:txBody>
      </p:sp>
      <p:grpSp>
        <p:nvGrpSpPr>
          <p:cNvPr id="24" name="Group 23"/>
          <p:cNvGrpSpPr/>
          <p:nvPr/>
        </p:nvGrpSpPr>
        <p:grpSpPr>
          <a:xfrm>
            <a:off x="434076" y="105510"/>
            <a:ext cx="808248" cy="845715"/>
            <a:chOff x="4957945" y="2905780"/>
            <a:chExt cx="905125" cy="882812"/>
          </a:xfrm>
        </p:grpSpPr>
        <p:sp>
          <p:nvSpPr>
            <p:cNvPr id="14" name="Arc 13"/>
            <p:cNvSpPr/>
            <p:nvPr/>
          </p:nvSpPr>
          <p:spPr>
            <a:xfrm>
              <a:off x="4957945" y="2905781"/>
              <a:ext cx="905124" cy="882811"/>
            </a:xfrm>
            <a:prstGeom prst="arc">
              <a:avLst>
                <a:gd name="adj1" fmla="val 6381010"/>
                <a:gd name="adj2" fmla="val 9370435"/>
              </a:avLst>
            </a:prstGeom>
            <a:ln w="25400">
              <a:solidFill>
                <a:srgbClr val="57456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nvGrpSpPr>
            <p:cNvPr id="23" name="Group 22"/>
            <p:cNvGrpSpPr/>
            <p:nvPr/>
          </p:nvGrpSpPr>
          <p:grpSpPr>
            <a:xfrm>
              <a:off x="4957945" y="2905780"/>
              <a:ext cx="905125" cy="882811"/>
              <a:chOff x="4957944" y="2905781"/>
              <a:chExt cx="905125" cy="882811"/>
            </a:xfrm>
          </p:grpSpPr>
          <p:sp>
            <p:nvSpPr>
              <p:cNvPr id="15" name="Arc 14"/>
              <p:cNvSpPr/>
              <p:nvPr/>
            </p:nvSpPr>
            <p:spPr>
              <a:xfrm>
                <a:off x="4957945" y="2905781"/>
                <a:ext cx="905124" cy="882811"/>
              </a:xfrm>
              <a:prstGeom prst="arc">
                <a:avLst>
                  <a:gd name="adj1" fmla="val 9453831"/>
                  <a:gd name="adj2" fmla="val 12527122"/>
                </a:avLst>
              </a:prstGeom>
              <a:ln w="25400">
                <a:solidFill>
                  <a:srgbClr val="01C9C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9" name="Arc 8"/>
              <p:cNvSpPr/>
              <p:nvPr/>
            </p:nvSpPr>
            <p:spPr>
              <a:xfrm>
                <a:off x="4957945" y="2905781"/>
                <a:ext cx="905124" cy="882811"/>
              </a:xfrm>
              <a:prstGeom prst="arc">
                <a:avLst>
                  <a:gd name="adj1" fmla="val 15558905"/>
                  <a:gd name="adj2" fmla="val 18645335"/>
                </a:avLst>
              </a:prstGeom>
              <a:ln w="25400">
                <a:solidFill>
                  <a:srgbClr val="F0556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0" name="Arc 9"/>
              <p:cNvSpPr/>
              <p:nvPr/>
            </p:nvSpPr>
            <p:spPr>
              <a:xfrm>
                <a:off x="4957945" y="2905781"/>
                <a:ext cx="905124" cy="882811"/>
              </a:xfrm>
              <a:prstGeom prst="arc">
                <a:avLst>
                  <a:gd name="adj1" fmla="val 18647720"/>
                  <a:gd name="adj2" fmla="val 124971"/>
                </a:avLst>
              </a:prstGeom>
              <a:ln w="25400">
                <a:solidFill>
                  <a:srgbClr val="1A689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1" name="Arc 10"/>
              <p:cNvSpPr/>
              <p:nvPr/>
            </p:nvSpPr>
            <p:spPr>
              <a:xfrm>
                <a:off x="4957945" y="2905781"/>
                <a:ext cx="905124" cy="882811"/>
              </a:xfrm>
              <a:prstGeom prst="arc">
                <a:avLst>
                  <a:gd name="adj1" fmla="val 129626"/>
                  <a:gd name="adj2" fmla="val 3162068"/>
                </a:avLst>
              </a:prstGeom>
              <a:ln w="25400">
                <a:solidFill>
                  <a:srgbClr val="D6A6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2" name="Arc 11"/>
              <p:cNvSpPr/>
              <p:nvPr/>
            </p:nvSpPr>
            <p:spPr>
              <a:xfrm>
                <a:off x="4957945" y="2905781"/>
                <a:ext cx="905124" cy="882811"/>
              </a:xfrm>
              <a:prstGeom prst="arc">
                <a:avLst>
                  <a:gd name="adj1" fmla="val 3182590"/>
                  <a:gd name="adj2" fmla="val 6397607"/>
                </a:avLst>
              </a:prstGeom>
              <a:ln w="25400">
                <a:solidFill>
                  <a:srgbClr val="29675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6" name="Arc 15"/>
              <p:cNvSpPr/>
              <p:nvPr/>
            </p:nvSpPr>
            <p:spPr>
              <a:xfrm>
                <a:off x="4957944" y="2905781"/>
                <a:ext cx="905124" cy="882811"/>
              </a:xfrm>
              <a:prstGeom prst="arc">
                <a:avLst>
                  <a:gd name="adj1" fmla="val 12522075"/>
                  <a:gd name="adj2" fmla="val 15545695"/>
                </a:avLst>
              </a:prstGeom>
              <a:ln w="25400">
                <a:solidFill>
                  <a:srgbClr val="54728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grpSp>
      <p:sp>
        <p:nvSpPr>
          <p:cNvPr id="2" name="Slide Number Placeholder 1"/>
          <p:cNvSpPr>
            <a:spLocks noGrp="1"/>
          </p:cNvSpPr>
          <p:nvPr>
            <p:ph type="sldNum" sz="quarter" idx="12"/>
          </p:nvPr>
        </p:nvSpPr>
        <p:spPr/>
        <p:txBody>
          <a:bodyPr/>
          <a:lstStyle/>
          <a:p>
            <a:fld id="{9FF1AF08-227C-4926-93CA-204ED14D83C5}" type="slidenum">
              <a:rPr lang="en-US" smtClean="0"/>
              <a:t>12</a:t>
            </a:fld>
            <a:endParaRPr lang="en-US"/>
          </a:p>
        </p:txBody>
      </p:sp>
      <p:sp>
        <p:nvSpPr>
          <p:cNvPr id="3" name="Date Placeholder 2"/>
          <p:cNvSpPr>
            <a:spLocks noGrp="1"/>
          </p:cNvSpPr>
          <p:nvPr>
            <p:ph type="dt" sz="half" idx="10"/>
          </p:nvPr>
        </p:nvSpPr>
        <p:spPr/>
        <p:txBody>
          <a:bodyPr/>
          <a:lstStyle/>
          <a:p>
            <a:fld id="{3BD63F81-047A-409B-8790-123453C75422}" type="datetime1">
              <a:rPr lang="en-US" smtClean="0"/>
              <a:t>5/17/2023</a:t>
            </a:fld>
            <a:endParaRPr lang="en-US"/>
          </a:p>
        </p:txBody>
      </p:sp>
      <p:cxnSp>
        <p:nvCxnSpPr>
          <p:cNvPr id="17" name="Straight Connector 16"/>
          <p:cNvCxnSpPr/>
          <p:nvPr/>
        </p:nvCxnSpPr>
        <p:spPr>
          <a:xfrm flipV="1">
            <a:off x="0" y="1104917"/>
            <a:ext cx="12192000"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0" y="6370738"/>
            <a:ext cx="12192000"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B606294D-C971-1800-E922-359CA15DFDB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1440" y="173638"/>
            <a:ext cx="733517" cy="733517"/>
          </a:xfrm>
          <a:prstGeom prst="rect">
            <a:avLst/>
          </a:prstGeom>
        </p:spPr>
      </p:pic>
      <p:sp>
        <p:nvSpPr>
          <p:cNvPr id="4" name="TextBox 3">
            <a:extLst>
              <a:ext uri="{FF2B5EF4-FFF2-40B4-BE49-F238E27FC236}">
                <a16:creationId xmlns:a16="http://schemas.microsoft.com/office/drawing/2014/main" id="{4514C574-DDD5-DAF6-EE4A-060223E4A1F7}"/>
              </a:ext>
            </a:extLst>
          </p:cNvPr>
          <p:cNvSpPr txBox="1"/>
          <p:nvPr/>
        </p:nvSpPr>
        <p:spPr>
          <a:xfrm>
            <a:off x="1386349" y="501625"/>
            <a:ext cx="3637936" cy="369332"/>
          </a:xfrm>
          <a:prstGeom prst="rect">
            <a:avLst/>
          </a:prstGeom>
          <a:noFill/>
        </p:spPr>
        <p:txBody>
          <a:bodyPr wrap="square">
            <a:spAutoFit/>
          </a:bodyPr>
          <a:lstStyle/>
          <a:p>
            <a:pPr rtl="0">
              <a:spcBef>
                <a:spcPts val="0"/>
              </a:spcBef>
              <a:spcAft>
                <a:spcPts val="0"/>
              </a:spcAft>
            </a:pPr>
            <a:r>
              <a:rPr lang="en-US" dirty="0">
                <a:solidFill>
                  <a:srgbClr val="797979"/>
                </a:solidFill>
                <a:latin typeface="Lato light" panose="020F0502020204030203" pitchFamily="34" charset="0"/>
                <a:ea typeface="Lato light" panose="020F0502020204030203" pitchFamily="34" charset="0"/>
                <a:cs typeface="Lato light" panose="020F0502020204030203" pitchFamily="34" charset="0"/>
              </a:rPr>
              <a:t>Mini-Batch GD</a:t>
            </a:r>
            <a:endParaRPr lang="en-US" sz="1600" b="0" dirty="0">
              <a:solidFill>
                <a:srgbClr val="797979"/>
              </a:solidFill>
              <a:effectLst/>
              <a:latin typeface="Lato light" panose="020F0502020204030203" pitchFamily="34" charset="0"/>
              <a:ea typeface="Lato light" panose="020F0502020204030203" pitchFamily="34" charset="0"/>
              <a:cs typeface="Lato light" panose="020F0502020204030203" pitchFamily="34" charset="0"/>
            </a:endParaRPr>
          </a:p>
        </p:txBody>
      </p:sp>
      <p:pic>
        <p:nvPicPr>
          <p:cNvPr id="3074" name="Picture 2">
            <a:extLst>
              <a:ext uri="{FF2B5EF4-FFF2-40B4-BE49-F238E27FC236}">
                <a16:creationId xmlns:a16="http://schemas.microsoft.com/office/drawing/2014/main" id="{AD560E59-ACA9-48D3-17BB-A37808DCC24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753" r="7362" b="1455"/>
          <a:stretch/>
        </p:blipFill>
        <p:spPr bwMode="auto">
          <a:xfrm>
            <a:off x="0" y="1706492"/>
            <a:ext cx="5735169" cy="3791569"/>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364D5A24-2D0D-2820-1F83-8C5855D78A8D}"/>
              </a:ext>
            </a:extLst>
          </p:cNvPr>
          <p:cNvSpPr txBox="1"/>
          <p:nvPr/>
        </p:nvSpPr>
        <p:spPr>
          <a:xfrm>
            <a:off x="5759604" y="2140337"/>
            <a:ext cx="6432396" cy="2923877"/>
          </a:xfrm>
          <a:prstGeom prst="rect">
            <a:avLst/>
          </a:prstGeom>
          <a:noFill/>
        </p:spPr>
        <p:txBody>
          <a:bodyPr wrap="square">
            <a:spAutoFit/>
          </a:bodyPr>
          <a:lstStyle/>
          <a:p>
            <a:pPr marL="228600" indent="228600" algn="just" rtl="0">
              <a:spcBef>
                <a:spcPts val="1200"/>
              </a:spcBef>
              <a:spcAft>
                <a:spcPts val="1200"/>
              </a:spcAft>
            </a:pPr>
            <a:r>
              <a:rPr lang="vi-VN">
                <a:solidFill>
                  <a:srgbClr val="797979"/>
                </a:solidFill>
                <a:latin typeface="Lato light" panose="020F0502020204030203" pitchFamily="34" charset="0"/>
                <a:ea typeface="Lato light" panose="020F0502020204030203" pitchFamily="34" charset="0"/>
                <a:cs typeface="Lato light" panose="020F0502020204030203" pitchFamily="34" charset="0"/>
              </a:rPr>
              <a:t>Mini-Batch GD là một biến thể của GD, gồm</a:t>
            </a:r>
            <a:r>
              <a:rPr lang="en-US">
                <a:solidFill>
                  <a:srgbClr val="797979"/>
                </a:solidFill>
                <a:latin typeface="Lato light" panose="020F0502020204030203" pitchFamily="34" charset="0"/>
                <a:ea typeface="Lato light" panose="020F0502020204030203" pitchFamily="34" charset="0"/>
                <a:cs typeface="Lato light" panose="020F0502020204030203" pitchFamily="34" charset="0"/>
              </a:rPr>
              <a:t> nhiều lợi ích</a:t>
            </a:r>
            <a:r>
              <a:rPr lang="vi-VN">
                <a:solidFill>
                  <a:srgbClr val="797979"/>
                </a:solidFill>
                <a:latin typeface="Lato light" panose="020F0502020204030203" pitchFamily="34" charset="0"/>
                <a:ea typeface="Lato light" panose="020F0502020204030203" pitchFamily="34" charset="0"/>
                <a:cs typeface="Lato light" panose="020F0502020204030203" pitchFamily="34" charset="0"/>
              </a:rPr>
              <a:t>:</a:t>
            </a:r>
          </a:p>
          <a:p>
            <a:pPr algn="just" rtl="0">
              <a:spcBef>
                <a:spcPts val="1200"/>
              </a:spcBef>
              <a:spcAft>
                <a:spcPts val="1200"/>
              </a:spcAft>
            </a:pPr>
            <a:r>
              <a:rPr lang="vi-VN">
                <a:solidFill>
                  <a:srgbClr val="797979"/>
                </a:solidFill>
                <a:latin typeface="Lato light" panose="020F0502020204030203" pitchFamily="34" charset="0"/>
                <a:ea typeface="Lato light" panose="020F0502020204030203" pitchFamily="34" charset="0"/>
                <a:cs typeface="Lato light" panose="020F0502020204030203" pitchFamily="34" charset="0"/>
              </a:rPr>
              <a:t>Hiệu quả tính toán: Mini-batch GD có thể tính toán gradient nhanh hơn GD, vì chỉ tính gradient trên một tập con của dữ liệu.</a:t>
            </a:r>
            <a:endParaRPr lang="en-US">
              <a:solidFill>
                <a:srgbClr val="797979"/>
              </a:solidFill>
              <a:latin typeface="Lato light" panose="020F0502020204030203" pitchFamily="34" charset="0"/>
              <a:ea typeface="Lato light" panose="020F0502020204030203" pitchFamily="34" charset="0"/>
              <a:cs typeface="Lato light" panose="020F0502020204030203" pitchFamily="34" charset="0"/>
            </a:endParaRPr>
          </a:p>
          <a:p>
            <a:pPr algn="just" rtl="0">
              <a:spcBef>
                <a:spcPts val="1200"/>
              </a:spcBef>
              <a:spcAft>
                <a:spcPts val="1200"/>
              </a:spcAft>
            </a:pPr>
            <a:br>
              <a:rPr lang="vi-VN">
                <a:solidFill>
                  <a:srgbClr val="797979"/>
                </a:solidFill>
                <a:latin typeface="Lato light" panose="020F0502020204030203" pitchFamily="34" charset="0"/>
                <a:ea typeface="Lato light" panose="020F0502020204030203" pitchFamily="34" charset="0"/>
                <a:cs typeface="Lato light" panose="020F0502020204030203" pitchFamily="34" charset="0"/>
              </a:rPr>
            </a:br>
            <a:r>
              <a:rPr lang="vi-VN">
                <a:solidFill>
                  <a:srgbClr val="797979"/>
                </a:solidFill>
                <a:latin typeface="Lato light" panose="020F0502020204030203" pitchFamily="34" charset="0"/>
                <a:ea typeface="Lato light" panose="020F0502020204030203" pitchFamily="34" charset="0"/>
                <a:cs typeface="Lato light" panose="020F0502020204030203" pitchFamily="34" charset="0"/>
              </a:rPr>
              <a:t>Tăng tốc độ hội tụ: Mini-batch GD thường hội tụ nhanh hơn GD, vì</a:t>
            </a:r>
            <a:r>
              <a:rPr lang="en-US">
                <a:solidFill>
                  <a:srgbClr val="797979"/>
                </a:solidFill>
                <a:latin typeface="Lato light" panose="020F0502020204030203" pitchFamily="34" charset="0"/>
                <a:ea typeface="Lato light" panose="020F0502020204030203" pitchFamily="34" charset="0"/>
                <a:cs typeface="Lato light" panose="020F0502020204030203" pitchFamily="34" charset="0"/>
              </a:rPr>
              <a:t> </a:t>
            </a:r>
            <a:r>
              <a:rPr lang="vi-VN">
                <a:solidFill>
                  <a:srgbClr val="797979"/>
                </a:solidFill>
                <a:latin typeface="Lato light" panose="020F0502020204030203" pitchFamily="34" charset="0"/>
                <a:ea typeface="Lato light" panose="020F0502020204030203" pitchFamily="34" charset="0"/>
                <a:cs typeface="Lato light" panose="020F0502020204030203" pitchFamily="34" charset="0"/>
              </a:rPr>
              <a:t>cho phép các bước cập nhật trọng số được thực hiện nhanh hơn.</a:t>
            </a:r>
            <a:endParaRPr lang="en-US">
              <a:solidFill>
                <a:srgbClr val="797979"/>
              </a:solidFill>
              <a:latin typeface="Lato light" panose="020F0502020204030203" pitchFamily="34" charset="0"/>
              <a:ea typeface="Lato light" panose="020F0502020204030203" pitchFamily="34" charset="0"/>
              <a:cs typeface="Lato light" panose="020F0502020204030203" pitchFamily="34" charset="0"/>
            </a:endParaRPr>
          </a:p>
        </p:txBody>
      </p:sp>
    </p:spTree>
    <p:extLst>
      <p:ext uri="{BB962C8B-B14F-4D97-AF65-F5344CB8AC3E}">
        <p14:creationId xmlns:p14="http://schemas.microsoft.com/office/powerpoint/2010/main" val="866841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79686" y="95153"/>
            <a:ext cx="4466021" cy="461665"/>
          </a:xfrm>
          <a:prstGeom prst="rect">
            <a:avLst/>
          </a:prstGeom>
          <a:noFill/>
        </p:spPr>
        <p:txBody>
          <a:bodyPr wrap="square" rtlCol="0">
            <a:spAutoFit/>
          </a:bodyPr>
          <a:lstStyle/>
          <a:p>
            <a:r>
              <a:rPr lang="en-US" sz="2400" dirty="0">
                <a:solidFill>
                  <a:srgbClr val="797979"/>
                </a:solidFill>
                <a:latin typeface="Lato light"/>
              </a:rPr>
              <a:t>Mini-batch gradient descent</a:t>
            </a:r>
          </a:p>
        </p:txBody>
      </p:sp>
      <p:grpSp>
        <p:nvGrpSpPr>
          <p:cNvPr id="24" name="Group 23"/>
          <p:cNvGrpSpPr/>
          <p:nvPr/>
        </p:nvGrpSpPr>
        <p:grpSpPr>
          <a:xfrm>
            <a:off x="434076" y="105510"/>
            <a:ext cx="808248" cy="845715"/>
            <a:chOff x="4957945" y="2905780"/>
            <a:chExt cx="905125" cy="882812"/>
          </a:xfrm>
        </p:grpSpPr>
        <p:sp>
          <p:nvSpPr>
            <p:cNvPr id="14" name="Arc 13"/>
            <p:cNvSpPr/>
            <p:nvPr/>
          </p:nvSpPr>
          <p:spPr>
            <a:xfrm>
              <a:off x="4957945" y="2905781"/>
              <a:ext cx="905124" cy="882811"/>
            </a:xfrm>
            <a:prstGeom prst="arc">
              <a:avLst>
                <a:gd name="adj1" fmla="val 6381010"/>
                <a:gd name="adj2" fmla="val 9370435"/>
              </a:avLst>
            </a:prstGeom>
            <a:ln w="25400">
              <a:solidFill>
                <a:srgbClr val="57456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nvGrpSpPr>
            <p:cNvPr id="23" name="Group 22"/>
            <p:cNvGrpSpPr/>
            <p:nvPr/>
          </p:nvGrpSpPr>
          <p:grpSpPr>
            <a:xfrm>
              <a:off x="4957945" y="2905780"/>
              <a:ext cx="905125" cy="882811"/>
              <a:chOff x="4957944" y="2905781"/>
              <a:chExt cx="905125" cy="882811"/>
            </a:xfrm>
          </p:grpSpPr>
          <p:sp>
            <p:nvSpPr>
              <p:cNvPr id="15" name="Arc 14"/>
              <p:cNvSpPr/>
              <p:nvPr/>
            </p:nvSpPr>
            <p:spPr>
              <a:xfrm>
                <a:off x="4957945" y="2905781"/>
                <a:ext cx="905124" cy="882811"/>
              </a:xfrm>
              <a:prstGeom prst="arc">
                <a:avLst>
                  <a:gd name="adj1" fmla="val 9453831"/>
                  <a:gd name="adj2" fmla="val 12527122"/>
                </a:avLst>
              </a:prstGeom>
              <a:ln w="25400">
                <a:solidFill>
                  <a:srgbClr val="01C9C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9" name="Arc 8"/>
              <p:cNvSpPr/>
              <p:nvPr/>
            </p:nvSpPr>
            <p:spPr>
              <a:xfrm>
                <a:off x="4957945" y="2905781"/>
                <a:ext cx="905124" cy="882811"/>
              </a:xfrm>
              <a:prstGeom prst="arc">
                <a:avLst>
                  <a:gd name="adj1" fmla="val 15558905"/>
                  <a:gd name="adj2" fmla="val 18645335"/>
                </a:avLst>
              </a:prstGeom>
              <a:ln w="25400">
                <a:solidFill>
                  <a:srgbClr val="F0556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0" name="Arc 9"/>
              <p:cNvSpPr/>
              <p:nvPr/>
            </p:nvSpPr>
            <p:spPr>
              <a:xfrm>
                <a:off x="4957945" y="2905781"/>
                <a:ext cx="905124" cy="882811"/>
              </a:xfrm>
              <a:prstGeom prst="arc">
                <a:avLst>
                  <a:gd name="adj1" fmla="val 18647720"/>
                  <a:gd name="adj2" fmla="val 124971"/>
                </a:avLst>
              </a:prstGeom>
              <a:ln w="25400">
                <a:solidFill>
                  <a:srgbClr val="1A689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1" name="Arc 10"/>
              <p:cNvSpPr/>
              <p:nvPr/>
            </p:nvSpPr>
            <p:spPr>
              <a:xfrm>
                <a:off x="4957945" y="2905781"/>
                <a:ext cx="905124" cy="882811"/>
              </a:xfrm>
              <a:prstGeom prst="arc">
                <a:avLst>
                  <a:gd name="adj1" fmla="val 129626"/>
                  <a:gd name="adj2" fmla="val 3162068"/>
                </a:avLst>
              </a:prstGeom>
              <a:ln w="25400">
                <a:solidFill>
                  <a:srgbClr val="D6A6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2" name="Arc 11"/>
              <p:cNvSpPr/>
              <p:nvPr/>
            </p:nvSpPr>
            <p:spPr>
              <a:xfrm>
                <a:off x="4957945" y="2905781"/>
                <a:ext cx="905124" cy="882811"/>
              </a:xfrm>
              <a:prstGeom prst="arc">
                <a:avLst>
                  <a:gd name="adj1" fmla="val 3182590"/>
                  <a:gd name="adj2" fmla="val 6397607"/>
                </a:avLst>
              </a:prstGeom>
              <a:ln w="25400">
                <a:solidFill>
                  <a:srgbClr val="29675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6" name="Arc 15"/>
              <p:cNvSpPr/>
              <p:nvPr/>
            </p:nvSpPr>
            <p:spPr>
              <a:xfrm>
                <a:off x="4957944" y="2905781"/>
                <a:ext cx="905124" cy="882811"/>
              </a:xfrm>
              <a:prstGeom prst="arc">
                <a:avLst>
                  <a:gd name="adj1" fmla="val 12522075"/>
                  <a:gd name="adj2" fmla="val 15545695"/>
                </a:avLst>
              </a:prstGeom>
              <a:ln w="25400">
                <a:solidFill>
                  <a:srgbClr val="54728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grpSp>
      <p:sp>
        <p:nvSpPr>
          <p:cNvPr id="2" name="Slide Number Placeholder 1"/>
          <p:cNvSpPr>
            <a:spLocks noGrp="1"/>
          </p:cNvSpPr>
          <p:nvPr>
            <p:ph type="sldNum" sz="quarter" idx="12"/>
          </p:nvPr>
        </p:nvSpPr>
        <p:spPr/>
        <p:txBody>
          <a:bodyPr/>
          <a:lstStyle/>
          <a:p>
            <a:fld id="{9FF1AF08-227C-4926-93CA-204ED14D83C5}" type="slidenum">
              <a:rPr lang="en-US" smtClean="0"/>
              <a:t>13</a:t>
            </a:fld>
            <a:endParaRPr lang="en-US"/>
          </a:p>
        </p:txBody>
      </p:sp>
      <p:sp>
        <p:nvSpPr>
          <p:cNvPr id="3" name="Date Placeholder 2"/>
          <p:cNvSpPr>
            <a:spLocks noGrp="1"/>
          </p:cNvSpPr>
          <p:nvPr>
            <p:ph type="dt" sz="half" idx="10"/>
          </p:nvPr>
        </p:nvSpPr>
        <p:spPr/>
        <p:txBody>
          <a:bodyPr/>
          <a:lstStyle/>
          <a:p>
            <a:fld id="{3BD63F81-047A-409B-8790-123453C75422}" type="datetime1">
              <a:rPr lang="en-US" smtClean="0"/>
              <a:t>5/17/2023</a:t>
            </a:fld>
            <a:endParaRPr lang="en-US"/>
          </a:p>
        </p:txBody>
      </p:sp>
      <p:cxnSp>
        <p:nvCxnSpPr>
          <p:cNvPr id="17" name="Straight Connector 16"/>
          <p:cNvCxnSpPr/>
          <p:nvPr/>
        </p:nvCxnSpPr>
        <p:spPr>
          <a:xfrm flipV="1">
            <a:off x="0" y="1104917"/>
            <a:ext cx="12192000"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0" y="6370738"/>
            <a:ext cx="12192000"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B606294D-C971-1800-E922-359CA15DFDB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1440" y="173638"/>
            <a:ext cx="733517" cy="733517"/>
          </a:xfrm>
          <a:prstGeom prst="rect">
            <a:avLst/>
          </a:prstGeom>
        </p:spPr>
      </p:pic>
      <p:sp>
        <p:nvSpPr>
          <p:cNvPr id="4" name="TextBox 3">
            <a:extLst>
              <a:ext uri="{FF2B5EF4-FFF2-40B4-BE49-F238E27FC236}">
                <a16:creationId xmlns:a16="http://schemas.microsoft.com/office/drawing/2014/main" id="{4514C574-DDD5-DAF6-EE4A-060223E4A1F7}"/>
              </a:ext>
            </a:extLst>
          </p:cNvPr>
          <p:cNvSpPr txBox="1"/>
          <p:nvPr/>
        </p:nvSpPr>
        <p:spPr>
          <a:xfrm>
            <a:off x="1386349" y="501625"/>
            <a:ext cx="3637936" cy="338554"/>
          </a:xfrm>
          <a:prstGeom prst="rect">
            <a:avLst/>
          </a:prstGeom>
          <a:noFill/>
        </p:spPr>
        <p:txBody>
          <a:bodyPr wrap="square">
            <a:spAutoFit/>
          </a:bodyPr>
          <a:lstStyle/>
          <a:p>
            <a:pPr rtl="0">
              <a:spcBef>
                <a:spcPts val="0"/>
              </a:spcBef>
              <a:spcAft>
                <a:spcPts val="0"/>
              </a:spcAft>
            </a:pPr>
            <a:r>
              <a:rPr lang="en-US" sz="1600">
                <a:solidFill>
                  <a:srgbClr val="797979"/>
                </a:solidFill>
                <a:latin typeface="Lato light" panose="020F0502020204030203" pitchFamily="34" charset="0"/>
                <a:ea typeface="Lato light" panose="020F0502020204030203" pitchFamily="34" charset="0"/>
                <a:cs typeface="Lato light" panose="020F0502020204030203" pitchFamily="34" charset="0"/>
              </a:rPr>
              <a:t>Mini-Batch GD</a:t>
            </a:r>
            <a:endParaRPr lang="en-US" sz="1400" b="0" dirty="0">
              <a:solidFill>
                <a:srgbClr val="797979"/>
              </a:solidFill>
              <a:effectLst/>
              <a:latin typeface="Lato light" panose="020F0502020204030203" pitchFamily="34" charset="0"/>
              <a:ea typeface="Lato light" panose="020F0502020204030203" pitchFamily="34" charset="0"/>
              <a:cs typeface="Lato light" panose="020F0502020204030203" pitchFamily="34" charset="0"/>
            </a:endParaRPr>
          </a:p>
        </p:txBody>
      </p:sp>
      <p:pic>
        <p:nvPicPr>
          <p:cNvPr id="4098" name="Picture 2">
            <a:extLst>
              <a:ext uri="{FF2B5EF4-FFF2-40B4-BE49-F238E27FC236}">
                <a16:creationId xmlns:a16="http://schemas.microsoft.com/office/drawing/2014/main" id="{10676CB5-9540-676C-A53B-68CC3AEBD9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46662"/>
            <a:ext cx="5819775" cy="421005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 name="Rectangle 3">
                <a:extLst>
                  <a:ext uri="{FF2B5EF4-FFF2-40B4-BE49-F238E27FC236}">
                    <a16:creationId xmlns:a16="http://schemas.microsoft.com/office/drawing/2014/main" id="{B4FD4C0F-9936-56B9-A380-F9796D7916B9}"/>
                  </a:ext>
                </a:extLst>
              </p:cNvPr>
              <p:cNvSpPr>
                <a:spLocks noChangeArrowheads="1"/>
              </p:cNvSpPr>
              <p:nvPr/>
            </p:nvSpPr>
            <p:spPr bwMode="auto">
              <a:xfrm>
                <a:off x="5745706" y="3721509"/>
                <a:ext cx="6446293" cy="64633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a:solidFill>
                      <a:srgbClr val="797979"/>
                    </a:solidFill>
                    <a:latin typeface="Lato light" panose="020F0502020204030203" pitchFamily="34" charset="0"/>
                    <a:ea typeface="Lato light" panose="020F0502020204030203" pitchFamily="34" charset="0"/>
                    <a:cs typeface="Lato light" panose="020F0502020204030203" pitchFamily="34" charset="0"/>
                  </a:rPr>
                  <a:t>Với </a:t>
                </a:r>
                <a14:m>
                  <m:oMath xmlns:m="http://schemas.openxmlformats.org/officeDocument/2006/math">
                    <m:sSub>
                      <m:sSubPr>
                        <m:ctrlPr>
                          <a:rPr lang="en-US" altLang="en-US" b="0" i="1" smtClean="0">
                            <a:solidFill>
                              <a:srgbClr val="797979"/>
                            </a:solidFill>
                            <a:latin typeface="Cambria Math" panose="02040503050406030204" pitchFamily="18" charset="0"/>
                            <a:ea typeface="Lato light" panose="020F0502020204030203" pitchFamily="34" charset="0"/>
                            <a:cs typeface="Lato light" panose="020F0502020204030203" pitchFamily="34" charset="0"/>
                          </a:rPr>
                        </m:ctrlPr>
                      </m:sSubPr>
                      <m:e>
                        <m:r>
                          <a:rPr lang="en-US" altLang="en-US" i="1" smtClean="0">
                            <a:solidFill>
                              <a:srgbClr val="797979"/>
                            </a:solidFill>
                            <a:latin typeface="Cambria Math" panose="02040503050406030204" pitchFamily="18" charset="0"/>
                            <a:ea typeface="Lato light" panose="020F0502020204030203" pitchFamily="34" charset="0"/>
                            <a:cs typeface="Lato light" panose="020F0502020204030203" pitchFamily="34" charset="0"/>
                          </a:rPr>
                          <m:t>𝑥</m:t>
                        </m:r>
                      </m:e>
                      <m:sub>
                        <m:r>
                          <a:rPr lang="en-US" altLang="en-US" i="1" smtClean="0">
                            <a:solidFill>
                              <a:srgbClr val="797979"/>
                            </a:solidFill>
                            <a:latin typeface="Cambria Math" panose="02040503050406030204" pitchFamily="18" charset="0"/>
                            <a:ea typeface="Lato light" panose="020F0502020204030203" pitchFamily="34" charset="0"/>
                            <a:cs typeface="Lato light" panose="020F0502020204030203" pitchFamily="34" charset="0"/>
                          </a:rPr>
                          <m:t>𝑖</m:t>
                        </m:r>
                        <m:r>
                          <a:rPr lang="en-US" altLang="en-US" i="1" smtClean="0">
                            <a:solidFill>
                              <a:srgbClr val="797979"/>
                            </a:solidFill>
                            <a:latin typeface="Cambria Math" panose="02040503050406030204" pitchFamily="18" charset="0"/>
                            <a:ea typeface="Lato light" panose="020F0502020204030203" pitchFamily="34" charset="0"/>
                            <a:cs typeface="Lato light" panose="020F0502020204030203" pitchFamily="34" charset="0"/>
                          </a:rPr>
                          <m:t>:</m:t>
                        </m:r>
                        <m:r>
                          <a:rPr lang="en-US" altLang="en-US" i="1" smtClean="0">
                            <a:solidFill>
                              <a:srgbClr val="797979"/>
                            </a:solidFill>
                            <a:latin typeface="Cambria Math" panose="02040503050406030204" pitchFamily="18" charset="0"/>
                            <a:ea typeface="Lato light" panose="020F0502020204030203" pitchFamily="34" charset="0"/>
                            <a:cs typeface="Lato light" panose="020F0502020204030203" pitchFamily="34" charset="0"/>
                          </a:rPr>
                          <m:t>𝑖</m:t>
                        </m:r>
                        <m:r>
                          <a:rPr lang="en-US" altLang="en-US" i="1" smtClean="0">
                            <a:solidFill>
                              <a:srgbClr val="797979"/>
                            </a:solidFill>
                            <a:latin typeface="Cambria Math" panose="02040503050406030204" pitchFamily="18" charset="0"/>
                            <a:ea typeface="Lato light" panose="020F0502020204030203" pitchFamily="34" charset="0"/>
                            <a:cs typeface="Lato light" panose="020F0502020204030203" pitchFamily="34" charset="0"/>
                          </a:rPr>
                          <m:t>+</m:t>
                        </m:r>
                        <m:r>
                          <a:rPr lang="en-US" altLang="en-US" i="1" smtClean="0">
                            <a:solidFill>
                              <a:srgbClr val="797979"/>
                            </a:solidFill>
                            <a:latin typeface="Cambria Math" panose="02040503050406030204" pitchFamily="18" charset="0"/>
                            <a:ea typeface="Lato light" panose="020F0502020204030203" pitchFamily="34" charset="0"/>
                            <a:cs typeface="Lato light" panose="020F0502020204030203" pitchFamily="34" charset="0"/>
                          </a:rPr>
                          <m:t>𝑛</m:t>
                        </m:r>
                      </m:sub>
                    </m:sSub>
                  </m:oMath>
                </a14:m>
                <a:r>
                  <a:rPr lang="en-US" altLang="en-US">
                    <a:solidFill>
                      <a:srgbClr val="797979"/>
                    </a:solidFill>
                    <a:latin typeface="Lato light" panose="020F0502020204030203" pitchFamily="34" charset="0"/>
                    <a:ea typeface="Lato light" panose="020F0502020204030203" pitchFamily="34" charset="0"/>
                    <a:cs typeface="Lato light" panose="020F0502020204030203" pitchFamily="34" charset="0"/>
                  </a:rPr>
                  <a:t> là dữ liệu trong mỗi mini batch. Dữ liệu này sau mỗi epoch là khác nhau vì chúng cần được xáo trộn.</a:t>
                </a:r>
              </a:p>
            </p:txBody>
          </p:sp>
        </mc:Choice>
        <mc:Fallback xmlns="">
          <p:sp>
            <p:nvSpPr>
              <p:cNvPr id="6" name="Rectangle 3">
                <a:extLst>
                  <a:ext uri="{FF2B5EF4-FFF2-40B4-BE49-F238E27FC236}">
                    <a16:creationId xmlns:a16="http://schemas.microsoft.com/office/drawing/2014/main" id="{B4FD4C0F-9936-56B9-A380-F9796D7916B9}"/>
                  </a:ext>
                </a:extLst>
              </p:cNvPr>
              <p:cNvSpPr>
                <a:spLocks noRot="1" noChangeAspect="1" noMove="1" noResize="1" noEditPoints="1" noAdjustHandles="1" noChangeArrowheads="1" noChangeShapeType="1" noTextEdit="1"/>
              </p:cNvSpPr>
              <p:nvPr/>
            </p:nvSpPr>
            <p:spPr bwMode="auto">
              <a:xfrm>
                <a:off x="5745706" y="3721509"/>
                <a:ext cx="6446293" cy="646331"/>
              </a:xfrm>
              <a:prstGeom prst="rect">
                <a:avLst/>
              </a:prstGeom>
              <a:blipFill>
                <a:blip r:embed="rId4"/>
                <a:stretch>
                  <a:fillRect l="-851" t="-4673" r="-757" b="-1401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pic>
        <p:nvPicPr>
          <p:cNvPr id="4100" name="Picture 4">
            <a:extLst>
              <a:ext uri="{FF2B5EF4-FFF2-40B4-BE49-F238E27FC236}">
                <a16:creationId xmlns:a16="http://schemas.microsoft.com/office/drawing/2014/main" id="{5F0B7FDA-C9A7-3A8D-3B5A-9879961F8A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70513" y="3214110"/>
            <a:ext cx="3143250" cy="5334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73B1A910-9C8E-809A-960D-F432E8A2FAF4}"/>
              </a:ext>
            </a:extLst>
          </p:cNvPr>
          <p:cNvSpPr txBox="1"/>
          <p:nvPr/>
        </p:nvSpPr>
        <p:spPr>
          <a:xfrm>
            <a:off x="5782740" y="1599721"/>
            <a:ext cx="6409260" cy="1477328"/>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a:solidFill>
                  <a:srgbClr val="797979"/>
                </a:solidFill>
                <a:latin typeface="Lato light" panose="020F0502020204030203" pitchFamily="34" charset="0"/>
                <a:ea typeface="Lato light" panose="020F0502020204030203" pitchFamily="34" charset="0"/>
                <a:cs typeface="Lato light" panose="020F0502020204030203" pitchFamily="34" charset="0"/>
              </a:rPr>
              <a:t>Ở mỗi epoch, xáo trộn ngẫu nhiên dữ liệu rồi chia toàn bộ dữ liệu thành các mini-batch, mỗi mini-batch có n điểm dữ liệu (trừ mini-batch cuối có thể có ít hơn). Mỗi lần cập nhật, thuật toán này lấy ra một mini batch để tính toán đạo hàm của hàm mất rồi cập nhật.</a:t>
            </a:r>
          </a:p>
        </p:txBody>
      </p:sp>
      <p:sp>
        <p:nvSpPr>
          <p:cNvPr id="20" name="TextBox 19">
            <a:extLst>
              <a:ext uri="{FF2B5EF4-FFF2-40B4-BE49-F238E27FC236}">
                <a16:creationId xmlns:a16="http://schemas.microsoft.com/office/drawing/2014/main" id="{49D9CE7D-E40D-FC48-EEB9-702DAD18196D}"/>
              </a:ext>
            </a:extLst>
          </p:cNvPr>
          <p:cNvSpPr txBox="1"/>
          <p:nvPr/>
        </p:nvSpPr>
        <p:spPr>
          <a:xfrm>
            <a:off x="5745706" y="4722957"/>
            <a:ext cx="6446294" cy="646331"/>
          </a:xfrm>
          <a:prstGeom prst="rect">
            <a:avLst/>
          </a:prstGeom>
          <a:noFill/>
        </p:spPr>
        <p:txBody>
          <a:bodyPr wrap="square">
            <a:spAutoFit/>
          </a:bodyPr>
          <a:lstStyle/>
          <a:p>
            <a:r>
              <a:rPr lang="en-US" altLang="en-US">
                <a:solidFill>
                  <a:srgbClr val="797979"/>
                </a:solidFill>
                <a:latin typeface="Lato light" panose="020F0502020204030203" pitchFamily="34" charset="0"/>
                <a:ea typeface="Lato light" panose="020F0502020204030203" pitchFamily="34" charset="0"/>
                <a:cs typeface="Lato light" panose="020F0502020204030203" pitchFamily="34" charset="0"/>
              </a:rPr>
              <a:t>Mini-batch GD được sử dụng trong hầu hết các thuật toán học máy, đặc biệt là trong Deep Learning.</a:t>
            </a:r>
            <a:endParaRPr lang="en-US"/>
          </a:p>
        </p:txBody>
      </p:sp>
    </p:spTree>
    <p:extLst>
      <p:ext uri="{BB962C8B-B14F-4D97-AF65-F5344CB8AC3E}">
        <p14:creationId xmlns:p14="http://schemas.microsoft.com/office/powerpoint/2010/main" val="2516390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79686" y="95153"/>
            <a:ext cx="4466021" cy="461665"/>
          </a:xfrm>
          <a:prstGeom prst="rect">
            <a:avLst/>
          </a:prstGeom>
          <a:noFill/>
        </p:spPr>
        <p:txBody>
          <a:bodyPr wrap="square" rtlCol="0">
            <a:spAutoFit/>
          </a:bodyPr>
          <a:lstStyle/>
          <a:p>
            <a:r>
              <a:rPr lang="en-US" sz="2400" dirty="0">
                <a:solidFill>
                  <a:srgbClr val="797979"/>
                </a:solidFill>
                <a:latin typeface="Lato light"/>
              </a:rPr>
              <a:t>Mini-batch gradient descent</a:t>
            </a:r>
          </a:p>
        </p:txBody>
      </p:sp>
      <p:grpSp>
        <p:nvGrpSpPr>
          <p:cNvPr id="24" name="Group 23"/>
          <p:cNvGrpSpPr/>
          <p:nvPr/>
        </p:nvGrpSpPr>
        <p:grpSpPr>
          <a:xfrm>
            <a:off x="434076" y="105510"/>
            <a:ext cx="808248" cy="845715"/>
            <a:chOff x="4957945" y="2905780"/>
            <a:chExt cx="905125" cy="882812"/>
          </a:xfrm>
        </p:grpSpPr>
        <p:sp>
          <p:nvSpPr>
            <p:cNvPr id="14" name="Arc 13"/>
            <p:cNvSpPr/>
            <p:nvPr/>
          </p:nvSpPr>
          <p:spPr>
            <a:xfrm>
              <a:off x="4957945" y="2905781"/>
              <a:ext cx="905124" cy="882811"/>
            </a:xfrm>
            <a:prstGeom prst="arc">
              <a:avLst>
                <a:gd name="adj1" fmla="val 6381010"/>
                <a:gd name="adj2" fmla="val 9370435"/>
              </a:avLst>
            </a:prstGeom>
            <a:ln w="25400">
              <a:solidFill>
                <a:srgbClr val="57456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nvGrpSpPr>
            <p:cNvPr id="23" name="Group 22"/>
            <p:cNvGrpSpPr/>
            <p:nvPr/>
          </p:nvGrpSpPr>
          <p:grpSpPr>
            <a:xfrm>
              <a:off x="4957945" y="2905780"/>
              <a:ext cx="905125" cy="882811"/>
              <a:chOff x="4957944" y="2905781"/>
              <a:chExt cx="905125" cy="882811"/>
            </a:xfrm>
          </p:grpSpPr>
          <p:sp>
            <p:nvSpPr>
              <p:cNvPr id="15" name="Arc 14"/>
              <p:cNvSpPr/>
              <p:nvPr/>
            </p:nvSpPr>
            <p:spPr>
              <a:xfrm>
                <a:off x="4957945" y="2905781"/>
                <a:ext cx="905124" cy="882811"/>
              </a:xfrm>
              <a:prstGeom prst="arc">
                <a:avLst>
                  <a:gd name="adj1" fmla="val 9453831"/>
                  <a:gd name="adj2" fmla="val 12527122"/>
                </a:avLst>
              </a:prstGeom>
              <a:ln w="25400">
                <a:solidFill>
                  <a:srgbClr val="01C9C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9" name="Arc 8"/>
              <p:cNvSpPr/>
              <p:nvPr/>
            </p:nvSpPr>
            <p:spPr>
              <a:xfrm>
                <a:off x="4957945" y="2905781"/>
                <a:ext cx="905124" cy="882811"/>
              </a:xfrm>
              <a:prstGeom prst="arc">
                <a:avLst>
                  <a:gd name="adj1" fmla="val 15558905"/>
                  <a:gd name="adj2" fmla="val 18645335"/>
                </a:avLst>
              </a:prstGeom>
              <a:ln w="25400">
                <a:solidFill>
                  <a:srgbClr val="F0556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0" name="Arc 9"/>
              <p:cNvSpPr/>
              <p:nvPr/>
            </p:nvSpPr>
            <p:spPr>
              <a:xfrm>
                <a:off x="4957945" y="2905781"/>
                <a:ext cx="905124" cy="882811"/>
              </a:xfrm>
              <a:prstGeom prst="arc">
                <a:avLst>
                  <a:gd name="adj1" fmla="val 18647720"/>
                  <a:gd name="adj2" fmla="val 124971"/>
                </a:avLst>
              </a:prstGeom>
              <a:ln w="25400">
                <a:solidFill>
                  <a:srgbClr val="1A689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1" name="Arc 10"/>
              <p:cNvSpPr/>
              <p:nvPr/>
            </p:nvSpPr>
            <p:spPr>
              <a:xfrm>
                <a:off x="4957945" y="2905781"/>
                <a:ext cx="905124" cy="882811"/>
              </a:xfrm>
              <a:prstGeom prst="arc">
                <a:avLst>
                  <a:gd name="adj1" fmla="val 129626"/>
                  <a:gd name="adj2" fmla="val 3162068"/>
                </a:avLst>
              </a:prstGeom>
              <a:ln w="25400">
                <a:solidFill>
                  <a:srgbClr val="D6A6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2" name="Arc 11"/>
              <p:cNvSpPr/>
              <p:nvPr/>
            </p:nvSpPr>
            <p:spPr>
              <a:xfrm>
                <a:off x="4957945" y="2905781"/>
                <a:ext cx="905124" cy="882811"/>
              </a:xfrm>
              <a:prstGeom prst="arc">
                <a:avLst>
                  <a:gd name="adj1" fmla="val 3182590"/>
                  <a:gd name="adj2" fmla="val 6397607"/>
                </a:avLst>
              </a:prstGeom>
              <a:ln w="25400">
                <a:solidFill>
                  <a:srgbClr val="29675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6" name="Arc 15"/>
              <p:cNvSpPr/>
              <p:nvPr/>
            </p:nvSpPr>
            <p:spPr>
              <a:xfrm>
                <a:off x="4957944" y="2905781"/>
                <a:ext cx="905124" cy="882811"/>
              </a:xfrm>
              <a:prstGeom prst="arc">
                <a:avLst>
                  <a:gd name="adj1" fmla="val 12522075"/>
                  <a:gd name="adj2" fmla="val 15545695"/>
                </a:avLst>
              </a:prstGeom>
              <a:ln w="25400">
                <a:solidFill>
                  <a:srgbClr val="54728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grpSp>
      <p:sp>
        <p:nvSpPr>
          <p:cNvPr id="2" name="Slide Number Placeholder 1"/>
          <p:cNvSpPr>
            <a:spLocks noGrp="1"/>
          </p:cNvSpPr>
          <p:nvPr>
            <p:ph type="sldNum" sz="quarter" idx="12"/>
          </p:nvPr>
        </p:nvSpPr>
        <p:spPr/>
        <p:txBody>
          <a:bodyPr/>
          <a:lstStyle/>
          <a:p>
            <a:fld id="{9FF1AF08-227C-4926-93CA-204ED14D83C5}" type="slidenum">
              <a:rPr lang="en-US" smtClean="0"/>
              <a:t>14</a:t>
            </a:fld>
            <a:endParaRPr lang="en-US"/>
          </a:p>
        </p:txBody>
      </p:sp>
      <p:sp>
        <p:nvSpPr>
          <p:cNvPr id="3" name="Date Placeholder 2"/>
          <p:cNvSpPr>
            <a:spLocks noGrp="1"/>
          </p:cNvSpPr>
          <p:nvPr>
            <p:ph type="dt" sz="half" idx="10"/>
          </p:nvPr>
        </p:nvSpPr>
        <p:spPr/>
        <p:txBody>
          <a:bodyPr/>
          <a:lstStyle/>
          <a:p>
            <a:fld id="{3BD63F81-047A-409B-8790-123453C75422}" type="datetime1">
              <a:rPr lang="en-US" smtClean="0"/>
              <a:t>5/17/2023</a:t>
            </a:fld>
            <a:endParaRPr lang="en-US"/>
          </a:p>
        </p:txBody>
      </p:sp>
      <p:cxnSp>
        <p:nvCxnSpPr>
          <p:cNvPr id="17" name="Straight Connector 16"/>
          <p:cNvCxnSpPr/>
          <p:nvPr/>
        </p:nvCxnSpPr>
        <p:spPr>
          <a:xfrm flipV="1">
            <a:off x="0" y="1104917"/>
            <a:ext cx="12192000"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0" y="6370738"/>
            <a:ext cx="12192000"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B606294D-C971-1800-E922-359CA15DFDB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1440" y="173638"/>
            <a:ext cx="733517" cy="733517"/>
          </a:xfrm>
          <a:prstGeom prst="rect">
            <a:avLst/>
          </a:prstGeom>
        </p:spPr>
      </p:pic>
      <p:sp>
        <p:nvSpPr>
          <p:cNvPr id="4" name="TextBox 3">
            <a:extLst>
              <a:ext uri="{FF2B5EF4-FFF2-40B4-BE49-F238E27FC236}">
                <a16:creationId xmlns:a16="http://schemas.microsoft.com/office/drawing/2014/main" id="{4514C574-DDD5-DAF6-EE4A-060223E4A1F7}"/>
              </a:ext>
            </a:extLst>
          </p:cNvPr>
          <p:cNvSpPr txBox="1"/>
          <p:nvPr/>
        </p:nvSpPr>
        <p:spPr>
          <a:xfrm>
            <a:off x="1386349" y="501625"/>
            <a:ext cx="3637936" cy="338554"/>
          </a:xfrm>
          <a:prstGeom prst="rect">
            <a:avLst/>
          </a:prstGeom>
          <a:noFill/>
        </p:spPr>
        <p:txBody>
          <a:bodyPr wrap="square">
            <a:spAutoFit/>
          </a:bodyPr>
          <a:lstStyle/>
          <a:p>
            <a:pPr rtl="0">
              <a:spcBef>
                <a:spcPts val="0"/>
              </a:spcBef>
              <a:spcAft>
                <a:spcPts val="0"/>
              </a:spcAft>
            </a:pPr>
            <a:r>
              <a:rPr lang="en-US" sz="1600" b="0" dirty="0" err="1">
                <a:solidFill>
                  <a:srgbClr val="797979"/>
                </a:solidFill>
                <a:effectLst/>
                <a:latin typeface="Lato light" panose="020F0502020204030203" pitchFamily="34" charset="0"/>
                <a:ea typeface="Lato light" panose="020F0502020204030203" pitchFamily="34" charset="0"/>
                <a:cs typeface="Lato light" panose="020F0502020204030203" pitchFamily="34" charset="0"/>
              </a:rPr>
              <a:t>Điều</a:t>
            </a:r>
            <a:r>
              <a:rPr lang="en-US" sz="1600" b="0" dirty="0">
                <a:solidFill>
                  <a:srgbClr val="797979"/>
                </a:solidFill>
                <a:effectLst/>
                <a:latin typeface="Lato light" panose="020F0502020204030203" pitchFamily="34" charset="0"/>
                <a:ea typeface="Lato light" panose="020F0502020204030203" pitchFamily="34" charset="0"/>
                <a:cs typeface="Lato light" panose="020F0502020204030203" pitchFamily="34" charset="0"/>
              </a:rPr>
              <a:t> </a:t>
            </a:r>
            <a:r>
              <a:rPr lang="en-US" sz="1600" dirty="0" err="1">
                <a:solidFill>
                  <a:srgbClr val="797979"/>
                </a:solidFill>
                <a:latin typeface="Lato light" panose="020F0502020204030203" pitchFamily="34" charset="0"/>
                <a:ea typeface="Lato light" panose="020F0502020204030203" pitchFamily="34" charset="0"/>
                <a:cs typeface="Lato light" panose="020F0502020204030203" pitchFamily="34" charset="0"/>
              </a:rPr>
              <a:t>kiện</a:t>
            </a:r>
            <a:r>
              <a:rPr lang="en-US" sz="1600" dirty="0">
                <a:solidFill>
                  <a:srgbClr val="797979"/>
                </a:solidFill>
                <a:latin typeface="Lato light" panose="020F0502020204030203" pitchFamily="34" charset="0"/>
                <a:ea typeface="Lato light" panose="020F0502020204030203" pitchFamily="34" charset="0"/>
                <a:cs typeface="Lato light" panose="020F0502020204030203" pitchFamily="34" charset="0"/>
              </a:rPr>
              <a:t> </a:t>
            </a:r>
            <a:r>
              <a:rPr lang="en-US" sz="1600" dirty="0" err="1">
                <a:solidFill>
                  <a:srgbClr val="797979"/>
                </a:solidFill>
                <a:latin typeface="Lato light" panose="020F0502020204030203" pitchFamily="34" charset="0"/>
                <a:ea typeface="Lato light" panose="020F0502020204030203" pitchFamily="34" charset="0"/>
                <a:cs typeface="Lato light" panose="020F0502020204030203" pitchFamily="34" charset="0"/>
              </a:rPr>
              <a:t>dừng</a:t>
            </a:r>
            <a:endParaRPr lang="en-US" sz="1600" b="0" dirty="0">
              <a:solidFill>
                <a:srgbClr val="797979"/>
              </a:solidFill>
              <a:effectLst/>
              <a:latin typeface="Lato light" panose="020F0502020204030203" pitchFamily="34" charset="0"/>
              <a:ea typeface="Lato light" panose="020F0502020204030203" pitchFamily="34" charset="0"/>
              <a:cs typeface="Lato light" panose="020F0502020204030203" pitchFamily="34" charset="0"/>
            </a:endParaRPr>
          </a:p>
        </p:txBody>
      </p:sp>
      <p:sp>
        <p:nvSpPr>
          <p:cNvPr id="8" name="Rectangle 1">
            <a:extLst>
              <a:ext uri="{FF2B5EF4-FFF2-40B4-BE49-F238E27FC236}">
                <a16:creationId xmlns:a16="http://schemas.microsoft.com/office/drawing/2014/main" id="{1965F9F3-19EE-CE45-40D3-D968979E2C08}"/>
              </a:ext>
            </a:extLst>
          </p:cNvPr>
          <p:cNvSpPr>
            <a:spLocks noChangeArrowheads="1"/>
          </p:cNvSpPr>
          <p:nvPr/>
        </p:nvSpPr>
        <p:spPr bwMode="auto">
          <a:xfrm>
            <a:off x="43827" y="5365257"/>
            <a:ext cx="574570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a:solidFill>
                  <a:srgbClr val="797979"/>
                </a:solidFill>
                <a:latin typeface="Lato light" panose="020F0502020204030203" pitchFamily="34" charset="0"/>
                <a:ea typeface="Lato light" panose="020F0502020204030203" pitchFamily="34" charset="0"/>
                <a:cs typeface="Lato light" panose="020F0502020204030203" pitchFamily="34" charset="0"/>
              </a:rPr>
              <a:t>Giới hạn số vòng lặp (các epochs): đây là phương pháp phổ biến để đảm bảo chương trình chạy không quá lâu.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a:solidFill>
                  <a:srgbClr val="797979"/>
                </a:solidFill>
                <a:latin typeface="Lato light" panose="020F0502020204030203" pitchFamily="34" charset="0"/>
                <a:ea typeface="Lato light" panose="020F0502020204030203" pitchFamily="34" charset="0"/>
                <a:cs typeface="Lato light" panose="020F0502020204030203" pitchFamily="34" charset="0"/>
              </a:rPr>
              <a:t>Nhược điểm: thuật toán dừng lại trước khi đủ gần với nghiệm.</a:t>
            </a:r>
          </a:p>
        </p:txBody>
      </p:sp>
      <p:pic>
        <p:nvPicPr>
          <p:cNvPr id="5122" name="Picture 2">
            <a:extLst>
              <a:ext uri="{FF2B5EF4-FFF2-40B4-BE49-F238E27FC236}">
                <a16:creationId xmlns:a16="http://schemas.microsoft.com/office/drawing/2014/main" id="{4CE37AEB-1F4B-8521-5A5A-E688039B53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0150" y="1184989"/>
            <a:ext cx="5838825" cy="4295775"/>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a:extLst>
              <a:ext uri="{FF2B5EF4-FFF2-40B4-BE49-F238E27FC236}">
                <a16:creationId xmlns:a16="http://schemas.microsoft.com/office/drawing/2014/main" id="{4F93968F-E3B5-6E21-6891-1214CA36A9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227" y="1200379"/>
            <a:ext cx="5315573" cy="4128516"/>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8072A03-C457-86D6-9C4D-9F85F2400DF1}"/>
              </a:ext>
            </a:extLst>
          </p:cNvPr>
          <p:cNvSpPr txBox="1"/>
          <p:nvPr/>
        </p:nvSpPr>
        <p:spPr>
          <a:xfrm>
            <a:off x="7209367" y="5429917"/>
            <a:ext cx="4481418"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a:solidFill>
                  <a:srgbClr val="797979"/>
                </a:solidFill>
                <a:latin typeface="Lato light" panose="020F0502020204030203" pitchFamily="34" charset="0"/>
                <a:ea typeface="Lato light" panose="020F0502020204030203" pitchFamily="34" charset="0"/>
                <a:cs typeface="Lato light" panose="020F0502020204030203" pitchFamily="34" charset="0"/>
              </a:rPr>
              <a:t>Trong Mini-batch GD, cách thường dùng là so sánh nghiệm sau một vài lần cập nhật.</a:t>
            </a:r>
          </a:p>
        </p:txBody>
      </p:sp>
    </p:spTree>
    <p:extLst>
      <p:ext uri="{BB962C8B-B14F-4D97-AF65-F5344CB8AC3E}">
        <p14:creationId xmlns:p14="http://schemas.microsoft.com/office/powerpoint/2010/main" val="2901795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4587381" y="2721114"/>
            <a:ext cx="5375485" cy="707886"/>
          </a:xfrm>
          <a:prstGeom prst="rect">
            <a:avLst/>
          </a:prstGeom>
          <a:noFill/>
        </p:spPr>
        <p:txBody>
          <a:bodyPr wrap="square" rtlCol="0">
            <a:spAutoFit/>
          </a:bodyPr>
          <a:lstStyle/>
          <a:p>
            <a:r>
              <a:rPr lang="en-GB" sz="4000" err="1">
                <a:solidFill>
                  <a:srgbClr val="797979"/>
                </a:solidFill>
                <a:latin typeface="Lato light"/>
              </a:rPr>
              <a:t>Softmax</a:t>
            </a:r>
            <a:r>
              <a:rPr lang="en-GB" sz="4000">
                <a:solidFill>
                  <a:srgbClr val="797979"/>
                </a:solidFill>
                <a:latin typeface="Lato light"/>
              </a:rPr>
              <a:t> Regression</a:t>
            </a:r>
            <a:endParaRPr lang="en-US" sz="4000" dirty="0">
              <a:solidFill>
                <a:srgbClr val="797979"/>
              </a:solidFill>
              <a:latin typeface="Lato light"/>
            </a:endParaRPr>
          </a:p>
        </p:txBody>
      </p:sp>
      <p:grpSp>
        <p:nvGrpSpPr>
          <p:cNvPr id="24" name="Group 23"/>
          <p:cNvGrpSpPr/>
          <p:nvPr/>
        </p:nvGrpSpPr>
        <p:grpSpPr>
          <a:xfrm>
            <a:off x="2474686" y="2085233"/>
            <a:ext cx="1979591" cy="2039621"/>
            <a:chOff x="4957945" y="2905780"/>
            <a:chExt cx="905125" cy="882812"/>
          </a:xfrm>
        </p:grpSpPr>
        <p:sp>
          <p:nvSpPr>
            <p:cNvPr id="14" name="Arc 13"/>
            <p:cNvSpPr/>
            <p:nvPr/>
          </p:nvSpPr>
          <p:spPr>
            <a:xfrm>
              <a:off x="4957945" y="2905781"/>
              <a:ext cx="905124" cy="882811"/>
            </a:xfrm>
            <a:prstGeom prst="arc">
              <a:avLst>
                <a:gd name="adj1" fmla="val 6381010"/>
                <a:gd name="adj2" fmla="val 9370435"/>
              </a:avLst>
            </a:prstGeom>
            <a:ln w="25400">
              <a:solidFill>
                <a:srgbClr val="57456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nvGrpSpPr>
            <p:cNvPr id="23" name="Group 22"/>
            <p:cNvGrpSpPr/>
            <p:nvPr/>
          </p:nvGrpSpPr>
          <p:grpSpPr>
            <a:xfrm>
              <a:off x="4957945" y="2905780"/>
              <a:ext cx="905125" cy="882811"/>
              <a:chOff x="4957944" y="2905781"/>
              <a:chExt cx="905125" cy="882811"/>
            </a:xfrm>
          </p:grpSpPr>
          <p:sp>
            <p:nvSpPr>
              <p:cNvPr id="15" name="Arc 14"/>
              <p:cNvSpPr/>
              <p:nvPr/>
            </p:nvSpPr>
            <p:spPr>
              <a:xfrm>
                <a:off x="4957945" y="2905781"/>
                <a:ext cx="905124" cy="882811"/>
              </a:xfrm>
              <a:prstGeom prst="arc">
                <a:avLst>
                  <a:gd name="adj1" fmla="val 9453831"/>
                  <a:gd name="adj2" fmla="val 12527122"/>
                </a:avLst>
              </a:prstGeom>
              <a:ln w="25400">
                <a:solidFill>
                  <a:srgbClr val="01C9C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9" name="Arc 8"/>
              <p:cNvSpPr/>
              <p:nvPr/>
            </p:nvSpPr>
            <p:spPr>
              <a:xfrm>
                <a:off x="4957945" y="2905781"/>
                <a:ext cx="905124" cy="882811"/>
              </a:xfrm>
              <a:prstGeom prst="arc">
                <a:avLst>
                  <a:gd name="adj1" fmla="val 15558905"/>
                  <a:gd name="adj2" fmla="val 18645335"/>
                </a:avLst>
              </a:prstGeom>
              <a:ln w="25400">
                <a:solidFill>
                  <a:srgbClr val="F0556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0" name="Arc 9"/>
              <p:cNvSpPr/>
              <p:nvPr/>
            </p:nvSpPr>
            <p:spPr>
              <a:xfrm>
                <a:off x="4957945" y="2905781"/>
                <a:ext cx="905124" cy="882811"/>
              </a:xfrm>
              <a:prstGeom prst="arc">
                <a:avLst>
                  <a:gd name="adj1" fmla="val 18647720"/>
                  <a:gd name="adj2" fmla="val 124971"/>
                </a:avLst>
              </a:prstGeom>
              <a:ln w="25400">
                <a:solidFill>
                  <a:srgbClr val="1A689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1" name="Arc 10"/>
              <p:cNvSpPr/>
              <p:nvPr/>
            </p:nvSpPr>
            <p:spPr>
              <a:xfrm>
                <a:off x="4957945" y="2905781"/>
                <a:ext cx="905124" cy="882811"/>
              </a:xfrm>
              <a:prstGeom prst="arc">
                <a:avLst>
                  <a:gd name="adj1" fmla="val 129626"/>
                  <a:gd name="adj2" fmla="val 3162068"/>
                </a:avLst>
              </a:prstGeom>
              <a:ln w="25400">
                <a:solidFill>
                  <a:srgbClr val="D6A6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2" name="Arc 11"/>
              <p:cNvSpPr/>
              <p:nvPr/>
            </p:nvSpPr>
            <p:spPr>
              <a:xfrm>
                <a:off x="4957945" y="2905781"/>
                <a:ext cx="905124" cy="882811"/>
              </a:xfrm>
              <a:prstGeom prst="arc">
                <a:avLst>
                  <a:gd name="adj1" fmla="val 3182590"/>
                  <a:gd name="adj2" fmla="val 6397607"/>
                </a:avLst>
              </a:prstGeom>
              <a:ln w="25400">
                <a:solidFill>
                  <a:srgbClr val="29675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6" name="Arc 15"/>
              <p:cNvSpPr/>
              <p:nvPr/>
            </p:nvSpPr>
            <p:spPr>
              <a:xfrm>
                <a:off x="4957944" y="2905781"/>
                <a:ext cx="905124" cy="882811"/>
              </a:xfrm>
              <a:prstGeom prst="arc">
                <a:avLst>
                  <a:gd name="adj1" fmla="val 12522075"/>
                  <a:gd name="adj2" fmla="val 15545695"/>
                </a:avLst>
              </a:prstGeom>
              <a:ln w="25400">
                <a:solidFill>
                  <a:srgbClr val="54728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grpSp>
      <p:sp>
        <p:nvSpPr>
          <p:cNvPr id="2" name="Slide Number Placeholder 1"/>
          <p:cNvSpPr>
            <a:spLocks noGrp="1"/>
          </p:cNvSpPr>
          <p:nvPr>
            <p:ph type="sldNum" sz="quarter" idx="12"/>
          </p:nvPr>
        </p:nvSpPr>
        <p:spPr/>
        <p:txBody>
          <a:bodyPr/>
          <a:lstStyle/>
          <a:p>
            <a:fld id="{9FF1AF08-227C-4926-93CA-204ED14D83C5}" type="slidenum">
              <a:rPr lang="en-US" smtClean="0"/>
              <a:t>15</a:t>
            </a:fld>
            <a:endParaRPr lang="en-US"/>
          </a:p>
        </p:txBody>
      </p:sp>
      <p:sp>
        <p:nvSpPr>
          <p:cNvPr id="3" name="Date Placeholder 2"/>
          <p:cNvSpPr>
            <a:spLocks noGrp="1"/>
          </p:cNvSpPr>
          <p:nvPr>
            <p:ph type="dt" sz="half" idx="10"/>
          </p:nvPr>
        </p:nvSpPr>
        <p:spPr/>
        <p:txBody>
          <a:bodyPr/>
          <a:lstStyle/>
          <a:p>
            <a:fld id="{B9422232-9D12-408A-B999-30D637E2BD9E}" type="datetime1">
              <a:rPr lang="en-US" smtClean="0"/>
              <a:t>5/17/2023</a:t>
            </a:fld>
            <a:endParaRPr lang="en-US"/>
          </a:p>
        </p:txBody>
      </p:sp>
      <p:pic>
        <p:nvPicPr>
          <p:cNvPr id="27" name="Picture 26">
            <a:extLst>
              <a:ext uri="{FF2B5EF4-FFF2-40B4-BE49-F238E27FC236}">
                <a16:creationId xmlns:a16="http://schemas.microsoft.com/office/drawing/2014/main" id="{3D721BF7-7DF5-D0E8-BFC7-A10BE91CE8A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07794" y="2222501"/>
            <a:ext cx="1745564" cy="1745564"/>
          </a:xfrm>
          <a:prstGeom prst="rect">
            <a:avLst/>
          </a:prstGeom>
        </p:spPr>
      </p:pic>
    </p:spTree>
    <p:extLst>
      <p:ext uri="{BB962C8B-B14F-4D97-AF65-F5344CB8AC3E}">
        <p14:creationId xmlns:p14="http://schemas.microsoft.com/office/powerpoint/2010/main" val="1726124307"/>
      </p:ext>
    </p:extLst>
  </p:cSld>
  <p:clrMapOvr>
    <a:masterClrMapping/>
  </p:clrMapOvr>
  <mc:AlternateContent xmlns:mc="http://schemas.openxmlformats.org/markup-compatibility/2006" xmlns:p14="http://schemas.microsoft.com/office/powerpoint/2010/main">
    <mc:Choice Requires="p14">
      <p:transition spd="slow" p14:dur="1300">
        <p14:pan dir="d"/>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1432425" y="193714"/>
            <a:ext cx="3293435" cy="461665"/>
          </a:xfrm>
          <a:prstGeom prst="rect">
            <a:avLst/>
          </a:prstGeom>
          <a:noFill/>
        </p:spPr>
        <p:txBody>
          <a:bodyPr wrap="square" rtlCol="0">
            <a:spAutoFit/>
          </a:bodyPr>
          <a:lstStyle/>
          <a:p>
            <a:r>
              <a:rPr lang="en-GB" sz="2400" dirty="0" err="1">
                <a:solidFill>
                  <a:srgbClr val="797979"/>
                </a:solidFill>
                <a:latin typeface="Lato light"/>
              </a:rPr>
              <a:t>Softmax</a:t>
            </a:r>
            <a:r>
              <a:rPr lang="en-GB" sz="2400" dirty="0">
                <a:solidFill>
                  <a:srgbClr val="797979"/>
                </a:solidFill>
                <a:latin typeface="Lato light"/>
              </a:rPr>
              <a:t> regression</a:t>
            </a:r>
            <a:endParaRPr lang="en-US" sz="2400" dirty="0">
              <a:solidFill>
                <a:srgbClr val="797979"/>
              </a:solidFill>
              <a:latin typeface="Lato light"/>
            </a:endParaRPr>
          </a:p>
        </p:txBody>
      </p:sp>
      <p:grpSp>
        <p:nvGrpSpPr>
          <p:cNvPr id="24" name="Group 23"/>
          <p:cNvGrpSpPr/>
          <p:nvPr/>
        </p:nvGrpSpPr>
        <p:grpSpPr>
          <a:xfrm>
            <a:off x="542778" y="133816"/>
            <a:ext cx="835855" cy="856282"/>
            <a:chOff x="4957945" y="2905780"/>
            <a:chExt cx="905125" cy="882812"/>
          </a:xfrm>
        </p:grpSpPr>
        <p:sp>
          <p:nvSpPr>
            <p:cNvPr id="14" name="Arc 13"/>
            <p:cNvSpPr/>
            <p:nvPr/>
          </p:nvSpPr>
          <p:spPr>
            <a:xfrm>
              <a:off x="4957945" y="2905781"/>
              <a:ext cx="905124" cy="882811"/>
            </a:xfrm>
            <a:prstGeom prst="arc">
              <a:avLst>
                <a:gd name="adj1" fmla="val 6381010"/>
                <a:gd name="adj2" fmla="val 9370435"/>
              </a:avLst>
            </a:prstGeom>
            <a:ln w="25400">
              <a:solidFill>
                <a:srgbClr val="57456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nvGrpSpPr>
            <p:cNvPr id="23" name="Group 22"/>
            <p:cNvGrpSpPr/>
            <p:nvPr/>
          </p:nvGrpSpPr>
          <p:grpSpPr>
            <a:xfrm>
              <a:off x="4957945" y="2905780"/>
              <a:ext cx="905125" cy="882811"/>
              <a:chOff x="4957944" y="2905781"/>
              <a:chExt cx="905125" cy="882811"/>
            </a:xfrm>
          </p:grpSpPr>
          <p:sp>
            <p:nvSpPr>
              <p:cNvPr id="15" name="Arc 14"/>
              <p:cNvSpPr/>
              <p:nvPr/>
            </p:nvSpPr>
            <p:spPr>
              <a:xfrm>
                <a:off x="4957945" y="2905781"/>
                <a:ext cx="905124" cy="882811"/>
              </a:xfrm>
              <a:prstGeom prst="arc">
                <a:avLst>
                  <a:gd name="adj1" fmla="val 9453831"/>
                  <a:gd name="adj2" fmla="val 12527122"/>
                </a:avLst>
              </a:prstGeom>
              <a:ln w="25400">
                <a:solidFill>
                  <a:srgbClr val="01C9C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9" name="Arc 8"/>
              <p:cNvSpPr/>
              <p:nvPr/>
            </p:nvSpPr>
            <p:spPr>
              <a:xfrm>
                <a:off x="4957945" y="2905781"/>
                <a:ext cx="905124" cy="882811"/>
              </a:xfrm>
              <a:prstGeom prst="arc">
                <a:avLst>
                  <a:gd name="adj1" fmla="val 15558905"/>
                  <a:gd name="adj2" fmla="val 18645335"/>
                </a:avLst>
              </a:prstGeom>
              <a:ln w="25400">
                <a:solidFill>
                  <a:srgbClr val="F0556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0" name="Arc 9"/>
              <p:cNvSpPr/>
              <p:nvPr/>
            </p:nvSpPr>
            <p:spPr>
              <a:xfrm>
                <a:off x="4957945" y="2905781"/>
                <a:ext cx="905124" cy="882811"/>
              </a:xfrm>
              <a:prstGeom prst="arc">
                <a:avLst>
                  <a:gd name="adj1" fmla="val 18647720"/>
                  <a:gd name="adj2" fmla="val 124971"/>
                </a:avLst>
              </a:prstGeom>
              <a:ln w="25400">
                <a:solidFill>
                  <a:srgbClr val="1A689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1" name="Arc 10"/>
              <p:cNvSpPr/>
              <p:nvPr/>
            </p:nvSpPr>
            <p:spPr>
              <a:xfrm>
                <a:off x="4957945" y="2905781"/>
                <a:ext cx="905124" cy="882811"/>
              </a:xfrm>
              <a:prstGeom prst="arc">
                <a:avLst>
                  <a:gd name="adj1" fmla="val 129626"/>
                  <a:gd name="adj2" fmla="val 3162068"/>
                </a:avLst>
              </a:prstGeom>
              <a:ln w="25400">
                <a:solidFill>
                  <a:srgbClr val="D6A6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2" name="Arc 11"/>
              <p:cNvSpPr/>
              <p:nvPr/>
            </p:nvSpPr>
            <p:spPr>
              <a:xfrm>
                <a:off x="4957945" y="2905781"/>
                <a:ext cx="905124" cy="882811"/>
              </a:xfrm>
              <a:prstGeom prst="arc">
                <a:avLst>
                  <a:gd name="adj1" fmla="val 3182590"/>
                  <a:gd name="adj2" fmla="val 6397607"/>
                </a:avLst>
              </a:prstGeom>
              <a:ln w="25400">
                <a:solidFill>
                  <a:srgbClr val="29675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6" name="Arc 15"/>
              <p:cNvSpPr/>
              <p:nvPr/>
            </p:nvSpPr>
            <p:spPr>
              <a:xfrm>
                <a:off x="4957944" y="2905781"/>
                <a:ext cx="905124" cy="882811"/>
              </a:xfrm>
              <a:prstGeom prst="arc">
                <a:avLst>
                  <a:gd name="adj1" fmla="val 12522075"/>
                  <a:gd name="adj2" fmla="val 15545695"/>
                </a:avLst>
              </a:prstGeom>
              <a:ln w="25400">
                <a:solidFill>
                  <a:srgbClr val="54728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grpSp>
      <p:sp>
        <p:nvSpPr>
          <p:cNvPr id="2" name="Slide Number Placeholder 1"/>
          <p:cNvSpPr>
            <a:spLocks noGrp="1"/>
          </p:cNvSpPr>
          <p:nvPr>
            <p:ph type="sldNum" sz="quarter" idx="12"/>
          </p:nvPr>
        </p:nvSpPr>
        <p:spPr/>
        <p:txBody>
          <a:bodyPr/>
          <a:lstStyle/>
          <a:p>
            <a:fld id="{9FF1AF08-227C-4926-93CA-204ED14D83C5}" type="slidenum">
              <a:rPr lang="en-US" smtClean="0"/>
              <a:t>16</a:t>
            </a:fld>
            <a:endParaRPr lang="en-US"/>
          </a:p>
        </p:txBody>
      </p:sp>
      <p:sp>
        <p:nvSpPr>
          <p:cNvPr id="3" name="Date Placeholder 2"/>
          <p:cNvSpPr>
            <a:spLocks noGrp="1"/>
          </p:cNvSpPr>
          <p:nvPr>
            <p:ph type="dt" sz="half" idx="10"/>
          </p:nvPr>
        </p:nvSpPr>
        <p:spPr/>
        <p:txBody>
          <a:bodyPr/>
          <a:lstStyle/>
          <a:p>
            <a:fld id="{B9422232-9D12-408A-B999-30D637E2BD9E}" type="datetime1">
              <a:rPr lang="en-US" smtClean="0"/>
              <a:t>5/17/2023</a:t>
            </a:fld>
            <a:endParaRPr lang="en-US"/>
          </a:p>
        </p:txBody>
      </p:sp>
      <p:cxnSp>
        <p:nvCxnSpPr>
          <p:cNvPr id="18" name="Straight Connector 17"/>
          <p:cNvCxnSpPr/>
          <p:nvPr/>
        </p:nvCxnSpPr>
        <p:spPr>
          <a:xfrm flipV="1">
            <a:off x="0" y="1104917"/>
            <a:ext cx="12192000"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0" y="6370738"/>
            <a:ext cx="12192000"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6" name="Picture 45"/>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0809371" y="234104"/>
            <a:ext cx="451338" cy="451338"/>
          </a:xfrm>
          <a:prstGeom prst="rect">
            <a:avLst/>
          </a:prstGeom>
        </p:spPr>
      </p:pic>
      <p:pic>
        <p:nvPicPr>
          <p:cNvPr id="4" name="Picture 3">
            <a:extLst>
              <a:ext uri="{FF2B5EF4-FFF2-40B4-BE49-F238E27FC236}">
                <a16:creationId xmlns:a16="http://schemas.microsoft.com/office/drawing/2014/main" id="{A43C3733-765E-5E22-FD27-5657428C0E3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6572" y="199173"/>
            <a:ext cx="725565" cy="725565"/>
          </a:xfrm>
          <a:prstGeom prst="rect">
            <a:avLst/>
          </a:prstGeom>
        </p:spPr>
      </p:pic>
      <p:sp>
        <p:nvSpPr>
          <p:cNvPr id="8" name="TextBox 7">
            <a:extLst>
              <a:ext uri="{FF2B5EF4-FFF2-40B4-BE49-F238E27FC236}">
                <a16:creationId xmlns:a16="http://schemas.microsoft.com/office/drawing/2014/main" id="{9C446A0A-0245-8418-2012-D5C2ADAE5C21}"/>
              </a:ext>
            </a:extLst>
          </p:cNvPr>
          <p:cNvSpPr txBox="1"/>
          <p:nvPr/>
        </p:nvSpPr>
        <p:spPr>
          <a:xfrm>
            <a:off x="1496929" y="612635"/>
            <a:ext cx="2084471" cy="338554"/>
          </a:xfrm>
          <a:prstGeom prst="rect">
            <a:avLst/>
          </a:prstGeom>
          <a:noFill/>
        </p:spPr>
        <p:txBody>
          <a:bodyPr wrap="square">
            <a:spAutoFit/>
          </a:bodyPr>
          <a:lstStyle/>
          <a:p>
            <a:r>
              <a:rPr lang="en-GB" sz="1600" dirty="0" err="1">
                <a:solidFill>
                  <a:srgbClr val="797979"/>
                </a:solidFill>
                <a:latin typeface="Lato light"/>
              </a:rPr>
              <a:t>Động</a:t>
            </a:r>
            <a:r>
              <a:rPr lang="en-GB" sz="1600" dirty="0">
                <a:solidFill>
                  <a:srgbClr val="797979"/>
                </a:solidFill>
                <a:latin typeface="Lato light"/>
              </a:rPr>
              <a:t> </a:t>
            </a:r>
            <a:r>
              <a:rPr lang="en-GB" sz="1600" dirty="0" err="1">
                <a:solidFill>
                  <a:srgbClr val="797979"/>
                </a:solidFill>
                <a:latin typeface="Lato light"/>
              </a:rPr>
              <a:t>lực</a:t>
            </a:r>
            <a:r>
              <a:rPr lang="en-GB" sz="1600" dirty="0">
                <a:solidFill>
                  <a:srgbClr val="797979"/>
                </a:solidFill>
                <a:latin typeface="Lato light"/>
              </a:rPr>
              <a:t> </a:t>
            </a:r>
            <a:r>
              <a:rPr lang="en-GB" sz="1600" dirty="0" err="1">
                <a:solidFill>
                  <a:srgbClr val="797979"/>
                </a:solidFill>
                <a:latin typeface="Lato light"/>
              </a:rPr>
              <a:t>nghiên</a:t>
            </a:r>
            <a:r>
              <a:rPr lang="en-GB" sz="1600" dirty="0">
                <a:solidFill>
                  <a:srgbClr val="797979"/>
                </a:solidFill>
                <a:latin typeface="Lato light"/>
              </a:rPr>
              <a:t> </a:t>
            </a:r>
            <a:r>
              <a:rPr lang="en-GB" sz="1600" dirty="0" err="1">
                <a:solidFill>
                  <a:srgbClr val="797979"/>
                </a:solidFill>
                <a:latin typeface="Lato light"/>
              </a:rPr>
              <a:t>cứu</a:t>
            </a:r>
            <a:endParaRPr lang="en-GB" sz="1600" dirty="0">
              <a:solidFill>
                <a:srgbClr val="797979"/>
              </a:solidFill>
              <a:latin typeface="Lato light"/>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086A136-49E2-33BC-2895-64446E689387}"/>
                  </a:ext>
                </a:extLst>
              </p:cNvPr>
              <p:cNvSpPr txBox="1"/>
              <p:nvPr/>
            </p:nvSpPr>
            <p:spPr>
              <a:xfrm>
                <a:off x="5408973" y="2169235"/>
                <a:ext cx="2296218" cy="1396601"/>
              </a:xfrm>
              <a:prstGeom prst="rect">
                <a:avLst/>
              </a:prstGeom>
              <a:noFill/>
            </p:spPr>
            <p:txBody>
              <a:bodyPr wrap="square">
                <a:spAutoFit/>
              </a:bodyPr>
              <a:lstStyle/>
              <a:p>
                <a:pPr algn="just"/>
                <a:r>
                  <a:rPr lang="en-US" sz="1600">
                    <a:solidFill>
                      <a:srgbClr val="797979"/>
                    </a:solidFill>
                    <a:latin typeface="Lato light"/>
                  </a:rPr>
                  <a:t>Hạn chế khi dùng phân lớp nhị phân cho đa lớp: </a:t>
                </a:r>
              </a:p>
              <a:p>
                <a:pPr/>
                <a14:m>
                  <m:oMathPara xmlns:m="http://schemas.openxmlformats.org/officeDocument/2006/math">
                    <m:oMathParaPr>
                      <m:jc m:val="centerGroup"/>
                    </m:oMathParaPr>
                    <m:oMath xmlns:m="http://schemas.openxmlformats.org/officeDocument/2006/math">
                      <m:nary>
                        <m:naryPr>
                          <m:chr m:val="∑"/>
                          <m:ctrlPr>
                            <a:rPr lang="vi-VN"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𝐶</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𝑗</m:t>
                              </m:r>
                            </m:sub>
                          </m:sSub>
                        </m:e>
                      </m:nary>
                      <m:r>
                        <a:rPr lang="vi-VN"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oMath>
                  </m:oMathPara>
                </a14:m>
                <a:endParaRPr lang="vi-VN"/>
              </a:p>
            </p:txBody>
          </p:sp>
        </mc:Choice>
        <mc:Fallback xmlns="">
          <p:sp>
            <p:nvSpPr>
              <p:cNvPr id="7" name="TextBox 6">
                <a:extLst>
                  <a:ext uri="{FF2B5EF4-FFF2-40B4-BE49-F238E27FC236}">
                    <a16:creationId xmlns:a16="http://schemas.microsoft.com/office/drawing/2014/main" id="{3086A136-49E2-33BC-2895-64446E689387}"/>
                  </a:ext>
                </a:extLst>
              </p:cNvPr>
              <p:cNvSpPr txBox="1">
                <a:spLocks noRot="1" noChangeAspect="1" noMove="1" noResize="1" noEditPoints="1" noAdjustHandles="1" noChangeArrowheads="1" noChangeShapeType="1" noTextEdit="1"/>
              </p:cNvSpPr>
              <p:nvPr/>
            </p:nvSpPr>
            <p:spPr>
              <a:xfrm>
                <a:off x="5408973" y="2169235"/>
                <a:ext cx="2296218" cy="1396601"/>
              </a:xfrm>
              <a:prstGeom prst="rect">
                <a:avLst/>
              </a:prstGeom>
              <a:blipFill>
                <a:blip r:embed="rId5"/>
                <a:stretch>
                  <a:fillRect l="-1326" t="-1310" r="-1592"/>
                </a:stretch>
              </a:blipFill>
            </p:spPr>
            <p:txBody>
              <a:bodyPr/>
              <a:lstStyle/>
              <a:p>
                <a:r>
                  <a:rPr lang="en-US">
                    <a:noFill/>
                  </a:rPr>
                  <a:t> </a:t>
                </a:r>
              </a:p>
            </p:txBody>
          </p:sp>
        </mc:Fallback>
      </mc:AlternateContent>
      <p:grpSp>
        <p:nvGrpSpPr>
          <p:cNvPr id="25" name="Group 24">
            <a:extLst>
              <a:ext uri="{FF2B5EF4-FFF2-40B4-BE49-F238E27FC236}">
                <a16:creationId xmlns:a16="http://schemas.microsoft.com/office/drawing/2014/main" id="{29BB23DA-EE88-CF6A-D329-F69171B5744F}"/>
              </a:ext>
            </a:extLst>
          </p:cNvPr>
          <p:cNvGrpSpPr/>
          <p:nvPr/>
        </p:nvGrpSpPr>
        <p:grpSpPr>
          <a:xfrm>
            <a:off x="377186" y="1231799"/>
            <a:ext cx="4478990" cy="4970822"/>
            <a:chOff x="838200" y="1219736"/>
            <a:chExt cx="4478990" cy="4970822"/>
          </a:xfrm>
        </p:grpSpPr>
        <p:pic>
          <p:nvPicPr>
            <p:cNvPr id="17" name="Picture 16">
              <a:extLst>
                <a:ext uri="{FF2B5EF4-FFF2-40B4-BE49-F238E27FC236}">
                  <a16:creationId xmlns:a16="http://schemas.microsoft.com/office/drawing/2014/main" id="{11AA01D4-42C7-F762-B4FF-8C2394209B6D}"/>
                </a:ext>
              </a:extLst>
            </p:cNvPr>
            <p:cNvPicPr>
              <a:picLocks noChangeAspect="1"/>
            </p:cNvPicPr>
            <p:nvPr/>
          </p:nvPicPr>
          <p:blipFill>
            <a:blip r:embed="rId6"/>
            <a:stretch>
              <a:fillRect/>
            </a:stretch>
          </p:blipFill>
          <p:spPr>
            <a:xfrm>
              <a:off x="838200" y="1219736"/>
              <a:ext cx="4478990" cy="4690497"/>
            </a:xfrm>
            <a:prstGeom prst="rect">
              <a:avLst/>
            </a:prstGeom>
          </p:spPr>
        </p:pic>
        <p:pic>
          <p:nvPicPr>
            <p:cNvPr id="21" name="Picture 20">
              <a:extLst>
                <a:ext uri="{FF2B5EF4-FFF2-40B4-BE49-F238E27FC236}">
                  <a16:creationId xmlns:a16="http://schemas.microsoft.com/office/drawing/2014/main" id="{96D32E1E-DDC5-A96F-6A3B-9BD9024E88C8}"/>
                </a:ext>
              </a:extLst>
            </p:cNvPr>
            <p:cNvPicPr>
              <a:picLocks noChangeAspect="1"/>
            </p:cNvPicPr>
            <p:nvPr/>
          </p:nvPicPr>
          <p:blipFill>
            <a:blip r:embed="rId7"/>
            <a:stretch>
              <a:fillRect/>
            </a:stretch>
          </p:blipFill>
          <p:spPr>
            <a:xfrm>
              <a:off x="959354" y="5961771"/>
              <a:ext cx="4357836" cy="228787"/>
            </a:xfrm>
            <a:prstGeom prst="rect">
              <a:avLst/>
            </a:prstGeom>
          </p:spPr>
        </p:pic>
      </p:grpSp>
      <p:sp>
        <p:nvSpPr>
          <p:cNvPr id="22" name="TextBox 21">
            <a:extLst>
              <a:ext uri="{FF2B5EF4-FFF2-40B4-BE49-F238E27FC236}">
                <a16:creationId xmlns:a16="http://schemas.microsoft.com/office/drawing/2014/main" id="{B0581155-8548-A9DA-800C-CFE74CA98F65}"/>
              </a:ext>
            </a:extLst>
          </p:cNvPr>
          <p:cNvSpPr txBox="1"/>
          <p:nvPr/>
        </p:nvSpPr>
        <p:spPr>
          <a:xfrm>
            <a:off x="9853504" y="662638"/>
            <a:ext cx="2338496" cy="338554"/>
          </a:xfrm>
          <a:prstGeom prst="rect">
            <a:avLst/>
          </a:prstGeom>
          <a:noFill/>
        </p:spPr>
        <p:txBody>
          <a:bodyPr wrap="square">
            <a:spAutoFit/>
          </a:bodyPr>
          <a:lstStyle/>
          <a:p>
            <a:r>
              <a:rPr lang="en-GB" sz="1600">
                <a:solidFill>
                  <a:srgbClr val="797979"/>
                </a:solidFill>
                <a:latin typeface="Lato light"/>
              </a:rPr>
              <a:t>Machine learning cơ bản</a:t>
            </a:r>
            <a:endParaRPr lang="en-GB" sz="1600" dirty="0">
              <a:solidFill>
                <a:srgbClr val="797979"/>
              </a:solidFill>
              <a:latin typeface="Lato light"/>
            </a:endParaRP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0B6B3A62-5A0E-78E1-F331-228392CD923F}"/>
                  </a:ext>
                </a:extLst>
              </p:cNvPr>
              <p:cNvSpPr txBox="1"/>
              <p:nvPr/>
            </p:nvSpPr>
            <p:spPr>
              <a:xfrm>
                <a:off x="5664453" y="3909820"/>
                <a:ext cx="1785257" cy="1396601"/>
              </a:xfrm>
              <a:prstGeom prst="rect">
                <a:avLst/>
              </a:prstGeom>
              <a:noFill/>
            </p:spPr>
            <p:txBody>
              <a:bodyPr wrap="square">
                <a:spAutoFit/>
              </a:bodyPr>
              <a:lstStyle/>
              <a:p>
                <a:pPr algn="just"/>
                <a:r>
                  <a:rPr lang="en-US" sz="1600">
                    <a:solidFill>
                      <a:srgbClr val="797979"/>
                    </a:solidFill>
                    <a:latin typeface="Lato light"/>
                  </a:rPr>
                  <a:t>Softmax dùng cho phân lớp đa lớp: </a:t>
                </a:r>
              </a:p>
              <a:p>
                <a:pPr/>
                <a14:m>
                  <m:oMathPara xmlns:m="http://schemas.openxmlformats.org/officeDocument/2006/math">
                    <m:oMathParaPr>
                      <m:jc m:val="centerGroup"/>
                    </m:oMathParaPr>
                    <m:oMath xmlns:m="http://schemas.openxmlformats.org/officeDocument/2006/math">
                      <m:nary>
                        <m:naryPr>
                          <m:chr m:val="∑"/>
                          <m:ctrlPr>
                            <a:rPr lang="vi-VN"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𝐶</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𝑗</m:t>
                              </m:r>
                            </m:sub>
                          </m:sSub>
                        </m:e>
                      </m:nary>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oMath>
                  </m:oMathPara>
                </a14:m>
                <a:endParaRPr lang="vi-VN"/>
              </a:p>
            </p:txBody>
          </p:sp>
        </mc:Choice>
        <mc:Fallback xmlns="">
          <p:sp>
            <p:nvSpPr>
              <p:cNvPr id="26" name="TextBox 25">
                <a:extLst>
                  <a:ext uri="{FF2B5EF4-FFF2-40B4-BE49-F238E27FC236}">
                    <a16:creationId xmlns:a16="http://schemas.microsoft.com/office/drawing/2014/main" id="{0B6B3A62-5A0E-78E1-F331-228392CD923F}"/>
                  </a:ext>
                </a:extLst>
              </p:cNvPr>
              <p:cNvSpPr txBox="1">
                <a:spLocks noRot="1" noChangeAspect="1" noMove="1" noResize="1" noEditPoints="1" noAdjustHandles="1" noChangeArrowheads="1" noChangeShapeType="1" noTextEdit="1"/>
              </p:cNvSpPr>
              <p:nvPr/>
            </p:nvSpPr>
            <p:spPr>
              <a:xfrm>
                <a:off x="5664453" y="3909820"/>
                <a:ext cx="1785257" cy="1396601"/>
              </a:xfrm>
              <a:prstGeom prst="rect">
                <a:avLst/>
              </a:prstGeom>
              <a:blipFill>
                <a:blip r:embed="rId8"/>
                <a:stretch>
                  <a:fillRect l="-1706" t="-1310" r="-2048"/>
                </a:stretch>
              </a:blipFill>
            </p:spPr>
            <p:txBody>
              <a:bodyPr/>
              <a:lstStyle/>
              <a:p>
                <a:r>
                  <a:rPr lang="en-US">
                    <a:noFill/>
                  </a:rPr>
                  <a:t> </a:t>
                </a:r>
              </a:p>
            </p:txBody>
          </p:sp>
        </mc:Fallback>
      </mc:AlternateContent>
      <p:pic>
        <p:nvPicPr>
          <p:cNvPr id="28" name="Picture 27">
            <a:extLst>
              <a:ext uri="{FF2B5EF4-FFF2-40B4-BE49-F238E27FC236}">
                <a16:creationId xmlns:a16="http://schemas.microsoft.com/office/drawing/2014/main" id="{CD4C9DC9-9186-FE08-C82C-88E6A9E67C47}"/>
              </a:ext>
            </a:extLst>
          </p:cNvPr>
          <p:cNvPicPr>
            <a:picLocks noChangeAspect="1"/>
          </p:cNvPicPr>
          <p:nvPr/>
        </p:nvPicPr>
        <p:blipFill>
          <a:blip r:embed="rId9"/>
          <a:stretch>
            <a:fillRect/>
          </a:stretch>
        </p:blipFill>
        <p:spPr>
          <a:xfrm>
            <a:off x="8105003" y="1263668"/>
            <a:ext cx="3588657" cy="4740867"/>
          </a:xfrm>
          <a:prstGeom prst="rect">
            <a:avLst/>
          </a:prstGeom>
        </p:spPr>
      </p:pic>
    </p:spTree>
    <p:extLst>
      <p:ext uri="{BB962C8B-B14F-4D97-AF65-F5344CB8AC3E}">
        <p14:creationId xmlns:p14="http://schemas.microsoft.com/office/powerpoint/2010/main" val="3299711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fade">
                                      <p:cBhvr>
                                        <p:cTn id="11" dur="500"/>
                                        <p:tgtEl>
                                          <p:spTgt spid="28"/>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32425" y="193714"/>
            <a:ext cx="3293435" cy="461665"/>
          </a:xfrm>
          <a:prstGeom prst="rect">
            <a:avLst/>
          </a:prstGeom>
          <a:noFill/>
        </p:spPr>
        <p:txBody>
          <a:bodyPr wrap="square" rtlCol="0">
            <a:spAutoFit/>
          </a:bodyPr>
          <a:lstStyle/>
          <a:p>
            <a:r>
              <a:rPr lang="en-GB" sz="2400" dirty="0" err="1">
                <a:solidFill>
                  <a:srgbClr val="797979"/>
                </a:solidFill>
                <a:latin typeface="Lato light"/>
              </a:rPr>
              <a:t>Softmax</a:t>
            </a:r>
            <a:r>
              <a:rPr lang="en-GB" sz="2400" dirty="0">
                <a:solidFill>
                  <a:srgbClr val="797979"/>
                </a:solidFill>
                <a:latin typeface="Lato light"/>
              </a:rPr>
              <a:t> regression</a:t>
            </a:r>
            <a:endParaRPr lang="en-US" sz="2400" dirty="0">
              <a:solidFill>
                <a:srgbClr val="797979"/>
              </a:solidFill>
              <a:latin typeface="Lato light"/>
            </a:endParaRPr>
          </a:p>
        </p:txBody>
      </p:sp>
      <p:grpSp>
        <p:nvGrpSpPr>
          <p:cNvPr id="24" name="Group 23"/>
          <p:cNvGrpSpPr/>
          <p:nvPr/>
        </p:nvGrpSpPr>
        <p:grpSpPr>
          <a:xfrm>
            <a:off x="542778" y="133816"/>
            <a:ext cx="835855" cy="856282"/>
            <a:chOff x="4957945" y="2905780"/>
            <a:chExt cx="905125" cy="882812"/>
          </a:xfrm>
        </p:grpSpPr>
        <p:sp>
          <p:nvSpPr>
            <p:cNvPr id="14" name="Arc 13"/>
            <p:cNvSpPr/>
            <p:nvPr/>
          </p:nvSpPr>
          <p:spPr>
            <a:xfrm>
              <a:off x="4957945" y="2905781"/>
              <a:ext cx="905124" cy="882811"/>
            </a:xfrm>
            <a:prstGeom prst="arc">
              <a:avLst>
                <a:gd name="adj1" fmla="val 6381010"/>
                <a:gd name="adj2" fmla="val 9370435"/>
              </a:avLst>
            </a:prstGeom>
            <a:ln w="25400">
              <a:solidFill>
                <a:srgbClr val="57456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nvGrpSpPr>
            <p:cNvPr id="23" name="Group 22"/>
            <p:cNvGrpSpPr/>
            <p:nvPr/>
          </p:nvGrpSpPr>
          <p:grpSpPr>
            <a:xfrm>
              <a:off x="4957945" y="2905780"/>
              <a:ext cx="905125" cy="882811"/>
              <a:chOff x="4957944" y="2905781"/>
              <a:chExt cx="905125" cy="882811"/>
            </a:xfrm>
          </p:grpSpPr>
          <p:sp>
            <p:nvSpPr>
              <p:cNvPr id="15" name="Arc 14"/>
              <p:cNvSpPr/>
              <p:nvPr/>
            </p:nvSpPr>
            <p:spPr>
              <a:xfrm>
                <a:off x="4957945" y="2905781"/>
                <a:ext cx="905124" cy="882811"/>
              </a:xfrm>
              <a:prstGeom prst="arc">
                <a:avLst>
                  <a:gd name="adj1" fmla="val 9453831"/>
                  <a:gd name="adj2" fmla="val 12527122"/>
                </a:avLst>
              </a:prstGeom>
              <a:ln w="25400">
                <a:solidFill>
                  <a:srgbClr val="01C9C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9" name="Arc 8"/>
              <p:cNvSpPr/>
              <p:nvPr/>
            </p:nvSpPr>
            <p:spPr>
              <a:xfrm>
                <a:off x="4957945" y="2905781"/>
                <a:ext cx="905124" cy="882811"/>
              </a:xfrm>
              <a:prstGeom prst="arc">
                <a:avLst>
                  <a:gd name="adj1" fmla="val 15558905"/>
                  <a:gd name="adj2" fmla="val 18645335"/>
                </a:avLst>
              </a:prstGeom>
              <a:ln w="25400">
                <a:solidFill>
                  <a:srgbClr val="F0556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0" name="Arc 9"/>
              <p:cNvSpPr/>
              <p:nvPr/>
            </p:nvSpPr>
            <p:spPr>
              <a:xfrm>
                <a:off x="4957945" y="2905781"/>
                <a:ext cx="905124" cy="882811"/>
              </a:xfrm>
              <a:prstGeom prst="arc">
                <a:avLst>
                  <a:gd name="adj1" fmla="val 18647720"/>
                  <a:gd name="adj2" fmla="val 124971"/>
                </a:avLst>
              </a:prstGeom>
              <a:ln w="25400">
                <a:solidFill>
                  <a:srgbClr val="1A689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1" name="Arc 10"/>
              <p:cNvSpPr/>
              <p:nvPr/>
            </p:nvSpPr>
            <p:spPr>
              <a:xfrm>
                <a:off x="4957945" y="2905781"/>
                <a:ext cx="905124" cy="882811"/>
              </a:xfrm>
              <a:prstGeom prst="arc">
                <a:avLst>
                  <a:gd name="adj1" fmla="val 129626"/>
                  <a:gd name="adj2" fmla="val 3162068"/>
                </a:avLst>
              </a:prstGeom>
              <a:ln w="25400">
                <a:solidFill>
                  <a:srgbClr val="D6A6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2" name="Arc 11"/>
              <p:cNvSpPr/>
              <p:nvPr/>
            </p:nvSpPr>
            <p:spPr>
              <a:xfrm>
                <a:off x="4957945" y="2905781"/>
                <a:ext cx="905124" cy="882811"/>
              </a:xfrm>
              <a:prstGeom prst="arc">
                <a:avLst>
                  <a:gd name="adj1" fmla="val 3182590"/>
                  <a:gd name="adj2" fmla="val 6397607"/>
                </a:avLst>
              </a:prstGeom>
              <a:ln w="25400">
                <a:solidFill>
                  <a:srgbClr val="29675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6" name="Arc 15"/>
              <p:cNvSpPr/>
              <p:nvPr/>
            </p:nvSpPr>
            <p:spPr>
              <a:xfrm>
                <a:off x="4957944" y="2905781"/>
                <a:ext cx="905124" cy="882811"/>
              </a:xfrm>
              <a:prstGeom prst="arc">
                <a:avLst>
                  <a:gd name="adj1" fmla="val 12522075"/>
                  <a:gd name="adj2" fmla="val 15545695"/>
                </a:avLst>
              </a:prstGeom>
              <a:ln w="25400">
                <a:solidFill>
                  <a:srgbClr val="54728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grpSp>
      <p:sp>
        <p:nvSpPr>
          <p:cNvPr id="2" name="Slide Number Placeholder 1"/>
          <p:cNvSpPr>
            <a:spLocks noGrp="1"/>
          </p:cNvSpPr>
          <p:nvPr>
            <p:ph type="sldNum" sz="quarter" idx="12"/>
          </p:nvPr>
        </p:nvSpPr>
        <p:spPr/>
        <p:txBody>
          <a:bodyPr/>
          <a:lstStyle/>
          <a:p>
            <a:fld id="{9FF1AF08-227C-4926-93CA-204ED14D83C5}" type="slidenum">
              <a:rPr lang="en-US" smtClean="0"/>
              <a:t>17</a:t>
            </a:fld>
            <a:endParaRPr lang="en-US"/>
          </a:p>
        </p:txBody>
      </p:sp>
      <p:sp>
        <p:nvSpPr>
          <p:cNvPr id="3" name="Date Placeholder 2"/>
          <p:cNvSpPr>
            <a:spLocks noGrp="1"/>
          </p:cNvSpPr>
          <p:nvPr>
            <p:ph type="dt" sz="half" idx="10"/>
          </p:nvPr>
        </p:nvSpPr>
        <p:spPr/>
        <p:txBody>
          <a:bodyPr/>
          <a:lstStyle/>
          <a:p>
            <a:fld id="{B9422232-9D12-408A-B999-30D637E2BD9E}" type="datetime1">
              <a:rPr lang="en-US" smtClean="0"/>
              <a:t>5/17/2023</a:t>
            </a:fld>
            <a:endParaRPr lang="en-US"/>
          </a:p>
        </p:txBody>
      </p:sp>
      <p:cxnSp>
        <p:nvCxnSpPr>
          <p:cNvPr id="18" name="Straight Connector 17"/>
          <p:cNvCxnSpPr/>
          <p:nvPr/>
        </p:nvCxnSpPr>
        <p:spPr>
          <a:xfrm flipV="1">
            <a:off x="0" y="1104917"/>
            <a:ext cx="12192000"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0" y="6370738"/>
            <a:ext cx="12192000"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6" name="Picture 45"/>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0809371" y="364536"/>
            <a:ext cx="451338" cy="451338"/>
          </a:xfrm>
          <a:prstGeom prst="rect">
            <a:avLst/>
          </a:prstGeom>
        </p:spPr>
      </p:pic>
      <p:pic>
        <p:nvPicPr>
          <p:cNvPr id="4" name="Picture 3">
            <a:extLst>
              <a:ext uri="{FF2B5EF4-FFF2-40B4-BE49-F238E27FC236}">
                <a16:creationId xmlns:a16="http://schemas.microsoft.com/office/drawing/2014/main" id="{A43C3733-765E-5E22-FD27-5657428C0E3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6572" y="199173"/>
            <a:ext cx="725565" cy="725565"/>
          </a:xfrm>
          <a:prstGeom prst="rect">
            <a:avLst/>
          </a:prstGeom>
        </p:spPr>
      </p:pic>
      <p:sp>
        <p:nvSpPr>
          <p:cNvPr id="8" name="TextBox 7">
            <a:extLst>
              <a:ext uri="{FF2B5EF4-FFF2-40B4-BE49-F238E27FC236}">
                <a16:creationId xmlns:a16="http://schemas.microsoft.com/office/drawing/2014/main" id="{9C446A0A-0245-8418-2012-D5C2ADAE5C21}"/>
              </a:ext>
            </a:extLst>
          </p:cNvPr>
          <p:cNvSpPr txBox="1"/>
          <p:nvPr/>
        </p:nvSpPr>
        <p:spPr>
          <a:xfrm>
            <a:off x="1496929" y="612635"/>
            <a:ext cx="1855871" cy="338554"/>
          </a:xfrm>
          <a:prstGeom prst="rect">
            <a:avLst/>
          </a:prstGeom>
          <a:noFill/>
        </p:spPr>
        <p:txBody>
          <a:bodyPr wrap="square">
            <a:spAutoFit/>
          </a:bodyPr>
          <a:lstStyle/>
          <a:p>
            <a:r>
              <a:rPr lang="en-GB" sz="1600" dirty="0" err="1">
                <a:solidFill>
                  <a:srgbClr val="797979"/>
                </a:solidFill>
                <a:latin typeface="Lato light"/>
              </a:rPr>
              <a:t>Phát</a:t>
            </a:r>
            <a:r>
              <a:rPr lang="en-GB" sz="1600" dirty="0">
                <a:solidFill>
                  <a:srgbClr val="797979"/>
                </a:solidFill>
                <a:latin typeface="Lato light"/>
              </a:rPr>
              <a:t> </a:t>
            </a:r>
            <a:r>
              <a:rPr lang="en-GB" sz="1600" dirty="0" err="1">
                <a:solidFill>
                  <a:srgbClr val="797979"/>
                </a:solidFill>
                <a:latin typeface="Lato light"/>
              </a:rPr>
              <a:t>biểu</a:t>
            </a:r>
            <a:r>
              <a:rPr lang="en-GB" sz="1600" dirty="0">
                <a:solidFill>
                  <a:srgbClr val="797979"/>
                </a:solidFill>
                <a:latin typeface="Lato light"/>
              </a:rPr>
              <a:t> </a:t>
            </a:r>
            <a:r>
              <a:rPr lang="en-GB" sz="1600" dirty="0" err="1">
                <a:solidFill>
                  <a:srgbClr val="797979"/>
                </a:solidFill>
                <a:latin typeface="Lato light"/>
              </a:rPr>
              <a:t>bài</a:t>
            </a:r>
            <a:r>
              <a:rPr lang="en-GB" sz="1600" dirty="0">
                <a:solidFill>
                  <a:srgbClr val="797979"/>
                </a:solidFill>
                <a:latin typeface="Lato light"/>
              </a:rPr>
              <a:t> </a:t>
            </a:r>
            <a:r>
              <a:rPr lang="en-GB" sz="1600" dirty="0" err="1">
                <a:solidFill>
                  <a:srgbClr val="797979"/>
                </a:solidFill>
                <a:latin typeface="Lato light"/>
              </a:rPr>
              <a:t>toán</a:t>
            </a:r>
            <a:endParaRPr lang="en-GB" sz="1600" dirty="0">
              <a:solidFill>
                <a:srgbClr val="797979"/>
              </a:solidFill>
              <a:latin typeface="Lato light"/>
            </a:endParaRPr>
          </a:p>
        </p:txBody>
      </p:sp>
      <p:pic>
        <p:nvPicPr>
          <p:cNvPr id="13" name="Picture 12">
            <a:extLst>
              <a:ext uri="{FF2B5EF4-FFF2-40B4-BE49-F238E27FC236}">
                <a16:creationId xmlns:a16="http://schemas.microsoft.com/office/drawing/2014/main" id="{07F629DE-A9EA-4CFB-B87C-2D1D77F91880}"/>
              </a:ext>
            </a:extLst>
          </p:cNvPr>
          <p:cNvPicPr>
            <a:picLocks noChangeAspect="1"/>
          </p:cNvPicPr>
          <p:nvPr/>
        </p:nvPicPr>
        <p:blipFill>
          <a:blip r:embed="rId4"/>
          <a:stretch>
            <a:fillRect/>
          </a:stretch>
        </p:blipFill>
        <p:spPr>
          <a:xfrm>
            <a:off x="8105003" y="1263668"/>
            <a:ext cx="3588657" cy="4740867"/>
          </a:xfrm>
          <a:prstGeom prst="rect">
            <a:avLst/>
          </a:prstGeom>
        </p:spPr>
      </p:pic>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EC56DE0E-9194-2BA2-57BA-7BC992914B9C}"/>
                  </a:ext>
                </a:extLst>
              </p:cNvPr>
              <p:cNvSpPr txBox="1"/>
              <p:nvPr/>
            </p:nvSpPr>
            <p:spPr>
              <a:xfrm>
                <a:off x="1322137" y="1526853"/>
                <a:ext cx="4815114" cy="2176430"/>
              </a:xfrm>
              <a:prstGeom prst="rect">
                <a:avLst/>
              </a:prstGeom>
              <a:noFill/>
            </p:spPr>
            <p:txBody>
              <a:bodyPr wrap="square">
                <a:spAutoFit/>
              </a:bodyPr>
              <a:lstStyle/>
              <a:p>
                <a:pPr marL="342900" marR="0" lvl="0" indent="-342900" algn="just">
                  <a:spcBef>
                    <a:spcPts val="0"/>
                  </a:spcBef>
                  <a:spcAft>
                    <a:spcPts val="0"/>
                  </a:spcAft>
                  <a:buFont typeface="Times New Roman" panose="02020603050405020304" pitchFamily="18" charset="0"/>
                  <a:buChar char="-"/>
                </a:pPr>
                <a:r>
                  <a:rPr lang="en-US" sz="1600">
                    <a:solidFill>
                      <a:srgbClr val="797979"/>
                    </a:solidFill>
                    <a:latin typeface="Lato light"/>
                  </a:rPr>
                  <a:t>Một tập n dòng dữ liệu </a:t>
                </a:r>
                <a14:m>
                  <m:oMath xmlns:m="http://schemas.openxmlformats.org/officeDocument/2006/math">
                    <m:r>
                      <a:rPr lang="en-US" sz="1600">
                        <a:solidFill>
                          <a:srgbClr val="797979"/>
                        </a:solidFill>
                        <a:latin typeface="Cambria Math" panose="02040503050406030204" pitchFamily="18" charset="0"/>
                      </a:rPr>
                      <m:t>𝑋</m:t>
                    </m:r>
                    <m:r>
                      <a:rPr lang="en-US" sz="1600">
                        <a:solidFill>
                          <a:srgbClr val="797979"/>
                        </a:solidFill>
                        <a:latin typeface="Cambria Math" panose="02040503050406030204" pitchFamily="18" charset="0"/>
                      </a:rPr>
                      <m:t>∈</m:t>
                    </m:r>
                    <m:sSup>
                      <m:sSupPr>
                        <m:ctrlPr>
                          <a:rPr lang="en-US" sz="1600" i="1">
                            <a:solidFill>
                              <a:srgbClr val="797979"/>
                            </a:solidFill>
                            <a:latin typeface="Cambria Math" panose="02040503050406030204" pitchFamily="18" charset="0"/>
                          </a:rPr>
                        </m:ctrlPr>
                      </m:sSupPr>
                      <m:e>
                        <m:r>
                          <a:rPr lang="en-US" sz="1600">
                            <a:solidFill>
                              <a:srgbClr val="797979"/>
                            </a:solidFill>
                            <a:latin typeface="Cambria Math" panose="02040503050406030204" pitchFamily="18" charset="0"/>
                          </a:rPr>
                          <m:t>ℝ</m:t>
                        </m:r>
                      </m:e>
                      <m:sup>
                        <m:r>
                          <a:rPr lang="en-US" sz="1600">
                            <a:solidFill>
                              <a:srgbClr val="797979"/>
                            </a:solidFill>
                            <a:latin typeface="Cambria Math" panose="02040503050406030204" pitchFamily="18" charset="0"/>
                          </a:rPr>
                          <m:t>𝑛</m:t>
                        </m:r>
                        <m:r>
                          <a:rPr lang="en-US" sz="1600">
                            <a:solidFill>
                              <a:srgbClr val="797979"/>
                            </a:solidFill>
                            <a:latin typeface="Cambria Math" panose="02040503050406030204" pitchFamily="18" charset="0"/>
                          </a:rPr>
                          <m:t>×(</m:t>
                        </m:r>
                        <m:r>
                          <a:rPr lang="en-US" sz="1600">
                            <a:solidFill>
                              <a:srgbClr val="797979"/>
                            </a:solidFill>
                            <a:latin typeface="Cambria Math" panose="02040503050406030204" pitchFamily="18" charset="0"/>
                          </a:rPr>
                          <m:t>𝑑</m:t>
                        </m:r>
                        <m:r>
                          <a:rPr lang="en-US" sz="1600">
                            <a:solidFill>
                              <a:srgbClr val="797979"/>
                            </a:solidFill>
                            <a:latin typeface="Cambria Math" panose="02040503050406030204" pitchFamily="18" charset="0"/>
                          </a:rPr>
                          <m:t>+1)</m:t>
                        </m:r>
                      </m:sup>
                    </m:sSup>
                  </m:oMath>
                </a14:m>
                <a:r>
                  <a:rPr lang="en-US" sz="1600">
                    <a:solidFill>
                      <a:srgbClr val="797979"/>
                    </a:solidFill>
                    <a:latin typeface="Lato light"/>
                  </a:rPr>
                  <a:t> </a:t>
                </a:r>
              </a:p>
              <a:p>
                <a:pPr marR="0" lvl="0" algn="just">
                  <a:spcBef>
                    <a:spcPts val="0"/>
                  </a:spcBef>
                  <a:spcAft>
                    <a:spcPts val="0"/>
                  </a:spcAft>
                </a:pPr>
                <a:r>
                  <a:rPr lang="en-US" sz="1600">
                    <a:solidFill>
                      <a:srgbClr val="797979"/>
                    </a:solidFill>
                    <a:latin typeface="Lato light"/>
                  </a:rPr>
                  <a:t>(d là số chiều + phần tử 1 là hệ số tự do bias).</a:t>
                </a:r>
              </a:p>
              <a:p>
                <a:pPr marL="342900" marR="0" lvl="0" indent="-342900" algn="just">
                  <a:spcBef>
                    <a:spcPts val="0"/>
                  </a:spcBef>
                  <a:spcAft>
                    <a:spcPts val="0"/>
                  </a:spcAft>
                  <a:buFont typeface="Times New Roman" panose="02020603050405020304" pitchFamily="18" charset="0"/>
                  <a:buChar char="-"/>
                </a:pPr>
                <a14:m>
                  <m:oMath xmlns:m="http://schemas.openxmlformats.org/officeDocument/2006/math">
                    <m:r>
                      <a:rPr lang="en-US" sz="1600">
                        <a:solidFill>
                          <a:srgbClr val="797979"/>
                        </a:solidFill>
                        <a:latin typeface="Cambria Math" panose="02040503050406030204" pitchFamily="18" charset="0"/>
                      </a:rPr>
                      <m:t>𝑌</m:t>
                    </m:r>
                    <m:r>
                      <a:rPr lang="en-US" sz="1600">
                        <a:solidFill>
                          <a:srgbClr val="797979"/>
                        </a:solidFill>
                        <a:latin typeface="Cambria Math" panose="02040503050406030204" pitchFamily="18" charset="0"/>
                      </a:rPr>
                      <m:t>∈</m:t>
                    </m:r>
                    <m:sSup>
                      <m:sSupPr>
                        <m:ctrlPr>
                          <a:rPr lang="en-US" sz="1600" i="1">
                            <a:solidFill>
                              <a:srgbClr val="797979"/>
                            </a:solidFill>
                            <a:latin typeface="Cambria Math" panose="02040503050406030204" pitchFamily="18" charset="0"/>
                          </a:rPr>
                        </m:ctrlPr>
                      </m:sSupPr>
                      <m:e>
                        <m:r>
                          <a:rPr lang="en-US" sz="1600">
                            <a:solidFill>
                              <a:srgbClr val="797979"/>
                            </a:solidFill>
                            <a:latin typeface="Cambria Math" panose="02040503050406030204" pitchFamily="18" charset="0"/>
                          </a:rPr>
                          <m:t>ℕ</m:t>
                        </m:r>
                      </m:e>
                      <m:sup>
                        <m:r>
                          <a:rPr lang="en-US" sz="1600">
                            <a:solidFill>
                              <a:srgbClr val="797979"/>
                            </a:solidFill>
                            <a:latin typeface="Cambria Math" panose="02040503050406030204" pitchFamily="18" charset="0"/>
                          </a:rPr>
                          <m:t>𝑛</m:t>
                        </m:r>
                      </m:sup>
                    </m:sSup>
                  </m:oMath>
                </a14:m>
                <a:r>
                  <a:rPr lang="en-US" sz="1600">
                    <a:solidFill>
                      <a:srgbClr val="797979"/>
                    </a:solidFill>
                    <a:latin typeface="Lato light"/>
                  </a:rPr>
                  <a:t>: nhãn thực tế của n dòng dữ liệu.</a:t>
                </a:r>
              </a:p>
              <a:p>
                <a:pPr marL="342900" marR="0" lvl="0" indent="-342900" algn="just">
                  <a:spcBef>
                    <a:spcPts val="0"/>
                  </a:spcBef>
                  <a:spcAft>
                    <a:spcPts val="0"/>
                  </a:spcAft>
                  <a:buFont typeface="Times New Roman" panose="02020603050405020304" pitchFamily="18" charset="0"/>
                  <a:buChar char="-"/>
                </a:pPr>
                <a:r>
                  <a:rPr lang="en-US" sz="1600">
                    <a:solidFill>
                      <a:srgbClr val="797979"/>
                    </a:solidFill>
                    <a:latin typeface="Lato light"/>
                  </a:rPr>
                  <a:t>C: số lớp (nhãn) để phân lớp.</a:t>
                </a:r>
              </a:p>
              <a:p>
                <a:pPr marL="342900" marR="0" lvl="0" indent="-342900" algn="just">
                  <a:spcBef>
                    <a:spcPts val="0"/>
                  </a:spcBef>
                  <a:spcAft>
                    <a:spcPts val="0"/>
                  </a:spcAft>
                  <a:buFont typeface="Times New Roman" panose="02020603050405020304" pitchFamily="18" charset="0"/>
                  <a:buChar char="-"/>
                </a:pPr>
                <a14:m>
                  <m:oMath xmlns:m="http://schemas.openxmlformats.org/officeDocument/2006/math">
                    <m:r>
                      <a:rPr lang="en-US" sz="1600">
                        <a:solidFill>
                          <a:srgbClr val="797979"/>
                        </a:solidFill>
                        <a:latin typeface="Cambria Math" panose="02040503050406030204" pitchFamily="18" charset="0"/>
                      </a:rPr>
                      <m:t>𝑊</m:t>
                    </m:r>
                    <m:r>
                      <a:rPr lang="en-US" sz="1600">
                        <a:solidFill>
                          <a:srgbClr val="797979"/>
                        </a:solidFill>
                        <a:latin typeface="Cambria Math" panose="02040503050406030204" pitchFamily="18" charset="0"/>
                      </a:rPr>
                      <m:t>∈</m:t>
                    </m:r>
                    <m:sSup>
                      <m:sSupPr>
                        <m:ctrlPr>
                          <a:rPr lang="en-US" sz="1600" i="1">
                            <a:solidFill>
                              <a:srgbClr val="797979"/>
                            </a:solidFill>
                            <a:latin typeface="Cambria Math" panose="02040503050406030204" pitchFamily="18" charset="0"/>
                          </a:rPr>
                        </m:ctrlPr>
                      </m:sSupPr>
                      <m:e>
                        <m:r>
                          <a:rPr lang="en-US" sz="1600">
                            <a:solidFill>
                              <a:srgbClr val="797979"/>
                            </a:solidFill>
                            <a:latin typeface="Cambria Math" panose="02040503050406030204" pitchFamily="18" charset="0"/>
                          </a:rPr>
                          <m:t>ℝ</m:t>
                        </m:r>
                      </m:e>
                      <m:sup>
                        <m:d>
                          <m:dPr>
                            <m:ctrlPr>
                              <a:rPr lang="en-US" sz="1600" i="1">
                                <a:solidFill>
                                  <a:srgbClr val="797979"/>
                                </a:solidFill>
                                <a:latin typeface="Cambria Math" panose="02040503050406030204" pitchFamily="18" charset="0"/>
                              </a:rPr>
                            </m:ctrlPr>
                          </m:dPr>
                          <m:e>
                            <m:r>
                              <a:rPr lang="en-US" sz="1600">
                                <a:solidFill>
                                  <a:srgbClr val="797979"/>
                                </a:solidFill>
                                <a:latin typeface="Cambria Math" panose="02040503050406030204" pitchFamily="18" charset="0"/>
                              </a:rPr>
                              <m:t>𝑑</m:t>
                            </m:r>
                            <m:r>
                              <a:rPr lang="en-US" sz="1600">
                                <a:solidFill>
                                  <a:srgbClr val="797979"/>
                                </a:solidFill>
                                <a:latin typeface="Cambria Math" panose="02040503050406030204" pitchFamily="18" charset="0"/>
                              </a:rPr>
                              <m:t>+1</m:t>
                            </m:r>
                          </m:e>
                        </m:d>
                        <m:r>
                          <a:rPr lang="en-US" sz="1600">
                            <a:solidFill>
                              <a:srgbClr val="797979"/>
                            </a:solidFill>
                            <a:latin typeface="Cambria Math" panose="02040503050406030204" pitchFamily="18" charset="0"/>
                          </a:rPr>
                          <m:t>×</m:t>
                        </m:r>
                        <m:r>
                          <a:rPr lang="en-US" sz="1600">
                            <a:solidFill>
                              <a:srgbClr val="797979"/>
                            </a:solidFill>
                            <a:latin typeface="Cambria Math" panose="02040503050406030204" pitchFamily="18" charset="0"/>
                          </a:rPr>
                          <m:t>𝐶</m:t>
                        </m:r>
                      </m:sup>
                    </m:sSup>
                  </m:oMath>
                </a14:m>
                <a:r>
                  <a:rPr lang="en-US" sz="1600">
                    <a:solidFill>
                      <a:srgbClr val="797979"/>
                    </a:solidFill>
                    <a:latin typeface="Lato light"/>
                  </a:rPr>
                  <a:t>: ma trận trọng số.</a:t>
                </a:r>
              </a:p>
              <a:p>
                <a:pPr marL="342900" marR="0" lvl="0" indent="-342900" algn="just">
                  <a:spcBef>
                    <a:spcPts val="0"/>
                  </a:spcBef>
                  <a:spcAft>
                    <a:spcPts val="0"/>
                  </a:spcAft>
                  <a:buFont typeface="Times New Roman" panose="02020603050405020304" pitchFamily="18" charset="0"/>
                  <a:buChar char="-"/>
                </a:pPr>
                <a14:m>
                  <m:oMath xmlns:m="http://schemas.openxmlformats.org/officeDocument/2006/math">
                    <m:r>
                      <a:rPr lang="en-US" sz="1600">
                        <a:solidFill>
                          <a:srgbClr val="797979"/>
                        </a:solidFill>
                        <a:latin typeface="Cambria Math" panose="02040503050406030204" pitchFamily="18" charset="0"/>
                      </a:rPr>
                      <m:t>𝑍</m:t>
                    </m:r>
                    <m:r>
                      <a:rPr lang="en-US" sz="1600">
                        <a:solidFill>
                          <a:srgbClr val="797979"/>
                        </a:solidFill>
                        <a:latin typeface="Cambria Math" panose="02040503050406030204" pitchFamily="18" charset="0"/>
                      </a:rPr>
                      <m:t>∈</m:t>
                    </m:r>
                    <m:sSup>
                      <m:sSupPr>
                        <m:ctrlPr>
                          <a:rPr lang="en-US" sz="1600" i="1">
                            <a:solidFill>
                              <a:srgbClr val="797979"/>
                            </a:solidFill>
                            <a:latin typeface="Cambria Math" panose="02040503050406030204" pitchFamily="18" charset="0"/>
                          </a:rPr>
                        </m:ctrlPr>
                      </m:sSupPr>
                      <m:e>
                        <m:r>
                          <a:rPr lang="en-US" sz="1600">
                            <a:solidFill>
                              <a:srgbClr val="797979"/>
                            </a:solidFill>
                            <a:latin typeface="Cambria Math" panose="02040503050406030204" pitchFamily="18" charset="0"/>
                          </a:rPr>
                          <m:t>ℝ</m:t>
                        </m:r>
                      </m:e>
                      <m:sup>
                        <m:r>
                          <a:rPr lang="en-US" sz="1600">
                            <a:solidFill>
                              <a:srgbClr val="797979"/>
                            </a:solidFill>
                            <a:latin typeface="Cambria Math" panose="02040503050406030204" pitchFamily="18" charset="0"/>
                          </a:rPr>
                          <m:t>𝑛</m:t>
                        </m:r>
                        <m:r>
                          <a:rPr lang="en-US" sz="1600">
                            <a:solidFill>
                              <a:srgbClr val="797979"/>
                            </a:solidFill>
                            <a:latin typeface="Cambria Math" panose="02040503050406030204" pitchFamily="18" charset="0"/>
                          </a:rPr>
                          <m:t>×</m:t>
                        </m:r>
                        <m:r>
                          <a:rPr lang="en-US" sz="1600">
                            <a:solidFill>
                              <a:srgbClr val="797979"/>
                            </a:solidFill>
                            <a:latin typeface="Cambria Math" panose="02040503050406030204" pitchFamily="18" charset="0"/>
                          </a:rPr>
                          <m:t>𝐶</m:t>
                        </m:r>
                      </m:sup>
                    </m:sSup>
                    <m:r>
                      <a:rPr lang="en-US" sz="1600">
                        <a:solidFill>
                          <a:srgbClr val="797979"/>
                        </a:solidFill>
                        <a:latin typeface="Cambria Math" panose="02040503050406030204" pitchFamily="18" charset="0"/>
                      </a:rPr>
                      <m:t>=</m:t>
                    </m:r>
                    <m:r>
                      <a:rPr lang="en-US" sz="1600">
                        <a:solidFill>
                          <a:srgbClr val="797979"/>
                        </a:solidFill>
                        <a:latin typeface="Cambria Math" panose="02040503050406030204" pitchFamily="18" charset="0"/>
                      </a:rPr>
                      <m:t>𝑋𝑊</m:t>
                    </m:r>
                  </m:oMath>
                </a14:m>
                <a:endParaRPr lang="en-US" sz="1600">
                  <a:solidFill>
                    <a:srgbClr val="797979"/>
                  </a:solidFill>
                  <a:latin typeface="Lato light"/>
                </a:endParaRPr>
              </a:p>
              <a:p>
                <a:pPr marL="342900" marR="0" lvl="0" indent="-342900" algn="just">
                  <a:spcBef>
                    <a:spcPts val="0"/>
                  </a:spcBef>
                  <a:spcAft>
                    <a:spcPts val="0"/>
                  </a:spcAft>
                  <a:buFont typeface="Times New Roman" panose="02020603050405020304" pitchFamily="18" charset="0"/>
                  <a:buChar char="-"/>
                </a:pPr>
                <a14:m>
                  <m:oMath xmlns:m="http://schemas.openxmlformats.org/officeDocument/2006/math">
                    <m:r>
                      <a:rPr lang="en-US" sz="1600">
                        <a:solidFill>
                          <a:srgbClr val="797979"/>
                        </a:solidFill>
                        <a:latin typeface="Cambria Math" panose="02040503050406030204" pitchFamily="18" charset="0"/>
                      </a:rPr>
                      <m:t>𝐴</m:t>
                    </m:r>
                    <m:r>
                      <a:rPr lang="en-US" sz="1600">
                        <a:solidFill>
                          <a:srgbClr val="797979"/>
                        </a:solidFill>
                        <a:latin typeface="Cambria Math" panose="02040503050406030204" pitchFamily="18" charset="0"/>
                      </a:rPr>
                      <m:t>=</m:t>
                    </m:r>
                    <m:d>
                      <m:dPr>
                        <m:begChr m:val="["/>
                        <m:endChr m:val="]"/>
                        <m:ctrlPr>
                          <a:rPr lang="en-US" sz="1600" i="1">
                            <a:solidFill>
                              <a:srgbClr val="797979"/>
                            </a:solidFill>
                            <a:latin typeface="Cambria Math" panose="02040503050406030204" pitchFamily="18" charset="0"/>
                          </a:rPr>
                        </m:ctrlPr>
                      </m:dPr>
                      <m:e>
                        <m:sSub>
                          <m:sSubPr>
                            <m:ctrlPr>
                              <a:rPr lang="en-US" sz="1600" i="1">
                                <a:solidFill>
                                  <a:srgbClr val="797979"/>
                                </a:solidFill>
                                <a:latin typeface="Cambria Math" panose="02040503050406030204" pitchFamily="18" charset="0"/>
                              </a:rPr>
                            </m:ctrlPr>
                          </m:sSubPr>
                          <m:e>
                            <m:r>
                              <a:rPr lang="en-US" sz="1600">
                                <a:solidFill>
                                  <a:srgbClr val="797979"/>
                                </a:solidFill>
                                <a:latin typeface="Cambria Math" panose="02040503050406030204" pitchFamily="18" charset="0"/>
                              </a:rPr>
                              <m:t>𝑎</m:t>
                            </m:r>
                          </m:e>
                          <m:sub>
                            <m:r>
                              <a:rPr lang="en-US" sz="1600">
                                <a:solidFill>
                                  <a:srgbClr val="797979"/>
                                </a:solidFill>
                                <a:latin typeface="Cambria Math" panose="02040503050406030204" pitchFamily="18" charset="0"/>
                              </a:rPr>
                              <m:t>𝑖𝑗</m:t>
                            </m:r>
                          </m:sub>
                        </m:sSub>
                      </m:e>
                    </m:d>
                    <m:r>
                      <a:rPr lang="en-US" sz="1600">
                        <a:solidFill>
                          <a:srgbClr val="797979"/>
                        </a:solidFill>
                        <a:latin typeface="Cambria Math" panose="02040503050406030204" pitchFamily="18" charset="0"/>
                      </a:rPr>
                      <m:t>∈</m:t>
                    </m:r>
                    <m:sSup>
                      <m:sSupPr>
                        <m:ctrlPr>
                          <a:rPr lang="en-US" sz="1600" i="1">
                            <a:solidFill>
                              <a:srgbClr val="797979"/>
                            </a:solidFill>
                            <a:latin typeface="Cambria Math" panose="02040503050406030204" pitchFamily="18" charset="0"/>
                          </a:rPr>
                        </m:ctrlPr>
                      </m:sSupPr>
                      <m:e>
                        <m:r>
                          <a:rPr lang="en-US" sz="1600">
                            <a:solidFill>
                              <a:srgbClr val="797979"/>
                            </a:solidFill>
                            <a:latin typeface="Cambria Math" panose="02040503050406030204" pitchFamily="18" charset="0"/>
                          </a:rPr>
                          <m:t>ℝ</m:t>
                        </m:r>
                      </m:e>
                      <m:sup>
                        <m:r>
                          <a:rPr lang="en-US" sz="1600">
                            <a:solidFill>
                              <a:srgbClr val="797979"/>
                            </a:solidFill>
                            <a:latin typeface="Cambria Math" panose="02040503050406030204" pitchFamily="18" charset="0"/>
                          </a:rPr>
                          <m:t>𝑛</m:t>
                        </m:r>
                        <m:r>
                          <a:rPr lang="en-US" sz="1600">
                            <a:solidFill>
                              <a:srgbClr val="797979"/>
                            </a:solidFill>
                            <a:latin typeface="Cambria Math" panose="02040503050406030204" pitchFamily="18" charset="0"/>
                          </a:rPr>
                          <m:t>×</m:t>
                        </m:r>
                        <m:r>
                          <a:rPr lang="en-US" sz="1600">
                            <a:solidFill>
                              <a:srgbClr val="797979"/>
                            </a:solidFill>
                            <a:latin typeface="Cambria Math" panose="02040503050406030204" pitchFamily="18" charset="0"/>
                          </a:rPr>
                          <m:t>𝐶</m:t>
                        </m:r>
                      </m:sup>
                    </m:sSup>
                    <m:r>
                      <a:rPr lang="en-US" sz="1600">
                        <a:solidFill>
                          <a:srgbClr val="797979"/>
                        </a:solidFill>
                        <a:latin typeface="Cambria Math" panose="02040503050406030204" pitchFamily="18" charset="0"/>
                      </a:rPr>
                      <m:t>, </m:t>
                    </m:r>
                  </m:oMath>
                </a14:m>
                <a:r>
                  <a:rPr lang="en-US" sz="1600">
                    <a:solidFill>
                      <a:srgbClr val="797979"/>
                    </a:solidFill>
                    <a:latin typeface="Lato light"/>
                  </a:rPr>
                  <a:t>với </a:t>
                </a:r>
                <a14:m>
                  <m:oMath xmlns:m="http://schemas.openxmlformats.org/officeDocument/2006/math">
                    <m:r>
                      <a:rPr lang="en-US" sz="1600">
                        <a:solidFill>
                          <a:srgbClr val="797979"/>
                        </a:solidFill>
                        <a:latin typeface="Cambria Math" panose="02040503050406030204" pitchFamily="18" charset="0"/>
                      </a:rPr>
                      <m:t>𝑖</m:t>
                    </m:r>
                    <m:r>
                      <a:rPr lang="en-US" sz="1600">
                        <a:solidFill>
                          <a:srgbClr val="797979"/>
                        </a:solidFill>
                        <a:latin typeface="Cambria Math" panose="02040503050406030204" pitchFamily="18" charset="0"/>
                      </a:rPr>
                      <m:t>=1,2,…,</m:t>
                    </m:r>
                    <m:r>
                      <a:rPr lang="en-US" sz="1600">
                        <a:solidFill>
                          <a:srgbClr val="797979"/>
                        </a:solidFill>
                        <a:latin typeface="Cambria Math" panose="02040503050406030204" pitchFamily="18" charset="0"/>
                      </a:rPr>
                      <m:t>𝑛</m:t>
                    </m:r>
                    <m:r>
                      <a:rPr lang="en-US" sz="1600">
                        <a:solidFill>
                          <a:srgbClr val="797979"/>
                        </a:solidFill>
                        <a:latin typeface="Cambria Math" panose="02040503050406030204" pitchFamily="18" charset="0"/>
                      </a:rPr>
                      <m:t>;</m:t>
                    </m:r>
                    <m:r>
                      <a:rPr lang="en-US" sz="1600">
                        <a:solidFill>
                          <a:srgbClr val="797979"/>
                        </a:solidFill>
                        <a:latin typeface="Cambria Math" panose="02040503050406030204" pitchFamily="18" charset="0"/>
                      </a:rPr>
                      <m:t>𝑗</m:t>
                    </m:r>
                    <m:r>
                      <a:rPr lang="en-US" sz="1600">
                        <a:solidFill>
                          <a:srgbClr val="797979"/>
                        </a:solidFill>
                        <a:latin typeface="Cambria Math" panose="02040503050406030204" pitchFamily="18" charset="0"/>
                      </a:rPr>
                      <m:t>=1,2,…,</m:t>
                    </m:r>
                    <m:r>
                      <a:rPr lang="en-US" sz="1600">
                        <a:solidFill>
                          <a:srgbClr val="797979"/>
                        </a:solidFill>
                        <a:latin typeface="Cambria Math" panose="02040503050406030204" pitchFamily="18" charset="0"/>
                      </a:rPr>
                      <m:t>𝐶</m:t>
                    </m:r>
                  </m:oMath>
                </a14:m>
                <a:endParaRPr lang="en-US" sz="1600">
                  <a:solidFill>
                    <a:srgbClr val="797979"/>
                  </a:solidFill>
                  <a:latin typeface="Lato light"/>
                </a:endParaRPr>
              </a:p>
              <a:p>
                <a:pPr marL="342900" marR="0" lvl="0" indent="-342900" algn="just">
                  <a:spcBef>
                    <a:spcPts val="0"/>
                  </a:spcBef>
                  <a:spcAft>
                    <a:spcPts val="0"/>
                  </a:spcAft>
                  <a:buFont typeface="Times New Roman" panose="02020603050405020304" pitchFamily="18" charset="0"/>
                  <a:buChar char="-"/>
                </a:pPr>
                <a14:m>
                  <m:oMath xmlns:m="http://schemas.openxmlformats.org/officeDocument/2006/math">
                    <m:sSub>
                      <m:sSubPr>
                        <m:ctrlPr>
                          <a:rPr lang="en-US" sz="1600" i="1">
                            <a:solidFill>
                              <a:srgbClr val="797979"/>
                            </a:solidFill>
                            <a:latin typeface="Cambria Math" panose="02040503050406030204" pitchFamily="18" charset="0"/>
                          </a:rPr>
                        </m:ctrlPr>
                      </m:sSubPr>
                      <m:e>
                        <m:r>
                          <a:rPr lang="en-US" sz="1600">
                            <a:solidFill>
                              <a:srgbClr val="797979"/>
                            </a:solidFill>
                            <a:latin typeface="Cambria Math" panose="02040503050406030204" pitchFamily="18" charset="0"/>
                          </a:rPr>
                          <m:t>𝑎</m:t>
                        </m:r>
                      </m:e>
                      <m:sub>
                        <m:r>
                          <a:rPr lang="en-US" sz="1600">
                            <a:solidFill>
                              <a:srgbClr val="797979"/>
                            </a:solidFill>
                            <a:latin typeface="Cambria Math" panose="02040503050406030204" pitchFamily="18" charset="0"/>
                          </a:rPr>
                          <m:t>𝑖𝑗</m:t>
                        </m:r>
                      </m:sub>
                    </m:sSub>
                    <m:r>
                      <a:rPr lang="en-US" sz="1600">
                        <a:solidFill>
                          <a:srgbClr val="797979"/>
                        </a:solidFill>
                        <a:latin typeface="Cambria Math" panose="02040503050406030204" pitchFamily="18" charset="0"/>
                      </a:rPr>
                      <m:t>=</m:t>
                    </m:r>
                    <m:r>
                      <a:rPr lang="en-US" sz="1600">
                        <a:solidFill>
                          <a:srgbClr val="797979"/>
                        </a:solidFill>
                        <a:latin typeface="Cambria Math" panose="02040503050406030204" pitchFamily="18" charset="0"/>
                      </a:rPr>
                      <m:t>𝑓</m:t>
                    </m:r>
                    <m:d>
                      <m:dPr>
                        <m:ctrlPr>
                          <a:rPr lang="en-US" sz="1600" i="1">
                            <a:solidFill>
                              <a:srgbClr val="797979"/>
                            </a:solidFill>
                            <a:latin typeface="Cambria Math" panose="02040503050406030204" pitchFamily="18" charset="0"/>
                          </a:rPr>
                        </m:ctrlPr>
                      </m:dPr>
                      <m:e>
                        <m:sSub>
                          <m:sSubPr>
                            <m:ctrlPr>
                              <a:rPr lang="en-US" sz="1600" i="1">
                                <a:solidFill>
                                  <a:srgbClr val="797979"/>
                                </a:solidFill>
                                <a:latin typeface="Cambria Math" panose="02040503050406030204" pitchFamily="18" charset="0"/>
                              </a:rPr>
                            </m:ctrlPr>
                          </m:sSubPr>
                          <m:e>
                            <m:r>
                              <a:rPr lang="en-US" sz="1600">
                                <a:solidFill>
                                  <a:srgbClr val="797979"/>
                                </a:solidFill>
                                <a:latin typeface="Cambria Math" panose="02040503050406030204" pitchFamily="18" charset="0"/>
                              </a:rPr>
                              <m:t>𝑧</m:t>
                            </m:r>
                          </m:e>
                          <m:sub>
                            <m:r>
                              <a:rPr lang="en-US" sz="1600">
                                <a:solidFill>
                                  <a:srgbClr val="797979"/>
                                </a:solidFill>
                                <a:latin typeface="Cambria Math" panose="02040503050406030204" pitchFamily="18" charset="0"/>
                              </a:rPr>
                              <m:t>𝑖𝑗</m:t>
                            </m:r>
                          </m:sub>
                        </m:sSub>
                      </m:e>
                    </m:d>
                    <m:r>
                      <a:rPr lang="en-US" sz="1600">
                        <a:solidFill>
                          <a:srgbClr val="797979"/>
                        </a:solidFill>
                        <a:latin typeface="Cambria Math" panose="02040503050406030204" pitchFamily="18" charset="0"/>
                      </a:rPr>
                      <m:t>; </m:t>
                    </m:r>
                    <m:sSub>
                      <m:sSubPr>
                        <m:ctrlPr>
                          <a:rPr lang="en-US" sz="1600" i="1">
                            <a:solidFill>
                              <a:srgbClr val="797979"/>
                            </a:solidFill>
                            <a:latin typeface="Cambria Math" panose="02040503050406030204" pitchFamily="18" charset="0"/>
                          </a:rPr>
                        </m:ctrlPr>
                      </m:sSubPr>
                      <m:e>
                        <m:r>
                          <a:rPr lang="en-US" sz="1600">
                            <a:solidFill>
                              <a:srgbClr val="797979"/>
                            </a:solidFill>
                            <a:latin typeface="Cambria Math" panose="02040503050406030204" pitchFamily="18" charset="0"/>
                          </a:rPr>
                          <m:t>𝑧</m:t>
                        </m:r>
                      </m:e>
                      <m:sub>
                        <m:r>
                          <a:rPr lang="en-US" sz="1600">
                            <a:solidFill>
                              <a:srgbClr val="797979"/>
                            </a:solidFill>
                            <a:latin typeface="Cambria Math" panose="02040503050406030204" pitchFamily="18" charset="0"/>
                          </a:rPr>
                          <m:t>𝑖𝑗</m:t>
                        </m:r>
                      </m:sub>
                    </m:sSub>
                    <m:r>
                      <a:rPr lang="en-US" sz="1600">
                        <a:solidFill>
                          <a:srgbClr val="797979"/>
                        </a:solidFill>
                        <a:latin typeface="Cambria Math" panose="02040503050406030204" pitchFamily="18" charset="0"/>
                      </a:rPr>
                      <m:t>∈</m:t>
                    </m:r>
                    <m:r>
                      <a:rPr lang="en-US" sz="1600">
                        <a:solidFill>
                          <a:srgbClr val="797979"/>
                        </a:solidFill>
                        <a:latin typeface="Cambria Math" panose="02040503050406030204" pitchFamily="18" charset="0"/>
                      </a:rPr>
                      <m:t>𝑍</m:t>
                    </m:r>
                  </m:oMath>
                </a14:m>
                <a:endParaRPr lang="en-US" sz="1600">
                  <a:solidFill>
                    <a:srgbClr val="797979"/>
                  </a:solidFill>
                  <a:latin typeface="Lato light"/>
                </a:endParaRPr>
              </a:p>
            </p:txBody>
          </p:sp>
        </mc:Choice>
        <mc:Fallback xmlns="">
          <p:sp>
            <p:nvSpPr>
              <p:cNvPr id="20" name="TextBox 19">
                <a:extLst>
                  <a:ext uri="{FF2B5EF4-FFF2-40B4-BE49-F238E27FC236}">
                    <a16:creationId xmlns:a16="http://schemas.microsoft.com/office/drawing/2014/main" id="{EC56DE0E-9194-2BA2-57BA-7BC992914B9C}"/>
                  </a:ext>
                </a:extLst>
              </p:cNvPr>
              <p:cNvSpPr txBox="1">
                <a:spLocks noRot="1" noChangeAspect="1" noMove="1" noResize="1" noEditPoints="1" noAdjustHandles="1" noChangeArrowheads="1" noChangeShapeType="1" noTextEdit="1"/>
              </p:cNvSpPr>
              <p:nvPr/>
            </p:nvSpPr>
            <p:spPr>
              <a:xfrm>
                <a:off x="1322137" y="1526853"/>
                <a:ext cx="4815114" cy="2176430"/>
              </a:xfrm>
              <a:prstGeom prst="rect">
                <a:avLst/>
              </a:prstGeom>
              <a:blipFill>
                <a:blip r:embed="rId5"/>
                <a:stretch>
                  <a:fillRect l="-759" t="-560" b="-5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8DB6E98-E675-78E7-2BE5-939219A26A3D}"/>
                  </a:ext>
                </a:extLst>
              </p:cNvPr>
              <p:cNvSpPr txBox="1"/>
              <p:nvPr/>
            </p:nvSpPr>
            <p:spPr>
              <a:xfrm>
                <a:off x="0" y="3830759"/>
                <a:ext cx="8023186" cy="379463"/>
              </a:xfrm>
              <a:prstGeom prst="rect">
                <a:avLst/>
              </a:prstGeom>
              <a:noFill/>
            </p:spPr>
            <p:txBody>
              <a:bodyPr wrap="square">
                <a:spAutoFit/>
              </a:bodyPr>
              <a:lstStyle/>
              <a:p>
                <a:pPr marL="457200" indent="0" algn="just"/>
                <a:r>
                  <a:rPr lang="en-US" sz="1600">
                    <a:solidFill>
                      <a:srgbClr val="797979"/>
                    </a:solidFill>
                    <a:latin typeface="Lato light"/>
                  </a:rPr>
                  <a:t>Giả sử: </a:t>
                </a:r>
                <a14:m>
                  <m:oMath xmlns:m="http://schemas.openxmlformats.org/officeDocument/2006/math">
                    <m:r>
                      <a:rPr lang="en-US" sz="1600">
                        <a:solidFill>
                          <a:srgbClr val="797979"/>
                        </a:solidFill>
                        <a:latin typeface="Cambria Math" panose="02040503050406030204" pitchFamily="18" charset="0"/>
                      </a:rPr>
                      <m:t>𝑃</m:t>
                    </m:r>
                    <m:d>
                      <m:dPr>
                        <m:ctrlPr>
                          <a:rPr lang="en-US" sz="1600" i="1">
                            <a:solidFill>
                              <a:srgbClr val="797979"/>
                            </a:solidFill>
                            <a:latin typeface="Cambria Math" panose="02040503050406030204" pitchFamily="18" charset="0"/>
                          </a:rPr>
                        </m:ctrlPr>
                      </m:dPr>
                      <m:e>
                        <m:sSub>
                          <m:sSubPr>
                            <m:ctrlPr>
                              <a:rPr lang="en-US" sz="1600" i="1">
                                <a:solidFill>
                                  <a:srgbClr val="797979"/>
                                </a:solidFill>
                                <a:latin typeface="Cambria Math" panose="02040503050406030204" pitchFamily="18" charset="0"/>
                              </a:rPr>
                            </m:ctrlPr>
                          </m:sSubPr>
                          <m:e>
                            <m:r>
                              <a:rPr lang="en-US" sz="1600">
                                <a:solidFill>
                                  <a:srgbClr val="797979"/>
                                </a:solidFill>
                                <a:latin typeface="Cambria Math" panose="02040503050406030204" pitchFamily="18" charset="0"/>
                              </a:rPr>
                              <m:t>𝑦</m:t>
                            </m:r>
                          </m:e>
                          <m:sub>
                            <m:r>
                              <a:rPr lang="en-US" sz="1600">
                                <a:solidFill>
                                  <a:srgbClr val="797979"/>
                                </a:solidFill>
                                <a:latin typeface="Cambria Math" panose="02040503050406030204" pitchFamily="18" charset="0"/>
                              </a:rPr>
                              <m:t>𝑖</m:t>
                            </m:r>
                          </m:sub>
                        </m:sSub>
                        <m:r>
                          <a:rPr lang="en-US" sz="1600">
                            <a:solidFill>
                              <a:srgbClr val="797979"/>
                            </a:solidFill>
                            <a:latin typeface="Cambria Math" panose="02040503050406030204" pitchFamily="18" charset="0"/>
                          </a:rPr>
                          <m:t>=</m:t>
                        </m:r>
                        <m:r>
                          <a:rPr lang="en-US" sz="1600">
                            <a:solidFill>
                              <a:srgbClr val="797979"/>
                            </a:solidFill>
                            <a:latin typeface="Cambria Math" panose="02040503050406030204" pitchFamily="18" charset="0"/>
                          </a:rPr>
                          <m:t>𝑗</m:t>
                        </m:r>
                      </m:e>
                      <m:e>
                        <m:sSub>
                          <m:sSubPr>
                            <m:ctrlPr>
                              <a:rPr lang="en-US" sz="1600" i="1">
                                <a:solidFill>
                                  <a:srgbClr val="797979"/>
                                </a:solidFill>
                                <a:latin typeface="Cambria Math" panose="02040503050406030204" pitchFamily="18" charset="0"/>
                              </a:rPr>
                            </m:ctrlPr>
                          </m:sSubPr>
                          <m:e>
                            <m:r>
                              <a:rPr lang="en-US" sz="1600">
                                <a:solidFill>
                                  <a:srgbClr val="797979"/>
                                </a:solidFill>
                                <a:latin typeface="Cambria Math" panose="02040503050406030204" pitchFamily="18" charset="0"/>
                              </a:rPr>
                              <m:t>𝑥</m:t>
                            </m:r>
                          </m:e>
                          <m:sub>
                            <m:r>
                              <a:rPr lang="en-US" sz="1600">
                                <a:solidFill>
                                  <a:srgbClr val="797979"/>
                                </a:solidFill>
                                <a:latin typeface="Cambria Math" panose="02040503050406030204" pitchFamily="18" charset="0"/>
                              </a:rPr>
                              <m:t>𝑖</m:t>
                            </m:r>
                          </m:sub>
                        </m:sSub>
                        <m:r>
                          <a:rPr lang="en-US" sz="1600">
                            <a:solidFill>
                              <a:srgbClr val="797979"/>
                            </a:solidFill>
                            <a:latin typeface="Cambria Math" panose="02040503050406030204" pitchFamily="18" charset="0"/>
                          </a:rPr>
                          <m:t>;</m:t>
                        </m:r>
                        <m:sSub>
                          <m:sSubPr>
                            <m:ctrlPr>
                              <a:rPr lang="en-US" sz="1600" i="1">
                                <a:solidFill>
                                  <a:srgbClr val="797979"/>
                                </a:solidFill>
                                <a:latin typeface="Cambria Math" panose="02040503050406030204" pitchFamily="18" charset="0"/>
                              </a:rPr>
                            </m:ctrlPr>
                          </m:sSubPr>
                          <m:e>
                            <m:r>
                              <a:rPr lang="en-US" sz="1600">
                                <a:solidFill>
                                  <a:srgbClr val="797979"/>
                                </a:solidFill>
                                <a:latin typeface="Cambria Math" panose="02040503050406030204" pitchFamily="18" charset="0"/>
                              </a:rPr>
                              <m:t>𝑤</m:t>
                            </m:r>
                          </m:e>
                          <m:sub>
                            <m:r>
                              <a:rPr lang="en-US" sz="1600">
                                <a:solidFill>
                                  <a:srgbClr val="797979"/>
                                </a:solidFill>
                                <a:latin typeface="Cambria Math" panose="02040503050406030204" pitchFamily="18" charset="0"/>
                              </a:rPr>
                              <m:t>𝑗</m:t>
                            </m:r>
                          </m:sub>
                        </m:sSub>
                      </m:e>
                    </m:d>
                    <m:r>
                      <a:rPr lang="en-US" sz="1600">
                        <a:solidFill>
                          <a:srgbClr val="797979"/>
                        </a:solidFill>
                        <a:latin typeface="Cambria Math" panose="02040503050406030204" pitchFamily="18" charset="0"/>
                      </a:rPr>
                      <m:t>=</m:t>
                    </m:r>
                    <m:sSub>
                      <m:sSubPr>
                        <m:ctrlPr>
                          <a:rPr lang="en-US" sz="1600" i="1">
                            <a:solidFill>
                              <a:srgbClr val="797979"/>
                            </a:solidFill>
                            <a:latin typeface="Cambria Math" panose="02040503050406030204" pitchFamily="18" charset="0"/>
                          </a:rPr>
                        </m:ctrlPr>
                      </m:sSubPr>
                      <m:e>
                        <m:r>
                          <a:rPr lang="en-US" sz="1600">
                            <a:solidFill>
                              <a:srgbClr val="797979"/>
                            </a:solidFill>
                            <a:latin typeface="Cambria Math" panose="02040503050406030204" pitchFamily="18" charset="0"/>
                          </a:rPr>
                          <m:t>𝑎</m:t>
                        </m:r>
                      </m:e>
                      <m:sub>
                        <m:r>
                          <a:rPr lang="en-US" sz="1600">
                            <a:solidFill>
                              <a:srgbClr val="797979"/>
                            </a:solidFill>
                            <a:latin typeface="Cambria Math" panose="02040503050406030204" pitchFamily="18" charset="0"/>
                          </a:rPr>
                          <m:t>𝑖𝑗</m:t>
                        </m:r>
                      </m:sub>
                    </m:sSub>
                    <m:r>
                      <a:rPr lang="en-US" sz="1600">
                        <a:solidFill>
                          <a:srgbClr val="797979"/>
                        </a:solidFill>
                        <a:latin typeface="Cambria Math" panose="02040503050406030204" pitchFamily="18" charset="0"/>
                      </a:rPr>
                      <m:t>(</m:t>
                    </m:r>
                    <m:sSub>
                      <m:sSubPr>
                        <m:ctrlPr>
                          <a:rPr lang="en-US" sz="1600" i="1">
                            <a:solidFill>
                              <a:srgbClr val="797979"/>
                            </a:solidFill>
                            <a:latin typeface="Cambria Math" panose="02040503050406030204" pitchFamily="18" charset="0"/>
                          </a:rPr>
                        </m:ctrlPr>
                      </m:sSubPr>
                      <m:e>
                        <m:r>
                          <a:rPr lang="en-US" sz="1600">
                            <a:solidFill>
                              <a:srgbClr val="797979"/>
                            </a:solidFill>
                            <a:latin typeface="Cambria Math" panose="02040503050406030204" pitchFamily="18" charset="0"/>
                          </a:rPr>
                          <m:t>𝑦</m:t>
                        </m:r>
                      </m:e>
                      <m:sub>
                        <m:r>
                          <a:rPr lang="en-US" sz="1600">
                            <a:solidFill>
                              <a:srgbClr val="797979"/>
                            </a:solidFill>
                            <a:latin typeface="Cambria Math" panose="02040503050406030204" pitchFamily="18" charset="0"/>
                          </a:rPr>
                          <m:t>𝑖</m:t>
                        </m:r>
                      </m:sub>
                    </m:sSub>
                    <m:r>
                      <a:rPr lang="en-US" sz="1600">
                        <a:solidFill>
                          <a:srgbClr val="797979"/>
                        </a:solidFill>
                        <a:latin typeface="Cambria Math" panose="02040503050406030204" pitchFamily="18" charset="0"/>
                      </a:rPr>
                      <m:t>∈</m:t>
                    </m:r>
                    <m:r>
                      <a:rPr lang="en-US" sz="1600">
                        <a:solidFill>
                          <a:srgbClr val="797979"/>
                        </a:solidFill>
                        <a:latin typeface="Cambria Math" panose="02040503050406030204" pitchFamily="18" charset="0"/>
                      </a:rPr>
                      <m:t>𝑌</m:t>
                    </m:r>
                    <m:r>
                      <a:rPr lang="en-US" sz="1600">
                        <a:solidFill>
                          <a:srgbClr val="797979"/>
                        </a:solidFill>
                        <a:latin typeface="Cambria Math" panose="02040503050406030204" pitchFamily="18" charset="0"/>
                      </a:rPr>
                      <m:t>;</m:t>
                    </m:r>
                    <m:sSub>
                      <m:sSubPr>
                        <m:ctrlPr>
                          <a:rPr lang="en-US" sz="1600" i="1">
                            <a:solidFill>
                              <a:srgbClr val="797979"/>
                            </a:solidFill>
                            <a:latin typeface="Cambria Math" panose="02040503050406030204" pitchFamily="18" charset="0"/>
                          </a:rPr>
                        </m:ctrlPr>
                      </m:sSubPr>
                      <m:e>
                        <m:r>
                          <a:rPr lang="en-US" sz="1600">
                            <a:solidFill>
                              <a:srgbClr val="797979"/>
                            </a:solidFill>
                            <a:latin typeface="Cambria Math" panose="02040503050406030204" pitchFamily="18" charset="0"/>
                          </a:rPr>
                          <m:t>𝑥</m:t>
                        </m:r>
                      </m:e>
                      <m:sub>
                        <m:r>
                          <a:rPr lang="en-US" sz="1600">
                            <a:solidFill>
                              <a:srgbClr val="797979"/>
                            </a:solidFill>
                            <a:latin typeface="Cambria Math" panose="02040503050406030204" pitchFamily="18" charset="0"/>
                          </a:rPr>
                          <m:t>𝑖</m:t>
                        </m:r>
                      </m:sub>
                    </m:sSub>
                    <m:r>
                      <a:rPr lang="en-US" sz="1600">
                        <a:solidFill>
                          <a:srgbClr val="797979"/>
                        </a:solidFill>
                        <a:latin typeface="Cambria Math" panose="02040503050406030204" pitchFamily="18" charset="0"/>
                      </a:rPr>
                      <m:t>∈</m:t>
                    </m:r>
                    <m:r>
                      <a:rPr lang="en-US" sz="1600">
                        <a:solidFill>
                          <a:srgbClr val="797979"/>
                        </a:solidFill>
                        <a:latin typeface="Cambria Math" panose="02040503050406030204" pitchFamily="18" charset="0"/>
                      </a:rPr>
                      <m:t>𝑋</m:t>
                    </m:r>
                    <m:r>
                      <a:rPr lang="en-US" sz="1600">
                        <a:solidFill>
                          <a:srgbClr val="797979"/>
                        </a:solidFill>
                        <a:latin typeface="Cambria Math" panose="02040503050406030204" pitchFamily="18" charset="0"/>
                      </a:rPr>
                      <m:t>; 0&lt;</m:t>
                    </m:r>
                    <m:sSub>
                      <m:sSubPr>
                        <m:ctrlPr>
                          <a:rPr lang="en-US" sz="1600" i="1">
                            <a:solidFill>
                              <a:srgbClr val="797979"/>
                            </a:solidFill>
                            <a:latin typeface="Cambria Math" panose="02040503050406030204" pitchFamily="18" charset="0"/>
                          </a:rPr>
                        </m:ctrlPr>
                      </m:sSubPr>
                      <m:e>
                        <m:r>
                          <a:rPr lang="en-US" sz="1600">
                            <a:solidFill>
                              <a:srgbClr val="797979"/>
                            </a:solidFill>
                            <a:latin typeface="Cambria Math" panose="02040503050406030204" pitchFamily="18" charset="0"/>
                          </a:rPr>
                          <m:t>𝑎</m:t>
                        </m:r>
                      </m:e>
                      <m:sub>
                        <m:r>
                          <a:rPr lang="en-US" sz="1600">
                            <a:solidFill>
                              <a:srgbClr val="797979"/>
                            </a:solidFill>
                            <a:latin typeface="Cambria Math" panose="02040503050406030204" pitchFamily="18" charset="0"/>
                          </a:rPr>
                          <m:t>𝑖𝑗</m:t>
                        </m:r>
                      </m:sub>
                    </m:sSub>
                    <m:r>
                      <a:rPr lang="en-US" sz="1600">
                        <a:solidFill>
                          <a:srgbClr val="797979"/>
                        </a:solidFill>
                        <a:latin typeface="Cambria Math" panose="02040503050406030204" pitchFamily="18" charset="0"/>
                      </a:rPr>
                      <m:t>&lt;1</m:t>
                    </m:r>
                  </m:oMath>
                </a14:m>
                <a:r>
                  <a:rPr lang="en-US" sz="1600">
                    <a:solidFill>
                      <a:srgbClr val="797979"/>
                    </a:solidFill>
                    <a:latin typeface="Lato light"/>
                  </a:rPr>
                  <a:t>): là xác suất </a:t>
                </a:r>
                <a14:m>
                  <m:oMath xmlns:m="http://schemas.openxmlformats.org/officeDocument/2006/math">
                    <m:sSub>
                      <m:sSubPr>
                        <m:ctrlPr>
                          <a:rPr lang="en-US" sz="1600" i="1">
                            <a:solidFill>
                              <a:srgbClr val="797979"/>
                            </a:solidFill>
                            <a:latin typeface="Cambria Math" panose="02040503050406030204" pitchFamily="18" charset="0"/>
                          </a:rPr>
                        </m:ctrlPr>
                      </m:sSubPr>
                      <m:e>
                        <m:r>
                          <a:rPr lang="en-US" sz="1600">
                            <a:solidFill>
                              <a:srgbClr val="797979"/>
                            </a:solidFill>
                            <a:latin typeface="Cambria Math" panose="02040503050406030204" pitchFamily="18" charset="0"/>
                          </a:rPr>
                          <m:t>𝑥</m:t>
                        </m:r>
                      </m:e>
                      <m:sub>
                        <m:r>
                          <a:rPr lang="en-US" sz="1600">
                            <a:solidFill>
                              <a:srgbClr val="797979"/>
                            </a:solidFill>
                            <a:latin typeface="Cambria Math" panose="02040503050406030204" pitchFamily="18" charset="0"/>
                          </a:rPr>
                          <m:t>𝑖</m:t>
                        </m:r>
                      </m:sub>
                    </m:sSub>
                  </m:oMath>
                </a14:m>
                <a:r>
                  <a:rPr lang="en-US" sz="1600">
                    <a:solidFill>
                      <a:srgbClr val="797979"/>
                    </a:solidFill>
                    <a:latin typeface="Lato light"/>
                  </a:rPr>
                  <a:t> rơi vào lớp j.</a:t>
                </a:r>
              </a:p>
            </p:txBody>
          </p:sp>
        </mc:Choice>
        <mc:Fallback xmlns="">
          <p:sp>
            <p:nvSpPr>
              <p:cNvPr id="22" name="TextBox 21">
                <a:extLst>
                  <a:ext uri="{FF2B5EF4-FFF2-40B4-BE49-F238E27FC236}">
                    <a16:creationId xmlns:a16="http://schemas.microsoft.com/office/drawing/2014/main" id="{98DB6E98-E675-78E7-2BE5-939219A26A3D}"/>
                  </a:ext>
                </a:extLst>
              </p:cNvPr>
              <p:cNvSpPr txBox="1">
                <a:spLocks noRot="1" noChangeAspect="1" noMove="1" noResize="1" noEditPoints="1" noAdjustHandles="1" noChangeArrowheads="1" noChangeShapeType="1" noTextEdit="1"/>
              </p:cNvSpPr>
              <p:nvPr/>
            </p:nvSpPr>
            <p:spPr>
              <a:xfrm>
                <a:off x="0" y="3830759"/>
                <a:ext cx="8023186" cy="379463"/>
              </a:xfrm>
              <a:prstGeom prst="rect">
                <a:avLst/>
              </a:prstGeom>
              <a:blipFill>
                <a:blip r:embed="rId6"/>
                <a:stretch>
                  <a:fillRect t="-1587"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D0FF6D06-6BD0-23C3-86BE-6F1E6D38F856}"/>
                  </a:ext>
                </a:extLst>
              </p:cNvPr>
              <p:cNvSpPr txBox="1"/>
              <p:nvPr/>
            </p:nvSpPr>
            <p:spPr>
              <a:xfrm>
                <a:off x="0" y="4374646"/>
                <a:ext cx="6851146" cy="388248"/>
              </a:xfrm>
              <a:prstGeom prst="rect">
                <a:avLst/>
              </a:prstGeom>
              <a:noFill/>
            </p:spPr>
            <p:txBody>
              <a:bodyPr wrap="square">
                <a:spAutoFit/>
              </a:bodyPr>
              <a:lstStyle/>
              <a:p>
                <a:pPr indent="457200" algn="just"/>
                <a14:m>
                  <m:oMath xmlns:m="http://schemas.openxmlformats.org/officeDocument/2006/math">
                    <m:nary>
                      <m:naryPr>
                        <m:chr m:val="∑"/>
                        <m:limLoc m:val="undOvr"/>
                        <m:ctrlPr>
                          <a:rPr lang="en-US" sz="1600" i="1">
                            <a:solidFill>
                              <a:srgbClr val="797979"/>
                            </a:solidFill>
                            <a:latin typeface="Cambria Math" panose="02040503050406030204" pitchFamily="18" charset="0"/>
                          </a:rPr>
                        </m:ctrlPr>
                      </m:naryPr>
                      <m:sub>
                        <m:r>
                          <a:rPr lang="en-US" sz="1600">
                            <a:solidFill>
                              <a:srgbClr val="797979"/>
                            </a:solidFill>
                            <a:latin typeface="Cambria Math" panose="02040503050406030204" pitchFamily="18" charset="0"/>
                          </a:rPr>
                          <m:t>𝑗</m:t>
                        </m:r>
                        <m:r>
                          <a:rPr lang="en-US" sz="1600">
                            <a:solidFill>
                              <a:srgbClr val="797979"/>
                            </a:solidFill>
                            <a:latin typeface="Cambria Math" panose="02040503050406030204" pitchFamily="18" charset="0"/>
                          </a:rPr>
                          <m:t>=1</m:t>
                        </m:r>
                      </m:sub>
                      <m:sup>
                        <m:r>
                          <a:rPr lang="en-US" sz="1600">
                            <a:solidFill>
                              <a:srgbClr val="797979"/>
                            </a:solidFill>
                            <a:latin typeface="Cambria Math" panose="02040503050406030204" pitchFamily="18" charset="0"/>
                          </a:rPr>
                          <m:t>𝐶</m:t>
                        </m:r>
                      </m:sup>
                      <m:e>
                        <m:sSub>
                          <m:sSubPr>
                            <m:ctrlPr>
                              <a:rPr lang="en-US" sz="1600" i="1">
                                <a:solidFill>
                                  <a:srgbClr val="797979"/>
                                </a:solidFill>
                                <a:latin typeface="Cambria Math" panose="02040503050406030204" pitchFamily="18" charset="0"/>
                              </a:rPr>
                            </m:ctrlPr>
                          </m:sSubPr>
                          <m:e>
                            <m:r>
                              <a:rPr lang="en-US" sz="1600">
                                <a:solidFill>
                                  <a:srgbClr val="797979"/>
                                </a:solidFill>
                                <a:latin typeface="Cambria Math" panose="02040503050406030204" pitchFamily="18" charset="0"/>
                              </a:rPr>
                              <m:t>𝑎</m:t>
                            </m:r>
                          </m:e>
                          <m:sub>
                            <m:r>
                              <a:rPr lang="en-US" sz="1600">
                                <a:solidFill>
                                  <a:srgbClr val="797979"/>
                                </a:solidFill>
                                <a:latin typeface="Cambria Math" panose="02040503050406030204" pitchFamily="18" charset="0"/>
                              </a:rPr>
                              <m:t>𝑖𝑗</m:t>
                            </m:r>
                          </m:sub>
                        </m:sSub>
                      </m:e>
                    </m:nary>
                    <m:r>
                      <a:rPr lang="en-US" sz="1600">
                        <a:solidFill>
                          <a:srgbClr val="797979"/>
                        </a:solidFill>
                        <a:latin typeface="Cambria Math" panose="02040503050406030204" pitchFamily="18" charset="0"/>
                      </a:rPr>
                      <m:t>=1</m:t>
                    </m:r>
                  </m:oMath>
                </a14:m>
                <a:r>
                  <a:rPr lang="en-US" sz="1600">
                    <a:solidFill>
                      <a:srgbClr val="797979"/>
                    </a:solidFill>
                    <a:latin typeface="Lato light"/>
                  </a:rPr>
                  <a:t> và </a:t>
                </a:r>
                <a14:m>
                  <m:oMath xmlns:m="http://schemas.openxmlformats.org/officeDocument/2006/math">
                    <m:sSub>
                      <m:sSubPr>
                        <m:ctrlPr>
                          <a:rPr lang="en-US" sz="1600" i="1">
                            <a:solidFill>
                              <a:srgbClr val="797979"/>
                            </a:solidFill>
                            <a:latin typeface="Cambria Math" panose="02040503050406030204" pitchFamily="18" charset="0"/>
                          </a:rPr>
                        </m:ctrlPr>
                      </m:sSubPr>
                      <m:e>
                        <m:r>
                          <a:rPr lang="en-US" sz="1600">
                            <a:solidFill>
                              <a:srgbClr val="797979"/>
                            </a:solidFill>
                            <a:latin typeface="Cambria Math" panose="02040503050406030204" pitchFamily="18" charset="0"/>
                          </a:rPr>
                          <m:t>𝑧</m:t>
                        </m:r>
                      </m:e>
                      <m:sub>
                        <m:r>
                          <a:rPr lang="en-US" sz="1600">
                            <a:solidFill>
                              <a:srgbClr val="797979"/>
                            </a:solidFill>
                            <a:latin typeface="Cambria Math" panose="02040503050406030204" pitchFamily="18" charset="0"/>
                          </a:rPr>
                          <m:t>𝑖𝑗</m:t>
                        </m:r>
                      </m:sub>
                    </m:sSub>
                  </m:oMath>
                </a14:m>
                <a:r>
                  <a:rPr lang="en-US" sz="1600">
                    <a:solidFill>
                      <a:srgbClr val="797979"/>
                    </a:solidFill>
                    <a:latin typeface="Lato light"/>
                  </a:rPr>
                  <a:t> càng lớn thì </a:t>
                </a:r>
                <a14:m>
                  <m:oMath xmlns:m="http://schemas.openxmlformats.org/officeDocument/2006/math">
                    <m:sSub>
                      <m:sSubPr>
                        <m:ctrlPr>
                          <a:rPr lang="en-US" sz="1600" i="1">
                            <a:solidFill>
                              <a:srgbClr val="797979"/>
                            </a:solidFill>
                            <a:latin typeface="Cambria Math" panose="02040503050406030204" pitchFamily="18" charset="0"/>
                          </a:rPr>
                        </m:ctrlPr>
                      </m:sSubPr>
                      <m:e>
                        <m:r>
                          <a:rPr lang="en-US" sz="1600">
                            <a:solidFill>
                              <a:srgbClr val="797979"/>
                            </a:solidFill>
                            <a:latin typeface="Cambria Math" panose="02040503050406030204" pitchFamily="18" charset="0"/>
                          </a:rPr>
                          <m:t>𝑎</m:t>
                        </m:r>
                      </m:e>
                      <m:sub>
                        <m:r>
                          <a:rPr lang="en-US" sz="1600">
                            <a:solidFill>
                              <a:srgbClr val="797979"/>
                            </a:solidFill>
                            <a:latin typeface="Cambria Math" panose="02040503050406030204" pitchFamily="18" charset="0"/>
                          </a:rPr>
                          <m:t>𝑖𝑗</m:t>
                        </m:r>
                      </m:sub>
                    </m:sSub>
                  </m:oMath>
                </a14:m>
                <a:r>
                  <a:rPr lang="en-US" sz="1600">
                    <a:solidFill>
                      <a:srgbClr val="797979"/>
                    </a:solidFill>
                    <a:latin typeface="Lato light"/>
                  </a:rPr>
                  <a:t> càng cao, vậy </a:t>
                </a:r>
                <a14:m>
                  <m:oMath xmlns:m="http://schemas.openxmlformats.org/officeDocument/2006/math">
                    <m:r>
                      <a:rPr lang="en-US" sz="1600">
                        <a:solidFill>
                          <a:srgbClr val="797979"/>
                        </a:solidFill>
                        <a:latin typeface="Cambria Math" panose="02040503050406030204" pitchFamily="18" charset="0"/>
                      </a:rPr>
                      <m:t>𝑓</m:t>
                    </m:r>
                    <m:d>
                      <m:dPr>
                        <m:ctrlPr>
                          <a:rPr lang="en-US" sz="1600" i="1">
                            <a:solidFill>
                              <a:srgbClr val="797979"/>
                            </a:solidFill>
                            <a:latin typeface="Cambria Math" panose="02040503050406030204" pitchFamily="18" charset="0"/>
                          </a:rPr>
                        </m:ctrlPr>
                      </m:dPr>
                      <m:e>
                        <m:sSub>
                          <m:sSubPr>
                            <m:ctrlPr>
                              <a:rPr lang="en-US" sz="1600" i="1">
                                <a:solidFill>
                                  <a:srgbClr val="797979"/>
                                </a:solidFill>
                                <a:latin typeface="Cambria Math" panose="02040503050406030204" pitchFamily="18" charset="0"/>
                              </a:rPr>
                            </m:ctrlPr>
                          </m:sSubPr>
                          <m:e>
                            <m:r>
                              <a:rPr lang="en-US" sz="1600">
                                <a:solidFill>
                                  <a:srgbClr val="797979"/>
                                </a:solidFill>
                                <a:latin typeface="Cambria Math" panose="02040503050406030204" pitchFamily="18" charset="0"/>
                              </a:rPr>
                              <m:t>𝑧</m:t>
                            </m:r>
                          </m:e>
                          <m:sub>
                            <m:r>
                              <a:rPr lang="en-US" sz="1600">
                                <a:solidFill>
                                  <a:srgbClr val="797979"/>
                                </a:solidFill>
                                <a:latin typeface="Cambria Math" panose="02040503050406030204" pitchFamily="18" charset="0"/>
                              </a:rPr>
                              <m:t>𝑖𝑗</m:t>
                            </m:r>
                          </m:sub>
                        </m:sSub>
                      </m:e>
                    </m:d>
                    <m:r>
                      <a:rPr lang="en-US" sz="1600" i="1">
                        <a:solidFill>
                          <a:srgbClr val="797979"/>
                        </a:solidFill>
                        <a:latin typeface="Cambria Math" panose="02040503050406030204" pitchFamily="18" charset="0"/>
                      </a:rPr>
                      <m:t> </m:t>
                    </m:r>
                  </m:oMath>
                </a14:m>
                <a:r>
                  <a:rPr lang="en-US" sz="1600">
                    <a:solidFill>
                      <a:srgbClr val="797979"/>
                    </a:solidFill>
                    <a:latin typeface="Lato light"/>
                  </a:rPr>
                  <a:t>đồng biến.</a:t>
                </a:r>
              </a:p>
            </p:txBody>
          </p:sp>
        </mc:Choice>
        <mc:Fallback xmlns="">
          <p:sp>
            <p:nvSpPr>
              <p:cNvPr id="26" name="TextBox 25">
                <a:extLst>
                  <a:ext uri="{FF2B5EF4-FFF2-40B4-BE49-F238E27FC236}">
                    <a16:creationId xmlns:a16="http://schemas.microsoft.com/office/drawing/2014/main" id="{D0FF6D06-6BD0-23C3-86BE-6F1E6D38F856}"/>
                  </a:ext>
                </a:extLst>
              </p:cNvPr>
              <p:cNvSpPr txBox="1">
                <a:spLocks noRot="1" noChangeAspect="1" noMove="1" noResize="1" noEditPoints="1" noAdjustHandles="1" noChangeArrowheads="1" noChangeShapeType="1" noTextEdit="1"/>
              </p:cNvSpPr>
              <p:nvPr/>
            </p:nvSpPr>
            <p:spPr>
              <a:xfrm>
                <a:off x="0" y="4374646"/>
                <a:ext cx="6851146" cy="388248"/>
              </a:xfrm>
              <a:prstGeom prst="rect">
                <a:avLst/>
              </a:prstGeom>
              <a:blipFill>
                <a:blip r:embed="rId7"/>
                <a:stretch>
                  <a:fillRect t="-90476" b="-1444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5806F635-0489-276C-1E25-DA6F97AC14C2}"/>
                  </a:ext>
                </a:extLst>
              </p:cNvPr>
              <p:cNvSpPr txBox="1"/>
              <p:nvPr/>
            </p:nvSpPr>
            <p:spPr>
              <a:xfrm>
                <a:off x="1322137" y="4981197"/>
                <a:ext cx="3888167" cy="73661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i="1">
                              <a:effectLst/>
                              <a:latin typeface="Cambria Math" panose="02040503050406030204" pitchFamily="18" charset="0"/>
                            </a:rPr>
                          </m:ctrlPr>
                        </m:dPr>
                        <m:e>
                          <m:sSub>
                            <m:sSubPr>
                              <m:ctrlPr>
                                <a:rPr lang="en-US" i="1">
                                  <a:effectLst/>
                                  <a:latin typeface="Cambria Math" panose="02040503050406030204" pitchFamily="18" charset="0"/>
                                </a:rPr>
                              </m:ctrlPr>
                            </m:sSubPr>
                            <m:e>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𝑧</m:t>
                              </m:r>
                            </m:e>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𝑖𝑗</m:t>
                              </m:r>
                            </m:sub>
                          </m:sSub>
                        </m:e>
                      </m:d>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i="1">
                              <a:effectLst/>
                              <a:latin typeface="Cambria Math" panose="02040503050406030204" pitchFamily="18" charset="0"/>
                            </a:rPr>
                          </m:ctrlPr>
                        </m:fPr>
                        <m:num>
                          <m:r>
                            <m:rPr>
                              <m:sty m:val="p"/>
                            </m:rPr>
                            <a:rPr lang="en-US" sz="1800" kern="1200">
                              <a:effectLst/>
                              <a:latin typeface="Cambria Math" panose="02040503050406030204" pitchFamily="18" charset="0"/>
                              <a:ea typeface="SimSun" panose="02010600030101010101" pitchFamily="2" charset="-122"/>
                              <a:cs typeface="Times New Roman" panose="02020603050405020304" pitchFamily="18" charset="0"/>
                            </a:rPr>
                            <m:t>exp</m:t>
                          </m:r>
                          <m:r>
                            <a:rPr lang="en-US" sz="1800" kern="1200">
                              <a:effectLst/>
                              <a:latin typeface="Cambria Math" panose="02040503050406030204" pitchFamily="18" charset="0"/>
                              <a:ea typeface="SimSun" panose="02010600030101010101" pitchFamily="2" charset="-122"/>
                              <a:cs typeface="Times New Roman" panose="02020603050405020304" pitchFamily="18" charset="0"/>
                            </a:rPr>
                            <m:t>⁡</m:t>
                          </m:r>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i="1">
                                  <a:effectLst/>
                                  <a:latin typeface="Cambria Math" panose="02040503050406030204" pitchFamily="18" charset="0"/>
                                </a:rPr>
                              </m:ctrlPr>
                            </m:sSubPr>
                            <m:e>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𝑧</m:t>
                              </m:r>
                            </m:e>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𝑖𝑗</m:t>
                              </m:r>
                            </m:sub>
                          </m:s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num>
                        <m:den>
                          <m:nary>
                            <m:naryPr>
                              <m:chr m:val="∑"/>
                              <m:limLoc m:val="undOvr"/>
                              <m:ctrlPr>
                                <a:rPr lang="en-US" i="1">
                                  <a:effectLst/>
                                  <a:latin typeface="Cambria Math" panose="02040503050406030204" pitchFamily="18" charset="0"/>
                                </a:rPr>
                              </m:ctrlPr>
                            </m:naryPr>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𝑗</m:t>
                              </m:r>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𝐶</m:t>
                              </m:r>
                            </m:sup>
                            <m:e>
                              <m:r>
                                <m:rPr>
                                  <m:sty m:val="p"/>
                                </m:rPr>
                                <a:rPr lang="en-US" sz="1800" kern="1200">
                                  <a:effectLst/>
                                  <a:latin typeface="Cambria Math" panose="02040503050406030204" pitchFamily="18" charset="0"/>
                                  <a:ea typeface="SimSun" panose="02010600030101010101" pitchFamily="2" charset="-122"/>
                                  <a:cs typeface="Times New Roman" panose="02020603050405020304" pitchFamily="18" charset="0"/>
                                </a:rPr>
                                <m:t>exp</m:t>
                              </m:r>
                              <m:r>
                                <a:rPr lang="en-US" sz="1800" kern="1200">
                                  <a:effectLst/>
                                  <a:latin typeface="Cambria Math" panose="02040503050406030204" pitchFamily="18" charset="0"/>
                                  <a:ea typeface="SimSun" panose="02010600030101010101" pitchFamily="2" charset="-122"/>
                                  <a:cs typeface="Times New Roman" panose="02020603050405020304" pitchFamily="18" charset="0"/>
                                </a:rPr>
                                <m:t>⁡</m:t>
                              </m:r>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i="1">
                                      <a:effectLst/>
                                      <a:latin typeface="Cambria Math" panose="02040503050406030204" pitchFamily="18" charset="0"/>
                                    </a:rPr>
                                  </m:ctrlPr>
                                </m:sSubPr>
                                <m:e>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𝑧</m:t>
                                  </m:r>
                                </m:e>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𝑖𝑗</m:t>
                                  </m:r>
                                </m:sub>
                              </m:s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e>
                          </m:nary>
                        </m:den>
                      </m:f>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𝑗</m:t>
                      </m:r>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=1,2,…</m:t>
                      </m:r>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𝐶</m:t>
                      </m:r>
                    </m:oMath>
                  </m:oMathPara>
                </a14:m>
                <a:endParaRPr lang="en-US"/>
              </a:p>
            </p:txBody>
          </p:sp>
        </mc:Choice>
        <mc:Fallback xmlns="">
          <p:sp>
            <p:nvSpPr>
              <p:cNvPr id="30" name="TextBox 29">
                <a:extLst>
                  <a:ext uri="{FF2B5EF4-FFF2-40B4-BE49-F238E27FC236}">
                    <a16:creationId xmlns:a16="http://schemas.microsoft.com/office/drawing/2014/main" id="{5806F635-0489-276C-1E25-DA6F97AC14C2}"/>
                  </a:ext>
                </a:extLst>
              </p:cNvPr>
              <p:cNvSpPr txBox="1">
                <a:spLocks noRot="1" noChangeAspect="1" noMove="1" noResize="1" noEditPoints="1" noAdjustHandles="1" noChangeArrowheads="1" noChangeShapeType="1" noTextEdit="1"/>
              </p:cNvSpPr>
              <p:nvPr/>
            </p:nvSpPr>
            <p:spPr>
              <a:xfrm>
                <a:off x="1322137" y="4981197"/>
                <a:ext cx="3888167" cy="736612"/>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62458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500"/>
                                        <p:tgtEl>
                                          <p:spTgt spid="2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anim calcmode="lin" valueType="num">
                                      <p:cBhvr>
                                        <p:cTn id="21" dur="500" fill="hold"/>
                                        <p:tgtEl>
                                          <p:spTgt spid="30"/>
                                        </p:tgtEl>
                                        <p:attrNameLst>
                                          <p:attrName>ppt_w</p:attrName>
                                        </p:attrNameLst>
                                      </p:cBhvr>
                                      <p:tavLst>
                                        <p:tav tm="0">
                                          <p:val>
                                            <p:fltVal val="0"/>
                                          </p:val>
                                        </p:tav>
                                        <p:tav tm="100000">
                                          <p:val>
                                            <p:strVal val="#ppt_w"/>
                                          </p:val>
                                        </p:tav>
                                      </p:tavLst>
                                    </p:anim>
                                    <p:anim calcmode="lin" valueType="num">
                                      <p:cBhvr>
                                        <p:cTn id="22" dur="500" fill="hold"/>
                                        <p:tgtEl>
                                          <p:spTgt spid="30"/>
                                        </p:tgtEl>
                                        <p:attrNameLst>
                                          <p:attrName>ppt_h</p:attrName>
                                        </p:attrNameLst>
                                      </p:cBhvr>
                                      <p:tavLst>
                                        <p:tav tm="0">
                                          <p:val>
                                            <p:fltVal val="0"/>
                                          </p:val>
                                        </p:tav>
                                        <p:tav tm="100000">
                                          <p:val>
                                            <p:strVal val="#ppt_h"/>
                                          </p:val>
                                        </p:tav>
                                      </p:tavLst>
                                    </p:anim>
                                    <p:animEffect transition="in" filter="fade">
                                      <p:cBhvr>
                                        <p:cTn id="2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p:bldP spid="26" grpId="0"/>
      <p:bldP spid="3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32425" y="193714"/>
            <a:ext cx="3293435" cy="461665"/>
          </a:xfrm>
          <a:prstGeom prst="rect">
            <a:avLst/>
          </a:prstGeom>
          <a:noFill/>
        </p:spPr>
        <p:txBody>
          <a:bodyPr wrap="square" rtlCol="0">
            <a:spAutoFit/>
          </a:bodyPr>
          <a:lstStyle/>
          <a:p>
            <a:r>
              <a:rPr lang="en-GB" sz="2400" dirty="0" err="1">
                <a:solidFill>
                  <a:srgbClr val="797979"/>
                </a:solidFill>
                <a:latin typeface="Lato light"/>
              </a:rPr>
              <a:t>Softmax</a:t>
            </a:r>
            <a:r>
              <a:rPr lang="en-GB" sz="2400" dirty="0">
                <a:solidFill>
                  <a:srgbClr val="797979"/>
                </a:solidFill>
                <a:latin typeface="Lato light"/>
              </a:rPr>
              <a:t> regression</a:t>
            </a:r>
            <a:endParaRPr lang="en-US" sz="2400" dirty="0">
              <a:solidFill>
                <a:srgbClr val="797979"/>
              </a:solidFill>
              <a:latin typeface="Lato light"/>
            </a:endParaRPr>
          </a:p>
        </p:txBody>
      </p:sp>
      <p:grpSp>
        <p:nvGrpSpPr>
          <p:cNvPr id="24" name="Group 23"/>
          <p:cNvGrpSpPr/>
          <p:nvPr/>
        </p:nvGrpSpPr>
        <p:grpSpPr>
          <a:xfrm>
            <a:off x="542778" y="133816"/>
            <a:ext cx="835855" cy="856282"/>
            <a:chOff x="4957945" y="2905780"/>
            <a:chExt cx="905125" cy="882812"/>
          </a:xfrm>
        </p:grpSpPr>
        <p:sp>
          <p:nvSpPr>
            <p:cNvPr id="14" name="Arc 13"/>
            <p:cNvSpPr/>
            <p:nvPr/>
          </p:nvSpPr>
          <p:spPr>
            <a:xfrm>
              <a:off x="4957945" y="2905781"/>
              <a:ext cx="905124" cy="882811"/>
            </a:xfrm>
            <a:prstGeom prst="arc">
              <a:avLst>
                <a:gd name="adj1" fmla="val 6381010"/>
                <a:gd name="adj2" fmla="val 9370435"/>
              </a:avLst>
            </a:prstGeom>
            <a:ln w="25400">
              <a:solidFill>
                <a:srgbClr val="57456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nvGrpSpPr>
            <p:cNvPr id="23" name="Group 22"/>
            <p:cNvGrpSpPr/>
            <p:nvPr/>
          </p:nvGrpSpPr>
          <p:grpSpPr>
            <a:xfrm>
              <a:off x="4957945" y="2905780"/>
              <a:ext cx="905125" cy="882811"/>
              <a:chOff x="4957944" y="2905781"/>
              <a:chExt cx="905125" cy="882811"/>
            </a:xfrm>
          </p:grpSpPr>
          <p:sp>
            <p:nvSpPr>
              <p:cNvPr id="15" name="Arc 14"/>
              <p:cNvSpPr/>
              <p:nvPr/>
            </p:nvSpPr>
            <p:spPr>
              <a:xfrm>
                <a:off x="4957945" y="2905781"/>
                <a:ext cx="905124" cy="882811"/>
              </a:xfrm>
              <a:prstGeom prst="arc">
                <a:avLst>
                  <a:gd name="adj1" fmla="val 9453831"/>
                  <a:gd name="adj2" fmla="val 12527122"/>
                </a:avLst>
              </a:prstGeom>
              <a:ln w="25400">
                <a:solidFill>
                  <a:srgbClr val="01C9C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9" name="Arc 8"/>
              <p:cNvSpPr/>
              <p:nvPr/>
            </p:nvSpPr>
            <p:spPr>
              <a:xfrm>
                <a:off x="4957945" y="2905781"/>
                <a:ext cx="905124" cy="882811"/>
              </a:xfrm>
              <a:prstGeom prst="arc">
                <a:avLst>
                  <a:gd name="adj1" fmla="val 15558905"/>
                  <a:gd name="adj2" fmla="val 18645335"/>
                </a:avLst>
              </a:prstGeom>
              <a:ln w="25400">
                <a:solidFill>
                  <a:srgbClr val="F0556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0" name="Arc 9"/>
              <p:cNvSpPr/>
              <p:nvPr/>
            </p:nvSpPr>
            <p:spPr>
              <a:xfrm>
                <a:off x="4957945" y="2905781"/>
                <a:ext cx="905124" cy="882811"/>
              </a:xfrm>
              <a:prstGeom prst="arc">
                <a:avLst>
                  <a:gd name="adj1" fmla="val 18647720"/>
                  <a:gd name="adj2" fmla="val 124971"/>
                </a:avLst>
              </a:prstGeom>
              <a:ln w="25400">
                <a:solidFill>
                  <a:srgbClr val="1A689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1" name="Arc 10"/>
              <p:cNvSpPr/>
              <p:nvPr/>
            </p:nvSpPr>
            <p:spPr>
              <a:xfrm>
                <a:off x="4957945" y="2905781"/>
                <a:ext cx="905124" cy="882811"/>
              </a:xfrm>
              <a:prstGeom prst="arc">
                <a:avLst>
                  <a:gd name="adj1" fmla="val 129626"/>
                  <a:gd name="adj2" fmla="val 3162068"/>
                </a:avLst>
              </a:prstGeom>
              <a:ln w="25400">
                <a:solidFill>
                  <a:srgbClr val="D6A6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2" name="Arc 11"/>
              <p:cNvSpPr/>
              <p:nvPr/>
            </p:nvSpPr>
            <p:spPr>
              <a:xfrm>
                <a:off x="4957945" y="2905781"/>
                <a:ext cx="905124" cy="882811"/>
              </a:xfrm>
              <a:prstGeom prst="arc">
                <a:avLst>
                  <a:gd name="adj1" fmla="val 3182590"/>
                  <a:gd name="adj2" fmla="val 6397607"/>
                </a:avLst>
              </a:prstGeom>
              <a:ln w="25400">
                <a:solidFill>
                  <a:srgbClr val="29675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6" name="Arc 15"/>
              <p:cNvSpPr/>
              <p:nvPr/>
            </p:nvSpPr>
            <p:spPr>
              <a:xfrm>
                <a:off x="4957944" y="2905781"/>
                <a:ext cx="905124" cy="882811"/>
              </a:xfrm>
              <a:prstGeom prst="arc">
                <a:avLst>
                  <a:gd name="adj1" fmla="val 12522075"/>
                  <a:gd name="adj2" fmla="val 15545695"/>
                </a:avLst>
              </a:prstGeom>
              <a:ln w="25400">
                <a:solidFill>
                  <a:srgbClr val="54728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grpSp>
      <p:sp>
        <p:nvSpPr>
          <p:cNvPr id="2" name="Slide Number Placeholder 1"/>
          <p:cNvSpPr>
            <a:spLocks noGrp="1"/>
          </p:cNvSpPr>
          <p:nvPr>
            <p:ph type="sldNum" sz="quarter" idx="12"/>
          </p:nvPr>
        </p:nvSpPr>
        <p:spPr/>
        <p:txBody>
          <a:bodyPr/>
          <a:lstStyle/>
          <a:p>
            <a:fld id="{9FF1AF08-227C-4926-93CA-204ED14D83C5}" type="slidenum">
              <a:rPr lang="en-US" smtClean="0"/>
              <a:t>18</a:t>
            </a:fld>
            <a:endParaRPr lang="en-US"/>
          </a:p>
        </p:txBody>
      </p:sp>
      <p:sp>
        <p:nvSpPr>
          <p:cNvPr id="3" name="Date Placeholder 2"/>
          <p:cNvSpPr>
            <a:spLocks noGrp="1"/>
          </p:cNvSpPr>
          <p:nvPr>
            <p:ph type="dt" sz="half" idx="10"/>
          </p:nvPr>
        </p:nvSpPr>
        <p:spPr/>
        <p:txBody>
          <a:bodyPr/>
          <a:lstStyle/>
          <a:p>
            <a:fld id="{B9422232-9D12-408A-B999-30D637E2BD9E}" type="datetime1">
              <a:rPr lang="en-US" smtClean="0"/>
              <a:t>5/17/2023</a:t>
            </a:fld>
            <a:endParaRPr lang="en-US"/>
          </a:p>
        </p:txBody>
      </p:sp>
      <p:cxnSp>
        <p:nvCxnSpPr>
          <p:cNvPr id="18" name="Straight Connector 17"/>
          <p:cNvCxnSpPr/>
          <p:nvPr/>
        </p:nvCxnSpPr>
        <p:spPr>
          <a:xfrm flipV="1">
            <a:off x="0" y="1104917"/>
            <a:ext cx="12192000"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0" y="6370738"/>
            <a:ext cx="12192000"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6" name="Picture 45"/>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0809371" y="364536"/>
            <a:ext cx="451338" cy="451338"/>
          </a:xfrm>
          <a:prstGeom prst="rect">
            <a:avLst/>
          </a:prstGeom>
        </p:spPr>
      </p:pic>
      <p:pic>
        <p:nvPicPr>
          <p:cNvPr id="4" name="Picture 3">
            <a:extLst>
              <a:ext uri="{FF2B5EF4-FFF2-40B4-BE49-F238E27FC236}">
                <a16:creationId xmlns:a16="http://schemas.microsoft.com/office/drawing/2014/main" id="{A43C3733-765E-5E22-FD27-5657428C0E3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6572" y="199173"/>
            <a:ext cx="725565" cy="725565"/>
          </a:xfrm>
          <a:prstGeom prst="rect">
            <a:avLst/>
          </a:prstGeom>
        </p:spPr>
      </p:pic>
      <p:sp>
        <p:nvSpPr>
          <p:cNvPr id="8" name="TextBox 7">
            <a:extLst>
              <a:ext uri="{FF2B5EF4-FFF2-40B4-BE49-F238E27FC236}">
                <a16:creationId xmlns:a16="http://schemas.microsoft.com/office/drawing/2014/main" id="{9C446A0A-0245-8418-2012-D5C2ADAE5C21}"/>
              </a:ext>
            </a:extLst>
          </p:cNvPr>
          <p:cNvSpPr txBox="1"/>
          <p:nvPr/>
        </p:nvSpPr>
        <p:spPr>
          <a:xfrm>
            <a:off x="1496929" y="612635"/>
            <a:ext cx="3852993" cy="338554"/>
          </a:xfrm>
          <a:prstGeom prst="rect">
            <a:avLst/>
          </a:prstGeom>
          <a:noFill/>
        </p:spPr>
        <p:txBody>
          <a:bodyPr wrap="square">
            <a:spAutoFit/>
          </a:bodyPr>
          <a:lstStyle/>
          <a:p>
            <a:r>
              <a:rPr lang="en-GB" sz="1600" dirty="0" err="1">
                <a:solidFill>
                  <a:srgbClr val="797979"/>
                </a:solidFill>
                <a:latin typeface="Lato light"/>
              </a:rPr>
              <a:t>Hàm</a:t>
            </a:r>
            <a:r>
              <a:rPr lang="en-GB" sz="1600" dirty="0">
                <a:solidFill>
                  <a:srgbClr val="797979"/>
                </a:solidFill>
                <a:latin typeface="Lato light"/>
              </a:rPr>
              <a:t> </a:t>
            </a:r>
            <a:r>
              <a:rPr lang="en-GB" sz="1600" dirty="0" err="1">
                <a:solidFill>
                  <a:srgbClr val="797979"/>
                </a:solidFill>
                <a:latin typeface="Lato light"/>
              </a:rPr>
              <a:t>mất</a:t>
            </a:r>
            <a:r>
              <a:rPr lang="en-GB" sz="1600" dirty="0">
                <a:solidFill>
                  <a:srgbClr val="797979"/>
                </a:solidFill>
                <a:latin typeface="Lato light"/>
              </a:rPr>
              <a:t> </a:t>
            </a:r>
            <a:r>
              <a:rPr lang="en-GB" sz="1600" dirty="0" err="1">
                <a:solidFill>
                  <a:srgbClr val="797979"/>
                </a:solidFill>
                <a:latin typeface="Lato light"/>
              </a:rPr>
              <a:t>mát</a:t>
            </a:r>
            <a:r>
              <a:rPr lang="en-GB" sz="1600" dirty="0">
                <a:solidFill>
                  <a:srgbClr val="797979"/>
                </a:solidFill>
                <a:latin typeface="Lato light"/>
              </a:rPr>
              <a:t> </a:t>
            </a:r>
            <a:r>
              <a:rPr lang="en-GB" sz="1600" dirty="0" err="1">
                <a:solidFill>
                  <a:srgbClr val="797979"/>
                </a:solidFill>
                <a:latin typeface="Lato light"/>
              </a:rPr>
              <a:t>và</a:t>
            </a:r>
            <a:r>
              <a:rPr lang="en-GB" sz="1600" dirty="0">
                <a:solidFill>
                  <a:srgbClr val="797979"/>
                </a:solidFill>
                <a:latin typeface="Lato light"/>
              </a:rPr>
              <a:t> </a:t>
            </a:r>
            <a:r>
              <a:rPr lang="en-GB" sz="1600" err="1">
                <a:solidFill>
                  <a:srgbClr val="797979"/>
                </a:solidFill>
                <a:latin typeface="Lato light"/>
              </a:rPr>
              <a:t>tối</a:t>
            </a:r>
            <a:r>
              <a:rPr lang="en-GB" sz="1600">
                <a:solidFill>
                  <a:srgbClr val="797979"/>
                </a:solidFill>
                <a:latin typeface="Lato light"/>
              </a:rPr>
              <a:t> ưu – one hot coding</a:t>
            </a:r>
            <a:endParaRPr lang="en-GB" sz="1600" dirty="0">
              <a:solidFill>
                <a:srgbClr val="797979"/>
              </a:solidFill>
              <a:latin typeface="Lato light"/>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9776988-2C39-3DA5-93B9-DE69200AE477}"/>
                  </a:ext>
                </a:extLst>
              </p:cNvPr>
              <p:cNvSpPr txBox="1"/>
              <p:nvPr/>
            </p:nvSpPr>
            <p:spPr>
              <a:xfrm>
                <a:off x="3236955" y="4716426"/>
                <a:ext cx="5354670" cy="904158"/>
              </a:xfrm>
              <a:prstGeom prst="rect">
                <a:avLst/>
              </a:prstGeom>
              <a:noFill/>
            </p:spPr>
            <p:txBody>
              <a:bodyPr wrap="square">
                <a:spAutoFit/>
              </a:bodyPr>
              <a:lstStyle/>
              <a:p>
                <a:pPr marL="457200" marR="0" indent="0">
                  <a:spcBef>
                    <a:spcPts val="0"/>
                  </a:spcBef>
                  <a:spcAft>
                    <a:spcPts val="0"/>
                  </a:spcAft>
                </a:pPr>
                <a14:m>
                  <m:oMathPara xmlns:m="http://schemas.openxmlformats.org/officeDocument/2006/math">
                    <m:oMathParaPr>
                      <m:jc m:val="centerGroup"/>
                    </m:oMathParaPr>
                    <m:oMath xmlns:m="http://schemas.openxmlformats.org/officeDocument/2006/math">
                      <m:r>
                        <a:rPr lang="en-US" sz="1800" i="1" kern="1200" smtClean="0">
                          <a:effectLst/>
                          <a:latin typeface="Cambria Math" panose="02040503050406030204" pitchFamily="18" charset="0"/>
                          <a:ea typeface="SimSun" panose="02010600030101010101" pitchFamily="2" charset="-122"/>
                          <a:cs typeface="Times New Roman" panose="02020603050405020304" pitchFamily="18" charset="0"/>
                        </a:rPr>
                        <m:t>𝑌</m:t>
                      </m:r>
                      <m:r>
                        <a:rPr lang="en-US" sz="1800" i="1" kern="1200" smtClean="0">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ℕ</m:t>
                          </m:r>
                        </m:e>
                        <m:sup>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𝑛</m:t>
                          </m:r>
                        </m:sup>
                      </m:sSup>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𝑜𝑛</m:t>
                          </m:r>
                          <m:sSub>
                            <m:sSub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𝑒</m:t>
                              </m:r>
                            </m:e>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h𝑜𝑡</m:t>
                              </m:r>
                            </m:sub>
                          </m:sSub>
                        </m:sub>
                      </m:s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d>
                        <m:dPr>
                          <m:begChr m:val="["/>
                          <m:endChr m:val="]"/>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𝑖𝑗</m:t>
                              </m:r>
                            </m:sub>
                          </m:sSub>
                        </m:e>
                      </m:d>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ℕ</m:t>
                          </m:r>
                        </m:e>
                        <m:sup>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𝑛</m:t>
                          </m:r>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𝐶</m:t>
                          </m:r>
                        </m:sup>
                      </m:sSup>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𝑠</m:t>
                      </m:r>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𝑡</m:t>
                      </m:r>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𝑗</m:t>
                          </m:r>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𝐶</m:t>
                          </m:r>
                        </m:sup>
                        <m:e>
                          <m:sSub>
                            <m:sSub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𝑖𝑗</m:t>
                              </m:r>
                            </m:sub>
                          </m:sSub>
                        </m:e>
                      </m:nary>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=1</m:t>
                      </m:r>
                    </m:oMath>
                  </m:oMathPara>
                </a14:m>
                <a:endParaRPr lang="en-US" sz="1800" kern="1200">
                  <a:effectLst/>
                  <a:latin typeface="Times New Roman" panose="02020603050405020304" pitchFamily="18" charset="0"/>
                  <a:ea typeface="SimSun" panose="02010600030101010101" pitchFamily="2" charset="-122"/>
                  <a:cs typeface="Times New Roman" panose="02020603050405020304" pitchFamily="18" charset="0"/>
                </a:endParaRPr>
              </a:p>
            </p:txBody>
          </p:sp>
        </mc:Choice>
        <mc:Fallback xmlns="">
          <p:sp>
            <p:nvSpPr>
              <p:cNvPr id="17" name="TextBox 16">
                <a:extLst>
                  <a:ext uri="{FF2B5EF4-FFF2-40B4-BE49-F238E27FC236}">
                    <a16:creationId xmlns:a16="http://schemas.microsoft.com/office/drawing/2014/main" id="{89776988-2C39-3DA5-93B9-DE69200AE477}"/>
                  </a:ext>
                </a:extLst>
              </p:cNvPr>
              <p:cNvSpPr txBox="1">
                <a:spLocks noRot="1" noChangeAspect="1" noMove="1" noResize="1" noEditPoints="1" noAdjustHandles="1" noChangeArrowheads="1" noChangeShapeType="1" noTextEdit="1"/>
              </p:cNvSpPr>
              <p:nvPr/>
            </p:nvSpPr>
            <p:spPr>
              <a:xfrm>
                <a:off x="3236955" y="4716426"/>
                <a:ext cx="5354670" cy="904158"/>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60CF9F91-D60B-B473-7286-030FB784B9A5}"/>
                  </a:ext>
                </a:extLst>
              </p:cNvPr>
              <p:cNvSpPr txBox="1"/>
              <p:nvPr/>
            </p:nvSpPr>
            <p:spPr>
              <a:xfrm>
                <a:off x="3043767" y="1726979"/>
                <a:ext cx="6104466" cy="924227"/>
              </a:xfrm>
              <a:prstGeom prst="rect">
                <a:avLst/>
              </a:prstGeom>
              <a:noFill/>
            </p:spPr>
            <p:txBody>
              <a:bodyPr wrap="square">
                <a:spAutoFit/>
              </a:bodyPr>
              <a:lstStyle/>
              <a:p>
                <a:pPr algn="just"/>
                <a:r>
                  <a:rPr lang="vi-VN">
                    <a:solidFill>
                      <a:srgbClr val="797979"/>
                    </a:solidFill>
                    <a:latin typeface="Lato light"/>
                  </a:rPr>
                  <a:t>Với </a:t>
                </a:r>
                <a:r>
                  <a:rPr lang="en-US">
                    <a:solidFill>
                      <a:srgbClr val="797979"/>
                    </a:solidFill>
                    <a:latin typeface="Lato light"/>
                  </a:rPr>
                  <a:t>dự đoán </a:t>
                </a:r>
                <a14:m>
                  <m:oMath xmlns:m="http://schemas.openxmlformats.org/officeDocument/2006/math">
                    <m:r>
                      <m:rPr>
                        <m:sty m:val="p"/>
                      </m:rPr>
                      <a:rPr lang="en-US" sz="1800" b="0" i="0" smtClean="0">
                        <a:solidFill>
                          <a:srgbClr val="797979"/>
                        </a:solidFill>
                        <a:latin typeface="Cambria Math" panose="02040503050406030204" pitchFamily="18" charset="0"/>
                      </a:rPr>
                      <m:t>A</m:t>
                    </m:r>
                    <m:r>
                      <a:rPr lang="en-US" sz="1800" smtClean="0">
                        <a:solidFill>
                          <a:srgbClr val="797979"/>
                        </a:solidFill>
                        <a:latin typeface="Cambria Math" panose="02040503050406030204" pitchFamily="18" charset="0"/>
                      </a:rPr>
                      <m:t>∈</m:t>
                    </m:r>
                    <m:sSup>
                      <m:sSupPr>
                        <m:ctrlPr>
                          <a:rPr lang="en-US" sz="1800" i="1">
                            <a:solidFill>
                              <a:srgbClr val="797979"/>
                            </a:solidFill>
                            <a:latin typeface="Cambria Math" panose="02040503050406030204" pitchFamily="18" charset="0"/>
                          </a:rPr>
                        </m:ctrlPr>
                      </m:sSupPr>
                      <m:e>
                        <m:r>
                          <a:rPr lang="en-US" sz="1800">
                            <a:solidFill>
                              <a:srgbClr val="797979"/>
                            </a:solidFill>
                            <a:latin typeface="Cambria Math" panose="02040503050406030204" pitchFamily="18" charset="0"/>
                          </a:rPr>
                          <m:t>ℝ</m:t>
                        </m:r>
                      </m:e>
                      <m:sup>
                        <m:r>
                          <a:rPr lang="en-US" sz="1800">
                            <a:solidFill>
                              <a:srgbClr val="797979"/>
                            </a:solidFill>
                            <a:latin typeface="Cambria Math" panose="02040503050406030204" pitchFamily="18" charset="0"/>
                          </a:rPr>
                          <m:t>𝑛</m:t>
                        </m:r>
                        <m:r>
                          <a:rPr lang="en-US" sz="1800">
                            <a:solidFill>
                              <a:srgbClr val="797979"/>
                            </a:solidFill>
                            <a:latin typeface="Cambria Math" panose="02040503050406030204" pitchFamily="18" charset="0"/>
                          </a:rPr>
                          <m:t>×</m:t>
                        </m:r>
                        <m:r>
                          <a:rPr lang="en-US" sz="1800">
                            <a:solidFill>
                              <a:srgbClr val="797979"/>
                            </a:solidFill>
                            <a:latin typeface="Cambria Math" panose="02040503050406030204" pitchFamily="18" charset="0"/>
                          </a:rPr>
                          <m:t>𝐶</m:t>
                        </m:r>
                      </m:sup>
                    </m:sSup>
                  </m:oMath>
                </a14:m>
                <a:r>
                  <a:rPr lang="vi-VN">
                    <a:solidFill>
                      <a:srgbClr val="797979"/>
                    </a:solidFill>
                    <a:latin typeface="Lato light"/>
                  </a:rPr>
                  <a:t>, cần chuyển 𝑌 </a:t>
                </a:r>
                <a:r>
                  <a:rPr lang="en-US">
                    <a:solidFill>
                      <a:srgbClr val="797979"/>
                    </a:solidFill>
                    <a:latin typeface="Lato light"/>
                  </a:rPr>
                  <a:t>thực sự </a:t>
                </a:r>
                <a:r>
                  <a:rPr lang="vi-VN">
                    <a:solidFill>
                      <a:srgbClr val="797979"/>
                    </a:solidFill>
                    <a:latin typeface="Lato light"/>
                  </a:rPr>
                  <a:t>thành 1 ma trận one-hot mà mỗi dòng là 1 vector có C phần tử - tương ứng C lớp và đúng 1 phần tử bằng 1, còn lại bằng 0. </a:t>
                </a:r>
              </a:p>
            </p:txBody>
          </p:sp>
        </mc:Choice>
        <mc:Fallback xmlns="">
          <p:sp>
            <p:nvSpPr>
              <p:cNvPr id="21" name="TextBox 20">
                <a:extLst>
                  <a:ext uri="{FF2B5EF4-FFF2-40B4-BE49-F238E27FC236}">
                    <a16:creationId xmlns:a16="http://schemas.microsoft.com/office/drawing/2014/main" id="{60CF9F91-D60B-B473-7286-030FB784B9A5}"/>
                  </a:ext>
                </a:extLst>
              </p:cNvPr>
              <p:cNvSpPr txBox="1">
                <a:spLocks noRot="1" noChangeAspect="1" noMove="1" noResize="1" noEditPoints="1" noAdjustHandles="1" noChangeArrowheads="1" noChangeShapeType="1" noTextEdit="1"/>
              </p:cNvSpPr>
              <p:nvPr/>
            </p:nvSpPr>
            <p:spPr>
              <a:xfrm>
                <a:off x="3043767" y="1726979"/>
                <a:ext cx="6104466" cy="924227"/>
              </a:xfrm>
              <a:prstGeom prst="rect">
                <a:avLst/>
              </a:prstGeom>
              <a:blipFill>
                <a:blip r:embed="rId6"/>
                <a:stretch>
                  <a:fillRect l="-798" t="-3289" r="-798" b="-9211"/>
                </a:stretch>
              </a:blipFill>
            </p:spPr>
            <p:txBody>
              <a:bodyPr/>
              <a:lstStyle/>
              <a:p>
                <a:r>
                  <a:rPr lang="en-US">
                    <a:noFill/>
                  </a:rPr>
                  <a:t> </a:t>
                </a:r>
              </a:p>
            </p:txBody>
          </p:sp>
        </mc:Fallback>
      </mc:AlternateContent>
      <p:graphicFrame>
        <p:nvGraphicFramePr>
          <p:cNvPr id="22" name="Table 42">
            <a:extLst>
              <a:ext uri="{FF2B5EF4-FFF2-40B4-BE49-F238E27FC236}">
                <a16:creationId xmlns:a16="http://schemas.microsoft.com/office/drawing/2014/main" id="{CB03229A-046C-A9D3-6530-4ACE5DC1DDF9}"/>
              </a:ext>
            </a:extLst>
          </p:cNvPr>
          <p:cNvGraphicFramePr>
            <a:graphicFrameLocks noGrp="1"/>
          </p:cNvGraphicFramePr>
          <p:nvPr>
            <p:extLst>
              <p:ext uri="{D42A27DB-BD31-4B8C-83A1-F6EECF244321}">
                <p14:modId xmlns:p14="http://schemas.microsoft.com/office/powerpoint/2010/main" val="2712048243"/>
              </p:ext>
            </p:extLst>
          </p:nvPr>
        </p:nvGraphicFramePr>
        <p:xfrm>
          <a:off x="3259183" y="3359221"/>
          <a:ext cx="309880" cy="320869"/>
        </p:xfrm>
        <a:graphic>
          <a:graphicData uri="http://schemas.openxmlformats.org/drawingml/2006/table">
            <a:tbl>
              <a:tblPr firstRow="1" bandRow="1">
                <a:tableStyleId>{5940675A-B579-460E-94D1-54222C63F5DA}</a:tableStyleId>
              </a:tblPr>
              <a:tblGrid>
                <a:gridCol w="309880">
                  <a:extLst>
                    <a:ext uri="{9D8B030D-6E8A-4147-A177-3AD203B41FA5}">
                      <a16:colId xmlns:a16="http://schemas.microsoft.com/office/drawing/2014/main" val="3734733780"/>
                    </a:ext>
                  </a:extLst>
                </a:gridCol>
              </a:tblGrid>
              <a:tr h="320869">
                <a:tc>
                  <a:txBody>
                    <a:bodyPr/>
                    <a:lstStyle/>
                    <a:p>
                      <a:pPr algn="ctr"/>
                      <a:r>
                        <a:rPr lang="en-US" sz="1800" kern="1200">
                          <a:solidFill>
                            <a:srgbClr val="797979"/>
                          </a:solidFill>
                          <a:latin typeface="Lato light"/>
                          <a:ea typeface="+mn-ea"/>
                          <a:cs typeface="+mn-cs"/>
                        </a:rPr>
                        <a:t>2</a:t>
                      </a:r>
                    </a:p>
                  </a:txBody>
                  <a:tcPr marL="22860" marR="22860" marT="11430" marB="11430"/>
                </a:tc>
                <a:extLst>
                  <a:ext uri="{0D108BD9-81ED-4DB2-BD59-A6C34878D82A}">
                    <a16:rowId xmlns:a16="http://schemas.microsoft.com/office/drawing/2014/main" val="1979178622"/>
                  </a:ext>
                </a:extLst>
              </a:tr>
            </a:tbl>
          </a:graphicData>
        </a:graphic>
      </p:graphicFrame>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1087892E-36BE-ED35-4C75-BE15C1B79C10}"/>
                  </a:ext>
                </a:extLst>
              </p:cNvPr>
              <p:cNvSpPr txBox="1"/>
              <p:nvPr/>
            </p:nvSpPr>
            <p:spPr>
              <a:xfrm>
                <a:off x="2680050" y="3833821"/>
                <a:ext cx="759473"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rgbClr val="797979"/>
                              </a:solidFill>
                              <a:latin typeface="Cambria Math" panose="02040503050406030204" pitchFamily="18" charset="0"/>
                            </a:rPr>
                          </m:ctrlPr>
                        </m:sSubPr>
                        <m:e>
                          <m:r>
                            <a:rPr lang="en-GB" sz="1600" i="1" smtClean="0">
                              <a:solidFill>
                                <a:srgbClr val="797979"/>
                              </a:solidFill>
                              <a:latin typeface="Cambria Math" panose="02040503050406030204" pitchFamily="18" charset="0"/>
                            </a:rPr>
                            <m:t>𝑦</m:t>
                          </m:r>
                        </m:e>
                        <m:sub>
                          <m:r>
                            <a:rPr lang="en-US" sz="1600" b="0" i="1" smtClean="0">
                              <a:solidFill>
                                <a:srgbClr val="797979"/>
                              </a:solidFill>
                              <a:latin typeface="Cambria Math" panose="02040503050406030204" pitchFamily="18" charset="0"/>
                            </a:rPr>
                            <m:t>𝑖</m:t>
                          </m:r>
                        </m:sub>
                      </m:sSub>
                      <m:r>
                        <a:rPr lang="en-US" sz="1600" b="0" i="1" smtClean="0">
                          <a:solidFill>
                            <a:srgbClr val="797979"/>
                          </a:solidFill>
                          <a:latin typeface="Cambria Math" panose="02040503050406030204" pitchFamily="18" charset="0"/>
                        </a:rPr>
                        <m:t>∈</m:t>
                      </m:r>
                      <m:r>
                        <a:rPr lang="en-US" sz="1600" b="0" i="1" smtClean="0">
                          <a:solidFill>
                            <a:srgbClr val="797979"/>
                          </a:solidFill>
                          <a:latin typeface="Cambria Math" panose="02040503050406030204" pitchFamily="18" charset="0"/>
                        </a:rPr>
                        <m:t>𝑌</m:t>
                      </m:r>
                    </m:oMath>
                  </m:oMathPara>
                </a14:m>
                <a:endParaRPr lang="en-GB" sz="1600" dirty="0">
                  <a:solidFill>
                    <a:srgbClr val="797979"/>
                  </a:solidFill>
                  <a:latin typeface="Lato light"/>
                </a:endParaRPr>
              </a:p>
            </p:txBody>
          </p:sp>
        </mc:Choice>
        <mc:Fallback xmlns="">
          <p:sp>
            <p:nvSpPr>
              <p:cNvPr id="25" name="TextBox 24">
                <a:extLst>
                  <a:ext uri="{FF2B5EF4-FFF2-40B4-BE49-F238E27FC236}">
                    <a16:creationId xmlns:a16="http://schemas.microsoft.com/office/drawing/2014/main" id="{1087892E-36BE-ED35-4C75-BE15C1B79C10}"/>
                  </a:ext>
                </a:extLst>
              </p:cNvPr>
              <p:cNvSpPr txBox="1">
                <a:spLocks noRot="1" noChangeAspect="1" noMove="1" noResize="1" noEditPoints="1" noAdjustHandles="1" noChangeArrowheads="1" noChangeShapeType="1" noTextEdit="1"/>
              </p:cNvSpPr>
              <p:nvPr/>
            </p:nvSpPr>
            <p:spPr>
              <a:xfrm>
                <a:off x="2680050" y="3833821"/>
                <a:ext cx="759473" cy="338554"/>
              </a:xfrm>
              <a:prstGeom prst="rect">
                <a:avLst/>
              </a:prstGeom>
              <a:blipFill>
                <a:blip r:embed="rId7"/>
                <a:stretch>
                  <a:fillRect b="-7273"/>
                </a:stretch>
              </a:blipFill>
            </p:spPr>
            <p:txBody>
              <a:bodyPr/>
              <a:lstStyle/>
              <a:p>
                <a:r>
                  <a:rPr lang="en-US">
                    <a:noFill/>
                  </a:rPr>
                  <a:t> </a:t>
                </a:r>
              </a:p>
            </p:txBody>
          </p:sp>
        </mc:Fallback>
      </mc:AlternateContent>
      <p:cxnSp>
        <p:nvCxnSpPr>
          <p:cNvPr id="26" name="Straight Connector 25">
            <a:extLst>
              <a:ext uri="{FF2B5EF4-FFF2-40B4-BE49-F238E27FC236}">
                <a16:creationId xmlns:a16="http://schemas.microsoft.com/office/drawing/2014/main" id="{98EDCCF3-A08F-F9B8-CA74-D564D9F2B067}"/>
              </a:ext>
            </a:extLst>
          </p:cNvPr>
          <p:cNvCxnSpPr>
            <a:cxnSpLocks/>
            <a:stCxn id="25" idx="0"/>
            <a:endCxn id="22" idx="2"/>
          </p:cNvCxnSpPr>
          <p:nvPr/>
        </p:nvCxnSpPr>
        <p:spPr>
          <a:xfrm flipV="1">
            <a:off x="3059787" y="3680090"/>
            <a:ext cx="354336" cy="153731"/>
          </a:xfrm>
          <a:prstGeom prst="line">
            <a:avLst/>
          </a:prstGeom>
        </p:spPr>
        <p:style>
          <a:lnRef idx="1">
            <a:schemeClr val="dk1"/>
          </a:lnRef>
          <a:fillRef idx="0">
            <a:schemeClr val="dk1"/>
          </a:fillRef>
          <a:effectRef idx="0">
            <a:schemeClr val="dk1"/>
          </a:effectRef>
          <a:fontRef idx="minor">
            <a:schemeClr val="tx1"/>
          </a:fontRef>
        </p:style>
      </p:cxnSp>
      <p:graphicFrame>
        <p:nvGraphicFramePr>
          <p:cNvPr id="32" name="Table 32">
            <a:extLst>
              <a:ext uri="{FF2B5EF4-FFF2-40B4-BE49-F238E27FC236}">
                <a16:creationId xmlns:a16="http://schemas.microsoft.com/office/drawing/2014/main" id="{EAFA4870-A2B6-B4C0-A1E7-5DB64380997E}"/>
              </a:ext>
            </a:extLst>
          </p:cNvPr>
          <p:cNvGraphicFramePr>
            <a:graphicFrameLocks noGrp="1"/>
          </p:cNvGraphicFramePr>
          <p:nvPr>
            <p:extLst>
              <p:ext uri="{D42A27DB-BD31-4B8C-83A1-F6EECF244321}">
                <p14:modId xmlns:p14="http://schemas.microsoft.com/office/powerpoint/2010/main" val="3743510996"/>
              </p:ext>
            </p:extLst>
          </p:nvPr>
        </p:nvGraphicFramePr>
        <p:xfrm>
          <a:off x="4164085" y="3031164"/>
          <a:ext cx="4206240" cy="643308"/>
        </p:xfrm>
        <a:graphic>
          <a:graphicData uri="http://schemas.openxmlformats.org/drawingml/2006/table">
            <a:tbl>
              <a:tblPr firstRow="1" bandRow="1">
                <a:tableStyleId>{5940675A-B579-460E-94D1-54222C63F5DA}</a:tableStyleId>
              </a:tblPr>
              <a:tblGrid>
                <a:gridCol w="420624">
                  <a:extLst>
                    <a:ext uri="{9D8B030D-6E8A-4147-A177-3AD203B41FA5}">
                      <a16:colId xmlns:a16="http://schemas.microsoft.com/office/drawing/2014/main" val="869755092"/>
                    </a:ext>
                  </a:extLst>
                </a:gridCol>
                <a:gridCol w="420624">
                  <a:extLst>
                    <a:ext uri="{9D8B030D-6E8A-4147-A177-3AD203B41FA5}">
                      <a16:colId xmlns:a16="http://schemas.microsoft.com/office/drawing/2014/main" val="3829884308"/>
                    </a:ext>
                  </a:extLst>
                </a:gridCol>
                <a:gridCol w="420624">
                  <a:extLst>
                    <a:ext uri="{9D8B030D-6E8A-4147-A177-3AD203B41FA5}">
                      <a16:colId xmlns:a16="http://schemas.microsoft.com/office/drawing/2014/main" val="2023711823"/>
                    </a:ext>
                  </a:extLst>
                </a:gridCol>
                <a:gridCol w="420624">
                  <a:extLst>
                    <a:ext uri="{9D8B030D-6E8A-4147-A177-3AD203B41FA5}">
                      <a16:colId xmlns:a16="http://schemas.microsoft.com/office/drawing/2014/main" val="149815259"/>
                    </a:ext>
                  </a:extLst>
                </a:gridCol>
                <a:gridCol w="420624">
                  <a:extLst>
                    <a:ext uri="{9D8B030D-6E8A-4147-A177-3AD203B41FA5}">
                      <a16:colId xmlns:a16="http://schemas.microsoft.com/office/drawing/2014/main" val="3603173638"/>
                    </a:ext>
                  </a:extLst>
                </a:gridCol>
                <a:gridCol w="420624">
                  <a:extLst>
                    <a:ext uri="{9D8B030D-6E8A-4147-A177-3AD203B41FA5}">
                      <a16:colId xmlns:a16="http://schemas.microsoft.com/office/drawing/2014/main" val="275826784"/>
                    </a:ext>
                  </a:extLst>
                </a:gridCol>
                <a:gridCol w="420624">
                  <a:extLst>
                    <a:ext uri="{9D8B030D-6E8A-4147-A177-3AD203B41FA5}">
                      <a16:colId xmlns:a16="http://schemas.microsoft.com/office/drawing/2014/main" val="604125357"/>
                    </a:ext>
                  </a:extLst>
                </a:gridCol>
                <a:gridCol w="420624">
                  <a:extLst>
                    <a:ext uri="{9D8B030D-6E8A-4147-A177-3AD203B41FA5}">
                      <a16:colId xmlns:a16="http://schemas.microsoft.com/office/drawing/2014/main" val="408561178"/>
                    </a:ext>
                  </a:extLst>
                </a:gridCol>
                <a:gridCol w="420624">
                  <a:extLst>
                    <a:ext uri="{9D8B030D-6E8A-4147-A177-3AD203B41FA5}">
                      <a16:colId xmlns:a16="http://schemas.microsoft.com/office/drawing/2014/main" val="4136294305"/>
                    </a:ext>
                  </a:extLst>
                </a:gridCol>
                <a:gridCol w="420624">
                  <a:extLst>
                    <a:ext uri="{9D8B030D-6E8A-4147-A177-3AD203B41FA5}">
                      <a16:colId xmlns:a16="http://schemas.microsoft.com/office/drawing/2014/main" val="3353651333"/>
                    </a:ext>
                  </a:extLst>
                </a:gridCol>
              </a:tblGrid>
              <a:tr h="315818">
                <a:tc>
                  <a:txBody>
                    <a:bodyPr/>
                    <a:lstStyle/>
                    <a:p>
                      <a:pPr algn="ctr"/>
                      <a:r>
                        <a:rPr lang="en-US" sz="1800"/>
                        <a:t>0</a:t>
                      </a:r>
                    </a:p>
                  </a:txBody>
                  <a:tcPr marL="47311" marR="47311" marT="23667" marB="2366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a:t>1</a:t>
                      </a:r>
                    </a:p>
                  </a:txBody>
                  <a:tcPr marL="47311" marR="47311" marT="23667" marB="2366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a:t>2</a:t>
                      </a:r>
                    </a:p>
                  </a:txBody>
                  <a:tcPr marL="47311" marR="47311" marT="23667" marB="2366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a:t>3</a:t>
                      </a:r>
                    </a:p>
                  </a:txBody>
                  <a:tcPr marL="47311" marR="47311" marT="23667" marB="2366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a:t>4</a:t>
                      </a:r>
                    </a:p>
                  </a:txBody>
                  <a:tcPr marL="47311" marR="47311" marT="23667" marB="2366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a:t>5</a:t>
                      </a:r>
                    </a:p>
                  </a:txBody>
                  <a:tcPr marL="47311" marR="47311" marT="23667" marB="2366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a:t>6</a:t>
                      </a:r>
                    </a:p>
                  </a:txBody>
                  <a:tcPr marL="47311" marR="47311" marT="23667" marB="2366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a:t>7</a:t>
                      </a:r>
                    </a:p>
                  </a:txBody>
                  <a:tcPr marL="47311" marR="47311" marT="23667" marB="2366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a:t>8</a:t>
                      </a:r>
                    </a:p>
                  </a:txBody>
                  <a:tcPr marL="47311" marR="47311" marT="23667" marB="2366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a:t>9</a:t>
                      </a:r>
                    </a:p>
                  </a:txBody>
                  <a:tcPr marL="47311" marR="47311" marT="23667" marB="2366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7011594"/>
                  </a:ext>
                </a:extLst>
              </a:tr>
              <a:tr h="315818">
                <a:tc>
                  <a:txBody>
                    <a:bodyPr/>
                    <a:lstStyle/>
                    <a:p>
                      <a:pPr algn="ctr"/>
                      <a:r>
                        <a:rPr lang="en-US" sz="1800"/>
                        <a:t>0</a:t>
                      </a:r>
                    </a:p>
                  </a:txBody>
                  <a:tcPr marL="47311" marR="47311" marT="23667" marB="23667">
                    <a:lnT w="12700" cap="flat" cmpd="sng" algn="ctr">
                      <a:solidFill>
                        <a:schemeClr val="tx1"/>
                      </a:solidFill>
                      <a:prstDash val="solid"/>
                      <a:round/>
                      <a:headEnd type="none" w="med" len="med"/>
                      <a:tailEnd type="none" w="med" len="med"/>
                    </a:lnT>
                  </a:tcPr>
                </a:tc>
                <a:tc>
                  <a:txBody>
                    <a:bodyPr/>
                    <a:lstStyle/>
                    <a:p>
                      <a:pPr algn="ctr"/>
                      <a:r>
                        <a:rPr lang="en-US" sz="1800"/>
                        <a:t>0</a:t>
                      </a:r>
                    </a:p>
                  </a:txBody>
                  <a:tcPr marL="47311" marR="47311" marT="23667" marB="23667">
                    <a:lnT w="12700" cap="flat" cmpd="sng" algn="ctr">
                      <a:solidFill>
                        <a:schemeClr val="tx1"/>
                      </a:solidFill>
                      <a:prstDash val="solid"/>
                      <a:round/>
                      <a:headEnd type="none" w="med" len="med"/>
                      <a:tailEnd type="none" w="med" len="med"/>
                    </a:lnT>
                  </a:tcPr>
                </a:tc>
                <a:tc>
                  <a:txBody>
                    <a:bodyPr/>
                    <a:lstStyle/>
                    <a:p>
                      <a:pPr algn="ctr"/>
                      <a:r>
                        <a:rPr lang="en-US" sz="1800"/>
                        <a:t>1</a:t>
                      </a:r>
                    </a:p>
                  </a:txBody>
                  <a:tcPr marL="47311" marR="47311" marT="23667" marB="23667">
                    <a:lnT w="12700" cap="flat" cmpd="sng" algn="ctr">
                      <a:solidFill>
                        <a:schemeClr val="tx1"/>
                      </a:solidFill>
                      <a:prstDash val="solid"/>
                      <a:round/>
                      <a:headEnd type="none" w="med" len="med"/>
                      <a:tailEnd type="none" w="med" len="med"/>
                    </a:lnT>
                  </a:tcPr>
                </a:tc>
                <a:tc>
                  <a:txBody>
                    <a:bodyPr/>
                    <a:lstStyle/>
                    <a:p>
                      <a:pPr algn="ctr"/>
                      <a:r>
                        <a:rPr lang="en-US" sz="1800"/>
                        <a:t>0</a:t>
                      </a:r>
                    </a:p>
                  </a:txBody>
                  <a:tcPr marL="47311" marR="47311" marT="23667" marB="23667">
                    <a:lnT w="12700" cap="flat" cmpd="sng" algn="ctr">
                      <a:solidFill>
                        <a:schemeClr val="tx1"/>
                      </a:solidFill>
                      <a:prstDash val="solid"/>
                      <a:round/>
                      <a:headEnd type="none" w="med" len="med"/>
                      <a:tailEnd type="none" w="med" len="med"/>
                    </a:lnT>
                  </a:tcPr>
                </a:tc>
                <a:tc>
                  <a:txBody>
                    <a:bodyPr/>
                    <a:lstStyle/>
                    <a:p>
                      <a:pPr algn="ctr"/>
                      <a:r>
                        <a:rPr lang="en-US" sz="1800"/>
                        <a:t>0</a:t>
                      </a:r>
                    </a:p>
                  </a:txBody>
                  <a:tcPr marL="47311" marR="47311" marT="23667" marB="23667">
                    <a:lnT w="12700" cap="flat" cmpd="sng" algn="ctr">
                      <a:solidFill>
                        <a:schemeClr val="tx1"/>
                      </a:solidFill>
                      <a:prstDash val="solid"/>
                      <a:round/>
                      <a:headEnd type="none" w="med" len="med"/>
                      <a:tailEnd type="none" w="med" len="med"/>
                    </a:lnT>
                  </a:tcPr>
                </a:tc>
                <a:tc>
                  <a:txBody>
                    <a:bodyPr/>
                    <a:lstStyle/>
                    <a:p>
                      <a:pPr algn="ctr"/>
                      <a:r>
                        <a:rPr lang="en-US" sz="1800"/>
                        <a:t>0</a:t>
                      </a:r>
                    </a:p>
                  </a:txBody>
                  <a:tcPr marL="47311" marR="47311" marT="23667" marB="23667">
                    <a:lnT w="12700" cap="flat" cmpd="sng" algn="ctr">
                      <a:solidFill>
                        <a:schemeClr val="tx1"/>
                      </a:solidFill>
                      <a:prstDash val="solid"/>
                      <a:round/>
                      <a:headEnd type="none" w="med" len="med"/>
                      <a:tailEnd type="none" w="med" len="med"/>
                    </a:lnT>
                  </a:tcPr>
                </a:tc>
                <a:tc>
                  <a:txBody>
                    <a:bodyPr/>
                    <a:lstStyle/>
                    <a:p>
                      <a:pPr algn="ctr"/>
                      <a:r>
                        <a:rPr lang="en-US" sz="1800"/>
                        <a:t>0</a:t>
                      </a:r>
                    </a:p>
                  </a:txBody>
                  <a:tcPr marL="47311" marR="47311" marT="23667" marB="23667">
                    <a:lnT w="12700" cap="flat" cmpd="sng" algn="ctr">
                      <a:solidFill>
                        <a:schemeClr val="tx1"/>
                      </a:solidFill>
                      <a:prstDash val="solid"/>
                      <a:round/>
                      <a:headEnd type="none" w="med" len="med"/>
                      <a:tailEnd type="none" w="med" len="med"/>
                    </a:lnT>
                  </a:tcPr>
                </a:tc>
                <a:tc>
                  <a:txBody>
                    <a:bodyPr/>
                    <a:lstStyle/>
                    <a:p>
                      <a:pPr algn="ctr"/>
                      <a:r>
                        <a:rPr lang="en-US" sz="1800"/>
                        <a:t>0</a:t>
                      </a:r>
                    </a:p>
                  </a:txBody>
                  <a:tcPr marL="47311" marR="47311" marT="23667" marB="23667">
                    <a:lnT w="12700" cap="flat" cmpd="sng" algn="ctr">
                      <a:solidFill>
                        <a:schemeClr val="tx1"/>
                      </a:solidFill>
                      <a:prstDash val="solid"/>
                      <a:round/>
                      <a:headEnd type="none" w="med" len="med"/>
                      <a:tailEnd type="none" w="med" len="med"/>
                    </a:lnT>
                  </a:tcPr>
                </a:tc>
                <a:tc>
                  <a:txBody>
                    <a:bodyPr/>
                    <a:lstStyle/>
                    <a:p>
                      <a:pPr algn="ctr"/>
                      <a:r>
                        <a:rPr lang="en-US" sz="1800"/>
                        <a:t>0</a:t>
                      </a:r>
                    </a:p>
                  </a:txBody>
                  <a:tcPr marL="47311" marR="47311" marT="23667" marB="23667">
                    <a:lnT w="12700" cap="flat" cmpd="sng" algn="ctr">
                      <a:solidFill>
                        <a:schemeClr val="tx1"/>
                      </a:solidFill>
                      <a:prstDash val="solid"/>
                      <a:round/>
                      <a:headEnd type="none" w="med" len="med"/>
                      <a:tailEnd type="none" w="med" len="med"/>
                    </a:lnT>
                  </a:tcPr>
                </a:tc>
                <a:tc>
                  <a:txBody>
                    <a:bodyPr/>
                    <a:lstStyle/>
                    <a:p>
                      <a:pPr algn="ctr"/>
                      <a:r>
                        <a:rPr lang="en-US" sz="1800"/>
                        <a:t>0</a:t>
                      </a:r>
                    </a:p>
                  </a:txBody>
                  <a:tcPr marL="47311" marR="47311" marT="23667" marB="23667">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79606933"/>
                  </a:ext>
                </a:extLst>
              </a:tr>
            </a:tbl>
          </a:graphicData>
        </a:graphic>
      </p:graphicFrame>
      <p:cxnSp>
        <p:nvCxnSpPr>
          <p:cNvPr id="36" name="Straight Arrow Connector 35">
            <a:extLst>
              <a:ext uri="{FF2B5EF4-FFF2-40B4-BE49-F238E27FC236}">
                <a16:creationId xmlns:a16="http://schemas.microsoft.com/office/drawing/2014/main" id="{2457AC56-543F-5B1F-B31C-51A319663EAA}"/>
              </a:ext>
            </a:extLst>
          </p:cNvPr>
          <p:cNvCxnSpPr>
            <a:cxnSpLocks/>
            <a:stCxn id="22" idx="3"/>
          </p:cNvCxnSpPr>
          <p:nvPr/>
        </p:nvCxnSpPr>
        <p:spPr>
          <a:xfrm>
            <a:off x="3569063" y="3519655"/>
            <a:ext cx="59502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3AFC1659-F179-B336-5900-F5B2B55525D3}"/>
              </a:ext>
            </a:extLst>
          </p:cNvPr>
          <p:cNvCxnSpPr/>
          <p:nvPr/>
        </p:nvCxnSpPr>
        <p:spPr>
          <a:xfrm>
            <a:off x="8370325" y="3519655"/>
            <a:ext cx="639418" cy="154817"/>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59830D53-51B4-35C9-36BF-ABAB350BB5C4}"/>
                  </a:ext>
                </a:extLst>
              </p:cNvPr>
              <p:cNvSpPr txBox="1"/>
              <p:nvPr/>
            </p:nvSpPr>
            <p:spPr>
              <a:xfrm>
                <a:off x="8936070" y="3680090"/>
                <a:ext cx="1336416"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rgbClr val="797979"/>
                              </a:solidFill>
                              <a:latin typeface="Cambria Math" panose="02040503050406030204" pitchFamily="18" charset="0"/>
                            </a:rPr>
                          </m:ctrlPr>
                        </m:sSubPr>
                        <m:e>
                          <m:r>
                            <a:rPr lang="en-GB" sz="1600" i="1" smtClean="0">
                              <a:solidFill>
                                <a:srgbClr val="797979"/>
                              </a:solidFill>
                              <a:latin typeface="Cambria Math" panose="02040503050406030204" pitchFamily="18" charset="0"/>
                            </a:rPr>
                            <m:t>𝑦</m:t>
                          </m:r>
                        </m:e>
                        <m:sub>
                          <m:r>
                            <a:rPr lang="en-US" sz="1600" b="0" i="1" smtClean="0">
                              <a:solidFill>
                                <a:srgbClr val="797979"/>
                              </a:solidFill>
                              <a:latin typeface="Cambria Math" panose="02040503050406030204" pitchFamily="18" charset="0"/>
                            </a:rPr>
                            <m:t>𝑖</m:t>
                          </m:r>
                        </m:sub>
                      </m:sSub>
                      <m:r>
                        <a:rPr lang="en-US" sz="1600" b="0" i="1" smtClean="0">
                          <a:solidFill>
                            <a:srgbClr val="797979"/>
                          </a:solidFill>
                          <a:latin typeface="Cambria Math" panose="02040503050406030204" pitchFamily="18" charset="0"/>
                        </a:rPr>
                        <m:t>∈</m:t>
                      </m:r>
                      <m:sSub>
                        <m:sSubPr>
                          <m:ctrlPr>
                            <a:rPr lang="en-US" sz="1600" b="0" i="1" smtClean="0">
                              <a:solidFill>
                                <a:srgbClr val="797979"/>
                              </a:solidFill>
                              <a:latin typeface="Cambria Math" panose="02040503050406030204" pitchFamily="18" charset="0"/>
                            </a:rPr>
                          </m:ctrlPr>
                        </m:sSubPr>
                        <m:e>
                          <m:r>
                            <a:rPr lang="en-US" sz="1600" b="0" i="1" smtClean="0">
                              <a:solidFill>
                                <a:srgbClr val="797979"/>
                              </a:solidFill>
                              <a:latin typeface="Cambria Math" panose="02040503050406030204" pitchFamily="18" charset="0"/>
                            </a:rPr>
                            <m:t>𝑌</m:t>
                          </m:r>
                        </m:e>
                        <m:sub>
                          <m:r>
                            <a:rPr lang="en-US" sz="1600" b="0" i="1" smtClean="0">
                              <a:solidFill>
                                <a:srgbClr val="797979"/>
                              </a:solidFill>
                              <a:latin typeface="Cambria Math" panose="02040503050406030204" pitchFamily="18" charset="0"/>
                            </a:rPr>
                            <m:t>𝑜𝑛𝑒</m:t>
                          </m:r>
                          <m:r>
                            <a:rPr lang="en-US" sz="1600" b="0" i="1" smtClean="0">
                              <a:solidFill>
                                <a:srgbClr val="797979"/>
                              </a:solidFill>
                              <a:latin typeface="Cambria Math" panose="02040503050406030204" pitchFamily="18" charset="0"/>
                            </a:rPr>
                            <m:t>−</m:t>
                          </m:r>
                          <m:r>
                            <a:rPr lang="en-US" sz="1600" b="0" i="1" smtClean="0">
                              <a:solidFill>
                                <a:srgbClr val="797979"/>
                              </a:solidFill>
                              <a:latin typeface="Cambria Math" panose="02040503050406030204" pitchFamily="18" charset="0"/>
                            </a:rPr>
                            <m:t>h𝑜𝑡</m:t>
                          </m:r>
                        </m:sub>
                      </m:sSub>
                    </m:oMath>
                  </m:oMathPara>
                </a14:m>
                <a:endParaRPr lang="en-GB" sz="1600" dirty="0">
                  <a:solidFill>
                    <a:srgbClr val="797979"/>
                  </a:solidFill>
                  <a:latin typeface="Lato light"/>
                </a:endParaRPr>
              </a:p>
            </p:txBody>
          </p:sp>
        </mc:Choice>
        <mc:Fallback xmlns="">
          <p:sp>
            <p:nvSpPr>
              <p:cNvPr id="42" name="TextBox 41">
                <a:extLst>
                  <a:ext uri="{FF2B5EF4-FFF2-40B4-BE49-F238E27FC236}">
                    <a16:creationId xmlns:a16="http://schemas.microsoft.com/office/drawing/2014/main" id="{59830D53-51B4-35C9-36BF-ABAB350BB5C4}"/>
                  </a:ext>
                </a:extLst>
              </p:cNvPr>
              <p:cNvSpPr txBox="1">
                <a:spLocks noRot="1" noChangeAspect="1" noMove="1" noResize="1" noEditPoints="1" noAdjustHandles="1" noChangeArrowheads="1" noChangeShapeType="1" noTextEdit="1"/>
              </p:cNvSpPr>
              <p:nvPr/>
            </p:nvSpPr>
            <p:spPr>
              <a:xfrm>
                <a:off x="8936070" y="3680090"/>
                <a:ext cx="1336416" cy="338554"/>
              </a:xfrm>
              <a:prstGeom prst="rect">
                <a:avLst/>
              </a:prstGeom>
              <a:blipFill>
                <a:blip r:embed="rId8"/>
                <a:stretch>
                  <a:fillRect b="-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2F6EA892-61E6-DB56-9645-5D11C72E9774}"/>
                  </a:ext>
                </a:extLst>
              </p:cNvPr>
              <p:cNvSpPr txBox="1"/>
              <p:nvPr/>
            </p:nvSpPr>
            <p:spPr>
              <a:xfrm>
                <a:off x="4134808" y="4214643"/>
                <a:ext cx="3852817" cy="369332"/>
              </a:xfrm>
              <a:prstGeom prst="rect">
                <a:avLst/>
              </a:prstGeom>
              <a:noFill/>
            </p:spPr>
            <p:txBody>
              <a:bodyPr wrap="square">
                <a:spAutoFit/>
              </a:bodyPr>
              <a:lstStyle/>
              <a:p>
                <a:r>
                  <a:rPr lang="vi-VN">
                    <a:solidFill>
                      <a:srgbClr val="797979"/>
                    </a:solidFill>
                    <a:latin typeface="Lato light"/>
                  </a:rPr>
                  <a:t>xác suất điểm dữ liệu </a:t>
                </a:r>
                <a14:m>
                  <m:oMath xmlns:m="http://schemas.openxmlformats.org/officeDocument/2006/math">
                    <m:sSub>
                      <m:sSubPr>
                        <m:ctrlPr>
                          <a:rPr lang="vi-VN" i="1" smtClean="0">
                            <a:solidFill>
                              <a:srgbClr val="797979"/>
                            </a:solidFill>
                            <a:latin typeface="Cambria Math" panose="02040503050406030204" pitchFamily="18" charset="0"/>
                          </a:rPr>
                        </m:ctrlPr>
                      </m:sSubPr>
                      <m:e>
                        <m:r>
                          <a:rPr lang="vi-VN" i="1" smtClean="0">
                            <a:solidFill>
                              <a:srgbClr val="797979"/>
                            </a:solidFill>
                            <a:latin typeface="Cambria Math" panose="02040503050406030204" pitchFamily="18" charset="0"/>
                          </a:rPr>
                          <m:t>𝑥</m:t>
                        </m:r>
                      </m:e>
                      <m:sub>
                        <m:r>
                          <a:rPr lang="vi-VN" i="1" smtClean="0">
                            <a:solidFill>
                              <a:srgbClr val="797979"/>
                            </a:solidFill>
                            <a:latin typeface="Cambria Math" panose="02040503050406030204" pitchFamily="18" charset="0"/>
                          </a:rPr>
                          <m:t>𝑖</m:t>
                        </m:r>
                      </m:sub>
                    </m:sSub>
                  </m:oMath>
                </a14:m>
                <a:r>
                  <a:rPr lang="vi-VN">
                    <a:solidFill>
                      <a:srgbClr val="797979"/>
                    </a:solidFill>
                    <a:latin typeface="Lato light"/>
                  </a:rPr>
                  <a:t>rơi vào lớp</a:t>
                </a:r>
                <a:r>
                  <a:rPr lang="en-US">
                    <a:solidFill>
                      <a:srgbClr val="797979"/>
                    </a:solidFill>
                    <a:latin typeface="Lato light"/>
                  </a:rPr>
                  <a:t> 2</a:t>
                </a:r>
                <a:endParaRPr lang="en-US"/>
              </a:p>
            </p:txBody>
          </p:sp>
        </mc:Choice>
        <mc:Fallback xmlns="">
          <p:sp>
            <p:nvSpPr>
              <p:cNvPr id="44" name="TextBox 43">
                <a:extLst>
                  <a:ext uri="{FF2B5EF4-FFF2-40B4-BE49-F238E27FC236}">
                    <a16:creationId xmlns:a16="http://schemas.microsoft.com/office/drawing/2014/main" id="{2F6EA892-61E6-DB56-9645-5D11C72E9774}"/>
                  </a:ext>
                </a:extLst>
              </p:cNvPr>
              <p:cNvSpPr txBox="1">
                <a:spLocks noRot="1" noChangeAspect="1" noMove="1" noResize="1" noEditPoints="1" noAdjustHandles="1" noChangeArrowheads="1" noChangeShapeType="1" noTextEdit="1"/>
              </p:cNvSpPr>
              <p:nvPr/>
            </p:nvSpPr>
            <p:spPr>
              <a:xfrm>
                <a:off x="4134808" y="4214643"/>
                <a:ext cx="3852817" cy="369332"/>
              </a:xfrm>
              <a:prstGeom prst="rect">
                <a:avLst/>
              </a:prstGeom>
              <a:blipFill>
                <a:blip r:embed="rId9"/>
                <a:stretch>
                  <a:fillRect l="-1266" t="-9836" b="-22951"/>
                </a:stretch>
              </a:blipFill>
            </p:spPr>
            <p:txBody>
              <a:bodyPr/>
              <a:lstStyle/>
              <a:p>
                <a:r>
                  <a:rPr lang="en-US">
                    <a:noFill/>
                  </a:rPr>
                  <a:t> </a:t>
                </a:r>
              </a:p>
            </p:txBody>
          </p:sp>
        </mc:Fallback>
      </mc:AlternateContent>
      <p:cxnSp>
        <p:nvCxnSpPr>
          <p:cNvPr id="45" name="Straight Connector 44">
            <a:extLst>
              <a:ext uri="{FF2B5EF4-FFF2-40B4-BE49-F238E27FC236}">
                <a16:creationId xmlns:a16="http://schemas.microsoft.com/office/drawing/2014/main" id="{83F87106-0404-51AB-E3C5-42B1FEDF8573}"/>
              </a:ext>
            </a:extLst>
          </p:cNvPr>
          <p:cNvCxnSpPr>
            <a:cxnSpLocks/>
            <a:endCxn id="44" idx="0"/>
          </p:cNvCxnSpPr>
          <p:nvPr/>
        </p:nvCxnSpPr>
        <p:spPr>
          <a:xfrm>
            <a:off x="5225143" y="3674472"/>
            <a:ext cx="836074" cy="54017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91985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par>
                                <p:cTn id="17" presetID="10" presetClass="entr" presetSubtype="0"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500"/>
                                        <p:tgtEl>
                                          <p:spTgt spid="32"/>
                                        </p:tgtEl>
                                      </p:cBhvr>
                                    </p:animEffect>
                                  </p:childTnLst>
                                </p:cTn>
                              </p:par>
                              <p:par>
                                <p:cTn id="20" presetID="10" presetClass="entr" presetSubtype="0" fill="hold" nodeType="with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500"/>
                                        <p:tgtEl>
                                          <p:spTgt spid="36"/>
                                        </p:tgtEl>
                                      </p:cBhvr>
                                    </p:animEffect>
                                  </p:childTnLst>
                                </p:cTn>
                              </p:par>
                              <p:par>
                                <p:cTn id="23" presetID="10" presetClass="entr" presetSubtype="0" fill="hold" nodeType="with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fade">
                                      <p:cBhvr>
                                        <p:cTn id="25" dur="500"/>
                                        <p:tgtEl>
                                          <p:spTgt spid="4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fade">
                                      <p:cBhvr>
                                        <p:cTn id="28" dur="500"/>
                                        <p:tgtEl>
                                          <p:spTgt spid="4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fade">
                                      <p:cBhvr>
                                        <p:cTn id="31" dur="500"/>
                                        <p:tgtEl>
                                          <p:spTgt spid="44"/>
                                        </p:tgtEl>
                                      </p:cBhvr>
                                    </p:animEffect>
                                  </p:childTnLst>
                                </p:cTn>
                              </p:par>
                              <p:par>
                                <p:cTn id="32" presetID="10" presetClass="entr" presetSubtype="0" fill="hold" nodeType="with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fade">
                                      <p:cBhvr>
                                        <p:cTn id="34" dur="500"/>
                                        <p:tgtEl>
                                          <p:spTgt spid="4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1" grpId="0"/>
      <p:bldP spid="25" grpId="0"/>
      <p:bldP spid="42" grpId="0"/>
      <p:bldP spid="4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32425" y="193714"/>
            <a:ext cx="3293435" cy="461665"/>
          </a:xfrm>
          <a:prstGeom prst="rect">
            <a:avLst/>
          </a:prstGeom>
          <a:noFill/>
        </p:spPr>
        <p:txBody>
          <a:bodyPr wrap="square" rtlCol="0">
            <a:spAutoFit/>
          </a:bodyPr>
          <a:lstStyle/>
          <a:p>
            <a:r>
              <a:rPr lang="en-GB" sz="2400" dirty="0" err="1">
                <a:solidFill>
                  <a:srgbClr val="797979"/>
                </a:solidFill>
                <a:latin typeface="Lato light"/>
              </a:rPr>
              <a:t>Softmax</a:t>
            </a:r>
            <a:r>
              <a:rPr lang="en-GB" sz="2400" dirty="0">
                <a:solidFill>
                  <a:srgbClr val="797979"/>
                </a:solidFill>
                <a:latin typeface="Lato light"/>
              </a:rPr>
              <a:t> regression</a:t>
            </a:r>
            <a:endParaRPr lang="en-US" sz="2400" dirty="0">
              <a:solidFill>
                <a:srgbClr val="797979"/>
              </a:solidFill>
              <a:latin typeface="Lato light"/>
            </a:endParaRPr>
          </a:p>
        </p:txBody>
      </p:sp>
      <p:grpSp>
        <p:nvGrpSpPr>
          <p:cNvPr id="24" name="Group 23"/>
          <p:cNvGrpSpPr/>
          <p:nvPr/>
        </p:nvGrpSpPr>
        <p:grpSpPr>
          <a:xfrm>
            <a:off x="542778" y="133816"/>
            <a:ext cx="835855" cy="856282"/>
            <a:chOff x="4957945" y="2905780"/>
            <a:chExt cx="905125" cy="882812"/>
          </a:xfrm>
        </p:grpSpPr>
        <p:sp>
          <p:nvSpPr>
            <p:cNvPr id="14" name="Arc 13"/>
            <p:cNvSpPr/>
            <p:nvPr/>
          </p:nvSpPr>
          <p:spPr>
            <a:xfrm>
              <a:off x="4957945" y="2905781"/>
              <a:ext cx="905124" cy="882811"/>
            </a:xfrm>
            <a:prstGeom prst="arc">
              <a:avLst>
                <a:gd name="adj1" fmla="val 6381010"/>
                <a:gd name="adj2" fmla="val 9370435"/>
              </a:avLst>
            </a:prstGeom>
            <a:ln w="25400">
              <a:solidFill>
                <a:srgbClr val="57456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nvGrpSpPr>
            <p:cNvPr id="23" name="Group 22"/>
            <p:cNvGrpSpPr/>
            <p:nvPr/>
          </p:nvGrpSpPr>
          <p:grpSpPr>
            <a:xfrm>
              <a:off x="4957945" y="2905780"/>
              <a:ext cx="905125" cy="882811"/>
              <a:chOff x="4957944" y="2905781"/>
              <a:chExt cx="905125" cy="882811"/>
            </a:xfrm>
          </p:grpSpPr>
          <p:sp>
            <p:nvSpPr>
              <p:cNvPr id="15" name="Arc 14"/>
              <p:cNvSpPr/>
              <p:nvPr/>
            </p:nvSpPr>
            <p:spPr>
              <a:xfrm>
                <a:off x="4957945" y="2905781"/>
                <a:ext cx="905124" cy="882811"/>
              </a:xfrm>
              <a:prstGeom prst="arc">
                <a:avLst>
                  <a:gd name="adj1" fmla="val 9453831"/>
                  <a:gd name="adj2" fmla="val 12527122"/>
                </a:avLst>
              </a:prstGeom>
              <a:ln w="25400">
                <a:solidFill>
                  <a:srgbClr val="01C9C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9" name="Arc 8"/>
              <p:cNvSpPr/>
              <p:nvPr/>
            </p:nvSpPr>
            <p:spPr>
              <a:xfrm>
                <a:off x="4957945" y="2905781"/>
                <a:ext cx="905124" cy="882811"/>
              </a:xfrm>
              <a:prstGeom prst="arc">
                <a:avLst>
                  <a:gd name="adj1" fmla="val 15558905"/>
                  <a:gd name="adj2" fmla="val 18645335"/>
                </a:avLst>
              </a:prstGeom>
              <a:ln w="25400">
                <a:solidFill>
                  <a:srgbClr val="F0556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0" name="Arc 9"/>
              <p:cNvSpPr/>
              <p:nvPr/>
            </p:nvSpPr>
            <p:spPr>
              <a:xfrm>
                <a:off x="4957945" y="2905781"/>
                <a:ext cx="905124" cy="882811"/>
              </a:xfrm>
              <a:prstGeom prst="arc">
                <a:avLst>
                  <a:gd name="adj1" fmla="val 18647720"/>
                  <a:gd name="adj2" fmla="val 124971"/>
                </a:avLst>
              </a:prstGeom>
              <a:ln w="25400">
                <a:solidFill>
                  <a:srgbClr val="1A689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1" name="Arc 10"/>
              <p:cNvSpPr/>
              <p:nvPr/>
            </p:nvSpPr>
            <p:spPr>
              <a:xfrm>
                <a:off x="4957945" y="2905781"/>
                <a:ext cx="905124" cy="882811"/>
              </a:xfrm>
              <a:prstGeom prst="arc">
                <a:avLst>
                  <a:gd name="adj1" fmla="val 129626"/>
                  <a:gd name="adj2" fmla="val 3162068"/>
                </a:avLst>
              </a:prstGeom>
              <a:ln w="25400">
                <a:solidFill>
                  <a:srgbClr val="D6A6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2" name="Arc 11"/>
              <p:cNvSpPr/>
              <p:nvPr/>
            </p:nvSpPr>
            <p:spPr>
              <a:xfrm>
                <a:off x="4957945" y="2905781"/>
                <a:ext cx="905124" cy="882811"/>
              </a:xfrm>
              <a:prstGeom prst="arc">
                <a:avLst>
                  <a:gd name="adj1" fmla="val 3182590"/>
                  <a:gd name="adj2" fmla="val 6397607"/>
                </a:avLst>
              </a:prstGeom>
              <a:ln w="25400">
                <a:solidFill>
                  <a:srgbClr val="29675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6" name="Arc 15"/>
              <p:cNvSpPr/>
              <p:nvPr/>
            </p:nvSpPr>
            <p:spPr>
              <a:xfrm>
                <a:off x="4957944" y="2905781"/>
                <a:ext cx="905124" cy="882811"/>
              </a:xfrm>
              <a:prstGeom prst="arc">
                <a:avLst>
                  <a:gd name="adj1" fmla="val 12522075"/>
                  <a:gd name="adj2" fmla="val 15545695"/>
                </a:avLst>
              </a:prstGeom>
              <a:ln w="25400">
                <a:solidFill>
                  <a:srgbClr val="54728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grpSp>
      <p:sp>
        <p:nvSpPr>
          <p:cNvPr id="2" name="Slide Number Placeholder 1"/>
          <p:cNvSpPr>
            <a:spLocks noGrp="1"/>
          </p:cNvSpPr>
          <p:nvPr>
            <p:ph type="sldNum" sz="quarter" idx="12"/>
          </p:nvPr>
        </p:nvSpPr>
        <p:spPr/>
        <p:txBody>
          <a:bodyPr/>
          <a:lstStyle/>
          <a:p>
            <a:fld id="{9FF1AF08-227C-4926-93CA-204ED14D83C5}" type="slidenum">
              <a:rPr lang="en-US" smtClean="0"/>
              <a:t>19</a:t>
            </a:fld>
            <a:endParaRPr lang="en-US"/>
          </a:p>
        </p:txBody>
      </p:sp>
      <p:sp>
        <p:nvSpPr>
          <p:cNvPr id="3" name="Date Placeholder 2"/>
          <p:cNvSpPr>
            <a:spLocks noGrp="1"/>
          </p:cNvSpPr>
          <p:nvPr>
            <p:ph type="dt" sz="half" idx="10"/>
          </p:nvPr>
        </p:nvSpPr>
        <p:spPr/>
        <p:txBody>
          <a:bodyPr/>
          <a:lstStyle/>
          <a:p>
            <a:fld id="{B9422232-9D12-408A-B999-30D637E2BD9E}" type="datetime1">
              <a:rPr lang="en-US" smtClean="0"/>
              <a:t>5/17/2023</a:t>
            </a:fld>
            <a:endParaRPr lang="en-US"/>
          </a:p>
        </p:txBody>
      </p:sp>
      <p:cxnSp>
        <p:nvCxnSpPr>
          <p:cNvPr id="18" name="Straight Connector 17"/>
          <p:cNvCxnSpPr/>
          <p:nvPr/>
        </p:nvCxnSpPr>
        <p:spPr>
          <a:xfrm flipV="1">
            <a:off x="0" y="1104917"/>
            <a:ext cx="12192000"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0" y="6370738"/>
            <a:ext cx="12192000"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6" name="Picture 45"/>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0809371" y="364536"/>
            <a:ext cx="451338" cy="451338"/>
          </a:xfrm>
          <a:prstGeom prst="rect">
            <a:avLst/>
          </a:prstGeom>
        </p:spPr>
      </p:pic>
      <p:pic>
        <p:nvPicPr>
          <p:cNvPr id="4" name="Picture 3">
            <a:extLst>
              <a:ext uri="{FF2B5EF4-FFF2-40B4-BE49-F238E27FC236}">
                <a16:creationId xmlns:a16="http://schemas.microsoft.com/office/drawing/2014/main" id="{A43C3733-765E-5E22-FD27-5657428C0E3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6572" y="199173"/>
            <a:ext cx="725565" cy="725565"/>
          </a:xfrm>
          <a:prstGeom prst="rect">
            <a:avLst/>
          </a:prstGeom>
        </p:spPr>
      </p:pic>
      <p:sp>
        <p:nvSpPr>
          <p:cNvPr id="8" name="TextBox 7">
            <a:extLst>
              <a:ext uri="{FF2B5EF4-FFF2-40B4-BE49-F238E27FC236}">
                <a16:creationId xmlns:a16="http://schemas.microsoft.com/office/drawing/2014/main" id="{9C446A0A-0245-8418-2012-D5C2ADAE5C21}"/>
              </a:ext>
            </a:extLst>
          </p:cNvPr>
          <p:cNvSpPr txBox="1"/>
          <p:nvPr/>
        </p:nvSpPr>
        <p:spPr>
          <a:xfrm>
            <a:off x="1496929" y="612635"/>
            <a:ext cx="3852993" cy="338554"/>
          </a:xfrm>
          <a:prstGeom prst="rect">
            <a:avLst/>
          </a:prstGeom>
          <a:noFill/>
        </p:spPr>
        <p:txBody>
          <a:bodyPr wrap="square">
            <a:spAutoFit/>
          </a:bodyPr>
          <a:lstStyle/>
          <a:p>
            <a:r>
              <a:rPr lang="en-GB" sz="1600" dirty="0" err="1">
                <a:solidFill>
                  <a:srgbClr val="797979"/>
                </a:solidFill>
                <a:latin typeface="Lato light"/>
              </a:rPr>
              <a:t>Hàm</a:t>
            </a:r>
            <a:r>
              <a:rPr lang="en-GB" sz="1600" dirty="0">
                <a:solidFill>
                  <a:srgbClr val="797979"/>
                </a:solidFill>
                <a:latin typeface="Lato light"/>
              </a:rPr>
              <a:t> </a:t>
            </a:r>
            <a:r>
              <a:rPr lang="en-GB" sz="1600" dirty="0" err="1">
                <a:solidFill>
                  <a:srgbClr val="797979"/>
                </a:solidFill>
                <a:latin typeface="Lato light"/>
              </a:rPr>
              <a:t>mất</a:t>
            </a:r>
            <a:r>
              <a:rPr lang="en-GB" sz="1600" dirty="0">
                <a:solidFill>
                  <a:srgbClr val="797979"/>
                </a:solidFill>
                <a:latin typeface="Lato light"/>
              </a:rPr>
              <a:t> </a:t>
            </a:r>
            <a:r>
              <a:rPr lang="en-GB" sz="1600" dirty="0" err="1">
                <a:solidFill>
                  <a:srgbClr val="797979"/>
                </a:solidFill>
                <a:latin typeface="Lato light"/>
              </a:rPr>
              <a:t>mát</a:t>
            </a:r>
            <a:r>
              <a:rPr lang="en-GB" sz="1600" dirty="0">
                <a:solidFill>
                  <a:srgbClr val="797979"/>
                </a:solidFill>
                <a:latin typeface="Lato light"/>
              </a:rPr>
              <a:t> </a:t>
            </a:r>
            <a:r>
              <a:rPr lang="en-GB" sz="1600" dirty="0" err="1">
                <a:solidFill>
                  <a:srgbClr val="797979"/>
                </a:solidFill>
                <a:latin typeface="Lato light"/>
              </a:rPr>
              <a:t>và</a:t>
            </a:r>
            <a:r>
              <a:rPr lang="en-GB" sz="1600" dirty="0">
                <a:solidFill>
                  <a:srgbClr val="797979"/>
                </a:solidFill>
                <a:latin typeface="Lato light"/>
              </a:rPr>
              <a:t> </a:t>
            </a:r>
            <a:r>
              <a:rPr lang="en-GB" sz="1600" err="1">
                <a:solidFill>
                  <a:srgbClr val="797979"/>
                </a:solidFill>
                <a:latin typeface="Lato light"/>
              </a:rPr>
              <a:t>tối</a:t>
            </a:r>
            <a:r>
              <a:rPr lang="en-GB" sz="1600">
                <a:solidFill>
                  <a:srgbClr val="797979"/>
                </a:solidFill>
                <a:latin typeface="Lato light"/>
              </a:rPr>
              <a:t> ưu – hàm mất mát</a:t>
            </a:r>
            <a:endParaRPr lang="en-GB" sz="1600" dirty="0">
              <a:solidFill>
                <a:srgbClr val="797979"/>
              </a:solidFill>
              <a:latin typeface="Lato light"/>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16555DF-A897-A26C-F703-49C8973722D4}"/>
                  </a:ext>
                </a:extLst>
              </p:cNvPr>
              <p:cNvSpPr txBox="1"/>
              <p:nvPr/>
            </p:nvSpPr>
            <p:spPr>
              <a:xfrm>
                <a:off x="1874158" y="1972646"/>
                <a:ext cx="4874986" cy="361702"/>
              </a:xfrm>
              <a:prstGeom prst="rect">
                <a:avLst/>
              </a:prstGeom>
              <a:noFill/>
            </p:spPr>
            <p:txBody>
              <a:bodyPr wrap="square">
                <a:spAutoFit/>
              </a:bodyPr>
              <a:lstStyle/>
              <a:p>
                <a:r>
                  <a:rPr lang="vi-VN" sz="1600">
                    <a:solidFill>
                      <a:srgbClr val="797979"/>
                    </a:solidFill>
                    <a:latin typeface="Lato light"/>
                  </a:rPr>
                  <a:t>Hàm mất mát sẽ tính độ chênh lệch giữa A và </a:t>
                </a:r>
                <a14:m>
                  <m:oMath xmlns:m="http://schemas.openxmlformats.org/officeDocument/2006/math">
                    <m:sSub>
                      <m:sSubPr>
                        <m:ctrlPr>
                          <a:rPr lang="vi-VN" sz="1600" i="1" smtClean="0">
                            <a:solidFill>
                              <a:srgbClr val="797979"/>
                            </a:solidFill>
                            <a:latin typeface="Cambria Math" panose="02040503050406030204" pitchFamily="18" charset="0"/>
                          </a:rPr>
                        </m:ctrlPr>
                      </m:sSubPr>
                      <m:e>
                        <m:r>
                          <a:rPr lang="vi-VN" sz="1600" i="1" smtClean="0">
                            <a:solidFill>
                              <a:srgbClr val="797979"/>
                            </a:solidFill>
                            <a:latin typeface="Cambria Math" panose="02040503050406030204" pitchFamily="18" charset="0"/>
                          </a:rPr>
                          <m:t>𝑌</m:t>
                        </m:r>
                      </m:e>
                      <m:sub>
                        <m:r>
                          <a:rPr lang="vi-VN" sz="1600" i="1" smtClean="0">
                            <a:solidFill>
                              <a:srgbClr val="797979"/>
                            </a:solidFill>
                            <a:latin typeface="Cambria Math" panose="02040503050406030204" pitchFamily="18" charset="0"/>
                          </a:rPr>
                          <m:t>𝑜𝑛</m:t>
                        </m:r>
                        <m:sSub>
                          <m:sSubPr>
                            <m:ctrlPr>
                              <a:rPr lang="vi-VN" sz="1600" i="1" smtClean="0">
                                <a:solidFill>
                                  <a:srgbClr val="797979"/>
                                </a:solidFill>
                                <a:latin typeface="Cambria Math" panose="02040503050406030204" pitchFamily="18" charset="0"/>
                              </a:rPr>
                            </m:ctrlPr>
                          </m:sSubPr>
                          <m:e>
                            <m:r>
                              <a:rPr lang="vi-VN" sz="1600" i="1" smtClean="0">
                                <a:solidFill>
                                  <a:srgbClr val="797979"/>
                                </a:solidFill>
                                <a:latin typeface="Cambria Math" panose="02040503050406030204" pitchFamily="18" charset="0"/>
                              </a:rPr>
                              <m:t>𝑒</m:t>
                            </m:r>
                          </m:e>
                          <m:sub>
                            <m:r>
                              <a:rPr lang="vi-VN" sz="1600" i="1" smtClean="0">
                                <a:solidFill>
                                  <a:srgbClr val="797979"/>
                                </a:solidFill>
                                <a:latin typeface="Cambria Math" panose="02040503050406030204" pitchFamily="18" charset="0"/>
                              </a:rPr>
                              <m:t>h𝑜𝑡</m:t>
                            </m:r>
                          </m:sub>
                        </m:sSub>
                      </m:sub>
                    </m:sSub>
                    <m:r>
                      <a:rPr lang="vi-VN" sz="1600" i="1" smtClean="0">
                        <a:solidFill>
                          <a:srgbClr val="797979"/>
                        </a:solidFill>
                        <a:latin typeface="Cambria Math" panose="02040503050406030204" pitchFamily="18" charset="0"/>
                      </a:rPr>
                      <m:t>.</m:t>
                    </m:r>
                  </m:oMath>
                </a14:m>
                <a:endParaRPr lang="vi-VN" sz="1600">
                  <a:solidFill>
                    <a:srgbClr val="797979"/>
                  </a:solidFill>
                  <a:latin typeface="Lato light"/>
                </a:endParaRPr>
              </a:p>
            </p:txBody>
          </p:sp>
        </mc:Choice>
        <mc:Fallback xmlns="">
          <p:sp>
            <p:nvSpPr>
              <p:cNvPr id="7" name="TextBox 6">
                <a:extLst>
                  <a:ext uri="{FF2B5EF4-FFF2-40B4-BE49-F238E27FC236}">
                    <a16:creationId xmlns:a16="http://schemas.microsoft.com/office/drawing/2014/main" id="{816555DF-A897-A26C-F703-49C8973722D4}"/>
                  </a:ext>
                </a:extLst>
              </p:cNvPr>
              <p:cNvSpPr txBox="1">
                <a:spLocks noRot="1" noChangeAspect="1" noMove="1" noResize="1" noEditPoints="1" noAdjustHandles="1" noChangeArrowheads="1" noChangeShapeType="1" noTextEdit="1"/>
              </p:cNvSpPr>
              <p:nvPr/>
            </p:nvSpPr>
            <p:spPr>
              <a:xfrm>
                <a:off x="1874158" y="1972646"/>
                <a:ext cx="4874986" cy="361702"/>
              </a:xfrm>
              <a:prstGeom prst="rect">
                <a:avLst/>
              </a:prstGeom>
              <a:blipFill>
                <a:blip r:embed="rId5"/>
                <a:stretch>
                  <a:fillRect l="-625" t="-6780" b="-135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2C4AB71D-8577-4DF8-B28A-2DF178DDB014}"/>
                  </a:ext>
                </a:extLst>
              </p:cNvPr>
              <p:cNvSpPr txBox="1"/>
              <p:nvPr/>
            </p:nvSpPr>
            <p:spPr>
              <a:xfrm>
                <a:off x="1874158" y="3021062"/>
                <a:ext cx="7268027" cy="90415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𝐽</m:t>
                      </m:r>
                      <m:d>
                        <m:dPr>
                          <m:ctrlPr>
                            <a:rPr lang="en-US" i="1">
                              <a:effectLst/>
                              <a:latin typeface="Cambria Math" panose="02040503050406030204" pitchFamily="18" charset="0"/>
                            </a:rPr>
                          </m:ctrlPr>
                        </m:dPr>
                        <m:e>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𝑊</m:t>
                          </m:r>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𝑋</m:t>
                          </m:r>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𝑌</m:t>
                          </m:r>
                        </m:e>
                      </m:d>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i="1">
                              <a:effectLst/>
                              <a:latin typeface="Cambria Math" panose="02040503050406030204" pitchFamily="18" charset="0"/>
                            </a:rPr>
                          </m:ctrlPr>
                        </m:naryPr>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𝑖</m:t>
                          </m:r>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𝑛</m:t>
                          </m:r>
                        </m:sup>
                        <m:e>
                          <m:nary>
                            <m:naryPr>
                              <m:chr m:val="∑"/>
                              <m:limLoc m:val="undOvr"/>
                              <m:ctrlPr>
                                <a:rPr lang="en-US" i="1">
                                  <a:effectLst/>
                                  <a:latin typeface="Cambria Math" panose="02040503050406030204" pitchFamily="18" charset="0"/>
                                </a:rPr>
                              </m:ctrlPr>
                            </m:naryPr>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𝑗</m:t>
                              </m:r>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𝐶</m:t>
                              </m:r>
                            </m:sup>
                            <m:e>
                              <m:sSub>
                                <m:sSubPr>
                                  <m:ctrlPr>
                                    <a:rPr lang="en-US" i="1">
                                      <a:effectLst/>
                                      <a:latin typeface="Cambria Math" panose="02040503050406030204" pitchFamily="18" charset="0"/>
                                    </a:rPr>
                                  </m:ctrlPr>
                                </m:sSubPr>
                                <m:e>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𝑖𝑗</m:t>
                                  </m:r>
                                </m:sub>
                              </m:sSub>
                              <m:func>
                                <m:funcPr>
                                  <m:ctrlPr>
                                    <a:rPr lang="en-US" i="1">
                                      <a:effectLst/>
                                      <a:latin typeface="Cambria Math" panose="02040503050406030204" pitchFamily="18" charset="0"/>
                                    </a:rPr>
                                  </m:ctrlPr>
                                </m:funcPr>
                                <m:fName>
                                  <m:r>
                                    <m:rPr>
                                      <m:sty m:val="p"/>
                                    </m:rPr>
                                    <a:rPr lang="en-US" sz="1800" kern="1200">
                                      <a:effectLst/>
                                      <a:latin typeface="Cambria Math" panose="02040503050406030204" pitchFamily="18" charset="0"/>
                                      <a:ea typeface="SimSun" panose="02010600030101010101" pitchFamily="2" charset="-122"/>
                                      <a:cs typeface="Times New Roman" panose="02020603050405020304" pitchFamily="18" charset="0"/>
                                    </a:rPr>
                                    <m:t>log</m:t>
                                  </m:r>
                                </m:fName>
                                <m:e>
                                  <m:d>
                                    <m:dPr>
                                      <m:ctrlPr>
                                        <a:rPr lang="en-US" i="1">
                                          <a:effectLst/>
                                          <a:latin typeface="Cambria Math" panose="02040503050406030204" pitchFamily="18" charset="0"/>
                                        </a:rPr>
                                      </m:ctrlPr>
                                    </m:dPr>
                                    <m:e>
                                      <m:sSub>
                                        <m:sSubPr>
                                          <m:ctrlPr>
                                            <a:rPr lang="en-US" i="1">
                                              <a:effectLst/>
                                              <a:latin typeface="Cambria Math" panose="02040503050406030204" pitchFamily="18" charset="0"/>
                                            </a:rPr>
                                          </m:ctrlPr>
                                        </m:sSubPr>
                                        <m:e>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𝑖𝑗</m:t>
                                          </m:r>
                                        </m:sub>
                                      </m:sSub>
                                    </m:e>
                                  </m:d>
                                </m:e>
                              </m:func>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e>
                          </m:nary>
                        </m:e>
                      </m:nary>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i="1">
                              <a:effectLst/>
                              <a:latin typeface="Cambria Math" panose="02040503050406030204" pitchFamily="18" charset="0"/>
                            </a:rPr>
                          </m:ctrlPr>
                        </m:naryPr>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𝑖</m:t>
                          </m:r>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𝑛</m:t>
                          </m:r>
                        </m:sup>
                        <m:e>
                          <m:nary>
                            <m:naryPr>
                              <m:chr m:val="∑"/>
                              <m:limLoc m:val="undOvr"/>
                              <m:ctrlPr>
                                <a:rPr lang="en-US" i="1">
                                  <a:effectLst/>
                                  <a:latin typeface="Cambria Math" panose="02040503050406030204" pitchFamily="18" charset="0"/>
                                </a:rPr>
                              </m:ctrlPr>
                            </m:naryPr>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𝑗</m:t>
                              </m:r>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𝐶</m:t>
                              </m:r>
                            </m:sup>
                            <m:e>
                              <m:sSub>
                                <m:sSubPr>
                                  <m:ctrlPr>
                                    <a:rPr lang="en-US" i="1">
                                      <a:effectLst/>
                                      <a:latin typeface="Cambria Math" panose="02040503050406030204" pitchFamily="18" charset="0"/>
                                    </a:rPr>
                                  </m:ctrlPr>
                                </m:sSubPr>
                                <m:e>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𝑖𝑗</m:t>
                                  </m:r>
                                </m:sub>
                              </m:sSub>
                              <m:func>
                                <m:funcPr>
                                  <m:ctrlPr>
                                    <a:rPr lang="en-US" i="1">
                                      <a:effectLst/>
                                      <a:latin typeface="Cambria Math" panose="02040503050406030204" pitchFamily="18" charset="0"/>
                                    </a:rPr>
                                  </m:ctrlPr>
                                </m:funcPr>
                                <m:fName>
                                  <m:r>
                                    <m:rPr>
                                      <m:sty m:val="p"/>
                                    </m:rPr>
                                    <a:rPr lang="en-US" sz="1800" kern="1200">
                                      <a:effectLst/>
                                      <a:latin typeface="Cambria Math" panose="02040503050406030204" pitchFamily="18" charset="0"/>
                                      <a:ea typeface="SimSun" panose="02010600030101010101" pitchFamily="2" charset="-122"/>
                                      <a:cs typeface="Times New Roman" panose="02020603050405020304" pitchFamily="18" charset="0"/>
                                    </a:rPr>
                                    <m:t>log</m:t>
                                  </m:r>
                                </m:fName>
                                <m:e>
                                  <m:d>
                                    <m:dPr>
                                      <m:ctrlPr>
                                        <a:rPr lang="en-US" i="1">
                                          <a:effectLst/>
                                          <a:latin typeface="Cambria Math" panose="02040503050406030204" pitchFamily="18" charset="0"/>
                                        </a:rPr>
                                      </m:ctrlPr>
                                    </m:dPr>
                                    <m:e>
                                      <m:f>
                                        <m:fPr>
                                          <m:ctrlPr>
                                            <a:rPr lang="en-US" i="1">
                                              <a:effectLst/>
                                              <a:latin typeface="Cambria Math" panose="02040503050406030204" pitchFamily="18" charset="0"/>
                                            </a:rPr>
                                          </m:ctrlPr>
                                        </m:fPr>
                                        <m:num>
                                          <m:r>
                                            <m:rPr>
                                              <m:sty m:val="p"/>
                                            </m:rPr>
                                            <a:rPr lang="en-US" sz="1800" kern="1200">
                                              <a:effectLst/>
                                              <a:latin typeface="Cambria Math" panose="02040503050406030204" pitchFamily="18" charset="0"/>
                                              <a:ea typeface="SimSun" panose="02010600030101010101" pitchFamily="2" charset="-122"/>
                                              <a:cs typeface="Times New Roman" panose="02020603050405020304" pitchFamily="18" charset="0"/>
                                            </a:rPr>
                                            <m:t>exp</m:t>
                                          </m:r>
                                          <m:r>
                                            <a:rPr lang="en-US" sz="1800" kern="1200">
                                              <a:effectLst/>
                                              <a:latin typeface="Cambria Math" panose="02040503050406030204" pitchFamily="18" charset="0"/>
                                              <a:ea typeface="SimSun" panose="02010600030101010101" pitchFamily="2" charset="-122"/>
                                              <a:cs typeface="Times New Roman" panose="02020603050405020304" pitchFamily="18" charset="0"/>
                                            </a:rPr>
                                            <m:t>⁡</m:t>
                                          </m:r>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i="1">
                                                  <a:effectLst/>
                                                  <a:latin typeface="Cambria Math" panose="02040503050406030204" pitchFamily="18" charset="0"/>
                                                </a:rPr>
                                              </m:ctrlPr>
                                            </m:sSubPr>
                                            <m:e>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i="1">
                                                  <a:effectLst/>
                                                  <a:latin typeface="Cambria Math" panose="02040503050406030204" pitchFamily="18" charset="0"/>
                                                </a:rPr>
                                              </m:ctrlPr>
                                            </m:sSubPr>
                                            <m:e>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𝑤</m:t>
                                              </m:r>
                                            </m:e>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𝑗</m:t>
                                              </m:r>
                                            </m:sub>
                                          </m:s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num>
                                        <m:den>
                                          <m:nary>
                                            <m:naryPr>
                                              <m:chr m:val="∑"/>
                                              <m:limLoc m:val="undOvr"/>
                                              <m:ctrlPr>
                                                <a:rPr lang="en-US" i="1">
                                                  <a:effectLst/>
                                                  <a:latin typeface="Cambria Math" panose="02040503050406030204" pitchFamily="18" charset="0"/>
                                                </a:rPr>
                                              </m:ctrlPr>
                                            </m:naryPr>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𝑘</m:t>
                                              </m:r>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𝐶</m:t>
                                              </m:r>
                                            </m:sup>
                                            <m:e>
                                              <m:r>
                                                <m:rPr>
                                                  <m:sty m:val="p"/>
                                                </m:rPr>
                                                <a:rPr lang="en-US" sz="1800" kern="1200">
                                                  <a:effectLst/>
                                                  <a:latin typeface="Cambria Math" panose="02040503050406030204" pitchFamily="18" charset="0"/>
                                                  <a:ea typeface="SimSun" panose="02010600030101010101" pitchFamily="2" charset="-122"/>
                                                  <a:cs typeface="Times New Roman" panose="02020603050405020304" pitchFamily="18" charset="0"/>
                                                </a:rPr>
                                                <m:t>exp</m:t>
                                              </m:r>
                                              <m:r>
                                                <a:rPr lang="en-US" sz="1800" kern="1200">
                                                  <a:effectLst/>
                                                  <a:latin typeface="Cambria Math" panose="02040503050406030204" pitchFamily="18" charset="0"/>
                                                  <a:ea typeface="SimSun" panose="02010600030101010101" pitchFamily="2" charset="-122"/>
                                                  <a:cs typeface="Times New Roman" panose="02020603050405020304" pitchFamily="18" charset="0"/>
                                                </a:rPr>
                                                <m:t>⁡</m:t>
                                              </m:r>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i="1">
                                                      <a:effectLst/>
                                                      <a:latin typeface="Cambria Math" panose="02040503050406030204" pitchFamily="18" charset="0"/>
                                                    </a:rPr>
                                                  </m:ctrlPr>
                                                </m:sSubPr>
                                                <m:e>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i="1">
                                                      <a:effectLst/>
                                                      <a:latin typeface="Cambria Math" panose="02040503050406030204" pitchFamily="18" charset="0"/>
                                                    </a:rPr>
                                                  </m:ctrlPr>
                                                </m:sSubPr>
                                                <m:e>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𝑤</m:t>
                                                  </m:r>
                                                </m:e>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𝑘</m:t>
                                                  </m:r>
                                                </m:sub>
                                              </m:s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e>
                                          </m:nary>
                                        </m:den>
                                      </m:f>
                                    </m:e>
                                  </m:d>
                                </m:e>
                              </m:func>
                            </m:e>
                          </m:nary>
                        </m:e>
                      </m:nary>
                    </m:oMath>
                  </m:oMathPara>
                </a14:m>
                <a:endParaRPr lang="en-US"/>
              </a:p>
            </p:txBody>
          </p:sp>
        </mc:Choice>
        <mc:Fallback xmlns="">
          <p:sp>
            <p:nvSpPr>
              <p:cNvPr id="20" name="TextBox 19">
                <a:extLst>
                  <a:ext uri="{FF2B5EF4-FFF2-40B4-BE49-F238E27FC236}">
                    <a16:creationId xmlns:a16="http://schemas.microsoft.com/office/drawing/2014/main" id="{2C4AB71D-8577-4DF8-B28A-2DF178DDB014}"/>
                  </a:ext>
                </a:extLst>
              </p:cNvPr>
              <p:cNvSpPr txBox="1">
                <a:spLocks noRot="1" noChangeAspect="1" noMove="1" noResize="1" noEditPoints="1" noAdjustHandles="1" noChangeArrowheads="1" noChangeShapeType="1" noTextEdit="1"/>
              </p:cNvSpPr>
              <p:nvPr/>
            </p:nvSpPr>
            <p:spPr>
              <a:xfrm>
                <a:off x="1874158" y="3021062"/>
                <a:ext cx="7268027" cy="904158"/>
              </a:xfrm>
              <a:prstGeom prst="rect">
                <a:avLst/>
              </a:prstGeom>
              <a:blipFill>
                <a:blip r:embed="rId6"/>
                <a:stretch>
                  <a:fillRect/>
                </a:stretch>
              </a:blipFill>
            </p:spPr>
            <p:txBody>
              <a:bodyPr/>
              <a:lstStyle/>
              <a:p>
                <a:r>
                  <a:rPr lang="en-US">
                    <a:noFill/>
                  </a:rPr>
                  <a:t> </a:t>
                </a:r>
              </a:p>
            </p:txBody>
          </p:sp>
        </mc:Fallback>
      </mc:AlternateContent>
      <p:sp>
        <p:nvSpPr>
          <p:cNvPr id="28" name="TextBox 27">
            <a:extLst>
              <a:ext uri="{FF2B5EF4-FFF2-40B4-BE49-F238E27FC236}">
                <a16:creationId xmlns:a16="http://schemas.microsoft.com/office/drawing/2014/main" id="{E1910B42-E621-D1FC-24A5-058AFE690650}"/>
              </a:ext>
            </a:extLst>
          </p:cNvPr>
          <p:cNvSpPr txBox="1"/>
          <p:nvPr/>
        </p:nvSpPr>
        <p:spPr>
          <a:xfrm>
            <a:off x="1874158" y="4249360"/>
            <a:ext cx="4425042" cy="369332"/>
          </a:xfrm>
          <a:prstGeom prst="rect">
            <a:avLst/>
          </a:prstGeom>
          <a:noFill/>
        </p:spPr>
        <p:txBody>
          <a:bodyPr wrap="square">
            <a:spAutoFit/>
          </a:bodyPr>
          <a:lstStyle/>
          <a:p>
            <a:r>
              <a:rPr lang="vi-VN" sz="1800">
                <a:solidFill>
                  <a:srgbClr val="797979"/>
                </a:solidFill>
                <a:latin typeface="Lato light"/>
              </a:rPr>
              <a:t>Với ma trận trọng số</a:t>
            </a:r>
            <a:r>
              <a:rPr lang="vi-VN" sz="1800" b="1">
                <a:solidFill>
                  <a:srgbClr val="797979"/>
                </a:solidFill>
                <a:latin typeface="Lato light"/>
              </a:rPr>
              <a:t> W </a:t>
            </a:r>
            <a:r>
              <a:rPr lang="vi-VN" sz="1800">
                <a:solidFill>
                  <a:srgbClr val="797979"/>
                </a:solidFill>
                <a:latin typeface="Lato light"/>
              </a:rPr>
              <a:t>là biến cần tối ưu.</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0CCC6856-EE10-947D-FB17-437A191CDE65}"/>
                  </a:ext>
                </a:extLst>
              </p:cNvPr>
              <p:cNvSpPr txBox="1"/>
              <p:nvPr/>
            </p:nvSpPr>
            <p:spPr>
              <a:xfrm>
                <a:off x="1874158" y="2358368"/>
                <a:ext cx="5749471" cy="338554"/>
              </a:xfrm>
              <a:prstGeom prst="rect">
                <a:avLst/>
              </a:prstGeom>
              <a:noFill/>
            </p:spPr>
            <p:txBody>
              <a:bodyPr wrap="square">
                <a:spAutoFit/>
              </a:bodyPr>
              <a:lstStyle/>
              <a:p>
                <a:r>
                  <a:rPr lang="vi-VN" sz="1600">
                    <a:solidFill>
                      <a:srgbClr val="797979"/>
                    </a:solidFill>
                    <a:latin typeface="Lato light"/>
                  </a:rPr>
                  <a:t>Sử dụng Cross entropy cho tất cả cặp dữ liệu </a:t>
                </a:r>
                <a14:m>
                  <m:oMath xmlns:m="http://schemas.openxmlformats.org/officeDocument/2006/math">
                    <m:sSub>
                      <m:sSubPr>
                        <m:ctrlPr>
                          <a:rPr lang="vi-VN" sz="1600" i="1" smtClean="0">
                            <a:solidFill>
                              <a:srgbClr val="797979"/>
                            </a:solidFill>
                            <a:latin typeface="Cambria Math" panose="02040503050406030204" pitchFamily="18" charset="0"/>
                          </a:rPr>
                        </m:ctrlPr>
                      </m:sSubPr>
                      <m:e>
                        <m:r>
                          <a:rPr lang="vi-VN" sz="1600" i="1" smtClean="0">
                            <a:solidFill>
                              <a:srgbClr val="797979"/>
                            </a:solidFill>
                            <a:latin typeface="Cambria Math" panose="02040503050406030204" pitchFamily="18" charset="0"/>
                          </a:rPr>
                          <m:t>𝑥</m:t>
                        </m:r>
                      </m:e>
                      <m:sub>
                        <m:r>
                          <a:rPr lang="vi-VN" sz="1600" i="1" smtClean="0">
                            <a:solidFill>
                              <a:srgbClr val="797979"/>
                            </a:solidFill>
                            <a:latin typeface="Cambria Math" panose="02040503050406030204" pitchFamily="18" charset="0"/>
                          </a:rPr>
                          <m:t>𝑖</m:t>
                        </m:r>
                      </m:sub>
                    </m:sSub>
                    <m:r>
                      <a:rPr lang="vi-VN" sz="1600" i="1" smtClean="0">
                        <a:solidFill>
                          <a:srgbClr val="797979"/>
                        </a:solidFill>
                        <a:latin typeface="Cambria Math" panose="02040503050406030204" pitchFamily="18" charset="0"/>
                      </a:rPr>
                      <m:t>,</m:t>
                    </m:r>
                    <m:sSub>
                      <m:sSubPr>
                        <m:ctrlPr>
                          <a:rPr lang="vi-VN" sz="1600" i="1" smtClean="0">
                            <a:solidFill>
                              <a:srgbClr val="797979"/>
                            </a:solidFill>
                            <a:latin typeface="Cambria Math" panose="02040503050406030204" pitchFamily="18" charset="0"/>
                          </a:rPr>
                        </m:ctrlPr>
                      </m:sSubPr>
                      <m:e>
                        <m:r>
                          <a:rPr lang="vi-VN" sz="1600" i="1" smtClean="0">
                            <a:solidFill>
                              <a:srgbClr val="797979"/>
                            </a:solidFill>
                            <a:latin typeface="Cambria Math" panose="02040503050406030204" pitchFamily="18" charset="0"/>
                          </a:rPr>
                          <m:t>𝑦</m:t>
                        </m:r>
                      </m:e>
                      <m:sub>
                        <m:r>
                          <a:rPr lang="vi-VN" sz="1600" i="1" smtClean="0">
                            <a:solidFill>
                              <a:srgbClr val="797979"/>
                            </a:solidFill>
                            <a:latin typeface="Cambria Math" panose="02040503050406030204" pitchFamily="18" charset="0"/>
                          </a:rPr>
                          <m:t>𝑖</m:t>
                        </m:r>
                      </m:sub>
                    </m:sSub>
                    <m:r>
                      <a:rPr lang="vi-VN" sz="1600" i="1" smtClean="0">
                        <a:solidFill>
                          <a:srgbClr val="797979"/>
                        </a:solidFill>
                        <a:latin typeface="Cambria Math" panose="02040503050406030204" pitchFamily="18" charset="0"/>
                      </a:rPr>
                      <m:t>,</m:t>
                    </m:r>
                    <m:r>
                      <a:rPr lang="vi-VN" sz="1600" i="1" smtClean="0">
                        <a:solidFill>
                          <a:srgbClr val="797979"/>
                        </a:solidFill>
                        <a:latin typeface="Cambria Math" panose="02040503050406030204" pitchFamily="18" charset="0"/>
                      </a:rPr>
                      <m:t>𝑖</m:t>
                    </m:r>
                    <m:r>
                      <a:rPr lang="vi-VN" sz="1600" i="1" smtClean="0">
                        <a:solidFill>
                          <a:srgbClr val="797979"/>
                        </a:solidFill>
                        <a:latin typeface="Cambria Math" panose="02040503050406030204" pitchFamily="18" charset="0"/>
                      </a:rPr>
                      <m:t>=1,2,…</m:t>
                    </m:r>
                    <m:r>
                      <a:rPr lang="vi-VN" sz="1600" i="1" smtClean="0">
                        <a:solidFill>
                          <a:srgbClr val="797979"/>
                        </a:solidFill>
                        <a:latin typeface="Cambria Math" panose="02040503050406030204" pitchFamily="18" charset="0"/>
                      </a:rPr>
                      <m:t>𝑛</m:t>
                    </m:r>
                  </m:oMath>
                </a14:m>
                <a:r>
                  <a:rPr lang="en-US" sz="1600">
                    <a:solidFill>
                      <a:srgbClr val="797979"/>
                    </a:solidFill>
                    <a:latin typeface="Lato light"/>
                  </a:rPr>
                  <a:t>.</a:t>
                </a:r>
                <a:endParaRPr lang="vi-VN" sz="1600">
                  <a:solidFill>
                    <a:srgbClr val="797979"/>
                  </a:solidFill>
                  <a:latin typeface="Lato light"/>
                </a:endParaRPr>
              </a:p>
            </p:txBody>
          </p:sp>
        </mc:Choice>
        <mc:Fallback xmlns="">
          <p:sp>
            <p:nvSpPr>
              <p:cNvPr id="30" name="TextBox 29">
                <a:extLst>
                  <a:ext uri="{FF2B5EF4-FFF2-40B4-BE49-F238E27FC236}">
                    <a16:creationId xmlns:a16="http://schemas.microsoft.com/office/drawing/2014/main" id="{0CCC6856-EE10-947D-FB17-437A191CDE65}"/>
                  </a:ext>
                </a:extLst>
              </p:cNvPr>
              <p:cNvSpPr txBox="1">
                <a:spLocks noRot="1" noChangeAspect="1" noMove="1" noResize="1" noEditPoints="1" noAdjustHandles="1" noChangeArrowheads="1" noChangeShapeType="1" noTextEdit="1"/>
              </p:cNvSpPr>
              <p:nvPr/>
            </p:nvSpPr>
            <p:spPr>
              <a:xfrm>
                <a:off x="1874158" y="2358368"/>
                <a:ext cx="5749471" cy="338554"/>
              </a:xfrm>
              <a:prstGeom prst="rect">
                <a:avLst/>
              </a:prstGeom>
              <a:blipFill>
                <a:blip r:embed="rId7"/>
                <a:stretch>
                  <a:fillRect l="-530" t="-5455" b="-23636"/>
                </a:stretch>
              </a:blipFill>
            </p:spPr>
            <p:txBody>
              <a:bodyPr/>
              <a:lstStyle/>
              <a:p>
                <a:r>
                  <a:rPr lang="en-US">
                    <a:noFill/>
                  </a:rPr>
                  <a:t> </a:t>
                </a:r>
              </a:p>
            </p:txBody>
          </p:sp>
        </mc:Fallback>
      </mc:AlternateContent>
    </p:spTree>
    <p:extLst>
      <p:ext uri="{BB962C8B-B14F-4D97-AF65-F5344CB8AC3E}">
        <p14:creationId xmlns:p14="http://schemas.microsoft.com/office/powerpoint/2010/main" val="675369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0" grpId="0"/>
      <p:bldP spid="28" grpId="0"/>
      <p:bldP spid="30"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extBox 12"/>
          <p:cNvSpPr txBox="1"/>
          <p:nvPr/>
        </p:nvSpPr>
        <p:spPr>
          <a:xfrm>
            <a:off x="1670646" y="1434737"/>
            <a:ext cx="3422753" cy="461665"/>
          </a:xfrm>
          <a:prstGeom prst="rect">
            <a:avLst/>
          </a:prstGeom>
          <a:noFill/>
        </p:spPr>
        <p:txBody>
          <a:bodyPr wrap="square" rtlCol="0">
            <a:spAutoFit/>
          </a:bodyPr>
          <a:lstStyle/>
          <a:p>
            <a:pPr algn="ctr"/>
            <a:r>
              <a:rPr lang="en-US" sz="2400" b="1" dirty="0">
                <a:solidFill>
                  <a:srgbClr val="797979"/>
                </a:solidFill>
                <a:latin typeface="Lato light"/>
              </a:rPr>
              <a:t>NHẬP MÔN HỌC MÁY</a:t>
            </a:r>
          </a:p>
        </p:txBody>
      </p:sp>
      <p:cxnSp>
        <p:nvCxnSpPr>
          <p:cNvPr id="3" name="Straight Connector 2"/>
          <p:cNvCxnSpPr/>
          <p:nvPr/>
        </p:nvCxnSpPr>
        <p:spPr>
          <a:xfrm>
            <a:off x="6391600" y="0"/>
            <a:ext cx="14484" cy="6858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698551" y="3458489"/>
            <a:ext cx="1376708" cy="338554"/>
          </a:xfrm>
          <a:prstGeom prst="rect">
            <a:avLst/>
          </a:prstGeom>
          <a:noFill/>
        </p:spPr>
        <p:txBody>
          <a:bodyPr wrap="square" rtlCol="0">
            <a:spAutoFit/>
          </a:bodyPr>
          <a:lstStyle/>
          <a:p>
            <a:pPr algn="ctr"/>
            <a:r>
              <a:rPr lang="en-US" sz="1600">
                <a:solidFill>
                  <a:srgbClr val="797979"/>
                </a:solidFill>
                <a:latin typeface="Lato light"/>
              </a:rPr>
              <a:t>Hướng dẫn: </a:t>
            </a:r>
            <a:endParaRPr lang="en-US" sz="1600" dirty="0">
              <a:solidFill>
                <a:srgbClr val="797979"/>
              </a:solidFill>
              <a:latin typeface="Lato light"/>
            </a:endParaRPr>
          </a:p>
        </p:txBody>
      </p:sp>
      <p:sp>
        <p:nvSpPr>
          <p:cNvPr id="21" name="TextBox 20"/>
          <p:cNvSpPr txBox="1"/>
          <p:nvPr/>
        </p:nvSpPr>
        <p:spPr>
          <a:xfrm>
            <a:off x="2171388" y="3776683"/>
            <a:ext cx="2431033" cy="338554"/>
          </a:xfrm>
          <a:prstGeom prst="rect">
            <a:avLst/>
          </a:prstGeom>
          <a:noFill/>
        </p:spPr>
        <p:txBody>
          <a:bodyPr wrap="square" rtlCol="0">
            <a:spAutoFit/>
          </a:bodyPr>
          <a:lstStyle/>
          <a:p>
            <a:pPr algn="ctr"/>
            <a:r>
              <a:rPr lang="en-GB" sz="1600">
                <a:solidFill>
                  <a:srgbClr val="797979"/>
                </a:solidFill>
                <a:latin typeface="Lato light"/>
              </a:rPr>
              <a:t>Thầy Nguyễn Ngọc Đức</a:t>
            </a:r>
            <a:endParaRPr lang="en-US" sz="1600" dirty="0">
              <a:solidFill>
                <a:srgbClr val="797979"/>
              </a:solidFill>
              <a:latin typeface="Lato light"/>
            </a:endParaRPr>
          </a:p>
        </p:txBody>
      </p:sp>
      <p:sp>
        <p:nvSpPr>
          <p:cNvPr id="24" name="TextBox 23"/>
          <p:cNvSpPr txBox="1"/>
          <p:nvPr/>
        </p:nvSpPr>
        <p:spPr>
          <a:xfrm>
            <a:off x="1328911" y="4287076"/>
            <a:ext cx="4115986" cy="338554"/>
          </a:xfrm>
          <a:prstGeom prst="rect">
            <a:avLst/>
          </a:prstGeom>
          <a:noFill/>
        </p:spPr>
        <p:txBody>
          <a:bodyPr wrap="square" rtlCol="0">
            <a:spAutoFit/>
          </a:bodyPr>
          <a:lstStyle/>
          <a:p>
            <a:r>
              <a:rPr lang="en-GB" sz="1600" dirty="0">
                <a:solidFill>
                  <a:srgbClr val="797979"/>
                </a:solidFill>
                <a:latin typeface="Lato light"/>
              </a:rPr>
              <a:t>CHỦ ĐỀ</a:t>
            </a:r>
            <a:r>
              <a:rPr lang="en-GB" sz="1600">
                <a:solidFill>
                  <a:srgbClr val="797979"/>
                </a:solidFill>
                <a:latin typeface="Lato light"/>
              </a:rPr>
              <a:t>: </a:t>
            </a:r>
            <a:r>
              <a:rPr lang="en-US" sz="1600">
                <a:solidFill>
                  <a:srgbClr val="797979"/>
                </a:solidFill>
                <a:latin typeface="Lato light"/>
              </a:rPr>
              <a:t>PHÂN LOẠI ẢNH </a:t>
            </a:r>
            <a:r>
              <a:rPr lang="en-US" sz="1600" dirty="0">
                <a:solidFill>
                  <a:srgbClr val="797979"/>
                </a:solidFill>
                <a:latin typeface="Lato light"/>
              </a:rPr>
              <a:t>TRANG PHỤC</a:t>
            </a:r>
          </a:p>
        </p:txBody>
      </p:sp>
      <p:pic>
        <p:nvPicPr>
          <p:cNvPr id="31" name="Picture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96360" y="2180048"/>
            <a:ext cx="286110" cy="286110"/>
          </a:xfrm>
          <a:prstGeom prst="rect">
            <a:avLst/>
          </a:prstGeom>
        </p:spPr>
      </p:pic>
      <p:pic>
        <p:nvPicPr>
          <p:cNvPr id="32" name="Picture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21188" y="1490274"/>
            <a:ext cx="359710" cy="359710"/>
          </a:xfrm>
          <a:prstGeom prst="rect">
            <a:avLst/>
          </a:prstGeom>
        </p:spPr>
      </p:pic>
      <p:sp>
        <p:nvSpPr>
          <p:cNvPr id="36" name="TextBox 35"/>
          <p:cNvSpPr txBox="1"/>
          <p:nvPr/>
        </p:nvSpPr>
        <p:spPr>
          <a:xfrm>
            <a:off x="7880898" y="1467140"/>
            <a:ext cx="2544915" cy="369332"/>
          </a:xfrm>
          <a:prstGeom prst="rect">
            <a:avLst/>
          </a:prstGeom>
          <a:noFill/>
        </p:spPr>
        <p:txBody>
          <a:bodyPr wrap="square" rtlCol="0">
            <a:spAutoFit/>
          </a:bodyPr>
          <a:lstStyle/>
          <a:p>
            <a:pPr algn="ctr"/>
            <a:r>
              <a:rPr lang="en-US" b="1">
                <a:solidFill>
                  <a:srgbClr val="797979"/>
                </a:solidFill>
                <a:latin typeface="Lato light"/>
              </a:rPr>
              <a:t>NỘI DUNG BÁO CÁO</a:t>
            </a:r>
            <a:endParaRPr lang="en-US" b="1" dirty="0">
              <a:solidFill>
                <a:srgbClr val="797979"/>
              </a:solidFill>
              <a:latin typeface="Lato light"/>
            </a:endParaRPr>
          </a:p>
        </p:txBody>
      </p:sp>
      <p:cxnSp>
        <p:nvCxnSpPr>
          <p:cNvPr id="37" name="Straight Connector 36"/>
          <p:cNvCxnSpPr>
            <a:cxnSpLocks/>
            <a:endCxn id="66" idx="0"/>
          </p:cNvCxnSpPr>
          <p:nvPr/>
        </p:nvCxnSpPr>
        <p:spPr>
          <a:xfrm>
            <a:off x="7701044" y="2002685"/>
            <a:ext cx="0" cy="316741"/>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6" name="Flowchart: Connector 65"/>
          <p:cNvSpPr/>
          <p:nvPr/>
        </p:nvSpPr>
        <p:spPr>
          <a:xfrm>
            <a:off x="7659769" y="2319426"/>
            <a:ext cx="82549" cy="88922"/>
          </a:xfrm>
          <a:prstGeom prst="flowChartConnector">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p:cNvCxnSpPr>
            <a:stCxn id="66" idx="4"/>
            <a:endCxn id="77" idx="0"/>
          </p:cNvCxnSpPr>
          <p:nvPr/>
        </p:nvCxnSpPr>
        <p:spPr>
          <a:xfrm>
            <a:off x="7701044" y="2408348"/>
            <a:ext cx="842" cy="444851"/>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7" name="Flowchart: Connector 76"/>
          <p:cNvSpPr/>
          <p:nvPr/>
        </p:nvSpPr>
        <p:spPr>
          <a:xfrm>
            <a:off x="7660611" y="2853199"/>
            <a:ext cx="82549" cy="88922"/>
          </a:xfrm>
          <a:prstGeom prst="flowChartConnector">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Connector 77"/>
          <p:cNvCxnSpPr>
            <a:stCxn id="77" idx="4"/>
            <a:endCxn id="79" idx="0"/>
          </p:cNvCxnSpPr>
          <p:nvPr/>
        </p:nvCxnSpPr>
        <p:spPr>
          <a:xfrm>
            <a:off x="7701886" y="2942121"/>
            <a:ext cx="0" cy="446529"/>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9" name="Flowchart: Connector 78"/>
          <p:cNvSpPr/>
          <p:nvPr/>
        </p:nvSpPr>
        <p:spPr>
          <a:xfrm>
            <a:off x="7660611" y="3388650"/>
            <a:ext cx="82549" cy="88922"/>
          </a:xfrm>
          <a:prstGeom prst="flowChartConnector">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Straight Connector 79"/>
          <p:cNvCxnSpPr>
            <a:stCxn id="79" idx="4"/>
            <a:endCxn id="81" idx="0"/>
          </p:cNvCxnSpPr>
          <p:nvPr/>
        </p:nvCxnSpPr>
        <p:spPr>
          <a:xfrm>
            <a:off x="7701886" y="3477572"/>
            <a:ext cx="4796" cy="436291"/>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1" name="Flowchart: Connector 80"/>
          <p:cNvSpPr/>
          <p:nvPr/>
        </p:nvSpPr>
        <p:spPr>
          <a:xfrm>
            <a:off x="7665407" y="3913863"/>
            <a:ext cx="82549" cy="88922"/>
          </a:xfrm>
          <a:prstGeom prst="flowChartConnector">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Connector 81"/>
          <p:cNvCxnSpPr>
            <a:stCxn id="81" idx="4"/>
            <a:endCxn id="83" idx="0"/>
          </p:cNvCxnSpPr>
          <p:nvPr/>
        </p:nvCxnSpPr>
        <p:spPr>
          <a:xfrm flipH="1">
            <a:off x="7704285" y="4002785"/>
            <a:ext cx="2397" cy="446529"/>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3" name="Flowchart: Connector 82"/>
          <p:cNvSpPr/>
          <p:nvPr/>
        </p:nvSpPr>
        <p:spPr>
          <a:xfrm>
            <a:off x="7663010" y="4449314"/>
            <a:ext cx="82549" cy="88922"/>
          </a:xfrm>
          <a:prstGeom prst="flowChartConnector">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Connector 87"/>
          <p:cNvCxnSpPr>
            <a:stCxn id="83" idx="4"/>
            <a:endCxn id="89" idx="0"/>
          </p:cNvCxnSpPr>
          <p:nvPr/>
        </p:nvCxnSpPr>
        <p:spPr>
          <a:xfrm flipH="1">
            <a:off x="7701888" y="4538236"/>
            <a:ext cx="2397" cy="36902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9" name="Flowchart: Connector 88"/>
          <p:cNvSpPr/>
          <p:nvPr/>
        </p:nvSpPr>
        <p:spPr>
          <a:xfrm>
            <a:off x="7660613" y="4907260"/>
            <a:ext cx="82549" cy="88922"/>
          </a:xfrm>
          <a:prstGeom prst="flowChartConnector">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TextBox 114"/>
          <p:cNvSpPr txBox="1"/>
          <p:nvPr/>
        </p:nvSpPr>
        <p:spPr>
          <a:xfrm>
            <a:off x="8272549" y="2142953"/>
            <a:ext cx="2198932" cy="338554"/>
          </a:xfrm>
          <a:prstGeom prst="rect">
            <a:avLst/>
          </a:prstGeom>
          <a:noFill/>
        </p:spPr>
        <p:txBody>
          <a:bodyPr wrap="square" rtlCol="0">
            <a:spAutoFit/>
          </a:bodyPr>
          <a:lstStyle/>
          <a:p>
            <a:r>
              <a:rPr lang="en-GB" sz="1600">
                <a:solidFill>
                  <a:srgbClr val="797979"/>
                </a:solidFill>
                <a:latin typeface="Lato light"/>
              </a:rPr>
              <a:t>Giới thiệu thành viên</a:t>
            </a:r>
            <a:endParaRPr lang="en-US" sz="1600" dirty="0">
              <a:solidFill>
                <a:srgbClr val="797979"/>
              </a:solidFill>
              <a:latin typeface="Lato light"/>
            </a:endParaRPr>
          </a:p>
        </p:txBody>
      </p:sp>
      <p:sp>
        <p:nvSpPr>
          <p:cNvPr id="116" name="TextBox 115"/>
          <p:cNvSpPr txBox="1"/>
          <p:nvPr/>
        </p:nvSpPr>
        <p:spPr>
          <a:xfrm>
            <a:off x="8259202" y="2740788"/>
            <a:ext cx="2198930" cy="338554"/>
          </a:xfrm>
          <a:prstGeom prst="rect">
            <a:avLst/>
          </a:prstGeom>
          <a:noFill/>
        </p:spPr>
        <p:txBody>
          <a:bodyPr wrap="square" rtlCol="0">
            <a:spAutoFit/>
          </a:bodyPr>
          <a:lstStyle/>
          <a:p>
            <a:r>
              <a:rPr lang="en-GB" sz="1600" dirty="0" err="1">
                <a:solidFill>
                  <a:srgbClr val="797979"/>
                </a:solidFill>
                <a:latin typeface="Lato light"/>
              </a:rPr>
              <a:t>Giới</a:t>
            </a:r>
            <a:r>
              <a:rPr lang="en-GB" sz="1600" dirty="0">
                <a:solidFill>
                  <a:srgbClr val="797979"/>
                </a:solidFill>
                <a:latin typeface="Lato light"/>
              </a:rPr>
              <a:t> </a:t>
            </a:r>
            <a:r>
              <a:rPr lang="en-GB" sz="1600" dirty="0" err="1">
                <a:solidFill>
                  <a:srgbClr val="797979"/>
                </a:solidFill>
                <a:latin typeface="Lato light"/>
              </a:rPr>
              <a:t>thiệu</a:t>
            </a:r>
            <a:r>
              <a:rPr lang="en-GB" sz="1600" dirty="0">
                <a:solidFill>
                  <a:srgbClr val="797979"/>
                </a:solidFill>
                <a:latin typeface="Lato light"/>
              </a:rPr>
              <a:t> </a:t>
            </a:r>
            <a:r>
              <a:rPr lang="en-GB" sz="1600" dirty="0" err="1">
                <a:solidFill>
                  <a:srgbClr val="797979"/>
                </a:solidFill>
                <a:latin typeface="Lato light"/>
              </a:rPr>
              <a:t>vấn</a:t>
            </a:r>
            <a:r>
              <a:rPr lang="en-GB" sz="1600" dirty="0">
                <a:solidFill>
                  <a:srgbClr val="797979"/>
                </a:solidFill>
                <a:latin typeface="Lato light"/>
              </a:rPr>
              <a:t> </a:t>
            </a:r>
            <a:r>
              <a:rPr lang="en-GB" sz="1600" dirty="0" err="1">
                <a:solidFill>
                  <a:srgbClr val="797979"/>
                </a:solidFill>
                <a:latin typeface="Lato light"/>
              </a:rPr>
              <a:t>đề</a:t>
            </a:r>
            <a:endParaRPr lang="en-US" sz="1600" dirty="0">
              <a:solidFill>
                <a:srgbClr val="797979"/>
              </a:solidFill>
              <a:latin typeface="Lato light"/>
            </a:endParaRPr>
          </a:p>
        </p:txBody>
      </p:sp>
      <p:sp>
        <p:nvSpPr>
          <p:cNvPr id="117" name="TextBox 116"/>
          <p:cNvSpPr txBox="1"/>
          <p:nvPr/>
        </p:nvSpPr>
        <p:spPr>
          <a:xfrm>
            <a:off x="8285324" y="3769648"/>
            <a:ext cx="2687045" cy="338554"/>
          </a:xfrm>
          <a:prstGeom prst="rect">
            <a:avLst/>
          </a:prstGeom>
          <a:noFill/>
        </p:spPr>
        <p:txBody>
          <a:bodyPr wrap="square" rtlCol="0">
            <a:spAutoFit/>
          </a:bodyPr>
          <a:lstStyle/>
          <a:p>
            <a:r>
              <a:rPr lang="en-GB" sz="1600" dirty="0" err="1">
                <a:solidFill>
                  <a:srgbClr val="797979"/>
                </a:solidFill>
                <a:latin typeface="Lato light"/>
              </a:rPr>
              <a:t>Softmax</a:t>
            </a:r>
            <a:r>
              <a:rPr lang="en-GB" sz="1600" dirty="0">
                <a:solidFill>
                  <a:srgbClr val="797979"/>
                </a:solidFill>
                <a:latin typeface="Lato light"/>
              </a:rPr>
              <a:t> regression</a:t>
            </a:r>
            <a:endParaRPr lang="en-US" sz="1600" dirty="0">
              <a:solidFill>
                <a:srgbClr val="797979"/>
              </a:solidFill>
              <a:latin typeface="Lato light"/>
            </a:endParaRPr>
          </a:p>
        </p:txBody>
      </p:sp>
      <p:sp>
        <p:nvSpPr>
          <p:cNvPr id="118" name="TextBox 117"/>
          <p:cNvSpPr txBox="1"/>
          <p:nvPr/>
        </p:nvSpPr>
        <p:spPr>
          <a:xfrm>
            <a:off x="8259202" y="3272062"/>
            <a:ext cx="3263685" cy="338554"/>
          </a:xfrm>
          <a:prstGeom prst="rect">
            <a:avLst/>
          </a:prstGeom>
          <a:noFill/>
        </p:spPr>
        <p:txBody>
          <a:bodyPr wrap="square" rtlCol="0">
            <a:spAutoFit/>
          </a:bodyPr>
          <a:lstStyle/>
          <a:p>
            <a:r>
              <a:rPr lang="en-US" sz="1600" dirty="0">
                <a:solidFill>
                  <a:srgbClr val="797979"/>
                </a:solidFill>
                <a:latin typeface="Lato light"/>
              </a:rPr>
              <a:t>Mini-batch gradient descent</a:t>
            </a:r>
          </a:p>
        </p:txBody>
      </p:sp>
      <p:sp>
        <p:nvSpPr>
          <p:cNvPr id="122" name="TextBox 121"/>
          <p:cNvSpPr txBox="1"/>
          <p:nvPr/>
        </p:nvSpPr>
        <p:spPr>
          <a:xfrm>
            <a:off x="8272548" y="4276436"/>
            <a:ext cx="3250339" cy="338554"/>
          </a:xfrm>
          <a:prstGeom prst="rect">
            <a:avLst/>
          </a:prstGeom>
          <a:noFill/>
        </p:spPr>
        <p:txBody>
          <a:bodyPr wrap="square" rtlCol="0">
            <a:spAutoFit/>
          </a:bodyPr>
          <a:lstStyle/>
          <a:p>
            <a:r>
              <a:rPr lang="en-US" sz="1600" dirty="0">
                <a:solidFill>
                  <a:srgbClr val="797979"/>
                </a:solidFill>
                <a:latin typeface="Lato light"/>
              </a:rPr>
              <a:t>Convolutional neural network</a:t>
            </a:r>
            <a:r>
              <a:rPr lang="en-US" sz="1600" dirty="0">
                <a:solidFill>
                  <a:srgbClr val="797979"/>
                </a:solidFill>
                <a:latin typeface="Lato light" panose="020F0502020204030203" pitchFamily="34" charset="0"/>
                <a:ea typeface="Lato light" panose="020F0502020204030203" pitchFamily="34" charset="0"/>
                <a:cs typeface="Lato light" panose="020F0502020204030203" pitchFamily="34" charset="0"/>
              </a:rPr>
              <a:t>	</a:t>
            </a:r>
          </a:p>
        </p:txBody>
      </p:sp>
      <p:sp>
        <p:nvSpPr>
          <p:cNvPr id="125" name="Flowchart: Connector 124"/>
          <p:cNvSpPr/>
          <p:nvPr/>
        </p:nvSpPr>
        <p:spPr>
          <a:xfrm>
            <a:off x="2684068" y="1969397"/>
            <a:ext cx="1405675" cy="1371906"/>
          </a:xfrm>
          <a:prstGeom prst="flowChartConnector">
            <a:avLst/>
          </a:prstGeom>
          <a:noFill/>
          <a:ln>
            <a:solidFill>
              <a:schemeClr val="bg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8" name="Slide Number Placeholder 137"/>
          <p:cNvSpPr>
            <a:spLocks noGrp="1"/>
          </p:cNvSpPr>
          <p:nvPr>
            <p:ph type="sldNum" sz="quarter" idx="12"/>
          </p:nvPr>
        </p:nvSpPr>
        <p:spPr>
          <a:xfrm>
            <a:off x="11353800" y="6356349"/>
            <a:ext cx="513248" cy="365125"/>
          </a:xfrm>
        </p:spPr>
        <p:txBody>
          <a:bodyPr/>
          <a:lstStyle/>
          <a:p>
            <a:fld id="{9FF1AF08-227C-4926-93CA-204ED14D83C5}" type="slidenum">
              <a:rPr lang="en-US" smtClean="0"/>
              <a:t>2</a:t>
            </a:fld>
            <a:endParaRPr lang="en-US" dirty="0"/>
          </a:p>
        </p:txBody>
      </p:sp>
      <p:sp>
        <p:nvSpPr>
          <p:cNvPr id="139" name="Date Placeholder 138"/>
          <p:cNvSpPr>
            <a:spLocks noGrp="1"/>
          </p:cNvSpPr>
          <p:nvPr>
            <p:ph type="dt" sz="half" idx="10"/>
          </p:nvPr>
        </p:nvSpPr>
        <p:spPr/>
        <p:txBody>
          <a:bodyPr/>
          <a:lstStyle/>
          <a:p>
            <a:fld id="{8DC48372-7A01-4B77-ACC5-94A4ECCFD26A}" type="datetime1">
              <a:rPr lang="en-US" smtClean="0"/>
              <a:t>5/17/2023</a:t>
            </a:fld>
            <a:endParaRPr lang="en-US"/>
          </a:p>
        </p:txBody>
      </p:sp>
      <p:sp>
        <p:nvSpPr>
          <p:cNvPr id="51" name="TextBox 50"/>
          <p:cNvSpPr txBox="1"/>
          <p:nvPr/>
        </p:nvSpPr>
        <p:spPr>
          <a:xfrm>
            <a:off x="8272548" y="4722748"/>
            <a:ext cx="2586127" cy="338554"/>
          </a:xfrm>
          <a:prstGeom prst="rect">
            <a:avLst/>
          </a:prstGeom>
          <a:noFill/>
        </p:spPr>
        <p:txBody>
          <a:bodyPr wrap="square" rtlCol="0">
            <a:spAutoFit/>
          </a:bodyPr>
          <a:lstStyle/>
          <a:p>
            <a:r>
              <a:rPr lang="en-US" sz="1600" dirty="0" err="1">
                <a:solidFill>
                  <a:srgbClr val="797979"/>
                </a:solidFill>
                <a:latin typeface="Lato light"/>
              </a:rPr>
              <a:t>Thực</a:t>
            </a:r>
            <a:r>
              <a:rPr lang="en-US" sz="1600" dirty="0">
                <a:solidFill>
                  <a:srgbClr val="797979"/>
                </a:solidFill>
                <a:latin typeface="Lato light"/>
              </a:rPr>
              <a:t> </a:t>
            </a:r>
            <a:r>
              <a:rPr lang="en-US" sz="1600" dirty="0" err="1">
                <a:solidFill>
                  <a:srgbClr val="797979"/>
                </a:solidFill>
                <a:latin typeface="Lato light"/>
              </a:rPr>
              <a:t>nghiệm</a:t>
            </a:r>
            <a:endParaRPr lang="en-US" sz="1600" dirty="0">
              <a:solidFill>
                <a:srgbClr val="797979"/>
              </a:solidFill>
              <a:latin typeface="Lato light"/>
            </a:endParaRPr>
          </a:p>
        </p:txBody>
      </p:sp>
      <p:pic>
        <p:nvPicPr>
          <p:cNvPr id="4" name="Picture 3">
            <a:extLst>
              <a:ext uri="{FF2B5EF4-FFF2-40B4-BE49-F238E27FC236}">
                <a16:creationId xmlns:a16="http://schemas.microsoft.com/office/drawing/2014/main" id="{3D98D261-411C-80B2-7037-ABF2795F6D8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17382" y="2185827"/>
            <a:ext cx="939047" cy="939047"/>
          </a:xfrm>
          <a:prstGeom prst="rect">
            <a:avLst/>
          </a:prstGeom>
        </p:spPr>
      </p:pic>
      <p:pic>
        <p:nvPicPr>
          <p:cNvPr id="6" name="Picture 5">
            <a:extLst>
              <a:ext uri="{FF2B5EF4-FFF2-40B4-BE49-F238E27FC236}">
                <a16:creationId xmlns:a16="http://schemas.microsoft.com/office/drawing/2014/main" id="{C1FD8DA8-E933-64C3-F616-C0DFFF0E2B8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63009" y="2731040"/>
            <a:ext cx="330965" cy="330965"/>
          </a:xfrm>
          <a:prstGeom prst="rect">
            <a:avLst/>
          </a:prstGeom>
        </p:spPr>
      </p:pic>
      <p:pic>
        <p:nvPicPr>
          <p:cNvPr id="7" name="Picture 6">
            <a:extLst>
              <a:ext uri="{FF2B5EF4-FFF2-40B4-BE49-F238E27FC236}">
                <a16:creationId xmlns:a16="http://schemas.microsoft.com/office/drawing/2014/main" id="{4DA23AAA-CA8C-41DC-CAA6-F8FE88CC79F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859528" y="3255711"/>
            <a:ext cx="359773" cy="359773"/>
          </a:xfrm>
          <a:prstGeom prst="rect">
            <a:avLst/>
          </a:prstGeom>
        </p:spPr>
      </p:pic>
      <p:pic>
        <p:nvPicPr>
          <p:cNvPr id="10" name="Picture 9">
            <a:extLst>
              <a:ext uri="{FF2B5EF4-FFF2-40B4-BE49-F238E27FC236}">
                <a16:creationId xmlns:a16="http://schemas.microsoft.com/office/drawing/2014/main" id="{80431133-B1AC-2720-4C94-77C065C9375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868394" y="3774939"/>
            <a:ext cx="342042" cy="342042"/>
          </a:xfrm>
          <a:prstGeom prst="rect">
            <a:avLst/>
          </a:prstGeom>
        </p:spPr>
      </p:pic>
      <p:pic>
        <p:nvPicPr>
          <p:cNvPr id="12" name="Picture 11">
            <a:extLst>
              <a:ext uri="{FF2B5EF4-FFF2-40B4-BE49-F238E27FC236}">
                <a16:creationId xmlns:a16="http://schemas.microsoft.com/office/drawing/2014/main" id="{34918A3F-BB8F-87E7-AB6C-34B47566C94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866537" y="4276436"/>
            <a:ext cx="345756" cy="345756"/>
          </a:xfrm>
          <a:prstGeom prst="rect">
            <a:avLst/>
          </a:prstGeom>
        </p:spPr>
      </p:pic>
      <p:pic>
        <p:nvPicPr>
          <p:cNvPr id="14" name="Picture 13">
            <a:extLst>
              <a:ext uri="{FF2B5EF4-FFF2-40B4-BE49-F238E27FC236}">
                <a16:creationId xmlns:a16="http://schemas.microsoft.com/office/drawing/2014/main" id="{757C3DC0-9296-6692-E89F-967A4CF9F2D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866537" y="4722748"/>
            <a:ext cx="345756" cy="345756"/>
          </a:xfrm>
          <a:prstGeom prst="rect">
            <a:avLst/>
          </a:prstGeom>
        </p:spPr>
      </p:pic>
    </p:spTree>
    <p:extLst>
      <p:ext uri="{BB962C8B-B14F-4D97-AF65-F5344CB8AC3E}">
        <p14:creationId xmlns:p14="http://schemas.microsoft.com/office/powerpoint/2010/main" val="1708279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5"/>
                                        </p:tgtEl>
                                        <p:attrNameLst>
                                          <p:attrName>style.visibility</p:attrName>
                                        </p:attrNameLst>
                                      </p:cBhvr>
                                      <p:to>
                                        <p:strVal val="visible"/>
                                      </p:to>
                                    </p:set>
                                    <p:animEffect transition="in" filter="fade">
                                      <p:cBhvr>
                                        <p:cTn id="19" dur="500"/>
                                        <p:tgtEl>
                                          <p:spTgt spid="125"/>
                                        </p:tgtEl>
                                      </p:cBhvr>
                                    </p:animEffect>
                                  </p:childTnLst>
                                </p:cTn>
                              </p:par>
                              <p:par>
                                <p:cTn id="20" presetID="10"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32"/>
                                        </p:tgtEl>
                                        <p:attrNameLst>
                                          <p:attrName>style.visibility</p:attrName>
                                        </p:attrNameLst>
                                      </p:cBhvr>
                                      <p:to>
                                        <p:strVal val="visible"/>
                                      </p:to>
                                    </p:set>
                                    <p:anim calcmode="lin" valueType="num">
                                      <p:cBhvr additive="base">
                                        <p:cTn id="27" dur="500" fill="hold"/>
                                        <p:tgtEl>
                                          <p:spTgt spid="32"/>
                                        </p:tgtEl>
                                        <p:attrNameLst>
                                          <p:attrName>ppt_x</p:attrName>
                                        </p:attrNameLst>
                                      </p:cBhvr>
                                      <p:tavLst>
                                        <p:tav tm="0">
                                          <p:val>
                                            <p:strVal val="1+#ppt_w/2"/>
                                          </p:val>
                                        </p:tav>
                                        <p:tav tm="100000">
                                          <p:val>
                                            <p:strVal val="#ppt_x"/>
                                          </p:val>
                                        </p:tav>
                                      </p:tavLst>
                                    </p:anim>
                                    <p:anim calcmode="lin" valueType="num">
                                      <p:cBhvr additive="base">
                                        <p:cTn id="28" dur="500" fill="hold"/>
                                        <p:tgtEl>
                                          <p:spTgt spid="32"/>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anim calcmode="lin" valueType="num">
                                      <p:cBhvr additive="base">
                                        <p:cTn id="31" dur="500" fill="hold"/>
                                        <p:tgtEl>
                                          <p:spTgt spid="36"/>
                                        </p:tgtEl>
                                        <p:attrNameLst>
                                          <p:attrName>ppt_x</p:attrName>
                                        </p:attrNameLst>
                                      </p:cBhvr>
                                      <p:tavLst>
                                        <p:tav tm="0">
                                          <p:val>
                                            <p:strVal val="1+#ppt_w/2"/>
                                          </p:val>
                                        </p:tav>
                                        <p:tav tm="100000">
                                          <p:val>
                                            <p:strVal val="#ppt_x"/>
                                          </p:val>
                                        </p:tav>
                                      </p:tavLst>
                                    </p:anim>
                                    <p:anim calcmode="lin" valueType="num">
                                      <p:cBhvr additive="base">
                                        <p:cTn id="32" dur="500" fill="hold"/>
                                        <p:tgtEl>
                                          <p:spTgt spid="36"/>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strips(downRight)">
                                      <p:cBhvr>
                                        <p:cTn id="37" dur="500"/>
                                        <p:tgtEl>
                                          <p:spTgt spid="31"/>
                                        </p:tgtEl>
                                      </p:cBhvr>
                                    </p:animEffect>
                                  </p:childTnLst>
                                </p:cTn>
                              </p:par>
                              <p:par>
                                <p:cTn id="38" presetID="18" presetClass="entr" presetSubtype="6" fill="hold" nodeType="with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strips(downRight)">
                                      <p:cBhvr>
                                        <p:cTn id="40" dur="500"/>
                                        <p:tgtEl>
                                          <p:spTgt spid="37"/>
                                        </p:tgtEl>
                                      </p:cBhvr>
                                    </p:animEffect>
                                  </p:childTnLst>
                                </p:cTn>
                              </p:par>
                              <p:par>
                                <p:cTn id="41" presetID="18" presetClass="entr" presetSubtype="6" fill="hold" grpId="0" nodeType="withEffect">
                                  <p:stCondLst>
                                    <p:cond delay="0"/>
                                  </p:stCondLst>
                                  <p:childTnLst>
                                    <p:set>
                                      <p:cBhvr>
                                        <p:cTn id="42" dur="1" fill="hold">
                                          <p:stCondLst>
                                            <p:cond delay="0"/>
                                          </p:stCondLst>
                                        </p:cTn>
                                        <p:tgtEl>
                                          <p:spTgt spid="66"/>
                                        </p:tgtEl>
                                        <p:attrNameLst>
                                          <p:attrName>style.visibility</p:attrName>
                                        </p:attrNameLst>
                                      </p:cBhvr>
                                      <p:to>
                                        <p:strVal val="visible"/>
                                      </p:to>
                                    </p:set>
                                    <p:animEffect transition="in" filter="strips(downRight)">
                                      <p:cBhvr>
                                        <p:cTn id="43" dur="500"/>
                                        <p:tgtEl>
                                          <p:spTgt spid="66"/>
                                        </p:tgtEl>
                                      </p:cBhvr>
                                    </p:animEffect>
                                  </p:childTnLst>
                                </p:cTn>
                              </p:par>
                              <p:par>
                                <p:cTn id="44" presetID="18" presetClass="entr" presetSubtype="6" fill="hold" nodeType="withEffect">
                                  <p:stCondLst>
                                    <p:cond delay="0"/>
                                  </p:stCondLst>
                                  <p:childTnLst>
                                    <p:set>
                                      <p:cBhvr>
                                        <p:cTn id="45" dur="1" fill="hold">
                                          <p:stCondLst>
                                            <p:cond delay="0"/>
                                          </p:stCondLst>
                                        </p:cTn>
                                        <p:tgtEl>
                                          <p:spTgt spid="76"/>
                                        </p:tgtEl>
                                        <p:attrNameLst>
                                          <p:attrName>style.visibility</p:attrName>
                                        </p:attrNameLst>
                                      </p:cBhvr>
                                      <p:to>
                                        <p:strVal val="visible"/>
                                      </p:to>
                                    </p:set>
                                    <p:animEffect transition="in" filter="strips(downRight)">
                                      <p:cBhvr>
                                        <p:cTn id="46" dur="500"/>
                                        <p:tgtEl>
                                          <p:spTgt spid="76"/>
                                        </p:tgtEl>
                                      </p:cBhvr>
                                    </p:animEffect>
                                  </p:childTnLst>
                                </p:cTn>
                              </p:par>
                              <p:par>
                                <p:cTn id="47" presetID="18" presetClass="entr" presetSubtype="6" fill="hold" grpId="0" nodeType="withEffect">
                                  <p:stCondLst>
                                    <p:cond delay="0"/>
                                  </p:stCondLst>
                                  <p:childTnLst>
                                    <p:set>
                                      <p:cBhvr>
                                        <p:cTn id="48" dur="1" fill="hold">
                                          <p:stCondLst>
                                            <p:cond delay="0"/>
                                          </p:stCondLst>
                                        </p:cTn>
                                        <p:tgtEl>
                                          <p:spTgt spid="77"/>
                                        </p:tgtEl>
                                        <p:attrNameLst>
                                          <p:attrName>style.visibility</p:attrName>
                                        </p:attrNameLst>
                                      </p:cBhvr>
                                      <p:to>
                                        <p:strVal val="visible"/>
                                      </p:to>
                                    </p:set>
                                    <p:animEffect transition="in" filter="strips(downRight)">
                                      <p:cBhvr>
                                        <p:cTn id="49" dur="500"/>
                                        <p:tgtEl>
                                          <p:spTgt spid="77"/>
                                        </p:tgtEl>
                                      </p:cBhvr>
                                    </p:animEffect>
                                  </p:childTnLst>
                                </p:cTn>
                              </p:par>
                              <p:par>
                                <p:cTn id="50" presetID="18" presetClass="entr" presetSubtype="6" fill="hold" nodeType="withEffect">
                                  <p:stCondLst>
                                    <p:cond delay="0"/>
                                  </p:stCondLst>
                                  <p:childTnLst>
                                    <p:set>
                                      <p:cBhvr>
                                        <p:cTn id="51" dur="1" fill="hold">
                                          <p:stCondLst>
                                            <p:cond delay="0"/>
                                          </p:stCondLst>
                                        </p:cTn>
                                        <p:tgtEl>
                                          <p:spTgt spid="78"/>
                                        </p:tgtEl>
                                        <p:attrNameLst>
                                          <p:attrName>style.visibility</p:attrName>
                                        </p:attrNameLst>
                                      </p:cBhvr>
                                      <p:to>
                                        <p:strVal val="visible"/>
                                      </p:to>
                                    </p:set>
                                    <p:animEffect transition="in" filter="strips(downRight)">
                                      <p:cBhvr>
                                        <p:cTn id="52" dur="500"/>
                                        <p:tgtEl>
                                          <p:spTgt spid="78"/>
                                        </p:tgtEl>
                                      </p:cBhvr>
                                    </p:animEffect>
                                  </p:childTnLst>
                                </p:cTn>
                              </p:par>
                              <p:par>
                                <p:cTn id="53" presetID="18" presetClass="entr" presetSubtype="6" fill="hold" grpId="0" nodeType="withEffect">
                                  <p:stCondLst>
                                    <p:cond delay="0"/>
                                  </p:stCondLst>
                                  <p:childTnLst>
                                    <p:set>
                                      <p:cBhvr>
                                        <p:cTn id="54" dur="1" fill="hold">
                                          <p:stCondLst>
                                            <p:cond delay="0"/>
                                          </p:stCondLst>
                                        </p:cTn>
                                        <p:tgtEl>
                                          <p:spTgt spid="79"/>
                                        </p:tgtEl>
                                        <p:attrNameLst>
                                          <p:attrName>style.visibility</p:attrName>
                                        </p:attrNameLst>
                                      </p:cBhvr>
                                      <p:to>
                                        <p:strVal val="visible"/>
                                      </p:to>
                                    </p:set>
                                    <p:animEffect transition="in" filter="strips(downRight)">
                                      <p:cBhvr>
                                        <p:cTn id="55" dur="500"/>
                                        <p:tgtEl>
                                          <p:spTgt spid="79"/>
                                        </p:tgtEl>
                                      </p:cBhvr>
                                    </p:animEffect>
                                  </p:childTnLst>
                                </p:cTn>
                              </p:par>
                              <p:par>
                                <p:cTn id="56" presetID="18" presetClass="entr" presetSubtype="6" fill="hold" nodeType="withEffect">
                                  <p:stCondLst>
                                    <p:cond delay="0"/>
                                  </p:stCondLst>
                                  <p:childTnLst>
                                    <p:set>
                                      <p:cBhvr>
                                        <p:cTn id="57" dur="1" fill="hold">
                                          <p:stCondLst>
                                            <p:cond delay="0"/>
                                          </p:stCondLst>
                                        </p:cTn>
                                        <p:tgtEl>
                                          <p:spTgt spid="80"/>
                                        </p:tgtEl>
                                        <p:attrNameLst>
                                          <p:attrName>style.visibility</p:attrName>
                                        </p:attrNameLst>
                                      </p:cBhvr>
                                      <p:to>
                                        <p:strVal val="visible"/>
                                      </p:to>
                                    </p:set>
                                    <p:animEffect transition="in" filter="strips(downRight)">
                                      <p:cBhvr>
                                        <p:cTn id="58" dur="500"/>
                                        <p:tgtEl>
                                          <p:spTgt spid="80"/>
                                        </p:tgtEl>
                                      </p:cBhvr>
                                    </p:animEffect>
                                  </p:childTnLst>
                                </p:cTn>
                              </p:par>
                              <p:par>
                                <p:cTn id="59" presetID="18" presetClass="entr" presetSubtype="6" fill="hold" grpId="0" nodeType="withEffect">
                                  <p:stCondLst>
                                    <p:cond delay="0"/>
                                  </p:stCondLst>
                                  <p:childTnLst>
                                    <p:set>
                                      <p:cBhvr>
                                        <p:cTn id="60" dur="1" fill="hold">
                                          <p:stCondLst>
                                            <p:cond delay="0"/>
                                          </p:stCondLst>
                                        </p:cTn>
                                        <p:tgtEl>
                                          <p:spTgt spid="81"/>
                                        </p:tgtEl>
                                        <p:attrNameLst>
                                          <p:attrName>style.visibility</p:attrName>
                                        </p:attrNameLst>
                                      </p:cBhvr>
                                      <p:to>
                                        <p:strVal val="visible"/>
                                      </p:to>
                                    </p:set>
                                    <p:animEffect transition="in" filter="strips(downRight)">
                                      <p:cBhvr>
                                        <p:cTn id="61" dur="500"/>
                                        <p:tgtEl>
                                          <p:spTgt spid="81"/>
                                        </p:tgtEl>
                                      </p:cBhvr>
                                    </p:animEffect>
                                  </p:childTnLst>
                                </p:cTn>
                              </p:par>
                              <p:par>
                                <p:cTn id="62" presetID="18" presetClass="entr" presetSubtype="6" fill="hold" nodeType="withEffect">
                                  <p:stCondLst>
                                    <p:cond delay="0"/>
                                  </p:stCondLst>
                                  <p:childTnLst>
                                    <p:set>
                                      <p:cBhvr>
                                        <p:cTn id="63" dur="1" fill="hold">
                                          <p:stCondLst>
                                            <p:cond delay="0"/>
                                          </p:stCondLst>
                                        </p:cTn>
                                        <p:tgtEl>
                                          <p:spTgt spid="82"/>
                                        </p:tgtEl>
                                        <p:attrNameLst>
                                          <p:attrName>style.visibility</p:attrName>
                                        </p:attrNameLst>
                                      </p:cBhvr>
                                      <p:to>
                                        <p:strVal val="visible"/>
                                      </p:to>
                                    </p:set>
                                    <p:animEffect transition="in" filter="strips(downRight)">
                                      <p:cBhvr>
                                        <p:cTn id="64" dur="500"/>
                                        <p:tgtEl>
                                          <p:spTgt spid="82"/>
                                        </p:tgtEl>
                                      </p:cBhvr>
                                    </p:animEffect>
                                  </p:childTnLst>
                                </p:cTn>
                              </p:par>
                              <p:par>
                                <p:cTn id="65" presetID="18" presetClass="entr" presetSubtype="6" fill="hold" grpId="0" nodeType="withEffect">
                                  <p:stCondLst>
                                    <p:cond delay="0"/>
                                  </p:stCondLst>
                                  <p:childTnLst>
                                    <p:set>
                                      <p:cBhvr>
                                        <p:cTn id="66" dur="1" fill="hold">
                                          <p:stCondLst>
                                            <p:cond delay="0"/>
                                          </p:stCondLst>
                                        </p:cTn>
                                        <p:tgtEl>
                                          <p:spTgt spid="83"/>
                                        </p:tgtEl>
                                        <p:attrNameLst>
                                          <p:attrName>style.visibility</p:attrName>
                                        </p:attrNameLst>
                                      </p:cBhvr>
                                      <p:to>
                                        <p:strVal val="visible"/>
                                      </p:to>
                                    </p:set>
                                    <p:animEffect transition="in" filter="strips(downRight)">
                                      <p:cBhvr>
                                        <p:cTn id="67" dur="500"/>
                                        <p:tgtEl>
                                          <p:spTgt spid="83"/>
                                        </p:tgtEl>
                                      </p:cBhvr>
                                    </p:animEffect>
                                  </p:childTnLst>
                                </p:cTn>
                              </p:par>
                              <p:par>
                                <p:cTn id="68" presetID="18" presetClass="entr" presetSubtype="6" fill="hold" nodeType="withEffect">
                                  <p:stCondLst>
                                    <p:cond delay="0"/>
                                  </p:stCondLst>
                                  <p:childTnLst>
                                    <p:set>
                                      <p:cBhvr>
                                        <p:cTn id="69" dur="1" fill="hold">
                                          <p:stCondLst>
                                            <p:cond delay="0"/>
                                          </p:stCondLst>
                                        </p:cTn>
                                        <p:tgtEl>
                                          <p:spTgt spid="88"/>
                                        </p:tgtEl>
                                        <p:attrNameLst>
                                          <p:attrName>style.visibility</p:attrName>
                                        </p:attrNameLst>
                                      </p:cBhvr>
                                      <p:to>
                                        <p:strVal val="visible"/>
                                      </p:to>
                                    </p:set>
                                    <p:animEffect transition="in" filter="strips(downRight)">
                                      <p:cBhvr>
                                        <p:cTn id="70" dur="500"/>
                                        <p:tgtEl>
                                          <p:spTgt spid="88"/>
                                        </p:tgtEl>
                                      </p:cBhvr>
                                    </p:animEffect>
                                  </p:childTnLst>
                                </p:cTn>
                              </p:par>
                              <p:par>
                                <p:cTn id="71" presetID="18" presetClass="entr" presetSubtype="6" fill="hold" grpId="0" nodeType="withEffect">
                                  <p:stCondLst>
                                    <p:cond delay="0"/>
                                  </p:stCondLst>
                                  <p:childTnLst>
                                    <p:set>
                                      <p:cBhvr>
                                        <p:cTn id="72" dur="1" fill="hold">
                                          <p:stCondLst>
                                            <p:cond delay="0"/>
                                          </p:stCondLst>
                                        </p:cTn>
                                        <p:tgtEl>
                                          <p:spTgt spid="89"/>
                                        </p:tgtEl>
                                        <p:attrNameLst>
                                          <p:attrName>style.visibility</p:attrName>
                                        </p:attrNameLst>
                                      </p:cBhvr>
                                      <p:to>
                                        <p:strVal val="visible"/>
                                      </p:to>
                                    </p:set>
                                    <p:animEffect transition="in" filter="strips(downRight)">
                                      <p:cBhvr>
                                        <p:cTn id="73" dur="500"/>
                                        <p:tgtEl>
                                          <p:spTgt spid="89"/>
                                        </p:tgtEl>
                                      </p:cBhvr>
                                    </p:animEffect>
                                  </p:childTnLst>
                                </p:cTn>
                              </p:par>
                              <p:par>
                                <p:cTn id="74" presetID="18" presetClass="entr" presetSubtype="6" fill="hold" grpId="0" nodeType="withEffect">
                                  <p:stCondLst>
                                    <p:cond delay="0"/>
                                  </p:stCondLst>
                                  <p:childTnLst>
                                    <p:set>
                                      <p:cBhvr>
                                        <p:cTn id="75" dur="1" fill="hold">
                                          <p:stCondLst>
                                            <p:cond delay="0"/>
                                          </p:stCondLst>
                                        </p:cTn>
                                        <p:tgtEl>
                                          <p:spTgt spid="115"/>
                                        </p:tgtEl>
                                        <p:attrNameLst>
                                          <p:attrName>style.visibility</p:attrName>
                                        </p:attrNameLst>
                                      </p:cBhvr>
                                      <p:to>
                                        <p:strVal val="visible"/>
                                      </p:to>
                                    </p:set>
                                    <p:animEffect transition="in" filter="strips(downRight)">
                                      <p:cBhvr>
                                        <p:cTn id="76" dur="500"/>
                                        <p:tgtEl>
                                          <p:spTgt spid="115"/>
                                        </p:tgtEl>
                                      </p:cBhvr>
                                    </p:animEffect>
                                  </p:childTnLst>
                                </p:cTn>
                              </p:par>
                              <p:par>
                                <p:cTn id="77" presetID="18" presetClass="entr" presetSubtype="6" fill="hold" grpId="0" nodeType="withEffect">
                                  <p:stCondLst>
                                    <p:cond delay="0"/>
                                  </p:stCondLst>
                                  <p:childTnLst>
                                    <p:set>
                                      <p:cBhvr>
                                        <p:cTn id="78" dur="1" fill="hold">
                                          <p:stCondLst>
                                            <p:cond delay="0"/>
                                          </p:stCondLst>
                                        </p:cTn>
                                        <p:tgtEl>
                                          <p:spTgt spid="116"/>
                                        </p:tgtEl>
                                        <p:attrNameLst>
                                          <p:attrName>style.visibility</p:attrName>
                                        </p:attrNameLst>
                                      </p:cBhvr>
                                      <p:to>
                                        <p:strVal val="visible"/>
                                      </p:to>
                                    </p:set>
                                    <p:animEffect transition="in" filter="strips(downRight)">
                                      <p:cBhvr>
                                        <p:cTn id="79" dur="500"/>
                                        <p:tgtEl>
                                          <p:spTgt spid="116"/>
                                        </p:tgtEl>
                                      </p:cBhvr>
                                    </p:animEffect>
                                  </p:childTnLst>
                                </p:cTn>
                              </p:par>
                              <p:par>
                                <p:cTn id="80" presetID="18" presetClass="entr" presetSubtype="6" fill="hold" grpId="0" nodeType="withEffect">
                                  <p:stCondLst>
                                    <p:cond delay="0"/>
                                  </p:stCondLst>
                                  <p:childTnLst>
                                    <p:set>
                                      <p:cBhvr>
                                        <p:cTn id="81" dur="1" fill="hold">
                                          <p:stCondLst>
                                            <p:cond delay="0"/>
                                          </p:stCondLst>
                                        </p:cTn>
                                        <p:tgtEl>
                                          <p:spTgt spid="117"/>
                                        </p:tgtEl>
                                        <p:attrNameLst>
                                          <p:attrName>style.visibility</p:attrName>
                                        </p:attrNameLst>
                                      </p:cBhvr>
                                      <p:to>
                                        <p:strVal val="visible"/>
                                      </p:to>
                                    </p:set>
                                    <p:animEffect transition="in" filter="strips(downRight)">
                                      <p:cBhvr>
                                        <p:cTn id="82" dur="500"/>
                                        <p:tgtEl>
                                          <p:spTgt spid="117"/>
                                        </p:tgtEl>
                                      </p:cBhvr>
                                    </p:animEffect>
                                  </p:childTnLst>
                                </p:cTn>
                              </p:par>
                              <p:par>
                                <p:cTn id="83" presetID="18" presetClass="entr" presetSubtype="6" fill="hold" grpId="0" nodeType="withEffect">
                                  <p:stCondLst>
                                    <p:cond delay="0"/>
                                  </p:stCondLst>
                                  <p:childTnLst>
                                    <p:set>
                                      <p:cBhvr>
                                        <p:cTn id="84" dur="1" fill="hold">
                                          <p:stCondLst>
                                            <p:cond delay="0"/>
                                          </p:stCondLst>
                                        </p:cTn>
                                        <p:tgtEl>
                                          <p:spTgt spid="118"/>
                                        </p:tgtEl>
                                        <p:attrNameLst>
                                          <p:attrName>style.visibility</p:attrName>
                                        </p:attrNameLst>
                                      </p:cBhvr>
                                      <p:to>
                                        <p:strVal val="visible"/>
                                      </p:to>
                                    </p:set>
                                    <p:animEffect transition="in" filter="strips(downRight)">
                                      <p:cBhvr>
                                        <p:cTn id="85" dur="500"/>
                                        <p:tgtEl>
                                          <p:spTgt spid="118"/>
                                        </p:tgtEl>
                                      </p:cBhvr>
                                    </p:animEffect>
                                  </p:childTnLst>
                                </p:cTn>
                              </p:par>
                              <p:par>
                                <p:cTn id="86" presetID="18" presetClass="entr" presetSubtype="6" fill="hold" grpId="0" nodeType="withEffect">
                                  <p:stCondLst>
                                    <p:cond delay="0"/>
                                  </p:stCondLst>
                                  <p:childTnLst>
                                    <p:set>
                                      <p:cBhvr>
                                        <p:cTn id="87" dur="1" fill="hold">
                                          <p:stCondLst>
                                            <p:cond delay="0"/>
                                          </p:stCondLst>
                                        </p:cTn>
                                        <p:tgtEl>
                                          <p:spTgt spid="122"/>
                                        </p:tgtEl>
                                        <p:attrNameLst>
                                          <p:attrName>style.visibility</p:attrName>
                                        </p:attrNameLst>
                                      </p:cBhvr>
                                      <p:to>
                                        <p:strVal val="visible"/>
                                      </p:to>
                                    </p:set>
                                    <p:animEffect transition="in" filter="strips(downRight)">
                                      <p:cBhvr>
                                        <p:cTn id="88" dur="500"/>
                                        <p:tgtEl>
                                          <p:spTgt spid="122"/>
                                        </p:tgtEl>
                                      </p:cBhvr>
                                    </p:animEffect>
                                  </p:childTnLst>
                                </p:cTn>
                              </p:par>
                              <p:par>
                                <p:cTn id="89" presetID="18" presetClass="entr" presetSubtype="6" fill="hold" grpId="0" nodeType="withEffect">
                                  <p:stCondLst>
                                    <p:cond delay="0"/>
                                  </p:stCondLst>
                                  <p:childTnLst>
                                    <p:set>
                                      <p:cBhvr>
                                        <p:cTn id="90" dur="1" fill="hold">
                                          <p:stCondLst>
                                            <p:cond delay="0"/>
                                          </p:stCondLst>
                                        </p:cTn>
                                        <p:tgtEl>
                                          <p:spTgt spid="51"/>
                                        </p:tgtEl>
                                        <p:attrNameLst>
                                          <p:attrName>style.visibility</p:attrName>
                                        </p:attrNameLst>
                                      </p:cBhvr>
                                      <p:to>
                                        <p:strVal val="visible"/>
                                      </p:to>
                                    </p:set>
                                    <p:animEffect transition="in" filter="strips(downRight)">
                                      <p:cBhvr>
                                        <p:cTn id="91" dur="500"/>
                                        <p:tgtEl>
                                          <p:spTgt spid="51"/>
                                        </p:tgtEl>
                                      </p:cBhvr>
                                    </p:animEffect>
                                  </p:childTnLst>
                                </p:cTn>
                              </p:par>
                              <p:par>
                                <p:cTn id="92" presetID="18" presetClass="entr" presetSubtype="6" fill="hold" nodeType="withEffect">
                                  <p:stCondLst>
                                    <p:cond delay="0"/>
                                  </p:stCondLst>
                                  <p:childTnLst>
                                    <p:set>
                                      <p:cBhvr>
                                        <p:cTn id="93" dur="1" fill="hold">
                                          <p:stCondLst>
                                            <p:cond delay="0"/>
                                          </p:stCondLst>
                                        </p:cTn>
                                        <p:tgtEl>
                                          <p:spTgt spid="6"/>
                                        </p:tgtEl>
                                        <p:attrNameLst>
                                          <p:attrName>style.visibility</p:attrName>
                                        </p:attrNameLst>
                                      </p:cBhvr>
                                      <p:to>
                                        <p:strVal val="visible"/>
                                      </p:to>
                                    </p:set>
                                    <p:animEffect transition="in" filter="strips(downRight)">
                                      <p:cBhvr>
                                        <p:cTn id="94" dur="500"/>
                                        <p:tgtEl>
                                          <p:spTgt spid="6"/>
                                        </p:tgtEl>
                                      </p:cBhvr>
                                    </p:animEffect>
                                  </p:childTnLst>
                                </p:cTn>
                              </p:par>
                              <p:par>
                                <p:cTn id="95" presetID="18" presetClass="entr" presetSubtype="6" fill="hold" nodeType="withEffect">
                                  <p:stCondLst>
                                    <p:cond delay="0"/>
                                  </p:stCondLst>
                                  <p:childTnLst>
                                    <p:set>
                                      <p:cBhvr>
                                        <p:cTn id="96" dur="1" fill="hold">
                                          <p:stCondLst>
                                            <p:cond delay="0"/>
                                          </p:stCondLst>
                                        </p:cTn>
                                        <p:tgtEl>
                                          <p:spTgt spid="7"/>
                                        </p:tgtEl>
                                        <p:attrNameLst>
                                          <p:attrName>style.visibility</p:attrName>
                                        </p:attrNameLst>
                                      </p:cBhvr>
                                      <p:to>
                                        <p:strVal val="visible"/>
                                      </p:to>
                                    </p:set>
                                    <p:animEffect transition="in" filter="strips(downRight)">
                                      <p:cBhvr>
                                        <p:cTn id="97" dur="500"/>
                                        <p:tgtEl>
                                          <p:spTgt spid="7"/>
                                        </p:tgtEl>
                                      </p:cBhvr>
                                    </p:animEffect>
                                  </p:childTnLst>
                                </p:cTn>
                              </p:par>
                              <p:par>
                                <p:cTn id="98" presetID="18" presetClass="entr" presetSubtype="6" fill="hold" nodeType="withEffect">
                                  <p:stCondLst>
                                    <p:cond delay="0"/>
                                  </p:stCondLst>
                                  <p:childTnLst>
                                    <p:set>
                                      <p:cBhvr>
                                        <p:cTn id="99" dur="1" fill="hold">
                                          <p:stCondLst>
                                            <p:cond delay="0"/>
                                          </p:stCondLst>
                                        </p:cTn>
                                        <p:tgtEl>
                                          <p:spTgt spid="10"/>
                                        </p:tgtEl>
                                        <p:attrNameLst>
                                          <p:attrName>style.visibility</p:attrName>
                                        </p:attrNameLst>
                                      </p:cBhvr>
                                      <p:to>
                                        <p:strVal val="visible"/>
                                      </p:to>
                                    </p:set>
                                    <p:animEffect transition="in" filter="strips(downRight)">
                                      <p:cBhvr>
                                        <p:cTn id="100" dur="500"/>
                                        <p:tgtEl>
                                          <p:spTgt spid="10"/>
                                        </p:tgtEl>
                                      </p:cBhvr>
                                    </p:animEffect>
                                  </p:childTnLst>
                                </p:cTn>
                              </p:par>
                              <p:par>
                                <p:cTn id="101" presetID="18" presetClass="entr" presetSubtype="6" fill="hold" nodeType="withEffect">
                                  <p:stCondLst>
                                    <p:cond delay="0"/>
                                  </p:stCondLst>
                                  <p:childTnLst>
                                    <p:set>
                                      <p:cBhvr>
                                        <p:cTn id="102" dur="1" fill="hold">
                                          <p:stCondLst>
                                            <p:cond delay="0"/>
                                          </p:stCondLst>
                                        </p:cTn>
                                        <p:tgtEl>
                                          <p:spTgt spid="12"/>
                                        </p:tgtEl>
                                        <p:attrNameLst>
                                          <p:attrName>style.visibility</p:attrName>
                                        </p:attrNameLst>
                                      </p:cBhvr>
                                      <p:to>
                                        <p:strVal val="visible"/>
                                      </p:to>
                                    </p:set>
                                    <p:animEffect transition="in" filter="strips(downRight)">
                                      <p:cBhvr>
                                        <p:cTn id="103" dur="500"/>
                                        <p:tgtEl>
                                          <p:spTgt spid="12"/>
                                        </p:tgtEl>
                                      </p:cBhvr>
                                    </p:animEffect>
                                  </p:childTnLst>
                                </p:cTn>
                              </p:par>
                              <p:par>
                                <p:cTn id="104" presetID="18" presetClass="entr" presetSubtype="6" fill="hold" nodeType="withEffect">
                                  <p:stCondLst>
                                    <p:cond delay="0"/>
                                  </p:stCondLst>
                                  <p:childTnLst>
                                    <p:set>
                                      <p:cBhvr>
                                        <p:cTn id="105" dur="1" fill="hold">
                                          <p:stCondLst>
                                            <p:cond delay="0"/>
                                          </p:stCondLst>
                                        </p:cTn>
                                        <p:tgtEl>
                                          <p:spTgt spid="14"/>
                                        </p:tgtEl>
                                        <p:attrNameLst>
                                          <p:attrName>style.visibility</p:attrName>
                                        </p:attrNameLst>
                                      </p:cBhvr>
                                      <p:to>
                                        <p:strVal val="visible"/>
                                      </p:to>
                                    </p:set>
                                    <p:animEffect transition="in" filter="strips(downRight)">
                                      <p:cBhvr>
                                        <p:cTn id="10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9" grpId="0"/>
      <p:bldP spid="21" grpId="0"/>
      <p:bldP spid="24" grpId="0"/>
      <p:bldP spid="36" grpId="0"/>
      <p:bldP spid="66" grpId="0" animBg="1"/>
      <p:bldP spid="77" grpId="0" animBg="1"/>
      <p:bldP spid="79" grpId="0" animBg="1"/>
      <p:bldP spid="81" grpId="0" animBg="1"/>
      <p:bldP spid="83" grpId="0" animBg="1"/>
      <p:bldP spid="89" grpId="0" animBg="1"/>
      <p:bldP spid="115" grpId="0"/>
      <p:bldP spid="116" grpId="0"/>
      <p:bldP spid="117" grpId="0"/>
      <p:bldP spid="118" grpId="0"/>
      <p:bldP spid="122" grpId="0"/>
      <p:bldP spid="125" grpId="0" animBg="1"/>
      <p:bldP spid="5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32425" y="193714"/>
            <a:ext cx="3293435" cy="461665"/>
          </a:xfrm>
          <a:prstGeom prst="rect">
            <a:avLst/>
          </a:prstGeom>
          <a:noFill/>
        </p:spPr>
        <p:txBody>
          <a:bodyPr wrap="square" rtlCol="0">
            <a:spAutoFit/>
          </a:bodyPr>
          <a:lstStyle/>
          <a:p>
            <a:r>
              <a:rPr lang="en-GB" sz="2400" dirty="0" err="1">
                <a:solidFill>
                  <a:srgbClr val="797979"/>
                </a:solidFill>
                <a:latin typeface="Lato light"/>
              </a:rPr>
              <a:t>Softmax</a:t>
            </a:r>
            <a:r>
              <a:rPr lang="en-GB" sz="2400" dirty="0">
                <a:solidFill>
                  <a:srgbClr val="797979"/>
                </a:solidFill>
                <a:latin typeface="Lato light"/>
              </a:rPr>
              <a:t> regression</a:t>
            </a:r>
            <a:endParaRPr lang="en-US" sz="2400" dirty="0">
              <a:solidFill>
                <a:srgbClr val="797979"/>
              </a:solidFill>
              <a:latin typeface="Lato light"/>
            </a:endParaRPr>
          </a:p>
        </p:txBody>
      </p:sp>
      <p:grpSp>
        <p:nvGrpSpPr>
          <p:cNvPr id="24" name="Group 23"/>
          <p:cNvGrpSpPr/>
          <p:nvPr/>
        </p:nvGrpSpPr>
        <p:grpSpPr>
          <a:xfrm>
            <a:off x="542778" y="133816"/>
            <a:ext cx="835855" cy="856282"/>
            <a:chOff x="4957945" y="2905780"/>
            <a:chExt cx="905125" cy="882812"/>
          </a:xfrm>
        </p:grpSpPr>
        <p:sp>
          <p:nvSpPr>
            <p:cNvPr id="14" name="Arc 13"/>
            <p:cNvSpPr/>
            <p:nvPr/>
          </p:nvSpPr>
          <p:spPr>
            <a:xfrm>
              <a:off x="4957945" y="2905781"/>
              <a:ext cx="905124" cy="882811"/>
            </a:xfrm>
            <a:prstGeom prst="arc">
              <a:avLst>
                <a:gd name="adj1" fmla="val 6381010"/>
                <a:gd name="adj2" fmla="val 9370435"/>
              </a:avLst>
            </a:prstGeom>
            <a:ln w="25400">
              <a:solidFill>
                <a:srgbClr val="57456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nvGrpSpPr>
            <p:cNvPr id="23" name="Group 22"/>
            <p:cNvGrpSpPr/>
            <p:nvPr/>
          </p:nvGrpSpPr>
          <p:grpSpPr>
            <a:xfrm>
              <a:off x="4957945" y="2905780"/>
              <a:ext cx="905125" cy="882811"/>
              <a:chOff x="4957944" y="2905781"/>
              <a:chExt cx="905125" cy="882811"/>
            </a:xfrm>
          </p:grpSpPr>
          <p:sp>
            <p:nvSpPr>
              <p:cNvPr id="15" name="Arc 14"/>
              <p:cNvSpPr/>
              <p:nvPr/>
            </p:nvSpPr>
            <p:spPr>
              <a:xfrm>
                <a:off x="4957945" y="2905781"/>
                <a:ext cx="905124" cy="882811"/>
              </a:xfrm>
              <a:prstGeom prst="arc">
                <a:avLst>
                  <a:gd name="adj1" fmla="val 9453831"/>
                  <a:gd name="adj2" fmla="val 12527122"/>
                </a:avLst>
              </a:prstGeom>
              <a:ln w="25400">
                <a:solidFill>
                  <a:srgbClr val="01C9C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9" name="Arc 8"/>
              <p:cNvSpPr/>
              <p:nvPr/>
            </p:nvSpPr>
            <p:spPr>
              <a:xfrm>
                <a:off x="4957945" y="2905781"/>
                <a:ext cx="905124" cy="882811"/>
              </a:xfrm>
              <a:prstGeom prst="arc">
                <a:avLst>
                  <a:gd name="adj1" fmla="val 15558905"/>
                  <a:gd name="adj2" fmla="val 18645335"/>
                </a:avLst>
              </a:prstGeom>
              <a:ln w="25400">
                <a:solidFill>
                  <a:srgbClr val="F0556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0" name="Arc 9"/>
              <p:cNvSpPr/>
              <p:nvPr/>
            </p:nvSpPr>
            <p:spPr>
              <a:xfrm>
                <a:off x="4957945" y="2905781"/>
                <a:ext cx="905124" cy="882811"/>
              </a:xfrm>
              <a:prstGeom prst="arc">
                <a:avLst>
                  <a:gd name="adj1" fmla="val 18647720"/>
                  <a:gd name="adj2" fmla="val 124971"/>
                </a:avLst>
              </a:prstGeom>
              <a:ln w="25400">
                <a:solidFill>
                  <a:srgbClr val="1A689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1" name="Arc 10"/>
              <p:cNvSpPr/>
              <p:nvPr/>
            </p:nvSpPr>
            <p:spPr>
              <a:xfrm>
                <a:off x="4957945" y="2905781"/>
                <a:ext cx="905124" cy="882811"/>
              </a:xfrm>
              <a:prstGeom prst="arc">
                <a:avLst>
                  <a:gd name="adj1" fmla="val 129626"/>
                  <a:gd name="adj2" fmla="val 3162068"/>
                </a:avLst>
              </a:prstGeom>
              <a:ln w="25400">
                <a:solidFill>
                  <a:srgbClr val="D6A6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2" name="Arc 11"/>
              <p:cNvSpPr/>
              <p:nvPr/>
            </p:nvSpPr>
            <p:spPr>
              <a:xfrm>
                <a:off x="4957945" y="2905781"/>
                <a:ext cx="905124" cy="882811"/>
              </a:xfrm>
              <a:prstGeom prst="arc">
                <a:avLst>
                  <a:gd name="adj1" fmla="val 3182590"/>
                  <a:gd name="adj2" fmla="val 6397607"/>
                </a:avLst>
              </a:prstGeom>
              <a:ln w="25400">
                <a:solidFill>
                  <a:srgbClr val="29675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6" name="Arc 15"/>
              <p:cNvSpPr/>
              <p:nvPr/>
            </p:nvSpPr>
            <p:spPr>
              <a:xfrm>
                <a:off x="4957944" y="2905781"/>
                <a:ext cx="905124" cy="882811"/>
              </a:xfrm>
              <a:prstGeom prst="arc">
                <a:avLst>
                  <a:gd name="adj1" fmla="val 12522075"/>
                  <a:gd name="adj2" fmla="val 15545695"/>
                </a:avLst>
              </a:prstGeom>
              <a:ln w="25400">
                <a:solidFill>
                  <a:srgbClr val="54728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grpSp>
      <p:sp>
        <p:nvSpPr>
          <p:cNvPr id="2" name="Slide Number Placeholder 1"/>
          <p:cNvSpPr>
            <a:spLocks noGrp="1"/>
          </p:cNvSpPr>
          <p:nvPr>
            <p:ph type="sldNum" sz="quarter" idx="12"/>
          </p:nvPr>
        </p:nvSpPr>
        <p:spPr/>
        <p:txBody>
          <a:bodyPr/>
          <a:lstStyle/>
          <a:p>
            <a:fld id="{9FF1AF08-227C-4926-93CA-204ED14D83C5}" type="slidenum">
              <a:rPr lang="en-US" smtClean="0"/>
              <a:t>20</a:t>
            </a:fld>
            <a:endParaRPr lang="en-US"/>
          </a:p>
        </p:txBody>
      </p:sp>
      <p:sp>
        <p:nvSpPr>
          <p:cNvPr id="3" name="Date Placeholder 2"/>
          <p:cNvSpPr>
            <a:spLocks noGrp="1"/>
          </p:cNvSpPr>
          <p:nvPr>
            <p:ph type="dt" sz="half" idx="10"/>
          </p:nvPr>
        </p:nvSpPr>
        <p:spPr/>
        <p:txBody>
          <a:bodyPr/>
          <a:lstStyle/>
          <a:p>
            <a:fld id="{B9422232-9D12-408A-B999-30D637E2BD9E}" type="datetime1">
              <a:rPr lang="en-US" smtClean="0"/>
              <a:t>5/17/2023</a:t>
            </a:fld>
            <a:endParaRPr lang="en-US"/>
          </a:p>
        </p:txBody>
      </p:sp>
      <p:cxnSp>
        <p:nvCxnSpPr>
          <p:cNvPr id="18" name="Straight Connector 17"/>
          <p:cNvCxnSpPr/>
          <p:nvPr/>
        </p:nvCxnSpPr>
        <p:spPr>
          <a:xfrm flipV="1">
            <a:off x="0" y="1104917"/>
            <a:ext cx="12192000"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0" y="6370738"/>
            <a:ext cx="12192000"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6" name="Picture 45"/>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0809371" y="364536"/>
            <a:ext cx="451338" cy="451338"/>
          </a:xfrm>
          <a:prstGeom prst="rect">
            <a:avLst/>
          </a:prstGeom>
        </p:spPr>
      </p:pic>
      <p:pic>
        <p:nvPicPr>
          <p:cNvPr id="4" name="Picture 3">
            <a:extLst>
              <a:ext uri="{FF2B5EF4-FFF2-40B4-BE49-F238E27FC236}">
                <a16:creationId xmlns:a16="http://schemas.microsoft.com/office/drawing/2014/main" id="{A43C3733-765E-5E22-FD27-5657428C0E3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6572" y="199173"/>
            <a:ext cx="725565" cy="725565"/>
          </a:xfrm>
          <a:prstGeom prst="rect">
            <a:avLst/>
          </a:prstGeom>
        </p:spPr>
      </p:pic>
      <p:sp>
        <p:nvSpPr>
          <p:cNvPr id="8" name="TextBox 7">
            <a:extLst>
              <a:ext uri="{FF2B5EF4-FFF2-40B4-BE49-F238E27FC236}">
                <a16:creationId xmlns:a16="http://schemas.microsoft.com/office/drawing/2014/main" id="{9C446A0A-0245-8418-2012-D5C2ADAE5C21}"/>
              </a:ext>
            </a:extLst>
          </p:cNvPr>
          <p:cNvSpPr txBox="1"/>
          <p:nvPr/>
        </p:nvSpPr>
        <p:spPr>
          <a:xfrm>
            <a:off x="1496929" y="612635"/>
            <a:ext cx="4236214" cy="338554"/>
          </a:xfrm>
          <a:prstGeom prst="rect">
            <a:avLst/>
          </a:prstGeom>
          <a:noFill/>
        </p:spPr>
        <p:txBody>
          <a:bodyPr wrap="square">
            <a:spAutoFit/>
          </a:bodyPr>
          <a:lstStyle/>
          <a:p>
            <a:r>
              <a:rPr lang="en-GB" sz="1600" dirty="0" err="1">
                <a:solidFill>
                  <a:srgbClr val="797979"/>
                </a:solidFill>
                <a:latin typeface="Lato light"/>
              </a:rPr>
              <a:t>Hàm</a:t>
            </a:r>
            <a:r>
              <a:rPr lang="en-GB" sz="1600" dirty="0">
                <a:solidFill>
                  <a:srgbClr val="797979"/>
                </a:solidFill>
                <a:latin typeface="Lato light"/>
              </a:rPr>
              <a:t> </a:t>
            </a:r>
            <a:r>
              <a:rPr lang="en-GB" sz="1600" dirty="0" err="1">
                <a:solidFill>
                  <a:srgbClr val="797979"/>
                </a:solidFill>
                <a:latin typeface="Lato light"/>
              </a:rPr>
              <a:t>mất</a:t>
            </a:r>
            <a:r>
              <a:rPr lang="en-GB" sz="1600" dirty="0">
                <a:solidFill>
                  <a:srgbClr val="797979"/>
                </a:solidFill>
                <a:latin typeface="Lato light"/>
              </a:rPr>
              <a:t> </a:t>
            </a:r>
            <a:r>
              <a:rPr lang="en-GB" sz="1600" dirty="0" err="1">
                <a:solidFill>
                  <a:srgbClr val="797979"/>
                </a:solidFill>
                <a:latin typeface="Lato light"/>
              </a:rPr>
              <a:t>mát</a:t>
            </a:r>
            <a:r>
              <a:rPr lang="en-GB" sz="1600" dirty="0">
                <a:solidFill>
                  <a:srgbClr val="797979"/>
                </a:solidFill>
                <a:latin typeface="Lato light"/>
              </a:rPr>
              <a:t> </a:t>
            </a:r>
            <a:r>
              <a:rPr lang="en-GB" sz="1600" dirty="0" err="1">
                <a:solidFill>
                  <a:srgbClr val="797979"/>
                </a:solidFill>
                <a:latin typeface="Lato light"/>
              </a:rPr>
              <a:t>và</a:t>
            </a:r>
            <a:r>
              <a:rPr lang="en-GB" sz="1600" dirty="0">
                <a:solidFill>
                  <a:srgbClr val="797979"/>
                </a:solidFill>
                <a:latin typeface="Lato light"/>
              </a:rPr>
              <a:t> </a:t>
            </a:r>
            <a:r>
              <a:rPr lang="en-GB" sz="1600" err="1">
                <a:solidFill>
                  <a:srgbClr val="797979"/>
                </a:solidFill>
                <a:latin typeface="Lato light"/>
              </a:rPr>
              <a:t>tối</a:t>
            </a:r>
            <a:r>
              <a:rPr lang="en-GB" sz="1600">
                <a:solidFill>
                  <a:srgbClr val="797979"/>
                </a:solidFill>
                <a:latin typeface="Lato light"/>
              </a:rPr>
              <a:t> ưu – tối ưu hàm mất mát</a:t>
            </a:r>
            <a:endParaRPr lang="en-GB" sz="1600" dirty="0">
              <a:solidFill>
                <a:srgbClr val="797979"/>
              </a:solidFill>
              <a:latin typeface="Lato light"/>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E8F4C12-04CD-93F4-3A02-D64D0439E5A4}"/>
                  </a:ext>
                </a:extLst>
              </p:cNvPr>
              <p:cNvSpPr txBox="1"/>
              <p:nvPr/>
            </p:nvSpPr>
            <p:spPr>
              <a:xfrm>
                <a:off x="394044" y="1468623"/>
                <a:ext cx="6441983" cy="3920753"/>
              </a:xfrm>
              <a:prstGeom prst="rect">
                <a:avLst/>
              </a:prstGeom>
              <a:noFill/>
            </p:spPr>
            <p:txBody>
              <a:bodyPr wrap="square">
                <a:spAutoFit/>
              </a:bodyPr>
              <a:lstStyle/>
              <a:p>
                <a:pPr marL="457200" marR="0" indent="0">
                  <a:spcBef>
                    <a:spcPts val="0"/>
                  </a:spcBef>
                  <a:spcAft>
                    <a:spcPts val="0"/>
                  </a:spcAft>
                </a:pPr>
                <a:r>
                  <a:rPr lang="en-US" sz="1800" kern="1200">
                    <a:effectLst/>
                    <a:latin typeface="Times New Roman" panose="02020603050405020304" pitchFamily="18" charset="0"/>
                    <a:ea typeface="SimSun" panose="02010600030101010101" pitchFamily="2" charset="-122"/>
                    <a:cs typeface="Times New Roman" panose="02020603050405020304" pitchFamily="18" charset="0"/>
                  </a:rPr>
                  <a:t>- Với mỗi cặp dữ liệu </a:t>
                </a:r>
                <a14:m>
                  <m:oMath xmlns:m="http://schemas.openxmlformats.org/officeDocument/2006/math">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oMath>
                </a14:m>
                <a:r>
                  <a:rPr lang="en-US" sz="1800" kern="1200">
                    <a:effectLst/>
                    <a:latin typeface="Times New Roman" panose="02020603050405020304" pitchFamily="18" charset="0"/>
                    <a:ea typeface="SimSun" panose="02010600030101010101" pitchFamily="2" charset="-122"/>
                    <a:cs typeface="Times New Roman" panose="02020603050405020304" pitchFamily="18" charset="0"/>
                  </a:rPr>
                  <a:t>, ta có:</a:t>
                </a:r>
              </a:p>
              <a:p>
                <a:pPr marL="457200" marR="0" indent="0">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𝐽</m:t>
                          </m:r>
                        </m:e>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𝑖</m:t>
                          </m:r>
                        </m:sub>
                      </m:sSub>
                      <m:d>
                        <m:d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𝑊</m:t>
                          </m:r>
                        </m:e>
                      </m:d>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𝐽</m:t>
                      </m:r>
                      <m:d>
                        <m:d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𝑊</m:t>
                          </m:r>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𝑖</m:t>
                              </m:r>
                            </m:sub>
                          </m:sSub>
                        </m:e>
                      </m:d>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𝑗</m:t>
                          </m:r>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𝐶</m:t>
                          </m:r>
                        </m:sup>
                        <m:e>
                          <m:sSub>
                            <m:sSub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𝑖𝑗</m:t>
                              </m:r>
                            </m:sub>
                          </m:sSub>
                          <m:sSub>
                            <m:sSub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𝑤</m:t>
                              </m:r>
                            </m:e>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𝑗</m:t>
                              </m:r>
                            </m:sub>
                          </m:sSub>
                        </m:e>
                      </m:nary>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func>
                        <m:func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funcPr>
                        <m:fName>
                          <m:r>
                            <m:rPr>
                              <m:sty m:val="p"/>
                            </m:rPr>
                            <a:rPr lang="en-US" sz="1800" kern="1200">
                              <a:effectLst/>
                              <a:latin typeface="Cambria Math" panose="02040503050406030204" pitchFamily="18" charset="0"/>
                              <a:ea typeface="SimSun" panose="02010600030101010101" pitchFamily="2" charset="-122"/>
                              <a:cs typeface="Times New Roman" panose="02020603050405020304" pitchFamily="18" charset="0"/>
                            </a:rPr>
                            <m:t>log</m:t>
                          </m:r>
                        </m:fName>
                        <m:e>
                          <m:d>
                            <m:d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dPr>
                            <m:e>
                              <m:nary>
                                <m:naryPr>
                                  <m:chr m:val="∑"/>
                                  <m:limLoc m:val="undOv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𝑘</m:t>
                                  </m:r>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𝐶</m:t>
                                  </m:r>
                                </m:sup>
                                <m:e>
                                  <m:func>
                                    <m:func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funcPr>
                                    <m:fName>
                                      <m:r>
                                        <m:rPr>
                                          <m:sty m:val="p"/>
                                        </m:rPr>
                                        <a:rPr lang="en-US" sz="1800" kern="1200">
                                          <a:effectLst/>
                                          <a:latin typeface="Cambria Math" panose="02040503050406030204" pitchFamily="18" charset="0"/>
                                          <a:ea typeface="SimSun" panose="02010600030101010101" pitchFamily="2" charset="-122"/>
                                          <a:cs typeface="Times New Roman" panose="02020603050405020304" pitchFamily="18" charset="0"/>
                                        </a:rPr>
                                        <m:t>exp</m:t>
                                      </m:r>
                                    </m:fName>
                                    <m:e>
                                      <m:d>
                                        <m:d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𝑤</m:t>
                                              </m:r>
                                            </m:e>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𝑘</m:t>
                                              </m:r>
                                            </m:sub>
                                          </m:sSub>
                                        </m:e>
                                      </m:d>
                                    </m:e>
                                  </m:func>
                                </m:e>
                              </m:nary>
                            </m:e>
                          </m:d>
                        </m:e>
                      </m:func>
                    </m:oMath>
                  </m:oMathPara>
                </a14:m>
                <a:endParaRPr lang="en-US" sz="1800" kern="1200">
                  <a:effectLst/>
                  <a:latin typeface="Times New Roman" panose="02020603050405020304" pitchFamily="18" charset="0"/>
                  <a:ea typeface="SimSun" panose="02010600030101010101" pitchFamily="2" charset="-122"/>
                  <a:cs typeface="Times New Roman" panose="02020603050405020304" pitchFamily="18" charset="0"/>
                </a:endParaRPr>
              </a:p>
              <a:p>
                <a:pPr marL="457200" marR="0" indent="0">
                  <a:spcBef>
                    <a:spcPts val="0"/>
                  </a:spcBef>
                  <a:spcAft>
                    <a:spcPts val="0"/>
                  </a:spcAft>
                </a:pPr>
                <a:endParaRPr lang="en-US" sz="1800" kern="1200">
                  <a:effectLst/>
                  <a:latin typeface="Times New Roman" panose="02020603050405020304" pitchFamily="18" charset="0"/>
                  <a:ea typeface="SimSun" panose="02010600030101010101" pitchFamily="2" charset="-122"/>
                  <a:cs typeface="Times New Roman" panose="02020603050405020304" pitchFamily="18" charset="0"/>
                </a:endParaRPr>
              </a:p>
              <a:p>
                <a:pPr marL="457200" marR="0" indent="0">
                  <a:spcBef>
                    <a:spcPts val="0"/>
                  </a:spcBef>
                  <a:spcAft>
                    <a:spcPts val="0"/>
                  </a:spcAft>
                </a:pPr>
                <a:r>
                  <a:rPr lang="en-US" sz="1800" kern="1200">
                    <a:effectLst/>
                    <a:latin typeface="Times New Roman" panose="02020603050405020304" pitchFamily="18" charset="0"/>
                    <a:ea typeface="SimSun" panose="02010600030101010101" pitchFamily="2" charset="-122"/>
                    <a:cs typeface="Times New Roman" panose="02020603050405020304" pitchFamily="18" charset="0"/>
                  </a:rPr>
                  <a:t>- Vì: </a:t>
                </a:r>
                <a14:m>
                  <m:oMath xmlns:m="http://schemas.openxmlformats.org/officeDocument/2006/math">
                    <m:f>
                      <m:f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𝐽</m:t>
                            </m:r>
                          </m:e>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𝑖</m:t>
                            </m:r>
                          </m:sub>
                        </m:sSub>
                        <m:d>
                          <m:d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𝑊</m:t>
                            </m:r>
                          </m:e>
                        </m:d>
                      </m:num>
                      <m:den>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𝑊</m:t>
                            </m:r>
                          </m:e>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𝑗</m:t>
                            </m:r>
                          </m:sub>
                        </m:sSub>
                      </m:den>
                    </m:f>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𝑖𝑗</m:t>
                        </m:r>
                      </m:sub>
                    </m:sSub>
                    <m:sSub>
                      <m:sSub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fPr>
                      <m:num>
                        <m:func>
                          <m:func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funcPr>
                          <m:fName>
                            <m:r>
                              <m:rPr>
                                <m:sty m:val="p"/>
                              </m:rPr>
                              <a:rPr lang="en-US" sz="1800" kern="1200">
                                <a:effectLst/>
                                <a:latin typeface="Cambria Math" panose="02040503050406030204" pitchFamily="18" charset="0"/>
                                <a:ea typeface="SimSun" panose="02010600030101010101" pitchFamily="2" charset="-122"/>
                                <a:cs typeface="Times New Roman" panose="02020603050405020304" pitchFamily="18" charset="0"/>
                              </a:rPr>
                              <m:t>exp</m:t>
                            </m:r>
                          </m:fName>
                          <m:e>
                            <m:d>
                              <m:d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𝑤</m:t>
                                    </m:r>
                                  </m:e>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𝑗</m:t>
                                    </m:r>
                                  </m:sub>
                                </m:sSub>
                              </m:e>
                            </m:d>
                          </m:e>
                        </m:func>
                      </m:num>
                      <m:den>
                        <m:nary>
                          <m:naryPr>
                            <m:chr m:val="∑"/>
                            <m:limLoc m:val="undOv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𝑘</m:t>
                            </m:r>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𝐶</m:t>
                            </m:r>
                          </m:sup>
                          <m:e>
                            <m:func>
                              <m:func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funcPr>
                              <m:fName>
                                <m:r>
                                  <m:rPr>
                                    <m:sty m:val="p"/>
                                  </m:rPr>
                                  <a:rPr lang="en-US" sz="1800" kern="1200">
                                    <a:effectLst/>
                                    <a:latin typeface="Cambria Math" panose="02040503050406030204" pitchFamily="18" charset="0"/>
                                    <a:ea typeface="SimSun" panose="02010600030101010101" pitchFamily="2" charset="-122"/>
                                    <a:cs typeface="Times New Roman" panose="02020603050405020304" pitchFamily="18" charset="0"/>
                                  </a:rPr>
                                  <m:t>exp</m:t>
                                </m:r>
                              </m:fName>
                              <m:e>
                                <m:d>
                                  <m:d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𝑖</m:t>
                                        </m:r>
                                      </m:sub>
                                    </m:sSub>
                                    <m:sSub>
                                      <m:sSub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𝑤</m:t>
                                        </m:r>
                                      </m:e>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𝑘</m:t>
                                        </m:r>
                                      </m:sub>
                                    </m:sSub>
                                  </m:e>
                                </m:d>
                              </m:e>
                            </m:func>
                          </m:e>
                        </m:nary>
                      </m:den>
                    </m:f>
                    <m:sSub>
                      <m:sSub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𝑖𝑗</m:t>
                        </m:r>
                      </m:sub>
                    </m:s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𝑖𝑗</m:t>
                        </m:r>
                      </m:sub>
                    </m:s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oMath>
                </a14:m>
                <a:endParaRPr lang="en-US" sz="1800" kern="1200">
                  <a:effectLst/>
                  <a:latin typeface="Times New Roman" panose="02020603050405020304" pitchFamily="18" charset="0"/>
                  <a:ea typeface="SimSun" panose="02010600030101010101" pitchFamily="2" charset="-122"/>
                  <a:cs typeface="Times New Roman" panose="02020603050405020304" pitchFamily="18" charset="0"/>
                </a:endParaRPr>
              </a:p>
              <a:p>
                <a:pPr marL="457200" marR="0" indent="0">
                  <a:spcBef>
                    <a:spcPts val="0"/>
                  </a:spcBef>
                  <a:spcAft>
                    <a:spcPts val="0"/>
                  </a:spcAft>
                </a:pPr>
                <a:endParaRPr lang="en-US" sz="1800" kern="1200">
                  <a:effectLst/>
                  <a:latin typeface="Times New Roman" panose="02020603050405020304" pitchFamily="18" charset="0"/>
                  <a:ea typeface="SimSun" panose="02010600030101010101" pitchFamily="2" charset="-122"/>
                  <a:cs typeface="Times New Roman" panose="02020603050405020304" pitchFamily="18" charset="0"/>
                </a:endParaRPr>
              </a:p>
              <a:p>
                <a:pPr marL="457200" marR="0" indent="0">
                  <a:spcBef>
                    <a:spcPts val="0"/>
                  </a:spcBef>
                  <a:spcAft>
                    <a:spcPts val="0"/>
                  </a:spcAft>
                </a:pPr>
                <a:r>
                  <a:rPr lang="en-US" sz="1800" kern="1200">
                    <a:effectLst/>
                    <a:latin typeface="Times New Roman" panose="02020603050405020304" pitchFamily="18" charset="0"/>
                    <a:ea typeface="SimSun" panose="02010600030101010101" pitchFamily="2" charset="-122"/>
                    <a:cs typeface="Times New Roman" panose="02020603050405020304" pitchFamily="18" charset="0"/>
                  </a:rPr>
                  <a:t>- Nên ma trận gradient: </a:t>
                </a:r>
              </a:p>
              <a:p>
                <a:pPr marL="457200" marR="0" indent="0">
                  <a:spcBef>
                    <a:spcPts val="0"/>
                  </a:spcBef>
                  <a:spcAft>
                    <a:spcPts val="0"/>
                  </a:spcAft>
                </a:pPr>
                <a14:m>
                  <m:oMathPara xmlns:m="http://schemas.openxmlformats.org/officeDocument/2006/math">
                    <m:oMathParaPr>
                      <m:jc m:val="centerGroup"/>
                    </m:oMathParaPr>
                    <m:oMath xmlns:m="http://schemas.openxmlformats.org/officeDocument/2006/math">
                      <m:f>
                        <m:f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𝐽</m:t>
                              </m:r>
                            </m:e>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𝑊</m:t>
                          </m:r>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num>
                        <m:den>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𝑊</m:t>
                          </m:r>
                        </m:den>
                      </m:f>
                      <m:r>
                        <a:rPr lang="en-US" i="1">
                          <a:latin typeface="Cambria Math" panose="02040503050406030204" pitchFamily="18" charset="0"/>
                          <a:ea typeface="SimSun" panose="02010600030101010101" pitchFamily="2" charset="-122"/>
                          <a:cs typeface="Times New Roman" panose="02020603050405020304" pitchFamily="18" charset="0"/>
                        </a:rPr>
                        <m:t>=</m:t>
                      </m:r>
                      <m:d>
                        <m:dPr>
                          <m:begChr m:val="["/>
                          <m:endChr m:val="]"/>
                          <m:ctrlPr>
                            <a:rPr lang="en-US" i="1">
                              <a:latin typeface="Cambria Math" panose="02040503050406030204" pitchFamily="18" charset="0"/>
                              <a:ea typeface="SimSun" panose="02010600030101010101" pitchFamily="2" charset="-122"/>
                              <a:cs typeface="Times New Roman" panose="02020603050405020304" pitchFamily="18" charset="0"/>
                            </a:rPr>
                          </m:ctrlPr>
                        </m:dPr>
                        <m:e>
                          <m:f>
                            <m:fPr>
                              <m:ctrlPr>
                                <a:rPr lang="en-US" i="1">
                                  <a:latin typeface="Cambria Math" panose="02040503050406030204" pitchFamily="18" charset="0"/>
                                  <a:ea typeface="SimSun" panose="02010600030101010101" pitchFamily="2" charset="-122"/>
                                  <a:cs typeface="Times New Roman" panose="02020603050405020304" pitchFamily="18" charset="0"/>
                                </a:rPr>
                              </m:ctrlPr>
                            </m:fPr>
                            <m:num>
                              <m:r>
                                <a:rPr lang="en-US" i="1">
                                  <a:latin typeface="Cambria Math" panose="02040503050406030204" pitchFamily="18" charset="0"/>
                                  <a:ea typeface="SimSun" panose="02010600030101010101" pitchFamily="2" charset="-122"/>
                                  <a:cs typeface="Times New Roman" panose="02020603050405020304" pitchFamily="18" charset="0"/>
                                </a:rPr>
                                <m:t>𝜕</m:t>
                              </m:r>
                              <m:sSub>
                                <m:sSubPr>
                                  <m:ctrlPr>
                                    <a:rPr lang="en-US" i="1">
                                      <a:latin typeface="Cambria Math" panose="02040503050406030204" pitchFamily="18" charset="0"/>
                                      <a:ea typeface="SimSun" panose="02010600030101010101" pitchFamily="2" charset="-122"/>
                                      <a:cs typeface="Times New Roman" panose="02020603050405020304" pitchFamily="18" charset="0"/>
                                    </a:rPr>
                                  </m:ctrlPr>
                                </m:sSubPr>
                                <m:e>
                                  <m:r>
                                    <a:rPr lang="en-US" i="1">
                                      <a:latin typeface="Cambria Math" panose="02040503050406030204" pitchFamily="18" charset="0"/>
                                      <a:ea typeface="SimSun" panose="02010600030101010101" pitchFamily="2" charset="-122"/>
                                      <a:cs typeface="Times New Roman" panose="02020603050405020304" pitchFamily="18" charset="0"/>
                                    </a:rPr>
                                    <m:t>𝐽</m:t>
                                  </m:r>
                                </m:e>
                                <m:sub>
                                  <m:r>
                                    <a:rPr lang="en-US" i="1">
                                      <a:latin typeface="Cambria Math" panose="02040503050406030204" pitchFamily="18" charset="0"/>
                                      <a:ea typeface="SimSun" panose="02010600030101010101" pitchFamily="2" charset="-122"/>
                                      <a:cs typeface="Times New Roman" panose="02020603050405020304" pitchFamily="18" charset="0"/>
                                    </a:rPr>
                                    <m:t>𝑖</m:t>
                                  </m:r>
                                </m:sub>
                              </m:sSub>
                              <m:d>
                                <m:dPr>
                                  <m:ctrlPr>
                                    <a:rPr lang="en-US" i="1">
                                      <a:latin typeface="Cambria Math" panose="02040503050406030204" pitchFamily="18" charset="0"/>
                                      <a:ea typeface="SimSun" panose="02010600030101010101" pitchFamily="2" charset="-122"/>
                                      <a:cs typeface="Times New Roman" panose="02020603050405020304" pitchFamily="18" charset="0"/>
                                    </a:rPr>
                                  </m:ctrlPr>
                                </m:dPr>
                                <m:e>
                                  <m:r>
                                    <a:rPr lang="en-US" i="1">
                                      <a:latin typeface="Cambria Math" panose="02040503050406030204" pitchFamily="18" charset="0"/>
                                      <a:ea typeface="SimSun" panose="02010600030101010101" pitchFamily="2" charset="-122"/>
                                      <a:cs typeface="Times New Roman" panose="02020603050405020304" pitchFamily="18" charset="0"/>
                                    </a:rPr>
                                    <m:t>𝑊</m:t>
                                  </m:r>
                                </m:e>
                              </m:d>
                            </m:num>
                            <m:den>
                              <m:r>
                                <a:rPr lang="en-US" i="1">
                                  <a:latin typeface="Cambria Math" panose="02040503050406030204" pitchFamily="18" charset="0"/>
                                  <a:ea typeface="SimSun" panose="02010600030101010101" pitchFamily="2" charset="-122"/>
                                  <a:cs typeface="Times New Roman" panose="02020603050405020304" pitchFamily="18" charset="0"/>
                                </a:rPr>
                                <m:t>𝜕</m:t>
                              </m:r>
                              <m:sSub>
                                <m:sSubPr>
                                  <m:ctrlPr>
                                    <a:rPr lang="en-US" i="1">
                                      <a:latin typeface="Cambria Math" panose="02040503050406030204" pitchFamily="18" charset="0"/>
                                      <a:ea typeface="SimSun" panose="02010600030101010101" pitchFamily="2" charset="-122"/>
                                      <a:cs typeface="Times New Roman" panose="02020603050405020304" pitchFamily="18" charset="0"/>
                                    </a:rPr>
                                  </m:ctrlPr>
                                </m:sSubPr>
                                <m:e>
                                  <m:r>
                                    <a:rPr lang="en-US" i="1">
                                      <a:latin typeface="Cambria Math" panose="02040503050406030204" pitchFamily="18" charset="0"/>
                                      <a:ea typeface="SimSun" panose="02010600030101010101" pitchFamily="2" charset="-122"/>
                                      <a:cs typeface="Times New Roman" panose="02020603050405020304" pitchFamily="18" charset="0"/>
                                    </a:rPr>
                                    <m:t>𝑊</m:t>
                                  </m:r>
                                </m:e>
                                <m:sub>
                                  <m:r>
                                    <a:rPr lang="en-US" i="1">
                                      <a:latin typeface="Cambria Math" panose="02040503050406030204" pitchFamily="18" charset="0"/>
                                      <a:ea typeface="SimSun" panose="02010600030101010101" pitchFamily="2" charset="-122"/>
                                      <a:cs typeface="Times New Roman" panose="02020603050405020304" pitchFamily="18" charset="0"/>
                                    </a:rPr>
                                    <m:t>𝑗</m:t>
                                  </m:r>
                                </m:sub>
                              </m:sSub>
                            </m:den>
                          </m:f>
                        </m:e>
                      </m:d>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𝑖</m:t>
                          </m:r>
                        </m:sub>
                        <m:sup>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𝑇</m:t>
                          </m:r>
                        </m:sup>
                      </m:sSubSup>
                      <m:d>
                        <m:dPr>
                          <m:begChr m:val="["/>
                          <m:endChr m:val="]"/>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𝑖𝑗</m:t>
                              </m:r>
                            </m:sub>
                          </m:s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𝑖𝑗</m:t>
                              </m:r>
                            </m:sub>
                          </m:sSub>
                        </m:e>
                      </m:d>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𝑗</m:t>
                      </m:r>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=1,2,..</m:t>
                      </m:r>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𝐶</m:t>
                      </m:r>
                    </m:oMath>
                  </m:oMathPara>
                </a14:m>
                <a:endParaRPr lang="en-US" sz="1800" kern="1200">
                  <a:effectLst/>
                  <a:latin typeface="Times New Roman" panose="02020603050405020304" pitchFamily="18" charset="0"/>
                  <a:ea typeface="SimSun" panose="02010600030101010101" pitchFamily="2" charset="-122"/>
                  <a:cs typeface="Times New Roman" panose="02020603050405020304" pitchFamily="18" charset="0"/>
                </a:endParaRPr>
              </a:p>
              <a:p>
                <a:pPr marL="457200" marR="0" indent="0">
                  <a:spcBef>
                    <a:spcPts val="0"/>
                  </a:spcBef>
                  <a:spcAft>
                    <a:spcPts val="0"/>
                  </a:spcAft>
                </a:pPr>
                <a:endParaRPr lang="en-US" sz="1800" kern="1200">
                  <a:effectLst/>
                  <a:latin typeface="Times New Roman" panose="02020603050405020304" pitchFamily="18" charset="0"/>
                  <a:ea typeface="SimSun" panose="02010600030101010101" pitchFamily="2" charset="-122"/>
                  <a:cs typeface="Times New Roman" panose="02020603050405020304" pitchFamily="18" charset="0"/>
                </a:endParaRPr>
              </a:p>
              <a:p>
                <a:pPr marL="457200" marR="0" indent="0">
                  <a:spcBef>
                    <a:spcPts val="0"/>
                  </a:spcBef>
                  <a:spcAft>
                    <a:spcPts val="0"/>
                  </a:spcAft>
                </a:pPr>
                <a:r>
                  <a:rPr lang="en-US" sz="1800" kern="1200">
                    <a:effectLst/>
                    <a:latin typeface="Times New Roman" panose="02020603050405020304" pitchFamily="18" charset="0"/>
                    <a:ea typeface="SimSun" panose="02010600030101010101" pitchFamily="2" charset="-122"/>
                    <a:cs typeface="Times New Roman" panose="02020603050405020304" pitchFamily="18" charset="0"/>
                  </a:rPr>
                  <a:t>- Suy ra:</a:t>
                </a:r>
                <a:r>
                  <a:rPr lang="en-US">
                    <a:latin typeface="Times New Roman" panose="02020603050405020304" pitchFamily="18" charset="0"/>
                    <a:ea typeface="SimSun" panose="02010600030101010101" pitchFamily="2" charset="-122"/>
                    <a:cs typeface="Times New Roman" panose="02020603050405020304" pitchFamily="18" charset="0"/>
                  </a:rPr>
                  <a:t> </a:t>
                </a:r>
                <a14:m>
                  <m:oMath xmlns:m="http://schemas.openxmlformats.org/officeDocument/2006/math">
                    <m:f>
                      <m:f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𝐽</m:t>
                        </m:r>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𝑊</m:t>
                        </m:r>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num>
                      <m:den>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𝑊</m:t>
                        </m:r>
                      </m:den>
                    </m:f>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𝑋</m:t>
                        </m:r>
                      </m:e>
                      <m:sup>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𝑇</m:t>
                        </m:r>
                      </m:sup>
                    </m:sSup>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𝐴</m:t>
                    </m:r>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𝑌</m:t>
                    </m:r>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_</m:t>
                    </m:r>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𝑜𝑛𝑒</m:t>
                    </m:r>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_</m:t>
                    </m:r>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h𝑜𝑡</m:t>
                    </m:r>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oMath>
                </a14:m>
                <a:endParaRPr lang="en-US" sz="1800" kern="1200">
                  <a:effectLst/>
                  <a:latin typeface="Times New Roman" panose="02020603050405020304" pitchFamily="18" charset="0"/>
                  <a:ea typeface="SimSun" panose="02010600030101010101" pitchFamily="2" charset="-122"/>
                  <a:cs typeface="Times New Roman" panose="02020603050405020304" pitchFamily="18" charset="0"/>
                </a:endParaRPr>
              </a:p>
            </p:txBody>
          </p:sp>
        </mc:Choice>
        <mc:Fallback xmlns="">
          <p:sp>
            <p:nvSpPr>
              <p:cNvPr id="13" name="TextBox 12">
                <a:extLst>
                  <a:ext uri="{FF2B5EF4-FFF2-40B4-BE49-F238E27FC236}">
                    <a16:creationId xmlns:a16="http://schemas.microsoft.com/office/drawing/2014/main" id="{EE8F4C12-04CD-93F4-3A02-D64D0439E5A4}"/>
                  </a:ext>
                </a:extLst>
              </p:cNvPr>
              <p:cNvSpPr txBox="1">
                <a:spLocks noRot="1" noChangeAspect="1" noMove="1" noResize="1" noEditPoints="1" noAdjustHandles="1" noChangeArrowheads="1" noChangeShapeType="1" noTextEdit="1"/>
              </p:cNvSpPr>
              <p:nvPr/>
            </p:nvSpPr>
            <p:spPr>
              <a:xfrm>
                <a:off x="394044" y="1468623"/>
                <a:ext cx="6441983" cy="3920753"/>
              </a:xfrm>
              <a:prstGeom prst="rect">
                <a:avLst/>
              </a:prstGeom>
              <a:blipFill>
                <a:blip r:embed="rId5"/>
                <a:stretch>
                  <a:fillRect t="-9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DA70C449-4B1C-DF7E-A7D4-30F2B08CC88B}"/>
                  </a:ext>
                </a:extLst>
              </p:cNvPr>
              <p:cNvSpPr txBox="1"/>
              <p:nvPr/>
            </p:nvSpPr>
            <p:spPr>
              <a:xfrm>
                <a:off x="6612527" y="3829047"/>
                <a:ext cx="5579473" cy="1120691"/>
              </a:xfrm>
              <a:prstGeom prst="rect">
                <a:avLst/>
              </a:prstGeom>
              <a:noFill/>
            </p:spPr>
            <p:txBody>
              <a:bodyPr wrap="square">
                <a:spAutoFit/>
              </a:bodyPr>
              <a:lstStyle/>
              <a:p>
                <a:pPr marL="457200" marR="0" indent="0">
                  <a:spcBef>
                    <a:spcPts val="0"/>
                  </a:spcBef>
                  <a:spcAft>
                    <a:spcPts val="0"/>
                  </a:spcAft>
                </a:pPr>
                <a:r>
                  <a:rPr lang="en-US" sz="1800" kern="1200">
                    <a:effectLst/>
                    <a:latin typeface="Times New Roman" panose="02020603050405020304" pitchFamily="18" charset="0"/>
                    <a:ea typeface="SimSun" panose="02010600030101010101" pitchFamily="2" charset="-122"/>
                    <a:cs typeface="Times New Roman" panose="02020603050405020304" pitchFamily="18" charset="0"/>
                  </a:rPr>
                  <a:t>Áp dụng cho Mini-batch GD:</a:t>
                </a:r>
              </a:p>
              <a:p>
                <a:pPr marL="457200" marR="0" indent="0">
                  <a:spcBef>
                    <a:spcPts val="0"/>
                  </a:spcBef>
                  <a:spcAft>
                    <a:spcPts val="0"/>
                  </a:spcAft>
                </a:pPr>
                <a14:m>
                  <m:oMathPara xmlns:m="http://schemas.openxmlformats.org/officeDocument/2006/math">
                    <m:oMathParaPr>
                      <m:jc m:val="centerGroup"/>
                    </m:oMathParaPr>
                    <m:oMath xmlns:m="http://schemas.openxmlformats.org/officeDocument/2006/math">
                      <m:r>
                        <a:rPr lang="en-US" i="1" kern="1200">
                          <a:effectLst/>
                          <a:latin typeface="Cambria Math" panose="02040503050406030204" pitchFamily="18" charset="0"/>
                          <a:ea typeface="SimSun" panose="02010600030101010101" pitchFamily="2" charset="-122"/>
                          <a:cs typeface="Times New Roman" panose="02020603050405020304" pitchFamily="18" charset="0"/>
                        </a:rPr>
                        <m:t>𝑊</m:t>
                      </m:r>
                      <m:r>
                        <a:rPr lang="en-US" i="1" kern="1200">
                          <a:effectLst/>
                          <a:latin typeface="Cambria Math" panose="02040503050406030204" pitchFamily="18" charset="0"/>
                          <a:ea typeface="SimSun" panose="02010600030101010101" pitchFamily="2" charset="-122"/>
                          <a:cs typeface="Times New Roman" panose="02020603050405020304" pitchFamily="18" charset="0"/>
                        </a:rPr>
                        <m:t>=</m:t>
                      </m:r>
                      <m:r>
                        <a:rPr lang="en-US" i="1" kern="1200">
                          <a:effectLst/>
                          <a:latin typeface="Cambria Math" panose="02040503050406030204" pitchFamily="18" charset="0"/>
                          <a:ea typeface="SimSun" panose="02010600030101010101" pitchFamily="2" charset="-122"/>
                          <a:cs typeface="Times New Roman" panose="02020603050405020304" pitchFamily="18" charset="0"/>
                        </a:rPr>
                        <m:t>𝑊</m:t>
                      </m:r>
                      <m:r>
                        <a:rPr lang="en-US" i="1" kern="1200">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i="1" kern="1200">
                              <a:effectLst/>
                              <a:latin typeface="Cambria Math" panose="02040503050406030204" pitchFamily="18" charset="0"/>
                              <a:ea typeface="SimSun" panose="02010600030101010101" pitchFamily="2" charset="-122"/>
                              <a:cs typeface="Times New Roman" panose="02020603050405020304" pitchFamily="18" charset="0"/>
                            </a:rPr>
                          </m:ctrlPr>
                        </m:fPr>
                        <m:num>
                          <m:r>
                            <a:rPr lang="en-US" i="1" kern="1200">
                              <a:effectLst/>
                              <a:latin typeface="Cambria Math" panose="02040503050406030204" pitchFamily="18" charset="0"/>
                              <a:ea typeface="SimSun" panose="02010600030101010101" pitchFamily="2" charset="-122"/>
                              <a:cs typeface="Times New Roman" panose="02020603050405020304" pitchFamily="18" charset="0"/>
                            </a:rPr>
                            <m:t>𝜂</m:t>
                          </m:r>
                        </m:num>
                        <m:den>
                          <m:r>
                            <a:rPr lang="en-US" i="1" kern="1200">
                              <a:effectLst/>
                              <a:latin typeface="Cambria Math" panose="02040503050406030204" pitchFamily="18" charset="0"/>
                              <a:ea typeface="SimSun" panose="02010600030101010101" pitchFamily="2" charset="-122"/>
                              <a:cs typeface="Times New Roman" panose="02020603050405020304" pitchFamily="18" charset="0"/>
                            </a:rPr>
                            <m:t>𝑚𝑏𝑠</m:t>
                          </m:r>
                        </m:den>
                      </m:f>
                      <m:r>
                        <a:rPr lang="en-US" i="1" kern="1200">
                          <a:effectLst/>
                          <a:latin typeface="Cambria Math" panose="02040503050406030204" pitchFamily="18" charset="0"/>
                          <a:ea typeface="SimSun" panose="02010600030101010101" pitchFamily="2" charset="-122"/>
                          <a:cs typeface="Times New Roman" panose="02020603050405020304" pitchFamily="18" charset="0"/>
                        </a:rPr>
                        <m:t> </m:t>
                      </m:r>
                      <m:sSubSup>
                        <m:sSubSupPr>
                          <m:ctrlPr>
                            <a:rPr lang="en-US" i="1" kern="1200">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i="1" kern="1200">
                              <a:solidFill>
                                <a:srgbClr val="202124"/>
                              </a:solidFill>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i="1" kern="1200">
                              <a:solidFill>
                                <a:srgbClr val="202124"/>
                              </a:solidFill>
                              <a:effectLst/>
                              <a:latin typeface="Cambria Math" panose="02040503050406030204" pitchFamily="18" charset="0"/>
                              <a:ea typeface="SimSun" panose="02010600030101010101" pitchFamily="2" charset="-122"/>
                              <a:cs typeface="Times New Roman" panose="02020603050405020304" pitchFamily="18" charset="0"/>
                            </a:rPr>
                            <m:t>𝑖</m:t>
                          </m:r>
                          <m:r>
                            <a:rPr lang="en-US" i="1" kern="1200">
                              <a:solidFill>
                                <a:srgbClr val="202124"/>
                              </a:solidFill>
                              <a:effectLst/>
                              <a:latin typeface="Cambria Math" panose="02040503050406030204" pitchFamily="18" charset="0"/>
                              <a:ea typeface="SimSun" panose="02010600030101010101" pitchFamily="2" charset="-122"/>
                              <a:cs typeface="Times New Roman" panose="02020603050405020304" pitchFamily="18" charset="0"/>
                            </a:rPr>
                            <m:t>:</m:t>
                          </m:r>
                          <m:r>
                            <a:rPr lang="en-US" i="1" kern="1200">
                              <a:solidFill>
                                <a:srgbClr val="202124"/>
                              </a:solidFill>
                              <a:effectLst/>
                              <a:latin typeface="Cambria Math" panose="02040503050406030204" pitchFamily="18" charset="0"/>
                              <a:ea typeface="SimSun" panose="02010600030101010101" pitchFamily="2" charset="-122"/>
                              <a:cs typeface="Times New Roman" panose="02020603050405020304" pitchFamily="18" charset="0"/>
                            </a:rPr>
                            <m:t>𝑖</m:t>
                          </m:r>
                          <m:r>
                            <a:rPr lang="en-US" i="1" kern="1200">
                              <a:solidFill>
                                <a:srgbClr val="202124"/>
                              </a:solidFill>
                              <a:effectLst/>
                              <a:latin typeface="Cambria Math" panose="02040503050406030204" pitchFamily="18" charset="0"/>
                              <a:ea typeface="SimSun" panose="02010600030101010101" pitchFamily="2" charset="-122"/>
                              <a:cs typeface="Times New Roman" panose="02020603050405020304" pitchFamily="18" charset="0"/>
                            </a:rPr>
                            <m:t>+</m:t>
                          </m:r>
                          <m:r>
                            <a:rPr lang="en-US" i="1" kern="1200">
                              <a:solidFill>
                                <a:srgbClr val="202124"/>
                              </a:solidFill>
                              <a:effectLst/>
                              <a:latin typeface="Cambria Math" panose="02040503050406030204" pitchFamily="18" charset="0"/>
                              <a:ea typeface="SimSun" panose="02010600030101010101" pitchFamily="2" charset="-122"/>
                              <a:cs typeface="Times New Roman" panose="02020603050405020304" pitchFamily="18" charset="0"/>
                            </a:rPr>
                            <m:t>𝑚𝑏𝑠</m:t>
                          </m:r>
                        </m:sub>
                        <m:sup>
                          <m:r>
                            <a:rPr lang="en-US" i="1" kern="1200">
                              <a:effectLst/>
                              <a:latin typeface="Cambria Math" panose="02040503050406030204" pitchFamily="18" charset="0"/>
                              <a:ea typeface="SimSun" panose="02010600030101010101" pitchFamily="2" charset="-122"/>
                              <a:cs typeface="Times New Roman" panose="02020603050405020304" pitchFamily="18" charset="0"/>
                            </a:rPr>
                            <m:t>𝑇</m:t>
                          </m:r>
                        </m:sup>
                      </m:sSubSup>
                      <m:r>
                        <a:rPr lang="en-US" i="1" kern="12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i="1" kern="1200">
                              <a:solidFill>
                                <a:srgbClr val="202124"/>
                              </a:solidFill>
                              <a:effectLst/>
                              <a:latin typeface="Cambria Math" panose="02040503050406030204" pitchFamily="18" charset="0"/>
                              <a:ea typeface="SimSun" panose="02010600030101010101" pitchFamily="2" charset="-122"/>
                              <a:cs typeface="Times New Roman" panose="02020603050405020304" pitchFamily="18" charset="0"/>
                            </a:rPr>
                          </m:ctrlPr>
                        </m:sSubPr>
                        <m:e>
                          <m:sSub>
                            <m:sSubPr>
                              <m:ctrlPr>
                                <a:rPr lang="en-US" i="1" kern="1200">
                                  <a:solidFill>
                                    <a:srgbClr val="202124"/>
                                  </a:solidFill>
                                  <a:effectLst/>
                                  <a:latin typeface="Cambria Math" panose="02040503050406030204" pitchFamily="18" charset="0"/>
                                  <a:ea typeface="SimSun" panose="02010600030101010101" pitchFamily="2" charset="-122"/>
                                  <a:cs typeface="Times New Roman" panose="02020603050405020304" pitchFamily="18" charset="0"/>
                                </a:rPr>
                              </m:ctrlPr>
                            </m:sSubPr>
                            <m:e>
                              <m:r>
                                <a:rPr lang="en-US" i="1" kern="1200">
                                  <a:solidFill>
                                    <a:srgbClr val="202124"/>
                                  </a:solidFill>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i="1" kern="1200">
                                  <a:solidFill>
                                    <a:srgbClr val="202124"/>
                                  </a:solidFill>
                                  <a:effectLst/>
                                  <a:latin typeface="Cambria Math" panose="02040503050406030204" pitchFamily="18" charset="0"/>
                                  <a:ea typeface="SimSun" panose="02010600030101010101" pitchFamily="2" charset="-122"/>
                                  <a:cs typeface="Times New Roman" panose="02020603050405020304" pitchFamily="18" charset="0"/>
                                </a:rPr>
                                <m:t>𝑖</m:t>
                              </m:r>
                              <m:r>
                                <a:rPr lang="en-US" i="1" kern="1200">
                                  <a:solidFill>
                                    <a:srgbClr val="202124"/>
                                  </a:solidFill>
                                  <a:effectLst/>
                                  <a:latin typeface="Cambria Math" panose="02040503050406030204" pitchFamily="18" charset="0"/>
                                  <a:ea typeface="SimSun" panose="02010600030101010101" pitchFamily="2" charset="-122"/>
                                  <a:cs typeface="Times New Roman" panose="02020603050405020304" pitchFamily="18" charset="0"/>
                                </a:rPr>
                                <m:t>:</m:t>
                              </m:r>
                              <m:r>
                                <a:rPr lang="en-US" i="1" kern="1200">
                                  <a:solidFill>
                                    <a:srgbClr val="202124"/>
                                  </a:solidFill>
                                  <a:effectLst/>
                                  <a:latin typeface="Cambria Math" panose="02040503050406030204" pitchFamily="18" charset="0"/>
                                  <a:ea typeface="SimSun" panose="02010600030101010101" pitchFamily="2" charset="-122"/>
                                  <a:cs typeface="Times New Roman" panose="02020603050405020304" pitchFamily="18" charset="0"/>
                                </a:rPr>
                                <m:t>𝑖</m:t>
                              </m:r>
                              <m:r>
                                <a:rPr lang="en-US" i="1" kern="1200">
                                  <a:solidFill>
                                    <a:srgbClr val="202124"/>
                                  </a:solidFill>
                                  <a:effectLst/>
                                  <a:latin typeface="Cambria Math" panose="02040503050406030204" pitchFamily="18" charset="0"/>
                                  <a:ea typeface="SimSun" panose="02010600030101010101" pitchFamily="2" charset="-122"/>
                                  <a:cs typeface="Times New Roman" panose="02020603050405020304" pitchFamily="18" charset="0"/>
                                </a:rPr>
                                <m:t>+</m:t>
                              </m:r>
                              <m:r>
                                <a:rPr lang="en-US" i="1" kern="1200">
                                  <a:solidFill>
                                    <a:srgbClr val="202124"/>
                                  </a:solidFill>
                                  <a:effectLst/>
                                  <a:latin typeface="Cambria Math" panose="02040503050406030204" pitchFamily="18" charset="0"/>
                                  <a:ea typeface="SimSun" panose="02010600030101010101" pitchFamily="2" charset="-122"/>
                                  <a:cs typeface="Times New Roman" panose="02020603050405020304" pitchFamily="18" charset="0"/>
                                </a:rPr>
                                <m:t>𝑚𝑏𝑠</m:t>
                              </m:r>
                            </m:sub>
                          </m:sSub>
                          <m:r>
                            <a:rPr lang="en-US" i="1" kern="1200">
                              <a:solidFill>
                                <a:srgbClr val="202124"/>
                              </a:solidFill>
                              <a:effectLst/>
                              <a:latin typeface="Cambria Math" panose="02040503050406030204" pitchFamily="18" charset="0"/>
                              <a:ea typeface="SimSun" panose="02010600030101010101" pitchFamily="2" charset="-122"/>
                              <a:cs typeface="Times New Roman" panose="02020603050405020304" pitchFamily="18" charset="0"/>
                            </a:rPr>
                            <m:t>−</m:t>
                          </m:r>
                          <m:r>
                            <a:rPr lang="en-US" i="1" kern="1200">
                              <a:solidFill>
                                <a:srgbClr val="202124"/>
                              </a:solidFill>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i="1" kern="1200">
                              <a:solidFill>
                                <a:srgbClr val="202124"/>
                              </a:solidFill>
                              <a:effectLst/>
                              <a:latin typeface="Cambria Math" panose="02040503050406030204" pitchFamily="18" charset="0"/>
                              <a:ea typeface="SimSun" panose="02010600030101010101" pitchFamily="2" charset="-122"/>
                              <a:cs typeface="Times New Roman" panose="02020603050405020304" pitchFamily="18" charset="0"/>
                            </a:rPr>
                            <m:t>𝑖</m:t>
                          </m:r>
                          <m:r>
                            <a:rPr lang="en-US" i="1" kern="1200">
                              <a:solidFill>
                                <a:srgbClr val="202124"/>
                              </a:solidFill>
                              <a:effectLst/>
                              <a:latin typeface="Cambria Math" panose="02040503050406030204" pitchFamily="18" charset="0"/>
                              <a:ea typeface="SimSun" panose="02010600030101010101" pitchFamily="2" charset="-122"/>
                              <a:cs typeface="Times New Roman" panose="02020603050405020304" pitchFamily="18" charset="0"/>
                            </a:rPr>
                            <m:t>:</m:t>
                          </m:r>
                          <m:r>
                            <a:rPr lang="en-US" i="1" kern="1200">
                              <a:solidFill>
                                <a:srgbClr val="202124"/>
                              </a:solidFill>
                              <a:effectLst/>
                              <a:latin typeface="Cambria Math" panose="02040503050406030204" pitchFamily="18" charset="0"/>
                              <a:ea typeface="SimSun" panose="02010600030101010101" pitchFamily="2" charset="-122"/>
                              <a:cs typeface="Times New Roman" panose="02020603050405020304" pitchFamily="18" charset="0"/>
                            </a:rPr>
                            <m:t>𝑖</m:t>
                          </m:r>
                          <m:r>
                            <a:rPr lang="en-US" i="1" kern="1200">
                              <a:solidFill>
                                <a:srgbClr val="202124"/>
                              </a:solidFill>
                              <a:effectLst/>
                              <a:latin typeface="Cambria Math" panose="02040503050406030204" pitchFamily="18" charset="0"/>
                              <a:ea typeface="SimSun" panose="02010600030101010101" pitchFamily="2" charset="-122"/>
                              <a:cs typeface="Times New Roman" panose="02020603050405020304" pitchFamily="18" charset="0"/>
                            </a:rPr>
                            <m:t>+</m:t>
                          </m:r>
                          <m:r>
                            <a:rPr lang="en-US" i="1" kern="1200">
                              <a:solidFill>
                                <a:srgbClr val="202124"/>
                              </a:solidFill>
                              <a:effectLst/>
                              <a:latin typeface="Cambria Math" panose="02040503050406030204" pitchFamily="18" charset="0"/>
                              <a:ea typeface="SimSun" panose="02010600030101010101" pitchFamily="2" charset="-122"/>
                              <a:cs typeface="Times New Roman" panose="02020603050405020304" pitchFamily="18" charset="0"/>
                            </a:rPr>
                            <m:t>𝑚𝑏𝑠</m:t>
                          </m:r>
                        </m:sub>
                      </m:sSub>
                      <m:r>
                        <a:rPr lang="en-US" i="1" kern="1200" smtClean="0">
                          <a:solidFill>
                            <a:srgbClr val="202124"/>
                          </a:solidFill>
                          <a:effectLst/>
                          <a:latin typeface="Cambria Math" panose="02040503050406030204" pitchFamily="18" charset="0"/>
                          <a:ea typeface="SimSun" panose="02010600030101010101" pitchFamily="2" charset="-122"/>
                          <a:cs typeface="Times New Roman" panose="02020603050405020304" pitchFamily="18" charset="0"/>
                        </a:rPr>
                        <m:t>)</m:t>
                      </m:r>
                    </m:oMath>
                  </m:oMathPara>
                </a14:m>
                <a:endParaRPr lang="en-US" kern="1200">
                  <a:effectLst/>
                  <a:latin typeface="Times New Roman" panose="02020603050405020304" pitchFamily="18" charset="0"/>
                  <a:ea typeface="SimSun" panose="02010600030101010101" pitchFamily="2" charset="-122"/>
                  <a:cs typeface="Times New Roman" panose="02020603050405020304" pitchFamily="18" charset="0"/>
                </a:endParaRPr>
              </a:p>
              <a:p>
                <a:pPr marL="457200" marR="0" indent="0">
                  <a:spcBef>
                    <a:spcPts val="0"/>
                  </a:spcBef>
                  <a:spcAft>
                    <a:spcPts val="0"/>
                  </a:spcAft>
                </a:pPr>
                <a:r>
                  <a:rPr lang="en-US" sz="1800" i="1" kern="1200">
                    <a:effectLst/>
                    <a:latin typeface="+mj-lt"/>
                    <a:ea typeface="SimSun" panose="02010600030101010101" pitchFamily="2" charset="-122"/>
                    <a:cs typeface="Times New Roman" panose="02020603050405020304" pitchFamily="18" charset="0"/>
                  </a:rPr>
                  <a:t>mbs</a:t>
                </a:r>
                <a:r>
                  <a:rPr lang="en-US" sz="1800" b="0" i="1" kern="1200">
                    <a:effectLst/>
                    <a:latin typeface="+mj-lt"/>
                    <a:ea typeface="SimSun" panose="02010600030101010101" pitchFamily="2" charset="-122"/>
                    <a:cs typeface="Times New Roman" panose="02020603050405020304" pitchFamily="18" charset="0"/>
                  </a:rPr>
                  <a:t>: </a:t>
                </a:r>
                <a:r>
                  <a:rPr lang="en-US" i="1">
                    <a:latin typeface="+mj-lt"/>
                    <a:ea typeface="SimSun" panose="02010600030101010101" pitchFamily="2" charset="-122"/>
                    <a:cs typeface="Times New Roman" panose="02020603050405020304" pitchFamily="18" charset="0"/>
                  </a:rPr>
                  <a:t>mini batch size</a:t>
                </a:r>
                <a:endParaRPr lang="en-US" i="1" kern="1200">
                  <a:effectLst/>
                  <a:latin typeface="Times New Roman" panose="02020603050405020304" pitchFamily="18" charset="0"/>
                  <a:ea typeface="SimSun" panose="02010600030101010101" pitchFamily="2" charset="-122"/>
                  <a:cs typeface="Times New Roman" panose="02020603050405020304" pitchFamily="18" charset="0"/>
                </a:endParaRPr>
              </a:p>
            </p:txBody>
          </p:sp>
        </mc:Choice>
        <mc:Fallback xmlns="">
          <p:sp>
            <p:nvSpPr>
              <p:cNvPr id="21" name="TextBox 20">
                <a:extLst>
                  <a:ext uri="{FF2B5EF4-FFF2-40B4-BE49-F238E27FC236}">
                    <a16:creationId xmlns:a16="http://schemas.microsoft.com/office/drawing/2014/main" id="{DA70C449-4B1C-DF7E-A7D4-30F2B08CC88B}"/>
                  </a:ext>
                </a:extLst>
              </p:cNvPr>
              <p:cNvSpPr txBox="1">
                <a:spLocks noRot="1" noChangeAspect="1" noMove="1" noResize="1" noEditPoints="1" noAdjustHandles="1" noChangeArrowheads="1" noChangeShapeType="1" noTextEdit="1"/>
              </p:cNvSpPr>
              <p:nvPr/>
            </p:nvSpPr>
            <p:spPr>
              <a:xfrm>
                <a:off x="6612527" y="3829047"/>
                <a:ext cx="5579473" cy="1120691"/>
              </a:xfrm>
              <a:prstGeom prst="rect">
                <a:avLst/>
              </a:prstGeom>
              <a:blipFill>
                <a:blip r:embed="rId6"/>
                <a:stretch>
                  <a:fillRect t="-2717" b="-7609"/>
                </a:stretch>
              </a:blipFill>
            </p:spPr>
            <p:txBody>
              <a:bodyPr/>
              <a:lstStyle/>
              <a:p>
                <a:r>
                  <a:rPr lang="en-US">
                    <a:noFill/>
                  </a:rPr>
                  <a:t> </a:t>
                </a:r>
              </a:p>
            </p:txBody>
          </p:sp>
        </mc:Fallback>
      </mc:AlternateContent>
    </p:spTree>
    <p:extLst>
      <p:ext uri="{BB962C8B-B14F-4D97-AF65-F5344CB8AC3E}">
        <p14:creationId xmlns:p14="http://schemas.microsoft.com/office/powerpoint/2010/main" val="424527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32425" y="193714"/>
            <a:ext cx="3293435" cy="461665"/>
          </a:xfrm>
          <a:prstGeom prst="rect">
            <a:avLst/>
          </a:prstGeom>
          <a:noFill/>
        </p:spPr>
        <p:txBody>
          <a:bodyPr wrap="square" rtlCol="0">
            <a:spAutoFit/>
          </a:bodyPr>
          <a:lstStyle/>
          <a:p>
            <a:r>
              <a:rPr lang="en-GB" sz="2400" dirty="0" err="1">
                <a:solidFill>
                  <a:srgbClr val="797979"/>
                </a:solidFill>
                <a:latin typeface="Lato light"/>
              </a:rPr>
              <a:t>Softmax</a:t>
            </a:r>
            <a:r>
              <a:rPr lang="en-GB" sz="2400" dirty="0">
                <a:solidFill>
                  <a:srgbClr val="797979"/>
                </a:solidFill>
                <a:latin typeface="Lato light"/>
              </a:rPr>
              <a:t> regression</a:t>
            </a:r>
            <a:endParaRPr lang="en-US" sz="2400" dirty="0">
              <a:solidFill>
                <a:srgbClr val="797979"/>
              </a:solidFill>
              <a:latin typeface="Lato light"/>
            </a:endParaRPr>
          </a:p>
        </p:txBody>
      </p:sp>
      <p:grpSp>
        <p:nvGrpSpPr>
          <p:cNvPr id="24" name="Group 23"/>
          <p:cNvGrpSpPr/>
          <p:nvPr/>
        </p:nvGrpSpPr>
        <p:grpSpPr>
          <a:xfrm>
            <a:off x="542778" y="133816"/>
            <a:ext cx="835855" cy="856282"/>
            <a:chOff x="4957945" y="2905780"/>
            <a:chExt cx="905125" cy="882812"/>
          </a:xfrm>
        </p:grpSpPr>
        <p:sp>
          <p:nvSpPr>
            <p:cNvPr id="14" name="Arc 13"/>
            <p:cNvSpPr/>
            <p:nvPr/>
          </p:nvSpPr>
          <p:spPr>
            <a:xfrm>
              <a:off x="4957945" y="2905781"/>
              <a:ext cx="905124" cy="882811"/>
            </a:xfrm>
            <a:prstGeom prst="arc">
              <a:avLst>
                <a:gd name="adj1" fmla="val 6381010"/>
                <a:gd name="adj2" fmla="val 9370435"/>
              </a:avLst>
            </a:prstGeom>
            <a:ln w="25400">
              <a:solidFill>
                <a:srgbClr val="57456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nvGrpSpPr>
            <p:cNvPr id="23" name="Group 22"/>
            <p:cNvGrpSpPr/>
            <p:nvPr/>
          </p:nvGrpSpPr>
          <p:grpSpPr>
            <a:xfrm>
              <a:off x="4957945" y="2905780"/>
              <a:ext cx="905125" cy="882811"/>
              <a:chOff x="4957944" y="2905781"/>
              <a:chExt cx="905125" cy="882811"/>
            </a:xfrm>
          </p:grpSpPr>
          <p:sp>
            <p:nvSpPr>
              <p:cNvPr id="15" name="Arc 14"/>
              <p:cNvSpPr/>
              <p:nvPr/>
            </p:nvSpPr>
            <p:spPr>
              <a:xfrm>
                <a:off x="4957945" y="2905781"/>
                <a:ext cx="905124" cy="882811"/>
              </a:xfrm>
              <a:prstGeom prst="arc">
                <a:avLst>
                  <a:gd name="adj1" fmla="val 9453831"/>
                  <a:gd name="adj2" fmla="val 12527122"/>
                </a:avLst>
              </a:prstGeom>
              <a:ln w="25400">
                <a:solidFill>
                  <a:srgbClr val="01C9C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9" name="Arc 8"/>
              <p:cNvSpPr/>
              <p:nvPr/>
            </p:nvSpPr>
            <p:spPr>
              <a:xfrm>
                <a:off x="4957945" y="2905781"/>
                <a:ext cx="905124" cy="882811"/>
              </a:xfrm>
              <a:prstGeom prst="arc">
                <a:avLst>
                  <a:gd name="adj1" fmla="val 15558905"/>
                  <a:gd name="adj2" fmla="val 18645335"/>
                </a:avLst>
              </a:prstGeom>
              <a:ln w="25400">
                <a:solidFill>
                  <a:srgbClr val="F0556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0" name="Arc 9"/>
              <p:cNvSpPr/>
              <p:nvPr/>
            </p:nvSpPr>
            <p:spPr>
              <a:xfrm>
                <a:off x="4957945" y="2905781"/>
                <a:ext cx="905124" cy="882811"/>
              </a:xfrm>
              <a:prstGeom prst="arc">
                <a:avLst>
                  <a:gd name="adj1" fmla="val 18647720"/>
                  <a:gd name="adj2" fmla="val 124971"/>
                </a:avLst>
              </a:prstGeom>
              <a:ln w="25400">
                <a:solidFill>
                  <a:srgbClr val="1A689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1" name="Arc 10"/>
              <p:cNvSpPr/>
              <p:nvPr/>
            </p:nvSpPr>
            <p:spPr>
              <a:xfrm>
                <a:off x="4957945" y="2905781"/>
                <a:ext cx="905124" cy="882811"/>
              </a:xfrm>
              <a:prstGeom prst="arc">
                <a:avLst>
                  <a:gd name="adj1" fmla="val 129626"/>
                  <a:gd name="adj2" fmla="val 3162068"/>
                </a:avLst>
              </a:prstGeom>
              <a:ln w="25400">
                <a:solidFill>
                  <a:srgbClr val="D6A6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2" name="Arc 11"/>
              <p:cNvSpPr/>
              <p:nvPr/>
            </p:nvSpPr>
            <p:spPr>
              <a:xfrm>
                <a:off x="4957945" y="2905781"/>
                <a:ext cx="905124" cy="882811"/>
              </a:xfrm>
              <a:prstGeom prst="arc">
                <a:avLst>
                  <a:gd name="adj1" fmla="val 3182590"/>
                  <a:gd name="adj2" fmla="val 6397607"/>
                </a:avLst>
              </a:prstGeom>
              <a:ln w="25400">
                <a:solidFill>
                  <a:srgbClr val="29675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6" name="Arc 15"/>
              <p:cNvSpPr/>
              <p:nvPr/>
            </p:nvSpPr>
            <p:spPr>
              <a:xfrm>
                <a:off x="4957944" y="2905781"/>
                <a:ext cx="905124" cy="882811"/>
              </a:xfrm>
              <a:prstGeom prst="arc">
                <a:avLst>
                  <a:gd name="adj1" fmla="val 12522075"/>
                  <a:gd name="adj2" fmla="val 15545695"/>
                </a:avLst>
              </a:prstGeom>
              <a:ln w="25400">
                <a:solidFill>
                  <a:srgbClr val="54728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grpSp>
      <p:sp>
        <p:nvSpPr>
          <p:cNvPr id="2" name="Slide Number Placeholder 1"/>
          <p:cNvSpPr>
            <a:spLocks noGrp="1"/>
          </p:cNvSpPr>
          <p:nvPr>
            <p:ph type="sldNum" sz="quarter" idx="12"/>
          </p:nvPr>
        </p:nvSpPr>
        <p:spPr/>
        <p:txBody>
          <a:bodyPr/>
          <a:lstStyle/>
          <a:p>
            <a:fld id="{9FF1AF08-227C-4926-93CA-204ED14D83C5}" type="slidenum">
              <a:rPr lang="en-US" smtClean="0"/>
              <a:t>21</a:t>
            </a:fld>
            <a:endParaRPr lang="en-US"/>
          </a:p>
        </p:txBody>
      </p:sp>
      <p:sp>
        <p:nvSpPr>
          <p:cNvPr id="3" name="Date Placeholder 2"/>
          <p:cNvSpPr>
            <a:spLocks noGrp="1"/>
          </p:cNvSpPr>
          <p:nvPr>
            <p:ph type="dt" sz="half" idx="10"/>
          </p:nvPr>
        </p:nvSpPr>
        <p:spPr/>
        <p:txBody>
          <a:bodyPr/>
          <a:lstStyle/>
          <a:p>
            <a:fld id="{B9422232-9D12-408A-B999-30D637E2BD9E}" type="datetime1">
              <a:rPr lang="en-US" smtClean="0"/>
              <a:t>5/17/2023</a:t>
            </a:fld>
            <a:endParaRPr lang="en-US"/>
          </a:p>
        </p:txBody>
      </p:sp>
      <p:cxnSp>
        <p:nvCxnSpPr>
          <p:cNvPr id="18" name="Straight Connector 17"/>
          <p:cNvCxnSpPr/>
          <p:nvPr/>
        </p:nvCxnSpPr>
        <p:spPr>
          <a:xfrm flipV="1">
            <a:off x="0" y="1104917"/>
            <a:ext cx="12192000"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0" y="6370738"/>
            <a:ext cx="12192000"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6" name="Picture 45"/>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0809371" y="364536"/>
            <a:ext cx="451338" cy="451338"/>
          </a:xfrm>
          <a:prstGeom prst="rect">
            <a:avLst/>
          </a:prstGeom>
        </p:spPr>
      </p:pic>
      <p:pic>
        <p:nvPicPr>
          <p:cNvPr id="4" name="Picture 3">
            <a:extLst>
              <a:ext uri="{FF2B5EF4-FFF2-40B4-BE49-F238E27FC236}">
                <a16:creationId xmlns:a16="http://schemas.microsoft.com/office/drawing/2014/main" id="{A43C3733-765E-5E22-FD27-5657428C0E3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6572" y="199173"/>
            <a:ext cx="725565" cy="725565"/>
          </a:xfrm>
          <a:prstGeom prst="rect">
            <a:avLst/>
          </a:prstGeom>
        </p:spPr>
      </p:pic>
      <p:sp>
        <p:nvSpPr>
          <p:cNvPr id="8" name="TextBox 7">
            <a:extLst>
              <a:ext uri="{FF2B5EF4-FFF2-40B4-BE49-F238E27FC236}">
                <a16:creationId xmlns:a16="http://schemas.microsoft.com/office/drawing/2014/main" id="{9C446A0A-0245-8418-2012-D5C2ADAE5C21}"/>
              </a:ext>
            </a:extLst>
          </p:cNvPr>
          <p:cNvSpPr txBox="1"/>
          <p:nvPr/>
        </p:nvSpPr>
        <p:spPr>
          <a:xfrm>
            <a:off x="1496929" y="612635"/>
            <a:ext cx="3852993" cy="338554"/>
          </a:xfrm>
          <a:prstGeom prst="rect">
            <a:avLst/>
          </a:prstGeom>
          <a:noFill/>
        </p:spPr>
        <p:txBody>
          <a:bodyPr wrap="square">
            <a:spAutoFit/>
          </a:bodyPr>
          <a:lstStyle/>
          <a:p>
            <a:r>
              <a:rPr lang="en-GB" sz="1600" dirty="0" err="1">
                <a:solidFill>
                  <a:srgbClr val="797979"/>
                </a:solidFill>
                <a:latin typeface="Lato light"/>
              </a:rPr>
              <a:t>Hạn</a:t>
            </a:r>
            <a:r>
              <a:rPr lang="en-GB" sz="1600" dirty="0">
                <a:solidFill>
                  <a:srgbClr val="797979"/>
                </a:solidFill>
                <a:latin typeface="Lato light"/>
              </a:rPr>
              <a:t> </a:t>
            </a:r>
            <a:r>
              <a:rPr lang="en-GB" sz="1600" dirty="0" err="1">
                <a:solidFill>
                  <a:srgbClr val="797979"/>
                </a:solidFill>
                <a:latin typeface="Lato light"/>
              </a:rPr>
              <a:t>chế</a:t>
            </a:r>
            <a:endParaRPr lang="en-GB" sz="1600" dirty="0">
              <a:solidFill>
                <a:srgbClr val="797979"/>
              </a:solidFill>
              <a:latin typeface="Lato light"/>
            </a:endParaRPr>
          </a:p>
        </p:txBody>
      </p:sp>
      <p:sp>
        <p:nvSpPr>
          <p:cNvPr id="7" name="TextBox 6">
            <a:extLst>
              <a:ext uri="{FF2B5EF4-FFF2-40B4-BE49-F238E27FC236}">
                <a16:creationId xmlns:a16="http://schemas.microsoft.com/office/drawing/2014/main" id="{A58504EB-10C0-17E8-F0C6-F787A0458B87}"/>
              </a:ext>
            </a:extLst>
          </p:cNvPr>
          <p:cNvSpPr txBox="1"/>
          <p:nvPr/>
        </p:nvSpPr>
        <p:spPr>
          <a:xfrm>
            <a:off x="2672338" y="2413337"/>
            <a:ext cx="5355167" cy="2031325"/>
          </a:xfrm>
          <a:prstGeom prst="rect">
            <a:avLst/>
          </a:prstGeom>
          <a:noFill/>
        </p:spPr>
        <p:txBody>
          <a:bodyPr wrap="square">
            <a:spAutoFit/>
          </a:bodyPr>
          <a:lstStyle/>
          <a:p>
            <a:pPr algn="just"/>
            <a:r>
              <a:rPr lang="vi-VN">
                <a:solidFill>
                  <a:srgbClr val="797979"/>
                </a:solidFill>
                <a:latin typeface="Lato light"/>
              </a:rPr>
              <a:t>Dễ bị overfitting: vì có quá nhiều tham số cần được tối ưu, đặc biệt là khi số lượng biến độc lập lớn.</a:t>
            </a:r>
          </a:p>
          <a:p>
            <a:pPr algn="just"/>
            <a:endParaRPr lang="en-US">
              <a:solidFill>
                <a:srgbClr val="797979"/>
              </a:solidFill>
              <a:latin typeface="Lato light"/>
            </a:endParaRPr>
          </a:p>
          <a:p>
            <a:pPr algn="just"/>
            <a:r>
              <a:rPr lang="vi-VN">
                <a:solidFill>
                  <a:srgbClr val="797979"/>
                </a:solidFill>
                <a:latin typeface="Lato light"/>
              </a:rPr>
              <a:t>Yêu cầu dữ liệu lớn </a:t>
            </a:r>
            <a:r>
              <a:rPr lang="en-US">
                <a:solidFill>
                  <a:srgbClr val="797979"/>
                </a:solidFill>
                <a:latin typeface="Lato light"/>
              </a:rPr>
              <a:t>để</a:t>
            </a:r>
            <a:r>
              <a:rPr lang="vi-VN">
                <a:solidFill>
                  <a:srgbClr val="797979"/>
                </a:solidFill>
                <a:latin typeface="Lato light"/>
              </a:rPr>
              <a:t> tránh overfitting</a:t>
            </a:r>
            <a:r>
              <a:rPr lang="en-US">
                <a:solidFill>
                  <a:srgbClr val="797979"/>
                </a:solidFill>
                <a:latin typeface="Lato light"/>
              </a:rPr>
              <a:t>:</a:t>
            </a:r>
            <a:r>
              <a:rPr lang="vi-VN">
                <a:solidFill>
                  <a:srgbClr val="797979"/>
                </a:solidFill>
                <a:latin typeface="Lato light"/>
              </a:rPr>
              <a:t> không phù hợp khi có ít dữ liệu hoặc dữ liệu thưa.</a:t>
            </a:r>
          </a:p>
          <a:p>
            <a:pPr algn="just"/>
            <a:endParaRPr lang="en-US">
              <a:solidFill>
                <a:srgbClr val="797979"/>
              </a:solidFill>
              <a:latin typeface="Lato light"/>
            </a:endParaRPr>
          </a:p>
          <a:p>
            <a:pPr algn="just"/>
            <a:r>
              <a:rPr lang="vi-VN">
                <a:solidFill>
                  <a:srgbClr val="797979"/>
                </a:solidFill>
                <a:latin typeface="Lato light"/>
              </a:rPr>
              <a:t>Không thể xử lý dữ liệu phi tuyến</a:t>
            </a:r>
            <a:r>
              <a:rPr lang="en-US">
                <a:solidFill>
                  <a:srgbClr val="797979"/>
                </a:solidFill>
                <a:latin typeface="Lato light"/>
              </a:rPr>
              <a:t> (cây và đồ thị).</a:t>
            </a:r>
          </a:p>
        </p:txBody>
      </p:sp>
    </p:spTree>
    <p:extLst>
      <p:ext uri="{BB962C8B-B14F-4D97-AF65-F5344CB8AC3E}">
        <p14:creationId xmlns:p14="http://schemas.microsoft.com/office/powerpoint/2010/main" val="2783153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5563498" y="2628479"/>
            <a:ext cx="3767540" cy="1323439"/>
          </a:xfrm>
          <a:prstGeom prst="rect">
            <a:avLst/>
          </a:prstGeom>
          <a:noFill/>
        </p:spPr>
        <p:txBody>
          <a:bodyPr wrap="square" rtlCol="0">
            <a:spAutoFit/>
          </a:bodyPr>
          <a:lstStyle/>
          <a:p>
            <a:r>
              <a:rPr lang="en-US" sz="4000">
                <a:solidFill>
                  <a:srgbClr val="797979"/>
                </a:solidFill>
                <a:latin typeface="Lato light"/>
              </a:rPr>
              <a:t>Convolutional Neural Network</a:t>
            </a:r>
            <a:endParaRPr lang="en-US" sz="4000" dirty="0">
              <a:solidFill>
                <a:srgbClr val="797979"/>
              </a:solidFill>
              <a:latin typeface="Lato light"/>
            </a:endParaRPr>
          </a:p>
        </p:txBody>
      </p:sp>
      <p:grpSp>
        <p:nvGrpSpPr>
          <p:cNvPr id="24" name="Group 23"/>
          <p:cNvGrpSpPr/>
          <p:nvPr/>
        </p:nvGrpSpPr>
        <p:grpSpPr>
          <a:xfrm>
            <a:off x="3364172" y="2270390"/>
            <a:ext cx="1979591" cy="2039621"/>
            <a:chOff x="4957945" y="2905780"/>
            <a:chExt cx="905125" cy="882812"/>
          </a:xfrm>
        </p:grpSpPr>
        <p:sp>
          <p:nvSpPr>
            <p:cNvPr id="14" name="Arc 13"/>
            <p:cNvSpPr/>
            <p:nvPr/>
          </p:nvSpPr>
          <p:spPr>
            <a:xfrm>
              <a:off x="4957945" y="2905781"/>
              <a:ext cx="905124" cy="882811"/>
            </a:xfrm>
            <a:prstGeom prst="arc">
              <a:avLst>
                <a:gd name="adj1" fmla="val 6381010"/>
                <a:gd name="adj2" fmla="val 9370435"/>
              </a:avLst>
            </a:prstGeom>
            <a:ln w="25400">
              <a:solidFill>
                <a:srgbClr val="57456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nvGrpSpPr>
            <p:cNvPr id="23" name="Group 22"/>
            <p:cNvGrpSpPr/>
            <p:nvPr/>
          </p:nvGrpSpPr>
          <p:grpSpPr>
            <a:xfrm>
              <a:off x="4957945" y="2905780"/>
              <a:ext cx="905125" cy="882811"/>
              <a:chOff x="4957944" y="2905781"/>
              <a:chExt cx="905125" cy="882811"/>
            </a:xfrm>
          </p:grpSpPr>
          <p:sp>
            <p:nvSpPr>
              <p:cNvPr id="15" name="Arc 14"/>
              <p:cNvSpPr/>
              <p:nvPr/>
            </p:nvSpPr>
            <p:spPr>
              <a:xfrm>
                <a:off x="4957945" y="2905781"/>
                <a:ext cx="905124" cy="882811"/>
              </a:xfrm>
              <a:prstGeom prst="arc">
                <a:avLst>
                  <a:gd name="adj1" fmla="val 9453831"/>
                  <a:gd name="adj2" fmla="val 12527122"/>
                </a:avLst>
              </a:prstGeom>
              <a:ln w="25400">
                <a:solidFill>
                  <a:srgbClr val="01C9C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9" name="Arc 8"/>
              <p:cNvSpPr/>
              <p:nvPr/>
            </p:nvSpPr>
            <p:spPr>
              <a:xfrm>
                <a:off x="4957945" y="2905781"/>
                <a:ext cx="905124" cy="882811"/>
              </a:xfrm>
              <a:prstGeom prst="arc">
                <a:avLst>
                  <a:gd name="adj1" fmla="val 15558905"/>
                  <a:gd name="adj2" fmla="val 18645335"/>
                </a:avLst>
              </a:prstGeom>
              <a:ln w="25400">
                <a:solidFill>
                  <a:srgbClr val="F0556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0" name="Arc 9"/>
              <p:cNvSpPr/>
              <p:nvPr/>
            </p:nvSpPr>
            <p:spPr>
              <a:xfrm>
                <a:off x="4957945" y="2905781"/>
                <a:ext cx="905124" cy="882811"/>
              </a:xfrm>
              <a:prstGeom prst="arc">
                <a:avLst>
                  <a:gd name="adj1" fmla="val 18647720"/>
                  <a:gd name="adj2" fmla="val 124971"/>
                </a:avLst>
              </a:prstGeom>
              <a:ln w="25400">
                <a:solidFill>
                  <a:srgbClr val="1A689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1" name="Arc 10"/>
              <p:cNvSpPr/>
              <p:nvPr/>
            </p:nvSpPr>
            <p:spPr>
              <a:xfrm>
                <a:off x="4957945" y="2905781"/>
                <a:ext cx="905124" cy="882811"/>
              </a:xfrm>
              <a:prstGeom prst="arc">
                <a:avLst>
                  <a:gd name="adj1" fmla="val 129626"/>
                  <a:gd name="adj2" fmla="val 3162068"/>
                </a:avLst>
              </a:prstGeom>
              <a:ln w="25400">
                <a:solidFill>
                  <a:srgbClr val="D6A6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2" name="Arc 11"/>
              <p:cNvSpPr/>
              <p:nvPr/>
            </p:nvSpPr>
            <p:spPr>
              <a:xfrm>
                <a:off x="4957945" y="2905781"/>
                <a:ext cx="905124" cy="882811"/>
              </a:xfrm>
              <a:prstGeom prst="arc">
                <a:avLst>
                  <a:gd name="adj1" fmla="val 3182590"/>
                  <a:gd name="adj2" fmla="val 6397607"/>
                </a:avLst>
              </a:prstGeom>
              <a:ln w="25400">
                <a:solidFill>
                  <a:srgbClr val="29675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6" name="Arc 15"/>
              <p:cNvSpPr/>
              <p:nvPr/>
            </p:nvSpPr>
            <p:spPr>
              <a:xfrm>
                <a:off x="4957944" y="2905781"/>
                <a:ext cx="905124" cy="882811"/>
              </a:xfrm>
              <a:prstGeom prst="arc">
                <a:avLst>
                  <a:gd name="adj1" fmla="val 12522075"/>
                  <a:gd name="adj2" fmla="val 15545695"/>
                </a:avLst>
              </a:prstGeom>
              <a:ln w="25400">
                <a:solidFill>
                  <a:srgbClr val="54728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grpSp>
      <p:sp>
        <p:nvSpPr>
          <p:cNvPr id="2" name="Slide Number Placeholder 1"/>
          <p:cNvSpPr>
            <a:spLocks noGrp="1"/>
          </p:cNvSpPr>
          <p:nvPr>
            <p:ph type="sldNum" sz="quarter" idx="12"/>
          </p:nvPr>
        </p:nvSpPr>
        <p:spPr/>
        <p:txBody>
          <a:bodyPr/>
          <a:lstStyle/>
          <a:p>
            <a:fld id="{9FF1AF08-227C-4926-93CA-204ED14D83C5}" type="slidenum">
              <a:rPr lang="en-US" smtClean="0"/>
              <a:t>22</a:t>
            </a:fld>
            <a:endParaRPr lang="en-US"/>
          </a:p>
        </p:txBody>
      </p:sp>
      <p:sp>
        <p:nvSpPr>
          <p:cNvPr id="3" name="Date Placeholder 2"/>
          <p:cNvSpPr>
            <a:spLocks noGrp="1"/>
          </p:cNvSpPr>
          <p:nvPr>
            <p:ph type="dt" sz="half" idx="10"/>
          </p:nvPr>
        </p:nvSpPr>
        <p:spPr/>
        <p:txBody>
          <a:bodyPr/>
          <a:lstStyle/>
          <a:p>
            <a:fld id="{D257AB39-ED9D-446C-8282-5FE9701555CD}" type="datetime1">
              <a:rPr lang="en-US" smtClean="0"/>
              <a:t>5/17/2023</a:t>
            </a:fld>
            <a:endParaRPr lang="en-US"/>
          </a:p>
        </p:txBody>
      </p:sp>
      <p:pic>
        <p:nvPicPr>
          <p:cNvPr id="26" name="Picture 25">
            <a:extLst>
              <a:ext uri="{FF2B5EF4-FFF2-40B4-BE49-F238E27FC236}">
                <a16:creationId xmlns:a16="http://schemas.microsoft.com/office/drawing/2014/main" id="{40794DD6-2717-5CF7-A68C-1AF20E65BD7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83910" y="2520143"/>
            <a:ext cx="1549190" cy="1549190"/>
          </a:xfrm>
          <a:prstGeom prst="rect">
            <a:avLst/>
          </a:prstGeom>
        </p:spPr>
      </p:pic>
    </p:spTree>
    <p:extLst>
      <p:ext uri="{BB962C8B-B14F-4D97-AF65-F5344CB8AC3E}">
        <p14:creationId xmlns:p14="http://schemas.microsoft.com/office/powerpoint/2010/main" val="4265301860"/>
      </p:ext>
    </p:extLst>
  </p:cSld>
  <p:clrMapOvr>
    <a:masterClrMapping/>
  </p:clrMapOvr>
  <mc:AlternateContent xmlns:mc="http://schemas.openxmlformats.org/markup-compatibility/2006" xmlns:p14="http://schemas.microsoft.com/office/powerpoint/2010/main">
    <mc:Choice Requires="p14">
      <p:transition spd="slow" p14:dur="1300">
        <p14:pan dir="r"/>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19"/>
          <p:cNvSpPr txBox="1"/>
          <p:nvPr/>
        </p:nvSpPr>
        <p:spPr>
          <a:xfrm>
            <a:off x="1447048" y="123347"/>
            <a:ext cx="4491636"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97979"/>
                </a:solidFill>
                <a:latin typeface="Lato Light"/>
                <a:ea typeface="Lato Light"/>
                <a:cs typeface="Lato Light"/>
                <a:sym typeface="Lato Light"/>
              </a:rPr>
              <a:t>Convolutional Neural Network</a:t>
            </a:r>
            <a:endParaRPr/>
          </a:p>
        </p:txBody>
      </p:sp>
      <p:grpSp>
        <p:nvGrpSpPr>
          <p:cNvPr id="534" name="Google Shape;534;p19"/>
          <p:cNvGrpSpPr/>
          <p:nvPr/>
        </p:nvGrpSpPr>
        <p:grpSpPr>
          <a:xfrm>
            <a:off x="545313" y="73173"/>
            <a:ext cx="901738" cy="907969"/>
            <a:chOff x="4957945" y="2905780"/>
            <a:chExt cx="905125" cy="882812"/>
          </a:xfrm>
        </p:grpSpPr>
        <p:sp>
          <p:nvSpPr>
            <p:cNvPr id="535" name="Google Shape;535;p19"/>
            <p:cNvSpPr/>
            <p:nvPr/>
          </p:nvSpPr>
          <p:spPr>
            <a:xfrm>
              <a:off x="4957945" y="2905781"/>
              <a:ext cx="905124" cy="882811"/>
            </a:xfrm>
            <a:prstGeom prst="arc">
              <a:avLst>
                <a:gd name="adj1" fmla="val 6381010"/>
                <a:gd name="adj2" fmla="val 9370435"/>
              </a:avLst>
            </a:prstGeom>
            <a:noFill/>
            <a:ln w="25400" cap="flat" cmpd="sng">
              <a:solidFill>
                <a:srgbClr val="57456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grpSp>
          <p:nvGrpSpPr>
            <p:cNvPr id="536" name="Google Shape;536;p19"/>
            <p:cNvGrpSpPr/>
            <p:nvPr/>
          </p:nvGrpSpPr>
          <p:grpSpPr>
            <a:xfrm>
              <a:off x="4957945" y="2905780"/>
              <a:ext cx="905125" cy="882811"/>
              <a:chOff x="4957944" y="2905781"/>
              <a:chExt cx="905125" cy="882811"/>
            </a:xfrm>
          </p:grpSpPr>
          <p:sp>
            <p:nvSpPr>
              <p:cNvPr id="537" name="Google Shape;537;p19"/>
              <p:cNvSpPr/>
              <p:nvPr/>
            </p:nvSpPr>
            <p:spPr>
              <a:xfrm>
                <a:off x="4957945" y="2905781"/>
                <a:ext cx="905124" cy="882811"/>
              </a:xfrm>
              <a:prstGeom prst="arc">
                <a:avLst>
                  <a:gd name="adj1" fmla="val 9453831"/>
                  <a:gd name="adj2" fmla="val 12527122"/>
                </a:avLst>
              </a:prstGeom>
              <a:noFill/>
              <a:ln w="25400" cap="flat" cmpd="sng">
                <a:solidFill>
                  <a:srgbClr val="01C9C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538" name="Google Shape;538;p19"/>
              <p:cNvSpPr/>
              <p:nvPr/>
            </p:nvSpPr>
            <p:spPr>
              <a:xfrm>
                <a:off x="4957945" y="2905781"/>
                <a:ext cx="905124" cy="882811"/>
              </a:xfrm>
              <a:prstGeom prst="arc">
                <a:avLst>
                  <a:gd name="adj1" fmla="val 15558905"/>
                  <a:gd name="adj2" fmla="val 18645335"/>
                </a:avLst>
              </a:prstGeom>
              <a:noFill/>
              <a:ln w="25400" cap="flat" cmpd="sng">
                <a:solidFill>
                  <a:srgbClr val="F0556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539" name="Google Shape;539;p19"/>
              <p:cNvSpPr/>
              <p:nvPr/>
            </p:nvSpPr>
            <p:spPr>
              <a:xfrm>
                <a:off x="4957945" y="2905781"/>
                <a:ext cx="905124" cy="882811"/>
              </a:xfrm>
              <a:prstGeom prst="arc">
                <a:avLst>
                  <a:gd name="adj1" fmla="val 18647720"/>
                  <a:gd name="adj2" fmla="val 124971"/>
                </a:avLst>
              </a:prstGeom>
              <a:noFill/>
              <a:ln w="25400" cap="flat" cmpd="sng">
                <a:solidFill>
                  <a:srgbClr val="1A6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540" name="Google Shape;540;p19"/>
              <p:cNvSpPr/>
              <p:nvPr/>
            </p:nvSpPr>
            <p:spPr>
              <a:xfrm>
                <a:off x="4957945" y="2905781"/>
                <a:ext cx="905124" cy="882811"/>
              </a:xfrm>
              <a:prstGeom prst="arc">
                <a:avLst>
                  <a:gd name="adj1" fmla="val 129626"/>
                  <a:gd name="adj2" fmla="val 3162068"/>
                </a:avLst>
              </a:prstGeom>
              <a:noFill/>
              <a:ln w="25400" cap="flat" cmpd="sng">
                <a:solidFill>
                  <a:srgbClr val="D6A63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541" name="Google Shape;541;p19"/>
              <p:cNvSpPr/>
              <p:nvPr/>
            </p:nvSpPr>
            <p:spPr>
              <a:xfrm>
                <a:off x="4957945" y="2905781"/>
                <a:ext cx="905124" cy="882811"/>
              </a:xfrm>
              <a:prstGeom prst="arc">
                <a:avLst>
                  <a:gd name="adj1" fmla="val 3182590"/>
                  <a:gd name="adj2" fmla="val 6397607"/>
                </a:avLst>
              </a:prstGeom>
              <a:noFill/>
              <a:ln w="25400" cap="flat" cmpd="sng">
                <a:solidFill>
                  <a:srgbClr val="29675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542" name="Google Shape;542;p19"/>
              <p:cNvSpPr/>
              <p:nvPr/>
            </p:nvSpPr>
            <p:spPr>
              <a:xfrm>
                <a:off x="4957944" y="2905781"/>
                <a:ext cx="905124" cy="882811"/>
              </a:xfrm>
              <a:prstGeom prst="arc">
                <a:avLst>
                  <a:gd name="adj1" fmla="val 12522075"/>
                  <a:gd name="adj2" fmla="val 15545695"/>
                </a:avLst>
              </a:prstGeom>
              <a:noFill/>
              <a:ln w="25400" cap="flat" cmpd="sng">
                <a:solidFill>
                  <a:srgbClr val="54728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grpSp>
      </p:grpSp>
      <p:sp>
        <p:nvSpPr>
          <p:cNvPr id="543" name="Google Shape;543;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sp>
        <p:nvSpPr>
          <p:cNvPr id="544" name="Google Shape;544;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5/15/2023</a:t>
            </a:r>
            <a:endParaRPr/>
          </a:p>
        </p:txBody>
      </p:sp>
      <p:cxnSp>
        <p:nvCxnSpPr>
          <p:cNvPr id="545" name="Google Shape;545;p19"/>
          <p:cNvCxnSpPr/>
          <p:nvPr/>
        </p:nvCxnSpPr>
        <p:spPr>
          <a:xfrm rot="10800000" flipH="1">
            <a:off x="0" y="1104917"/>
            <a:ext cx="12192000" cy="1"/>
          </a:xfrm>
          <a:prstGeom prst="straightConnector1">
            <a:avLst/>
          </a:prstGeom>
          <a:noFill/>
          <a:ln w="9525" cap="flat" cmpd="sng">
            <a:solidFill>
              <a:srgbClr val="BFBFBF"/>
            </a:solidFill>
            <a:prstDash val="solid"/>
            <a:miter lim="800000"/>
            <a:headEnd type="none" w="sm" len="sm"/>
            <a:tailEnd type="none" w="sm" len="sm"/>
          </a:ln>
        </p:spPr>
      </p:cxnSp>
      <p:cxnSp>
        <p:nvCxnSpPr>
          <p:cNvPr id="546" name="Google Shape;546;p19"/>
          <p:cNvCxnSpPr/>
          <p:nvPr/>
        </p:nvCxnSpPr>
        <p:spPr>
          <a:xfrm rot="10800000" flipH="1">
            <a:off x="0" y="6370738"/>
            <a:ext cx="12192000" cy="1"/>
          </a:xfrm>
          <a:prstGeom prst="straightConnector1">
            <a:avLst/>
          </a:prstGeom>
          <a:noFill/>
          <a:ln w="9525" cap="flat" cmpd="sng">
            <a:solidFill>
              <a:srgbClr val="BFBFBF"/>
            </a:solidFill>
            <a:prstDash val="solid"/>
            <a:miter lim="800000"/>
            <a:headEnd type="none" w="sm" len="sm"/>
            <a:tailEnd type="none" w="sm" len="sm"/>
          </a:ln>
        </p:spPr>
      </p:cxnSp>
      <p:pic>
        <p:nvPicPr>
          <p:cNvPr id="547" name="Google Shape;547;p19"/>
          <p:cNvPicPr preferRelativeResize="0"/>
          <p:nvPr/>
        </p:nvPicPr>
        <p:blipFill rotWithShape="1">
          <a:blip r:embed="rId3">
            <a:alphaModFix/>
          </a:blip>
          <a:srcRect/>
          <a:stretch/>
        </p:blipFill>
        <p:spPr>
          <a:xfrm>
            <a:off x="630639" y="173304"/>
            <a:ext cx="731084" cy="731084"/>
          </a:xfrm>
          <a:prstGeom prst="rect">
            <a:avLst/>
          </a:prstGeom>
          <a:noFill/>
          <a:ln>
            <a:noFill/>
          </a:ln>
        </p:spPr>
      </p:pic>
      <p:sp>
        <p:nvSpPr>
          <p:cNvPr id="548" name="Google Shape;548;p19"/>
          <p:cNvSpPr txBox="1"/>
          <p:nvPr/>
        </p:nvSpPr>
        <p:spPr>
          <a:xfrm>
            <a:off x="1532375" y="543725"/>
            <a:ext cx="606329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97979"/>
                </a:solidFill>
                <a:latin typeface="Lato Light"/>
                <a:ea typeface="Lato Light"/>
                <a:cs typeface="Lato Light"/>
                <a:sym typeface="Lato Light"/>
              </a:rPr>
              <a:t>Giới thiệu về CNN</a:t>
            </a:r>
            <a:endParaRPr sz="1800">
              <a:solidFill>
                <a:srgbClr val="797979"/>
              </a:solidFill>
              <a:latin typeface="Lato Light"/>
              <a:ea typeface="Lato Light"/>
              <a:cs typeface="Lato Light"/>
              <a:sym typeface="Lato Light"/>
            </a:endParaRPr>
          </a:p>
        </p:txBody>
      </p:sp>
      <p:sp>
        <p:nvSpPr>
          <p:cNvPr id="549" name="Google Shape;549;p19"/>
          <p:cNvSpPr txBox="1"/>
          <p:nvPr/>
        </p:nvSpPr>
        <p:spPr>
          <a:xfrm>
            <a:off x="6497074" y="2035849"/>
            <a:ext cx="5376899" cy="1015632"/>
          </a:xfrm>
          <a:prstGeom prst="rect">
            <a:avLst/>
          </a:prstGeom>
          <a:noFill/>
          <a:ln>
            <a:noFill/>
          </a:ln>
        </p:spPr>
        <p:txBody>
          <a:bodyPr spcFirstLastPara="1" wrap="square" lIns="91425" tIns="91425" rIns="91425" bIns="91425" anchor="t" anchorCtr="0">
            <a:spAutoFit/>
          </a:bodyPr>
          <a:lstStyle/>
          <a:p>
            <a:pPr marL="133350" lvl="0" algn="just" rtl="0">
              <a:spcBef>
                <a:spcPts val="0"/>
              </a:spcBef>
              <a:spcAft>
                <a:spcPts val="0"/>
              </a:spcAft>
              <a:buClr>
                <a:schemeClr val="dk1"/>
              </a:buClr>
              <a:buSzPts val="1500"/>
            </a:pPr>
            <a:r>
              <a:rPr lang="en-US">
                <a:solidFill>
                  <a:srgbClr val="797979"/>
                </a:solidFill>
                <a:latin typeface="Lato Light"/>
                <a:ea typeface="Lato Light"/>
                <a:cs typeface="Lato Light"/>
                <a:sym typeface="Times New Roman"/>
              </a:rPr>
              <a:t>Mạng CNN là một trong những động lực thúc đẩy mạnh mẽ của lĩnh vực khoa học máy tính nói chung và thị giác máy tính nói riêng</a:t>
            </a:r>
            <a:endParaRPr>
              <a:solidFill>
                <a:srgbClr val="797979"/>
              </a:solidFill>
              <a:latin typeface="Lato Light"/>
              <a:ea typeface="Lato Light"/>
              <a:cs typeface="Lato Light"/>
            </a:endParaRPr>
          </a:p>
        </p:txBody>
      </p:sp>
      <p:sp>
        <p:nvSpPr>
          <p:cNvPr id="550" name="Google Shape;550;p19"/>
          <p:cNvSpPr txBox="1"/>
          <p:nvPr/>
        </p:nvSpPr>
        <p:spPr>
          <a:xfrm>
            <a:off x="6497075" y="3242360"/>
            <a:ext cx="5376900" cy="2414477"/>
          </a:xfrm>
          <a:prstGeom prst="rect">
            <a:avLst/>
          </a:prstGeom>
          <a:noFill/>
          <a:ln>
            <a:noFill/>
          </a:ln>
        </p:spPr>
        <p:txBody>
          <a:bodyPr spcFirstLastPara="1" wrap="square" lIns="91425" tIns="91425" rIns="91425" bIns="91425" anchor="t" anchorCtr="0">
            <a:spAutoFit/>
          </a:bodyPr>
          <a:lstStyle/>
          <a:p>
            <a:pPr marL="133350" algn="just">
              <a:lnSpc>
                <a:spcPct val="115000"/>
              </a:lnSpc>
              <a:buClr>
                <a:schemeClr val="dk1"/>
              </a:buClr>
              <a:buSzPts val="1500"/>
            </a:pPr>
            <a:r>
              <a:rPr lang="en-US">
                <a:solidFill>
                  <a:srgbClr val="797979"/>
                </a:solidFill>
                <a:latin typeface="Lato Light"/>
                <a:ea typeface="Lato Light"/>
                <a:cs typeface="Lato Light"/>
                <a:sym typeface="Times New Roman"/>
              </a:rPr>
              <a:t>CNN là kiến trúc lý tưởng khi giải quyết vấn đề dữ liệu hình ảnh, một trong những mô hình Deep Learning tiên tiến. </a:t>
            </a:r>
          </a:p>
          <a:p>
            <a:pPr marL="133350" algn="just">
              <a:lnSpc>
                <a:spcPct val="115000"/>
              </a:lnSpc>
              <a:buClr>
                <a:schemeClr val="dk1"/>
              </a:buClr>
              <a:buSzPts val="1500"/>
            </a:pPr>
            <a:r>
              <a:rPr lang="en-US">
                <a:solidFill>
                  <a:srgbClr val="797979"/>
                </a:solidFill>
                <a:latin typeface="Lato Light"/>
                <a:ea typeface="Lato Light"/>
                <a:cs typeface="Lato Light"/>
                <a:sym typeface="Times New Roman"/>
              </a:rPr>
              <a:t>Giúp xây dựng những hệ thống thông minh với độ chính xác cao như hiện nay. </a:t>
            </a:r>
          </a:p>
          <a:p>
            <a:pPr marL="133350" algn="just">
              <a:lnSpc>
                <a:spcPct val="115000"/>
              </a:lnSpc>
              <a:buClr>
                <a:schemeClr val="dk1"/>
              </a:buClr>
              <a:buSzPts val="1500"/>
            </a:pPr>
            <a:r>
              <a:rPr lang="en-US">
                <a:solidFill>
                  <a:srgbClr val="797979"/>
                </a:solidFill>
                <a:latin typeface="Lato Light"/>
                <a:ea typeface="Lato Light"/>
                <a:cs typeface="Lato Light"/>
                <a:sym typeface="Times New Roman"/>
              </a:rPr>
              <a:t>CNN được sử dụng nhiều trong các bài toán nhận dạng các object trong ảnh.</a:t>
            </a:r>
            <a:endParaRPr>
              <a:solidFill>
                <a:srgbClr val="797979"/>
              </a:solidFill>
              <a:latin typeface="Lato Light"/>
              <a:ea typeface="Lato Light"/>
              <a:cs typeface="Lato Light"/>
              <a:sym typeface="Times New Roman"/>
            </a:endParaRPr>
          </a:p>
        </p:txBody>
      </p:sp>
      <p:pic>
        <p:nvPicPr>
          <p:cNvPr id="551" name="Google Shape;551;p19"/>
          <p:cNvPicPr preferRelativeResize="0"/>
          <p:nvPr/>
        </p:nvPicPr>
        <p:blipFill>
          <a:blip r:embed="rId4">
            <a:alphaModFix/>
          </a:blip>
          <a:stretch>
            <a:fillRect/>
          </a:stretch>
        </p:blipFill>
        <p:spPr>
          <a:xfrm>
            <a:off x="561784" y="2226485"/>
            <a:ext cx="5376900" cy="302268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20"/>
          <p:cNvSpPr txBox="1"/>
          <p:nvPr/>
        </p:nvSpPr>
        <p:spPr>
          <a:xfrm>
            <a:off x="1447048" y="123347"/>
            <a:ext cx="4491636"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97979"/>
                </a:solidFill>
                <a:latin typeface="Lato Light"/>
                <a:ea typeface="Lato Light"/>
                <a:cs typeface="Lato Light"/>
                <a:sym typeface="Lato Light"/>
              </a:rPr>
              <a:t>Convolutional Neural Network</a:t>
            </a:r>
            <a:endParaRPr/>
          </a:p>
        </p:txBody>
      </p:sp>
      <p:grpSp>
        <p:nvGrpSpPr>
          <p:cNvPr id="560" name="Google Shape;560;p20"/>
          <p:cNvGrpSpPr/>
          <p:nvPr/>
        </p:nvGrpSpPr>
        <p:grpSpPr>
          <a:xfrm>
            <a:off x="545313" y="73173"/>
            <a:ext cx="901738" cy="907969"/>
            <a:chOff x="4957945" y="2905780"/>
            <a:chExt cx="905125" cy="882812"/>
          </a:xfrm>
        </p:grpSpPr>
        <p:sp>
          <p:nvSpPr>
            <p:cNvPr id="561" name="Google Shape;561;p20"/>
            <p:cNvSpPr/>
            <p:nvPr/>
          </p:nvSpPr>
          <p:spPr>
            <a:xfrm>
              <a:off x="4957945" y="2905781"/>
              <a:ext cx="905124" cy="882811"/>
            </a:xfrm>
            <a:prstGeom prst="arc">
              <a:avLst>
                <a:gd name="adj1" fmla="val 6381010"/>
                <a:gd name="adj2" fmla="val 9370435"/>
              </a:avLst>
            </a:prstGeom>
            <a:noFill/>
            <a:ln w="25400" cap="flat" cmpd="sng">
              <a:solidFill>
                <a:srgbClr val="57456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grpSp>
          <p:nvGrpSpPr>
            <p:cNvPr id="562" name="Google Shape;562;p20"/>
            <p:cNvGrpSpPr/>
            <p:nvPr/>
          </p:nvGrpSpPr>
          <p:grpSpPr>
            <a:xfrm>
              <a:off x="4957945" y="2905780"/>
              <a:ext cx="905125" cy="882811"/>
              <a:chOff x="4957944" y="2905781"/>
              <a:chExt cx="905125" cy="882811"/>
            </a:xfrm>
          </p:grpSpPr>
          <p:sp>
            <p:nvSpPr>
              <p:cNvPr id="563" name="Google Shape;563;p20"/>
              <p:cNvSpPr/>
              <p:nvPr/>
            </p:nvSpPr>
            <p:spPr>
              <a:xfrm>
                <a:off x="4957945" y="2905781"/>
                <a:ext cx="905124" cy="882811"/>
              </a:xfrm>
              <a:prstGeom prst="arc">
                <a:avLst>
                  <a:gd name="adj1" fmla="val 9453831"/>
                  <a:gd name="adj2" fmla="val 12527122"/>
                </a:avLst>
              </a:prstGeom>
              <a:noFill/>
              <a:ln w="25400" cap="flat" cmpd="sng">
                <a:solidFill>
                  <a:srgbClr val="01C9C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564" name="Google Shape;564;p20"/>
              <p:cNvSpPr/>
              <p:nvPr/>
            </p:nvSpPr>
            <p:spPr>
              <a:xfrm>
                <a:off x="4957945" y="2905781"/>
                <a:ext cx="905124" cy="882811"/>
              </a:xfrm>
              <a:prstGeom prst="arc">
                <a:avLst>
                  <a:gd name="adj1" fmla="val 15558905"/>
                  <a:gd name="adj2" fmla="val 18645335"/>
                </a:avLst>
              </a:prstGeom>
              <a:noFill/>
              <a:ln w="25400" cap="flat" cmpd="sng">
                <a:solidFill>
                  <a:srgbClr val="F0556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565" name="Google Shape;565;p20"/>
              <p:cNvSpPr/>
              <p:nvPr/>
            </p:nvSpPr>
            <p:spPr>
              <a:xfrm>
                <a:off x="4957945" y="2905781"/>
                <a:ext cx="905124" cy="882811"/>
              </a:xfrm>
              <a:prstGeom prst="arc">
                <a:avLst>
                  <a:gd name="adj1" fmla="val 18647720"/>
                  <a:gd name="adj2" fmla="val 124971"/>
                </a:avLst>
              </a:prstGeom>
              <a:noFill/>
              <a:ln w="25400" cap="flat" cmpd="sng">
                <a:solidFill>
                  <a:srgbClr val="1A6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566" name="Google Shape;566;p20"/>
              <p:cNvSpPr/>
              <p:nvPr/>
            </p:nvSpPr>
            <p:spPr>
              <a:xfrm>
                <a:off x="4957945" y="2905781"/>
                <a:ext cx="905124" cy="882811"/>
              </a:xfrm>
              <a:prstGeom prst="arc">
                <a:avLst>
                  <a:gd name="adj1" fmla="val 129626"/>
                  <a:gd name="adj2" fmla="val 3162068"/>
                </a:avLst>
              </a:prstGeom>
              <a:noFill/>
              <a:ln w="25400" cap="flat" cmpd="sng">
                <a:solidFill>
                  <a:srgbClr val="D6A63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567" name="Google Shape;567;p20"/>
              <p:cNvSpPr/>
              <p:nvPr/>
            </p:nvSpPr>
            <p:spPr>
              <a:xfrm>
                <a:off x="4957945" y="2905781"/>
                <a:ext cx="905124" cy="882811"/>
              </a:xfrm>
              <a:prstGeom prst="arc">
                <a:avLst>
                  <a:gd name="adj1" fmla="val 3182590"/>
                  <a:gd name="adj2" fmla="val 6397607"/>
                </a:avLst>
              </a:prstGeom>
              <a:noFill/>
              <a:ln w="25400" cap="flat" cmpd="sng">
                <a:solidFill>
                  <a:srgbClr val="29675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568" name="Google Shape;568;p20"/>
              <p:cNvSpPr/>
              <p:nvPr/>
            </p:nvSpPr>
            <p:spPr>
              <a:xfrm>
                <a:off x="4957944" y="2905781"/>
                <a:ext cx="905124" cy="882811"/>
              </a:xfrm>
              <a:prstGeom prst="arc">
                <a:avLst>
                  <a:gd name="adj1" fmla="val 12522075"/>
                  <a:gd name="adj2" fmla="val 15545695"/>
                </a:avLst>
              </a:prstGeom>
              <a:noFill/>
              <a:ln w="25400" cap="flat" cmpd="sng">
                <a:solidFill>
                  <a:srgbClr val="54728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grpSp>
      </p:grpSp>
      <p:sp>
        <p:nvSpPr>
          <p:cNvPr id="569" name="Google Shape;569;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sp>
        <p:nvSpPr>
          <p:cNvPr id="570" name="Google Shape;570;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5/16/2023</a:t>
            </a:r>
            <a:endParaRPr/>
          </a:p>
        </p:txBody>
      </p:sp>
      <p:cxnSp>
        <p:nvCxnSpPr>
          <p:cNvPr id="571" name="Google Shape;571;p20"/>
          <p:cNvCxnSpPr/>
          <p:nvPr/>
        </p:nvCxnSpPr>
        <p:spPr>
          <a:xfrm rot="10800000" flipH="1">
            <a:off x="0" y="1104917"/>
            <a:ext cx="12192000" cy="1"/>
          </a:xfrm>
          <a:prstGeom prst="straightConnector1">
            <a:avLst/>
          </a:prstGeom>
          <a:noFill/>
          <a:ln w="9525" cap="flat" cmpd="sng">
            <a:solidFill>
              <a:srgbClr val="BFBFBF"/>
            </a:solidFill>
            <a:prstDash val="solid"/>
            <a:miter lim="800000"/>
            <a:headEnd type="none" w="sm" len="sm"/>
            <a:tailEnd type="none" w="sm" len="sm"/>
          </a:ln>
        </p:spPr>
      </p:cxnSp>
      <p:cxnSp>
        <p:nvCxnSpPr>
          <p:cNvPr id="572" name="Google Shape;572;p20"/>
          <p:cNvCxnSpPr/>
          <p:nvPr/>
        </p:nvCxnSpPr>
        <p:spPr>
          <a:xfrm rot="10800000" flipH="1">
            <a:off x="0" y="6370738"/>
            <a:ext cx="12192000" cy="1"/>
          </a:xfrm>
          <a:prstGeom prst="straightConnector1">
            <a:avLst/>
          </a:prstGeom>
          <a:noFill/>
          <a:ln w="9525" cap="flat" cmpd="sng">
            <a:solidFill>
              <a:srgbClr val="BFBFBF"/>
            </a:solidFill>
            <a:prstDash val="solid"/>
            <a:miter lim="800000"/>
            <a:headEnd type="none" w="sm" len="sm"/>
            <a:tailEnd type="none" w="sm" len="sm"/>
          </a:ln>
        </p:spPr>
      </p:cxnSp>
      <p:pic>
        <p:nvPicPr>
          <p:cNvPr id="573" name="Google Shape;573;p20"/>
          <p:cNvPicPr preferRelativeResize="0"/>
          <p:nvPr/>
        </p:nvPicPr>
        <p:blipFill rotWithShape="1">
          <a:blip r:embed="rId3">
            <a:alphaModFix/>
          </a:blip>
          <a:srcRect/>
          <a:stretch/>
        </p:blipFill>
        <p:spPr>
          <a:xfrm>
            <a:off x="630639" y="173304"/>
            <a:ext cx="731084" cy="731084"/>
          </a:xfrm>
          <a:prstGeom prst="rect">
            <a:avLst/>
          </a:prstGeom>
          <a:noFill/>
          <a:ln>
            <a:noFill/>
          </a:ln>
        </p:spPr>
      </p:pic>
      <p:sp>
        <p:nvSpPr>
          <p:cNvPr id="574" name="Google Shape;574;p20"/>
          <p:cNvSpPr txBox="1"/>
          <p:nvPr/>
        </p:nvSpPr>
        <p:spPr>
          <a:xfrm>
            <a:off x="1532375" y="543725"/>
            <a:ext cx="606329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97979"/>
                </a:solidFill>
                <a:latin typeface="Lato Light"/>
                <a:ea typeface="Lato Light"/>
                <a:cs typeface="Lato Light"/>
                <a:sym typeface="Lato Light"/>
              </a:rPr>
              <a:t>Cấu trúc CNN </a:t>
            </a:r>
            <a:endParaRPr sz="1800">
              <a:solidFill>
                <a:srgbClr val="797979"/>
              </a:solidFill>
              <a:latin typeface="Lato Light"/>
              <a:ea typeface="Lato Light"/>
              <a:cs typeface="Lato Light"/>
              <a:sym typeface="Lato Light"/>
            </a:endParaRPr>
          </a:p>
        </p:txBody>
      </p:sp>
      <p:pic>
        <p:nvPicPr>
          <p:cNvPr id="575" name="Google Shape;575;p20"/>
          <p:cNvPicPr preferRelativeResize="0"/>
          <p:nvPr/>
        </p:nvPicPr>
        <p:blipFill>
          <a:blip r:embed="rId4">
            <a:alphaModFix/>
          </a:blip>
          <a:stretch>
            <a:fillRect/>
          </a:stretch>
        </p:blipFill>
        <p:spPr>
          <a:xfrm>
            <a:off x="1597667" y="1216555"/>
            <a:ext cx="8682033" cy="3592503"/>
          </a:xfrm>
          <a:prstGeom prst="rect">
            <a:avLst/>
          </a:prstGeom>
          <a:noFill/>
          <a:ln>
            <a:noFill/>
          </a:ln>
        </p:spPr>
      </p:pic>
      <p:sp>
        <p:nvSpPr>
          <p:cNvPr id="576" name="Google Shape;576;p20"/>
          <p:cNvSpPr txBox="1"/>
          <p:nvPr/>
        </p:nvSpPr>
        <p:spPr>
          <a:xfrm>
            <a:off x="1361723" y="4989983"/>
            <a:ext cx="10648250" cy="1015632"/>
          </a:xfrm>
          <a:prstGeom prst="rect">
            <a:avLst/>
          </a:prstGeom>
          <a:noFill/>
          <a:ln>
            <a:noFill/>
          </a:ln>
        </p:spPr>
        <p:txBody>
          <a:bodyPr spcFirstLastPara="1" wrap="square" lIns="91425" tIns="91425" rIns="91425" bIns="91425" anchor="t" anchorCtr="0">
            <a:spAutoFit/>
          </a:bodyPr>
          <a:lstStyle/>
          <a:p>
            <a:pPr marL="133350" lvl="0" algn="l" rtl="0">
              <a:spcBef>
                <a:spcPts val="0"/>
              </a:spcBef>
              <a:spcAft>
                <a:spcPts val="0"/>
              </a:spcAft>
              <a:buClr>
                <a:schemeClr val="dk1"/>
              </a:buClr>
              <a:buSzPts val="1500"/>
            </a:pPr>
            <a:r>
              <a:rPr lang="en-US">
                <a:solidFill>
                  <a:srgbClr val="797979"/>
                </a:solidFill>
                <a:latin typeface="Lato Light"/>
                <a:ea typeface="Lato Light"/>
                <a:cs typeface="Lato Light"/>
                <a:sym typeface="Times New Roman"/>
              </a:rPr>
              <a:t>CNN gồm các lớp cơ bản: convolution layer + ReLU, pooling layer, fully connected layer. </a:t>
            </a:r>
            <a:endParaRPr>
              <a:solidFill>
                <a:srgbClr val="797979"/>
              </a:solidFill>
              <a:latin typeface="Lato Light"/>
              <a:ea typeface="Lato Light"/>
              <a:cs typeface="Lato Light"/>
              <a:sym typeface="Times New Roman"/>
            </a:endParaRPr>
          </a:p>
          <a:p>
            <a:pPr marL="133350" marR="0" lvl="0" algn="l" rtl="0">
              <a:lnSpc>
                <a:spcPct val="100000"/>
              </a:lnSpc>
              <a:spcBef>
                <a:spcPts val="0"/>
              </a:spcBef>
              <a:spcAft>
                <a:spcPts val="0"/>
              </a:spcAft>
              <a:buClr>
                <a:schemeClr val="dk1"/>
              </a:buClr>
              <a:buSzPts val="1500"/>
            </a:pPr>
            <a:r>
              <a:rPr lang="en-US">
                <a:solidFill>
                  <a:srgbClr val="797979"/>
                </a:solidFill>
                <a:latin typeface="Lato Light"/>
                <a:ea typeface="Lato Light"/>
                <a:cs typeface="Lato Light"/>
                <a:sym typeface="Times New Roman"/>
              </a:rPr>
              <a:t>Bộ ba convolution layer + ReLU + pooling layer có thể lặp lại nhiều lần trong network. </a:t>
            </a:r>
            <a:endParaRPr>
              <a:solidFill>
                <a:srgbClr val="797979"/>
              </a:solidFill>
              <a:latin typeface="Lato Light"/>
              <a:ea typeface="Lato Light"/>
              <a:cs typeface="Lato Light"/>
              <a:sym typeface="Times New Roman"/>
            </a:endParaRPr>
          </a:p>
          <a:p>
            <a:pPr marL="139700" lvl="0" algn="l" rtl="0">
              <a:spcBef>
                <a:spcPts val="0"/>
              </a:spcBef>
              <a:spcAft>
                <a:spcPts val="0"/>
              </a:spcAft>
              <a:buClr>
                <a:schemeClr val="dk1"/>
              </a:buClr>
              <a:buSzPts val="1400"/>
            </a:pPr>
            <a:r>
              <a:rPr lang="en-US">
                <a:solidFill>
                  <a:srgbClr val="797979"/>
                </a:solidFill>
                <a:latin typeface="Lato Light"/>
                <a:ea typeface="Lato Light"/>
                <a:cs typeface="Lato Light"/>
                <a:sym typeface="Times New Roman"/>
              </a:rPr>
              <a:t>Cuối cùng lan truyền qua tầng fully connected layer và softmax để tính xác suất  ảnh đó chứa vật thế gì</a:t>
            </a:r>
            <a:r>
              <a:rPr lang="en-US" sz="1200">
                <a:solidFill>
                  <a:schemeClr val="dk1"/>
                </a:solidFill>
                <a:latin typeface="Times New Roman"/>
                <a:ea typeface="Times New Roman"/>
                <a:cs typeface="Times New Roman"/>
                <a:sym typeface="Times New Roman"/>
              </a:rPr>
              <a:t>.</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21"/>
          <p:cNvSpPr txBox="1"/>
          <p:nvPr/>
        </p:nvSpPr>
        <p:spPr>
          <a:xfrm>
            <a:off x="1447048" y="123347"/>
            <a:ext cx="4491636"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97979"/>
                </a:solidFill>
                <a:latin typeface="Lato Light"/>
                <a:ea typeface="Lato Light"/>
                <a:cs typeface="Lato Light"/>
                <a:sym typeface="Lato Light"/>
              </a:rPr>
              <a:t>Convolutional Neural Network</a:t>
            </a:r>
            <a:endParaRPr/>
          </a:p>
        </p:txBody>
      </p:sp>
      <p:grpSp>
        <p:nvGrpSpPr>
          <p:cNvPr id="585" name="Google Shape;585;p21"/>
          <p:cNvGrpSpPr/>
          <p:nvPr/>
        </p:nvGrpSpPr>
        <p:grpSpPr>
          <a:xfrm>
            <a:off x="545313" y="73173"/>
            <a:ext cx="901738" cy="907969"/>
            <a:chOff x="4957945" y="2905780"/>
            <a:chExt cx="905125" cy="882812"/>
          </a:xfrm>
        </p:grpSpPr>
        <p:sp>
          <p:nvSpPr>
            <p:cNvPr id="586" name="Google Shape;586;p21"/>
            <p:cNvSpPr/>
            <p:nvPr/>
          </p:nvSpPr>
          <p:spPr>
            <a:xfrm>
              <a:off x="4957945" y="2905781"/>
              <a:ext cx="905124" cy="882811"/>
            </a:xfrm>
            <a:prstGeom prst="arc">
              <a:avLst>
                <a:gd name="adj1" fmla="val 6381010"/>
                <a:gd name="adj2" fmla="val 9370435"/>
              </a:avLst>
            </a:prstGeom>
            <a:noFill/>
            <a:ln w="25400" cap="flat" cmpd="sng">
              <a:solidFill>
                <a:srgbClr val="57456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grpSp>
          <p:nvGrpSpPr>
            <p:cNvPr id="587" name="Google Shape;587;p21"/>
            <p:cNvGrpSpPr/>
            <p:nvPr/>
          </p:nvGrpSpPr>
          <p:grpSpPr>
            <a:xfrm>
              <a:off x="4957945" y="2905780"/>
              <a:ext cx="905125" cy="882811"/>
              <a:chOff x="4957944" y="2905781"/>
              <a:chExt cx="905125" cy="882811"/>
            </a:xfrm>
          </p:grpSpPr>
          <p:sp>
            <p:nvSpPr>
              <p:cNvPr id="588" name="Google Shape;588;p21"/>
              <p:cNvSpPr/>
              <p:nvPr/>
            </p:nvSpPr>
            <p:spPr>
              <a:xfrm>
                <a:off x="4957945" y="2905781"/>
                <a:ext cx="905124" cy="882811"/>
              </a:xfrm>
              <a:prstGeom prst="arc">
                <a:avLst>
                  <a:gd name="adj1" fmla="val 9453831"/>
                  <a:gd name="adj2" fmla="val 12527122"/>
                </a:avLst>
              </a:prstGeom>
              <a:noFill/>
              <a:ln w="25400" cap="flat" cmpd="sng">
                <a:solidFill>
                  <a:srgbClr val="01C9C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589" name="Google Shape;589;p21"/>
              <p:cNvSpPr/>
              <p:nvPr/>
            </p:nvSpPr>
            <p:spPr>
              <a:xfrm>
                <a:off x="4957945" y="2905781"/>
                <a:ext cx="905124" cy="882811"/>
              </a:xfrm>
              <a:prstGeom prst="arc">
                <a:avLst>
                  <a:gd name="adj1" fmla="val 15558905"/>
                  <a:gd name="adj2" fmla="val 18645335"/>
                </a:avLst>
              </a:prstGeom>
              <a:noFill/>
              <a:ln w="25400" cap="flat" cmpd="sng">
                <a:solidFill>
                  <a:srgbClr val="F0556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590" name="Google Shape;590;p21"/>
              <p:cNvSpPr/>
              <p:nvPr/>
            </p:nvSpPr>
            <p:spPr>
              <a:xfrm>
                <a:off x="4957945" y="2905781"/>
                <a:ext cx="905124" cy="882811"/>
              </a:xfrm>
              <a:prstGeom prst="arc">
                <a:avLst>
                  <a:gd name="adj1" fmla="val 18647720"/>
                  <a:gd name="adj2" fmla="val 124971"/>
                </a:avLst>
              </a:prstGeom>
              <a:noFill/>
              <a:ln w="25400" cap="flat" cmpd="sng">
                <a:solidFill>
                  <a:srgbClr val="1A6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591" name="Google Shape;591;p21"/>
              <p:cNvSpPr/>
              <p:nvPr/>
            </p:nvSpPr>
            <p:spPr>
              <a:xfrm>
                <a:off x="4957945" y="2905781"/>
                <a:ext cx="905124" cy="882811"/>
              </a:xfrm>
              <a:prstGeom prst="arc">
                <a:avLst>
                  <a:gd name="adj1" fmla="val 129626"/>
                  <a:gd name="adj2" fmla="val 3162068"/>
                </a:avLst>
              </a:prstGeom>
              <a:noFill/>
              <a:ln w="25400" cap="flat" cmpd="sng">
                <a:solidFill>
                  <a:srgbClr val="D6A63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592" name="Google Shape;592;p21"/>
              <p:cNvSpPr/>
              <p:nvPr/>
            </p:nvSpPr>
            <p:spPr>
              <a:xfrm>
                <a:off x="4957945" y="2905781"/>
                <a:ext cx="905124" cy="882811"/>
              </a:xfrm>
              <a:prstGeom prst="arc">
                <a:avLst>
                  <a:gd name="adj1" fmla="val 3182590"/>
                  <a:gd name="adj2" fmla="val 6397607"/>
                </a:avLst>
              </a:prstGeom>
              <a:noFill/>
              <a:ln w="25400" cap="flat" cmpd="sng">
                <a:solidFill>
                  <a:srgbClr val="29675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593" name="Google Shape;593;p21"/>
              <p:cNvSpPr/>
              <p:nvPr/>
            </p:nvSpPr>
            <p:spPr>
              <a:xfrm>
                <a:off x="4957944" y="2905781"/>
                <a:ext cx="905124" cy="882811"/>
              </a:xfrm>
              <a:prstGeom prst="arc">
                <a:avLst>
                  <a:gd name="adj1" fmla="val 12522075"/>
                  <a:gd name="adj2" fmla="val 15545695"/>
                </a:avLst>
              </a:prstGeom>
              <a:noFill/>
              <a:ln w="25400" cap="flat" cmpd="sng">
                <a:solidFill>
                  <a:srgbClr val="54728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grpSp>
      </p:grpSp>
      <p:sp>
        <p:nvSpPr>
          <p:cNvPr id="594" name="Google Shape;59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sp>
        <p:nvSpPr>
          <p:cNvPr id="595" name="Google Shape;595;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5/16/2023</a:t>
            </a:r>
            <a:endParaRPr/>
          </a:p>
        </p:txBody>
      </p:sp>
      <p:cxnSp>
        <p:nvCxnSpPr>
          <p:cNvPr id="596" name="Google Shape;596;p21"/>
          <p:cNvCxnSpPr/>
          <p:nvPr/>
        </p:nvCxnSpPr>
        <p:spPr>
          <a:xfrm rot="10800000" flipH="1">
            <a:off x="0" y="1104917"/>
            <a:ext cx="12192000" cy="1"/>
          </a:xfrm>
          <a:prstGeom prst="straightConnector1">
            <a:avLst/>
          </a:prstGeom>
          <a:noFill/>
          <a:ln w="9525" cap="flat" cmpd="sng">
            <a:solidFill>
              <a:srgbClr val="BFBFBF"/>
            </a:solidFill>
            <a:prstDash val="solid"/>
            <a:miter lim="800000"/>
            <a:headEnd type="none" w="sm" len="sm"/>
            <a:tailEnd type="none" w="sm" len="sm"/>
          </a:ln>
        </p:spPr>
      </p:cxnSp>
      <p:cxnSp>
        <p:nvCxnSpPr>
          <p:cNvPr id="597" name="Google Shape;597;p21"/>
          <p:cNvCxnSpPr/>
          <p:nvPr/>
        </p:nvCxnSpPr>
        <p:spPr>
          <a:xfrm rot="10800000" flipH="1">
            <a:off x="0" y="6370738"/>
            <a:ext cx="12192000" cy="1"/>
          </a:xfrm>
          <a:prstGeom prst="straightConnector1">
            <a:avLst/>
          </a:prstGeom>
          <a:noFill/>
          <a:ln w="9525" cap="flat" cmpd="sng">
            <a:solidFill>
              <a:srgbClr val="BFBFBF"/>
            </a:solidFill>
            <a:prstDash val="solid"/>
            <a:miter lim="800000"/>
            <a:headEnd type="none" w="sm" len="sm"/>
            <a:tailEnd type="none" w="sm" len="sm"/>
          </a:ln>
        </p:spPr>
      </p:cxnSp>
      <p:pic>
        <p:nvPicPr>
          <p:cNvPr id="598" name="Google Shape;598;p21"/>
          <p:cNvPicPr preferRelativeResize="0"/>
          <p:nvPr/>
        </p:nvPicPr>
        <p:blipFill rotWithShape="1">
          <a:blip r:embed="rId3">
            <a:alphaModFix/>
          </a:blip>
          <a:srcRect/>
          <a:stretch/>
        </p:blipFill>
        <p:spPr>
          <a:xfrm>
            <a:off x="630639" y="173304"/>
            <a:ext cx="731084" cy="731084"/>
          </a:xfrm>
          <a:prstGeom prst="rect">
            <a:avLst/>
          </a:prstGeom>
          <a:noFill/>
          <a:ln>
            <a:noFill/>
          </a:ln>
        </p:spPr>
      </p:pic>
      <p:sp>
        <p:nvSpPr>
          <p:cNvPr id="599" name="Google Shape;599;p21"/>
          <p:cNvSpPr txBox="1"/>
          <p:nvPr/>
        </p:nvSpPr>
        <p:spPr>
          <a:xfrm>
            <a:off x="1532375" y="543725"/>
            <a:ext cx="606329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97979"/>
                </a:solidFill>
                <a:latin typeface="Lato Light"/>
                <a:ea typeface="Lato Light"/>
                <a:cs typeface="Lato Light"/>
                <a:sym typeface="Lato Light"/>
              </a:rPr>
              <a:t>Các lớp trong CNN</a:t>
            </a:r>
            <a:endParaRPr/>
          </a:p>
        </p:txBody>
      </p:sp>
      <p:sp>
        <p:nvSpPr>
          <p:cNvPr id="600" name="Google Shape;600;p21"/>
          <p:cNvSpPr txBox="1"/>
          <p:nvPr/>
        </p:nvSpPr>
        <p:spPr>
          <a:xfrm>
            <a:off x="1361725" y="1416475"/>
            <a:ext cx="9678808"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rgbClr val="797979"/>
                </a:solidFill>
                <a:latin typeface="Lato Light"/>
                <a:ea typeface="Lato Light"/>
                <a:cs typeface="Lato Light"/>
                <a:sym typeface="Times New Roman"/>
              </a:rPr>
              <a:t>Lớp tích chập – Convolution Layer : là lớp đầu tiên trích xuất các tính năng từ hình ảnh đầu vào.</a:t>
            </a:r>
            <a:endParaRPr>
              <a:solidFill>
                <a:srgbClr val="797979"/>
              </a:solidFill>
              <a:latin typeface="Lato Light"/>
              <a:ea typeface="Lato Light"/>
              <a:cs typeface="Lato Light"/>
              <a:sym typeface="Times New Roman"/>
            </a:endParaRPr>
          </a:p>
        </p:txBody>
      </p:sp>
      <p:pic>
        <p:nvPicPr>
          <p:cNvPr id="601" name="Google Shape;601;p21"/>
          <p:cNvPicPr preferRelativeResize="0"/>
          <p:nvPr/>
        </p:nvPicPr>
        <p:blipFill>
          <a:blip r:embed="rId4">
            <a:alphaModFix/>
          </a:blip>
          <a:stretch>
            <a:fillRect/>
          </a:stretch>
        </p:blipFill>
        <p:spPr>
          <a:xfrm>
            <a:off x="360248" y="2663485"/>
            <a:ext cx="5515098" cy="2136488"/>
          </a:xfrm>
          <a:prstGeom prst="rect">
            <a:avLst/>
          </a:prstGeom>
          <a:noFill/>
          <a:ln>
            <a:noFill/>
          </a:ln>
        </p:spPr>
      </p:pic>
      <p:pic>
        <p:nvPicPr>
          <p:cNvPr id="602" name="Google Shape;602;p21"/>
          <p:cNvPicPr preferRelativeResize="0"/>
          <p:nvPr/>
        </p:nvPicPr>
        <p:blipFill>
          <a:blip r:embed="rId5">
            <a:alphaModFix/>
          </a:blip>
          <a:stretch>
            <a:fillRect/>
          </a:stretch>
        </p:blipFill>
        <p:spPr>
          <a:xfrm>
            <a:off x="6735900" y="2057777"/>
            <a:ext cx="4964124" cy="31682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g244bb5b1f2c_0_175"/>
          <p:cNvSpPr txBox="1"/>
          <p:nvPr/>
        </p:nvSpPr>
        <p:spPr>
          <a:xfrm>
            <a:off x="1447048" y="123347"/>
            <a:ext cx="44916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97979"/>
                </a:solidFill>
                <a:latin typeface="Lato Light"/>
                <a:ea typeface="Lato Light"/>
                <a:cs typeface="Lato Light"/>
                <a:sym typeface="Lato Light"/>
              </a:rPr>
              <a:t>Convolutional Neural Network</a:t>
            </a:r>
            <a:endParaRPr/>
          </a:p>
        </p:txBody>
      </p:sp>
      <p:grpSp>
        <p:nvGrpSpPr>
          <p:cNvPr id="611" name="Google Shape;611;g244bb5b1f2c_0_175"/>
          <p:cNvGrpSpPr/>
          <p:nvPr/>
        </p:nvGrpSpPr>
        <p:grpSpPr>
          <a:xfrm>
            <a:off x="545521" y="73183"/>
            <a:ext cx="901752" cy="908064"/>
            <a:chOff x="4957945" y="2905780"/>
            <a:chExt cx="905101" cy="882901"/>
          </a:xfrm>
        </p:grpSpPr>
        <p:sp>
          <p:nvSpPr>
            <p:cNvPr id="612" name="Google Shape;612;g244bb5b1f2c_0_175"/>
            <p:cNvSpPr/>
            <p:nvPr/>
          </p:nvSpPr>
          <p:spPr>
            <a:xfrm>
              <a:off x="4957945" y="2905781"/>
              <a:ext cx="905100" cy="882900"/>
            </a:xfrm>
            <a:prstGeom prst="arc">
              <a:avLst>
                <a:gd name="adj1" fmla="val 6381010"/>
                <a:gd name="adj2" fmla="val 9370435"/>
              </a:avLst>
            </a:prstGeom>
            <a:noFill/>
            <a:ln w="25400" cap="flat" cmpd="sng">
              <a:solidFill>
                <a:srgbClr val="57456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grpSp>
          <p:nvGrpSpPr>
            <p:cNvPr id="613" name="Google Shape;613;g244bb5b1f2c_0_175"/>
            <p:cNvGrpSpPr/>
            <p:nvPr/>
          </p:nvGrpSpPr>
          <p:grpSpPr>
            <a:xfrm>
              <a:off x="4957945" y="2905780"/>
              <a:ext cx="905101" cy="882900"/>
              <a:chOff x="4957944" y="2905781"/>
              <a:chExt cx="905101" cy="882900"/>
            </a:xfrm>
          </p:grpSpPr>
          <p:sp>
            <p:nvSpPr>
              <p:cNvPr id="614" name="Google Shape;614;g244bb5b1f2c_0_175"/>
              <p:cNvSpPr/>
              <p:nvPr/>
            </p:nvSpPr>
            <p:spPr>
              <a:xfrm>
                <a:off x="4957945" y="2905781"/>
                <a:ext cx="905100" cy="882900"/>
              </a:xfrm>
              <a:prstGeom prst="arc">
                <a:avLst>
                  <a:gd name="adj1" fmla="val 9453831"/>
                  <a:gd name="adj2" fmla="val 12527122"/>
                </a:avLst>
              </a:prstGeom>
              <a:noFill/>
              <a:ln w="25400" cap="flat" cmpd="sng">
                <a:solidFill>
                  <a:srgbClr val="01C9C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615" name="Google Shape;615;g244bb5b1f2c_0_175"/>
              <p:cNvSpPr/>
              <p:nvPr/>
            </p:nvSpPr>
            <p:spPr>
              <a:xfrm>
                <a:off x="4957945" y="2905781"/>
                <a:ext cx="905100" cy="882900"/>
              </a:xfrm>
              <a:prstGeom prst="arc">
                <a:avLst>
                  <a:gd name="adj1" fmla="val 15558905"/>
                  <a:gd name="adj2" fmla="val 18645335"/>
                </a:avLst>
              </a:prstGeom>
              <a:noFill/>
              <a:ln w="25400" cap="flat" cmpd="sng">
                <a:solidFill>
                  <a:srgbClr val="F0556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616" name="Google Shape;616;g244bb5b1f2c_0_175"/>
              <p:cNvSpPr/>
              <p:nvPr/>
            </p:nvSpPr>
            <p:spPr>
              <a:xfrm>
                <a:off x="4957945" y="2905781"/>
                <a:ext cx="905100" cy="882900"/>
              </a:xfrm>
              <a:prstGeom prst="arc">
                <a:avLst>
                  <a:gd name="adj1" fmla="val 18647720"/>
                  <a:gd name="adj2" fmla="val 124971"/>
                </a:avLst>
              </a:prstGeom>
              <a:noFill/>
              <a:ln w="25400" cap="flat" cmpd="sng">
                <a:solidFill>
                  <a:srgbClr val="1A6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617" name="Google Shape;617;g244bb5b1f2c_0_175"/>
              <p:cNvSpPr/>
              <p:nvPr/>
            </p:nvSpPr>
            <p:spPr>
              <a:xfrm>
                <a:off x="4957945" y="2905781"/>
                <a:ext cx="905100" cy="882900"/>
              </a:xfrm>
              <a:prstGeom prst="arc">
                <a:avLst>
                  <a:gd name="adj1" fmla="val 129626"/>
                  <a:gd name="adj2" fmla="val 3162068"/>
                </a:avLst>
              </a:prstGeom>
              <a:noFill/>
              <a:ln w="25400" cap="flat" cmpd="sng">
                <a:solidFill>
                  <a:srgbClr val="D6A63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618" name="Google Shape;618;g244bb5b1f2c_0_175"/>
              <p:cNvSpPr/>
              <p:nvPr/>
            </p:nvSpPr>
            <p:spPr>
              <a:xfrm>
                <a:off x="4957945" y="2905781"/>
                <a:ext cx="905100" cy="882900"/>
              </a:xfrm>
              <a:prstGeom prst="arc">
                <a:avLst>
                  <a:gd name="adj1" fmla="val 3182590"/>
                  <a:gd name="adj2" fmla="val 6397607"/>
                </a:avLst>
              </a:prstGeom>
              <a:noFill/>
              <a:ln w="25400" cap="flat" cmpd="sng">
                <a:solidFill>
                  <a:srgbClr val="29675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619" name="Google Shape;619;g244bb5b1f2c_0_175"/>
              <p:cNvSpPr/>
              <p:nvPr/>
            </p:nvSpPr>
            <p:spPr>
              <a:xfrm>
                <a:off x="4957944" y="2905781"/>
                <a:ext cx="905100" cy="882900"/>
              </a:xfrm>
              <a:prstGeom prst="arc">
                <a:avLst>
                  <a:gd name="adj1" fmla="val 12522075"/>
                  <a:gd name="adj2" fmla="val 15545695"/>
                </a:avLst>
              </a:prstGeom>
              <a:noFill/>
              <a:ln w="25400" cap="flat" cmpd="sng">
                <a:solidFill>
                  <a:srgbClr val="54728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grpSp>
      </p:grpSp>
      <p:sp>
        <p:nvSpPr>
          <p:cNvPr id="620" name="Google Shape;620;g244bb5b1f2c_0_17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26</a:t>
            </a:fld>
            <a:endParaRPr/>
          </a:p>
        </p:txBody>
      </p:sp>
      <p:sp>
        <p:nvSpPr>
          <p:cNvPr id="621" name="Google Shape;621;g244bb5b1f2c_0_17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5/16/2023</a:t>
            </a:r>
            <a:endParaRPr/>
          </a:p>
        </p:txBody>
      </p:sp>
      <p:cxnSp>
        <p:nvCxnSpPr>
          <p:cNvPr id="622" name="Google Shape;622;g244bb5b1f2c_0_175"/>
          <p:cNvCxnSpPr/>
          <p:nvPr/>
        </p:nvCxnSpPr>
        <p:spPr>
          <a:xfrm>
            <a:off x="0" y="1104918"/>
            <a:ext cx="12192000" cy="0"/>
          </a:xfrm>
          <a:prstGeom prst="straightConnector1">
            <a:avLst/>
          </a:prstGeom>
          <a:noFill/>
          <a:ln w="9525" cap="flat" cmpd="sng">
            <a:solidFill>
              <a:srgbClr val="BFBFBF"/>
            </a:solidFill>
            <a:prstDash val="solid"/>
            <a:miter lim="800000"/>
            <a:headEnd type="none" w="sm" len="sm"/>
            <a:tailEnd type="none" w="sm" len="sm"/>
          </a:ln>
        </p:spPr>
      </p:cxnSp>
      <p:cxnSp>
        <p:nvCxnSpPr>
          <p:cNvPr id="623" name="Google Shape;623;g244bb5b1f2c_0_175"/>
          <p:cNvCxnSpPr/>
          <p:nvPr/>
        </p:nvCxnSpPr>
        <p:spPr>
          <a:xfrm>
            <a:off x="0" y="6370739"/>
            <a:ext cx="12192000" cy="0"/>
          </a:xfrm>
          <a:prstGeom prst="straightConnector1">
            <a:avLst/>
          </a:prstGeom>
          <a:noFill/>
          <a:ln w="9525" cap="flat" cmpd="sng">
            <a:solidFill>
              <a:srgbClr val="BFBFBF"/>
            </a:solidFill>
            <a:prstDash val="solid"/>
            <a:miter lim="800000"/>
            <a:headEnd type="none" w="sm" len="sm"/>
            <a:tailEnd type="none" w="sm" len="sm"/>
          </a:ln>
        </p:spPr>
      </p:cxnSp>
      <p:pic>
        <p:nvPicPr>
          <p:cNvPr id="624" name="Google Shape;624;g244bb5b1f2c_0_175"/>
          <p:cNvPicPr preferRelativeResize="0"/>
          <p:nvPr/>
        </p:nvPicPr>
        <p:blipFill rotWithShape="1">
          <a:blip r:embed="rId3">
            <a:alphaModFix/>
          </a:blip>
          <a:srcRect/>
          <a:stretch/>
        </p:blipFill>
        <p:spPr>
          <a:xfrm>
            <a:off x="630639" y="173304"/>
            <a:ext cx="731084" cy="731084"/>
          </a:xfrm>
          <a:prstGeom prst="rect">
            <a:avLst/>
          </a:prstGeom>
          <a:noFill/>
          <a:ln>
            <a:noFill/>
          </a:ln>
        </p:spPr>
      </p:pic>
      <p:sp>
        <p:nvSpPr>
          <p:cNvPr id="625" name="Google Shape;625;g244bb5b1f2c_0_175"/>
          <p:cNvSpPr txBox="1"/>
          <p:nvPr/>
        </p:nvSpPr>
        <p:spPr>
          <a:xfrm>
            <a:off x="1532375" y="543725"/>
            <a:ext cx="6063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97979"/>
                </a:solidFill>
                <a:latin typeface="Lato Light"/>
                <a:ea typeface="Lato Light"/>
                <a:cs typeface="Lato Light"/>
                <a:sym typeface="Lato Light"/>
              </a:rPr>
              <a:t>Các lớp trong CNN</a:t>
            </a:r>
            <a:endParaRPr/>
          </a:p>
        </p:txBody>
      </p:sp>
      <p:sp>
        <p:nvSpPr>
          <p:cNvPr id="626" name="Google Shape;626;g244bb5b1f2c_0_175"/>
          <p:cNvSpPr txBox="1"/>
          <p:nvPr/>
        </p:nvSpPr>
        <p:spPr>
          <a:xfrm>
            <a:off x="1613339" y="1296812"/>
            <a:ext cx="8650618" cy="101563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rgbClr val="797979"/>
                </a:solidFill>
                <a:latin typeface="Lato Light"/>
                <a:ea typeface="Lato Light"/>
                <a:cs typeface="Lato Light"/>
                <a:sym typeface="Times New Roman"/>
              </a:rPr>
              <a:t>Stride và padding:</a:t>
            </a:r>
            <a:endParaRPr>
              <a:solidFill>
                <a:srgbClr val="797979"/>
              </a:solidFill>
              <a:latin typeface="Lato Light"/>
              <a:ea typeface="Lato Light"/>
              <a:cs typeface="Lato Light"/>
              <a:sym typeface="Times New Roman"/>
            </a:endParaRPr>
          </a:p>
          <a:p>
            <a:pPr marL="457200" lvl="0" indent="-323850" algn="l" rtl="0">
              <a:spcBef>
                <a:spcPts val="0"/>
              </a:spcBef>
              <a:spcAft>
                <a:spcPts val="0"/>
              </a:spcAft>
              <a:buClr>
                <a:schemeClr val="dk1"/>
              </a:buClr>
              <a:buSzPts val="1500"/>
              <a:buFont typeface="Times New Roman"/>
              <a:buChar char="-"/>
            </a:pPr>
            <a:r>
              <a:rPr lang="en-US">
                <a:solidFill>
                  <a:srgbClr val="797979"/>
                </a:solidFill>
                <a:latin typeface="Lato Light"/>
                <a:ea typeface="Lato Light"/>
                <a:cs typeface="Lato Light"/>
                <a:sym typeface="Times New Roman"/>
              </a:rPr>
              <a:t>Stride: số pixel cần dịch chuyển mỗi khi trượt kernel qua bức ảnh đầu vào. </a:t>
            </a:r>
            <a:endParaRPr>
              <a:solidFill>
                <a:srgbClr val="797979"/>
              </a:solidFill>
              <a:latin typeface="Lato Light"/>
              <a:ea typeface="Lato Light"/>
              <a:cs typeface="Lato Light"/>
              <a:sym typeface="Times New Roman"/>
            </a:endParaRPr>
          </a:p>
          <a:p>
            <a:pPr marL="457200" lvl="0" indent="-323850" algn="l" rtl="0">
              <a:spcBef>
                <a:spcPts val="0"/>
              </a:spcBef>
              <a:spcAft>
                <a:spcPts val="0"/>
              </a:spcAft>
              <a:buClr>
                <a:schemeClr val="dk1"/>
              </a:buClr>
              <a:buSzPts val="1500"/>
              <a:buFont typeface="Times New Roman"/>
              <a:buChar char="-"/>
            </a:pPr>
            <a:r>
              <a:rPr lang="en-US">
                <a:solidFill>
                  <a:srgbClr val="797979"/>
                </a:solidFill>
                <a:latin typeface="Lato Light"/>
                <a:ea typeface="Lato Light"/>
                <a:cs typeface="Lato Light"/>
                <a:sym typeface="Times New Roman"/>
              </a:rPr>
              <a:t>Padding: Chèn thêm các điểm ảnh xung quanh đường biên trên bức ảnh đầu vào</a:t>
            </a:r>
            <a:endParaRPr>
              <a:solidFill>
                <a:srgbClr val="797979"/>
              </a:solidFill>
              <a:latin typeface="Lato Light"/>
              <a:ea typeface="Lato Light"/>
              <a:cs typeface="Lato Light"/>
              <a:sym typeface="Times New Roman"/>
            </a:endParaRPr>
          </a:p>
        </p:txBody>
      </p:sp>
      <p:pic>
        <p:nvPicPr>
          <p:cNvPr id="627" name="Google Shape;627;g244bb5b1f2c_0_175"/>
          <p:cNvPicPr preferRelativeResize="0"/>
          <p:nvPr/>
        </p:nvPicPr>
        <p:blipFill>
          <a:blip r:embed="rId4">
            <a:alphaModFix/>
          </a:blip>
          <a:stretch>
            <a:fillRect/>
          </a:stretch>
        </p:blipFill>
        <p:spPr>
          <a:xfrm>
            <a:off x="2209800" y="2609115"/>
            <a:ext cx="6947900" cy="34361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sp>
        <p:nvSpPr>
          <p:cNvPr id="635" name="Google Shape;635;g244bb5b1f2c_0_95"/>
          <p:cNvSpPr txBox="1"/>
          <p:nvPr/>
        </p:nvSpPr>
        <p:spPr>
          <a:xfrm>
            <a:off x="1447048" y="123347"/>
            <a:ext cx="44916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97979"/>
                </a:solidFill>
                <a:latin typeface="Lato Light"/>
                <a:ea typeface="Lato Light"/>
                <a:cs typeface="Lato Light"/>
                <a:sym typeface="Lato Light"/>
              </a:rPr>
              <a:t>Convolutional Neural Network</a:t>
            </a:r>
            <a:endParaRPr/>
          </a:p>
        </p:txBody>
      </p:sp>
      <p:grpSp>
        <p:nvGrpSpPr>
          <p:cNvPr id="636" name="Google Shape;636;g244bb5b1f2c_0_95"/>
          <p:cNvGrpSpPr/>
          <p:nvPr/>
        </p:nvGrpSpPr>
        <p:grpSpPr>
          <a:xfrm>
            <a:off x="545521" y="73183"/>
            <a:ext cx="901752" cy="908064"/>
            <a:chOff x="4957945" y="2905780"/>
            <a:chExt cx="905101" cy="882901"/>
          </a:xfrm>
        </p:grpSpPr>
        <p:sp>
          <p:nvSpPr>
            <p:cNvPr id="637" name="Google Shape;637;g244bb5b1f2c_0_95"/>
            <p:cNvSpPr/>
            <p:nvPr/>
          </p:nvSpPr>
          <p:spPr>
            <a:xfrm>
              <a:off x="4957945" y="2905781"/>
              <a:ext cx="905100" cy="882900"/>
            </a:xfrm>
            <a:prstGeom prst="arc">
              <a:avLst>
                <a:gd name="adj1" fmla="val 6381010"/>
                <a:gd name="adj2" fmla="val 9370435"/>
              </a:avLst>
            </a:prstGeom>
            <a:noFill/>
            <a:ln w="25400" cap="flat" cmpd="sng">
              <a:solidFill>
                <a:srgbClr val="57456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grpSp>
          <p:nvGrpSpPr>
            <p:cNvPr id="638" name="Google Shape;638;g244bb5b1f2c_0_95"/>
            <p:cNvGrpSpPr/>
            <p:nvPr/>
          </p:nvGrpSpPr>
          <p:grpSpPr>
            <a:xfrm>
              <a:off x="4957945" y="2905780"/>
              <a:ext cx="905101" cy="882900"/>
              <a:chOff x="4957944" y="2905781"/>
              <a:chExt cx="905101" cy="882900"/>
            </a:xfrm>
          </p:grpSpPr>
          <p:sp>
            <p:nvSpPr>
              <p:cNvPr id="639" name="Google Shape;639;g244bb5b1f2c_0_95"/>
              <p:cNvSpPr/>
              <p:nvPr/>
            </p:nvSpPr>
            <p:spPr>
              <a:xfrm>
                <a:off x="4957945" y="2905781"/>
                <a:ext cx="905100" cy="882900"/>
              </a:xfrm>
              <a:prstGeom prst="arc">
                <a:avLst>
                  <a:gd name="adj1" fmla="val 9453831"/>
                  <a:gd name="adj2" fmla="val 12527122"/>
                </a:avLst>
              </a:prstGeom>
              <a:noFill/>
              <a:ln w="25400" cap="flat" cmpd="sng">
                <a:solidFill>
                  <a:srgbClr val="01C9C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640" name="Google Shape;640;g244bb5b1f2c_0_95"/>
              <p:cNvSpPr/>
              <p:nvPr/>
            </p:nvSpPr>
            <p:spPr>
              <a:xfrm>
                <a:off x="4957945" y="2905781"/>
                <a:ext cx="905100" cy="882900"/>
              </a:xfrm>
              <a:prstGeom prst="arc">
                <a:avLst>
                  <a:gd name="adj1" fmla="val 15558905"/>
                  <a:gd name="adj2" fmla="val 18645335"/>
                </a:avLst>
              </a:prstGeom>
              <a:noFill/>
              <a:ln w="25400" cap="flat" cmpd="sng">
                <a:solidFill>
                  <a:srgbClr val="F0556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641" name="Google Shape;641;g244bb5b1f2c_0_95"/>
              <p:cNvSpPr/>
              <p:nvPr/>
            </p:nvSpPr>
            <p:spPr>
              <a:xfrm>
                <a:off x="4957945" y="2905781"/>
                <a:ext cx="905100" cy="882900"/>
              </a:xfrm>
              <a:prstGeom prst="arc">
                <a:avLst>
                  <a:gd name="adj1" fmla="val 18647720"/>
                  <a:gd name="adj2" fmla="val 124971"/>
                </a:avLst>
              </a:prstGeom>
              <a:noFill/>
              <a:ln w="25400" cap="flat" cmpd="sng">
                <a:solidFill>
                  <a:srgbClr val="1A6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642" name="Google Shape;642;g244bb5b1f2c_0_95"/>
              <p:cNvSpPr/>
              <p:nvPr/>
            </p:nvSpPr>
            <p:spPr>
              <a:xfrm>
                <a:off x="4957945" y="2905781"/>
                <a:ext cx="905100" cy="882900"/>
              </a:xfrm>
              <a:prstGeom prst="arc">
                <a:avLst>
                  <a:gd name="adj1" fmla="val 129626"/>
                  <a:gd name="adj2" fmla="val 3162068"/>
                </a:avLst>
              </a:prstGeom>
              <a:noFill/>
              <a:ln w="25400" cap="flat" cmpd="sng">
                <a:solidFill>
                  <a:srgbClr val="D6A63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643" name="Google Shape;643;g244bb5b1f2c_0_95"/>
              <p:cNvSpPr/>
              <p:nvPr/>
            </p:nvSpPr>
            <p:spPr>
              <a:xfrm>
                <a:off x="4957945" y="2905781"/>
                <a:ext cx="905100" cy="882900"/>
              </a:xfrm>
              <a:prstGeom prst="arc">
                <a:avLst>
                  <a:gd name="adj1" fmla="val 3182590"/>
                  <a:gd name="adj2" fmla="val 6397607"/>
                </a:avLst>
              </a:prstGeom>
              <a:noFill/>
              <a:ln w="25400" cap="flat" cmpd="sng">
                <a:solidFill>
                  <a:srgbClr val="29675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644" name="Google Shape;644;g244bb5b1f2c_0_95"/>
              <p:cNvSpPr/>
              <p:nvPr/>
            </p:nvSpPr>
            <p:spPr>
              <a:xfrm>
                <a:off x="4957944" y="2905781"/>
                <a:ext cx="905100" cy="882900"/>
              </a:xfrm>
              <a:prstGeom prst="arc">
                <a:avLst>
                  <a:gd name="adj1" fmla="val 12522075"/>
                  <a:gd name="adj2" fmla="val 15545695"/>
                </a:avLst>
              </a:prstGeom>
              <a:noFill/>
              <a:ln w="25400" cap="flat" cmpd="sng">
                <a:solidFill>
                  <a:srgbClr val="54728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grpSp>
      </p:grpSp>
      <p:sp>
        <p:nvSpPr>
          <p:cNvPr id="645" name="Google Shape;645;g244bb5b1f2c_0_9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27</a:t>
            </a:fld>
            <a:endParaRPr/>
          </a:p>
        </p:txBody>
      </p:sp>
      <p:sp>
        <p:nvSpPr>
          <p:cNvPr id="646" name="Google Shape;646;g244bb5b1f2c_0_9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5/16/2023</a:t>
            </a:r>
            <a:endParaRPr/>
          </a:p>
        </p:txBody>
      </p:sp>
      <p:cxnSp>
        <p:nvCxnSpPr>
          <p:cNvPr id="647" name="Google Shape;647;g244bb5b1f2c_0_95"/>
          <p:cNvCxnSpPr/>
          <p:nvPr/>
        </p:nvCxnSpPr>
        <p:spPr>
          <a:xfrm>
            <a:off x="0" y="1104918"/>
            <a:ext cx="12192000" cy="0"/>
          </a:xfrm>
          <a:prstGeom prst="straightConnector1">
            <a:avLst/>
          </a:prstGeom>
          <a:noFill/>
          <a:ln w="9525" cap="flat" cmpd="sng">
            <a:solidFill>
              <a:srgbClr val="BFBFBF"/>
            </a:solidFill>
            <a:prstDash val="solid"/>
            <a:miter lim="800000"/>
            <a:headEnd type="none" w="sm" len="sm"/>
            <a:tailEnd type="none" w="sm" len="sm"/>
          </a:ln>
        </p:spPr>
      </p:cxnSp>
      <p:cxnSp>
        <p:nvCxnSpPr>
          <p:cNvPr id="648" name="Google Shape;648;g244bb5b1f2c_0_95"/>
          <p:cNvCxnSpPr/>
          <p:nvPr/>
        </p:nvCxnSpPr>
        <p:spPr>
          <a:xfrm>
            <a:off x="0" y="6370739"/>
            <a:ext cx="12192000" cy="0"/>
          </a:xfrm>
          <a:prstGeom prst="straightConnector1">
            <a:avLst/>
          </a:prstGeom>
          <a:noFill/>
          <a:ln w="9525" cap="flat" cmpd="sng">
            <a:solidFill>
              <a:srgbClr val="BFBFBF"/>
            </a:solidFill>
            <a:prstDash val="solid"/>
            <a:miter lim="800000"/>
            <a:headEnd type="none" w="sm" len="sm"/>
            <a:tailEnd type="none" w="sm" len="sm"/>
          </a:ln>
        </p:spPr>
      </p:cxnSp>
      <p:pic>
        <p:nvPicPr>
          <p:cNvPr id="649" name="Google Shape;649;g244bb5b1f2c_0_95"/>
          <p:cNvPicPr preferRelativeResize="0"/>
          <p:nvPr/>
        </p:nvPicPr>
        <p:blipFill rotWithShape="1">
          <a:blip r:embed="rId3">
            <a:alphaModFix/>
          </a:blip>
          <a:srcRect/>
          <a:stretch/>
        </p:blipFill>
        <p:spPr>
          <a:xfrm>
            <a:off x="630639" y="173304"/>
            <a:ext cx="731084" cy="731084"/>
          </a:xfrm>
          <a:prstGeom prst="rect">
            <a:avLst/>
          </a:prstGeom>
          <a:noFill/>
          <a:ln>
            <a:noFill/>
          </a:ln>
        </p:spPr>
      </p:pic>
      <p:sp>
        <p:nvSpPr>
          <p:cNvPr id="650" name="Google Shape;650;g244bb5b1f2c_0_95"/>
          <p:cNvSpPr txBox="1"/>
          <p:nvPr/>
        </p:nvSpPr>
        <p:spPr>
          <a:xfrm>
            <a:off x="1532375" y="543725"/>
            <a:ext cx="6063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97979"/>
                </a:solidFill>
                <a:latin typeface="Lato Light"/>
                <a:ea typeface="Lato Light"/>
                <a:cs typeface="Lato Light"/>
                <a:sym typeface="Lato Light"/>
              </a:rPr>
              <a:t>Các lớp trong CNN</a:t>
            </a:r>
            <a:endParaRPr/>
          </a:p>
        </p:txBody>
      </p:sp>
      <mc:AlternateContent xmlns:mc="http://schemas.openxmlformats.org/markup-compatibility/2006" xmlns:a14="http://schemas.microsoft.com/office/drawing/2010/main">
        <mc:Choice Requires="a14">
          <p:sp>
            <p:nvSpPr>
              <p:cNvPr id="651" name="Google Shape;651;g244bb5b1f2c_0_95"/>
              <p:cNvSpPr txBox="1"/>
              <p:nvPr/>
            </p:nvSpPr>
            <p:spPr>
              <a:xfrm>
                <a:off x="2340328" y="1396730"/>
                <a:ext cx="7511344"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rgbClr val="797979"/>
                    </a:solidFill>
                    <a:latin typeface="Lato Light"/>
                    <a:ea typeface="Lato Light"/>
                    <a:cs typeface="Lato Light"/>
                    <a:sym typeface="Times New Roman"/>
                  </a:rPr>
                  <a:t>Hàm phi tuyến ReLU (Rectified Linear Unit) có đầu ra là: </a:t>
                </a:r>
                <a14:m>
                  <m:oMath xmlns:m="http://schemas.openxmlformats.org/officeDocument/2006/math">
                    <m:r>
                      <a:rPr lang="en-US" i="1" smtClean="0">
                        <a:solidFill>
                          <a:srgbClr val="797979"/>
                        </a:solidFill>
                        <a:latin typeface="Cambria Math" panose="02040503050406030204" pitchFamily="18" charset="0"/>
                        <a:ea typeface="Lato Light"/>
                        <a:cs typeface="Lato Light"/>
                        <a:sym typeface="Times New Roman"/>
                      </a:rPr>
                      <m:t>𝑓</m:t>
                    </m:r>
                    <m:r>
                      <a:rPr lang="en-US" i="1" smtClean="0">
                        <a:solidFill>
                          <a:srgbClr val="797979"/>
                        </a:solidFill>
                        <a:latin typeface="Cambria Math" panose="02040503050406030204" pitchFamily="18" charset="0"/>
                        <a:ea typeface="Lato Light"/>
                        <a:cs typeface="Lato Light"/>
                        <a:sym typeface="Times New Roman"/>
                      </a:rPr>
                      <m:t>(</m:t>
                    </m:r>
                    <m:r>
                      <a:rPr lang="en-US" i="1" smtClean="0">
                        <a:solidFill>
                          <a:srgbClr val="797979"/>
                        </a:solidFill>
                        <a:latin typeface="Cambria Math" panose="02040503050406030204" pitchFamily="18" charset="0"/>
                        <a:ea typeface="Lato Light"/>
                        <a:cs typeface="Lato Light"/>
                        <a:sym typeface="Times New Roman"/>
                      </a:rPr>
                      <m:t>𝑥</m:t>
                    </m:r>
                    <m:r>
                      <a:rPr lang="en-US" i="1" smtClean="0">
                        <a:solidFill>
                          <a:srgbClr val="797979"/>
                        </a:solidFill>
                        <a:latin typeface="Cambria Math" panose="02040503050406030204" pitchFamily="18" charset="0"/>
                        <a:ea typeface="Lato Light"/>
                        <a:cs typeface="Lato Light"/>
                        <a:sym typeface="Times New Roman"/>
                      </a:rPr>
                      <m:t>)=</m:t>
                    </m:r>
                    <m:r>
                      <m:rPr>
                        <m:sty m:val="p"/>
                      </m:rPr>
                      <a:rPr lang="en-US" i="1" smtClean="0">
                        <a:solidFill>
                          <a:srgbClr val="797979"/>
                        </a:solidFill>
                        <a:latin typeface="Cambria Math" panose="02040503050406030204" pitchFamily="18" charset="0"/>
                        <a:ea typeface="Lato Light"/>
                        <a:cs typeface="Lato Light"/>
                        <a:sym typeface="Times New Roman"/>
                      </a:rPr>
                      <m:t>max</m:t>
                    </m:r>
                    <m:r>
                      <a:rPr lang="en-US" i="1" smtClean="0">
                        <a:solidFill>
                          <a:srgbClr val="797979"/>
                        </a:solidFill>
                        <a:latin typeface="Cambria Math" panose="02040503050406030204" pitchFamily="18" charset="0"/>
                        <a:ea typeface="Lato Light"/>
                        <a:cs typeface="Lato Light"/>
                        <a:sym typeface="Times New Roman"/>
                      </a:rPr>
                      <m:t>⁡(0,</m:t>
                    </m:r>
                    <m:r>
                      <a:rPr lang="en-US" i="1" smtClean="0">
                        <a:solidFill>
                          <a:srgbClr val="797979"/>
                        </a:solidFill>
                        <a:latin typeface="Cambria Math" panose="02040503050406030204" pitchFamily="18" charset="0"/>
                        <a:ea typeface="Lato Light"/>
                        <a:cs typeface="Lato Light"/>
                        <a:sym typeface="Times New Roman"/>
                      </a:rPr>
                      <m:t>𝑥</m:t>
                    </m:r>
                    <m:r>
                      <a:rPr lang="en-US" i="1">
                        <a:solidFill>
                          <a:srgbClr val="797979"/>
                        </a:solidFill>
                        <a:latin typeface="Cambria Math" panose="02040503050406030204" pitchFamily="18" charset="0"/>
                        <a:ea typeface="Lato Light"/>
                        <a:cs typeface="Lato Light"/>
                        <a:sym typeface="Times New Roman"/>
                      </a:rPr>
                      <m:t>) </m:t>
                    </m:r>
                  </m:oMath>
                </a14:m>
                <a:endParaRPr>
                  <a:solidFill>
                    <a:srgbClr val="797979"/>
                  </a:solidFill>
                  <a:latin typeface="Lato Light"/>
                  <a:ea typeface="Lato Light"/>
                  <a:cs typeface="Lato Light"/>
                  <a:sym typeface="Times New Roman"/>
                </a:endParaRPr>
              </a:p>
            </p:txBody>
          </p:sp>
        </mc:Choice>
        <mc:Fallback xmlns="">
          <p:sp>
            <p:nvSpPr>
              <p:cNvPr id="651" name="Google Shape;651;g244bb5b1f2c_0_95"/>
              <p:cNvSpPr txBox="1">
                <a:spLocks noRot="1" noChangeAspect="1" noMove="1" noResize="1" noEditPoints="1" noAdjustHandles="1" noChangeArrowheads="1" noChangeShapeType="1" noTextEdit="1"/>
              </p:cNvSpPr>
              <p:nvPr/>
            </p:nvSpPr>
            <p:spPr>
              <a:xfrm>
                <a:off x="2340328" y="1396730"/>
                <a:ext cx="7511344" cy="461635"/>
              </a:xfrm>
              <a:prstGeom prst="rect">
                <a:avLst/>
              </a:prstGeom>
              <a:blipFill>
                <a:blip r:embed="rId4"/>
                <a:stretch>
                  <a:fillRect l="-731" b="-10526"/>
                </a:stretch>
              </a:blipFill>
              <a:ln>
                <a:noFill/>
              </a:ln>
            </p:spPr>
            <p:txBody>
              <a:bodyPr/>
              <a:lstStyle/>
              <a:p>
                <a:r>
                  <a:rPr lang="en-US">
                    <a:noFill/>
                  </a:rPr>
                  <a:t> </a:t>
                </a:r>
              </a:p>
            </p:txBody>
          </p:sp>
        </mc:Fallback>
      </mc:AlternateContent>
      <p:pic>
        <p:nvPicPr>
          <p:cNvPr id="652" name="Google Shape;652;g244bb5b1f2c_0_95"/>
          <p:cNvPicPr preferRelativeResize="0"/>
          <p:nvPr/>
        </p:nvPicPr>
        <p:blipFill>
          <a:blip r:embed="rId5">
            <a:alphaModFix/>
          </a:blip>
          <a:stretch>
            <a:fillRect/>
          </a:stretch>
        </p:blipFill>
        <p:spPr>
          <a:xfrm>
            <a:off x="3986023" y="2209066"/>
            <a:ext cx="3905250" cy="30575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g244bb5b1f2c_0_118"/>
          <p:cNvSpPr txBox="1"/>
          <p:nvPr/>
        </p:nvSpPr>
        <p:spPr>
          <a:xfrm>
            <a:off x="1447048" y="123347"/>
            <a:ext cx="44916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97979"/>
                </a:solidFill>
                <a:latin typeface="Lato Light"/>
                <a:ea typeface="Lato Light"/>
                <a:cs typeface="Lato Light"/>
                <a:sym typeface="Lato Light"/>
              </a:rPr>
              <a:t>Convolutional Neural Network</a:t>
            </a:r>
            <a:endParaRPr/>
          </a:p>
        </p:txBody>
      </p:sp>
      <p:grpSp>
        <p:nvGrpSpPr>
          <p:cNvPr id="661" name="Google Shape;661;g244bb5b1f2c_0_118"/>
          <p:cNvGrpSpPr/>
          <p:nvPr/>
        </p:nvGrpSpPr>
        <p:grpSpPr>
          <a:xfrm>
            <a:off x="545521" y="73183"/>
            <a:ext cx="901752" cy="908064"/>
            <a:chOff x="4957945" y="2905780"/>
            <a:chExt cx="905101" cy="882901"/>
          </a:xfrm>
        </p:grpSpPr>
        <p:sp>
          <p:nvSpPr>
            <p:cNvPr id="662" name="Google Shape;662;g244bb5b1f2c_0_118"/>
            <p:cNvSpPr/>
            <p:nvPr/>
          </p:nvSpPr>
          <p:spPr>
            <a:xfrm>
              <a:off x="4957945" y="2905781"/>
              <a:ext cx="905100" cy="882900"/>
            </a:xfrm>
            <a:prstGeom prst="arc">
              <a:avLst>
                <a:gd name="adj1" fmla="val 6381010"/>
                <a:gd name="adj2" fmla="val 9370435"/>
              </a:avLst>
            </a:prstGeom>
            <a:noFill/>
            <a:ln w="25400" cap="flat" cmpd="sng">
              <a:solidFill>
                <a:srgbClr val="57456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grpSp>
          <p:nvGrpSpPr>
            <p:cNvPr id="663" name="Google Shape;663;g244bb5b1f2c_0_118"/>
            <p:cNvGrpSpPr/>
            <p:nvPr/>
          </p:nvGrpSpPr>
          <p:grpSpPr>
            <a:xfrm>
              <a:off x="4957945" y="2905780"/>
              <a:ext cx="905101" cy="882900"/>
              <a:chOff x="4957944" y="2905781"/>
              <a:chExt cx="905101" cy="882900"/>
            </a:xfrm>
          </p:grpSpPr>
          <p:sp>
            <p:nvSpPr>
              <p:cNvPr id="664" name="Google Shape;664;g244bb5b1f2c_0_118"/>
              <p:cNvSpPr/>
              <p:nvPr/>
            </p:nvSpPr>
            <p:spPr>
              <a:xfrm>
                <a:off x="4957945" y="2905781"/>
                <a:ext cx="905100" cy="882900"/>
              </a:xfrm>
              <a:prstGeom prst="arc">
                <a:avLst>
                  <a:gd name="adj1" fmla="val 9453831"/>
                  <a:gd name="adj2" fmla="val 12527122"/>
                </a:avLst>
              </a:prstGeom>
              <a:noFill/>
              <a:ln w="25400" cap="flat" cmpd="sng">
                <a:solidFill>
                  <a:srgbClr val="01C9C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665" name="Google Shape;665;g244bb5b1f2c_0_118"/>
              <p:cNvSpPr/>
              <p:nvPr/>
            </p:nvSpPr>
            <p:spPr>
              <a:xfrm>
                <a:off x="4957945" y="2905781"/>
                <a:ext cx="905100" cy="882900"/>
              </a:xfrm>
              <a:prstGeom prst="arc">
                <a:avLst>
                  <a:gd name="adj1" fmla="val 15558905"/>
                  <a:gd name="adj2" fmla="val 18645335"/>
                </a:avLst>
              </a:prstGeom>
              <a:noFill/>
              <a:ln w="25400" cap="flat" cmpd="sng">
                <a:solidFill>
                  <a:srgbClr val="F0556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666" name="Google Shape;666;g244bb5b1f2c_0_118"/>
              <p:cNvSpPr/>
              <p:nvPr/>
            </p:nvSpPr>
            <p:spPr>
              <a:xfrm>
                <a:off x="4957945" y="2905781"/>
                <a:ext cx="905100" cy="882900"/>
              </a:xfrm>
              <a:prstGeom prst="arc">
                <a:avLst>
                  <a:gd name="adj1" fmla="val 18647720"/>
                  <a:gd name="adj2" fmla="val 124971"/>
                </a:avLst>
              </a:prstGeom>
              <a:noFill/>
              <a:ln w="25400" cap="flat" cmpd="sng">
                <a:solidFill>
                  <a:srgbClr val="1A6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667" name="Google Shape;667;g244bb5b1f2c_0_118"/>
              <p:cNvSpPr/>
              <p:nvPr/>
            </p:nvSpPr>
            <p:spPr>
              <a:xfrm>
                <a:off x="4957945" y="2905781"/>
                <a:ext cx="905100" cy="882900"/>
              </a:xfrm>
              <a:prstGeom prst="arc">
                <a:avLst>
                  <a:gd name="adj1" fmla="val 129626"/>
                  <a:gd name="adj2" fmla="val 3162068"/>
                </a:avLst>
              </a:prstGeom>
              <a:noFill/>
              <a:ln w="25400" cap="flat" cmpd="sng">
                <a:solidFill>
                  <a:srgbClr val="D6A63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668" name="Google Shape;668;g244bb5b1f2c_0_118"/>
              <p:cNvSpPr/>
              <p:nvPr/>
            </p:nvSpPr>
            <p:spPr>
              <a:xfrm>
                <a:off x="4957945" y="2905781"/>
                <a:ext cx="905100" cy="882900"/>
              </a:xfrm>
              <a:prstGeom prst="arc">
                <a:avLst>
                  <a:gd name="adj1" fmla="val 3182590"/>
                  <a:gd name="adj2" fmla="val 6397607"/>
                </a:avLst>
              </a:prstGeom>
              <a:noFill/>
              <a:ln w="25400" cap="flat" cmpd="sng">
                <a:solidFill>
                  <a:srgbClr val="29675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669" name="Google Shape;669;g244bb5b1f2c_0_118"/>
              <p:cNvSpPr/>
              <p:nvPr/>
            </p:nvSpPr>
            <p:spPr>
              <a:xfrm>
                <a:off x="4957944" y="2905781"/>
                <a:ext cx="905100" cy="882900"/>
              </a:xfrm>
              <a:prstGeom prst="arc">
                <a:avLst>
                  <a:gd name="adj1" fmla="val 12522075"/>
                  <a:gd name="adj2" fmla="val 15545695"/>
                </a:avLst>
              </a:prstGeom>
              <a:noFill/>
              <a:ln w="25400" cap="flat" cmpd="sng">
                <a:solidFill>
                  <a:srgbClr val="54728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grpSp>
      </p:grpSp>
      <p:sp>
        <p:nvSpPr>
          <p:cNvPr id="670" name="Google Shape;670;g244bb5b1f2c_0_11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28</a:t>
            </a:fld>
            <a:endParaRPr/>
          </a:p>
        </p:txBody>
      </p:sp>
      <p:sp>
        <p:nvSpPr>
          <p:cNvPr id="671" name="Google Shape;671;g244bb5b1f2c_0_11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5/16/2023</a:t>
            </a:r>
            <a:endParaRPr/>
          </a:p>
        </p:txBody>
      </p:sp>
      <p:cxnSp>
        <p:nvCxnSpPr>
          <p:cNvPr id="672" name="Google Shape;672;g244bb5b1f2c_0_118"/>
          <p:cNvCxnSpPr/>
          <p:nvPr/>
        </p:nvCxnSpPr>
        <p:spPr>
          <a:xfrm>
            <a:off x="0" y="1104918"/>
            <a:ext cx="12192000" cy="0"/>
          </a:xfrm>
          <a:prstGeom prst="straightConnector1">
            <a:avLst/>
          </a:prstGeom>
          <a:noFill/>
          <a:ln w="9525" cap="flat" cmpd="sng">
            <a:solidFill>
              <a:srgbClr val="BFBFBF"/>
            </a:solidFill>
            <a:prstDash val="solid"/>
            <a:miter lim="800000"/>
            <a:headEnd type="none" w="sm" len="sm"/>
            <a:tailEnd type="none" w="sm" len="sm"/>
          </a:ln>
        </p:spPr>
      </p:cxnSp>
      <p:cxnSp>
        <p:nvCxnSpPr>
          <p:cNvPr id="673" name="Google Shape;673;g244bb5b1f2c_0_118"/>
          <p:cNvCxnSpPr/>
          <p:nvPr/>
        </p:nvCxnSpPr>
        <p:spPr>
          <a:xfrm>
            <a:off x="0" y="6370739"/>
            <a:ext cx="12192000" cy="0"/>
          </a:xfrm>
          <a:prstGeom prst="straightConnector1">
            <a:avLst/>
          </a:prstGeom>
          <a:noFill/>
          <a:ln w="9525" cap="flat" cmpd="sng">
            <a:solidFill>
              <a:srgbClr val="BFBFBF"/>
            </a:solidFill>
            <a:prstDash val="solid"/>
            <a:miter lim="800000"/>
            <a:headEnd type="none" w="sm" len="sm"/>
            <a:tailEnd type="none" w="sm" len="sm"/>
          </a:ln>
        </p:spPr>
      </p:cxnSp>
      <p:pic>
        <p:nvPicPr>
          <p:cNvPr id="674" name="Google Shape;674;g244bb5b1f2c_0_118"/>
          <p:cNvPicPr preferRelativeResize="0"/>
          <p:nvPr/>
        </p:nvPicPr>
        <p:blipFill rotWithShape="1">
          <a:blip r:embed="rId3">
            <a:alphaModFix/>
          </a:blip>
          <a:srcRect/>
          <a:stretch/>
        </p:blipFill>
        <p:spPr>
          <a:xfrm>
            <a:off x="630639" y="173304"/>
            <a:ext cx="731084" cy="731084"/>
          </a:xfrm>
          <a:prstGeom prst="rect">
            <a:avLst/>
          </a:prstGeom>
          <a:noFill/>
          <a:ln>
            <a:noFill/>
          </a:ln>
        </p:spPr>
      </p:pic>
      <p:sp>
        <p:nvSpPr>
          <p:cNvPr id="675" name="Google Shape;675;g244bb5b1f2c_0_118"/>
          <p:cNvSpPr txBox="1"/>
          <p:nvPr/>
        </p:nvSpPr>
        <p:spPr>
          <a:xfrm>
            <a:off x="1532375" y="543725"/>
            <a:ext cx="6063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97979"/>
                </a:solidFill>
                <a:latin typeface="Lato Light"/>
                <a:ea typeface="Lato Light"/>
                <a:cs typeface="Lato Light"/>
                <a:sym typeface="Lato Light"/>
              </a:rPr>
              <a:t>Các lớp trong CNN</a:t>
            </a:r>
            <a:endParaRPr/>
          </a:p>
        </p:txBody>
      </p:sp>
      <p:sp>
        <p:nvSpPr>
          <p:cNvPr id="676" name="Google Shape;676;g244bb5b1f2c_0_118"/>
          <p:cNvSpPr txBox="1"/>
          <p:nvPr/>
        </p:nvSpPr>
        <p:spPr>
          <a:xfrm>
            <a:off x="2564517" y="1567426"/>
            <a:ext cx="6046083" cy="7386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rgbClr val="797979"/>
                </a:solidFill>
                <a:latin typeface="Lato Light"/>
                <a:ea typeface="Lato Light"/>
                <a:cs typeface="Lato Light"/>
                <a:sym typeface="Times New Roman"/>
              </a:rPr>
              <a:t>Lớp  Pool: giảm bớt số lượng tham số khi hình ảnh quá lớn.</a:t>
            </a:r>
          </a:p>
          <a:p>
            <a:pPr marL="0" lvl="0" indent="0" algn="l" rtl="0">
              <a:spcBef>
                <a:spcPts val="0"/>
              </a:spcBef>
              <a:spcAft>
                <a:spcPts val="0"/>
              </a:spcAft>
              <a:buNone/>
            </a:pPr>
            <a:r>
              <a:rPr lang="en-US">
                <a:solidFill>
                  <a:srgbClr val="797979"/>
                </a:solidFill>
                <a:latin typeface="Lato Light"/>
                <a:ea typeface="Lato Light"/>
                <a:cs typeface="Lato Light"/>
                <a:sym typeface="Times New Roman"/>
              </a:rPr>
              <a:t>Các pooling có nhiều loại: Max pooling, Averange pooling.</a:t>
            </a:r>
            <a:endParaRPr>
              <a:solidFill>
                <a:srgbClr val="797979"/>
              </a:solidFill>
              <a:latin typeface="Lato Light"/>
              <a:ea typeface="Lato Light"/>
              <a:cs typeface="Lato Light"/>
              <a:sym typeface="Times New Roman"/>
            </a:endParaRPr>
          </a:p>
        </p:txBody>
      </p:sp>
      <p:pic>
        <p:nvPicPr>
          <p:cNvPr id="677" name="Google Shape;677;g244bb5b1f2c_0_118"/>
          <p:cNvPicPr preferRelativeResize="0"/>
          <p:nvPr/>
        </p:nvPicPr>
        <p:blipFill>
          <a:blip r:embed="rId4">
            <a:alphaModFix/>
          </a:blip>
          <a:stretch>
            <a:fillRect/>
          </a:stretch>
        </p:blipFill>
        <p:spPr>
          <a:xfrm>
            <a:off x="2862237" y="2954852"/>
            <a:ext cx="5450641" cy="226286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g244bb5b1f2c_0_143"/>
          <p:cNvSpPr txBox="1"/>
          <p:nvPr/>
        </p:nvSpPr>
        <p:spPr>
          <a:xfrm>
            <a:off x="1447048" y="123347"/>
            <a:ext cx="44916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97979"/>
                </a:solidFill>
                <a:latin typeface="Lato Light"/>
                <a:ea typeface="Lato Light"/>
                <a:cs typeface="Lato Light"/>
                <a:sym typeface="Lato Light"/>
              </a:rPr>
              <a:t>Convolutional Neural Network</a:t>
            </a:r>
            <a:endParaRPr/>
          </a:p>
        </p:txBody>
      </p:sp>
      <p:grpSp>
        <p:nvGrpSpPr>
          <p:cNvPr id="686" name="Google Shape;686;g244bb5b1f2c_0_143"/>
          <p:cNvGrpSpPr/>
          <p:nvPr/>
        </p:nvGrpSpPr>
        <p:grpSpPr>
          <a:xfrm>
            <a:off x="545521" y="73183"/>
            <a:ext cx="901752" cy="908064"/>
            <a:chOff x="4957945" y="2905780"/>
            <a:chExt cx="905101" cy="882901"/>
          </a:xfrm>
        </p:grpSpPr>
        <p:sp>
          <p:nvSpPr>
            <p:cNvPr id="687" name="Google Shape;687;g244bb5b1f2c_0_143"/>
            <p:cNvSpPr/>
            <p:nvPr/>
          </p:nvSpPr>
          <p:spPr>
            <a:xfrm>
              <a:off x="4957945" y="2905781"/>
              <a:ext cx="905100" cy="882900"/>
            </a:xfrm>
            <a:prstGeom prst="arc">
              <a:avLst>
                <a:gd name="adj1" fmla="val 6381010"/>
                <a:gd name="adj2" fmla="val 9370435"/>
              </a:avLst>
            </a:prstGeom>
            <a:noFill/>
            <a:ln w="25400" cap="flat" cmpd="sng">
              <a:solidFill>
                <a:srgbClr val="57456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grpSp>
          <p:nvGrpSpPr>
            <p:cNvPr id="688" name="Google Shape;688;g244bb5b1f2c_0_143"/>
            <p:cNvGrpSpPr/>
            <p:nvPr/>
          </p:nvGrpSpPr>
          <p:grpSpPr>
            <a:xfrm>
              <a:off x="4957945" y="2905780"/>
              <a:ext cx="905101" cy="882900"/>
              <a:chOff x="4957944" y="2905781"/>
              <a:chExt cx="905101" cy="882900"/>
            </a:xfrm>
          </p:grpSpPr>
          <p:sp>
            <p:nvSpPr>
              <p:cNvPr id="689" name="Google Shape;689;g244bb5b1f2c_0_143"/>
              <p:cNvSpPr/>
              <p:nvPr/>
            </p:nvSpPr>
            <p:spPr>
              <a:xfrm>
                <a:off x="4957945" y="2905781"/>
                <a:ext cx="905100" cy="882900"/>
              </a:xfrm>
              <a:prstGeom prst="arc">
                <a:avLst>
                  <a:gd name="adj1" fmla="val 9453831"/>
                  <a:gd name="adj2" fmla="val 12527122"/>
                </a:avLst>
              </a:prstGeom>
              <a:noFill/>
              <a:ln w="25400" cap="flat" cmpd="sng">
                <a:solidFill>
                  <a:srgbClr val="01C9C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690" name="Google Shape;690;g244bb5b1f2c_0_143"/>
              <p:cNvSpPr/>
              <p:nvPr/>
            </p:nvSpPr>
            <p:spPr>
              <a:xfrm>
                <a:off x="4957945" y="2905781"/>
                <a:ext cx="905100" cy="882900"/>
              </a:xfrm>
              <a:prstGeom prst="arc">
                <a:avLst>
                  <a:gd name="adj1" fmla="val 15558905"/>
                  <a:gd name="adj2" fmla="val 18645335"/>
                </a:avLst>
              </a:prstGeom>
              <a:noFill/>
              <a:ln w="25400" cap="flat" cmpd="sng">
                <a:solidFill>
                  <a:srgbClr val="F0556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691" name="Google Shape;691;g244bb5b1f2c_0_143"/>
              <p:cNvSpPr/>
              <p:nvPr/>
            </p:nvSpPr>
            <p:spPr>
              <a:xfrm>
                <a:off x="4957945" y="2905781"/>
                <a:ext cx="905100" cy="882900"/>
              </a:xfrm>
              <a:prstGeom prst="arc">
                <a:avLst>
                  <a:gd name="adj1" fmla="val 18647720"/>
                  <a:gd name="adj2" fmla="val 124971"/>
                </a:avLst>
              </a:prstGeom>
              <a:noFill/>
              <a:ln w="25400" cap="flat" cmpd="sng">
                <a:solidFill>
                  <a:srgbClr val="1A6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692" name="Google Shape;692;g244bb5b1f2c_0_143"/>
              <p:cNvSpPr/>
              <p:nvPr/>
            </p:nvSpPr>
            <p:spPr>
              <a:xfrm>
                <a:off x="4957945" y="2905781"/>
                <a:ext cx="905100" cy="882900"/>
              </a:xfrm>
              <a:prstGeom prst="arc">
                <a:avLst>
                  <a:gd name="adj1" fmla="val 129626"/>
                  <a:gd name="adj2" fmla="val 3162068"/>
                </a:avLst>
              </a:prstGeom>
              <a:noFill/>
              <a:ln w="25400" cap="flat" cmpd="sng">
                <a:solidFill>
                  <a:srgbClr val="D6A63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693" name="Google Shape;693;g244bb5b1f2c_0_143"/>
              <p:cNvSpPr/>
              <p:nvPr/>
            </p:nvSpPr>
            <p:spPr>
              <a:xfrm>
                <a:off x="4957945" y="2905781"/>
                <a:ext cx="905100" cy="882900"/>
              </a:xfrm>
              <a:prstGeom prst="arc">
                <a:avLst>
                  <a:gd name="adj1" fmla="val 3182590"/>
                  <a:gd name="adj2" fmla="val 6397607"/>
                </a:avLst>
              </a:prstGeom>
              <a:noFill/>
              <a:ln w="25400" cap="flat" cmpd="sng">
                <a:solidFill>
                  <a:srgbClr val="29675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694" name="Google Shape;694;g244bb5b1f2c_0_143"/>
              <p:cNvSpPr/>
              <p:nvPr/>
            </p:nvSpPr>
            <p:spPr>
              <a:xfrm>
                <a:off x="4957944" y="2905781"/>
                <a:ext cx="905100" cy="882900"/>
              </a:xfrm>
              <a:prstGeom prst="arc">
                <a:avLst>
                  <a:gd name="adj1" fmla="val 12522075"/>
                  <a:gd name="adj2" fmla="val 15545695"/>
                </a:avLst>
              </a:prstGeom>
              <a:noFill/>
              <a:ln w="25400" cap="flat" cmpd="sng">
                <a:solidFill>
                  <a:srgbClr val="54728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grpSp>
      </p:grpSp>
      <p:sp>
        <p:nvSpPr>
          <p:cNvPr id="695" name="Google Shape;695;g244bb5b1f2c_0_14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29</a:t>
            </a:fld>
            <a:endParaRPr/>
          </a:p>
        </p:txBody>
      </p:sp>
      <p:sp>
        <p:nvSpPr>
          <p:cNvPr id="696" name="Google Shape;696;g244bb5b1f2c_0_14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5/16/2023</a:t>
            </a:r>
            <a:endParaRPr/>
          </a:p>
        </p:txBody>
      </p:sp>
      <p:cxnSp>
        <p:nvCxnSpPr>
          <p:cNvPr id="697" name="Google Shape;697;g244bb5b1f2c_0_143"/>
          <p:cNvCxnSpPr/>
          <p:nvPr/>
        </p:nvCxnSpPr>
        <p:spPr>
          <a:xfrm>
            <a:off x="0" y="1104918"/>
            <a:ext cx="12192000" cy="0"/>
          </a:xfrm>
          <a:prstGeom prst="straightConnector1">
            <a:avLst/>
          </a:prstGeom>
          <a:noFill/>
          <a:ln w="9525" cap="flat" cmpd="sng">
            <a:solidFill>
              <a:srgbClr val="BFBFBF"/>
            </a:solidFill>
            <a:prstDash val="solid"/>
            <a:miter lim="800000"/>
            <a:headEnd type="none" w="sm" len="sm"/>
            <a:tailEnd type="none" w="sm" len="sm"/>
          </a:ln>
        </p:spPr>
      </p:cxnSp>
      <p:cxnSp>
        <p:nvCxnSpPr>
          <p:cNvPr id="698" name="Google Shape;698;g244bb5b1f2c_0_143"/>
          <p:cNvCxnSpPr/>
          <p:nvPr/>
        </p:nvCxnSpPr>
        <p:spPr>
          <a:xfrm>
            <a:off x="0" y="6370739"/>
            <a:ext cx="12192000" cy="0"/>
          </a:xfrm>
          <a:prstGeom prst="straightConnector1">
            <a:avLst/>
          </a:prstGeom>
          <a:noFill/>
          <a:ln w="9525" cap="flat" cmpd="sng">
            <a:solidFill>
              <a:srgbClr val="BFBFBF"/>
            </a:solidFill>
            <a:prstDash val="solid"/>
            <a:miter lim="800000"/>
            <a:headEnd type="none" w="sm" len="sm"/>
            <a:tailEnd type="none" w="sm" len="sm"/>
          </a:ln>
        </p:spPr>
      </p:cxnSp>
      <p:pic>
        <p:nvPicPr>
          <p:cNvPr id="699" name="Google Shape;699;g244bb5b1f2c_0_143"/>
          <p:cNvPicPr preferRelativeResize="0"/>
          <p:nvPr/>
        </p:nvPicPr>
        <p:blipFill rotWithShape="1">
          <a:blip r:embed="rId3">
            <a:alphaModFix/>
          </a:blip>
          <a:srcRect/>
          <a:stretch/>
        </p:blipFill>
        <p:spPr>
          <a:xfrm>
            <a:off x="630639" y="173304"/>
            <a:ext cx="731084" cy="731084"/>
          </a:xfrm>
          <a:prstGeom prst="rect">
            <a:avLst/>
          </a:prstGeom>
          <a:noFill/>
          <a:ln>
            <a:noFill/>
          </a:ln>
        </p:spPr>
      </p:pic>
      <p:sp>
        <p:nvSpPr>
          <p:cNvPr id="700" name="Google Shape;700;g244bb5b1f2c_0_143"/>
          <p:cNvSpPr txBox="1"/>
          <p:nvPr/>
        </p:nvSpPr>
        <p:spPr>
          <a:xfrm>
            <a:off x="1532375" y="543725"/>
            <a:ext cx="6063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97979"/>
                </a:solidFill>
                <a:latin typeface="Lato Light"/>
                <a:ea typeface="Lato Light"/>
                <a:cs typeface="Lato Light"/>
                <a:sym typeface="Lato Light"/>
              </a:rPr>
              <a:t>Các lớp trong CNN</a:t>
            </a:r>
            <a:endParaRPr/>
          </a:p>
        </p:txBody>
      </p:sp>
      <p:sp>
        <p:nvSpPr>
          <p:cNvPr id="701" name="Google Shape;701;g244bb5b1f2c_0_143"/>
          <p:cNvSpPr txBox="1"/>
          <p:nvPr/>
        </p:nvSpPr>
        <p:spPr>
          <a:xfrm>
            <a:off x="5672668" y="2384627"/>
            <a:ext cx="6163732" cy="2677626"/>
          </a:xfrm>
          <a:prstGeom prst="rect">
            <a:avLst/>
          </a:prstGeom>
          <a:noFill/>
          <a:ln>
            <a:noFill/>
          </a:ln>
        </p:spPr>
        <p:txBody>
          <a:bodyPr spcFirstLastPara="1" wrap="square" lIns="91425" tIns="91425" rIns="91425" bIns="91425" anchor="t" anchorCtr="0">
            <a:spAutoFit/>
          </a:bodyPr>
          <a:lstStyle/>
          <a:p>
            <a:pPr marL="133350" lvl="0" algn="just" rtl="0">
              <a:spcBef>
                <a:spcPts val="0"/>
              </a:spcBef>
              <a:spcAft>
                <a:spcPts val="0"/>
              </a:spcAft>
              <a:buClr>
                <a:schemeClr val="dk1"/>
              </a:buClr>
              <a:buSzPts val="1500"/>
            </a:pPr>
            <a:r>
              <a:rPr lang="en-US">
                <a:solidFill>
                  <a:srgbClr val="797979"/>
                </a:solidFill>
                <a:latin typeface="Lato Light"/>
                <a:ea typeface="Lato Light"/>
                <a:cs typeface="Lato Light"/>
                <a:sym typeface="Times New Roman"/>
              </a:rPr>
              <a:t>Sau khi ảnh được truyền qua nhiều convolutional layer và pooling layer thì model đã học được tương đối các đặc điểm của ảnh, thì tensor của output của layer cuối cùng sẽ được là phẳng thành vector và đưa vào một lớp được kết nối như một mạng neuron.</a:t>
            </a:r>
            <a:endParaRPr>
              <a:solidFill>
                <a:srgbClr val="797979"/>
              </a:solidFill>
              <a:latin typeface="Lato Light"/>
              <a:ea typeface="Lato Light"/>
              <a:cs typeface="Lato Light"/>
              <a:sym typeface="Times New Roman"/>
            </a:endParaRPr>
          </a:p>
          <a:p>
            <a:pPr marL="457200" lvl="0" indent="0" algn="just" rtl="0">
              <a:spcBef>
                <a:spcPts val="0"/>
              </a:spcBef>
              <a:spcAft>
                <a:spcPts val="0"/>
              </a:spcAft>
              <a:buNone/>
            </a:pPr>
            <a:endParaRPr>
              <a:solidFill>
                <a:srgbClr val="797979"/>
              </a:solidFill>
              <a:latin typeface="Lato Light"/>
              <a:ea typeface="Lato Light"/>
              <a:cs typeface="Lato Light"/>
              <a:sym typeface="Times New Roman"/>
            </a:endParaRPr>
          </a:p>
          <a:p>
            <a:pPr marL="133350" lvl="0" algn="just" rtl="0">
              <a:spcBef>
                <a:spcPts val="0"/>
              </a:spcBef>
              <a:spcAft>
                <a:spcPts val="0"/>
              </a:spcAft>
              <a:buClr>
                <a:schemeClr val="dk1"/>
              </a:buClr>
              <a:buSzPts val="1500"/>
            </a:pPr>
            <a:r>
              <a:rPr lang="en-US">
                <a:solidFill>
                  <a:srgbClr val="797979"/>
                </a:solidFill>
                <a:latin typeface="Lato Light"/>
                <a:ea typeface="Lato Light"/>
                <a:cs typeface="Lato Light"/>
                <a:sym typeface="Times New Roman"/>
              </a:rPr>
              <a:t>Với FC layer được kết hợp với các tính năng lại với nhau để tạo ra một mô hình. Cuối cùng sử dụng Softmax để phân loại đầu ra.</a:t>
            </a:r>
            <a:endParaRPr>
              <a:solidFill>
                <a:srgbClr val="797979"/>
              </a:solidFill>
              <a:latin typeface="Lato Light"/>
              <a:ea typeface="Lato Light"/>
              <a:cs typeface="Lato Light"/>
              <a:sym typeface="Calibri"/>
            </a:endParaRPr>
          </a:p>
        </p:txBody>
      </p:sp>
      <p:pic>
        <p:nvPicPr>
          <p:cNvPr id="702" name="Google Shape;702;g244bb5b1f2c_0_143"/>
          <p:cNvPicPr preferRelativeResize="0"/>
          <p:nvPr/>
        </p:nvPicPr>
        <p:blipFill>
          <a:blip r:embed="rId4">
            <a:alphaModFix/>
          </a:blip>
          <a:stretch>
            <a:fillRect/>
          </a:stretch>
        </p:blipFill>
        <p:spPr>
          <a:xfrm>
            <a:off x="688376" y="1794933"/>
            <a:ext cx="4594823" cy="3932347"/>
          </a:xfrm>
          <a:prstGeom prst="rect">
            <a:avLst/>
          </a:prstGeom>
          <a:noFill/>
          <a:ln>
            <a:noFill/>
          </a:ln>
        </p:spPr>
      </p:pic>
      <p:sp>
        <p:nvSpPr>
          <p:cNvPr id="703" name="Google Shape;703;g244bb5b1f2c_0_143"/>
          <p:cNvSpPr txBox="1"/>
          <p:nvPr/>
        </p:nvSpPr>
        <p:spPr>
          <a:xfrm>
            <a:off x="1703643" y="1432896"/>
            <a:ext cx="2370692"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a:solidFill>
                  <a:srgbClr val="797979"/>
                </a:solidFill>
                <a:latin typeface="Lato Light"/>
                <a:ea typeface="Lato Light"/>
                <a:cs typeface="Lato Light"/>
                <a:sym typeface="Times New Roman"/>
              </a:rPr>
              <a:t>Fully connected layer</a:t>
            </a:r>
            <a:endParaRPr>
              <a:solidFill>
                <a:srgbClr val="797979"/>
              </a:solidFill>
              <a:latin typeface="Lato Light"/>
              <a:ea typeface="Lato Light"/>
              <a:cs typeface="Lato Light"/>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4751318" y="2605516"/>
            <a:ext cx="4818351" cy="707886"/>
          </a:xfrm>
          <a:prstGeom prst="rect">
            <a:avLst/>
          </a:prstGeom>
          <a:noFill/>
        </p:spPr>
        <p:txBody>
          <a:bodyPr wrap="square" rtlCol="0">
            <a:spAutoFit/>
          </a:bodyPr>
          <a:lstStyle/>
          <a:p>
            <a:r>
              <a:rPr lang="en-US" sz="4000">
                <a:solidFill>
                  <a:srgbClr val="797979"/>
                </a:solidFill>
                <a:latin typeface="Lato light"/>
              </a:rPr>
              <a:t>Giới thiệu thành viên</a:t>
            </a:r>
            <a:endParaRPr lang="en-US" sz="4000" dirty="0">
              <a:solidFill>
                <a:srgbClr val="797979"/>
              </a:solidFill>
              <a:latin typeface="Lato light"/>
            </a:endParaRPr>
          </a:p>
        </p:txBody>
      </p:sp>
      <p:grpSp>
        <p:nvGrpSpPr>
          <p:cNvPr id="24" name="Group 23"/>
          <p:cNvGrpSpPr/>
          <p:nvPr/>
        </p:nvGrpSpPr>
        <p:grpSpPr>
          <a:xfrm>
            <a:off x="2612072" y="2055641"/>
            <a:ext cx="1979591" cy="2039621"/>
            <a:chOff x="4957945" y="2905780"/>
            <a:chExt cx="905125" cy="882812"/>
          </a:xfrm>
        </p:grpSpPr>
        <p:sp>
          <p:nvSpPr>
            <p:cNvPr id="14" name="Arc 13"/>
            <p:cNvSpPr/>
            <p:nvPr/>
          </p:nvSpPr>
          <p:spPr>
            <a:xfrm>
              <a:off x="4957945" y="2905781"/>
              <a:ext cx="905124" cy="882811"/>
            </a:xfrm>
            <a:prstGeom prst="arc">
              <a:avLst>
                <a:gd name="adj1" fmla="val 6381010"/>
                <a:gd name="adj2" fmla="val 9370435"/>
              </a:avLst>
            </a:prstGeom>
            <a:ln w="25400">
              <a:solidFill>
                <a:srgbClr val="57456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nvGrpSpPr>
            <p:cNvPr id="23" name="Group 22"/>
            <p:cNvGrpSpPr/>
            <p:nvPr/>
          </p:nvGrpSpPr>
          <p:grpSpPr>
            <a:xfrm>
              <a:off x="4957945" y="2905780"/>
              <a:ext cx="905125" cy="882811"/>
              <a:chOff x="4957944" y="2905781"/>
              <a:chExt cx="905125" cy="882811"/>
            </a:xfrm>
          </p:grpSpPr>
          <p:sp>
            <p:nvSpPr>
              <p:cNvPr id="15" name="Arc 14"/>
              <p:cNvSpPr/>
              <p:nvPr/>
            </p:nvSpPr>
            <p:spPr>
              <a:xfrm>
                <a:off x="4957945" y="2905781"/>
                <a:ext cx="905124" cy="882811"/>
              </a:xfrm>
              <a:prstGeom prst="arc">
                <a:avLst>
                  <a:gd name="adj1" fmla="val 9453831"/>
                  <a:gd name="adj2" fmla="val 12527122"/>
                </a:avLst>
              </a:prstGeom>
              <a:ln w="25400">
                <a:solidFill>
                  <a:srgbClr val="01C9C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9" name="Arc 8"/>
              <p:cNvSpPr/>
              <p:nvPr/>
            </p:nvSpPr>
            <p:spPr>
              <a:xfrm>
                <a:off x="4957945" y="2905781"/>
                <a:ext cx="905124" cy="882811"/>
              </a:xfrm>
              <a:prstGeom prst="arc">
                <a:avLst>
                  <a:gd name="adj1" fmla="val 15558905"/>
                  <a:gd name="adj2" fmla="val 18645335"/>
                </a:avLst>
              </a:prstGeom>
              <a:ln w="25400">
                <a:solidFill>
                  <a:srgbClr val="F0556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0" name="Arc 9"/>
              <p:cNvSpPr/>
              <p:nvPr/>
            </p:nvSpPr>
            <p:spPr>
              <a:xfrm>
                <a:off x="4957945" y="2905781"/>
                <a:ext cx="905124" cy="882811"/>
              </a:xfrm>
              <a:prstGeom prst="arc">
                <a:avLst>
                  <a:gd name="adj1" fmla="val 18647720"/>
                  <a:gd name="adj2" fmla="val 124971"/>
                </a:avLst>
              </a:prstGeom>
              <a:ln w="25400">
                <a:solidFill>
                  <a:srgbClr val="1A689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1" name="Arc 10"/>
              <p:cNvSpPr/>
              <p:nvPr/>
            </p:nvSpPr>
            <p:spPr>
              <a:xfrm>
                <a:off x="4957945" y="2905781"/>
                <a:ext cx="905124" cy="882811"/>
              </a:xfrm>
              <a:prstGeom prst="arc">
                <a:avLst>
                  <a:gd name="adj1" fmla="val 129626"/>
                  <a:gd name="adj2" fmla="val 3162068"/>
                </a:avLst>
              </a:prstGeom>
              <a:ln w="25400">
                <a:solidFill>
                  <a:srgbClr val="D6A6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2" name="Arc 11"/>
              <p:cNvSpPr/>
              <p:nvPr/>
            </p:nvSpPr>
            <p:spPr>
              <a:xfrm>
                <a:off x="4957945" y="2905781"/>
                <a:ext cx="905124" cy="882811"/>
              </a:xfrm>
              <a:prstGeom prst="arc">
                <a:avLst>
                  <a:gd name="adj1" fmla="val 3182590"/>
                  <a:gd name="adj2" fmla="val 6397607"/>
                </a:avLst>
              </a:prstGeom>
              <a:ln w="25400">
                <a:solidFill>
                  <a:srgbClr val="29675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6" name="Arc 15"/>
              <p:cNvSpPr/>
              <p:nvPr/>
            </p:nvSpPr>
            <p:spPr>
              <a:xfrm>
                <a:off x="4957944" y="2905781"/>
                <a:ext cx="905124" cy="882811"/>
              </a:xfrm>
              <a:prstGeom prst="arc">
                <a:avLst>
                  <a:gd name="adj1" fmla="val 12522075"/>
                  <a:gd name="adj2" fmla="val 15545695"/>
                </a:avLst>
              </a:prstGeom>
              <a:ln w="25400">
                <a:solidFill>
                  <a:srgbClr val="54728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grpSp>
      <p:sp>
        <p:nvSpPr>
          <p:cNvPr id="21" name="TextBox 20"/>
          <p:cNvSpPr txBox="1"/>
          <p:nvPr/>
        </p:nvSpPr>
        <p:spPr>
          <a:xfrm>
            <a:off x="4860421" y="3303700"/>
            <a:ext cx="1493083" cy="369332"/>
          </a:xfrm>
          <a:prstGeom prst="rect">
            <a:avLst/>
          </a:prstGeom>
          <a:noFill/>
        </p:spPr>
        <p:txBody>
          <a:bodyPr wrap="square" rtlCol="0">
            <a:spAutoFit/>
          </a:bodyPr>
          <a:lstStyle/>
          <a:p>
            <a:r>
              <a:rPr lang="en-US">
                <a:solidFill>
                  <a:srgbClr val="797979"/>
                </a:solidFill>
                <a:latin typeface="Lato light"/>
              </a:rPr>
              <a:t>3 thành viên</a:t>
            </a:r>
            <a:endParaRPr lang="en-US" dirty="0">
              <a:solidFill>
                <a:srgbClr val="797979"/>
              </a:solidFill>
              <a:latin typeface="Lato light"/>
            </a:endParaRPr>
          </a:p>
        </p:txBody>
      </p:sp>
      <p:sp>
        <p:nvSpPr>
          <p:cNvPr id="2" name="Slide Number Placeholder 1"/>
          <p:cNvSpPr>
            <a:spLocks noGrp="1"/>
          </p:cNvSpPr>
          <p:nvPr>
            <p:ph type="sldNum" sz="quarter" idx="12"/>
          </p:nvPr>
        </p:nvSpPr>
        <p:spPr/>
        <p:txBody>
          <a:bodyPr/>
          <a:lstStyle/>
          <a:p>
            <a:fld id="{9FF1AF08-227C-4926-93CA-204ED14D83C5}" type="slidenum">
              <a:rPr lang="en-US" smtClean="0"/>
              <a:t>3</a:t>
            </a:fld>
            <a:endParaRPr lang="en-US"/>
          </a:p>
        </p:txBody>
      </p: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35064" y="2508648"/>
            <a:ext cx="1133606" cy="1133606"/>
          </a:xfrm>
          <a:prstGeom prst="rect">
            <a:avLst/>
          </a:prstGeom>
        </p:spPr>
      </p:pic>
      <p:sp>
        <p:nvSpPr>
          <p:cNvPr id="3" name="Date Placeholder 2"/>
          <p:cNvSpPr>
            <a:spLocks noGrp="1"/>
          </p:cNvSpPr>
          <p:nvPr>
            <p:ph type="dt" sz="half" idx="10"/>
          </p:nvPr>
        </p:nvSpPr>
        <p:spPr/>
        <p:txBody>
          <a:bodyPr/>
          <a:lstStyle/>
          <a:p>
            <a:fld id="{7FF6782D-E394-486C-ABB7-7066B153C5BF}" type="datetime1">
              <a:rPr lang="en-US" smtClean="0"/>
              <a:t>5/17/2023</a:t>
            </a:fld>
            <a:endParaRPr lang="en-US"/>
          </a:p>
        </p:txBody>
      </p:sp>
    </p:spTree>
    <p:extLst>
      <p:ext uri="{BB962C8B-B14F-4D97-AF65-F5344CB8AC3E}">
        <p14:creationId xmlns:p14="http://schemas.microsoft.com/office/powerpoint/2010/main" val="29584620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10"/>
        <p:cNvGrpSpPr/>
        <p:nvPr/>
      </p:nvGrpSpPr>
      <p:grpSpPr>
        <a:xfrm>
          <a:off x="0" y="0"/>
          <a:ext cx="0" cy="0"/>
          <a:chOff x="0" y="0"/>
          <a:chExt cx="0" cy="0"/>
        </a:xfrm>
      </p:grpSpPr>
      <p:sp>
        <p:nvSpPr>
          <p:cNvPr id="711" name="Google Shape;711;g244bb5b1f2c_0_8"/>
          <p:cNvSpPr txBox="1"/>
          <p:nvPr/>
        </p:nvSpPr>
        <p:spPr>
          <a:xfrm>
            <a:off x="1447048" y="123347"/>
            <a:ext cx="44916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97979"/>
                </a:solidFill>
                <a:latin typeface="Lato Light"/>
                <a:ea typeface="Lato Light"/>
                <a:cs typeface="Lato Light"/>
                <a:sym typeface="Lato Light"/>
              </a:rPr>
              <a:t>Convolutional Neural Network</a:t>
            </a:r>
            <a:endParaRPr/>
          </a:p>
        </p:txBody>
      </p:sp>
      <p:grpSp>
        <p:nvGrpSpPr>
          <p:cNvPr id="712" name="Google Shape;712;g244bb5b1f2c_0_8"/>
          <p:cNvGrpSpPr/>
          <p:nvPr/>
        </p:nvGrpSpPr>
        <p:grpSpPr>
          <a:xfrm>
            <a:off x="545521" y="73183"/>
            <a:ext cx="901752" cy="908064"/>
            <a:chOff x="4957945" y="2905780"/>
            <a:chExt cx="905101" cy="882901"/>
          </a:xfrm>
        </p:grpSpPr>
        <p:sp>
          <p:nvSpPr>
            <p:cNvPr id="713" name="Google Shape;713;g244bb5b1f2c_0_8"/>
            <p:cNvSpPr/>
            <p:nvPr/>
          </p:nvSpPr>
          <p:spPr>
            <a:xfrm>
              <a:off x="4957945" y="2905781"/>
              <a:ext cx="905100" cy="882900"/>
            </a:xfrm>
            <a:prstGeom prst="arc">
              <a:avLst>
                <a:gd name="adj1" fmla="val 6381010"/>
                <a:gd name="adj2" fmla="val 9370435"/>
              </a:avLst>
            </a:prstGeom>
            <a:noFill/>
            <a:ln w="25400" cap="flat" cmpd="sng">
              <a:solidFill>
                <a:srgbClr val="57456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grpSp>
          <p:nvGrpSpPr>
            <p:cNvPr id="714" name="Google Shape;714;g244bb5b1f2c_0_8"/>
            <p:cNvGrpSpPr/>
            <p:nvPr/>
          </p:nvGrpSpPr>
          <p:grpSpPr>
            <a:xfrm>
              <a:off x="4957945" y="2905780"/>
              <a:ext cx="905101" cy="882900"/>
              <a:chOff x="4957944" y="2905781"/>
              <a:chExt cx="905101" cy="882900"/>
            </a:xfrm>
          </p:grpSpPr>
          <p:sp>
            <p:nvSpPr>
              <p:cNvPr id="715" name="Google Shape;715;g244bb5b1f2c_0_8"/>
              <p:cNvSpPr/>
              <p:nvPr/>
            </p:nvSpPr>
            <p:spPr>
              <a:xfrm>
                <a:off x="4957945" y="2905781"/>
                <a:ext cx="905100" cy="882900"/>
              </a:xfrm>
              <a:prstGeom prst="arc">
                <a:avLst>
                  <a:gd name="adj1" fmla="val 9453831"/>
                  <a:gd name="adj2" fmla="val 12527122"/>
                </a:avLst>
              </a:prstGeom>
              <a:noFill/>
              <a:ln w="25400" cap="flat" cmpd="sng">
                <a:solidFill>
                  <a:srgbClr val="01C9C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716" name="Google Shape;716;g244bb5b1f2c_0_8"/>
              <p:cNvSpPr/>
              <p:nvPr/>
            </p:nvSpPr>
            <p:spPr>
              <a:xfrm>
                <a:off x="4957945" y="2905781"/>
                <a:ext cx="905100" cy="882900"/>
              </a:xfrm>
              <a:prstGeom prst="arc">
                <a:avLst>
                  <a:gd name="adj1" fmla="val 15558905"/>
                  <a:gd name="adj2" fmla="val 18645335"/>
                </a:avLst>
              </a:prstGeom>
              <a:noFill/>
              <a:ln w="25400" cap="flat" cmpd="sng">
                <a:solidFill>
                  <a:srgbClr val="F0556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717" name="Google Shape;717;g244bb5b1f2c_0_8"/>
              <p:cNvSpPr/>
              <p:nvPr/>
            </p:nvSpPr>
            <p:spPr>
              <a:xfrm>
                <a:off x="4957945" y="2905781"/>
                <a:ext cx="905100" cy="882900"/>
              </a:xfrm>
              <a:prstGeom prst="arc">
                <a:avLst>
                  <a:gd name="adj1" fmla="val 18647720"/>
                  <a:gd name="adj2" fmla="val 124971"/>
                </a:avLst>
              </a:prstGeom>
              <a:noFill/>
              <a:ln w="25400" cap="flat" cmpd="sng">
                <a:solidFill>
                  <a:srgbClr val="1A6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718" name="Google Shape;718;g244bb5b1f2c_0_8"/>
              <p:cNvSpPr/>
              <p:nvPr/>
            </p:nvSpPr>
            <p:spPr>
              <a:xfrm>
                <a:off x="4957945" y="2905781"/>
                <a:ext cx="905100" cy="882900"/>
              </a:xfrm>
              <a:prstGeom prst="arc">
                <a:avLst>
                  <a:gd name="adj1" fmla="val 129626"/>
                  <a:gd name="adj2" fmla="val 3162068"/>
                </a:avLst>
              </a:prstGeom>
              <a:noFill/>
              <a:ln w="25400" cap="flat" cmpd="sng">
                <a:solidFill>
                  <a:srgbClr val="D6A63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719" name="Google Shape;719;g244bb5b1f2c_0_8"/>
              <p:cNvSpPr/>
              <p:nvPr/>
            </p:nvSpPr>
            <p:spPr>
              <a:xfrm>
                <a:off x="4957945" y="2905781"/>
                <a:ext cx="905100" cy="882900"/>
              </a:xfrm>
              <a:prstGeom prst="arc">
                <a:avLst>
                  <a:gd name="adj1" fmla="val 3182590"/>
                  <a:gd name="adj2" fmla="val 6397607"/>
                </a:avLst>
              </a:prstGeom>
              <a:noFill/>
              <a:ln w="25400" cap="flat" cmpd="sng">
                <a:solidFill>
                  <a:srgbClr val="29675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720" name="Google Shape;720;g244bb5b1f2c_0_8"/>
              <p:cNvSpPr/>
              <p:nvPr/>
            </p:nvSpPr>
            <p:spPr>
              <a:xfrm>
                <a:off x="4957944" y="2905781"/>
                <a:ext cx="905100" cy="882900"/>
              </a:xfrm>
              <a:prstGeom prst="arc">
                <a:avLst>
                  <a:gd name="adj1" fmla="val 12522075"/>
                  <a:gd name="adj2" fmla="val 15545695"/>
                </a:avLst>
              </a:prstGeom>
              <a:noFill/>
              <a:ln w="25400" cap="flat" cmpd="sng">
                <a:solidFill>
                  <a:srgbClr val="54728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grpSp>
      </p:grpSp>
      <p:sp>
        <p:nvSpPr>
          <p:cNvPr id="721" name="Google Shape;721;g244bb5b1f2c_0_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30</a:t>
            </a:fld>
            <a:endParaRPr/>
          </a:p>
        </p:txBody>
      </p:sp>
      <p:sp>
        <p:nvSpPr>
          <p:cNvPr id="722" name="Google Shape;722;g244bb5b1f2c_0_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5/16/2023</a:t>
            </a:r>
            <a:endParaRPr/>
          </a:p>
        </p:txBody>
      </p:sp>
      <p:cxnSp>
        <p:nvCxnSpPr>
          <p:cNvPr id="723" name="Google Shape;723;g244bb5b1f2c_0_8"/>
          <p:cNvCxnSpPr/>
          <p:nvPr/>
        </p:nvCxnSpPr>
        <p:spPr>
          <a:xfrm>
            <a:off x="0" y="1104918"/>
            <a:ext cx="12192000" cy="0"/>
          </a:xfrm>
          <a:prstGeom prst="straightConnector1">
            <a:avLst/>
          </a:prstGeom>
          <a:noFill/>
          <a:ln w="9525" cap="flat" cmpd="sng">
            <a:solidFill>
              <a:srgbClr val="BFBFBF"/>
            </a:solidFill>
            <a:prstDash val="solid"/>
            <a:miter lim="800000"/>
            <a:headEnd type="none" w="sm" len="sm"/>
            <a:tailEnd type="none" w="sm" len="sm"/>
          </a:ln>
        </p:spPr>
      </p:cxnSp>
      <p:cxnSp>
        <p:nvCxnSpPr>
          <p:cNvPr id="724" name="Google Shape;724;g244bb5b1f2c_0_8"/>
          <p:cNvCxnSpPr/>
          <p:nvPr/>
        </p:nvCxnSpPr>
        <p:spPr>
          <a:xfrm>
            <a:off x="0" y="6370739"/>
            <a:ext cx="12192000" cy="0"/>
          </a:xfrm>
          <a:prstGeom prst="straightConnector1">
            <a:avLst/>
          </a:prstGeom>
          <a:noFill/>
          <a:ln w="9525" cap="flat" cmpd="sng">
            <a:solidFill>
              <a:srgbClr val="BFBFBF"/>
            </a:solidFill>
            <a:prstDash val="solid"/>
            <a:miter lim="800000"/>
            <a:headEnd type="none" w="sm" len="sm"/>
            <a:tailEnd type="none" w="sm" len="sm"/>
          </a:ln>
        </p:spPr>
      </p:cxnSp>
      <p:pic>
        <p:nvPicPr>
          <p:cNvPr id="725" name="Google Shape;725;g244bb5b1f2c_0_8"/>
          <p:cNvPicPr preferRelativeResize="0"/>
          <p:nvPr/>
        </p:nvPicPr>
        <p:blipFill rotWithShape="1">
          <a:blip r:embed="rId3">
            <a:alphaModFix/>
          </a:blip>
          <a:srcRect/>
          <a:stretch/>
        </p:blipFill>
        <p:spPr>
          <a:xfrm>
            <a:off x="630639" y="173304"/>
            <a:ext cx="731084" cy="731084"/>
          </a:xfrm>
          <a:prstGeom prst="rect">
            <a:avLst/>
          </a:prstGeom>
          <a:noFill/>
          <a:ln>
            <a:noFill/>
          </a:ln>
        </p:spPr>
      </p:pic>
      <p:sp>
        <p:nvSpPr>
          <p:cNvPr id="726" name="Google Shape;726;g244bb5b1f2c_0_8"/>
          <p:cNvSpPr txBox="1"/>
          <p:nvPr/>
        </p:nvSpPr>
        <p:spPr>
          <a:xfrm>
            <a:off x="1532375" y="543725"/>
            <a:ext cx="6063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97979"/>
                </a:solidFill>
                <a:latin typeface="Lato Light"/>
                <a:ea typeface="Lato Light"/>
                <a:cs typeface="Lato Light"/>
                <a:sym typeface="Lato Light"/>
              </a:rPr>
              <a:t>Kiến trúc mạng VGG16</a:t>
            </a:r>
            <a:endParaRPr/>
          </a:p>
        </p:txBody>
      </p:sp>
      <p:pic>
        <p:nvPicPr>
          <p:cNvPr id="727" name="Google Shape;727;g244bb5b1f2c_0_8"/>
          <p:cNvPicPr preferRelativeResize="0"/>
          <p:nvPr/>
        </p:nvPicPr>
        <p:blipFill>
          <a:blip r:embed="rId4">
            <a:alphaModFix/>
          </a:blip>
          <a:stretch>
            <a:fillRect/>
          </a:stretch>
        </p:blipFill>
        <p:spPr>
          <a:xfrm>
            <a:off x="149725" y="1689875"/>
            <a:ext cx="8809801" cy="4081525"/>
          </a:xfrm>
          <a:prstGeom prst="rect">
            <a:avLst/>
          </a:prstGeom>
          <a:noFill/>
          <a:ln>
            <a:noFill/>
          </a:ln>
        </p:spPr>
      </p:pic>
      <p:pic>
        <p:nvPicPr>
          <p:cNvPr id="728" name="Google Shape;728;g244bb5b1f2c_0_8"/>
          <p:cNvPicPr preferRelativeResize="0"/>
          <p:nvPr/>
        </p:nvPicPr>
        <p:blipFill>
          <a:blip r:embed="rId5">
            <a:alphaModFix/>
          </a:blip>
          <a:stretch>
            <a:fillRect/>
          </a:stretch>
        </p:blipFill>
        <p:spPr>
          <a:xfrm>
            <a:off x="10007625" y="1147776"/>
            <a:ext cx="1786000" cy="49166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35"/>
        <p:cNvGrpSpPr/>
        <p:nvPr/>
      </p:nvGrpSpPr>
      <p:grpSpPr>
        <a:xfrm>
          <a:off x="0" y="0"/>
          <a:ext cx="0" cy="0"/>
          <a:chOff x="0" y="0"/>
          <a:chExt cx="0" cy="0"/>
        </a:xfrm>
      </p:grpSpPr>
      <p:sp>
        <p:nvSpPr>
          <p:cNvPr id="736" name="Google Shape;736;g244bb5b1f2c_0_70"/>
          <p:cNvSpPr txBox="1"/>
          <p:nvPr/>
        </p:nvSpPr>
        <p:spPr>
          <a:xfrm>
            <a:off x="1447048" y="123347"/>
            <a:ext cx="44916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97979"/>
                </a:solidFill>
                <a:latin typeface="Lato Light"/>
                <a:ea typeface="Lato Light"/>
                <a:cs typeface="Lato Light"/>
                <a:sym typeface="Lato Light"/>
              </a:rPr>
              <a:t>Convolutional Neural Network</a:t>
            </a:r>
            <a:endParaRPr/>
          </a:p>
        </p:txBody>
      </p:sp>
      <p:grpSp>
        <p:nvGrpSpPr>
          <p:cNvPr id="737" name="Google Shape;737;g244bb5b1f2c_0_70"/>
          <p:cNvGrpSpPr/>
          <p:nvPr/>
        </p:nvGrpSpPr>
        <p:grpSpPr>
          <a:xfrm>
            <a:off x="545521" y="73183"/>
            <a:ext cx="901752" cy="908064"/>
            <a:chOff x="4957945" y="2905780"/>
            <a:chExt cx="905101" cy="882901"/>
          </a:xfrm>
        </p:grpSpPr>
        <p:sp>
          <p:nvSpPr>
            <p:cNvPr id="738" name="Google Shape;738;g244bb5b1f2c_0_70"/>
            <p:cNvSpPr/>
            <p:nvPr/>
          </p:nvSpPr>
          <p:spPr>
            <a:xfrm>
              <a:off x="4957945" y="2905781"/>
              <a:ext cx="905100" cy="882900"/>
            </a:xfrm>
            <a:prstGeom prst="arc">
              <a:avLst>
                <a:gd name="adj1" fmla="val 6381010"/>
                <a:gd name="adj2" fmla="val 9370435"/>
              </a:avLst>
            </a:prstGeom>
            <a:noFill/>
            <a:ln w="25400" cap="flat" cmpd="sng">
              <a:solidFill>
                <a:srgbClr val="57456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grpSp>
          <p:nvGrpSpPr>
            <p:cNvPr id="739" name="Google Shape;739;g244bb5b1f2c_0_70"/>
            <p:cNvGrpSpPr/>
            <p:nvPr/>
          </p:nvGrpSpPr>
          <p:grpSpPr>
            <a:xfrm>
              <a:off x="4957945" y="2905780"/>
              <a:ext cx="905101" cy="882900"/>
              <a:chOff x="4957944" y="2905781"/>
              <a:chExt cx="905101" cy="882900"/>
            </a:xfrm>
          </p:grpSpPr>
          <p:sp>
            <p:nvSpPr>
              <p:cNvPr id="740" name="Google Shape;740;g244bb5b1f2c_0_70"/>
              <p:cNvSpPr/>
              <p:nvPr/>
            </p:nvSpPr>
            <p:spPr>
              <a:xfrm>
                <a:off x="4957945" y="2905781"/>
                <a:ext cx="905100" cy="882900"/>
              </a:xfrm>
              <a:prstGeom prst="arc">
                <a:avLst>
                  <a:gd name="adj1" fmla="val 9453831"/>
                  <a:gd name="adj2" fmla="val 12527122"/>
                </a:avLst>
              </a:prstGeom>
              <a:noFill/>
              <a:ln w="25400" cap="flat" cmpd="sng">
                <a:solidFill>
                  <a:srgbClr val="01C9C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741" name="Google Shape;741;g244bb5b1f2c_0_70"/>
              <p:cNvSpPr/>
              <p:nvPr/>
            </p:nvSpPr>
            <p:spPr>
              <a:xfrm>
                <a:off x="4957945" y="2905781"/>
                <a:ext cx="905100" cy="882900"/>
              </a:xfrm>
              <a:prstGeom prst="arc">
                <a:avLst>
                  <a:gd name="adj1" fmla="val 15558905"/>
                  <a:gd name="adj2" fmla="val 18645335"/>
                </a:avLst>
              </a:prstGeom>
              <a:noFill/>
              <a:ln w="25400" cap="flat" cmpd="sng">
                <a:solidFill>
                  <a:srgbClr val="F0556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742" name="Google Shape;742;g244bb5b1f2c_0_70"/>
              <p:cNvSpPr/>
              <p:nvPr/>
            </p:nvSpPr>
            <p:spPr>
              <a:xfrm>
                <a:off x="4957945" y="2905781"/>
                <a:ext cx="905100" cy="882900"/>
              </a:xfrm>
              <a:prstGeom prst="arc">
                <a:avLst>
                  <a:gd name="adj1" fmla="val 18647720"/>
                  <a:gd name="adj2" fmla="val 124971"/>
                </a:avLst>
              </a:prstGeom>
              <a:noFill/>
              <a:ln w="25400" cap="flat" cmpd="sng">
                <a:solidFill>
                  <a:srgbClr val="1A6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743" name="Google Shape;743;g244bb5b1f2c_0_70"/>
              <p:cNvSpPr/>
              <p:nvPr/>
            </p:nvSpPr>
            <p:spPr>
              <a:xfrm>
                <a:off x="4957945" y="2905781"/>
                <a:ext cx="905100" cy="882900"/>
              </a:xfrm>
              <a:prstGeom prst="arc">
                <a:avLst>
                  <a:gd name="adj1" fmla="val 129626"/>
                  <a:gd name="adj2" fmla="val 3162068"/>
                </a:avLst>
              </a:prstGeom>
              <a:noFill/>
              <a:ln w="25400" cap="flat" cmpd="sng">
                <a:solidFill>
                  <a:srgbClr val="D6A63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744" name="Google Shape;744;g244bb5b1f2c_0_70"/>
              <p:cNvSpPr/>
              <p:nvPr/>
            </p:nvSpPr>
            <p:spPr>
              <a:xfrm>
                <a:off x="4957945" y="2905781"/>
                <a:ext cx="905100" cy="882900"/>
              </a:xfrm>
              <a:prstGeom prst="arc">
                <a:avLst>
                  <a:gd name="adj1" fmla="val 3182590"/>
                  <a:gd name="adj2" fmla="val 6397607"/>
                </a:avLst>
              </a:prstGeom>
              <a:noFill/>
              <a:ln w="25400" cap="flat" cmpd="sng">
                <a:solidFill>
                  <a:srgbClr val="29675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745" name="Google Shape;745;g244bb5b1f2c_0_70"/>
              <p:cNvSpPr/>
              <p:nvPr/>
            </p:nvSpPr>
            <p:spPr>
              <a:xfrm>
                <a:off x="4957944" y="2905781"/>
                <a:ext cx="905100" cy="882900"/>
              </a:xfrm>
              <a:prstGeom prst="arc">
                <a:avLst>
                  <a:gd name="adj1" fmla="val 12522075"/>
                  <a:gd name="adj2" fmla="val 15545695"/>
                </a:avLst>
              </a:prstGeom>
              <a:noFill/>
              <a:ln w="25400" cap="flat" cmpd="sng">
                <a:solidFill>
                  <a:srgbClr val="54728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grpSp>
      </p:grpSp>
      <p:sp>
        <p:nvSpPr>
          <p:cNvPr id="746" name="Google Shape;746;g244bb5b1f2c_0_7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31</a:t>
            </a:fld>
            <a:endParaRPr/>
          </a:p>
        </p:txBody>
      </p:sp>
      <p:sp>
        <p:nvSpPr>
          <p:cNvPr id="747" name="Google Shape;747;g244bb5b1f2c_0_70"/>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5/16/2023</a:t>
            </a:r>
            <a:endParaRPr/>
          </a:p>
        </p:txBody>
      </p:sp>
      <p:cxnSp>
        <p:nvCxnSpPr>
          <p:cNvPr id="748" name="Google Shape;748;g244bb5b1f2c_0_70"/>
          <p:cNvCxnSpPr/>
          <p:nvPr/>
        </p:nvCxnSpPr>
        <p:spPr>
          <a:xfrm>
            <a:off x="0" y="1104918"/>
            <a:ext cx="12192000" cy="0"/>
          </a:xfrm>
          <a:prstGeom prst="straightConnector1">
            <a:avLst/>
          </a:prstGeom>
          <a:noFill/>
          <a:ln w="9525" cap="flat" cmpd="sng">
            <a:solidFill>
              <a:srgbClr val="BFBFBF"/>
            </a:solidFill>
            <a:prstDash val="solid"/>
            <a:miter lim="800000"/>
            <a:headEnd type="none" w="sm" len="sm"/>
            <a:tailEnd type="none" w="sm" len="sm"/>
          </a:ln>
        </p:spPr>
      </p:cxnSp>
      <p:cxnSp>
        <p:nvCxnSpPr>
          <p:cNvPr id="749" name="Google Shape;749;g244bb5b1f2c_0_70"/>
          <p:cNvCxnSpPr/>
          <p:nvPr/>
        </p:nvCxnSpPr>
        <p:spPr>
          <a:xfrm>
            <a:off x="0" y="6370739"/>
            <a:ext cx="12192000" cy="0"/>
          </a:xfrm>
          <a:prstGeom prst="straightConnector1">
            <a:avLst/>
          </a:prstGeom>
          <a:noFill/>
          <a:ln w="9525" cap="flat" cmpd="sng">
            <a:solidFill>
              <a:srgbClr val="BFBFBF"/>
            </a:solidFill>
            <a:prstDash val="solid"/>
            <a:miter lim="800000"/>
            <a:headEnd type="none" w="sm" len="sm"/>
            <a:tailEnd type="none" w="sm" len="sm"/>
          </a:ln>
        </p:spPr>
      </p:cxnSp>
      <p:pic>
        <p:nvPicPr>
          <p:cNvPr id="750" name="Google Shape;750;g244bb5b1f2c_0_70"/>
          <p:cNvPicPr preferRelativeResize="0"/>
          <p:nvPr/>
        </p:nvPicPr>
        <p:blipFill rotWithShape="1">
          <a:blip r:embed="rId3">
            <a:alphaModFix/>
          </a:blip>
          <a:srcRect/>
          <a:stretch/>
        </p:blipFill>
        <p:spPr>
          <a:xfrm>
            <a:off x="630639" y="173304"/>
            <a:ext cx="731084" cy="731084"/>
          </a:xfrm>
          <a:prstGeom prst="rect">
            <a:avLst/>
          </a:prstGeom>
          <a:noFill/>
          <a:ln>
            <a:noFill/>
          </a:ln>
        </p:spPr>
      </p:pic>
      <p:sp>
        <p:nvSpPr>
          <p:cNvPr id="751" name="Google Shape;751;g244bb5b1f2c_0_70"/>
          <p:cNvSpPr txBox="1"/>
          <p:nvPr/>
        </p:nvSpPr>
        <p:spPr>
          <a:xfrm>
            <a:off x="1532375" y="543725"/>
            <a:ext cx="6063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97979"/>
                </a:solidFill>
                <a:latin typeface="Lato Light"/>
                <a:ea typeface="Lato Light"/>
                <a:cs typeface="Lato Light"/>
                <a:sym typeface="Lato Light"/>
              </a:rPr>
              <a:t>So sánh VGG16 , AlexNet và VGG19</a:t>
            </a:r>
            <a:endParaRPr/>
          </a:p>
        </p:txBody>
      </p:sp>
      <p:pic>
        <p:nvPicPr>
          <p:cNvPr id="752" name="Google Shape;752;g244bb5b1f2c_0_70"/>
          <p:cNvPicPr preferRelativeResize="0"/>
          <p:nvPr/>
        </p:nvPicPr>
        <p:blipFill>
          <a:blip r:embed="rId4">
            <a:alphaModFix/>
          </a:blip>
          <a:stretch>
            <a:fillRect/>
          </a:stretch>
        </p:blipFill>
        <p:spPr>
          <a:xfrm>
            <a:off x="3422000" y="1494687"/>
            <a:ext cx="4534625" cy="4471893"/>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5705655" y="2860814"/>
            <a:ext cx="3164025" cy="707886"/>
          </a:xfrm>
          <a:prstGeom prst="rect">
            <a:avLst/>
          </a:prstGeom>
          <a:noFill/>
        </p:spPr>
        <p:txBody>
          <a:bodyPr wrap="square" rtlCol="0">
            <a:spAutoFit/>
          </a:bodyPr>
          <a:lstStyle/>
          <a:p>
            <a:r>
              <a:rPr lang="en-US" sz="4000" dirty="0" err="1">
                <a:solidFill>
                  <a:srgbClr val="797979"/>
                </a:solidFill>
                <a:latin typeface="Lato light"/>
              </a:rPr>
              <a:t>Thực</a:t>
            </a:r>
            <a:r>
              <a:rPr lang="en-US" sz="4000" dirty="0">
                <a:solidFill>
                  <a:srgbClr val="797979"/>
                </a:solidFill>
                <a:latin typeface="Lato light"/>
              </a:rPr>
              <a:t> </a:t>
            </a:r>
            <a:r>
              <a:rPr lang="en-US" sz="4000" dirty="0" err="1">
                <a:solidFill>
                  <a:srgbClr val="797979"/>
                </a:solidFill>
                <a:latin typeface="Lato light"/>
              </a:rPr>
              <a:t>nghiệm</a:t>
            </a:r>
            <a:endParaRPr lang="en-US" sz="4000" dirty="0">
              <a:solidFill>
                <a:srgbClr val="797979"/>
              </a:solidFill>
              <a:latin typeface="Lato light"/>
            </a:endParaRPr>
          </a:p>
        </p:txBody>
      </p:sp>
      <p:grpSp>
        <p:nvGrpSpPr>
          <p:cNvPr id="24" name="Group 23"/>
          <p:cNvGrpSpPr/>
          <p:nvPr/>
        </p:nvGrpSpPr>
        <p:grpSpPr>
          <a:xfrm>
            <a:off x="3581400" y="2189019"/>
            <a:ext cx="1979591" cy="2039621"/>
            <a:chOff x="4957945" y="2905780"/>
            <a:chExt cx="905125" cy="882812"/>
          </a:xfrm>
        </p:grpSpPr>
        <p:sp>
          <p:nvSpPr>
            <p:cNvPr id="14" name="Arc 13"/>
            <p:cNvSpPr/>
            <p:nvPr/>
          </p:nvSpPr>
          <p:spPr>
            <a:xfrm>
              <a:off x="4957945" y="2905781"/>
              <a:ext cx="905124" cy="882811"/>
            </a:xfrm>
            <a:prstGeom prst="arc">
              <a:avLst>
                <a:gd name="adj1" fmla="val 6381010"/>
                <a:gd name="adj2" fmla="val 9370435"/>
              </a:avLst>
            </a:prstGeom>
            <a:ln w="25400">
              <a:solidFill>
                <a:srgbClr val="57456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nvGrpSpPr>
            <p:cNvPr id="23" name="Group 22"/>
            <p:cNvGrpSpPr/>
            <p:nvPr/>
          </p:nvGrpSpPr>
          <p:grpSpPr>
            <a:xfrm>
              <a:off x="4957945" y="2905780"/>
              <a:ext cx="905125" cy="882811"/>
              <a:chOff x="4957944" y="2905781"/>
              <a:chExt cx="905125" cy="882811"/>
            </a:xfrm>
          </p:grpSpPr>
          <p:sp>
            <p:nvSpPr>
              <p:cNvPr id="15" name="Arc 14"/>
              <p:cNvSpPr/>
              <p:nvPr/>
            </p:nvSpPr>
            <p:spPr>
              <a:xfrm>
                <a:off x="4957945" y="2905781"/>
                <a:ext cx="905124" cy="882811"/>
              </a:xfrm>
              <a:prstGeom prst="arc">
                <a:avLst>
                  <a:gd name="adj1" fmla="val 9453831"/>
                  <a:gd name="adj2" fmla="val 12527122"/>
                </a:avLst>
              </a:prstGeom>
              <a:ln w="25400">
                <a:solidFill>
                  <a:srgbClr val="01C9C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9" name="Arc 8"/>
              <p:cNvSpPr/>
              <p:nvPr/>
            </p:nvSpPr>
            <p:spPr>
              <a:xfrm>
                <a:off x="4957945" y="2905781"/>
                <a:ext cx="905124" cy="882811"/>
              </a:xfrm>
              <a:prstGeom prst="arc">
                <a:avLst>
                  <a:gd name="adj1" fmla="val 15558905"/>
                  <a:gd name="adj2" fmla="val 18645335"/>
                </a:avLst>
              </a:prstGeom>
              <a:ln w="25400">
                <a:solidFill>
                  <a:srgbClr val="F0556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0" name="Arc 9"/>
              <p:cNvSpPr/>
              <p:nvPr/>
            </p:nvSpPr>
            <p:spPr>
              <a:xfrm>
                <a:off x="4957945" y="2905781"/>
                <a:ext cx="905124" cy="882811"/>
              </a:xfrm>
              <a:prstGeom prst="arc">
                <a:avLst>
                  <a:gd name="adj1" fmla="val 18647720"/>
                  <a:gd name="adj2" fmla="val 124971"/>
                </a:avLst>
              </a:prstGeom>
              <a:ln w="25400">
                <a:solidFill>
                  <a:srgbClr val="1A689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1" name="Arc 10"/>
              <p:cNvSpPr/>
              <p:nvPr/>
            </p:nvSpPr>
            <p:spPr>
              <a:xfrm>
                <a:off x="4957945" y="2905781"/>
                <a:ext cx="905124" cy="882811"/>
              </a:xfrm>
              <a:prstGeom prst="arc">
                <a:avLst>
                  <a:gd name="adj1" fmla="val 129626"/>
                  <a:gd name="adj2" fmla="val 3162068"/>
                </a:avLst>
              </a:prstGeom>
              <a:ln w="25400">
                <a:solidFill>
                  <a:srgbClr val="D6A6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2" name="Arc 11"/>
              <p:cNvSpPr/>
              <p:nvPr/>
            </p:nvSpPr>
            <p:spPr>
              <a:xfrm>
                <a:off x="4957945" y="2905781"/>
                <a:ext cx="905124" cy="882811"/>
              </a:xfrm>
              <a:prstGeom prst="arc">
                <a:avLst>
                  <a:gd name="adj1" fmla="val 3182590"/>
                  <a:gd name="adj2" fmla="val 6397607"/>
                </a:avLst>
              </a:prstGeom>
              <a:ln w="25400">
                <a:solidFill>
                  <a:srgbClr val="29675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6" name="Arc 15"/>
              <p:cNvSpPr/>
              <p:nvPr/>
            </p:nvSpPr>
            <p:spPr>
              <a:xfrm>
                <a:off x="4957944" y="2905781"/>
                <a:ext cx="905124" cy="882811"/>
              </a:xfrm>
              <a:prstGeom prst="arc">
                <a:avLst>
                  <a:gd name="adj1" fmla="val 12522075"/>
                  <a:gd name="adj2" fmla="val 15545695"/>
                </a:avLst>
              </a:prstGeom>
              <a:ln w="25400">
                <a:solidFill>
                  <a:srgbClr val="54728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grpSp>
      <p:sp>
        <p:nvSpPr>
          <p:cNvPr id="2" name="Slide Number Placeholder 1"/>
          <p:cNvSpPr>
            <a:spLocks noGrp="1"/>
          </p:cNvSpPr>
          <p:nvPr>
            <p:ph type="sldNum" sz="quarter" idx="12"/>
          </p:nvPr>
        </p:nvSpPr>
        <p:spPr/>
        <p:txBody>
          <a:bodyPr/>
          <a:lstStyle/>
          <a:p>
            <a:fld id="{9FF1AF08-227C-4926-93CA-204ED14D83C5}" type="slidenum">
              <a:rPr lang="en-US" smtClean="0"/>
              <a:t>32</a:t>
            </a:fld>
            <a:endParaRPr lang="en-US"/>
          </a:p>
        </p:txBody>
      </p:sp>
      <p:sp>
        <p:nvSpPr>
          <p:cNvPr id="3" name="Date Placeholder 2"/>
          <p:cNvSpPr>
            <a:spLocks noGrp="1"/>
          </p:cNvSpPr>
          <p:nvPr>
            <p:ph type="dt" sz="half" idx="10"/>
          </p:nvPr>
        </p:nvSpPr>
        <p:spPr/>
        <p:txBody>
          <a:bodyPr/>
          <a:lstStyle/>
          <a:p>
            <a:fld id="{7C610426-4055-4A67-87AF-917DFC39E5FD}" type="datetime1">
              <a:rPr lang="en-US" smtClean="0"/>
              <a:t>5/17/2023</a:t>
            </a:fld>
            <a:endParaRPr lang="en-US"/>
          </a:p>
        </p:txBody>
      </p:sp>
      <p:pic>
        <p:nvPicPr>
          <p:cNvPr id="25" name="Picture 24">
            <a:extLst>
              <a:ext uri="{FF2B5EF4-FFF2-40B4-BE49-F238E27FC236}">
                <a16:creationId xmlns:a16="http://schemas.microsoft.com/office/drawing/2014/main" id="{7310CAD5-1700-D760-5A17-079E6337FA5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26068" y="2361992"/>
            <a:ext cx="1704087" cy="1704087"/>
          </a:xfrm>
          <a:prstGeom prst="rect">
            <a:avLst/>
          </a:prstGeom>
        </p:spPr>
      </p:pic>
    </p:spTree>
    <p:extLst>
      <p:ext uri="{BB962C8B-B14F-4D97-AF65-F5344CB8AC3E}">
        <p14:creationId xmlns:p14="http://schemas.microsoft.com/office/powerpoint/2010/main" val="32102618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74" name="Google Shape;774;p23"/>
          <p:cNvSpPr txBox="1"/>
          <p:nvPr/>
        </p:nvSpPr>
        <p:spPr>
          <a:xfrm>
            <a:off x="1490575" y="188198"/>
            <a:ext cx="284711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97979"/>
                </a:solidFill>
                <a:latin typeface="Lato Light"/>
                <a:ea typeface="Lato Light"/>
                <a:cs typeface="Lato Light"/>
                <a:sym typeface="Lato Light"/>
              </a:rPr>
              <a:t>Thực nghiệm</a:t>
            </a:r>
            <a:endParaRPr sz="2400">
              <a:solidFill>
                <a:srgbClr val="797979"/>
              </a:solidFill>
              <a:latin typeface="Lato Light"/>
              <a:ea typeface="Lato Light"/>
              <a:cs typeface="Lato Light"/>
              <a:sym typeface="Lato Light"/>
            </a:endParaRPr>
          </a:p>
        </p:txBody>
      </p:sp>
      <p:grpSp>
        <p:nvGrpSpPr>
          <p:cNvPr id="775" name="Google Shape;775;p23"/>
          <p:cNvGrpSpPr/>
          <p:nvPr/>
        </p:nvGrpSpPr>
        <p:grpSpPr>
          <a:xfrm>
            <a:off x="622946" y="106329"/>
            <a:ext cx="867630" cy="857995"/>
            <a:chOff x="4957945" y="2905780"/>
            <a:chExt cx="905125" cy="882812"/>
          </a:xfrm>
        </p:grpSpPr>
        <p:sp>
          <p:nvSpPr>
            <p:cNvPr id="776" name="Google Shape;776;p23"/>
            <p:cNvSpPr/>
            <p:nvPr/>
          </p:nvSpPr>
          <p:spPr>
            <a:xfrm>
              <a:off x="4957945" y="2905781"/>
              <a:ext cx="905124" cy="882811"/>
            </a:xfrm>
            <a:prstGeom prst="arc">
              <a:avLst>
                <a:gd name="adj1" fmla="val 6381010"/>
                <a:gd name="adj2" fmla="val 9370435"/>
              </a:avLst>
            </a:prstGeom>
            <a:noFill/>
            <a:ln w="25400" cap="flat" cmpd="sng">
              <a:solidFill>
                <a:srgbClr val="57456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grpSp>
          <p:nvGrpSpPr>
            <p:cNvPr id="777" name="Google Shape;777;p23"/>
            <p:cNvGrpSpPr/>
            <p:nvPr/>
          </p:nvGrpSpPr>
          <p:grpSpPr>
            <a:xfrm>
              <a:off x="4957945" y="2905780"/>
              <a:ext cx="905125" cy="882811"/>
              <a:chOff x="4957944" y="2905781"/>
              <a:chExt cx="905125" cy="882811"/>
            </a:xfrm>
          </p:grpSpPr>
          <p:sp>
            <p:nvSpPr>
              <p:cNvPr id="778" name="Google Shape;778;p23"/>
              <p:cNvSpPr/>
              <p:nvPr/>
            </p:nvSpPr>
            <p:spPr>
              <a:xfrm>
                <a:off x="4957945" y="2905781"/>
                <a:ext cx="905124" cy="882811"/>
              </a:xfrm>
              <a:prstGeom prst="arc">
                <a:avLst>
                  <a:gd name="adj1" fmla="val 9453831"/>
                  <a:gd name="adj2" fmla="val 12527122"/>
                </a:avLst>
              </a:prstGeom>
              <a:noFill/>
              <a:ln w="25400" cap="flat" cmpd="sng">
                <a:solidFill>
                  <a:srgbClr val="01C9C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779" name="Google Shape;779;p23"/>
              <p:cNvSpPr/>
              <p:nvPr/>
            </p:nvSpPr>
            <p:spPr>
              <a:xfrm>
                <a:off x="4957945" y="2905781"/>
                <a:ext cx="905124" cy="882811"/>
              </a:xfrm>
              <a:prstGeom prst="arc">
                <a:avLst>
                  <a:gd name="adj1" fmla="val 15558905"/>
                  <a:gd name="adj2" fmla="val 18645335"/>
                </a:avLst>
              </a:prstGeom>
              <a:noFill/>
              <a:ln w="25400" cap="flat" cmpd="sng">
                <a:solidFill>
                  <a:srgbClr val="F0556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780" name="Google Shape;780;p23"/>
              <p:cNvSpPr/>
              <p:nvPr/>
            </p:nvSpPr>
            <p:spPr>
              <a:xfrm>
                <a:off x="4957945" y="2905781"/>
                <a:ext cx="905124" cy="882811"/>
              </a:xfrm>
              <a:prstGeom prst="arc">
                <a:avLst>
                  <a:gd name="adj1" fmla="val 18647720"/>
                  <a:gd name="adj2" fmla="val 124971"/>
                </a:avLst>
              </a:prstGeom>
              <a:noFill/>
              <a:ln w="25400" cap="flat" cmpd="sng">
                <a:solidFill>
                  <a:srgbClr val="1A6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781" name="Google Shape;781;p23"/>
              <p:cNvSpPr/>
              <p:nvPr/>
            </p:nvSpPr>
            <p:spPr>
              <a:xfrm>
                <a:off x="4957945" y="2905781"/>
                <a:ext cx="905124" cy="882811"/>
              </a:xfrm>
              <a:prstGeom prst="arc">
                <a:avLst>
                  <a:gd name="adj1" fmla="val 129626"/>
                  <a:gd name="adj2" fmla="val 3162068"/>
                </a:avLst>
              </a:prstGeom>
              <a:noFill/>
              <a:ln w="25400" cap="flat" cmpd="sng">
                <a:solidFill>
                  <a:srgbClr val="D6A63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782" name="Google Shape;782;p23"/>
              <p:cNvSpPr/>
              <p:nvPr/>
            </p:nvSpPr>
            <p:spPr>
              <a:xfrm>
                <a:off x="4957945" y="2905781"/>
                <a:ext cx="905124" cy="882811"/>
              </a:xfrm>
              <a:prstGeom prst="arc">
                <a:avLst>
                  <a:gd name="adj1" fmla="val 3182590"/>
                  <a:gd name="adj2" fmla="val 6397607"/>
                </a:avLst>
              </a:prstGeom>
              <a:noFill/>
              <a:ln w="25400" cap="flat" cmpd="sng">
                <a:solidFill>
                  <a:srgbClr val="29675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783" name="Google Shape;783;p23"/>
              <p:cNvSpPr/>
              <p:nvPr/>
            </p:nvSpPr>
            <p:spPr>
              <a:xfrm>
                <a:off x="4957944" y="2905781"/>
                <a:ext cx="905124" cy="882811"/>
              </a:xfrm>
              <a:prstGeom prst="arc">
                <a:avLst>
                  <a:gd name="adj1" fmla="val 12522075"/>
                  <a:gd name="adj2" fmla="val 15545695"/>
                </a:avLst>
              </a:prstGeom>
              <a:noFill/>
              <a:ln w="25400" cap="flat" cmpd="sng">
                <a:solidFill>
                  <a:srgbClr val="54728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grpSp>
      </p:grpSp>
      <p:sp>
        <p:nvSpPr>
          <p:cNvPr id="784" name="Google Shape;784;p23"/>
          <p:cNvSpPr txBox="1">
            <a:spLocks noGrp="1"/>
          </p:cNvSpPr>
          <p:nvPr>
            <p:ph type="sldNum" idx="12"/>
          </p:nvPr>
        </p:nvSpPr>
        <p:spPr>
          <a:xfrm>
            <a:off x="8307260" y="6372573"/>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33</a:t>
            </a:fld>
            <a:endParaRPr/>
          </a:p>
        </p:txBody>
      </p:sp>
      <p:sp>
        <p:nvSpPr>
          <p:cNvPr id="785" name="Google Shape;785;p23"/>
          <p:cNvSpPr txBox="1">
            <a:spLocks noGrp="1"/>
          </p:cNvSpPr>
          <p:nvPr>
            <p:ph type="dt" idx="10"/>
          </p:nvPr>
        </p:nvSpPr>
        <p:spPr>
          <a:xfrm>
            <a:off x="534860" y="6372573"/>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5/16/2023</a:t>
            </a:r>
            <a:endParaRPr/>
          </a:p>
        </p:txBody>
      </p:sp>
      <p:cxnSp>
        <p:nvCxnSpPr>
          <p:cNvPr id="786" name="Google Shape;786;p23"/>
          <p:cNvCxnSpPr/>
          <p:nvPr/>
        </p:nvCxnSpPr>
        <p:spPr>
          <a:xfrm rot="10800000" flipH="1">
            <a:off x="0" y="1104917"/>
            <a:ext cx="12192000" cy="1"/>
          </a:xfrm>
          <a:prstGeom prst="straightConnector1">
            <a:avLst/>
          </a:prstGeom>
          <a:noFill/>
          <a:ln w="9525" cap="flat" cmpd="sng">
            <a:solidFill>
              <a:srgbClr val="BFBFBF"/>
            </a:solidFill>
            <a:prstDash val="solid"/>
            <a:miter lim="800000"/>
            <a:headEnd type="none" w="sm" len="sm"/>
            <a:tailEnd type="none" w="sm" len="sm"/>
          </a:ln>
        </p:spPr>
      </p:cxnSp>
      <p:cxnSp>
        <p:nvCxnSpPr>
          <p:cNvPr id="787" name="Google Shape;787;p23"/>
          <p:cNvCxnSpPr/>
          <p:nvPr/>
        </p:nvCxnSpPr>
        <p:spPr>
          <a:xfrm rot="10800000" flipH="1">
            <a:off x="-303340" y="6386961"/>
            <a:ext cx="12192000" cy="1"/>
          </a:xfrm>
          <a:prstGeom prst="straightConnector1">
            <a:avLst/>
          </a:prstGeom>
          <a:noFill/>
          <a:ln w="9525" cap="flat" cmpd="sng">
            <a:solidFill>
              <a:srgbClr val="BFBFBF"/>
            </a:solidFill>
            <a:prstDash val="solid"/>
            <a:miter lim="800000"/>
            <a:headEnd type="none" w="sm" len="sm"/>
            <a:tailEnd type="none" w="sm" len="sm"/>
          </a:ln>
        </p:spPr>
      </p:cxnSp>
      <p:pic>
        <p:nvPicPr>
          <p:cNvPr id="788" name="Google Shape;788;p23"/>
          <p:cNvPicPr preferRelativeResize="0"/>
          <p:nvPr/>
        </p:nvPicPr>
        <p:blipFill rotWithShape="1">
          <a:blip r:embed="rId3">
            <a:alphaModFix/>
          </a:blip>
          <a:srcRect/>
          <a:stretch/>
        </p:blipFill>
        <p:spPr>
          <a:xfrm>
            <a:off x="686191" y="165088"/>
            <a:ext cx="722148" cy="722148"/>
          </a:xfrm>
          <a:prstGeom prst="rect">
            <a:avLst/>
          </a:prstGeom>
          <a:noFill/>
          <a:ln>
            <a:noFill/>
          </a:ln>
        </p:spPr>
      </p:pic>
      <p:sp>
        <p:nvSpPr>
          <p:cNvPr id="789" name="Google Shape;789;p23"/>
          <p:cNvSpPr txBox="1"/>
          <p:nvPr/>
        </p:nvSpPr>
        <p:spPr>
          <a:xfrm>
            <a:off x="1600998" y="636403"/>
            <a:ext cx="625331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97979"/>
                </a:solidFill>
                <a:latin typeface="Lato Light"/>
                <a:ea typeface="Lato Light"/>
                <a:cs typeface="Lato Light"/>
                <a:sym typeface="Lato Light"/>
              </a:rPr>
              <a:t>Tiền xử lý</a:t>
            </a:r>
            <a:endParaRPr sz="1800">
              <a:solidFill>
                <a:srgbClr val="797979"/>
              </a:solidFill>
              <a:latin typeface="Lato Light"/>
              <a:ea typeface="Lato Light"/>
              <a:cs typeface="Lato Light"/>
              <a:sym typeface="Lato Light"/>
            </a:endParaRPr>
          </a:p>
        </p:txBody>
      </p:sp>
      <p:sp>
        <p:nvSpPr>
          <p:cNvPr id="790" name="Google Shape;790;p23"/>
          <p:cNvSpPr txBox="1"/>
          <p:nvPr/>
        </p:nvSpPr>
        <p:spPr>
          <a:xfrm>
            <a:off x="253997" y="1764865"/>
            <a:ext cx="9110134" cy="3631733"/>
          </a:xfrm>
          <a:prstGeom prst="rect">
            <a:avLst/>
          </a:prstGeom>
          <a:noFill/>
          <a:ln>
            <a:noFill/>
          </a:ln>
        </p:spPr>
        <p:txBody>
          <a:bodyPr spcFirstLastPara="1" wrap="square" lIns="91425" tIns="91425" rIns="91425" bIns="91425" anchor="t" anchorCtr="0">
            <a:spAutoFit/>
          </a:bodyPr>
          <a:lstStyle/>
          <a:p>
            <a:pPr marL="0" lvl="0" indent="0" algn="l" rtl="0">
              <a:spcBef>
                <a:spcPts val="1200"/>
              </a:spcBef>
              <a:spcAft>
                <a:spcPts val="0"/>
              </a:spcAft>
              <a:buNone/>
            </a:pPr>
            <a:r>
              <a:rPr lang="en-US">
                <a:solidFill>
                  <a:srgbClr val="797979"/>
                </a:solidFill>
                <a:latin typeface="Lato Light"/>
                <a:ea typeface="Lato Light"/>
                <a:cs typeface="Lato Light"/>
              </a:rPr>
              <a:t>Chia tập train và tập test với tỉ lệ 6:1.</a:t>
            </a:r>
            <a:endParaRPr>
              <a:solidFill>
                <a:srgbClr val="797979"/>
              </a:solidFill>
              <a:latin typeface="Lato Light"/>
              <a:ea typeface="Lato Light"/>
              <a:cs typeface="Lato Light"/>
            </a:endParaRPr>
          </a:p>
          <a:p>
            <a:pPr marL="0" lvl="0" indent="0" algn="l" rtl="0">
              <a:spcBef>
                <a:spcPts val="1200"/>
              </a:spcBef>
              <a:spcAft>
                <a:spcPts val="0"/>
              </a:spcAft>
              <a:buNone/>
            </a:pPr>
            <a:r>
              <a:rPr lang="en-US">
                <a:solidFill>
                  <a:srgbClr val="797979"/>
                </a:solidFill>
                <a:latin typeface="Lato Light"/>
                <a:ea typeface="Lato Light"/>
                <a:cs typeface="Lato Light"/>
              </a:rPr>
              <a:t>Chuẩn hóa dữ liệu về [0;1] bằng min-max scaling.</a:t>
            </a:r>
            <a:endParaRPr>
              <a:solidFill>
                <a:srgbClr val="797979"/>
              </a:solidFill>
              <a:latin typeface="Lato Light"/>
              <a:ea typeface="Lato Light"/>
              <a:cs typeface="Lato Light"/>
            </a:endParaRPr>
          </a:p>
          <a:p>
            <a:pPr marL="0" lvl="0" indent="0" algn="l" rtl="0">
              <a:spcBef>
                <a:spcPts val="1200"/>
              </a:spcBef>
              <a:spcAft>
                <a:spcPts val="0"/>
              </a:spcAft>
              <a:buNone/>
            </a:pPr>
            <a:r>
              <a:rPr lang="en-US">
                <a:solidFill>
                  <a:srgbClr val="797979"/>
                </a:solidFill>
                <a:latin typeface="Lato Light"/>
                <a:ea typeface="Lato Light"/>
                <a:cs typeface="Lato Light"/>
              </a:rPr>
              <a:t>Chuyển train y về dạng one hot.</a:t>
            </a:r>
            <a:endParaRPr>
              <a:solidFill>
                <a:srgbClr val="797979"/>
              </a:solidFill>
              <a:latin typeface="Lato Light"/>
              <a:ea typeface="Lato Light"/>
              <a:cs typeface="Lato Light"/>
            </a:endParaRPr>
          </a:p>
          <a:p>
            <a:pPr marL="0" lvl="0" indent="0" algn="l" rtl="0">
              <a:spcBef>
                <a:spcPts val="1200"/>
              </a:spcBef>
              <a:spcAft>
                <a:spcPts val="0"/>
              </a:spcAft>
              <a:buNone/>
            </a:pPr>
            <a:r>
              <a:rPr lang="en-US" b="1">
                <a:solidFill>
                  <a:srgbClr val="797979"/>
                </a:solidFill>
                <a:latin typeface="Lato Light"/>
                <a:ea typeface="Lato Light"/>
                <a:cs typeface="Lato Light"/>
              </a:rPr>
              <a:t>	Riêng 2 thuật toán GD</a:t>
            </a:r>
            <a:endParaRPr b="1">
              <a:solidFill>
                <a:srgbClr val="797979"/>
              </a:solidFill>
              <a:latin typeface="Lato Light"/>
              <a:ea typeface="Lato Light"/>
              <a:cs typeface="Lato Light"/>
            </a:endParaRPr>
          </a:p>
          <a:p>
            <a:pPr>
              <a:spcBef>
                <a:spcPts val="1200"/>
              </a:spcBef>
            </a:pPr>
            <a:r>
              <a:rPr lang="en-US">
                <a:solidFill>
                  <a:srgbClr val="797979"/>
                </a:solidFill>
                <a:latin typeface="Lato Light"/>
                <a:ea typeface="Lato Light"/>
                <a:cs typeface="Lato Light"/>
              </a:rPr>
              <a:t>Bổ sung vào X (chứa các giá trị pixel) thêm 2 đặc trưng là "intensity" và "symmetry":</a:t>
            </a:r>
            <a:endParaRPr>
              <a:solidFill>
                <a:srgbClr val="797979"/>
              </a:solidFill>
              <a:latin typeface="Lato Light"/>
              <a:ea typeface="Lato Light"/>
              <a:cs typeface="Lato Light"/>
            </a:endParaRPr>
          </a:p>
          <a:p>
            <a:pPr marL="285750" indent="-285750">
              <a:spcBef>
                <a:spcPts val="1200"/>
              </a:spcBef>
              <a:buFont typeface="Arial" panose="020B0604020202020204" pitchFamily="34" charset="0"/>
              <a:buChar char="•"/>
            </a:pPr>
            <a:r>
              <a:rPr lang="en-US">
                <a:solidFill>
                  <a:srgbClr val="797979"/>
                </a:solidFill>
                <a:latin typeface="Lato Light"/>
                <a:ea typeface="Lato Light"/>
                <a:cs typeface="Lato Light"/>
              </a:rPr>
              <a:t>"intensity“ - giá trị pixel trung bình: giúp phân tách các hình vì có các áo quần, giày dép </a:t>
            </a:r>
          </a:p>
          <a:p>
            <a:pPr marL="742950" lvl="1" indent="-285750">
              <a:spcBef>
                <a:spcPts val="1200"/>
              </a:spcBef>
              <a:buFont typeface="Arial" panose="020B0604020202020204" pitchFamily="34" charset="0"/>
              <a:buChar char="•"/>
            </a:pPr>
            <a:r>
              <a:rPr lang="en-US">
                <a:solidFill>
                  <a:srgbClr val="797979"/>
                </a:solidFill>
                <a:latin typeface="Lato Light"/>
                <a:ea typeface="Lato Light"/>
                <a:cs typeface="Lato Light"/>
              </a:rPr>
              <a:t>ít vải, nhỏ, tối hơn ("intensity" thấp) </a:t>
            </a:r>
          </a:p>
          <a:p>
            <a:pPr marL="742950" lvl="1" indent="-285750">
              <a:spcBef>
                <a:spcPts val="1200"/>
              </a:spcBef>
              <a:buFont typeface="Arial" panose="020B0604020202020204" pitchFamily="34" charset="0"/>
              <a:buChar char="•"/>
            </a:pPr>
            <a:r>
              <a:rPr lang="en-US">
                <a:solidFill>
                  <a:srgbClr val="797979"/>
                </a:solidFill>
                <a:latin typeface="Lato Light"/>
                <a:ea typeface="Lato Light"/>
                <a:cs typeface="Lato Light"/>
              </a:rPr>
              <a:t>nhiều vải, to, sáng hơn ("intensity" cao).</a:t>
            </a:r>
            <a:endParaRPr>
              <a:solidFill>
                <a:srgbClr val="797979"/>
              </a:solidFill>
              <a:latin typeface="Lato Light"/>
              <a:ea typeface="Lato Light"/>
              <a:cs typeface="Lato Light"/>
            </a:endParaRPr>
          </a:p>
        </p:txBody>
      </p:sp>
      <p:pic>
        <p:nvPicPr>
          <p:cNvPr id="791" name="Google Shape;791;p23"/>
          <p:cNvPicPr preferRelativeResize="0"/>
          <p:nvPr/>
        </p:nvPicPr>
        <p:blipFill>
          <a:blip r:embed="rId4">
            <a:alphaModFix/>
          </a:blip>
          <a:stretch>
            <a:fillRect/>
          </a:stretch>
        </p:blipFill>
        <p:spPr>
          <a:xfrm>
            <a:off x="9364132" y="1709782"/>
            <a:ext cx="1552575" cy="1771650"/>
          </a:xfrm>
          <a:prstGeom prst="rect">
            <a:avLst/>
          </a:prstGeom>
          <a:noFill/>
          <a:ln>
            <a:noFill/>
          </a:ln>
        </p:spPr>
      </p:pic>
      <p:pic>
        <p:nvPicPr>
          <p:cNvPr id="792" name="Google Shape;792;p23"/>
          <p:cNvPicPr preferRelativeResize="0"/>
          <p:nvPr/>
        </p:nvPicPr>
        <p:blipFill>
          <a:blip r:embed="rId5">
            <a:alphaModFix/>
          </a:blip>
          <a:stretch>
            <a:fillRect/>
          </a:stretch>
        </p:blipFill>
        <p:spPr>
          <a:xfrm>
            <a:off x="9364131" y="3904856"/>
            <a:ext cx="1552575" cy="17716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797" name="Google Shape;797;g244bb5b1f2c_2_84"/>
          <p:cNvSpPr txBox="1"/>
          <p:nvPr/>
        </p:nvSpPr>
        <p:spPr>
          <a:xfrm>
            <a:off x="1490575" y="188198"/>
            <a:ext cx="28470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97979"/>
                </a:solidFill>
                <a:latin typeface="Lato Light"/>
                <a:ea typeface="Lato Light"/>
                <a:cs typeface="Lato Light"/>
                <a:sym typeface="Lato Light"/>
              </a:rPr>
              <a:t>Thực nghiệm</a:t>
            </a:r>
            <a:endParaRPr sz="2400">
              <a:solidFill>
                <a:srgbClr val="797979"/>
              </a:solidFill>
              <a:latin typeface="Lato Light"/>
              <a:ea typeface="Lato Light"/>
              <a:cs typeface="Lato Light"/>
              <a:sym typeface="Lato Light"/>
            </a:endParaRPr>
          </a:p>
        </p:txBody>
      </p:sp>
      <p:grpSp>
        <p:nvGrpSpPr>
          <p:cNvPr id="798" name="Google Shape;798;g244bb5b1f2c_2_84"/>
          <p:cNvGrpSpPr/>
          <p:nvPr/>
        </p:nvGrpSpPr>
        <p:grpSpPr>
          <a:xfrm>
            <a:off x="623071" y="106362"/>
            <a:ext cx="867630" cy="858091"/>
            <a:chOff x="4957945" y="2905780"/>
            <a:chExt cx="905101" cy="882901"/>
          </a:xfrm>
        </p:grpSpPr>
        <p:sp>
          <p:nvSpPr>
            <p:cNvPr id="799" name="Google Shape;799;g244bb5b1f2c_2_84"/>
            <p:cNvSpPr/>
            <p:nvPr/>
          </p:nvSpPr>
          <p:spPr>
            <a:xfrm>
              <a:off x="4957945" y="2905781"/>
              <a:ext cx="905100" cy="882900"/>
            </a:xfrm>
            <a:prstGeom prst="arc">
              <a:avLst>
                <a:gd name="adj1" fmla="val 6381010"/>
                <a:gd name="adj2" fmla="val 9370435"/>
              </a:avLst>
            </a:prstGeom>
            <a:noFill/>
            <a:ln w="25400" cap="flat" cmpd="sng">
              <a:solidFill>
                <a:srgbClr val="57456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grpSp>
          <p:nvGrpSpPr>
            <p:cNvPr id="800" name="Google Shape;800;g244bb5b1f2c_2_84"/>
            <p:cNvGrpSpPr/>
            <p:nvPr/>
          </p:nvGrpSpPr>
          <p:grpSpPr>
            <a:xfrm>
              <a:off x="4957945" y="2905780"/>
              <a:ext cx="905101" cy="882900"/>
              <a:chOff x="4957944" y="2905781"/>
              <a:chExt cx="905101" cy="882900"/>
            </a:xfrm>
          </p:grpSpPr>
          <p:sp>
            <p:nvSpPr>
              <p:cNvPr id="801" name="Google Shape;801;g244bb5b1f2c_2_84"/>
              <p:cNvSpPr/>
              <p:nvPr/>
            </p:nvSpPr>
            <p:spPr>
              <a:xfrm>
                <a:off x="4957945" y="2905781"/>
                <a:ext cx="905100" cy="882900"/>
              </a:xfrm>
              <a:prstGeom prst="arc">
                <a:avLst>
                  <a:gd name="adj1" fmla="val 9453831"/>
                  <a:gd name="adj2" fmla="val 12527122"/>
                </a:avLst>
              </a:prstGeom>
              <a:noFill/>
              <a:ln w="25400" cap="flat" cmpd="sng">
                <a:solidFill>
                  <a:srgbClr val="01C9C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802" name="Google Shape;802;g244bb5b1f2c_2_84"/>
              <p:cNvSpPr/>
              <p:nvPr/>
            </p:nvSpPr>
            <p:spPr>
              <a:xfrm>
                <a:off x="4957945" y="2905781"/>
                <a:ext cx="905100" cy="882900"/>
              </a:xfrm>
              <a:prstGeom prst="arc">
                <a:avLst>
                  <a:gd name="adj1" fmla="val 15558905"/>
                  <a:gd name="adj2" fmla="val 18645335"/>
                </a:avLst>
              </a:prstGeom>
              <a:noFill/>
              <a:ln w="25400" cap="flat" cmpd="sng">
                <a:solidFill>
                  <a:srgbClr val="F0556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803" name="Google Shape;803;g244bb5b1f2c_2_84"/>
              <p:cNvSpPr/>
              <p:nvPr/>
            </p:nvSpPr>
            <p:spPr>
              <a:xfrm>
                <a:off x="4957945" y="2905781"/>
                <a:ext cx="905100" cy="882900"/>
              </a:xfrm>
              <a:prstGeom prst="arc">
                <a:avLst>
                  <a:gd name="adj1" fmla="val 18647720"/>
                  <a:gd name="adj2" fmla="val 124971"/>
                </a:avLst>
              </a:prstGeom>
              <a:noFill/>
              <a:ln w="25400" cap="flat" cmpd="sng">
                <a:solidFill>
                  <a:srgbClr val="1A6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804" name="Google Shape;804;g244bb5b1f2c_2_84"/>
              <p:cNvSpPr/>
              <p:nvPr/>
            </p:nvSpPr>
            <p:spPr>
              <a:xfrm>
                <a:off x="4957945" y="2905781"/>
                <a:ext cx="905100" cy="882900"/>
              </a:xfrm>
              <a:prstGeom prst="arc">
                <a:avLst>
                  <a:gd name="adj1" fmla="val 129626"/>
                  <a:gd name="adj2" fmla="val 3162068"/>
                </a:avLst>
              </a:prstGeom>
              <a:noFill/>
              <a:ln w="25400" cap="flat" cmpd="sng">
                <a:solidFill>
                  <a:srgbClr val="D6A63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805" name="Google Shape;805;g244bb5b1f2c_2_84"/>
              <p:cNvSpPr/>
              <p:nvPr/>
            </p:nvSpPr>
            <p:spPr>
              <a:xfrm>
                <a:off x="4957945" y="2905781"/>
                <a:ext cx="905100" cy="882900"/>
              </a:xfrm>
              <a:prstGeom prst="arc">
                <a:avLst>
                  <a:gd name="adj1" fmla="val 3182590"/>
                  <a:gd name="adj2" fmla="val 6397607"/>
                </a:avLst>
              </a:prstGeom>
              <a:noFill/>
              <a:ln w="25400" cap="flat" cmpd="sng">
                <a:solidFill>
                  <a:srgbClr val="29675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806" name="Google Shape;806;g244bb5b1f2c_2_84"/>
              <p:cNvSpPr/>
              <p:nvPr/>
            </p:nvSpPr>
            <p:spPr>
              <a:xfrm>
                <a:off x="4957944" y="2905781"/>
                <a:ext cx="905100" cy="882900"/>
              </a:xfrm>
              <a:prstGeom prst="arc">
                <a:avLst>
                  <a:gd name="adj1" fmla="val 12522075"/>
                  <a:gd name="adj2" fmla="val 15545695"/>
                </a:avLst>
              </a:prstGeom>
              <a:noFill/>
              <a:ln w="25400" cap="flat" cmpd="sng">
                <a:solidFill>
                  <a:srgbClr val="54728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grpSp>
      </p:grpSp>
      <p:sp>
        <p:nvSpPr>
          <p:cNvPr id="807" name="Google Shape;807;g244bb5b1f2c_2_84"/>
          <p:cNvSpPr txBox="1">
            <a:spLocks noGrp="1"/>
          </p:cNvSpPr>
          <p:nvPr>
            <p:ph type="sldNum" idx="12"/>
          </p:nvPr>
        </p:nvSpPr>
        <p:spPr>
          <a:xfrm>
            <a:off x="8307260" y="6372573"/>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34</a:t>
            </a:fld>
            <a:endParaRPr/>
          </a:p>
        </p:txBody>
      </p:sp>
      <p:sp>
        <p:nvSpPr>
          <p:cNvPr id="808" name="Google Shape;808;g244bb5b1f2c_2_84"/>
          <p:cNvSpPr txBox="1">
            <a:spLocks noGrp="1"/>
          </p:cNvSpPr>
          <p:nvPr>
            <p:ph type="dt" idx="10"/>
          </p:nvPr>
        </p:nvSpPr>
        <p:spPr>
          <a:xfrm>
            <a:off x="534860" y="6372573"/>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5/16/2023</a:t>
            </a:r>
            <a:endParaRPr/>
          </a:p>
        </p:txBody>
      </p:sp>
      <p:cxnSp>
        <p:nvCxnSpPr>
          <p:cNvPr id="809" name="Google Shape;809;g244bb5b1f2c_2_84"/>
          <p:cNvCxnSpPr/>
          <p:nvPr/>
        </p:nvCxnSpPr>
        <p:spPr>
          <a:xfrm>
            <a:off x="0" y="1104918"/>
            <a:ext cx="12192000" cy="0"/>
          </a:xfrm>
          <a:prstGeom prst="straightConnector1">
            <a:avLst/>
          </a:prstGeom>
          <a:noFill/>
          <a:ln w="9525" cap="flat" cmpd="sng">
            <a:solidFill>
              <a:srgbClr val="BFBFBF"/>
            </a:solidFill>
            <a:prstDash val="solid"/>
            <a:miter lim="800000"/>
            <a:headEnd type="none" w="sm" len="sm"/>
            <a:tailEnd type="none" w="sm" len="sm"/>
          </a:ln>
        </p:spPr>
      </p:cxnSp>
      <p:cxnSp>
        <p:nvCxnSpPr>
          <p:cNvPr id="810" name="Google Shape;810;g244bb5b1f2c_2_84"/>
          <p:cNvCxnSpPr/>
          <p:nvPr/>
        </p:nvCxnSpPr>
        <p:spPr>
          <a:xfrm>
            <a:off x="-303340" y="6386962"/>
            <a:ext cx="12192000" cy="0"/>
          </a:xfrm>
          <a:prstGeom prst="straightConnector1">
            <a:avLst/>
          </a:prstGeom>
          <a:noFill/>
          <a:ln w="9525" cap="flat" cmpd="sng">
            <a:solidFill>
              <a:srgbClr val="BFBFBF"/>
            </a:solidFill>
            <a:prstDash val="solid"/>
            <a:miter lim="800000"/>
            <a:headEnd type="none" w="sm" len="sm"/>
            <a:tailEnd type="none" w="sm" len="sm"/>
          </a:ln>
        </p:spPr>
      </p:cxnSp>
      <p:pic>
        <p:nvPicPr>
          <p:cNvPr id="811" name="Google Shape;811;g244bb5b1f2c_2_84"/>
          <p:cNvPicPr preferRelativeResize="0"/>
          <p:nvPr/>
        </p:nvPicPr>
        <p:blipFill rotWithShape="1">
          <a:blip r:embed="rId3">
            <a:alphaModFix/>
          </a:blip>
          <a:srcRect/>
          <a:stretch/>
        </p:blipFill>
        <p:spPr>
          <a:xfrm>
            <a:off x="686191" y="165088"/>
            <a:ext cx="722148" cy="722148"/>
          </a:xfrm>
          <a:prstGeom prst="rect">
            <a:avLst/>
          </a:prstGeom>
          <a:noFill/>
          <a:ln>
            <a:noFill/>
          </a:ln>
        </p:spPr>
      </p:pic>
      <p:sp>
        <p:nvSpPr>
          <p:cNvPr id="812" name="Google Shape;812;g244bb5b1f2c_2_84"/>
          <p:cNvSpPr txBox="1"/>
          <p:nvPr/>
        </p:nvSpPr>
        <p:spPr>
          <a:xfrm>
            <a:off x="1600998" y="636403"/>
            <a:ext cx="1677062"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97979"/>
                </a:solidFill>
                <a:latin typeface="Lato Light"/>
                <a:ea typeface="Lato Light"/>
                <a:cs typeface="Lato Light"/>
                <a:sym typeface="Lato Light"/>
              </a:rPr>
              <a:t>Tiền xử lý</a:t>
            </a:r>
            <a:endParaRPr sz="1800">
              <a:solidFill>
                <a:srgbClr val="797979"/>
              </a:solidFill>
              <a:latin typeface="Lato Light"/>
              <a:ea typeface="Lato Light"/>
              <a:cs typeface="Lato Light"/>
              <a:sym typeface="Lato Light"/>
            </a:endParaRPr>
          </a:p>
        </p:txBody>
      </p:sp>
      <p:sp>
        <p:nvSpPr>
          <p:cNvPr id="813" name="Google Shape;813;g244bb5b1f2c_2_84"/>
          <p:cNvSpPr txBox="1"/>
          <p:nvPr/>
        </p:nvSpPr>
        <p:spPr>
          <a:xfrm>
            <a:off x="534860" y="1619263"/>
            <a:ext cx="6822542" cy="1938962"/>
          </a:xfrm>
          <a:prstGeom prst="rect">
            <a:avLst/>
          </a:prstGeom>
          <a:noFill/>
          <a:ln>
            <a:noFill/>
          </a:ln>
        </p:spPr>
        <p:txBody>
          <a:bodyPr spcFirstLastPara="1" wrap="square" lIns="91425" tIns="91425" rIns="91425" bIns="91425" anchor="t" anchorCtr="0">
            <a:spAutoFit/>
          </a:bodyPr>
          <a:lstStyle/>
          <a:p>
            <a:pPr marL="0" lvl="0" indent="-285750">
              <a:spcBef>
                <a:spcPts val="1200"/>
              </a:spcBef>
              <a:spcAft>
                <a:spcPts val="1200"/>
              </a:spcAft>
              <a:buFont typeface="Arial" panose="020B0604020202020204" pitchFamily="34" charset="0"/>
              <a:buChar char="•"/>
            </a:pPr>
            <a:r>
              <a:rPr lang="en-US">
                <a:solidFill>
                  <a:srgbClr val="797979"/>
                </a:solidFill>
                <a:latin typeface="Lato Light"/>
                <a:ea typeface="Lato Light"/>
                <a:cs typeface="Lato Light"/>
              </a:rPr>
              <a:t>"symmetry" - độ đối xứng: giúp phân tách các trang phục vì </a:t>
            </a:r>
          </a:p>
          <a:p>
            <a:pPr lvl="1" indent="-285750">
              <a:spcBef>
                <a:spcPts val="1200"/>
              </a:spcBef>
              <a:spcAft>
                <a:spcPts val="1200"/>
              </a:spcAft>
              <a:buFont typeface="Arial" panose="020B0604020202020204" pitchFamily="34" charset="0"/>
              <a:buChar char="•"/>
            </a:pPr>
            <a:r>
              <a:rPr lang="en-US">
                <a:solidFill>
                  <a:srgbClr val="797979"/>
                </a:solidFill>
                <a:latin typeface="Lato Light"/>
                <a:ea typeface="Lato Light"/>
                <a:cs typeface="Lato Light"/>
              </a:rPr>
              <a:t>giày dép mức độ đối xứng thấp hơn áo quần</a:t>
            </a:r>
          </a:p>
          <a:p>
            <a:pPr lvl="1" indent="-285750">
              <a:spcBef>
                <a:spcPts val="1200"/>
              </a:spcBef>
              <a:spcAft>
                <a:spcPts val="1200"/>
              </a:spcAft>
              <a:buFont typeface="Arial" panose="020B0604020202020204" pitchFamily="34" charset="0"/>
              <a:buChar char="•"/>
            </a:pPr>
            <a:r>
              <a:rPr lang="en-US">
                <a:solidFill>
                  <a:srgbClr val="797979"/>
                </a:solidFill>
                <a:latin typeface="Lato Light"/>
                <a:ea typeface="Lato Light"/>
                <a:cs typeface="Lato Light"/>
              </a:rPr>
              <a:t>độ đối xứng giữa các áo quần tay dài và ngắn cũng khác nhau.</a:t>
            </a:r>
            <a:endParaRPr>
              <a:solidFill>
                <a:srgbClr val="797979"/>
              </a:solidFill>
              <a:latin typeface="Lato Light"/>
              <a:ea typeface="Lato Light"/>
              <a:cs typeface="Lato Light"/>
            </a:endParaRPr>
          </a:p>
        </p:txBody>
      </p:sp>
      <p:sp>
        <p:nvSpPr>
          <p:cNvPr id="814" name="Google Shape;814;g244bb5b1f2c_2_84"/>
          <p:cNvSpPr txBox="1"/>
          <p:nvPr/>
        </p:nvSpPr>
        <p:spPr>
          <a:xfrm>
            <a:off x="534860" y="4394412"/>
            <a:ext cx="7592029" cy="821733"/>
          </a:xfrm>
          <a:prstGeom prst="rect">
            <a:avLst/>
          </a:prstGeom>
          <a:noFill/>
          <a:ln>
            <a:noFill/>
          </a:ln>
        </p:spPr>
        <p:txBody>
          <a:bodyPr spcFirstLastPara="1" wrap="square" lIns="91425" tIns="91425" rIns="91425" bIns="91425" anchor="t" anchorCtr="0">
            <a:spAutoFit/>
          </a:bodyPr>
          <a:lstStyle/>
          <a:p>
            <a:pPr algn="just">
              <a:lnSpc>
                <a:spcPct val="115000"/>
              </a:lnSpc>
            </a:pPr>
            <a:r>
              <a:rPr lang="en-US">
                <a:solidFill>
                  <a:srgbClr val="797979"/>
                </a:solidFill>
                <a:latin typeface="Lato Light"/>
                <a:ea typeface="Lato Light"/>
                <a:cs typeface="Lato Light"/>
              </a:rPr>
              <a:t>s1: lấy ảnh trừ ảnh lật theo chiều ngang, lấy trị tuyệt đối, rồi lấy trung bình.</a:t>
            </a:r>
            <a:endParaRPr>
              <a:solidFill>
                <a:srgbClr val="797979"/>
              </a:solidFill>
              <a:latin typeface="Lato Light"/>
              <a:ea typeface="Lato Light"/>
              <a:cs typeface="Lato Light"/>
            </a:endParaRPr>
          </a:p>
          <a:p>
            <a:pPr algn="just">
              <a:lnSpc>
                <a:spcPct val="115000"/>
              </a:lnSpc>
            </a:pPr>
            <a:r>
              <a:rPr lang="en-US">
                <a:solidFill>
                  <a:srgbClr val="797979"/>
                </a:solidFill>
                <a:latin typeface="Lato Light"/>
                <a:ea typeface="Lato Light"/>
                <a:cs typeface="Lato Light"/>
              </a:rPr>
              <a:t>s2: lấy ảnh trừ ảnh lật theo chiều dọc, lấy trị tuyệt đối, rồi lấy trung bình. </a:t>
            </a:r>
            <a:endParaRPr>
              <a:solidFill>
                <a:srgbClr val="797979"/>
              </a:solidFill>
              <a:latin typeface="Lato Light"/>
              <a:ea typeface="Lato Light"/>
              <a:cs typeface="Lato Light"/>
            </a:endParaRPr>
          </a:p>
        </p:txBody>
      </p:sp>
      <p:pic>
        <p:nvPicPr>
          <p:cNvPr id="816" name="Google Shape;816;g244bb5b1f2c_2_84"/>
          <p:cNvPicPr preferRelativeResize="0"/>
          <p:nvPr/>
        </p:nvPicPr>
        <p:blipFill>
          <a:blip r:embed="rId4">
            <a:alphaModFix/>
          </a:blip>
          <a:stretch>
            <a:fillRect/>
          </a:stretch>
        </p:blipFill>
        <p:spPr>
          <a:xfrm>
            <a:off x="1842401" y="3733159"/>
            <a:ext cx="2871317" cy="501308"/>
          </a:xfrm>
          <a:prstGeom prst="rect">
            <a:avLst/>
          </a:prstGeom>
          <a:noFill/>
          <a:ln>
            <a:noFill/>
          </a:ln>
        </p:spPr>
      </p:pic>
      <p:pic>
        <p:nvPicPr>
          <p:cNvPr id="817" name="Google Shape;817;g244bb5b1f2c_2_84"/>
          <p:cNvPicPr preferRelativeResize="0"/>
          <p:nvPr/>
        </p:nvPicPr>
        <p:blipFill>
          <a:blip r:embed="rId5">
            <a:alphaModFix/>
          </a:blip>
          <a:stretch>
            <a:fillRect/>
          </a:stretch>
        </p:blipFill>
        <p:spPr>
          <a:xfrm>
            <a:off x="7405475" y="1817375"/>
            <a:ext cx="1552575" cy="1771650"/>
          </a:xfrm>
          <a:prstGeom prst="rect">
            <a:avLst/>
          </a:prstGeom>
          <a:noFill/>
          <a:ln>
            <a:noFill/>
          </a:ln>
        </p:spPr>
      </p:pic>
      <p:pic>
        <p:nvPicPr>
          <p:cNvPr id="818" name="Google Shape;818;g244bb5b1f2c_2_84"/>
          <p:cNvPicPr preferRelativeResize="0"/>
          <p:nvPr/>
        </p:nvPicPr>
        <p:blipFill>
          <a:blip r:embed="rId6">
            <a:alphaModFix/>
          </a:blip>
          <a:stretch>
            <a:fillRect/>
          </a:stretch>
        </p:blipFill>
        <p:spPr>
          <a:xfrm>
            <a:off x="9348883" y="1786575"/>
            <a:ext cx="1552575" cy="1771650"/>
          </a:xfrm>
          <a:prstGeom prst="rect">
            <a:avLst/>
          </a:prstGeom>
          <a:noFill/>
          <a:ln>
            <a:noFill/>
          </a:ln>
        </p:spPr>
      </p:pic>
      <p:pic>
        <p:nvPicPr>
          <p:cNvPr id="819" name="Google Shape;819;g244bb5b1f2c_2_84"/>
          <p:cNvPicPr preferRelativeResize="0"/>
          <p:nvPr/>
        </p:nvPicPr>
        <p:blipFill>
          <a:blip r:embed="rId7">
            <a:alphaModFix/>
          </a:blip>
          <a:stretch>
            <a:fillRect/>
          </a:stretch>
        </p:blipFill>
        <p:spPr>
          <a:xfrm>
            <a:off x="8392243" y="3798313"/>
            <a:ext cx="1485900" cy="17716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23"/>
        <p:cNvGrpSpPr/>
        <p:nvPr/>
      </p:nvGrpSpPr>
      <p:grpSpPr>
        <a:xfrm>
          <a:off x="0" y="0"/>
          <a:ext cx="0" cy="0"/>
          <a:chOff x="0" y="0"/>
          <a:chExt cx="0" cy="0"/>
        </a:xfrm>
      </p:grpSpPr>
      <p:sp>
        <p:nvSpPr>
          <p:cNvPr id="824" name="Google Shape;824;p24"/>
          <p:cNvSpPr txBox="1"/>
          <p:nvPr/>
        </p:nvSpPr>
        <p:spPr>
          <a:xfrm>
            <a:off x="1490575" y="188198"/>
            <a:ext cx="284711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97979"/>
                </a:solidFill>
                <a:latin typeface="Lato Light"/>
                <a:ea typeface="Lato Light"/>
                <a:cs typeface="Lato Light"/>
                <a:sym typeface="Lato Light"/>
              </a:rPr>
              <a:t>Thực nghiệm</a:t>
            </a:r>
            <a:endParaRPr sz="2400">
              <a:solidFill>
                <a:srgbClr val="797979"/>
              </a:solidFill>
              <a:latin typeface="Lato Light"/>
              <a:ea typeface="Lato Light"/>
              <a:cs typeface="Lato Light"/>
              <a:sym typeface="Lato Light"/>
            </a:endParaRPr>
          </a:p>
        </p:txBody>
      </p:sp>
      <p:grpSp>
        <p:nvGrpSpPr>
          <p:cNvPr id="825" name="Google Shape;825;p24"/>
          <p:cNvGrpSpPr/>
          <p:nvPr/>
        </p:nvGrpSpPr>
        <p:grpSpPr>
          <a:xfrm>
            <a:off x="622946" y="106329"/>
            <a:ext cx="867630" cy="857995"/>
            <a:chOff x="4957945" y="2905780"/>
            <a:chExt cx="905125" cy="882812"/>
          </a:xfrm>
        </p:grpSpPr>
        <p:sp>
          <p:nvSpPr>
            <p:cNvPr id="826" name="Google Shape;826;p24"/>
            <p:cNvSpPr/>
            <p:nvPr/>
          </p:nvSpPr>
          <p:spPr>
            <a:xfrm>
              <a:off x="4957945" y="2905781"/>
              <a:ext cx="905124" cy="882811"/>
            </a:xfrm>
            <a:prstGeom prst="arc">
              <a:avLst>
                <a:gd name="adj1" fmla="val 6381010"/>
                <a:gd name="adj2" fmla="val 9370435"/>
              </a:avLst>
            </a:prstGeom>
            <a:noFill/>
            <a:ln w="25400" cap="flat" cmpd="sng">
              <a:solidFill>
                <a:srgbClr val="57456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grpSp>
          <p:nvGrpSpPr>
            <p:cNvPr id="827" name="Google Shape;827;p24"/>
            <p:cNvGrpSpPr/>
            <p:nvPr/>
          </p:nvGrpSpPr>
          <p:grpSpPr>
            <a:xfrm>
              <a:off x="4957945" y="2905780"/>
              <a:ext cx="905125" cy="882811"/>
              <a:chOff x="4957944" y="2905781"/>
              <a:chExt cx="905125" cy="882811"/>
            </a:xfrm>
          </p:grpSpPr>
          <p:sp>
            <p:nvSpPr>
              <p:cNvPr id="828" name="Google Shape;828;p24"/>
              <p:cNvSpPr/>
              <p:nvPr/>
            </p:nvSpPr>
            <p:spPr>
              <a:xfrm>
                <a:off x="4957945" y="2905781"/>
                <a:ext cx="905124" cy="882811"/>
              </a:xfrm>
              <a:prstGeom prst="arc">
                <a:avLst>
                  <a:gd name="adj1" fmla="val 9453831"/>
                  <a:gd name="adj2" fmla="val 12527122"/>
                </a:avLst>
              </a:prstGeom>
              <a:noFill/>
              <a:ln w="25400" cap="flat" cmpd="sng">
                <a:solidFill>
                  <a:srgbClr val="01C9C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829" name="Google Shape;829;p24"/>
              <p:cNvSpPr/>
              <p:nvPr/>
            </p:nvSpPr>
            <p:spPr>
              <a:xfrm>
                <a:off x="4957945" y="2905781"/>
                <a:ext cx="905124" cy="882811"/>
              </a:xfrm>
              <a:prstGeom prst="arc">
                <a:avLst>
                  <a:gd name="adj1" fmla="val 15558905"/>
                  <a:gd name="adj2" fmla="val 18645335"/>
                </a:avLst>
              </a:prstGeom>
              <a:noFill/>
              <a:ln w="25400" cap="flat" cmpd="sng">
                <a:solidFill>
                  <a:srgbClr val="F0556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830" name="Google Shape;830;p24"/>
              <p:cNvSpPr/>
              <p:nvPr/>
            </p:nvSpPr>
            <p:spPr>
              <a:xfrm>
                <a:off x="4957945" y="2905781"/>
                <a:ext cx="905124" cy="882811"/>
              </a:xfrm>
              <a:prstGeom prst="arc">
                <a:avLst>
                  <a:gd name="adj1" fmla="val 18647720"/>
                  <a:gd name="adj2" fmla="val 124971"/>
                </a:avLst>
              </a:prstGeom>
              <a:noFill/>
              <a:ln w="25400" cap="flat" cmpd="sng">
                <a:solidFill>
                  <a:srgbClr val="1A6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831" name="Google Shape;831;p24"/>
              <p:cNvSpPr/>
              <p:nvPr/>
            </p:nvSpPr>
            <p:spPr>
              <a:xfrm>
                <a:off x="4957945" y="2905781"/>
                <a:ext cx="905124" cy="882811"/>
              </a:xfrm>
              <a:prstGeom prst="arc">
                <a:avLst>
                  <a:gd name="adj1" fmla="val 129626"/>
                  <a:gd name="adj2" fmla="val 3162068"/>
                </a:avLst>
              </a:prstGeom>
              <a:noFill/>
              <a:ln w="25400" cap="flat" cmpd="sng">
                <a:solidFill>
                  <a:srgbClr val="D6A63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832" name="Google Shape;832;p24"/>
              <p:cNvSpPr/>
              <p:nvPr/>
            </p:nvSpPr>
            <p:spPr>
              <a:xfrm>
                <a:off x="4957945" y="2905781"/>
                <a:ext cx="905124" cy="882811"/>
              </a:xfrm>
              <a:prstGeom prst="arc">
                <a:avLst>
                  <a:gd name="adj1" fmla="val 3182590"/>
                  <a:gd name="adj2" fmla="val 6397607"/>
                </a:avLst>
              </a:prstGeom>
              <a:noFill/>
              <a:ln w="25400" cap="flat" cmpd="sng">
                <a:solidFill>
                  <a:srgbClr val="29675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833" name="Google Shape;833;p24"/>
              <p:cNvSpPr/>
              <p:nvPr/>
            </p:nvSpPr>
            <p:spPr>
              <a:xfrm>
                <a:off x="4957944" y="2905781"/>
                <a:ext cx="905124" cy="882811"/>
              </a:xfrm>
              <a:prstGeom prst="arc">
                <a:avLst>
                  <a:gd name="adj1" fmla="val 12522075"/>
                  <a:gd name="adj2" fmla="val 15545695"/>
                </a:avLst>
              </a:prstGeom>
              <a:noFill/>
              <a:ln w="25400" cap="flat" cmpd="sng">
                <a:solidFill>
                  <a:srgbClr val="54728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grpSp>
      </p:grpSp>
      <p:sp>
        <p:nvSpPr>
          <p:cNvPr id="834" name="Google Shape;834;p24"/>
          <p:cNvSpPr txBox="1">
            <a:spLocks noGrp="1"/>
          </p:cNvSpPr>
          <p:nvPr>
            <p:ph type="sldNum" idx="12"/>
          </p:nvPr>
        </p:nvSpPr>
        <p:spPr>
          <a:xfrm>
            <a:off x="8307260" y="6372573"/>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35</a:t>
            </a:fld>
            <a:endParaRPr/>
          </a:p>
        </p:txBody>
      </p:sp>
      <p:sp>
        <p:nvSpPr>
          <p:cNvPr id="835" name="Google Shape;835;p24"/>
          <p:cNvSpPr txBox="1">
            <a:spLocks noGrp="1"/>
          </p:cNvSpPr>
          <p:nvPr>
            <p:ph type="dt" idx="10"/>
          </p:nvPr>
        </p:nvSpPr>
        <p:spPr>
          <a:xfrm>
            <a:off x="534860" y="6372573"/>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5/16/2023</a:t>
            </a:r>
            <a:endParaRPr/>
          </a:p>
        </p:txBody>
      </p:sp>
      <p:cxnSp>
        <p:nvCxnSpPr>
          <p:cNvPr id="836" name="Google Shape;836;p24"/>
          <p:cNvCxnSpPr/>
          <p:nvPr/>
        </p:nvCxnSpPr>
        <p:spPr>
          <a:xfrm rot="10800000" flipH="1">
            <a:off x="0" y="1104917"/>
            <a:ext cx="12192000" cy="1"/>
          </a:xfrm>
          <a:prstGeom prst="straightConnector1">
            <a:avLst/>
          </a:prstGeom>
          <a:noFill/>
          <a:ln w="9525" cap="flat" cmpd="sng">
            <a:solidFill>
              <a:srgbClr val="BFBFBF"/>
            </a:solidFill>
            <a:prstDash val="solid"/>
            <a:miter lim="800000"/>
            <a:headEnd type="none" w="sm" len="sm"/>
            <a:tailEnd type="none" w="sm" len="sm"/>
          </a:ln>
        </p:spPr>
      </p:cxnSp>
      <p:cxnSp>
        <p:nvCxnSpPr>
          <p:cNvPr id="837" name="Google Shape;837;p24"/>
          <p:cNvCxnSpPr/>
          <p:nvPr/>
        </p:nvCxnSpPr>
        <p:spPr>
          <a:xfrm rot="10800000" flipH="1">
            <a:off x="-303340" y="6386961"/>
            <a:ext cx="12192000" cy="1"/>
          </a:xfrm>
          <a:prstGeom prst="straightConnector1">
            <a:avLst/>
          </a:prstGeom>
          <a:noFill/>
          <a:ln w="9525" cap="flat" cmpd="sng">
            <a:solidFill>
              <a:srgbClr val="BFBFBF"/>
            </a:solidFill>
            <a:prstDash val="solid"/>
            <a:miter lim="800000"/>
            <a:headEnd type="none" w="sm" len="sm"/>
            <a:tailEnd type="none" w="sm" len="sm"/>
          </a:ln>
        </p:spPr>
      </p:cxnSp>
      <p:pic>
        <p:nvPicPr>
          <p:cNvPr id="838" name="Google Shape;838;p24"/>
          <p:cNvPicPr preferRelativeResize="0"/>
          <p:nvPr/>
        </p:nvPicPr>
        <p:blipFill rotWithShape="1">
          <a:blip r:embed="rId3">
            <a:alphaModFix/>
          </a:blip>
          <a:srcRect/>
          <a:stretch/>
        </p:blipFill>
        <p:spPr>
          <a:xfrm>
            <a:off x="686191" y="165088"/>
            <a:ext cx="722148" cy="722148"/>
          </a:xfrm>
          <a:prstGeom prst="rect">
            <a:avLst/>
          </a:prstGeom>
          <a:noFill/>
          <a:ln>
            <a:noFill/>
          </a:ln>
        </p:spPr>
      </p:pic>
      <p:sp>
        <p:nvSpPr>
          <p:cNvPr id="839" name="Google Shape;839;p24"/>
          <p:cNvSpPr txBox="1"/>
          <p:nvPr/>
        </p:nvSpPr>
        <p:spPr>
          <a:xfrm>
            <a:off x="1600998" y="636403"/>
            <a:ext cx="625331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97979"/>
                </a:solidFill>
                <a:latin typeface="Lato Light"/>
                <a:ea typeface="Lato Light"/>
                <a:cs typeface="Lato Light"/>
                <a:sym typeface="Lato Light"/>
              </a:rPr>
              <a:t>Huấn luyện dữ liệu</a:t>
            </a:r>
            <a:endParaRPr sz="1800">
              <a:solidFill>
                <a:srgbClr val="797979"/>
              </a:solidFill>
              <a:latin typeface="Lato Light"/>
              <a:ea typeface="Lato Light"/>
              <a:cs typeface="Lato Light"/>
              <a:sym typeface="Lato Light"/>
            </a:endParaRPr>
          </a:p>
        </p:txBody>
      </p:sp>
      <mc:AlternateContent xmlns:mc="http://schemas.openxmlformats.org/markup-compatibility/2006">
        <mc:Choice xmlns:a14="http://schemas.microsoft.com/office/drawing/2010/main" Requires="a14">
          <p:sp>
            <p:nvSpPr>
              <p:cNvPr id="840" name="Google Shape;840;p24"/>
              <p:cNvSpPr txBox="1"/>
              <p:nvPr/>
            </p:nvSpPr>
            <p:spPr>
              <a:xfrm>
                <a:off x="725757" y="1111754"/>
                <a:ext cx="9142142" cy="3711627"/>
              </a:xfrm>
              <a:prstGeom prst="rect">
                <a:avLst/>
              </a:prstGeom>
              <a:noFill/>
              <a:ln>
                <a:noFill/>
              </a:ln>
            </p:spPr>
            <p:txBody>
              <a:bodyPr spcFirstLastPara="1" wrap="square" lIns="91425" tIns="91425" rIns="91425" bIns="91425" anchor="t" anchorCtr="0">
                <a:spAutoFit/>
              </a:bodyPr>
              <a:lstStyle/>
              <a:p>
                <a:pPr lvl="0" indent="-342900" algn="just">
                  <a:lnSpc>
                    <a:spcPct val="115000"/>
                  </a:lnSpc>
                  <a:spcBef>
                    <a:spcPts val="1200"/>
                  </a:spcBef>
                  <a:buFont typeface="Symbol" panose="05050102010706020507" pitchFamily="18" charset="2"/>
                  <a:buChar char=""/>
                </a:pPr>
                <a:r>
                  <a:rPr lang="en-US">
                    <a:solidFill>
                      <a:srgbClr val="797979"/>
                    </a:solidFill>
                    <a:latin typeface="Lato Light"/>
                    <a:ea typeface="Lato Light"/>
                    <a:cs typeface="Lato Light"/>
                  </a:rPr>
                  <a:t>Đối với 2 thuật toán GD</a:t>
                </a:r>
              </a:p>
              <a:p>
                <a:pPr indent="457200" algn="just">
                  <a:lnSpc>
                    <a:spcPct val="115000"/>
                  </a:lnSpc>
                  <a:spcBef>
                    <a:spcPts val="1200"/>
                  </a:spcBef>
                </a:pPr>
                <a:r>
                  <a:rPr lang="en-US">
                    <a:solidFill>
                      <a:srgbClr val="797979"/>
                    </a:solidFill>
                    <a:latin typeface="Lato Light"/>
                    <a:ea typeface="Lato Light"/>
                    <a:cs typeface="Lato Light"/>
                  </a:rPr>
                  <a:t>Để trách tràn số (overflow) khi các </a:t>
                </a:r>
                <a14:m>
                  <m:oMath xmlns:m="http://schemas.openxmlformats.org/officeDocument/2006/math">
                    <m:sSub>
                      <m:sSubPr>
                        <m:ctrlPr>
                          <a:rPr lang="en-US" i="1">
                            <a:solidFill>
                              <a:srgbClr val="797979"/>
                            </a:solidFill>
                            <a:latin typeface="Cambria Math" panose="02040503050406030204" pitchFamily="18" charset="0"/>
                          </a:rPr>
                        </m:ctrlPr>
                      </m:sSubPr>
                      <m:e>
                        <m:r>
                          <a:rPr lang="en-US">
                            <a:solidFill>
                              <a:srgbClr val="797979"/>
                            </a:solidFill>
                            <a:latin typeface="Cambria Math" panose="02040503050406030204" pitchFamily="18" charset="0"/>
                          </a:rPr>
                          <m:t>𝑧</m:t>
                        </m:r>
                      </m:e>
                      <m:sub>
                        <m:r>
                          <a:rPr lang="en-US">
                            <a:solidFill>
                              <a:srgbClr val="797979"/>
                            </a:solidFill>
                            <a:latin typeface="Cambria Math" panose="02040503050406030204" pitchFamily="18" charset="0"/>
                          </a:rPr>
                          <m:t>𝑖𝑗</m:t>
                        </m:r>
                      </m:sub>
                    </m:sSub>
                  </m:oMath>
                </a14:m>
                <a:r>
                  <a:rPr lang="en-US">
                    <a:solidFill>
                      <a:srgbClr val="797979"/>
                    </a:solidFill>
                    <a:latin typeface="Lato Light"/>
                    <a:ea typeface="Lato Light"/>
                    <a:cs typeface="Lato Light"/>
                  </a:rPr>
                  <a:t> quá lớn. Dùng hàm Softmax:</a:t>
                </a:r>
              </a:p>
              <a:p>
                <a:pPr marL="0" marR="0" indent="457200">
                  <a:lnSpc>
                    <a:spcPct val="200000"/>
                  </a:lnSpc>
                  <a:spcBef>
                    <a:spcPts val="0"/>
                  </a:spcBef>
                  <a:spcAft>
                    <a:spcPts val="0"/>
                  </a:spcAft>
                </a:pPr>
                <a14:m>
                  <m:oMathPara xmlns:m="http://schemas.openxmlformats.org/officeDocument/2006/math">
                    <m:oMathParaPr>
                      <m:jc m:val="centerGroup"/>
                    </m:oMathParaPr>
                    <m:oMath xmlns:m="http://schemas.openxmlformats.org/officeDocument/2006/math">
                      <m:f>
                        <m:f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fPr>
                        <m:num>
                          <m:r>
                            <m:rPr>
                              <m:sty m:val="p"/>
                            </m:rPr>
                            <a:rPr lang="en-US" sz="1800" kern="1200">
                              <a:effectLst/>
                              <a:latin typeface="Cambria Math" panose="02040503050406030204" pitchFamily="18" charset="0"/>
                              <a:ea typeface="SimSun" panose="02010600030101010101" pitchFamily="2" charset="-122"/>
                              <a:cs typeface="Times New Roman" panose="02020603050405020304" pitchFamily="18" charset="0"/>
                            </a:rPr>
                            <m:t>exp</m:t>
                          </m:r>
                          <m:r>
                            <a:rPr lang="en-US" sz="1800" kern="1200">
                              <a:effectLst/>
                              <a:latin typeface="Cambria Math" panose="02040503050406030204" pitchFamily="18" charset="0"/>
                              <a:ea typeface="SimSun" panose="02010600030101010101" pitchFamily="2" charset="-122"/>
                              <a:cs typeface="Times New Roman" panose="02020603050405020304" pitchFamily="18" charset="0"/>
                            </a:rPr>
                            <m:t>⁡</m:t>
                          </m:r>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𝑧</m:t>
                              </m:r>
                            </m:e>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𝑖𝑗</m:t>
                              </m:r>
                            </m:sub>
                          </m:s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func>
                            <m:func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funcPr>
                            <m:fName>
                              <m:r>
                                <m:rPr>
                                  <m:sty m:val="p"/>
                                </m:rPr>
                                <a:rPr lang="en-US" sz="1800" kern="1200">
                                  <a:effectLst/>
                                  <a:latin typeface="Cambria Math" panose="02040503050406030204" pitchFamily="18" charset="0"/>
                                  <a:ea typeface="SimSun" panose="02010600030101010101" pitchFamily="2" charset="-122"/>
                                  <a:cs typeface="Times New Roman" panose="02020603050405020304" pitchFamily="18" charset="0"/>
                                </a:rPr>
                                <m:t>max</m:t>
                              </m:r>
                            </m:fName>
                            <m:e>
                              <m:sSub>
                                <m:sSub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𝑧</m:t>
                                  </m:r>
                                </m:e>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𝑖</m:t>
                                  </m:r>
                                </m:sub>
                              </m:sSub>
                            </m:e>
                          </m:func>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num>
                        <m:den>
                          <m:nary>
                            <m:naryPr>
                              <m:chr m:val="∑"/>
                              <m:limLoc m:val="undOv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𝑗</m:t>
                              </m:r>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𝐶</m:t>
                              </m:r>
                            </m:sup>
                            <m:e>
                              <m:r>
                                <m:rPr>
                                  <m:sty m:val="p"/>
                                </m:rPr>
                                <a:rPr lang="en-US" sz="1800" kern="1200">
                                  <a:effectLst/>
                                  <a:latin typeface="Cambria Math" panose="02040503050406030204" pitchFamily="18" charset="0"/>
                                  <a:ea typeface="SimSun" panose="02010600030101010101" pitchFamily="2" charset="-122"/>
                                  <a:cs typeface="Times New Roman" panose="02020603050405020304" pitchFamily="18" charset="0"/>
                                </a:rPr>
                                <m:t>exp</m:t>
                              </m:r>
                              <m:r>
                                <a:rPr lang="en-US" sz="1800" kern="1200">
                                  <a:effectLst/>
                                  <a:latin typeface="Cambria Math" panose="02040503050406030204" pitchFamily="18" charset="0"/>
                                  <a:ea typeface="SimSun" panose="02010600030101010101" pitchFamily="2" charset="-122"/>
                                  <a:cs typeface="Times New Roman" panose="02020603050405020304" pitchFamily="18" charset="0"/>
                                </a:rPr>
                                <m:t>⁡</m:t>
                              </m:r>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𝑧</m:t>
                                  </m:r>
                                </m:e>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𝑖𝑗</m:t>
                                  </m:r>
                                </m:sub>
                              </m:s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func>
                                <m:func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funcPr>
                                <m:fName>
                                  <m:r>
                                    <m:rPr>
                                      <m:sty m:val="p"/>
                                    </m:rPr>
                                    <a:rPr lang="en-US" sz="1800" kern="1200">
                                      <a:effectLst/>
                                      <a:latin typeface="Cambria Math" panose="02040503050406030204" pitchFamily="18" charset="0"/>
                                      <a:ea typeface="SimSun" panose="02010600030101010101" pitchFamily="2" charset="-122"/>
                                      <a:cs typeface="Times New Roman" panose="02020603050405020304" pitchFamily="18" charset="0"/>
                                    </a:rPr>
                                    <m:t>max</m:t>
                                  </m:r>
                                </m:fName>
                                <m:e>
                                  <m:sSub>
                                    <m:sSubPr>
                                      <m:ctrlPr>
                                        <a:rPr lang="en-US" sz="1800" i="1" kern="1200">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𝑧</m:t>
                                      </m:r>
                                    </m:e>
                                    <m:sub>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𝑖</m:t>
                                      </m:r>
                                    </m:sub>
                                  </m:sSub>
                                </m:e>
                              </m:func>
                              <m:r>
                                <a:rPr lang="en-US" sz="1800" i="1" kern="1200">
                                  <a:effectLst/>
                                  <a:latin typeface="Cambria Math" panose="02040503050406030204" pitchFamily="18" charset="0"/>
                                  <a:ea typeface="SimSun" panose="02010600030101010101" pitchFamily="2" charset="-122"/>
                                  <a:cs typeface="Times New Roman" panose="02020603050405020304" pitchFamily="18" charset="0"/>
                                </a:rPr>
                                <m:t>)</m:t>
                              </m:r>
                            </m:e>
                          </m:nary>
                        </m:den>
                      </m:f>
                    </m:oMath>
                  </m:oMathPara>
                </a14:m>
                <a:endParaRPr lang="en-US" sz="1800" kern="1200">
                  <a:effectLst/>
                  <a:latin typeface="Times New Roman" panose="02020603050405020304" pitchFamily="18" charset="0"/>
                  <a:ea typeface="SimSun" panose="02010600030101010101" pitchFamily="2" charset="-122"/>
                  <a:cs typeface="Times New Roman" panose="02020603050405020304" pitchFamily="18" charset="0"/>
                </a:endParaRPr>
              </a:p>
              <a:p>
                <a:pPr marR="0" algn="just">
                  <a:lnSpc>
                    <a:spcPct val="115000"/>
                  </a:lnSpc>
                  <a:spcBef>
                    <a:spcPts val="1200"/>
                  </a:spcBef>
                  <a:spcAft>
                    <a:spcPts val="0"/>
                  </a:spcAft>
                </a:pPr>
                <a:r>
                  <a:rPr lang="en-US">
                    <a:solidFill>
                      <a:srgbClr val="797979"/>
                    </a:solidFill>
                    <a:latin typeface="Lato Light"/>
                    <a:ea typeface="Lato Light"/>
                    <a:cs typeface="Lato Light"/>
                  </a:rPr>
                  <a:t>Huấn luyện dữ liệu với các tham số:</a:t>
                </a:r>
              </a:p>
              <a:p>
                <a:pPr marR="0" algn="just">
                  <a:lnSpc>
                    <a:spcPct val="115000"/>
                  </a:lnSpc>
                  <a:spcBef>
                    <a:spcPts val="1200"/>
                  </a:spcBef>
                  <a:spcAft>
                    <a:spcPts val="0"/>
                  </a:spcAft>
                </a:pPr>
                <a:r>
                  <a:rPr lang="en-US">
                    <a:solidFill>
                      <a:srgbClr val="797979"/>
                    </a:solidFill>
                    <a:latin typeface="Lato Light"/>
                    <a:ea typeface="Lato Light"/>
                    <a:cs typeface="Lato Light"/>
                  </a:rPr>
                  <a:t>learning_rate = 0.03; max_epoch = 50; wanted_mbe = 13; mini-batch size là 32 đối với Mini-batch GD và bằng số dòng dữ liệu đối với GD.</a:t>
                </a:r>
              </a:p>
            </p:txBody>
          </p:sp>
        </mc:Choice>
        <mc:Fallback>
          <p:sp>
            <p:nvSpPr>
              <p:cNvPr id="840" name="Google Shape;840;p24"/>
              <p:cNvSpPr txBox="1">
                <a:spLocks noRot="1" noChangeAspect="1" noMove="1" noResize="1" noEditPoints="1" noAdjustHandles="1" noChangeArrowheads="1" noChangeShapeType="1" noTextEdit="1"/>
              </p:cNvSpPr>
              <p:nvPr/>
            </p:nvSpPr>
            <p:spPr>
              <a:xfrm>
                <a:off x="725757" y="1111754"/>
                <a:ext cx="9142142" cy="3711627"/>
              </a:xfrm>
              <a:prstGeom prst="rect">
                <a:avLst/>
              </a:prstGeom>
              <a:blipFill>
                <a:blip r:embed="rId4"/>
                <a:stretch>
                  <a:fillRect l="-533" r="-600"/>
                </a:stretch>
              </a:blipFill>
              <a:ln>
                <a:noFill/>
              </a:ln>
            </p:spPr>
            <p:txBody>
              <a:bodyPr/>
              <a:lstStyle/>
              <a:p>
                <a:r>
                  <a:rPr lang="en-US">
                    <a:noFill/>
                  </a:rPr>
                  <a:t> </a:t>
                </a:r>
              </a:p>
            </p:txBody>
          </p:sp>
        </mc:Fallback>
      </mc:AlternateContent>
      <p:sp>
        <p:nvSpPr>
          <p:cNvPr id="3" name="TextBox 2">
            <a:extLst>
              <a:ext uri="{FF2B5EF4-FFF2-40B4-BE49-F238E27FC236}">
                <a16:creationId xmlns:a16="http://schemas.microsoft.com/office/drawing/2014/main" id="{DC22F1BA-373D-1728-C91E-AB903209E308}"/>
              </a:ext>
            </a:extLst>
          </p:cNvPr>
          <p:cNvSpPr txBox="1"/>
          <p:nvPr/>
        </p:nvSpPr>
        <p:spPr>
          <a:xfrm>
            <a:off x="725756" y="5005078"/>
            <a:ext cx="9142143" cy="852862"/>
          </a:xfrm>
          <a:prstGeom prst="rect">
            <a:avLst/>
          </a:prstGeom>
          <a:noFill/>
        </p:spPr>
        <p:txBody>
          <a:bodyPr wrap="square">
            <a:spAutoFit/>
          </a:bodyPr>
          <a:lstStyle/>
          <a:p>
            <a:pPr indent="-342900" algn="just">
              <a:lnSpc>
                <a:spcPct val="115000"/>
              </a:lnSpc>
              <a:spcBef>
                <a:spcPts val="1200"/>
              </a:spcBef>
              <a:spcAft>
                <a:spcPts val="0"/>
              </a:spcAft>
              <a:buFont typeface="Symbol" panose="05050102010706020507" pitchFamily="18" charset="2"/>
              <a:buChar char=""/>
            </a:pPr>
            <a:r>
              <a:rPr lang="vi-VN">
                <a:solidFill>
                  <a:srgbClr val="797979"/>
                </a:solidFill>
                <a:latin typeface="Lato Light"/>
                <a:ea typeface="Lato Light"/>
                <a:cs typeface="Lato Light"/>
              </a:rPr>
              <a:t>Đối với CNN</a:t>
            </a:r>
          </a:p>
          <a:p>
            <a:pPr marL="0" lvl="0" indent="0" algn="just" rtl="0">
              <a:lnSpc>
                <a:spcPct val="115000"/>
              </a:lnSpc>
              <a:spcBef>
                <a:spcPts val="1200"/>
              </a:spcBef>
              <a:spcAft>
                <a:spcPts val="1200"/>
              </a:spcAft>
              <a:buNone/>
            </a:pPr>
            <a:r>
              <a:rPr lang="vi-VN">
                <a:solidFill>
                  <a:srgbClr val="797979"/>
                </a:solidFill>
                <a:latin typeface="Lato Light"/>
                <a:ea typeface="Lato Light"/>
                <a:cs typeface="Lato Light"/>
              </a:rPr>
              <a:t>gồm 2 lớp Conv + maxpooling, 1 lớp Fully- connected và softmax để dự đoán cho 10 class.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Google Shape;845;p25"/>
          <p:cNvSpPr txBox="1"/>
          <p:nvPr/>
        </p:nvSpPr>
        <p:spPr>
          <a:xfrm>
            <a:off x="1490575" y="188198"/>
            <a:ext cx="284711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97979"/>
                </a:solidFill>
                <a:latin typeface="Lato Light"/>
                <a:ea typeface="Lato Light"/>
                <a:cs typeface="Lato Light"/>
                <a:sym typeface="Lato Light"/>
              </a:rPr>
              <a:t>Thực nghiệm</a:t>
            </a:r>
            <a:endParaRPr sz="2400">
              <a:solidFill>
                <a:srgbClr val="797979"/>
              </a:solidFill>
              <a:latin typeface="Lato Light"/>
              <a:ea typeface="Lato Light"/>
              <a:cs typeface="Lato Light"/>
              <a:sym typeface="Lato Light"/>
            </a:endParaRPr>
          </a:p>
        </p:txBody>
      </p:sp>
      <p:grpSp>
        <p:nvGrpSpPr>
          <p:cNvPr id="846" name="Google Shape;846;p25"/>
          <p:cNvGrpSpPr/>
          <p:nvPr/>
        </p:nvGrpSpPr>
        <p:grpSpPr>
          <a:xfrm>
            <a:off x="622946" y="106329"/>
            <a:ext cx="867630" cy="857995"/>
            <a:chOff x="4957945" y="2905780"/>
            <a:chExt cx="905125" cy="882812"/>
          </a:xfrm>
        </p:grpSpPr>
        <p:sp>
          <p:nvSpPr>
            <p:cNvPr id="847" name="Google Shape;847;p25"/>
            <p:cNvSpPr/>
            <p:nvPr/>
          </p:nvSpPr>
          <p:spPr>
            <a:xfrm>
              <a:off x="4957945" y="2905781"/>
              <a:ext cx="905124" cy="882811"/>
            </a:xfrm>
            <a:prstGeom prst="arc">
              <a:avLst>
                <a:gd name="adj1" fmla="val 6381010"/>
                <a:gd name="adj2" fmla="val 9370435"/>
              </a:avLst>
            </a:prstGeom>
            <a:noFill/>
            <a:ln w="25400" cap="flat" cmpd="sng">
              <a:solidFill>
                <a:srgbClr val="57456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grpSp>
          <p:nvGrpSpPr>
            <p:cNvPr id="848" name="Google Shape;848;p25"/>
            <p:cNvGrpSpPr/>
            <p:nvPr/>
          </p:nvGrpSpPr>
          <p:grpSpPr>
            <a:xfrm>
              <a:off x="4957945" y="2905780"/>
              <a:ext cx="905125" cy="882811"/>
              <a:chOff x="4957944" y="2905781"/>
              <a:chExt cx="905125" cy="882811"/>
            </a:xfrm>
          </p:grpSpPr>
          <p:sp>
            <p:nvSpPr>
              <p:cNvPr id="849" name="Google Shape;849;p25"/>
              <p:cNvSpPr/>
              <p:nvPr/>
            </p:nvSpPr>
            <p:spPr>
              <a:xfrm>
                <a:off x="4957945" y="2905781"/>
                <a:ext cx="905124" cy="882811"/>
              </a:xfrm>
              <a:prstGeom prst="arc">
                <a:avLst>
                  <a:gd name="adj1" fmla="val 9453831"/>
                  <a:gd name="adj2" fmla="val 12527122"/>
                </a:avLst>
              </a:prstGeom>
              <a:noFill/>
              <a:ln w="25400" cap="flat" cmpd="sng">
                <a:solidFill>
                  <a:srgbClr val="01C9C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850" name="Google Shape;850;p25"/>
              <p:cNvSpPr/>
              <p:nvPr/>
            </p:nvSpPr>
            <p:spPr>
              <a:xfrm>
                <a:off x="4957945" y="2905781"/>
                <a:ext cx="905124" cy="882811"/>
              </a:xfrm>
              <a:prstGeom prst="arc">
                <a:avLst>
                  <a:gd name="adj1" fmla="val 15558905"/>
                  <a:gd name="adj2" fmla="val 18645335"/>
                </a:avLst>
              </a:prstGeom>
              <a:noFill/>
              <a:ln w="25400" cap="flat" cmpd="sng">
                <a:solidFill>
                  <a:srgbClr val="F0556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851" name="Google Shape;851;p25"/>
              <p:cNvSpPr/>
              <p:nvPr/>
            </p:nvSpPr>
            <p:spPr>
              <a:xfrm>
                <a:off x="4957945" y="2905781"/>
                <a:ext cx="905124" cy="882811"/>
              </a:xfrm>
              <a:prstGeom prst="arc">
                <a:avLst>
                  <a:gd name="adj1" fmla="val 18647720"/>
                  <a:gd name="adj2" fmla="val 124971"/>
                </a:avLst>
              </a:prstGeom>
              <a:noFill/>
              <a:ln w="25400" cap="flat" cmpd="sng">
                <a:solidFill>
                  <a:srgbClr val="1A6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852" name="Google Shape;852;p25"/>
              <p:cNvSpPr/>
              <p:nvPr/>
            </p:nvSpPr>
            <p:spPr>
              <a:xfrm>
                <a:off x="4957945" y="2905781"/>
                <a:ext cx="905124" cy="882811"/>
              </a:xfrm>
              <a:prstGeom prst="arc">
                <a:avLst>
                  <a:gd name="adj1" fmla="val 129626"/>
                  <a:gd name="adj2" fmla="val 3162068"/>
                </a:avLst>
              </a:prstGeom>
              <a:noFill/>
              <a:ln w="25400" cap="flat" cmpd="sng">
                <a:solidFill>
                  <a:srgbClr val="D6A63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853" name="Google Shape;853;p25"/>
              <p:cNvSpPr/>
              <p:nvPr/>
            </p:nvSpPr>
            <p:spPr>
              <a:xfrm>
                <a:off x="4957945" y="2905781"/>
                <a:ext cx="905124" cy="882811"/>
              </a:xfrm>
              <a:prstGeom prst="arc">
                <a:avLst>
                  <a:gd name="adj1" fmla="val 3182590"/>
                  <a:gd name="adj2" fmla="val 6397607"/>
                </a:avLst>
              </a:prstGeom>
              <a:noFill/>
              <a:ln w="25400" cap="flat" cmpd="sng">
                <a:solidFill>
                  <a:srgbClr val="29675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854" name="Google Shape;854;p25"/>
              <p:cNvSpPr/>
              <p:nvPr/>
            </p:nvSpPr>
            <p:spPr>
              <a:xfrm>
                <a:off x="4957944" y="2905781"/>
                <a:ext cx="905124" cy="882811"/>
              </a:xfrm>
              <a:prstGeom prst="arc">
                <a:avLst>
                  <a:gd name="adj1" fmla="val 12522075"/>
                  <a:gd name="adj2" fmla="val 15545695"/>
                </a:avLst>
              </a:prstGeom>
              <a:noFill/>
              <a:ln w="25400" cap="flat" cmpd="sng">
                <a:solidFill>
                  <a:srgbClr val="54728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grpSp>
      </p:grpSp>
      <p:sp>
        <p:nvSpPr>
          <p:cNvPr id="855" name="Google Shape;855;p25"/>
          <p:cNvSpPr txBox="1">
            <a:spLocks noGrp="1"/>
          </p:cNvSpPr>
          <p:nvPr>
            <p:ph type="sldNum" idx="12"/>
          </p:nvPr>
        </p:nvSpPr>
        <p:spPr>
          <a:xfrm>
            <a:off x="8307260" y="6372573"/>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36</a:t>
            </a:fld>
            <a:endParaRPr/>
          </a:p>
        </p:txBody>
      </p:sp>
      <p:sp>
        <p:nvSpPr>
          <p:cNvPr id="856" name="Google Shape;856;p25"/>
          <p:cNvSpPr txBox="1">
            <a:spLocks noGrp="1"/>
          </p:cNvSpPr>
          <p:nvPr>
            <p:ph type="dt" idx="10"/>
          </p:nvPr>
        </p:nvSpPr>
        <p:spPr>
          <a:xfrm>
            <a:off x="534860" y="6372573"/>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5/16/2023</a:t>
            </a:r>
            <a:endParaRPr/>
          </a:p>
        </p:txBody>
      </p:sp>
      <p:cxnSp>
        <p:nvCxnSpPr>
          <p:cNvPr id="857" name="Google Shape;857;p25"/>
          <p:cNvCxnSpPr/>
          <p:nvPr/>
        </p:nvCxnSpPr>
        <p:spPr>
          <a:xfrm rot="10800000" flipH="1">
            <a:off x="0" y="1104917"/>
            <a:ext cx="12192000" cy="1"/>
          </a:xfrm>
          <a:prstGeom prst="straightConnector1">
            <a:avLst/>
          </a:prstGeom>
          <a:noFill/>
          <a:ln w="9525" cap="flat" cmpd="sng">
            <a:solidFill>
              <a:srgbClr val="BFBFBF"/>
            </a:solidFill>
            <a:prstDash val="solid"/>
            <a:miter lim="800000"/>
            <a:headEnd type="none" w="sm" len="sm"/>
            <a:tailEnd type="none" w="sm" len="sm"/>
          </a:ln>
        </p:spPr>
      </p:cxnSp>
      <p:cxnSp>
        <p:nvCxnSpPr>
          <p:cNvPr id="858" name="Google Shape;858;p25"/>
          <p:cNvCxnSpPr/>
          <p:nvPr/>
        </p:nvCxnSpPr>
        <p:spPr>
          <a:xfrm rot="10800000" flipH="1">
            <a:off x="-303340" y="6386961"/>
            <a:ext cx="12192000" cy="1"/>
          </a:xfrm>
          <a:prstGeom prst="straightConnector1">
            <a:avLst/>
          </a:prstGeom>
          <a:noFill/>
          <a:ln w="9525" cap="flat" cmpd="sng">
            <a:solidFill>
              <a:srgbClr val="BFBFBF"/>
            </a:solidFill>
            <a:prstDash val="solid"/>
            <a:miter lim="800000"/>
            <a:headEnd type="none" w="sm" len="sm"/>
            <a:tailEnd type="none" w="sm" len="sm"/>
          </a:ln>
        </p:spPr>
      </p:cxnSp>
      <p:pic>
        <p:nvPicPr>
          <p:cNvPr id="859" name="Google Shape;859;p25"/>
          <p:cNvPicPr preferRelativeResize="0"/>
          <p:nvPr/>
        </p:nvPicPr>
        <p:blipFill rotWithShape="1">
          <a:blip r:embed="rId3">
            <a:alphaModFix/>
          </a:blip>
          <a:srcRect/>
          <a:stretch/>
        </p:blipFill>
        <p:spPr>
          <a:xfrm>
            <a:off x="686191" y="165088"/>
            <a:ext cx="722148" cy="722148"/>
          </a:xfrm>
          <a:prstGeom prst="rect">
            <a:avLst/>
          </a:prstGeom>
          <a:noFill/>
          <a:ln>
            <a:noFill/>
          </a:ln>
        </p:spPr>
      </p:pic>
      <p:sp>
        <p:nvSpPr>
          <p:cNvPr id="860" name="Google Shape;860;p25"/>
          <p:cNvSpPr txBox="1"/>
          <p:nvPr/>
        </p:nvSpPr>
        <p:spPr>
          <a:xfrm>
            <a:off x="1600998" y="636403"/>
            <a:ext cx="625331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97979"/>
                </a:solidFill>
                <a:latin typeface="Lato Light"/>
                <a:ea typeface="Lato Light"/>
                <a:cs typeface="Lato Light"/>
                <a:sym typeface="Lato Light"/>
              </a:rPr>
              <a:t>Kết quả - GD</a:t>
            </a:r>
            <a:endParaRPr sz="1800">
              <a:solidFill>
                <a:srgbClr val="797979"/>
              </a:solidFill>
              <a:latin typeface="Lato Light"/>
              <a:ea typeface="Lato Light"/>
              <a:cs typeface="Lato Light"/>
              <a:sym typeface="Lato Light"/>
            </a:endParaRPr>
          </a:p>
        </p:txBody>
      </p:sp>
      <p:sp>
        <p:nvSpPr>
          <p:cNvPr id="861" name="Google Shape;861;p25"/>
          <p:cNvSpPr txBox="1"/>
          <p:nvPr/>
        </p:nvSpPr>
        <p:spPr>
          <a:xfrm>
            <a:off x="419575" y="1322625"/>
            <a:ext cx="722100" cy="354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US" sz="1100" i="1">
                <a:solidFill>
                  <a:schemeClr val="dk1"/>
                </a:solidFill>
              </a:rPr>
              <a:t>Với GD:</a:t>
            </a:r>
            <a:endParaRPr sz="1100" i="1">
              <a:solidFill>
                <a:schemeClr val="dk1"/>
              </a:solidFill>
            </a:endParaRPr>
          </a:p>
        </p:txBody>
      </p:sp>
      <p:pic>
        <p:nvPicPr>
          <p:cNvPr id="862" name="Google Shape;862;p25"/>
          <p:cNvPicPr preferRelativeResize="0"/>
          <p:nvPr/>
        </p:nvPicPr>
        <p:blipFill>
          <a:blip r:embed="rId4">
            <a:alphaModFix/>
          </a:blip>
          <a:stretch>
            <a:fillRect/>
          </a:stretch>
        </p:blipFill>
        <p:spPr>
          <a:xfrm>
            <a:off x="360901" y="1302891"/>
            <a:ext cx="5064657" cy="3776598"/>
          </a:xfrm>
          <a:prstGeom prst="rect">
            <a:avLst/>
          </a:prstGeom>
          <a:noFill/>
          <a:ln>
            <a:noFill/>
          </a:ln>
        </p:spPr>
      </p:pic>
      <p:sp>
        <p:nvSpPr>
          <p:cNvPr id="863" name="Google Shape;863;p25"/>
          <p:cNvSpPr txBox="1"/>
          <p:nvPr/>
        </p:nvSpPr>
        <p:spPr>
          <a:xfrm>
            <a:off x="1211084" y="4990354"/>
            <a:ext cx="4078175" cy="112951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1200"/>
              </a:spcAft>
              <a:buNone/>
            </a:pPr>
            <a:r>
              <a:rPr lang="en-US">
                <a:solidFill>
                  <a:srgbClr val="797979"/>
                </a:solidFill>
                <a:latin typeface="Lato Light"/>
                <a:ea typeface="Lato Light"/>
                <a:cs typeface="Lato Light"/>
              </a:rPr>
              <a:t>(Biểu đồ thể hiện cross-entropy qua mỗi epoch – biểu đồ giảm đều)</a:t>
            </a:r>
            <a:endParaRPr>
              <a:solidFill>
                <a:srgbClr val="797979"/>
              </a:solidFill>
              <a:latin typeface="Lato Light"/>
              <a:ea typeface="Lato Light"/>
              <a:cs typeface="Lato Light"/>
            </a:endParaRPr>
          </a:p>
        </p:txBody>
      </p:sp>
      <p:pic>
        <p:nvPicPr>
          <p:cNvPr id="864" name="Google Shape;864;p25"/>
          <p:cNvPicPr preferRelativeResize="0"/>
          <p:nvPr/>
        </p:nvPicPr>
        <p:blipFill>
          <a:blip r:embed="rId5">
            <a:alphaModFix/>
          </a:blip>
          <a:stretch>
            <a:fillRect/>
          </a:stretch>
        </p:blipFill>
        <p:spPr>
          <a:xfrm>
            <a:off x="6174369" y="1458035"/>
            <a:ext cx="3590925" cy="676275"/>
          </a:xfrm>
          <a:prstGeom prst="rect">
            <a:avLst/>
          </a:prstGeom>
          <a:noFill/>
          <a:ln>
            <a:noFill/>
          </a:ln>
        </p:spPr>
      </p:pic>
      <p:pic>
        <p:nvPicPr>
          <p:cNvPr id="865" name="Google Shape;865;p25"/>
          <p:cNvPicPr preferRelativeResize="0"/>
          <p:nvPr/>
        </p:nvPicPr>
        <p:blipFill>
          <a:blip r:embed="rId6">
            <a:alphaModFix/>
          </a:blip>
          <a:stretch>
            <a:fillRect/>
          </a:stretch>
        </p:blipFill>
        <p:spPr>
          <a:xfrm>
            <a:off x="6707767" y="3229795"/>
            <a:ext cx="2524125" cy="1990725"/>
          </a:xfrm>
          <a:prstGeom prst="rect">
            <a:avLst/>
          </a:prstGeom>
          <a:noFill/>
          <a:ln>
            <a:noFill/>
          </a:ln>
        </p:spPr>
      </p:pic>
      <p:sp>
        <p:nvSpPr>
          <p:cNvPr id="866" name="Google Shape;866;p25"/>
          <p:cNvSpPr txBox="1"/>
          <p:nvPr/>
        </p:nvSpPr>
        <p:spPr>
          <a:xfrm>
            <a:off x="6971416" y="2208647"/>
            <a:ext cx="1996829" cy="503184"/>
          </a:xfrm>
          <a:prstGeom prst="rect">
            <a:avLst/>
          </a:prstGeom>
          <a:noFill/>
          <a:ln>
            <a:noFill/>
          </a:ln>
        </p:spPr>
        <p:txBody>
          <a:bodyPr spcFirstLastPara="1" wrap="square" lIns="91425" tIns="91425" rIns="91425" bIns="91425" anchor="t" anchorCtr="0">
            <a:spAutoFit/>
          </a:bodyPr>
          <a:lstStyle/>
          <a:p>
            <a:pPr>
              <a:lnSpc>
                <a:spcPct val="115000"/>
              </a:lnSpc>
            </a:pPr>
            <a:r>
              <a:rPr lang="en-US">
                <a:solidFill>
                  <a:srgbClr val="797979"/>
                </a:solidFill>
                <a:latin typeface="Lato Light"/>
                <a:ea typeface="Lato Light"/>
                <a:cs typeface="Lato Light"/>
              </a:rPr>
              <a:t>(Time processing)</a:t>
            </a:r>
            <a:endParaRPr>
              <a:solidFill>
                <a:srgbClr val="797979"/>
              </a:solidFill>
              <a:latin typeface="Lato Light"/>
              <a:ea typeface="Lato Light"/>
              <a:cs typeface="Lato Light"/>
            </a:endParaRPr>
          </a:p>
        </p:txBody>
      </p:sp>
      <p:sp>
        <p:nvSpPr>
          <p:cNvPr id="867" name="Google Shape;867;p25"/>
          <p:cNvSpPr txBox="1"/>
          <p:nvPr/>
        </p:nvSpPr>
        <p:spPr>
          <a:xfrm>
            <a:off x="7051118" y="5210877"/>
            <a:ext cx="1837422" cy="810961"/>
          </a:xfrm>
          <a:prstGeom prst="rect">
            <a:avLst/>
          </a:prstGeom>
          <a:noFill/>
          <a:ln>
            <a:noFill/>
          </a:ln>
        </p:spPr>
        <p:txBody>
          <a:bodyPr spcFirstLastPara="1" wrap="square" lIns="91425" tIns="91425" rIns="91425" bIns="91425" anchor="t" anchorCtr="0">
            <a:spAutoFit/>
          </a:bodyPr>
          <a:lstStyle/>
          <a:p>
            <a:pPr lvl="0" indent="0">
              <a:lnSpc>
                <a:spcPct val="115000"/>
              </a:lnSpc>
              <a:spcBef>
                <a:spcPts val="1200"/>
              </a:spcBef>
              <a:spcAft>
                <a:spcPts val="1200"/>
              </a:spcAft>
              <a:buNone/>
            </a:pPr>
            <a:r>
              <a:rPr lang="en-US">
                <a:solidFill>
                  <a:srgbClr val="797979"/>
                </a:solidFill>
                <a:latin typeface="Lato Light"/>
                <a:ea typeface="Lato Light"/>
                <a:cs typeface="Lato Light"/>
              </a:rPr>
              <a:t>(Cross Entropy)</a:t>
            </a:r>
            <a:endParaRPr>
              <a:solidFill>
                <a:srgbClr val="797979"/>
              </a:solidFill>
              <a:latin typeface="Lato Light"/>
              <a:ea typeface="Lato Light"/>
              <a:cs typeface="Lato Ligh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sp>
        <p:nvSpPr>
          <p:cNvPr id="872" name="Google Shape;872;g244bb5b1f2c_2_121"/>
          <p:cNvSpPr txBox="1"/>
          <p:nvPr/>
        </p:nvSpPr>
        <p:spPr>
          <a:xfrm>
            <a:off x="1490575" y="188198"/>
            <a:ext cx="28470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97979"/>
                </a:solidFill>
                <a:latin typeface="Lato Light"/>
                <a:ea typeface="Lato Light"/>
                <a:cs typeface="Lato Light"/>
                <a:sym typeface="Lato Light"/>
              </a:rPr>
              <a:t>Thực nghiệm</a:t>
            </a:r>
            <a:endParaRPr sz="2400">
              <a:solidFill>
                <a:srgbClr val="797979"/>
              </a:solidFill>
              <a:latin typeface="Lato Light"/>
              <a:ea typeface="Lato Light"/>
              <a:cs typeface="Lato Light"/>
              <a:sym typeface="Lato Light"/>
            </a:endParaRPr>
          </a:p>
        </p:txBody>
      </p:sp>
      <p:grpSp>
        <p:nvGrpSpPr>
          <p:cNvPr id="873" name="Google Shape;873;g244bb5b1f2c_2_121"/>
          <p:cNvGrpSpPr/>
          <p:nvPr/>
        </p:nvGrpSpPr>
        <p:grpSpPr>
          <a:xfrm>
            <a:off x="623071" y="106362"/>
            <a:ext cx="867630" cy="858091"/>
            <a:chOff x="4957945" y="2905780"/>
            <a:chExt cx="905101" cy="882901"/>
          </a:xfrm>
        </p:grpSpPr>
        <p:sp>
          <p:nvSpPr>
            <p:cNvPr id="874" name="Google Shape;874;g244bb5b1f2c_2_121"/>
            <p:cNvSpPr/>
            <p:nvPr/>
          </p:nvSpPr>
          <p:spPr>
            <a:xfrm>
              <a:off x="4957945" y="2905781"/>
              <a:ext cx="905100" cy="882900"/>
            </a:xfrm>
            <a:prstGeom prst="arc">
              <a:avLst>
                <a:gd name="adj1" fmla="val 6381010"/>
                <a:gd name="adj2" fmla="val 9370435"/>
              </a:avLst>
            </a:prstGeom>
            <a:noFill/>
            <a:ln w="25400" cap="flat" cmpd="sng">
              <a:solidFill>
                <a:srgbClr val="57456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grpSp>
          <p:nvGrpSpPr>
            <p:cNvPr id="875" name="Google Shape;875;g244bb5b1f2c_2_121"/>
            <p:cNvGrpSpPr/>
            <p:nvPr/>
          </p:nvGrpSpPr>
          <p:grpSpPr>
            <a:xfrm>
              <a:off x="4957945" y="2905780"/>
              <a:ext cx="905101" cy="882900"/>
              <a:chOff x="4957944" y="2905781"/>
              <a:chExt cx="905101" cy="882900"/>
            </a:xfrm>
          </p:grpSpPr>
          <p:sp>
            <p:nvSpPr>
              <p:cNvPr id="876" name="Google Shape;876;g244bb5b1f2c_2_121"/>
              <p:cNvSpPr/>
              <p:nvPr/>
            </p:nvSpPr>
            <p:spPr>
              <a:xfrm>
                <a:off x="4957945" y="2905781"/>
                <a:ext cx="905100" cy="882900"/>
              </a:xfrm>
              <a:prstGeom prst="arc">
                <a:avLst>
                  <a:gd name="adj1" fmla="val 9453831"/>
                  <a:gd name="adj2" fmla="val 12527122"/>
                </a:avLst>
              </a:prstGeom>
              <a:noFill/>
              <a:ln w="25400" cap="flat" cmpd="sng">
                <a:solidFill>
                  <a:srgbClr val="01C9C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877" name="Google Shape;877;g244bb5b1f2c_2_121"/>
              <p:cNvSpPr/>
              <p:nvPr/>
            </p:nvSpPr>
            <p:spPr>
              <a:xfrm>
                <a:off x="4957945" y="2905781"/>
                <a:ext cx="905100" cy="882900"/>
              </a:xfrm>
              <a:prstGeom prst="arc">
                <a:avLst>
                  <a:gd name="adj1" fmla="val 15558905"/>
                  <a:gd name="adj2" fmla="val 18645335"/>
                </a:avLst>
              </a:prstGeom>
              <a:noFill/>
              <a:ln w="25400" cap="flat" cmpd="sng">
                <a:solidFill>
                  <a:srgbClr val="F0556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878" name="Google Shape;878;g244bb5b1f2c_2_121"/>
              <p:cNvSpPr/>
              <p:nvPr/>
            </p:nvSpPr>
            <p:spPr>
              <a:xfrm>
                <a:off x="4957945" y="2905781"/>
                <a:ext cx="905100" cy="882900"/>
              </a:xfrm>
              <a:prstGeom prst="arc">
                <a:avLst>
                  <a:gd name="adj1" fmla="val 18647720"/>
                  <a:gd name="adj2" fmla="val 124971"/>
                </a:avLst>
              </a:prstGeom>
              <a:noFill/>
              <a:ln w="25400" cap="flat" cmpd="sng">
                <a:solidFill>
                  <a:srgbClr val="1A6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879" name="Google Shape;879;g244bb5b1f2c_2_121"/>
              <p:cNvSpPr/>
              <p:nvPr/>
            </p:nvSpPr>
            <p:spPr>
              <a:xfrm>
                <a:off x="4957945" y="2905781"/>
                <a:ext cx="905100" cy="882900"/>
              </a:xfrm>
              <a:prstGeom prst="arc">
                <a:avLst>
                  <a:gd name="adj1" fmla="val 129626"/>
                  <a:gd name="adj2" fmla="val 3162068"/>
                </a:avLst>
              </a:prstGeom>
              <a:noFill/>
              <a:ln w="25400" cap="flat" cmpd="sng">
                <a:solidFill>
                  <a:srgbClr val="D6A63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880" name="Google Shape;880;g244bb5b1f2c_2_121"/>
              <p:cNvSpPr/>
              <p:nvPr/>
            </p:nvSpPr>
            <p:spPr>
              <a:xfrm>
                <a:off x="4957945" y="2905781"/>
                <a:ext cx="905100" cy="882900"/>
              </a:xfrm>
              <a:prstGeom prst="arc">
                <a:avLst>
                  <a:gd name="adj1" fmla="val 3182590"/>
                  <a:gd name="adj2" fmla="val 6397607"/>
                </a:avLst>
              </a:prstGeom>
              <a:noFill/>
              <a:ln w="25400" cap="flat" cmpd="sng">
                <a:solidFill>
                  <a:srgbClr val="29675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881" name="Google Shape;881;g244bb5b1f2c_2_121"/>
              <p:cNvSpPr/>
              <p:nvPr/>
            </p:nvSpPr>
            <p:spPr>
              <a:xfrm>
                <a:off x="4957944" y="2905781"/>
                <a:ext cx="905100" cy="882900"/>
              </a:xfrm>
              <a:prstGeom prst="arc">
                <a:avLst>
                  <a:gd name="adj1" fmla="val 12522075"/>
                  <a:gd name="adj2" fmla="val 15545695"/>
                </a:avLst>
              </a:prstGeom>
              <a:noFill/>
              <a:ln w="25400" cap="flat" cmpd="sng">
                <a:solidFill>
                  <a:srgbClr val="54728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grpSp>
      </p:grpSp>
      <p:sp>
        <p:nvSpPr>
          <p:cNvPr id="882" name="Google Shape;882;g244bb5b1f2c_2_121"/>
          <p:cNvSpPr txBox="1">
            <a:spLocks noGrp="1"/>
          </p:cNvSpPr>
          <p:nvPr>
            <p:ph type="sldNum" idx="12"/>
          </p:nvPr>
        </p:nvSpPr>
        <p:spPr>
          <a:xfrm>
            <a:off x="8307260" y="6372573"/>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37</a:t>
            </a:fld>
            <a:endParaRPr/>
          </a:p>
        </p:txBody>
      </p:sp>
      <p:sp>
        <p:nvSpPr>
          <p:cNvPr id="883" name="Google Shape;883;g244bb5b1f2c_2_121"/>
          <p:cNvSpPr txBox="1">
            <a:spLocks noGrp="1"/>
          </p:cNvSpPr>
          <p:nvPr>
            <p:ph type="dt" idx="10"/>
          </p:nvPr>
        </p:nvSpPr>
        <p:spPr>
          <a:xfrm>
            <a:off x="534860" y="6372573"/>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5/16/2023</a:t>
            </a:r>
            <a:endParaRPr/>
          </a:p>
        </p:txBody>
      </p:sp>
      <p:cxnSp>
        <p:nvCxnSpPr>
          <p:cNvPr id="884" name="Google Shape;884;g244bb5b1f2c_2_121"/>
          <p:cNvCxnSpPr/>
          <p:nvPr/>
        </p:nvCxnSpPr>
        <p:spPr>
          <a:xfrm>
            <a:off x="0" y="1104918"/>
            <a:ext cx="12192000" cy="0"/>
          </a:xfrm>
          <a:prstGeom prst="straightConnector1">
            <a:avLst/>
          </a:prstGeom>
          <a:noFill/>
          <a:ln w="9525" cap="flat" cmpd="sng">
            <a:solidFill>
              <a:srgbClr val="BFBFBF"/>
            </a:solidFill>
            <a:prstDash val="solid"/>
            <a:miter lim="800000"/>
            <a:headEnd type="none" w="sm" len="sm"/>
            <a:tailEnd type="none" w="sm" len="sm"/>
          </a:ln>
        </p:spPr>
      </p:cxnSp>
      <p:cxnSp>
        <p:nvCxnSpPr>
          <p:cNvPr id="885" name="Google Shape;885;g244bb5b1f2c_2_121"/>
          <p:cNvCxnSpPr/>
          <p:nvPr/>
        </p:nvCxnSpPr>
        <p:spPr>
          <a:xfrm>
            <a:off x="-303340" y="6386962"/>
            <a:ext cx="12192000" cy="0"/>
          </a:xfrm>
          <a:prstGeom prst="straightConnector1">
            <a:avLst/>
          </a:prstGeom>
          <a:noFill/>
          <a:ln w="9525" cap="flat" cmpd="sng">
            <a:solidFill>
              <a:srgbClr val="BFBFBF"/>
            </a:solidFill>
            <a:prstDash val="solid"/>
            <a:miter lim="800000"/>
            <a:headEnd type="none" w="sm" len="sm"/>
            <a:tailEnd type="none" w="sm" len="sm"/>
          </a:ln>
        </p:spPr>
      </p:cxnSp>
      <p:pic>
        <p:nvPicPr>
          <p:cNvPr id="886" name="Google Shape;886;g244bb5b1f2c_2_121"/>
          <p:cNvPicPr preferRelativeResize="0"/>
          <p:nvPr/>
        </p:nvPicPr>
        <p:blipFill rotWithShape="1">
          <a:blip r:embed="rId3">
            <a:alphaModFix/>
          </a:blip>
          <a:srcRect/>
          <a:stretch/>
        </p:blipFill>
        <p:spPr>
          <a:xfrm>
            <a:off x="686191" y="165088"/>
            <a:ext cx="722148" cy="722148"/>
          </a:xfrm>
          <a:prstGeom prst="rect">
            <a:avLst/>
          </a:prstGeom>
          <a:noFill/>
          <a:ln>
            <a:noFill/>
          </a:ln>
        </p:spPr>
      </p:pic>
      <p:sp>
        <p:nvSpPr>
          <p:cNvPr id="887" name="Google Shape;887;g244bb5b1f2c_2_121"/>
          <p:cNvSpPr txBox="1"/>
          <p:nvPr/>
        </p:nvSpPr>
        <p:spPr>
          <a:xfrm>
            <a:off x="1600998" y="636403"/>
            <a:ext cx="62532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97979"/>
                </a:solidFill>
                <a:latin typeface="Lato Light"/>
                <a:ea typeface="Lato Light"/>
                <a:cs typeface="Lato Light"/>
                <a:sym typeface="Lato Light"/>
              </a:rPr>
              <a:t>Kết quả - GD</a:t>
            </a:r>
            <a:endParaRPr sz="1800">
              <a:solidFill>
                <a:srgbClr val="797979"/>
              </a:solidFill>
              <a:latin typeface="Lato Light"/>
              <a:ea typeface="Lato Light"/>
              <a:cs typeface="Lato Light"/>
              <a:sym typeface="Lato Light"/>
            </a:endParaRPr>
          </a:p>
        </p:txBody>
      </p:sp>
      <p:pic>
        <p:nvPicPr>
          <p:cNvPr id="888" name="Google Shape;888;g244bb5b1f2c_2_121"/>
          <p:cNvPicPr preferRelativeResize="0"/>
          <p:nvPr/>
        </p:nvPicPr>
        <p:blipFill>
          <a:blip r:embed="rId4">
            <a:alphaModFix/>
          </a:blip>
          <a:stretch>
            <a:fillRect/>
          </a:stretch>
        </p:blipFill>
        <p:spPr>
          <a:xfrm>
            <a:off x="1211765" y="1453675"/>
            <a:ext cx="9286875" cy="1162050"/>
          </a:xfrm>
          <a:prstGeom prst="rect">
            <a:avLst/>
          </a:prstGeom>
          <a:noFill/>
          <a:ln>
            <a:noFill/>
          </a:ln>
        </p:spPr>
      </p:pic>
      <p:pic>
        <p:nvPicPr>
          <p:cNvPr id="889" name="Google Shape;889;g244bb5b1f2c_2_121"/>
          <p:cNvPicPr preferRelativeResize="0"/>
          <p:nvPr/>
        </p:nvPicPr>
        <p:blipFill>
          <a:blip r:embed="rId5">
            <a:alphaModFix/>
          </a:blip>
          <a:stretch>
            <a:fillRect/>
          </a:stretch>
        </p:blipFill>
        <p:spPr>
          <a:xfrm>
            <a:off x="4287277" y="3471546"/>
            <a:ext cx="3135850" cy="1802225"/>
          </a:xfrm>
          <a:prstGeom prst="rect">
            <a:avLst/>
          </a:prstGeom>
          <a:noFill/>
          <a:ln>
            <a:noFill/>
          </a:ln>
        </p:spPr>
      </p:pic>
      <p:sp>
        <p:nvSpPr>
          <p:cNvPr id="890" name="Google Shape;890;g244bb5b1f2c_2_121"/>
          <p:cNvSpPr txBox="1"/>
          <p:nvPr/>
        </p:nvSpPr>
        <p:spPr>
          <a:xfrm>
            <a:off x="4107338" y="2615725"/>
            <a:ext cx="3495730" cy="810961"/>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1200"/>
              </a:spcAft>
              <a:buNone/>
            </a:pPr>
            <a:r>
              <a:rPr lang="en-US">
                <a:solidFill>
                  <a:srgbClr val="797979"/>
                </a:solidFill>
                <a:latin typeface="Lato Light"/>
                <a:ea typeface="Lato Light"/>
                <a:cs typeface="Lato Light"/>
              </a:rPr>
              <a:t>(Top 20 lớp dễ bị đoán sai nhất)</a:t>
            </a:r>
            <a:endParaRPr>
              <a:solidFill>
                <a:srgbClr val="797979"/>
              </a:solidFill>
              <a:latin typeface="Lato Light"/>
              <a:ea typeface="Lato Light"/>
              <a:cs typeface="Lato Light"/>
            </a:endParaRPr>
          </a:p>
        </p:txBody>
      </p:sp>
      <p:sp>
        <p:nvSpPr>
          <p:cNvPr id="891" name="Google Shape;891;g244bb5b1f2c_2_121"/>
          <p:cNvSpPr txBox="1"/>
          <p:nvPr/>
        </p:nvSpPr>
        <p:spPr>
          <a:xfrm>
            <a:off x="4337575" y="5318631"/>
            <a:ext cx="3000000" cy="810961"/>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1200"/>
              </a:spcAft>
              <a:buNone/>
            </a:pPr>
            <a:r>
              <a:rPr lang="en-US">
                <a:solidFill>
                  <a:srgbClr val="797979"/>
                </a:solidFill>
                <a:latin typeface="Lato Light"/>
                <a:ea typeface="Lato Light"/>
                <a:cs typeface="Lato Light"/>
              </a:rPr>
              <a:t>(Điểm số accuracy khá thấp)</a:t>
            </a:r>
            <a:endParaRPr>
              <a:solidFill>
                <a:srgbClr val="797979"/>
              </a:solidFill>
              <a:latin typeface="Lato Light"/>
              <a:ea typeface="Lato Light"/>
              <a:cs typeface="Lato Light"/>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Google Shape;896;p26"/>
          <p:cNvSpPr txBox="1"/>
          <p:nvPr/>
        </p:nvSpPr>
        <p:spPr>
          <a:xfrm>
            <a:off x="1490575" y="188198"/>
            <a:ext cx="284711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97979"/>
                </a:solidFill>
                <a:latin typeface="Lato Light"/>
                <a:ea typeface="Lato Light"/>
                <a:cs typeface="Lato Light"/>
                <a:sym typeface="Lato Light"/>
              </a:rPr>
              <a:t>Thực nghiệm</a:t>
            </a:r>
            <a:endParaRPr sz="2400">
              <a:solidFill>
                <a:srgbClr val="797979"/>
              </a:solidFill>
              <a:latin typeface="Lato Light"/>
              <a:ea typeface="Lato Light"/>
              <a:cs typeface="Lato Light"/>
              <a:sym typeface="Lato Light"/>
            </a:endParaRPr>
          </a:p>
        </p:txBody>
      </p:sp>
      <p:grpSp>
        <p:nvGrpSpPr>
          <p:cNvPr id="897" name="Google Shape;897;p26"/>
          <p:cNvGrpSpPr/>
          <p:nvPr/>
        </p:nvGrpSpPr>
        <p:grpSpPr>
          <a:xfrm>
            <a:off x="622946" y="106329"/>
            <a:ext cx="867630" cy="857995"/>
            <a:chOff x="4957945" y="2905780"/>
            <a:chExt cx="905125" cy="882812"/>
          </a:xfrm>
        </p:grpSpPr>
        <p:sp>
          <p:nvSpPr>
            <p:cNvPr id="898" name="Google Shape;898;p26"/>
            <p:cNvSpPr/>
            <p:nvPr/>
          </p:nvSpPr>
          <p:spPr>
            <a:xfrm>
              <a:off x="4957945" y="2905781"/>
              <a:ext cx="905124" cy="882811"/>
            </a:xfrm>
            <a:prstGeom prst="arc">
              <a:avLst>
                <a:gd name="adj1" fmla="val 6381010"/>
                <a:gd name="adj2" fmla="val 9370435"/>
              </a:avLst>
            </a:prstGeom>
            <a:noFill/>
            <a:ln w="25400" cap="flat" cmpd="sng">
              <a:solidFill>
                <a:srgbClr val="57456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grpSp>
          <p:nvGrpSpPr>
            <p:cNvPr id="899" name="Google Shape;899;p26"/>
            <p:cNvGrpSpPr/>
            <p:nvPr/>
          </p:nvGrpSpPr>
          <p:grpSpPr>
            <a:xfrm>
              <a:off x="4957945" y="2905780"/>
              <a:ext cx="905125" cy="882811"/>
              <a:chOff x="4957944" y="2905781"/>
              <a:chExt cx="905125" cy="882811"/>
            </a:xfrm>
          </p:grpSpPr>
          <p:sp>
            <p:nvSpPr>
              <p:cNvPr id="900" name="Google Shape;900;p26"/>
              <p:cNvSpPr/>
              <p:nvPr/>
            </p:nvSpPr>
            <p:spPr>
              <a:xfrm>
                <a:off x="4957945" y="2905781"/>
                <a:ext cx="905124" cy="882811"/>
              </a:xfrm>
              <a:prstGeom prst="arc">
                <a:avLst>
                  <a:gd name="adj1" fmla="val 9453831"/>
                  <a:gd name="adj2" fmla="val 12527122"/>
                </a:avLst>
              </a:prstGeom>
              <a:noFill/>
              <a:ln w="25400" cap="flat" cmpd="sng">
                <a:solidFill>
                  <a:srgbClr val="01C9C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901" name="Google Shape;901;p26"/>
              <p:cNvSpPr/>
              <p:nvPr/>
            </p:nvSpPr>
            <p:spPr>
              <a:xfrm>
                <a:off x="4957945" y="2905781"/>
                <a:ext cx="905124" cy="882811"/>
              </a:xfrm>
              <a:prstGeom prst="arc">
                <a:avLst>
                  <a:gd name="adj1" fmla="val 15558905"/>
                  <a:gd name="adj2" fmla="val 18645335"/>
                </a:avLst>
              </a:prstGeom>
              <a:noFill/>
              <a:ln w="25400" cap="flat" cmpd="sng">
                <a:solidFill>
                  <a:srgbClr val="F0556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902" name="Google Shape;902;p26"/>
              <p:cNvSpPr/>
              <p:nvPr/>
            </p:nvSpPr>
            <p:spPr>
              <a:xfrm>
                <a:off x="4957945" y="2905781"/>
                <a:ext cx="905124" cy="882811"/>
              </a:xfrm>
              <a:prstGeom prst="arc">
                <a:avLst>
                  <a:gd name="adj1" fmla="val 18647720"/>
                  <a:gd name="adj2" fmla="val 124971"/>
                </a:avLst>
              </a:prstGeom>
              <a:noFill/>
              <a:ln w="25400" cap="flat" cmpd="sng">
                <a:solidFill>
                  <a:srgbClr val="1A6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903" name="Google Shape;903;p26"/>
              <p:cNvSpPr/>
              <p:nvPr/>
            </p:nvSpPr>
            <p:spPr>
              <a:xfrm>
                <a:off x="4957945" y="2905781"/>
                <a:ext cx="905124" cy="882811"/>
              </a:xfrm>
              <a:prstGeom prst="arc">
                <a:avLst>
                  <a:gd name="adj1" fmla="val 129626"/>
                  <a:gd name="adj2" fmla="val 3162068"/>
                </a:avLst>
              </a:prstGeom>
              <a:noFill/>
              <a:ln w="25400" cap="flat" cmpd="sng">
                <a:solidFill>
                  <a:srgbClr val="D6A63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904" name="Google Shape;904;p26"/>
              <p:cNvSpPr/>
              <p:nvPr/>
            </p:nvSpPr>
            <p:spPr>
              <a:xfrm>
                <a:off x="4957945" y="2905781"/>
                <a:ext cx="905124" cy="882811"/>
              </a:xfrm>
              <a:prstGeom prst="arc">
                <a:avLst>
                  <a:gd name="adj1" fmla="val 3182590"/>
                  <a:gd name="adj2" fmla="val 6397607"/>
                </a:avLst>
              </a:prstGeom>
              <a:noFill/>
              <a:ln w="25400" cap="flat" cmpd="sng">
                <a:solidFill>
                  <a:srgbClr val="29675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905" name="Google Shape;905;p26"/>
              <p:cNvSpPr/>
              <p:nvPr/>
            </p:nvSpPr>
            <p:spPr>
              <a:xfrm>
                <a:off x="4957944" y="2905781"/>
                <a:ext cx="905124" cy="882811"/>
              </a:xfrm>
              <a:prstGeom prst="arc">
                <a:avLst>
                  <a:gd name="adj1" fmla="val 12522075"/>
                  <a:gd name="adj2" fmla="val 15545695"/>
                </a:avLst>
              </a:prstGeom>
              <a:noFill/>
              <a:ln w="25400" cap="flat" cmpd="sng">
                <a:solidFill>
                  <a:srgbClr val="54728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grpSp>
      </p:grpSp>
      <p:sp>
        <p:nvSpPr>
          <p:cNvPr id="906" name="Google Shape;906;p26"/>
          <p:cNvSpPr txBox="1">
            <a:spLocks noGrp="1"/>
          </p:cNvSpPr>
          <p:nvPr>
            <p:ph type="sldNum" idx="12"/>
          </p:nvPr>
        </p:nvSpPr>
        <p:spPr>
          <a:xfrm>
            <a:off x="8307260" y="6372573"/>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38</a:t>
            </a:fld>
            <a:endParaRPr/>
          </a:p>
        </p:txBody>
      </p:sp>
      <p:sp>
        <p:nvSpPr>
          <p:cNvPr id="907" name="Google Shape;907;p26"/>
          <p:cNvSpPr txBox="1">
            <a:spLocks noGrp="1"/>
          </p:cNvSpPr>
          <p:nvPr>
            <p:ph type="dt" idx="10"/>
          </p:nvPr>
        </p:nvSpPr>
        <p:spPr>
          <a:xfrm>
            <a:off x="534860" y="6372573"/>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5/16/2023</a:t>
            </a:r>
            <a:endParaRPr/>
          </a:p>
        </p:txBody>
      </p:sp>
      <p:cxnSp>
        <p:nvCxnSpPr>
          <p:cNvPr id="908" name="Google Shape;908;p26"/>
          <p:cNvCxnSpPr/>
          <p:nvPr/>
        </p:nvCxnSpPr>
        <p:spPr>
          <a:xfrm rot="10800000" flipH="1">
            <a:off x="0" y="1104917"/>
            <a:ext cx="12192000" cy="1"/>
          </a:xfrm>
          <a:prstGeom prst="straightConnector1">
            <a:avLst/>
          </a:prstGeom>
          <a:noFill/>
          <a:ln w="9525" cap="flat" cmpd="sng">
            <a:solidFill>
              <a:srgbClr val="BFBFBF"/>
            </a:solidFill>
            <a:prstDash val="solid"/>
            <a:miter lim="800000"/>
            <a:headEnd type="none" w="sm" len="sm"/>
            <a:tailEnd type="none" w="sm" len="sm"/>
          </a:ln>
        </p:spPr>
      </p:cxnSp>
      <p:cxnSp>
        <p:nvCxnSpPr>
          <p:cNvPr id="909" name="Google Shape;909;p26"/>
          <p:cNvCxnSpPr/>
          <p:nvPr/>
        </p:nvCxnSpPr>
        <p:spPr>
          <a:xfrm rot="10800000" flipH="1">
            <a:off x="-303340" y="6386961"/>
            <a:ext cx="12192000" cy="1"/>
          </a:xfrm>
          <a:prstGeom prst="straightConnector1">
            <a:avLst/>
          </a:prstGeom>
          <a:noFill/>
          <a:ln w="9525" cap="flat" cmpd="sng">
            <a:solidFill>
              <a:srgbClr val="BFBFBF"/>
            </a:solidFill>
            <a:prstDash val="solid"/>
            <a:miter lim="800000"/>
            <a:headEnd type="none" w="sm" len="sm"/>
            <a:tailEnd type="none" w="sm" len="sm"/>
          </a:ln>
        </p:spPr>
      </p:cxnSp>
      <p:pic>
        <p:nvPicPr>
          <p:cNvPr id="910" name="Google Shape;910;p26"/>
          <p:cNvPicPr preferRelativeResize="0"/>
          <p:nvPr/>
        </p:nvPicPr>
        <p:blipFill rotWithShape="1">
          <a:blip r:embed="rId3">
            <a:alphaModFix/>
          </a:blip>
          <a:srcRect/>
          <a:stretch/>
        </p:blipFill>
        <p:spPr>
          <a:xfrm>
            <a:off x="686191" y="165088"/>
            <a:ext cx="722148" cy="722148"/>
          </a:xfrm>
          <a:prstGeom prst="rect">
            <a:avLst/>
          </a:prstGeom>
          <a:noFill/>
          <a:ln>
            <a:noFill/>
          </a:ln>
        </p:spPr>
      </p:pic>
      <p:sp>
        <p:nvSpPr>
          <p:cNvPr id="911" name="Google Shape;911;p26"/>
          <p:cNvSpPr txBox="1"/>
          <p:nvPr/>
        </p:nvSpPr>
        <p:spPr>
          <a:xfrm>
            <a:off x="1600998" y="636403"/>
            <a:ext cx="625331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97979"/>
                </a:solidFill>
                <a:latin typeface="Lato Light"/>
                <a:ea typeface="Lato Light"/>
                <a:cs typeface="Lato Light"/>
                <a:sym typeface="Lato Light"/>
              </a:rPr>
              <a:t>Đánh giá, kết luận – Mini batch GD</a:t>
            </a:r>
            <a:endParaRPr sz="1800">
              <a:solidFill>
                <a:srgbClr val="797979"/>
              </a:solidFill>
              <a:latin typeface="Lato Light"/>
              <a:ea typeface="Lato Light"/>
              <a:cs typeface="Lato Light"/>
              <a:sym typeface="Lato Light"/>
            </a:endParaRPr>
          </a:p>
        </p:txBody>
      </p:sp>
      <p:sp>
        <p:nvSpPr>
          <p:cNvPr id="912" name="Google Shape;912;p26"/>
          <p:cNvSpPr txBox="1"/>
          <p:nvPr/>
        </p:nvSpPr>
        <p:spPr>
          <a:xfrm>
            <a:off x="278050" y="1322625"/>
            <a:ext cx="1602000" cy="354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US" sz="1100" i="1">
                <a:solidFill>
                  <a:schemeClr val="dk1"/>
                </a:solidFill>
              </a:rPr>
              <a:t>Với mini-batch GD:</a:t>
            </a:r>
            <a:endParaRPr sz="1100" i="1">
              <a:solidFill>
                <a:schemeClr val="dk1"/>
              </a:solidFill>
            </a:endParaRPr>
          </a:p>
        </p:txBody>
      </p:sp>
      <p:pic>
        <p:nvPicPr>
          <p:cNvPr id="913" name="Google Shape;913;p26"/>
          <p:cNvPicPr preferRelativeResize="0"/>
          <p:nvPr/>
        </p:nvPicPr>
        <p:blipFill>
          <a:blip r:embed="rId4">
            <a:alphaModFix/>
          </a:blip>
          <a:stretch>
            <a:fillRect/>
          </a:stretch>
        </p:blipFill>
        <p:spPr>
          <a:xfrm>
            <a:off x="278050" y="1342290"/>
            <a:ext cx="5337782" cy="3848890"/>
          </a:xfrm>
          <a:prstGeom prst="rect">
            <a:avLst/>
          </a:prstGeom>
          <a:noFill/>
          <a:ln>
            <a:noFill/>
          </a:ln>
        </p:spPr>
      </p:pic>
      <p:sp>
        <p:nvSpPr>
          <p:cNvPr id="914" name="Google Shape;914;p26"/>
          <p:cNvSpPr txBox="1"/>
          <p:nvPr/>
        </p:nvSpPr>
        <p:spPr>
          <a:xfrm>
            <a:off x="278050" y="5080946"/>
            <a:ext cx="5597817" cy="112951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1200"/>
              </a:spcAft>
              <a:buNone/>
            </a:pPr>
            <a:r>
              <a:rPr lang="en-US">
                <a:solidFill>
                  <a:srgbClr val="797979"/>
                </a:solidFill>
                <a:latin typeface="Lato Light"/>
                <a:ea typeface="Lato Light"/>
                <a:cs typeface="Lato Light"/>
              </a:rPr>
              <a:t>(Biểu đồ tương quan của cross-entropy qua mỗi epoch – biểu đồ dao động, nhưng có xu hướng giảm)</a:t>
            </a:r>
            <a:endParaRPr>
              <a:solidFill>
                <a:srgbClr val="797979"/>
              </a:solidFill>
              <a:latin typeface="Lato Light"/>
              <a:ea typeface="Lato Light"/>
              <a:cs typeface="Lato Light"/>
            </a:endParaRPr>
          </a:p>
        </p:txBody>
      </p:sp>
      <p:pic>
        <p:nvPicPr>
          <p:cNvPr id="915" name="Google Shape;915;p26"/>
          <p:cNvPicPr preferRelativeResize="0"/>
          <p:nvPr/>
        </p:nvPicPr>
        <p:blipFill>
          <a:blip r:embed="rId5">
            <a:alphaModFix/>
          </a:blip>
          <a:stretch>
            <a:fillRect/>
          </a:stretch>
        </p:blipFill>
        <p:spPr>
          <a:xfrm>
            <a:off x="6576169" y="1676635"/>
            <a:ext cx="3962400" cy="714375"/>
          </a:xfrm>
          <a:prstGeom prst="rect">
            <a:avLst/>
          </a:prstGeom>
          <a:noFill/>
          <a:ln>
            <a:noFill/>
          </a:ln>
        </p:spPr>
      </p:pic>
      <p:pic>
        <p:nvPicPr>
          <p:cNvPr id="916" name="Google Shape;916;p26"/>
          <p:cNvPicPr preferRelativeResize="0"/>
          <p:nvPr/>
        </p:nvPicPr>
        <p:blipFill>
          <a:blip r:embed="rId6">
            <a:alphaModFix/>
          </a:blip>
          <a:stretch>
            <a:fillRect/>
          </a:stretch>
        </p:blipFill>
        <p:spPr>
          <a:xfrm>
            <a:off x="7361981" y="3244768"/>
            <a:ext cx="2390775" cy="1933575"/>
          </a:xfrm>
          <a:prstGeom prst="rect">
            <a:avLst/>
          </a:prstGeom>
          <a:noFill/>
          <a:ln>
            <a:noFill/>
          </a:ln>
        </p:spPr>
      </p:pic>
      <p:sp>
        <p:nvSpPr>
          <p:cNvPr id="917" name="Google Shape;917;p26"/>
          <p:cNvSpPr txBox="1"/>
          <p:nvPr/>
        </p:nvSpPr>
        <p:spPr>
          <a:xfrm>
            <a:off x="7556805" y="2446649"/>
            <a:ext cx="2001128" cy="810961"/>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1200"/>
              </a:spcAft>
              <a:buNone/>
            </a:pPr>
            <a:r>
              <a:rPr lang="en-US">
                <a:solidFill>
                  <a:srgbClr val="797979"/>
                </a:solidFill>
                <a:latin typeface="Lato Light"/>
                <a:ea typeface="Lato Light"/>
                <a:cs typeface="Lato Light"/>
              </a:rPr>
              <a:t>(Time processing)</a:t>
            </a:r>
            <a:endParaRPr>
              <a:solidFill>
                <a:srgbClr val="797979"/>
              </a:solidFill>
              <a:latin typeface="Lato Light"/>
              <a:ea typeface="Lato Light"/>
              <a:cs typeface="Lato Light"/>
            </a:endParaRPr>
          </a:p>
        </p:txBody>
      </p:sp>
      <p:sp>
        <p:nvSpPr>
          <p:cNvPr id="918" name="Google Shape;918;p26"/>
          <p:cNvSpPr txBox="1"/>
          <p:nvPr/>
        </p:nvSpPr>
        <p:spPr>
          <a:xfrm>
            <a:off x="7020296" y="5361970"/>
            <a:ext cx="3074144"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rgbClr val="797979"/>
                </a:solidFill>
                <a:latin typeface="Lato Light"/>
                <a:ea typeface="Lato Light"/>
                <a:cs typeface="Lato Light"/>
                <a:sym typeface="Times New Roman"/>
              </a:rPr>
              <a:t>(Cross Entropy thấp hơn GD)</a:t>
            </a:r>
            <a:endParaRPr>
              <a:solidFill>
                <a:srgbClr val="797979"/>
              </a:solidFill>
              <a:latin typeface="Lato Light"/>
              <a:ea typeface="Lato Light"/>
              <a:cs typeface="Lato Light"/>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sp>
        <p:nvSpPr>
          <p:cNvPr id="923" name="Google Shape;923;g244bb5b1f2c_2_228"/>
          <p:cNvSpPr txBox="1"/>
          <p:nvPr/>
        </p:nvSpPr>
        <p:spPr>
          <a:xfrm>
            <a:off x="1490575" y="188198"/>
            <a:ext cx="28470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97979"/>
                </a:solidFill>
                <a:latin typeface="Lato Light"/>
                <a:ea typeface="Lato Light"/>
                <a:cs typeface="Lato Light"/>
                <a:sym typeface="Lato Light"/>
              </a:rPr>
              <a:t>Thực nghiệm</a:t>
            </a:r>
            <a:endParaRPr sz="2400">
              <a:solidFill>
                <a:srgbClr val="797979"/>
              </a:solidFill>
              <a:latin typeface="Lato Light"/>
              <a:ea typeface="Lato Light"/>
              <a:cs typeface="Lato Light"/>
              <a:sym typeface="Lato Light"/>
            </a:endParaRPr>
          </a:p>
        </p:txBody>
      </p:sp>
      <p:grpSp>
        <p:nvGrpSpPr>
          <p:cNvPr id="924" name="Google Shape;924;g244bb5b1f2c_2_228"/>
          <p:cNvGrpSpPr/>
          <p:nvPr/>
        </p:nvGrpSpPr>
        <p:grpSpPr>
          <a:xfrm>
            <a:off x="623071" y="106362"/>
            <a:ext cx="867630" cy="858091"/>
            <a:chOff x="4957945" y="2905780"/>
            <a:chExt cx="905101" cy="882901"/>
          </a:xfrm>
        </p:grpSpPr>
        <p:sp>
          <p:nvSpPr>
            <p:cNvPr id="925" name="Google Shape;925;g244bb5b1f2c_2_228"/>
            <p:cNvSpPr/>
            <p:nvPr/>
          </p:nvSpPr>
          <p:spPr>
            <a:xfrm>
              <a:off x="4957945" y="2905781"/>
              <a:ext cx="905100" cy="882900"/>
            </a:xfrm>
            <a:prstGeom prst="arc">
              <a:avLst>
                <a:gd name="adj1" fmla="val 6381010"/>
                <a:gd name="adj2" fmla="val 9370435"/>
              </a:avLst>
            </a:prstGeom>
            <a:noFill/>
            <a:ln w="25400" cap="flat" cmpd="sng">
              <a:solidFill>
                <a:srgbClr val="57456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grpSp>
          <p:nvGrpSpPr>
            <p:cNvPr id="926" name="Google Shape;926;g244bb5b1f2c_2_228"/>
            <p:cNvGrpSpPr/>
            <p:nvPr/>
          </p:nvGrpSpPr>
          <p:grpSpPr>
            <a:xfrm>
              <a:off x="4957945" y="2905780"/>
              <a:ext cx="905101" cy="882900"/>
              <a:chOff x="4957944" y="2905781"/>
              <a:chExt cx="905101" cy="882900"/>
            </a:xfrm>
          </p:grpSpPr>
          <p:sp>
            <p:nvSpPr>
              <p:cNvPr id="927" name="Google Shape;927;g244bb5b1f2c_2_228"/>
              <p:cNvSpPr/>
              <p:nvPr/>
            </p:nvSpPr>
            <p:spPr>
              <a:xfrm>
                <a:off x="4957945" y="2905781"/>
                <a:ext cx="905100" cy="882900"/>
              </a:xfrm>
              <a:prstGeom prst="arc">
                <a:avLst>
                  <a:gd name="adj1" fmla="val 9453831"/>
                  <a:gd name="adj2" fmla="val 12527122"/>
                </a:avLst>
              </a:prstGeom>
              <a:noFill/>
              <a:ln w="25400" cap="flat" cmpd="sng">
                <a:solidFill>
                  <a:srgbClr val="01C9C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928" name="Google Shape;928;g244bb5b1f2c_2_228"/>
              <p:cNvSpPr/>
              <p:nvPr/>
            </p:nvSpPr>
            <p:spPr>
              <a:xfrm>
                <a:off x="4957945" y="2905781"/>
                <a:ext cx="905100" cy="882900"/>
              </a:xfrm>
              <a:prstGeom prst="arc">
                <a:avLst>
                  <a:gd name="adj1" fmla="val 15558905"/>
                  <a:gd name="adj2" fmla="val 18645335"/>
                </a:avLst>
              </a:prstGeom>
              <a:noFill/>
              <a:ln w="25400" cap="flat" cmpd="sng">
                <a:solidFill>
                  <a:srgbClr val="F0556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929" name="Google Shape;929;g244bb5b1f2c_2_228"/>
              <p:cNvSpPr/>
              <p:nvPr/>
            </p:nvSpPr>
            <p:spPr>
              <a:xfrm>
                <a:off x="4957945" y="2905781"/>
                <a:ext cx="905100" cy="882900"/>
              </a:xfrm>
              <a:prstGeom prst="arc">
                <a:avLst>
                  <a:gd name="adj1" fmla="val 18647720"/>
                  <a:gd name="adj2" fmla="val 124971"/>
                </a:avLst>
              </a:prstGeom>
              <a:noFill/>
              <a:ln w="25400" cap="flat" cmpd="sng">
                <a:solidFill>
                  <a:srgbClr val="1A6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930" name="Google Shape;930;g244bb5b1f2c_2_228"/>
              <p:cNvSpPr/>
              <p:nvPr/>
            </p:nvSpPr>
            <p:spPr>
              <a:xfrm>
                <a:off x="4957945" y="2905781"/>
                <a:ext cx="905100" cy="882900"/>
              </a:xfrm>
              <a:prstGeom prst="arc">
                <a:avLst>
                  <a:gd name="adj1" fmla="val 129626"/>
                  <a:gd name="adj2" fmla="val 3162068"/>
                </a:avLst>
              </a:prstGeom>
              <a:noFill/>
              <a:ln w="25400" cap="flat" cmpd="sng">
                <a:solidFill>
                  <a:srgbClr val="D6A63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931" name="Google Shape;931;g244bb5b1f2c_2_228"/>
              <p:cNvSpPr/>
              <p:nvPr/>
            </p:nvSpPr>
            <p:spPr>
              <a:xfrm>
                <a:off x="4957945" y="2905781"/>
                <a:ext cx="905100" cy="882900"/>
              </a:xfrm>
              <a:prstGeom prst="arc">
                <a:avLst>
                  <a:gd name="adj1" fmla="val 3182590"/>
                  <a:gd name="adj2" fmla="val 6397607"/>
                </a:avLst>
              </a:prstGeom>
              <a:noFill/>
              <a:ln w="25400" cap="flat" cmpd="sng">
                <a:solidFill>
                  <a:srgbClr val="29675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932" name="Google Shape;932;g244bb5b1f2c_2_228"/>
              <p:cNvSpPr/>
              <p:nvPr/>
            </p:nvSpPr>
            <p:spPr>
              <a:xfrm>
                <a:off x="4957944" y="2905781"/>
                <a:ext cx="905100" cy="882900"/>
              </a:xfrm>
              <a:prstGeom prst="arc">
                <a:avLst>
                  <a:gd name="adj1" fmla="val 12522075"/>
                  <a:gd name="adj2" fmla="val 15545695"/>
                </a:avLst>
              </a:prstGeom>
              <a:noFill/>
              <a:ln w="25400" cap="flat" cmpd="sng">
                <a:solidFill>
                  <a:srgbClr val="54728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grpSp>
      </p:grpSp>
      <p:sp>
        <p:nvSpPr>
          <p:cNvPr id="933" name="Google Shape;933;g244bb5b1f2c_2_228"/>
          <p:cNvSpPr txBox="1">
            <a:spLocks noGrp="1"/>
          </p:cNvSpPr>
          <p:nvPr>
            <p:ph type="sldNum" idx="12"/>
          </p:nvPr>
        </p:nvSpPr>
        <p:spPr>
          <a:xfrm>
            <a:off x="8307260" y="6372573"/>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39</a:t>
            </a:fld>
            <a:endParaRPr/>
          </a:p>
        </p:txBody>
      </p:sp>
      <p:sp>
        <p:nvSpPr>
          <p:cNvPr id="934" name="Google Shape;934;g244bb5b1f2c_2_228"/>
          <p:cNvSpPr txBox="1">
            <a:spLocks noGrp="1"/>
          </p:cNvSpPr>
          <p:nvPr>
            <p:ph type="dt" idx="10"/>
          </p:nvPr>
        </p:nvSpPr>
        <p:spPr>
          <a:xfrm>
            <a:off x="534860" y="6372573"/>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5/16/2023</a:t>
            </a:r>
            <a:endParaRPr/>
          </a:p>
        </p:txBody>
      </p:sp>
      <p:cxnSp>
        <p:nvCxnSpPr>
          <p:cNvPr id="935" name="Google Shape;935;g244bb5b1f2c_2_228"/>
          <p:cNvCxnSpPr/>
          <p:nvPr/>
        </p:nvCxnSpPr>
        <p:spPr>
          <a:xfrm>
            <a:off x="0" y="1104918"/>
            <a:ext cx="12192000" cy="0"/>
          </a:xfrm>
          <a:prstGeom prst="straightConnector1">
            <a:avLst/>
          </a:prstGeom>
          <a:noFill/>
          <a:ln w="9525" cap="flat" cmpd="sng">
            <a:solidFill>
              <a:srgbClr val="BFBFBF"/>
            </a:solidFill>
            <a:prstDash val="solid"/>
            <a:miter lim="800000"/>
            <a:headEnd type="none" w="sm" len="sm"/>
            <a:tailEnd type="none" w="sm" len="sm"/>
          </a:ln>
        </p:spPr>
      </p:cxnSp>
      <p:cxnSp>
        <p:nvCxnSpPr>
          <p:cNvPr id="936" name="Google Shape;936;g244bb5b1f2c_2_228"/>
          <p:cNvCxnSpPr/>
          <p:nvPr/>
        </p:nvCxnSpPr>
        <p:spPr>
          <a:xfrm>
            <a:off x="-303340" y="6386962"/>
            <a:ext cx="12192000" cy="0"/>
          </a:xfrm>
          <a:prstGeom prst="straightConnector1">
            <a:avLst/>
          </a:prstGeom>
          <a:noFill/>
          <a:ln w="9525" cap="flat" cmpd="sng">
            <a:solidFill>
              <a:srgbClr val="BFBFBF"/>
            </a:solidFill>
            <a:prstDash val="solid"/>
            <a:miter lim="800000"/>
            <a:headEnd type="none" w="sm" len="sm"/>
            <a:tailEnd type="none" w="sm" len="sm"/>
          </a:ln>
        </p:spPr>
      </p:cxnSp>
      <p:pic>
        <p:nvPicPr>
          <p:cNvPr id="937" name="Google Shape;937;g244bb5b1f2c_2_228"/>
          <p:cNvPicPr preferRelativeResize="0"/>
          <p:nvPr/>
        </p:nvPicPr>
        <p:blipFill rotWithShape="1">
          <a:blip r:embed="rId3">
            <a:alphaModFix/>
          </a:blip>
          <a:srcRect/>
          <a:stretch/>
        </p:blipFill>
        <p:spPr>
          <a:xfrm>
            <a:off x="686191" y="165088"/>
            <a:ext cx="722148" cy="722148"/>
          </a:xfrm>
          <a:prstGeom prst="rect">
            <a:avLst/>
          </a:prstGeom>
          <a:noFill/>
          <a:ln>
            <a:noFill/>
          </a:ln>
        </p:spPr>
      </p:pic>
      <p:sp>
        <p:nvSpPr>
          <p:cNvPr id="938" name="Google Shape;938;g244bb5b1f2c_2_228"/>
          <p:cNvSpPr txBox="1"/>
          <p:nvPr/>
        </p:nvSpPr>
        <p:spPr>
          <a:xfrm>
            <a:off x="1600998" y="636403"/>
            <a:ext cx="62532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97979"/>
                </a:solidFill>
                <a:latin typeface="Lato Light"/>
                <a:ea typeface="Lato Light"/>
                <a:cs typeface="Lato Light"/>
                <a:sym typeface="Lato Light"/>
              </a:rPr>
              <a:t>Kết quả – Mini batch GD</a:t>
            </a:r>
            <a:endParaRPr sz="1800">
              <a:solidFill>
                <a:srgbClr val="797979"/>
              </a:solidFill>
              <a:latin typeface="Lato Light"/>
              <a:ea typeface="Lato Light"/>
              <a:cs typeface="Lato Light"/>
              <a:sym typeface="Lato Light"/>
            </a:endParaRPr>
          </a:p>
        </p:txBody>
      </p:sp>
      <p:pic>
        <p:nvPicPr>
          <p:cNvPr id="939" name="Google Shape;939;g244bb5b1f2c_2_228"/>
          <p:cNvPicPr preferRelativeResize="0"/>
          <p:nvPr/>
        </p:nvPicPr>
        <p:blipFill>
          <a:blip r:embed="rId4">
            <a:alphaModFix/>
          </a:blip>
          <a:stretch>
            <a:fillRect/>
          </a:stretch>
        </p:blipFill>
        <p:spPr>
          <a:xfrm>
            <a:off x="1685425" y="1463556"/>
            <a:ext cx="8553450" cy="1162050"/>
          </a:xfrm>
          <a:prstGeom prst="rect">
            <a:avLst/>
          </a:prstGeom>
          <a:noFill/>
          <a:ln>
            <a:noFill/>
          </a:ln>
        </p:spPr>
      </p:pic>
      <p:sp>
        <p:nvSpPr>
          <p:cNvPr id="940" name="Google Shape;940;g244bb5b1f2c_2_228"/>
          <p:cNvSpPr txBox="1"/>
          <p:nvPr/>
        </p:nvSpPr>
        <p:spPr>
          <a:xfrm>
            <a:off x="3950975" y="2625600"/>
            <a:ext cx="3635158" cy="810961"/>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1200"/>
              </a:spcAft>
              <a:buNone/>
            </a:pPr>
            <a:r>
              <a:rPr lang="en-US">
                <a:solidFill>
                  <a:srgbClr val="797979"/>
                </a:solidFill>
                <a:latin typeface="Lato Light"/>
                <a:ea typeface="Lato Light"/>
                <a:cs typeface="Lato Light"/>
              </a:rPr>
              <a:t>(Top 20 lớp dễ bị đoán sai nhất)</a:t>
            </a:r>
            <a:endParaRPr>
              <a:solidFill>
                <a:srgbClr val="797979"/>
              </a:solidFill>
              <a:latin typeface="Lato Light"/>
              <a:ea typeface="Lato Light"/>
              <a:cs typeface="Lato Light"/>
            </a:endParaRPr>
          </a:p>
        </p:txBody>
      </p:sp>
      <p:pic>
        <p:nvPicPr>
          <p:cNvPr id="941" name="Google Shape;941;g244bb5b1f2c_2_228"/>
          <p:cNvPicPr preferRelativeResize="0"/>
          <p:nvPr/>
        </p:nvPicPr>
        <p:blipFill>
          <a:blip r:embed="rId5">
            <a:alphaModFix/>
          </a:blip>
          <a:stretch>
            <a:fillRect/>
          </a:stretch>
        </p:blipFill>
        <p:spPr>
          <a:xfrm>
            <a:off x="8011225" y="3193418"/>
            <a:ext cx="3000000" cy="1937511"/>
          </a:xfrm>
          <a:prstGeom prst="rect">
            <a:avLst/>
          </a:prstGeom>
          <a:noFill/>
          <a:ln>
            <a:noFill/>
          </a:ln>
        </p:spPr>
      </p:pic>
      <p:sp>
        <p:nvSpPr>
          <p:cNvPr id="942" name="Google Shape;942;g244bb5b1f2c_2_228"/>
          <p:cNvSpPr txBox="1"/>
          <p:nvPr/>
        </p:nvSpPr>
        <p:spPr>
          <a:xfrm>
            <a:off x="7150725" y="5061871"/>
            <a:ext cx="4721001" cy="810961"/>
          </a:xfrm>
          <a:prstGeom prst="rect">
            <a:avLst/>
          </a:prstGeom>
          <a:noFill/>
          <a:ln>
            <a:noFill/>
          </a:ln>
        </p:spPr>
        <p:txBody>
          <a:bodyPr spcFirstLastPara="1" wrap="square" lIns="91425" tIns="91425" rIns="91425" bIns="91425" anchor="t" anchorCtr="0">
            <a:spAutoFit/>
          </a:bodyPr>
          <a:lstStyle/>
          <a:p>
            <a:pPr lvl="0" indent="0">
              <a:lnSpc>
                <a:spcPct val="115000"/>
              </a:lnSpc>
              <a:spcBef>
                <a:spcPts val="1200"/>
              </a:spcBef>
              <a:spcAft>
                <a:spcPts val="1200"/>
              </a:spcAft>
              <a:buNone/>
            </a:pPr>
            <a:r>
              <a:rPr lang="en-US">
                <a:solidFill>
                  <a:srgbClr val="797979"/>
                </a:solidFill>
                <a:latin typeface="Lato Light"/>
                <a:ea typeface="Lato Light"/>
                <a:cs typeface="Lato Light"/>
              </a:rPr>
              <a:t>(Điểm số accuracy cao hơn nhiều so với GD)</a:t>
            </a:r>
            <a:endParaRPr>
              <a:solidFill>
                <a:srgbClr val="797979"/>
              </a:solidFill>
              <a:latin typeface="Lato Light"/>
              <a:ea typeface="Lato Light"/>
              <a:cs typeface="Lato Light"/>
            </a:endParaRPr>
          </a:p>
        </p:txBody>
      </p:sp>
      <p:sp>
        <p:nvSpPr>
          <p:cNvPr id="943" name="Google Shape;943;g244bb5b1f2c_2_228"/>
          <p:cNvSpPr txBox="1"/>
          <p:nvPr/>
        </p:nvSpPr>
        <p:spPr>
          <a:xfrm>
            <a:off x="320274" y="3094335"/>
            <a:ext cx="6317593" cy="3108513"/>
          </a:xfrm>
          <a:prstGeom prst="rect">
            <a:avLst/>
          </a:prstGeom>
          <a:noFill/>
          <a:ln>
            <a:noFill/>
          </a:ln>
        </p:spPr>
        <p:txBody>
          <a:bodyPr spcFirstLastPara="1" wrap="square" lIns="91425" tIns="91425" rIns="91425" bIns="91425" anchor="t" anchorCtr="0">
            <a:spAutoFit/>
          </a:bodyPr>
          <a:lstStyle/>
          <a:p>
            <a:pPr>
              <a:spcBef>
                <a:spcPts val="1200"/>
              </a:spcBef>
              <a:spcAft>
                <a:spcPts val="1200"/>
              </a:spcAft>
            </a:pPr>
            <a:r>
              <a:rPr lang="en-US" b="1">
                <a:solidFill>
                  <a:srgbClr val="797979"/>
                </a:solidFill>
                <a:latin typeface="Lato Light"/>
                <a:ea typeface="Lato Light"/>
                <a:cs typeface="Lato Light"/>
              </a:rPr>
              <a:t>Nhận xét: </a:t>
            </a:r>
          </a:p>
          <a:p>
            <a:pPr>
              <a:spcBef>
                <a:spcPts val="1200"/>
              </a:spcBef>
              <a:spcAft>
                <a:spcPts val="1200"/>
              </a:spcAft>
            </a:pPr>
            <a:r>
              <a:rPr lang="en-US">
                <a:solidFill>
                  <a:srgbClr val="797979"/>
                </a:solidFill>
                <a:latin typeface="Lato Light"/>
                <a:ea typeface="Lato Light"/>
                <a:cs typeface="Lato Light"/>
              </a:rPr>
              <a:t>2. Pullover và 4. Coat dễ nhầm lẫn với nhau.</a:t>
            </a:r>
            <a:endParaRPr lang="en-GB">
              <a:solidFill>
                <a:srgbClr val="797979"/>
              </a:solidFill>
              <a:latin typeface="Lato Light"/>
              <a:ea typeface="Lato Light"/>
              <a:cs typeface="Lato Light"/>
            </a:endParaRPr>
          </a:p>
          <a:p>
            <a:pPr>
              <a:spcBef>
                <a:spcPts val="1200"/>
              </a:spcBef>
              <a:spcAft>
                <a:spcPts val="1200"/>
              </a:spcAft>
            </a:pPr>
            <a:r>
              <a:rPr lang="en-US">
                <a:solidFill>
                  <a:srgbClr val="797979"/>
                </a:solidFill>
                <a:latin typeface="Lato Light"/>
                <a:ea typeface="Lato Light"/>
                <a:cs typeface="Lato Light"/>
              </a:rPr>
              <a:t>6. Shirt dễ nhầm lẫn với 4. Coat, 0. T-shirt/top và 2. Pullover</a:t>
            </a:r>
            <a:endParaRPr>
              <a:solidFill>
                <a:srgbClr val="797979"/>
              </a:solidFill>
              <a:latin typeface="Lato Light"/>
              <a:ea typeface="Lato Light"/>
              <a:cs typeface="Lato Light"/>
            </a:endParaRPr>
          </a:p>
          <a:p>
            <a:pPr>
              <a:spcBef>
                <a:spcPts val="1200"/>
              </a:spcBef>
              <a:spcAft>
                <a:spcPts val="1200"/>
              </a:spcAft>
            </a:pPr>
            <a:r>
              <a:rPr lang="en-US">
                <a:solidFill>
                  <a:srgbClr val="797979"/>
                </a:solidFill>
                <a:latin typeface="Lato Light"/>
                <a:ea typeface="Lato Light"/>
                <a:cs typeface="Lato Light"/>
              </a:rPr>
              <a:t>5. Sandal và 9. Ankle boot dễ nhầm lẫn với 7. Sneaker.</a:t>
            </a:r>
            <a:endParaRPr>
              <a:solidFill>
                <a:srgbClr val="797979"/>
              </a:solidFill>
              <a:latin typeface="Lato Light"/>
              <a:ea typeface="Lato Light"/>
              <a:cs typeface="Lato Light"/>
            </a:endParaRPr>
          </a:p>
          <a:p>
            <a:pPr>
              <a:spcBef>
                <a:spcPts val="1200"/>
              </a:spcBef>
              <a:spcAft>
                <a:spcPts val="1200"/>
              </a:spcAft>
            </a:pPr>
            <a:r>
              <a:rPr lang="en-US">
                <a:solidFill>
                  <a:srgbClr val="797979"/>
                </a:solidFill>
                <a:latin typeface="Lato Light"/>
                <a:ea typeface="Lato Light"/>
                <a:cs typeface="Lato Light"/>
              </a:rPr>
              <a:t>3. Dress dễ nhầm lẫn với 0. T-shirt/top, 2. Pullover và 4. Coat.</a:t>
            </a:r>
            <a:endParaRPr>
              <a:solidFill>
                <a:srgbClr val="797979"/>
              </a:solidFill>
              <a:latin typeface="Lato Light"/>
              <a:ea typeface="Lato Light"/>
              <a:cs typeface="Lato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54424" y="231740"/>
            <a:ext cx="4541576" cy="461665"/>
          </a:xfrm>
          <a:prstGeom prst="rect">
            <a:avLst/>
          </a:prstGeom>
          <a:noFill/>
        </p:spPr>
        <p:txBody>
          <a:bodyPr wrap="square" rtlCol="0">
            <a:spAutoFit/>
          </a:bodyPr>
          <a:lstStyle/>
          <a:p>
            <a:r>
              <a:rPr lang="en-US" sz="2400">
                <a:solidFill>
                  <a:srgbClr val="797979"/>
                </a:solidFill>
                <a:latin typeface="Lato light"/>
              </a:rPr>
              <a:t>Giới thiệu thành viên</a:t>
            </a:r>
            <a:endParaRPr lang="en-US" sz="2400" dirty="0">
              <a:solidFill>
                <a:srgbClr val="797979"/>
              </a:solidFill>
              <a:latin typeface="Lato light"/>
            </a:endParaRPr>
          </a:p>
        </p:txBody>
      </p:sp>
      <p:grpSp>
        <p:nvGrpSpPr>
          <p:cNvPr id="6" name="Group 5"/>
          <p:cNvGrpSpPr/>
          <p:nvPr/>
        </p:nvGrpSpPr>
        <p:grpSpPr>
          <a:xfrm>
            <a:off x="608381" y="141821"/>
            <a:ext cx="850040" cy="870621"/>
            <a:chOff x="4957945" y="2905780"/>
            <a:chExt cx="905125" cy="882812"/>
          </a:xfrm>
        </p:grpSpPr>
        <p:sp>
          <p:nvSpPr>
            <p:cNvPr id="7" name="Arc 6"/>
            <p:cNvSpPr/>
            <p:nvPr/>
          </p:nvSpPr>
          <p:spPr>
            <a:xfrm>
              <a:off x="4957945" y="2905781"/>
              <a:ext cx="905124" cy="882811"/>
            </a:xfrm>
            <a:prstGeom prst="arc">
              <a:avLst>
                <a:gd name="adj1" fmla="val 6381010"/>
                <a:gd name="adj2" fmla="val 9370435"/>
              </a:avLst>
            </a:prstGeom>
            <a:ln w="25400">
              <a:solidFill>
                <a:srgbClr val="57456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nvGrpSpPr>
            <p:cNvPr id="8" name="Group 7"/>
            <p:cNvGrpSpPr/>
            <p:nvPr/>
          </p:nvGrpSpPr>
          <p:grpSpPr>
            <a:xfrm>
              <a:off x="4957945" y="2905780"/>
              <a:ext cx="905125" cy="882811"/>
              <a:chOff x="4957944" y="2905781"/>
              <a:chExt cx="905125" cy="882811"/>
            </a:xfrm>
          </p:grpSpPr>
          <p:sp>
            <p:nvSpPr>
              <p:cNvPr id="9" name="Arc 8"/>
              <p:cNvSpPr/>
              <p:nvPr/>
            </p:nvSpPr>
            <p:spPr>
              <a:xfrm>
                <a:off x="4957945" y="2905781"/>
                <a:ext cx="905124" cy="882811"/>
              </a:xfrm>
              <a:prstGeom prst="arc">
                <a:avLst>
                  <a:gd name="adj1" fmla="val 9453831"/>
                  <a:gd name="adj2" fmla="val 12527122"/>
                </a:avLst>
              </a:prstGeom>
              <a:ln w="25400">
                <a:solidFill>
                  <a:srgbClr val="01C9C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0" name="Arc 9"/>
              <p:cNvSpPr/>
              <p:nvPr/>
            </p:nvSpPr>
            <p:spPr>
              <a:xfrm>
                <a:off x="4957945" y="2905781"/>
                <a:ext cx="905124" cy="882811"/>
              </a:xfrm>
              <a:prstGeom prst="arc">
                <a:avLst>
                  <a:gd name="adj1" fmla="val 15558905"/>
                  <a:gd name="adj2" fmla="val 18645335"/>
                </a:avLst>
              </a:prstGeom>
              <a:ln w="25400">
                <a:solidFill>
                  <a:srgbClr val="F0556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1" name="Arc 10"/>
              <p:cNvSpPr/>
              <p:nvPr/>
            </p:nvSpPr>
            <p:spPr>
              <a:xfrm>
                <a:off x="4957945" y="2905781"/>
                <a:ext cx="905124" cy="882811"/>
              </a:xfrm>
              <a:prstGeom prst="arc">
                <a:avLst>
                  <a:gd name="adj1" fmla="val 18647720"/>
                  <a:gd name="adj2" fmla="val 124971"/>
                </a:avLst>
              </a:prstGeom>
              <a:ln w="25400">
                <a:solidFill>
                  <a:srgbClr val="1A689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2" name="Arc 11"/>
              <p:cNvSpPr/>
              <p:nvPr/>
            </p:nvSpPr>
            <p:spPr>
              <a:xfrm>
                <a:off x="4957945" y="2905781"/>
                <a:ext cx="905124" cy="882811"/>
              </a:xfrm>
              <a:prstGeom prst="arc">
                <a:avLst>
                  <a:gd name="adj1" fmla="val 129626"/>
                  <a:gd name="adj2" fmla="val 3162068"/>
                </a:avLst>
              </a:prstGeom>
              <a:ln w="25400">
                <a:solidFill>
                  <a:srgbClr val="D6A6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3" name="Arc 12"/>
              <p:cNvSpPr/>
              <p:nvPr/>
            </p:nvSpPr>
            <p:spPr>
              <a:xfrm>
                <a:off x="4957945" y="2905781"/>
                <a:ext cx="905124" cy="882811"/>
              </a:xfrm>
              <a:prstGeom prst="arc">
                <a:avLst>
                  <a:gd name="adj1" fmla="val 3182590"/>
                  <a:gd name="adj2" fmla="val 6397607"/>
                </a:avLst>
              </a:prstGeom>
              <a:ln w="25400">
                <a:solidFill>
                  <a:srgbClr val="29675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4" name="Arc 13"/>
              <p:cNvSpPr/>
              <p:nvPr/>
            </p:nvSpPr>
            <p:spPr>
              <a:xfrm>
                <a:off x="4957944" y="2905781"/>
                <a:ext cx="905124" cy="882811"/>
              </a:xfrm>
              <a:prstGeom prst="arc">
                <a:avLst>
                  <a:gd name="adj1" fmla="val 12522075"/>
                  <a:gd name="adj2" fmla="val 15545695"/>
                </a:avLst>
              </a:prstGeom>
              <a:ln w="25400">
                <a:solidFill>
                  <a:srgbClr val="54728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grpSp>
      <p:sp>
        <p:nvSpPr>
          <p:cNvPr id="15" name="TextBox 14"/>
          <p:cNvSpPr txBox="1"/>
          <p:nvPr/>
        </p:nvSpPr>
        <p:spPr>
          <a:xfrm>
            <a:off x="1554424" y="577131"/>
            <a:ext cx="2198932" cy="338554"/>
          </a:xfrm>
          <a:prstGeom prst="rect">
            <a:avLst/>
          </a:prstGeom>
          <a:noFill/>
        </p:spPr>
        <p:txBody>
          <a:bodyPr wrap="square" rtlCol="0">
            <a:spAutoFit/>
          </a:bodyPr>
          <a:lstStyle/>
          <a:p>
            <a:r>
              <a:rPr lang="en-US" sz="1600">
                <a:solidFill>
                  <a:srgbClr val="797979"/>
                </a:solidFill>
                <a:latin typeface="Lato light"/>
              </a:rPr>
              <a:t>3 thành viên</a:t>
            </a:r>
            <a:endParaRPr lang="en-US" sz="1600" dirty="0">
              <a:solidFill>
                <a:srgbClr val="797979"/>
              </a:solidFill>
              <a:latin typeface="Lato light"/>
            </a:endParaRPr>
          </a:p>
        </p:txBody>
      </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4387" y="248118"/>
            <a:ext cx="658026" cy="658026"/>
          </a:xfrm>
          <a:prstGeom prst="rect">
            <a:avLst/>
          </a:prstGeom>
        </p:spPr>
      </p:pic>
      <p:cxnSp>
        <p:nvCxnSpPr>
          <p:cNvPr id="21" name="Straight Connector 20"/>
          <p:cNvCxnSpPr/>
          <p:nvPr/>
        </p:nvCxnSpPr>
        <p:spPr>
          <a:xfrm flipV="1">
            <a:off x="0" y="1104917"/>
            <a:ext cx="12192000"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0" y="6370738"/>
            <a:ext cx="12192000"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Slide Number Placeholder 23"/>
          <p:cNvSpPr>
            <a:spLocks noGrp="1"/>
          </p:cNvSpPr>
          <p:nvPr>
            <p:ph type="sldNum" sz="quarter" idx="12"/>
          </p:nvPr>
        </p:nvSpPr>
        <p:spPr/>
        <p:txBody>
          <a:bodyPr/>
          <a:lstStyle/>
          <a:p>
            <a:fld id="{9FF1AF08-227C-4926-93CA-204ED14D83C5}" type="slidenum">
              <a:rPr lang="en-US" smtClean="0"/>
              <a:t>4</a:t>
            </a:fld>
            <a:endParaRPr lang="en-US"/>
          </a:p>
        </p:txBody>
      </p:sp>
      <p:sp>
        <p:nvSpPr>
          <p:cNvPr id="25" name="Date Placeholder 24"/>
          <p:cNvSpPr>
            <a:spLocks noGrp="1"/>
          </p:cNvSpPr>
          <p:nvPr>
            <p:ph type="dt" sz="half" idx="10"/>
          </p:nvPr>
        </p:nvSpPr>
        <p:spPr/>
        <p:txBody>
          <a:bodyPr/>
          <a:lstStyle/>
          <a:p>
            <a:fld id="{B89FA072-86C4-478D-8032-ACD75BBA42D5}" type="datetime1">
              <a:rPr lang="en-US" smtClean="0"/>
              <a:t>5/17/2023</a:t>
            </a:fld>
            <a:endParaRPr lang="en-US"/>
          </a:p>
        </p:txBody>
      </p:sp>
      <p:pic>
        <p:nvPicPr>
          <p:cNvPr id="41" name="Picture 40"/>
          <p:cNvPicPr>
            <a:picLocks noChangeAspect="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0902462" y="134269"/>
            <a:ext cx="451338" cy="451338"/>
          </a:xfrm>
          <a:prstGeom prst="rect">
            <a:avLst/>
          </a:prstGeom>
        </p:spPr>
      </p:pic>
      <p:graphicFrame>
        <p:nvGraphicFramePr>
          <p:cNvPr id="2" name="Table 1">
            <a:extLst>
              <a:ext uri="{FF2B5EF4-FFF2-40B4-BE49-F238E27FC236}">
                <a16:creationId xmlns:a16="http://schemas.microsoft.com/office/drawing/2014/main" id="{4DCD1751-FE95-19B0-299B-D8FD8112925A}"/>
              </a:ext>
            </a:extLst>
          </p:cNvPr>
          <p:cNvGraphicFramePr>
            <a:graphicFrameLocks noGrp="1"/>
          </p:cNvGraphicFramePr>
          <p:nvPr>
            <p:extLst>
              <p:ext uri="{D42A27DB-BD31-4B8C-83A1-F6EECF244321}">
                <p14:modId xmlns:p14="http://schemas.microsoft.com/office/powerpoint/2010/main" val="1529897161"/>
              </p:ext>
            </p:extLst>
          </p:nvPr>
        </p:nvGraphicFramePr>
        <p:xfrm>
          <a:off x="3581400" y="2307839"/>
          <a:ext cx="4680155" cy="2036952"/>
        </p:xfrm>
        <a:graphic>
          <a:graphicData uri="http://schemas.openxmlformats.org/drawingml/2006/table">
            <a:tbl>
              <a:tblPr/>
              <a:tblGrid>
                <a:gridCol w="1907459">
                  <a:extLst>
                    <a:ext uri="{9D8B030D-6E8A-4147-A177-3AD203B41FA5}">
                      <a16:colId xmlns:a16="http://schemas.microsoft.com/office/drawing/2014/main" val="2358891985"/>
                    </a:ext>
                  </a:extLst>
                </a:gridCol>
                <a:gridCol w="2772696">
                  <a:extLst>
                    <a:ext uri="{9D8B030D-6E8A-4147-A177-3AD203B41FA5}">
                      <a16:colId xmlns:a16="http://schemas.microsoft.com/office/drawing/2014/main" val="557329423"/>
                    </a:ext>
                  </a:extLst>
                </a:gridCol>
              </a:tblGrid>
              <a:tr h="342131">
                <a:tc>
                  <a:txBody>
                    <a:bodyPr/>
                    <a:lstStyle/>
                    <a:p>
                      <a:pPr marL="0" algn="l" defTabSz="914400" rtl="0" eaLnBrk="1" fontAlgn="t" latinLnBrk="0" hangingPunct="1">
                        <a:spcBef>
                          <a:spcPts val="0"/>
                        </a:spcBef>
                        <a:spcAft>
                          <a:spcPts val="0"/>
                        </a:spcAft>
                      </a:pPr>
                      <a:r>
                        <a:rPr lang="en-US" sz="1600" b="0" i="0" u="none" strike="noStrike" kern="1200" dirty="0">
                          <a:solidFill>
                            <a:srgbClr val="797979"/>
                          </a:solidFill>
                          <a:effectLst/>
                          <a:latin typeface="Lato light" panose="020F0502020204030203" pitchFamily="34" charset="0"/>
                          <a:ea typeface="Lato light" panose="020F0502020204030203" pitchFamily="34" charset="0"/>
                          <a:cs typeface="Lato light" panose="020F0502020204030203" pitchFamily="34" charset="0"/>
                        </a:rPr>
                        <a:t> FULL NAME</a:t>
                      </a: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dirty="0">
                          <a:solidFill>
                            <a:srgbClr val="797979"/>
                          </a:solidFill>
                          <a:effectLst/>
                          <a:latin typeface="Lato light" panose="020F0502020204030203" pitchFamily="34" charset="0"/>
                          <a:ea typeface="Lato light" panose="020F0502020204030203" pitchFamily="34" charset="0"/>
                          <a:cs typeface="Lato light" panose="020F0502020204030203" pitchFamily="34" charset="0"/>
                        </a:rPr>
                        <a:t>STUDENT ID</a:t>
                      </a:r>
                      <a:endParaRPr lang="en-US" sz="1600" dirty="0">
                        <a:effectLst/>
                        <a:latin typeface="Lato light" panose="020F0502020204030203" pitchFamily="34" charset="0"/>
                        <a:ea typeface="Lato light" panose="020F0502020204030203" pitchFamily="34" charset="0"/>
                        <a:cs typeface="Lato light" panose="020F0502020204030203" pitchFamily="34" charset="0"/>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98051342"/>
                  </a:ext>
                </a:extLst>
              </a:tr>
              <a:tr h="534204">
                <a:tc>
                  <a:txBody>
                    <a:bodyPr/>
                    <a:lstStyle/>
                    <a:p>
                      <a:pPr rtl="0" fontAlgn="t">
                        <a:spcBef>
                          <a:spcPts val="0"/>
                        </a:spcBef>
                        <a:spcAft>
                          <a:spcPts val="0"/>
                        </a:spcAft>
                      </a:pPr>
                      <a:r>
                        <a:rPr lang="en-US" sz="1600" b="0" i="0" u="none" strike="noStrike" dirty="0" err="1">
                          <a:solidFill>
                            <a:srgbClr val="797979"/>
                          </a:solidFill>
                          <a:effectLst/>
                          <a:latin typeface="Lato light" panose="020F0502020204030203" pitchFamily="34" charset="0"/>
                          <a:ea typeface="Lato light" panose="020F0502020204030203" pitchFamily="34" charset="0"/>
                          <a:cs typeface="Lato light" panose="020F0502020204030203" pitchFamily="34" charset="0"/>
                        </a:rPr>
                        <a:t>Trần</a:t>
                      </a:r>
                      <a:r>
                        <a:rPr lang="en-US" sz="1600" b="0" i="0" u="none" strike="noStrike" dirty="0">
                          <a:solidFill>
                            <a:srgbClr val="797979"/>
                          </a:solidFill>
                          <a:effectLst/>
                          <a:latin typeface="Lato light" panose="020F0502020204030203" pitchFamily="34" charset="0"/>
                          <a:ea typeface="Lato light" panose="020F0502020204030203" pitchFamily="34" charset="0"/>
                          <a:cs typeface="Lato light" panose="020F0502020204030203" pitchFamily="34" charset="0"/>
                        </a:rPr>
                        <a:t> </a:t>
                      </a:r>
                      <a:r>
                        <a:rPr lang="en-US" sz="1600" b="0" i="0" u="none" strike="noStrike" dirty="0" err="1">
                          <a:solidFill>
                            <a:srgbClr val="797979"/>
                          </a:solidFill>
                          <a:effectLst/>
                          <a:latin typeface="Lato light" panose="020F0502020204030203" pitchFamily="34" charset="0"/>
                          <a:ea typeface="Lato light" panose="020F0502020204030203" pitchFamily="34" charset="0"/>
                          <a:cs typeface="Lato light" panose="020F0502020204030203" pitchFamily="34" charset="0"/>
                        </a:rPr>
                        <a:t>Quốc</a:t>
                      </a:r>
                      <a:r>
                        <a:rPr lang="en-US" sz="1600" b="0" i="0" u="none" strike="noStrike" dirty="0">
                          <a:solidFill>
                            <a:srgbClr val="797979"/>
                          </a:solidFill>
                          <a:effectLst/>
                          <a:latin typeface="Lato light" panose="020F0502020204030203" pitchFamily="34" charset="0"/>
                          <a:ea typeface="Lato light" panose="020F0502020204030203" pitchFamily="34" charset="0"/>
                          <a:cs typeface="Lato light" panose="020F0502020204030203" pitchFamily="34" charset="0"/>
                        </a:rPr>
                        <a:t> </a:t>
                      </a:r>
                      <a:r>
                        <a:rPr lang="en-US" sz="1600" b="0" i="0" u="none" strike="noStrike" dirty="0" err="1">
                          <a:solidFill>
                            <a:srgbClr val="797979"/>
                          </a:solidFill>
                          <a:effectLst/>
                          <a:latin typeface="Lato light" panose="020F0502020204030203" pitchFamily="34" charset="0"/>
                          <a:ea typeface="Lato light" panose="020F0502020204030203" pitchFamily="34" charset="0"/>
                          <a:cs typeface="Lato light" panose="020F0502020204030203" pitchFamily="34" charset="0"/>
                        </a:rPr>
                        <a:t>Bảo</a:t>
                      </a:r>
                      <a:endParaRPr lang="en-US" sz="1600" dirty="0">
                        <a:effectLst/>
                        <a:latin typeface="Lato light" panose="020F0502020204030203" pitchFamily="34" charset="0"/>
                        <a:ea typeface="Lato light" panose="020F0502020204030203" pitchFamily="34" charset="0"/>
                        <a:cs typeface="Lato light" panose="020F0502020204030203" pitchFamily="34" charset="0"/>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dirty="0">
                          <a:solidFill>
                            <a:srgbClr val="797979"/>
                          </a:solidFill>
                          <a:effectLst/>
                          <a:latin typeface="Lato light" panose="020F0502020204030203" pitchFamily="34" charset="0"/>
                          <a:ea typeface="Lato light" panose="020F0502020204030203" pitchFamily="34" charset="0"/>
                          <a:cs typeface="Lato light" panose="020F0502020204030203" pitchFamily="34" charset="0"/>
                        </a:rPr>
                        <a:t>20127449</a:t>
                      </a:r>
                      <a:endParaRPr lang="en-US" sz="1600" dirty="0">
                        <a:effectLst/>
                        <a:latin typeface="Lato light" panose="020F0502020204030203" pitchFamily="34" charset="0"/>
                        <a:ea typeface="Lato light" panose="020F0502020204030203" pitchFamily="34" charset="0"/>
                        <a:cs typeface="Lato light" panose="020F0502020204030203" pitchFamily="34" charset="0"/>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3680354608"/>
                  </a:ext>
                </a:extLst>
              </a:tr>
              <a:tr h="534204">
                <a:tc>
                  <a:txBody>
                    <a:bodyPr/>
                    <a:lstStyle/>
                    <a:p>
                      <a:pPr rtl="0" fontAlgn="t">
                        <a:spcBef>
                          <a:spcPts val="0"/>
                        </a:spcBef>
                        <a:spcAft>
                          <a:spcPts val="0"/>
                        </a:spcAft>
                      </a:pPr>
                      <a:r>
                        <a:rPr lang="en-US" sz="1600" b="0" i="0" u="none" strike="noStrike">
                          <a:solidFill>
                            <a:srgbClr val="797979"/>
                          </a:solidFill>
                          <a:effectLst/>
                          <a:latin typeface="Lato light" panose="020F0502020204030203" pitchFamily="34" charset="0"/>
                          <a:ea typeface="Lato light" panose="020F0502020204030203" pitchFamily="34" charset="0"/>
                          <a:cs typeface="Lato light" panose="020F0502020204030203" pitchFamily="34" charset="0"/>
                        </a:rPr>
                        <a:t>Hồ Đăng Cao</a:t>
                      </a:r>
                      <a:endParaRPr lang="en-US" sz="1600">
                        <a:effectLst/>
                        <a:latin typeface="Lato light" panose="020F0502020204030203" pitchFamily="34" charset="0"/>
                        <a:ea typeface="Lato light" panose="020F0502020204030203" pitchFamily="34" charset="0"/>
                        <a:cs typeface="Lato light" panose="020F0502020204030203" pitchFamily="34" charset="0"/>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dirty="0">
                          <a:solidFill>
                            <a:srgbClr val="797979"/>
                          </a:solidFill>
                          <a:effectLst/>
                          <a:latin typeface="Lato light" panose="020F0502020204030203" pitchFamily="34" charset="0"/>
                          <a:ea typeface="Lato light" panose="020F0502020204030203" pitchFamily="34" charset="0"/>
                          <a:cs typeface="Lato light" panose="020F0502020204030203" pitchFamily="34" charset="0"/>
                        </a:rPr>
                        <a:t>20127452</a:t>
                      </a:r>
                      <a:endParaRPr lang="en-US" sz="1600" dirty="0">
                        <a:effectLst/>
                        <a:latin typeface="Lato light" panose="020F0502020204030203" pitchFamily="34" charset="0"/>
                        <a:ea typeface="Lato light" panose="020F0502020204030203" pitchFamily="34" charset="0"/>
                        <a:cs typeface="Lato light" panose="020F0502020204030203" pitchFamily="34" charset="0"/>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207480208"/>
                  </a:ext>
                </a:extLst>
              </a:tr>
              <a:tr h="534204">
                <a:tc>
                  <a:txBody>
                    <a:bodyPr/>
                    <a:lstStyle/>
                    <a:p>
                      <a:pPr rtl="0" fontAlgn="t">
                        <a:spcBef>
                          <a:spcPts val="0"/>
                        </a:spcBef>
                        <a:spcAft>
                          <a:spcPts val="0"/>
                        </a:spcAft>
                      </a:pPr>
                      <a:r>
                        <a:rPr lang="en-US" sz="1600" b="0" i="0" u="none" strike="noStrike">
                          <a:solidFill>
                            <a:srgbClr val="797979"/>
                          </a:solidFill>
                          <a:effectLst/>
                          <a:latin typeface="Lato light" panose="020F0502020204030203" pitchFamily="34" charset="0"/>
                          <a:ea typeface="Lato light" panose="020F0502020204030203" pitchFamily="34" charset="0"/>
                          <a:cs typeface="Lato light" panose="020F0502020204030203" pitchFamily="34" charset="0"/>
                        </a:rPr>
                        <a:t>Đỗ Đức Duy</a:t>
                      </a:r>
                      <a:endParaRPr lang="en-US" sz="1600">
                        <a:effectLst/>
                        <a:latin typeface="Lato light" panose="020F0502020204030203" pitchFamily="34" charset="0"/>
                        <a:ea typeface="Lato light" panose="020F0502020204030203" pitchFamily="34" charset="0"/>
                        <a:cs typeface="Lato light" panose="020F0502020204030203" pitchFamily="34" charset="0"/>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dirty="0">
                          <a:solidFill>
                            <a:srgbClr val="797979"/>
                          </a:solidFill>
                          <a:effectLst/>
                          <a:latin typeface="Lato light" panose="020F0502020204030203" pitchFamily="34" charset="0"/>
                          <a:ea typeface="Lato light" panose="020F0502020204030203" pitchFamily="34" charset="0"/>
                          <a:cs typeface="Lato light" panose="020F0502020204030203" pitchFamily="34" charset="0"/>
                        </a:rPr>
                        <a:t>20127476</a:t>
                      </a:r>
                      <a:endParaRPr lang="en-US" sz="1600" dirty="0">
                        <a:effectLst/>
                        <a:latin typeface="Lato light" panose="020F0502020204030203" pitchFamily="34" charset="0"/>
                        <a:ea typeface="Lato light" panose="020F0502020204030203" pitchFamily="34" charset="0"/>
                        <a:cs typeface="Lato light" panose="020F0502020204030203" pitchFamily="34" charset="0"/>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555113516"/>
                  </a:ext>
                </a:extLst>
              </a:tr>
            </a:tbl>
          </a:graphicData>
        </a:graphic>
      </p:graphicFrame>
    </p:spTree>
    <p:extLst>
      <p:ext uri="{BB962C8B-B14F-4D97-AF65-F5344CB8AC3E}">
        <p14:creationId xmlns:p14="http://schemas.microsoft.com/office/powerpoint/2010/main" val="42333277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sp>
        <p:nvSpPr>
          <p:cNvPr id="948" name="Google Shape;948;g244bb5b1f2c_2_250"/>
          <p:cNvSpPr txBox="1"/>
          <p:nvPr/>
        </p:nvSpPr>
        <p:spPr>
          <a:xfrm>
            <a:off x="1490575" y="188198"/>
            <a:ext cx="28470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97979"/>
                </a:solidFill>
                <a:latin typeface="Lato Light"/>
                <a:ea typeface="Lato Light"/>
                <a:cs typeface="Lato Light"/>
                <a:sym typeface="Lato Light"/>
              </a:rPr>
              <a:t>Thực nghiệm</a:t>
            </a:r>
            <a:endParaRPr sz="2400">
              <a:solidFill>
                <a:srgbClr val="797979"/>
              </a:solidFill>
              <a:latin typeface="Lato Light"/>
              <a:ea typeface="Lato Light"/>
              <a:cs typeface="Lato Light"/>
              <a:sym typeface="Lato Light"/>
            </a:endParaRPr>
          </a:p>
        </p:txBody>
      </p:sp>
      <p:grpSp>
        <p:nvGrpSpPr>
          <p:cNvPr id="949" name="Google Shape;949;g244bb5b1f2c_2_250"/>
          <p:cNvGrpSpPr/>
          <p:nvPr/>
        </p:nvGrpSpPr>
        <p:grpSpPr>
          <a:xfrm>
            <a:off x="623071" y="106362"/>
            <a:ext cx="867630" cy="858091"/>
            <a:chOff x="4957945" y="2905780"/>
            <a:chExt cx="905101" cy="882901"/>
          </a:xfrm>
        </p:grpSpPr>
        <p:sp>
          <p:nvSpPr>
            <p:cNvPr id="950" name="Google Shape;950;g244bb5b1f2c_2_250"/>
            <p:cNvSpPr/>
            <p:nvPr/>
          </p:nvSpPr>
          <p:spPr>
            <a:xfrm>
              <a:off x="4957945" y="2905781"/>
              <a:ext cx="905100" cy="882900"/>
            </a:xfrm>
            <a:prstGeom prst="arc">
              <a:avLst>
                <a:gd name="adj1" fmla="val 6381010"/>
                <a:gd name="adj2" fmla="val 9370435"/>
              </a:avLst>
            </a:prstGeom>
            <a:noFill/>
            <a:ln w="25400" cap="flat" cmpd="sng">
              <a:solidFill>
                <a:srgbClr val="57456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grpSp>
          <p:nvGrpSpPr>
            <p:cNvPr id="951" name="Google Shape;951;g244bb5b1f2c_2_250"/>
            <p:cNvGrpSpPr/>
            <p:nvPr/>
          </p:nvGrpSpPr>
          <p:grpSpPr>
            <a:xfrm>
              <a:off x="4957945" y="2905780"/>
              <a:ext cx="905101" cy="882900"/>
              <a:chOff x="4957944" y="2905781"/>
              <a:chExt cx="905101" cy="882900"/>
            </a:xfrm>
          </p:grpSpPr>
          <p:sp>
            <p:nvSpPr>
              <p:cNvPr id="952" name="Google Shape;952;g244bb5b1f2c_2_250"/>
              <p:cNvSpPr/>
              <p:nvPr/>
            </p:nvSpPr>
            <p:spPr>
              <a:xfrm>
                <a:off x="4957945" y="2905781"/>
                <a:ext cx="905100" cy="882900"/>
              </a:xfrm>
              <a:prstGeom prst="arc">
                <a:avLst>
                  <a:gd name="adj1" fmla="val 9453831"/>
                  <a:gd name="adj2" fmla="val 12527122"/>
                </a:avLst>
              </a:prstGeom>
              <a:noFill/>
              <a:ln w="25400" cap="flat" cmpd="sng">
                <a:solidFill>
                  <a:srgbClr val="01C9C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953" name="Google Shape;953;g244bb5b1f2c_2_250"/>
              <p:cNvSpPr/>
              <p:nvPr/>
            </p:nvSpPr>
            <p:spPr>
              <a:xfrm>
                <a:off x="4957945" y="2905781"/>
                <a:ext cx="905100" cy="882900"/>
              </a:xfrm>
              <a:prstGeom prst="arc">
                <a:avLst>
                  <a:gd name="adj1" fmla="val 15558905"/>
                  <a:gd name="adj2" fmla="val 18645335"/>
                </a:avLst>
              </a:prstGeom>
              <a:noFill/>
              <a:ln w="25400" cap="flat" cmpd="sng">
                <a:solidFill>
                  <a:srgbClr val="F0556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954" name="Google Shape;954;g244bb5b1f2c_2_250"/>
              <p:cNvSpPr/>
              <p:nvPr/>
            </p:nvSpPr>
            <p:spPr>
              <a:xfrm>
                <a:off x="4957945" y="2905781"/>
                <a:ext cx="905100" cy="882900"/>
              </a:xfrm>
              <a:prstGeom prst="arc">
                <a:avLst>
                  <a:gd name="adj1" fmla="val 18647720"/>
                  <a:gd name="adj2" fmla="val 124971"/>
                </a:avLst>
              </a:prstGeom>
              <a:noFill/>
              <a:ln w="25400" cap="flat" cmpd="sng">
                <a:solidFill>
                  <a:srgbClr val="1A6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955" name="Google Shape;955;g244bb5b1f2c_2_250"/>
              <p:cNvSpPr/>
              <p:nvPr/>
            </p:nvSpPr>
            <p:spPr>
              <a:xfrm>
                <a:off x="4957945" y="2905781"/>
                <a:ext cx="905100" cy="882900"/>
              </a:xfrm>
              <a:prstGeom prst="arc">
                <a:avLst>
                  <a:gd name="adj1" fmla="val 129626"/>
                  <a:gd name="adj2" fmla="val 3162068"/>
                </a:avLst>
              </a:prstGeom>
              <a:noFill/>
              <a:ln w="25400" cap="flat" cmpd="sng">
                <a:solidFill>
                  <a:srgbClr val="D6A63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956" name="Google Shape;956;g244bb5b1f2c_2_250"/>
              <p:cNvSpPr/>
              <p:nvPr/>
            </p:nvSpPr>
            <p:spPr>
              <a:xfrm>
                <a:off x="4957945" y="2905781"/>
                <a:ext cx="905100" cy="882900"/>
              </a:xfrm>
              <a:prstGeom prst="arc">
                <a:avLst>
                  <a:gd name="adj1" fmla="val 3182590"/>
                  <a:gd name="adj2" fmla="val 6397607"/>
                </a:avLst>
              </a:prstGeom>
              <a:noFill/>
              <a:ln w="25400" cap="flat" cmpd="sng">
                <a:solidFill>
                  <a:srgbClr val="29675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957" name="Google Shape;957;g244bb5b1f2c_2_250"/>
              <p:cNvSpPr/>
              <p:nvPr/>
            </p:nvSpPr>
            <p:spPr>
              <a:xfrm>
                <a:off x="4957944" y="2905781"/>
                <a:ext cx="905100" cy="882900"/>
              </a:xfrm>
              <a:prstGeom prst="arc">
                <a:avLst>
                  <a:gd name="adj1" fmla="val 12522075"/>
                  <a:gd name="adj2" fmla="val 15545695"/>
                </a:avLst>
              </a:prstGeom>
              <a:noFill/>
              <a:ln w="25400" cap="flat" cmpd="sng">
                <a:solidFill>
                  <a:srgbClr val="54728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grpSp>
      </p:grpSp>
      <p:sp>
        <p:nvSpPr>
          <p:cNvPr id="958" name="Google Shape;958;g244bb5b1f2c_2_250"/>
          <p:cNvSpPr txBox="1">
            <a:spLocks noGrp="1"/>
          </p:cNvSpPr>
          <p:nvPr>
            <p:ph type="sldNum" idx="12"/>
          </p:nvPr>
        </p:nvSpPr>
        <p:spPr>
          <a:xfrm>
            <a:off x="8307260" y="6372573"/>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40</a:t>
            </a:fld>
            <a:endParaRPr/>
          </a:p>
        </p:txBody>
      </p:sp>
      <p:sp>
        <p:nvSpPr>
          <p:cNvPr id="959" name="Google Shape;959;g244bb5b1f2c_2_250"/>
          <p:cNvSpPr txBox="1">
            <a:spLocks noGrp="1"/>
          </p:cNvSpPr>
          <p:nvPr>
            <p:ph type="dt" idx="10"/>
          </p:nvPr>
        </p:nvSpPr>
        <p:spPr>
          <a:xfrm>
            <a:off x="534860" y="6372573"/>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5/16/2023</a:t>
            </a:r>
            <a:endParaRPr/>
          </a:p>
        </p:txBody>
      </p:sp>
      <p:cxnSp>
        <p:nvCxnSpPr>
          <p:cNvPr id="960" name="Google Shape;960;g244bb5b1f2c_2_250"/>
          <p:cNvCxnSpPr/>
          <p:nvPr/>
        </p:nvCxnSpPr>
        <p:spPr>
          <a:xfrm>
            <a:off x="0" y="1104918"/>
            <a:ext cx="12192000" cy="0"/>
          </a:xfrm>
          <a:prstGeom prst="straightConnector1">
            <a:avLst/>
          </a:prstGeom>
          <a:noFill/>
          <a:ln w="9525" cap="flat" cmpd="sng">
            <a:solidFill>
              <a:srgbClr val="BFBFBF"/>
            </a:solidFill>
            <a:prstDash val="solid"/>
            <a:miter lim="800000"/>
            <a:headEnd type="none" w="sm" len="sm"/>
            <a:tailEnd type="none" w="sm" len="sm"/>
          </a:ln>
        </p:spPr>
      </p:cxnSp>
      <p:cxnSp>
        <p:nvCxnSpPr>
          <p:cNvPr id="961" name="Google Shape;961;g244bb5b1f2c_2_250"/>
          <p:cNvCxnSpPr/>
          <p:nvPr/>
        </p:nvCxnSpPr>
        <p:spPr>
          <a:xfrm>
            <a:off x="-303340" y="6386962"/>
            <a:ext cx="12192000" cy="0"/>
          </a:xfrm>
          <a:prstGeom prst="straightConnector1">
            <a:avLst/>
          </a:prstGeom>
          <a:noFill/>
          <a:ln w="9525" cap="flat" cmpd="sng">
            <a:solidFill>
              <a:srgbClr val="BFBFBF"/>
            </a:solidFill>
            <a:prstDash val="solid"/>
            <a:miter lim="800000"/>
            <a:headEnd type="none" w="sm" len="sm"/>
            <a:tailEnd type="none" w="sm" len="sm"/>
          </a:ln>
        </p:spPr>
      </p:cxnSp>
      <p:pic>
        <p:nvPicPr>
          <p:cNvPr id="962" name="Google Shape;962;g244bb5b1f2c_2_250"/>
          <p:cNvPicPr preferRelativeResize="0"/>
          <p:nvPr/>
        </p:nvPicPr>
        <p:blipFill rotWithShape="1">
          <a:blip r:embed="rId3">
            <a:alphaModFix/>
          </a:blip>
          <a:srcRect/>
          <a:stretch/>
        </p:blipFill>
        <p:spPr>
          <a:xfrm>
            <a:off x="686191" y="165088"/>
            <a:ext cx="722148" cy="722148"/>
          </a:xfrm>
          <a:prstGeom prst="rect">
            <a:avLst/>
          </a:prstGeom>
          <a:noFill/>
          <a:ln>
            <a:noFill/>
          </a:ln>
        </p:spPr>
      </p:pic>
      <p:sp>
        <p:nvSpPr>
          <p:cNvPr id="963" name="Google Shape;963;g244bb5b1f2c_2_250"/>
          <p:cNvSpPr txBox="1"/>
          <p:nvPr/>
        </p:nvSpPr>
        <p:spPr>
          <a:xfrm>
            <a:off x="1600998" y="636403"/>
            <a:ext cx="1677062"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97979"/>
                </a:solidFill>
                <a:latin typeface="Lato Light"/>
                <a:ea typeface="Lato Light"/>
                <a:cs typeface="Lato Light"/>
                <a:sym typeface="Lato Light"/>
              </a:rPr>
              <a:t>Kết quả - CNN</a:t>
            </a:r>
            <a:endParaRPr sz="1800">
              <a:solidFill>
                <a:srgbClr val="797979"/>
              </a:solidFill>
              <a:latin typeface="Lato Light"/>
              <a:ea typeface="Lato Light"/>
              <a:cs typeface="Lato Light"/>
              <a:sym typeface="Lato Light"/>
            </a:endParaRPr>
          </a:p>
        </p:txBody>
      </p:sp>
      <p:pic>
        <p:nvPicPr>
          <p:cNvPr id="966" name="Google Shape;966;g244bb5b1f2c_2_250"/>
          <p:cNvPicPr preferRelativeResize="0"/>
          <p:nvPr/>
        </p:nvPicPr>
        <p:blipFill>
          <a:blip r:embed="rId4">
            <a:alphaModFix/>
          </a:blip>
          <a:stretch>
            <a:fillRect/>
          </a:stretch>
        </p:blipFill>
        <p:spPr>
          <a:xfrm>
            <a:off x="2622863" y="4891037"/>
            <a:ext cx="7643680" cy="1026763"/>
          </a:xfrm>
          <a:prstGeom prst="rect">
            <a:avLst/>
          </a:prstGeom>
          <a:noFill/>
          <a:ln>
            <a:noFill/>
          </a:ln>
        </p:spPr>
      </p:pic>
      <p:pic>
        <p:nvPicPr>
          <p:cNvPr id="3" name="Picture 2">
            <a:extLst>
              <a:ext uri="{FF2B5EF4-FFF2-40B4-BE49-F238E27FC236}">
                <a16:creationId xmlns:a16="http://schemas.microsoft.com/office/drawing/2014/main" id="{5097671E-720F-191D-26CB-B2E279422123}"/>
              </a:ext>
            </a:extLst>
          </p:cNvPr>
          <p:cNvPicPr>
            <a:picLocks noChangeAspect="1"/>
          </p:cNvPicPr>
          <p:nvPr/>
        </p:nvPicPr>
        <p:blipFill>
          <a:blip r:embed="rId5"/>
          <a:stretch>
            <a:fillRect/>
          </a:stretch>
        </p:blipFill>
        <p:spPr>
          <a:xfrm>
            <a:off x="1515087" y="1474865"/>
            <a:ext cx="4580914" cy="2961399"/>
          </a:xfrm>
          <a:prstGeom prst="rect">
            <a:avLst/>
          </a:prstGeom>
        </p:spPr>
      </p:pic>
      <p:pic>
        <p:nvPicPr>
          <p:cNvPr id="5" name="Picture 4">
            <a:extLst>
              <a:ext uri="{FF2B5EF4-FFF2-40B4-BE49-F238E27FC236}">
                <a16:creationId xmlns:a16="http://schemas.microsoft.com/office/drawing/2014/main" id="{1DD6CFFD-A842-50F5-1985-B996393A15D0}"/>
              </a:ext>
            </a:extLst>
          </p:cNvPr>
          <p:cNvPicPr>
            <a:picLocks noChangeAspect="1"/>
          </p:cNvPicPr>
          <p:nvPr/>
        </p:nvPicPr>
        <p:blipFill>
          <a:blip r:embed="rId6"/>
          <a:stretch>
            <a:fillRect/>
          </a:stretch>
        </p:blipFill>
        <p:spPr>
          <a:xfrm>
            <a:off x="6665281" y="1439740"/>
            <a:ext cx="3723764" cy="3001484"/>
          </a:xfrm>
          <a:prstGeom prst="rect">
            <a:avLst/>
          </a:prstGeom>
        </p:spPr>
      </p:pic>
      <p:sp>
        <p:nvSpPr>
          <p:cNvPr id="7" name="TextBox 6">
            <a:extLst>
              <a:ext uri="{FF2B5EF4-FFF2-40B4-BE49-F238E27FC236}">
                <a16:creationId xmlns:a16="http://schemas.microsoft.com/office/drawing/2014/main" id="{021F6665-22CC-D26D-EC85-DCBE5B18F644}"/>
              </a:ext>
            </a:extLst>
          </p:cNvPr>
          <p:cNvSpPr txBox="1"/>
          <p:nvPr/>
        </p:nvSpPr>
        <p:spPr>
          <a:xfrm>
            <a:off x="2823633" y="3244334"/>
            <a:ext cx="6256866" cy="369332"/>
          </a:xfrm>
          <a:prstGeom prst="rect">
            <a:avLst/>
          </a:prstGeom>
          <a:noFill/>
        </p:spPr>
        <p:txBody>
          <a:bodyPr wrap="square">
            <a:spAutoFit/>
          </a:bodyPr>
          <a:lstStyle/>
          <a:p>
            <a:r>
              <a:rPr lang="en-US" b="0">
                <a:effectLst/>
              </a:rPr>
              <a:t> </a:t>
            </a: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sp>
        <p:nvSpPr>
          <p:cNvPr id="948" name="Google Shape;948;g244bb5b1f2c_2_250"/>
          <p:cNvSpPr txBox="1"/>
          <p:nvPr/>
        </p:nvSpPr>
        <p:spPr>
          <a:xfrm>
            <a:off x="1490575" y="188198"/>
            <a:ext cx="28470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97979"/>
                </a:solidFill>
                <a:latin typeface="Lato Light"/>
                <a:ea typeface="Lato Light"/>
                <a:cs typeface="Lato Light"/>
                <a:sym typeface="Lato Light"/>
              </a:rPr>
              <a:t>Thực nghiệm</a:t>
            </a:r>
            <a:endParaRPr sz="2400">
              <a:solidFill>
                <a:srgbClr val="797979"/>
              </a:solidFill>
              <a:latin typeface="Lato Light"/>
              <a:ea typeface="Lato Light"/>
              <a:cs typeface="Lato Light"/>
              <a:sym typeface="Lato Light"/>
            </a:endParaRPr>
          </a:p>
        </p:txBody>
      </p:sp>
      <p:grpSp>
        <p:nvGrpSpPr>
          <p:cNvPr id="949" name="Google Shape;949;g244bb5b1f2c_2_250"/>
          <p:cNvGrpSpPr/>
          <p:nvPr/>
        </p:nvGrpSpPr>
        <p:grpSpPr>
          <a:xfrm>
            <a:off x="623071" y="106362"/>
            <a:ext cx="867630" cy="858091"/>
            <a:chOff x="4957945" y="2905780"/>
            <a:chExt cx="905101" cy="882901"/>
          </a:xfrm>
        </p:grpSpPr>
        <p:sp>
          <p:nvSpPr>
            <p:cNvPr id="950" name="Google Shape;950;g244bb5b1f2c_2_250"/>
            <p:cNvSpPr/>
            <p:nvPr/>
          </p:nvSpPr>
          <p:spPr>
            <a:xfrm>
              <a:off x="4957945" y="2905781"/>
              <a:ext cx="905100" cy="882900"/>
            </a:xfrm>
            <a:prstGeom prst="arc">
              <a:avLst>
                <a:gd name="adj1" fmla="val 6381010"/>
                <a:gd name="adj2" fmla="val 9370435"/>
              </a:avLst>
            </a:prstGeom>
            <a:noFill/>
            <a:ln w="25400" cap="flat" cmpd="sng">
              <a:solidFill>
                <a:srgbClr val="57456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grpSp>
          <p:nvGrpSpPr>
            <p:cNvPr id="951" name="Google Shape;951;g244bb5b1f2c_2_250"/>
            <p:cNvGrpSpPr/>
            <p:nvPr/>
          </p:nvGrpSpPr>
          <p:grpSpPr>
            <a:xfrm>
              <a:off x="4957945" y="2905780"/>
              <a:ext cx="905101" cy="882900"/>
              <a:chOff x="4957944" y="2905781"/>
              <a:chExt cx="905101" cy="882900"/>
            </a:xfrm>
          </p:grpSpPr>
          <p:sp>
            <p:nvSpPr>
              <p:cNvPr id="952" name="Google Shape;952;g244bb5b1f2c_2_250"/>
              <p:cNvSpPr/>
              <p:nvPr/>
            </p:nvSpPr>
            <p:spPr>
              <a:xfrm>
                <a:off x="4957945" y="2905781"/>
                <a:ext cx="905100" cy="882900"/>
              </a:xfrm>
              <a:prstGeom prst="arc">
                <a:avLst>
                  <a:gd name="adj1" fmla="val 9453831"/>
                  <a:gd name="adj2" fmla="val 12527122"/>
                </a:avLst>
              </a:prstGeom>
              <a:noFill/>
              <a:ln w="25400" cap="flat" cmpd="sng">
                <a:solidFill>
                  <a:srgbClr val="01C9C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953" name="Google Shape;953;g244bb5b1f2c_2_250"/>
              <p:cNvSpPr/>
              <p:nvPr/>
            </p:nvSpPr>
            <p:spPr>
              <a:xfrm>
                <a:off x="4957945" y="2905781"/>
                <a:ext cx="905100" cy="882900"/>
              </a:xfrm>
              <a:prstGeom prst="arc">
                <a:avLst>
                  <a:gd name="adj1" fmla="val 15558905"/>
                  <a:gd name="adj2" fmla="val 18645335"/>
                </a:avLst>
              </a:prstGeom>
              <a:noFill/>
              <a:ln w="25400" cap="flat" cmpd="sng">
                <a:solidFill>
                  <a:srgbClr val="F0556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954" name="Google Shape;954;g244bb5b1f2c_2_250"/>
              <p:cNvSpPr/>
              <p:nvPr/>
            </p:nvSpPr>
            <p:spPr>
              <a:xfrm>
                <a:off x="4957945" y="2905781"/>
                <a:ext cx="905100" cy="882900"/>
              </a:xfrm>
              <a:prstGeom prst="arc">
                <a:avLst>
                  <a:gd name="adj1" fmla="val 18647720"/>
                  <a:gd name="adj2" fmla="val 124971"/>
                </a:avLst>
              </a:prstGeom>
              <a:noFill/>
              <a:ln w="25400" cap="flat" cmpd="sng">
                <a:solidFill>
                  <a:srgbClr val="1A6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955" name="Google Shape;955;g244bb5b1f2c_2_250"/>
              <p:cNvSpPr/>
              <p:nvPr/>
            </p:nvSpPr>
            <p:spPr>
              <a:xfrm>
                <a:off x="4957945" y="2905781"/>
                <a:ext cx="905100" cy="882900"/>
              </a:xfrm>
              <a:prstGeom prst="arc">
                <a:avLst>
                  <a:gd name="adj1" fmla="val 129626"/>
                  <a:gd name="adj2" fmla="val 3162068"/>
                </a:avLst>
              </a:prstGeom>
              <a:noFill/>
              <a:ln w="25400" cap="flat" cmpd="sng">
                <a:solidFill>
                  <a:srgbClr val="D6A63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956" name="Google Shape;956;g244bb5b1f2c_2_250"/>
              <p:cNvSpPr/>
              <p:nvPr/>
            </p:nvSpPr>
            <p:spPr>
              <a:xfrm>
                <a:off x="4957945" y="2905781"/>
                <a:ext cx="905100" cy="882900"/>
              </a:xfrm>
              <a:prstGeom prst="arc">
                <a:avLst>
                  <a:gd name="adj1" fmla="val 3182590"/>
                  <a:gd name="adj2" fmla="val 6397607"/>
                </a:avLst>
              </a:prstGeom>
              <a:noFill/>
              <a:ln w="25400" cap="flat" cmpd="sng">
                <a:solidFill>
                  <a:srgbClr val="29675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957" name="Google Shape;957;g244bb5b1f2c_2_250"/>
              <p:cNvSpPr/>
              <p:nvPr/>
            </p:nvSpPr>
            <p:spPr>
              <a:xfrm>
                <a:off x="4957944" y="2905781"/>
                <a:ext cx="905100" cy="882900"/>
              </a:xfrm>
              <a:prstGeom prst="arc">
                <a:avLst>
                  <a:gd name="adj1" fmla="val 12522075"/>
                  <a:gd name="adj2" fmla="val 15545695"/>
                </a:avLst>
              </a:prstGeom>
              <a:noFill/>
              <a:ln w="25400" cap="flat" cmpd="sng">
                <a:solidFill>
                  <a:srgbClr val="54728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grpSp>
      </p:grpSp>
      <p:sp>
        <p:nvSpPr>
          <p:cNvPr id="958" name="Google Shape;958;g244bb5b1f2c_2_250"/>
          <p:cNvSpPr txBox="1">
            <a:spLocks noGrp="1"/>
          </p:cNvSpPr>
          <p:nvPr>
            <p:ph type="sldNum" idx="12"/>
          </p:nvPr>
        </p:nvSpPr>
        <p:spPr>
          <a:xfrm>
            <a:off x="8307260" y="6372573"/>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41</a:t>
            </a:fld>
            <a:endParaRPr/>
          </a:p>
        </p:txBody>
      </p:sp>
      <p:sp>
        <p:nvSpPr>
          <p:cNvPr id="959" name="Google Shape;959;g244bb5b1f2c_2_250"/>
          <p:cNvSpPr txBox="1">
            <a:spLocks noGrp="1"/>
          </p:cNvSpPr>
          <p:nvPr>
            <p:ph type="dt" idx="10"/>
          </p:nvPr>
        </p:nvSpPr>
        <p:spPr>
          <a:xfrm>
            <a:off x="534860" y="6372573"/>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5/16/2023</a:t>
            </a:r>
            <a:endParaRPr/>
          </a:p>
        </p:txBody>
      </p:sp>
      <p:cxnSp>
        <p:nvCxnSpPr>
          <p:cNvPr id="960" name="Google Shape;960;g244bb5b1f2c_2_250"/>
          <p:cNvCxnSpPr/>
          <p:nvPr/>
        </p:nvCxnSpPr>
        <p:spPr>
          <a:xfrm>
            <a:off x="0" y="1104918"/>
            <a:ext cx="12192000" cy="0"/>
          </a:xfrm>
          <a:prstGeom prst="straightConnector1">
            <a:avLst/>
          </a:prstGeom>
          <a:noFill/>
          <a:ln w="9525" cap="flat" cmpd="sng">
            <a:solidFill>
              <a:srgbClr val="BFBFBF"/>
            </a:solidFill>
            <a:prstDash val="solid"/>
            <a:miter lim="800000"/>
            <a:headEnd type="none" w="sm" len="sm"/>
            <a:tailEnd type="none" w="sm" len="sm"/>
          </a:ln>
        </p:spPr>
      </p:cxnSp>
      <p:cxnSp>
        <p:nvCxnSpPr>
          <p:cNvPr id="961" name="Google Shape;961;g244bb5b1f2c_2_250"/>
          <p:cNvCxnSpPr/>
          <p:nvPr/>
        </p:nvCxnSpPr>
        <p:spPr>
          <a:xfrm>
            <a:off x="-303340" y="6386962"/>
            <a:ext cx="12192000" cy="0"/>
          </a:xfrm>
          <a:prstGeom prst="straightConnector1">
            <a:avLst/>
          </a:prstGeom>
          <a:noFill/>
          <a:ln w="9525" cap="flat" cmpd="sng">
            <a:solidFill>
              <a:srgbClr val="BFBFBF"/>
            </a:solidFill>
            <a:prstDash val="solid"/>
            <a:miter lim="800000"/>
            <a:headEnd type="none" w="sm" len="sm"/>
            <a:tailEnd type="none" w="sm" len="sm"/>
          </a:ln>
        </p:spPr>
      </p:cxnSp>
      <p:pic>
        <p:nvPicPr>
          <p:cNvPr id="962" name="Google Shape;962;g244bb5b1f2c_2_250"/>
          <p:cNvPicPr preferRelativeResize="0"/>
          <p:nvPr/>
        </p:nvPicPr>
        <p:blipFill rotWithShape="1">
          <a:blip r:embed="rId3">
            <a:alphaModFix/>
          </a:blip>
          <a:srcRect/>
          <a:stretch/>
        </p:blipFill>
        <p:spPr>
          <a:xfrm>
            <a:off x="686191" y="165088"/>
            <a:ext cx="722148" cy="722148"/>
          </a:xfrm>
          <a:prstGeom prst="rect">
            <a:avLst/>
          </a:prstGeom>
          <a:noFill/>
          <a:ln>
            <a:noFill/>
          </a:ln>
        </p:spPr>
      </p:pic>
      <p:sp>
        <p:nvSpPr>
          <p:cNvPr id="963" name="Google Shape;963;g244bb5b1f2c_2_250"/>
          <p:cNvSpPr txBox="1"/>
          <p:nvPr/>
        </p:nvSpPr>
        <p:spPr>
          <a:xfrm>
            <a:off x="1600998" y="636403"/>
            <a:ext cx="1799427"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97979"/>
                </a:solidFill>
                <a:latin typeface="Lato Light"/>
                <a:ea typeface="Lato Light"/>
                <a:cs typeface="Lato Light"/>
                <a:sym typeface="Lato Light"/>
              </a:rPr>
              <a:t>Kết quả - CNN</a:t>
            </a:r>
          </a:p>
        </p:txBody>
      </p:sp>
      <p:sp>
        <p:nvSpPr>
          <p:cNvPr id="7" name="TextBox 6">
            <a:extLst>
              <a:ext uri="{FF2B5EF4-FFF2-40B4-BE49-F238E27FC236}">
                <a16:creationId xmlns:a16="http://schemas.microsoft.com/office/drawing/2014/main" id="{021F6665-22CC-D26D-EC85-DCBE5B18F644}"/>
              </a:ext>
            </a:extLst>
          </p:cNvPr>
          <p:cNvSpPr txBox="1"/>
          <p:nvPr/>
        </p:nvSpPr>
        <p:spPr>
          <a:xfrm>
            <a:off x="2823633" y="3244334"/>
            <a:ext cx="6256866" cy="369332"/>
          </a:xfrm>
          <a:prstGeom prst="rect">
            <a:avLst/>
          </a:prstGeom>
          <a:noFill/>
        </p:spPr>
        <p:txBody>
          <a:bodyPr wrap="square">
            <a:spAutoFit/>
          </a:bodyPr>
          <a:lstStyle/>
          <a:p>
            <a:r>
              <a:rPr lang="en-US" b="0">
                <a:effectLst/>
              </a:rPr>
              <a:t> </a:t>
            </a:r>
            <a:endParaRPr lang="en-US"/>
          </a:p>
        </p:txBody>
      </p:sp>
      <p:sp>
        <p:nvSpPr>
          <p:cNvPr id="2" name="Rectangle 1">
            <a:extLst>
              <a:ext uri="{FF2B5EF4-FFF2-40B4-BE49-F238E27FC236}">
                <a16:creationId xmlns:a16="http://schemas.microsoft.com/office/drawing/2014/main" id="{4A61DDF6-8A3E-3A4B-D15D-A57E80E24309}"/>
              </a:ext>
            </a:extLst>
          </p:cNvPr>
          <p:cNvSpPr>
            <a:spLocks noChangeArrowheads="1"/>
          </p:cNvSpPr>
          <p:nvPr/>
        </p:nvSpPr>
        <p:spPr bwMode="auto">
          <a:xfrm>
            <a:off x="728776" y="1649214"/>
            <a:ext cx="9455336"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a:solidFill>
                  <a:srgbClr val="797979"/>
                </a:solidFill>
                <a:latin typeface="Lato Light"/>
                <a:ea typeface="Lato Light"/>
                <a:cs typeface="Lato Light"/>
              </a:rPr>
              <a:t>Dự đoán ngẫu nhiên 10 ảnh trong tập test.</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a:solidFill>
                  <a:srgbClr val="797979"/>
                </a:solidFill>
                <a:latin typeface="Lato Light"/>
                <a:ea typeface="Lato Light"/>
                <a:cs typeface="Lato Light"/>
              </a:rPr>
              <a:t>Dựa vào Confusion_matrix ta có thể thấy được số lượng thực tế và dự đoán  của từng class.</a:t>
            </a:r>
          </a:p>
        </p:txBody>
      </p:sp>
      <p:pic>
        <p:nvPicPr>
          <p:cNvPr id="7170" name="Picture 2">
            <a:extLst>
              <a:ext uri="{FF2B5EF4-FFF2-40B4-BE49-F238E27FC236}">
                <a16:creationId xmlns:a16="http://schemas.microsoft.com/office/drawing/2014/main" id="{0C2ADA60-391A-7F26-019C-8FCA8B0EFE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4782" y="2576947"/>
            <a:ext cx="4920545" cy="2796310"/>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a:extLst>
              <a:ext uri="{FF2B5EF4-FFF2-40B4-BE49-F238E27FC236}">
                <a16:creationId xmlns:a16="http://schemas.microsoft.com/office/drawing/2014/main" id="{D847EBAB-3BEA-B868-C0F3-5D95F79394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8775" y="2576947"/>
            <a:ext cx="5737323" cy="2794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7329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sp>
        <p:nvSpPr>
          <p:cNvPr id="948" name="Google Shape;948;g244bb5b1f2c_2_250"/>
          <p:cNvSpPr txBox="1"/>
          <p:nvPr/>
        </p:nvSpPr>
        <p:spPr>
          <a:xfrm>
            <a:off x="1490575" y="188198"/>
            <a:ext cx="28470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97979"/>
                </a:solidFill>
                <a:latin typeface="Lato Light"/>
                <a:ea typeface="Lato Light"/>
                <a:cs typeface="Lato Light"/>
                <a:sym typeface="Lato Light"/>
              </a:rPr>
              <a:t>Thực nghiệm</a:t>
            </a:r>
            <a:endParaRPr sz="2400">
              <a:solidFill>
                <a:srgbClr val="797979"/>
              </a:solidFill>
              <a:latin typeface="Lato Light"/>
              <a:ea typeface="Lato Light"/>
              <a:cs typeface="Lato Light"/>
              <a:sym typeface="Lato Light"/>
            </a:endParaRPr>
          </a:p>
        </p:txBody>
      </p:sp>
      <p:grpSp>
        <p:nvGrpSpPr>
          <p:cNvPr id="949" name="Google Shape;949;g244bb5b1f2c_2_250"/>
          <p:cNvGrpSpPr/>
          <p:nvPr/>
        </p:nvGrpSpPr>
        <p:grpSpPr>
          <a:xfrm>
            <a:off x="623071" y="106362"/>
            <a:ext cx="867630" cy="858091"/>
            <a:chOff x="4957945" y="2905780"/>
            <a:chExt cx="905101" cy="882901"/>
          </a:xfrm>
        </p:grpSpPr>
        <p:sp>
          <p:nvSpPr>
            <p:cNvPr id="950" name="Google Shape;950;g244bb5b1f2c_2_250"/>
            <p:cNvSpPr/>
            <p:nvPr/>
          </p:nvSpPr>
          <p:spPr>
            <a:xfrm>
              <a:off x="4957945" y="2905781"/>
              <a:ext cx="905100" cy="882900"/>
            </a:xfrm>
            <a:prstGeom prst="arc">
              <a:avLst>
                <a:gd name="adj1" fmla="val 6381010"/>
                <a:gd name="adj2" fmla="val 9370435"/>
              </a:avLst>
            </a:prstGeom>
            <a:noFill/>
            <a:ln w="25400" cap="flat" cmpd="sng">
              <a:solidFill>
                <a:srgbClr val="57456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grpSp>
          <p:nvGrpSpPr>
            <p:cNvPr id="951" name="Google Shape;951;g244bb5b1f2c_2_250"/>
            <p:cNvGrpSpPr/>
            <p:nvPr/>
          </p:nvGrpSpPr>
          <p:grpSpPr>
            <a:xfrm>
              <a:off x="4957945" y="2905780"/>
              <a:ext cx="905101" cy="882900"/>
              <a:chOff x="4957944" y="2905781"/>
              <a:chExt cx="905101" cy="882900"/>
            </a:xfrm>
          </p:grpSpPr>
          <p:sp>
            <p:nvSpPr>
              <p:cNvPr id="952" name="Google Shape;952;g244bb5b1f2c_2_250"/>
              <p:cNvSpPr/>
              <p:nvPr/>
            </p:nvSpPr>
            <p:spPr>
              <a:xfrm>
                <a:off x="4957945" y="2905781"/>
                <a:ext cx="905100" cy="882900"/>
              </a:xfrm>
              <a:prstGeom prst="arc">
                <a:avLst>
                  <a:gd name="adj1" fmla="val 9453831"/>
                  <a:gd name="adj2" fmla="val 12527122"/>
                </a:avLst>
              </a:prstGeom>
              <a:noFill/>
              <a:ln w="25400" cap="flat" cmpd="sng">
                <a:solidFill>
                  <a:srgbClr val="01C9C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953" name="Google Shape;953;g244bb5b1f2c_2_250"/>
              <p:cNvSpPr/>
              <p:nvPr/>
            </p:nvSpPr>
            <p:spPr>
              <a:xfrm>
                <a:off x="4957945" y="2905781"/>
                <a:ext cx="905100" cy="882900"/>
              </a:xfrm>
              <a:prstGeom prst="arc">
                <a:avLst>
                  <a:gd name="adj1" fmla="val 15558905"/>
                  <a:gd name="adj2" fmla="val 18645335"/>
                </a:avLst>
              </a:prstGeom>
              <a:noFill/>
              <a:ln w="25400" cap="flat" cmpd="sng">
                <a:solidFill>
                  <a:srgbClr val="F0556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954" name="Google Shape;954;g244bb5b1f2c_2_250"/>
              <p:cNvSpPr/>
              <p:nvPr/>
            </p:nvSpPr>
            <p:spPr>
              <a:xfrm>
                <a:off x="4957945" y="2905781"/>
                <a:ext cx="905100" cy="882900"/>
              </a:xfrm>
              <a:prstGeom prst="arc">
                <a:avLst>
                  <a:gd name="adj1" fmla="val 18647720"/>
                  <a:gd name="adj2" fmla="val 124971"/>
                </a:avLst>
              </a:prstGeom>
              <a:noFill/>
              <a:ln w="25400" cap="flat" cmpd="sng">
                <a:solidFill>
                  <a:srgbClr val="1A6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955" name="Google Shape;955;g244bb5b1f2c_2_250"/>
              <p:cNvSpPr/>
              <p:nvPr/>
            </p:nvSpPr>
            <p:spPr>
              <a:xfrm>
                <a:off x="4957945" y="2905781"/>
                <a:ext cx="905100" cy="882900"/>
              </a:xfrm>
              <a:prstGeom prst="arc">
                <a:avLst>
                  <a:gd name="adj1" fmla="val 129626"/>
                  <a:gd name="adj2" fmla="val 3162068"/>
                </a:avLst>
              </a:prstGeom>
              <a:noFill/>
              <a:ln w="25400" cap="flat" cmpd="sng">
                <a:solidFill>
                  <a:srgbClr val="D6A63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956" name="Google Shape;956;g244bb5b1f2c_2_250"/>
              <p:cNvSpPr/>
              <p:nvPr/>
            </p:nvSpPr>
            <p:spPr>
              <a:xfrm>
                <a:off x="4957945" y="2905781"/>
                <a:ext cx="905100" cy="882900"/>
              </a:xfrm>
              <a:prstGeom prst="arc">
                <a:avLst>
                  <a:gd name="adj1" fmla="val 3182590"/>
                  <a:gd name="adj2" fmla="val 6397607"/>
                </a:avLst>
              </a:prstGeom>
              <a:noFill/>
              <a:ln w="25400" cap="flat" cmpd="sng">
                <a:solidFill>
                  <a:srgbClr val="29675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957" name="Google Shape;957;g244bb5b1f2c_2_250"/>
              <p:cNvSpPr/>
              <p:nvPr/>
            </p:nvSpPr>
            <p:spPr>
              <a:xfrm>
                <a:off x="4957944" y="2905781"/>
                <a:ext cx="905100" cy="882900"/>
              </a:xfrm>
              <a:prstGeom prst="arc">
                <a:avLst>
                  <a:gd name="adj1" fmla="val 12522075"/>
                  <a:gd name="adj2" fmla="val 15545695"/>
                </a:avLst>
              </a:prstGeom>
              <a:noFill/>
              <a:ln w="25400" cap="flat" cmpd="sng">
                <a:solidFill>
                  <a:srgbClr val="54728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grpSp>
      </p:grpSp>
      <p:sp>
        <p:nvSpPr>
          <p:cNvPr id="958" name="Google Shape;958;g244bb5b1f2c_2_250"/>
          <p:cNvSpPr txBox="1">
            <a:spLocks noGrp="1"/>
          </p:cNvSpPr>
          <p:nvPr>
            <p:ph type="sldNum" idx="12"/>
          </p:nvPr>
        </p:nvSpPr>
        <p:spPr>
          <a:xfrm>
            <a:off x="8307260" y="6372573"/>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42</a:t>
            </a:fld>
            <a:endParaRPr/>
          </a:p>
        </p:txBody>
      </p:sp>
      <p:sp>
        <p:nvSpPr>
          <p:cNvPr id="959" name="Google Shape;959;g244bb5b1f2c_2_250"/>
          <p:cNvSpPr txBox="1">
            <a:spLocks noGrp="1"/>
          </p:cNvSpPr>
          <p:nvPr>
            <p:ph type="dt" idx="10"/>
          </p:nvPr>
        </p:nvSpPr>
        <p:spPr>
          <a:xfrm>
            <a:off x="534860" y="6372573"/>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5/16/2023</a:t>
            </a:r>
            <a:endParaRPr/>
          </a:p>
        </p:txBody>
      </p:sp>
      <p:cxnSp>
        <p:nvCxnSpPr>
          <p:cNvPr id="960" name="Google Shape;960;g244bb5b1f2c_2_250"/>
          <p:cNvCxnSpPr/>
          <p:nvPr/>
        </p:nvCxnSpPr>
        <p:spPr>
          <a:xfrm>
            <a:off x="0" y="1104918"/>
            <a:ext cx="12192000" cy="0"/>
          </a:xfrm>
          <a:prstGeom prst="straightConnector1">
            <a:avLst/>
          </a:prstGeom>
          <a:noFill/>
          <a:ln w="9525" cap="flat" cmpd="sng">
            <a:solidFill>
              <a:srgbClr val="BFBFBF"/>
            </a:solidFill>
            <a:prstDash val="solid"/>
            <a:miter lim="800000"/>
            <a:headEnd type="none" w="sm" len="sm"/>
            <a:tailEnd type="none" w="sm" len="sm"/>
          </a:ln>
        </p:spPr>
      </p:cxnSp>
      <p:cxnSp>
        <p:nvCxnSpPr>
          <p:cNvPr id="961" name="Google Shape;961;g244bb5b1f2c_2_250"/>
          <p:cNvCxnSpPr/>
          <p:nvPr/>
        </p:nvCxnSpPr>
        <p:spPr>
          <a:xfrm>
            <a:off x="-303340" y="6386962"/>
            <a:ext cx="12192000" cy="0"/>
          </a:xfrm>
          <a:prstGeom prst="straightConnector1">
            <a:avLst/>
          </a:prstGeom>
          <a:noFill/>
          <a:ln w="9525" cap="flat" cmpd="sng">
            <a:solidFill>
              <a:srgbClr val="BFBFBF"/>
            </a:solidFill>
            <a:prstDash val="solid"/>
            <a:miter lim="800000"/>
            <a:headEnd type="none" w="sm" len="sm"/>
            <a:tailEnd type="none" w="sm" len="sm"/>
          </a:ln>
        </p:spPr>
      </p:cxnSp>
      <p:pic>
        <p:nvPicPr>
          <p:cNvPr id="962" name="Google Shape;962;g244bb5b1f2c_2_250"/>
          <p:cNvPicPr preferRelativeResize="0"/>
          <p:nvPr/>
        </p:nvPicPr>
        <p:blipFill rotWithShape="1">
          <a:blip r:embed="rId3">
            <a:alphaModFix/>
          </a:blip>
          <a:srcRect/>
          <a:stretch/>
        </p:blipFill>
        <p:spPr>
          <a:xfrm>
            <a:off x="686191" y="165088"/>
            <a:ext cx="722148" cy="722148"/>
          </a:xfrm>
          <a:prstGeom prst="rect">
            <a:avLst/>
          </a:prstGeom>
          <a:noFill/>
          <a:ln>
            <a:noFill/>
          </a:ln>
        </p:spPr>
      </p:pic>
      <p:sp>
        <p:nvSpPr>
          <p:cNvPr id="963" name="Google Shape;963;g244bb5b1f2c_2_250"/>
          <p:cNvSpPr txBox="1"/>
          <p:nvPr/>
        </p:nvSpPr>
        <p:spPr>
          <a:xfrm>
            <a:off x="1600998" y="636403"/>
            <a:ext cx="1987329"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solidFill>
                  <a:srgbClr val="797979"/>
                </a:solidFill>
                <a:latin typeface="Lato Light"/>
                <a:ea typeface="Lato Light"/>
                <a:cs typeface="Lato Light"/>
                <a:sym typeface="Lato Light"/>
              </a:rPr>
              <a:t>Tổng hợp k</a:t>
            </a:r>
            <a:r>
              <a:rPr lang="en-US" sz="1800">
                <a:solidFill>
                  <a:srgbClr val="797979"/>
                </a:solidFill>
                <a:latin typeface="Lato Light"/>
                <a:ea typeface="Lato Light"/>
                <a:cs typeface="Lato Light"/>
                <a:sym typeface="Lato Light"/>
              </a:rPr>
              <a:t>ết quả</a:t>
            </a:r>
            <a:endParaRPr sz="1800">
              <a:solidFill>
                <a:srgbClr val="797979"/>
              </a:solidFill>
              <a:latin typeface="Lato Light"/>
              <a:ea typeface="Lato Light"/>
              <a:cs typeface="Lato Light"/>
              <a:sym typeface="Lato Light"/>
            </a:endParaRPr>
          </a:p>
        </p:txBody>
      </p:sp>
      <p:graphicFrame>
        <p:nvGraphicFramePr>
          <p:cNvPr id="9" name="Table 8">
            <a:extLst>
              <a:ext uri="{FF2B5EF4-FFF2-40B4-BE49-F238E27FC236}">
                <a16:creationId xmlns:a16="http://schemas.microsoft.com/office/drawing/2014/main" id="{07434DD4-C75F-4EEC-BAE7-85BB8C838B7B}"/>
              </a:ext>
            </a:extLst>
          </p:cNvPr>
          <p:cNvGraphicFramePr>
            <a:graphicFrameLocks noGrp="1"/>
          </p:cNvGraphicFramePr>
          <p:nvPr>
            <p:extLst>
              <p:ext uri="{D42A27DB-BD31-4B8C-83A1-F6EECF244321}">
                <p14:modId xmlns:p14="http://schemas.microsoft.com/office/powerpoint/2010/main" val="3038148485"/>
              </p:ext>
            </p:extLst>
          </p:nvPr>
        </p:nvGraphicFramePr>
        <p:xfrm>
          <a:off x="1104900" y="2255698"/>
          <a:ext cx="9982200" cy="2348740"/>
        </p:xfrm>
        <a:graphic>
          <a:graphicData uri="http://schemas.openxmlformats.org/drawingml/2006/table">
            <a:tbl>
              <a:tblPr firstRow="1" firstCol="1" bandRow="1">
                <a:tableStyleId>{5C22544A-7EE6-4342-B048-85BDC9FD1C3A}</a:tableStyleId>
              </a:tblPr>
              <a:tblGrid>
                <a:gridCol w="2925233">
                  <a:extLst>
                    <a:ext uri="{9D8B030D-6E8A-4147-A177-3AD203B41FA5}">
                      <a16:colId xmlns:a16="http://schemas.microsoft.com/office/drawing/2014/main" val="2279666633"/>
                    </a:ext>
                  </a:extLst>
                </a:gridCol>
                <a:gridCol w="1913467">
                  <a:extLst>
                    <a:ext uri="{9D8B030D-6E8A-4147-A177-3AD203B41FA5}">
                      <a16:colId xmlns:a16="http://schemas.microsoft.com/office/drawing/2014/main" val="1008397658"/>
                    </a:ext>
                  </a:extLst>
                </a:gridCol>
                <a:gridCol w="2099733">
                  <a:extLst>
                    <a:ext uri="{9D8B030D-6E8A-4147-A177-3AD203B41FA5}">
                      <a16:colId xmlns:a16="http://schemas.microsoft.com/office/drawing/2014/main" val="3159050119"/>
                    </a:ext>
                  </a:extLst>
                </a:gridCol>
                <a:gridCol w="3043767">
                  <a:extLst>
                    <a:ext uri="{9D8B030D-6E8A-4147-A177-3AD203B41FA5}">
                      <a16:colId xmlns:a16="http://schemas.microsoft.com/office/drawing/2014/main" val="1372070490"/>
                    </a:ext>
                  </a:extLst>
                </a:gridCol>
              </a:tblGrid>
              <a:tr h="0">
                <a:tc>
                  <a:txBody>
                    <a:bodyPr/>
                    <a:lstStyle/>
                    <a:p>
                      <a:pPr marL="0" marR="0" lvl="0" indent="0" algn="l" defTabSz="914400" rtl="0" eaLnBrk="1" latinLnBrk="0" hangingPunct="1">
                        <a:lnSpc>
                          <a:spcPct val="200000"/>
                        </a:lnSpc>
                        <a:spcBef>
                          <a:spcPts val="0"/>
                        </a:spcBef>
                        <a:spcAft>
                          <a:spcPts val="0"/>
                        </a:spcAft>
                        <a:buNone/>
                      </a:pPr>
                      <a:r>
                        <a:rPr lang="en-US" sz="1800" kern="1200">
                          <a:solidFill>
                            <a:schemeClr val="tx2">
                              <a:lumMod val="75000"/>
                            </a:schemeClr>
                          </a:solidFill>
                          <a:latin typeface="Lato Light"/>
                          <a:ea typeface="Lato Light"/>
                          <a:cs typeface="Lato Light"/>
                        </a:rPr>
                        <a:t>Mô hình</a:t>
                      </a:r>
                    </a:p>
                  </a:txBody>
                  <a:tcPr marL="63500" marR="63500" marT="63500" marB="63500"/>
                </a:tc>
                <a:tc>
                  <a:txBody>
                    <a:bodyPr/>
                    <a:lstStyle/>
                    <a:p>
                      <a:pPr marL="0" marR="0" lvl="0" indent="0" algn="ctr" defTabSz="914400" rtl="0" eaLnBrk="1" latinLnBrk="0" hangingPunct="1">
                        <a:lnSpc>
                          <a:spcPct val="200000"/>
                        </a:lnSpc>
                        <a:spcBef>
                          <a:spcPts val="0"/>
                        </a:spcBef>
                        <a:spcAft>
                          <a:spcPts val="0"/>
                        </a:spcAft>
                        <a:buNone/>
                      </a:pPr>
                      <a:r>
                        <a:rPr lang="en-US" sz="1800" kern="1200">
                          <a:solidFill>
                            <a:schemeClr val="tx2">
                              <a:lumMod val="75000"/>
                            </a:schemeClr>
                          </a:solidFill>
                          <a:latin typeface="Lato Light"/>
                          <a:ea typeface="Lato Light"/>
                          <a:cs typeface="Lato Light"/>
                        </a:rPr>
                        <a:t>Accuracy</a:t>
                      </a:r>
                    </a:p>
                  </a:txBody>
                  <a:tcPr marL="63500" marR="63500" marT="63500" marB="63500"/>
                </a:tc>
                <a:tc>
                  <a:txBody>
                    <a:bodyPr/>
                    <a:lstStyle/>
                    <a:p>
                      <a:pPr marL="0" marR="0" lvl="0" indent="0" algn="ctr" defTabSz="914400" rtl="0" eaLnBrk="1" latinLnBrk="0" hangingPunct="1">
                        <a:lnSpc>
                          <a:spcPct val="200000"/>
                        </a:lnSpc>
                        <a:spcBef>
                          <a:spcPts val="0"/>
                        </a:spcBef>
                        <a:spcAft>
                          <a:spcPts val="0"/>
                        </a:spcAft>
                        <a:buNone/>
                      </a:pPr>
                      <a:r>
                        <a:rPr lang="en-US" sz="1800" kern="1200">
                          <a:solidFill>
                            <a:schemeClr val="tx2">
                              <a:lumMod val="75000"/>
                            </a:schemeClr>
                          </a:solidFill>
                          <a:latin typeface="Lato Light"/>
                          <a:ea typeface="Lato Light"/>
                          <a:cs typeface="Lato Light"/>
                        </a:rPr>
                        <a:t>Cross-entropy</a:t>
                      </a:r>
                    </a:p>
                  </a:txBody>
                  <a:tcPr marL="63500" marR="63500" marT="63500" marB="63500"/>
                </a:tc>
                <a:tc>
                  <a:txBody>
                    <a:bodyPr/>
                    <a:lstStyle/>
                    <a:p>
                      <a:pPr marL="0" marR="0" lvl="0" indent="0" algn="ctr" defTabSz="914400" rtl="0" eaLnBrk="1" latinLnBrk="0" hangingPunct="1">
                        <a:lnSpc>
                          <a:spcPct val="200000"/>
                        </a:lnSpc>
                        <a:spcBef>
                          <a:spcPts val="0"/>
                        </a:spcBef>
                        <a:spcAft>
                          <a:spcPts val="0"/>
                        </a:spcAft>
                        <a:buNone/>
                      </a:pPr>
                      <a:r>
                        <a:rPr lang="en-US" sz="1800" kern="1200">
                          <a:solidFill>
                            <a:schemeClr val="tx2">
                              <a:lumMod val="75000"/>
                            </a:schemeClr>
                          </a:solidFill>
                          <a:latin typeface="Lato Light"/>
                          <a:ea typeface="Lato Light"/>
                          <a:cs typeface="Lato Light"/>
                        </a:rPr>
                        <a:t>Thời gian thực thi</a:t>
                      </a:r>
                    </a:p>
                  </a:txBody>
                  <a:tcPr marL="63500" marR="63500" marT="63500" marB="63500"/>
                </a:tc>
                <a:extLst>
                  <a:ext uri="{0D108BD9-81ED-4DB2-BD59-A6C34878D82A}">
                    <a16:rowId xmlns:a16="http://schemas.microsoft.com/office/drawing/2014/main" val="2119507534"/>
                  </a:ext>
                </a:extLst>
              </a:tr>
              <a:tr h="0">
                <a:tc>
                  <a:txBody>
                    <a:bodyPr/>
                    <a:lstStyle/>
                    <a:p>
                      <a:pPr marL="0" marR="0" lvl="0" indent="0" algn="l" defTabSz="914400" rtl="0" eaLnBrk="1" latinLnBrk="0" hangingPunct="1">
                        <a:lnSpc>
                          <a:spcPct val="200000"/>
                        </a:lnSpc>
                        <a:spcBef>
                          <a:spcPts val="0"/>
                        </a:spcBef>
                        <a:spcAft>
                          <a:spcPts val="0"/>
                        </a:spcAft>
                        <a:buNone/>
                      </a:pPr>
                      <a:r>
                        <a:rPr lang="en-US" sz="1800" kern="1200">
                          <a:solidFill>
                            <a:schemeClr val="tx2">
                              <a:lumMod val="75000"/>
                            </a:schemeClr>
                          </a:solidFill>
                          <a:latin typeface="Lato Light"/>
                          <a:ea typeface="Lato Light"/>
                          <a:cs typeface="Lato Light"/>
                        </a:rPr>
                        <a:t>Softmax với GD</a:t>
                      </a:r>
                    </a:p>
                  </a:txBody>
                  <a:tcPr marL="63500" marR="63500" marT="63500" marB="63500"/>
                </a:tc>
                <a:tc>
                  <a:txBody>
                    <a:bodyPr/>
                    <a:lstStyle/>
                    <a:p>
                      <a:pPr marL="0" marR="0" lvl="0" indent="0" algn="ctr" defTabSz="914400" rtl="0" eaLnBrk="1" latinLnBrk="0" hangingPunct="1">
                        <a:lnSpc>
                          <a:spcPct val="200000"/>
                        </a:lnSpc>
                        <a:spcBef>
                          <a:spcPts val="0"/>
                        </a:spcBef>
                        <a:spcAft>
                          <a:spcPts val="0"/>
                        </a:spcAft>
                        <a:buNone/>
                      </a:pPr>
                      <a:r>
                        <a:rPr lang="en-US" sz="1800" kern="1200">
                          <a:solidFill>
                            <a:schemeClr val="tx2">
                              <a:lumMod val="75000"/>
                            </a:schemeClr>
                          </a:solidFill>
                          <a:latin typeface="Lato Light"/>
                          <a:ea typeface="Lato Light"/>
                          <a:cs typeface="Lato Light"/>
                        </a:rPr>
                        <a:t>0.673</a:t>
                      </a:r>
                    </a:p>
                  </a:txBody>
                  <a:tcPr marL="63500" marR="63500" marT="63500" marB="63500"/>
                </a:tc>
                <a:tc>
                  <a:txBody>
                    <a:bodyPr/>
                    <a:lstStyle/>
                    <a:p>
                      <a:pPr marL="0" marR="0" lvl="0" indent="0" algn="ctr" defTabSz="914400" rtl="0" eaLnBrk="1" latinLnBrk="0" hangingPunct="1">
                        <a:lnSpc>
                          <a:spcPct val="200000"/>
                        </a:lnSpc>
                        <a:spcBef>
                          <a:spcPts val="0"/>
                        </a:spcBef>
                        <a:spcAft>
                          <a:spcPts val="0"/>
                        </a:spcAft>
                        <a:buNone/>
                      </a:pPr>
                      <a:r>
                        <a:rPr lang="en-US" sz="1800" kern="1200">
                          <a:solidFill>
                            <a:schemeClr val="tx2">
                              <a:lumMod val="75000"/>
                            </a:schemeClr>
                          </a:solidFill>
                          <a:latin typeface="Lato Light"/>
                          <a:ea typeface="Lato Light"/>
                          <a:cs typeface="Lato Light"/>
                        </a:rPr>
                        <a:t>1.158</a:t>
                      </a:r>
                    </a:p>
                  </a:txBody>
                  <a:tcPr marL="63500" marR="63500" marT="63500" marB="63500"/>
                </a:tc>
                <a:tc>
                  <a:txBody>
                    <a:bodyPr/>
                    <a:lstStyle/>
                    <a:p>
                      <a:pPr marL="0" marR="0" lvl="0" indent="0" algn="ctr" defTabSz="914400" rtl="0" eaLnBrk="1" latinLnBrk="0" hangingPunct="1">
                        <a:lnSpc>
                          <a:spcPct val="200000"/>
                        </a:lnSpc>
                        <a:spcBef>
                          <a:spcPts val="0"/>
                        </a:spcBef>
                        <a:spcAft>
                          <a:spcPts val="0"/>
                        </a:spcAft>
                        <a:buNone/>
                      </a:pPr>
                      <a:r>
                        <a:rPr lang="en-US" sz="1800" kern="1200">
                          <a:solidFill>
                            <a:schemeClr val="tx2">
                              <a:lumMod val="75000"/>
                            </a:schemeClr>
                          </a:solidFill>
                          <a:latin typeface="Lato Light"/>
                          <a:ea typeface="Lato Light"/>
                          <a:cs typeface="Lato Light"/>
                        </a:rPr>
                        <a:t>23.3 giây</a:t>
                      </a:r>
                    </a:p>
                  </a:txBody>
                  <a:tcPr marL="63500" marR="63500" marT="63500" marB="63500"/>
                </a:tc>
                <a:extLst>
                  <a:ext uri="{0D108BD9-81ED-4DB2-BD59-A6C34878D82A}">
                    <a16:rowId xmlns:a16="http://schemas.microsoft.com/office/drawing/2014/main" val="1642327449"/>
                  </a:ext>
                </a:extLst>
              </a:tr>
              <a:tr h="0">
                <a:tc>
                  <a:txBody>
                    <a:bodyPr/>
                    <a:lstStyle/>
                    <a:p>
                      <a:pPr marL="0" marR="0" lvl="0" indent="0" algn="l" defTabSz="914400" rtl="0" eaLnBrk="1" latinLnBrk="0" hangingPunct="1">
                        <a:lnSpc>
                          <a:spcPct val="200000"/>
                        </a:lnSpc>
                        <a:spcBef>
                          <a:spcPts val="0"/>
                        </a:spcBef>
                        <a:spcAft>
                          <a:spcPts val="0"/>
                        </a:spcAft>
                        <a:buNone/>
                      </a:pPr>
                      <a:r>
                        <a:rPr lang="en-US" sz="1800" kern="1200">
                          <a:solidFill>
                            <a:schemeClr val="tx2">
                              <a:lumMod val="75000"/>
                            </a:schemeClr>
                          </a:solidFill>
                          <a:latin typeface="Lato Light"/>
                          <a:ea typeface="Lato Light"/>
                          <a:cs typeface="Lato Light"/>
                        </a:rPr>
                        <a:t>Softmax với mini-batch GD</a:t>
                      </a:r>
                    </a:p>
                  </a:txBody>
                  <a:tcPr marL="63500" marR="63500" marT="63500" marB="63500"/>
                </a:tc>
                <a:tc>
                  <a:txBody>
                    <a:bodyPr/>
                    <a:lstStyle/>
                    <a:p>
                      <a:pPr marL="0" marR="0" lvl="0" indent="0" algn="ctr" defTabSz="914400" rtl="0" eaLnBrk="1" latinLnBrk="0" hangingPunct="1">
                        <a:lnSpc>
                          <a:spcPct val="200000"/>
                        </a:lnSpc>
                        <a:spcBef>
                          <a:spcPts val="0"/>
                        </a:spcBef>
                        <a:spcAft>
                          <a:spcPts val="0"/>
                        </a:spcAft>
                        <a:buNone/>
                      </a:pPr>
                      <a:r>
                        <a:rPr lang="en-US" sz="1800" kern="1200">
                          <a:solidFill>
                            <a:schemeClr val="tx2">
                              <a:lumMod val="75000"/>
                            </a:schemeClr>
                          </a:solidFill>
                          <a:latin typeface="Lato Light"/>
                          <a:ea typeface="Lato Light"/>
                          <a:cs typeface="Lato Light"/>
                        </a:rPr>
                        <a:t>0.849</a:t>
                      </a:r>
                    </a:p>
                  </a:txBody>
                  <a:tcPr marL="63500" marR="63500" marT="63500" marB="63500"/>
                </a:tc>
                <a:tc>
                  <a:txBody>
                    <a:bodyPr/>
                    <a:lstStyle/>
                    <a:p>
                      <a:pPr marL="0" marR="0" lvl="0" indent="0" algn="ctr" defTabSz="914400" rtl="0" eaLnBrk="1" latinLnBrk="0" hangingPunct="1">
                        <a:lnSpc>
                          <a:spcPct val="200000"/>
                        </a:lnSpc>
                        <a:spcBef>
                          <a:spcPts val="0"/>
                        </a:spcBef>
                        <a:spcAft>
                          <a:spcPts val="0"/>
                        </a:spcAft>
                        <a:buNone/>
                      </a:pPr>
                      <a:r>
                        <a:rPr lang="en-US" sz="1800" kern="1200">
                          <a:solidFill>
                            <a:schemeClr val="tx2">
                              <a:lumMod val="75000"/>
                            </a:schemeClr>
                          </a:solidFill>
                          <a:latin typeface="Lato Light"/>
                          <a:ea typeface="Lato Light"/>
                          <a:cs typeface="Lato Light"/>
                        </a:rPr>
                        <a:t>0.378</a:t>
                      </a:r>
                    </a:p>
                  </a:txBody>
                  <a:tcPr marL="63500" marR="63500" marT="63500" marB="63500"/>
                </a:tc>
                <a:tc>
                  <a:txBody>
                    <a:bodyPr/>
                    <a:lstStyle/>
                    <a:p>
                      <a:pPr marL="0" marR="0" lvl="0" indent="0" algn="ctr" defTabSz="914400" rtl="0" eaLnBrk="1" latinLnBrk="0" hangingPunct="1">
                        <a:lnSpc>
                          <a:spcPct val="200000"/>
                        </a:lnSpc>
                        <a:spcBef>
                          <a:spcPts val="0"/>
                        </a:spcBef>
                        <a:spcAft>
                          <a:spcPts val="0"/>
                        </a:spcAft>
                        <a:buNone/>
                      </a:pPr>
                      <a:r>
                        <a:rPr lang="en-US" sz="1800" kern="1200">
                          <a:solidFill>
                            <a:schemeClr val="tx2">
                              <a:lumMod val="75000"/>
                            </a:schemeClr>
                          </a:solidFill>
                          <a:latin typeface="Lato Light"/>
                          <a:ea typeface="Lato Light"/>
                          <a:cs typeface="Lato Light"/>
                        </a:rPr>
                        <a:t>31.3 giây</a:t>
                      </a:r>
                    </a:p>
                  </a:txBody>
                  <a:tcPr marL="63500" marR="63500" marT="63500" marB="63500"/>
                </a:tc>
                <a:extLst>
                  <a:ext uri="{0D108BD9-81ED-4DB2-BD59-A6C34878D82A}">
                    <a16:rowId xmlns:a16="http://schemas.microsoft.com/office/drawing/2014/main" val="2720218281"/>
                  </a:ext>
                </a:extLst>
              </a:tr>
              <a:tr h="0">
                <a:tc>
                  <a:txBody>
                    <a:bodyPr/>
                    <a:lstStyle/>
                    <a:p>
                      <a:pPr marL="0" marR="0" lvl="0" indent="0" algn="l" defTabSz="914400" rtl="0" eaLnBrk="1" latinLnBrk="0" hangingPunct="1">
                        <a:lnSpc>
                          <a:spcPct val="200000"/>
                        </a:lnSpc>
                        <a:spcBef>
                          <a:spcPts val="0"/>
                        </a:spcBef>
                        <a:spcAft>
                          <a:spcPts val="0"/>
                        </a:spcAft>
                        <a:buNone/>
                      </a:pPr>
                      <a:r>
                        <a:rPr lang="en-US" sz="1800" kern="1200">
                          <a:solidFill>
                            <a:schemeClr val="tx2">
                              <a:lumMod val="75000"/>
                            </a:schemeClr>
                          </a:solidFill>
                          <a:latin typeface="Lato Light"/>
                          <a:ea typeface="Lato Light"/>
                          <a:cs typeface="Lato Light"/>
                        </a:rPr>
                        <a:t>CNN</a:t>
                      </a:r>
                    </a:p>
                  </a:txBody>
                  <a:tcPr marL="63500" marR="63500" marT="63500" marB="63500"/>
                </a:tc>
                <a:tc>
                  <a:txBody>
                    <a:bodyPr/>
                    <a:lstStyle/>
                    <a:p>
                      <a:pPr marL="0" marR="0" lvl="0" indent="0" algn="ctr" defTabSz="914400" rtl="0" eaLnBrk="1" latinLnBrk="0" hangingPunct="1">
                        <a:lnSpc>
                          <a:spcPct val="200000"/>
                        </a:lnSpc>
                        <a:spcBef>
                          <a:spcPts val="0"/>
                        </a:spcBef>
                        <a:spcAft>
                          <a:spcPts val="0"/>
                        </a:spcAft>
                        <a:buNone/>
                      </a:pPr>
                      <a:r>
                        <a:rPr lang="en-US" sz="1800" kern="1200">
                          <a:solidFill>
                            <a:schemeClr val="tx2">
                              <a:lumMod val="75000"/>
                            </a:schemeClr>
                          </a:solidFill>
                          <a:latin typeface="Lato Light"/>
                          <a:ea typeface="Lato Light"/>
                          <a:cs typeface="Lato Light"/>
                        </a:rPr>
                        <a:t>0.907</a:t>
                      </a:r>
                    </a:p>
                  </a:txBody>
                  <a:tcPr marL="63500" marR="63500" marT="63500" marB="63500"/>
                </a:tc>
                <a:tc>
                  <a:txBody>
                    <a:bodyPr/>
                    <a:lstStyle/>
                    <a:p>
                      <a:pPr marL="0" marR="0" lvl="0" indent="0" algn="ctr" defTabSz="914400" rtl="0" eaLnBrk="1" latinLnBrk="0" hangingPunct="1">
                        <a:lnSpc>
                          <a:spcPct val="200000"/>
                        </a:lnSpc>
                        <a:spcBef>
                          <a:spcPts val="0"/>
                        </a:spcBef>
                        <a:spcAft>
                          <a:spcPts val="0"/>
                        </a:spcAft>
                        <a:buNone/>
                      </a:pPr>
                      <a:r>
                        <a:rPr lang="en-US" sz="1800" kern="1200">
                          <a:solidFill>
                            <a:schemeClr val="tx2">
                              <a:lumMod val="75000"/>
                            </a:schemeClr>
                          </a:solidFill>
                          <a:latin typeface="Lato Light"/>
                          <a:ea typeface="Lato Light"/>
                          <a:cs typeface="Lato Light"/>
                        </a:rPr>
                        <a:t>0.285</a:t>
                      </a:r>
                    </a:p>
                  </a:txBody>
                  <a:tcPr marL="63500" marR="63500" marT="63500" marB="63500"/>
                </a:tc>
                <a:tc>
                  <a:txBody>
                    <a:bodyPr/>
                    <a:lstStyle/>
                    <a:p>
                      <a:pPr marL="0" marR="0" lvl="0" indent="0" algn="ctr" defTabSz="914400" rtl="0" eaLnBrk="1" latinLnBrk="0" hangingPunct="1">
                        <a:lnSpc>
                          <a:spcPct val="200000"/>
                        </a:lnSpc>
                        <a:spcBef>
                          <a:spcPts val="0"/>
                        </a:spcBef>
                        <a:spcAft>
                          <a:spcPts val="0"/>
                        </a:spcAft>
                        <a:buNone/>
                      </a:pPr>
                      <a:r>
                        <a:rPr lang="en-US" sz="1800" kern="1200">
                          <a:solidFill>
                            <a:schemeClr val="tx2">
                              <a:lumMod val="75000"/>
                            </a:schemeClr>
                          </a:solidFill>
                          <a:latin typeface="Lato Light"/>
                          <a:ea typeface="Lato Light"/>
                          <a:cs typeface="Lato Light"/>
                        </a:rPr>
                        <a:t>580 giây</a:t>
                      </a:r>
                    </a:p>
                  </a:txBody>
                  <a:tcPr marL="63500" marR="63500" marT="63500" marB="63500"/>
                </a:tc>
                <a:extLst>
                  <a:ext uri="{0D108BD9-81ED-4DB2-BD59-A6C34878D82A}">
                    <a16:rowId xmlns:a16="http://schemas.microsoft.com/office/drawing/2014/main" val="661923411"/>
                  </a:ext>
                </a:extLst>
              </a:tr>
            </a:tbl>
          </a:graphicData>
        </a:graphic>
      </p:graphicFrame>
    </p:spTree>
    <p:extLst>
      <p:ext uri="{BB962C8B-B14F-4D97-AF65-F5344CB8AC3E}">
        <p14:creationId xmlns:p14="http://schemas.microsoft.com/office/powerpoint/2010/main" val="304716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5055476" y="2721114"/>
            <a:ext cx="3972232" cy="707886"/>
          </a:xfrm>
          <a:prstGeom prst="rect">
            <a:avLst/>
          </a:prstGeom>
          <a:noFill/>
        </p:spPr>
        <p:txBody>
          <a:bodyPr wrap="square" rtlCol="0">
            <a:spAutoFit/>
          </a:bodyPr>
          <a:lstStyle/>
          <a:p>
            <a:r>
              <a:rPr lang="en-GB" sz="4000" dirty="0" err="1">
                <a:solidFill>
                  <a:srgbClr val="797979"/>
                </a:solidFill>
                <a:latin typeface="Lato light"/>
              </a:rPr>
              <a:t>Giới</a:t>
            </a:r>
            <a:r>
              <a:rPr lang="en-GB" sz="4000" dirty="0">
                <a:solidFill>
                  <a:srgbClr val="797979"/>
                </a:solidFill>
                <a:latin typeface="Lato light"/>
              </a:rPr>
              <a:t> </a:t>
            </a:r>
            <a:r>
              <a:rPr lang="en-GB" sz="4000" dirty="0" err="1">
                <a:solidFill>
                  <a:srgbClr val="797979"/>
                </a:solidFill>
                <a:latin typeface="Lato light"/>
              </a:rPr>
              <a:t>thiệu</a:t>
            </a:r>
            <a:r>
              <a:rPr lang="en-GB" sz="4000" dirty="0">
                <a:solidFill>
                  <a:srgbClr val="797979"/>
                </a:solidFill>
                <a:latin typeface="Lato light"/>
              </a:rPr>
              <a:t> </a:t>
            </a:r>
            <a:r>
              <a:rPr lang="en-GB" sz="4000" dirty="0" err="1">
                <a:solidFill>
                  <a:srgbClr val="797979"/>
                </a:solidFill>
                <a:latin typeface="Lato light"/>
              </a:rPr>
              <a:t>vấn</a:t>
            </a:r>
            <a:r>
              <a:rPr lang="en-GB" sz="4000" dirty="0">
                <a:solidFill>
                  <a:srgbClr val="797979"/>
                </a:solidFill>
                <a:latin typeface="Lato light"/>
              </a:rPr>
              <a:t> </a:t>
            </a:r>
            <a:r>
              <a:rPr lang="en-GB" sz="4000" dirty="0" err="1">
                <a:solidFill>
                  <a:srgbClr val="797979"/>
                </a:solidFill>
                <a:latin typeface="Lato light"/>
              </a:rPr>
              <a:t>đề</a:t>
            </a:r>
            <a:endParaRPr lang="en-US" sz="4000" dirty="0">
              <a:solidFill>
                <a:srgbClr val="797979"/>
              </a:solidFill>
              <a:latin typeface="Lato light"/>
            </a:endParaRPr>
          </a:p>
        </p:txBody>
      </p:sp>
      <p:grpSp>
        <p:nvGrpSpPr>
          <p:cNvPr id="24" name="Group 23"/>
          <p:cNvGrpSpPr/>
          <p:nvPr/>
        </p:nvGrpSpPr>
        <p:grpSpPr>
          <a:xfrm>
            <a:off x="2951141" y="2083419"/>
            <a:ext cx="1979591" cy="2039621"/>
            <a:chOff x="4957945" y="2905780"/>
            <a:chExt cx="905125" cy="882812"/>
          </a:xfrm>
        </p:grpSpPr>
        <p:sp>
          <p:nvSpPr>
            <p:cNvPr id="14" name="Arc 13"/>
            <p:cNvSpPr/>
            <p:nvPr/>
          </p:nvSpPr>
          <p:spPr>
            <a:xfrm>
              <a:off x="4957945" y="2905781"/>
              <a:ext cx="905124" cy="882811"/>
            </a:xfrm>
            <a:prstGeom prst="arc">
              <a:avLst>
                <a:gd name="adj1" fmla="val 6381010"/>
                <a:gd name="adj2" fmla="val 9370435"/>
              </a:avLst>
            </a:prstGeom>
            <a:ln w="25400">
              <a:solidFill>
                <a:srgbClr val="57456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nvGrpSpPr>
            <p:cNvPr id="23" name="Group 22"/>
            <p:cNvGrpSpPr/>
            <p:nvPr/>
          </p:nvGrpSpPr>
          <p:grpSpPr>
            <a:xfrm>
              <a:off x="4957945" y="2905780"/>
              <a:ext cx="905125" cy="882811"/>
              <a:chOff x="4957944" y="2905781"/>
              <a:chExt cx="905125" cy="882811"/>
            </a:xfrm>
          </p:grpSpPr>
          <p:sp>
            <p:nvSpPr>
              <p:cNvPr id="15" name="Arc 14"/>
              <p:cNvSpPr/>
              <p:nvPr/>
            </p:nvSpPr>
            <p:spPr>
              <a:xfrm>
                <a:off x="4957945" y="2905781"/>
                <a:ext cx="905124" cy="882811"/>
              </a:xfrm>
              <a:prstGeom prst="arc">
                <a:avLst>
                  <a:gd name="adj1" fmla="val 9453831"/>
                  <a:gd name="adj2" fmla="val 12527122"/>
                </a:avLst>
              </a:prstGeom>
              <a:ln w="25400">
                <a:solidFill>
                  <a:srgbClr val="01C9C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9" name="Arc 8"/>
              <p:cNvSpPr/>
              <p:nvPr/>
            </p:nvSpPr>
            <p:spPr>
              <a:xfrm>
                <a:off x="4957945" y="2905781"/>
                <a:ext cx="905124" cy="882811"/>
              </a:xfrm>
              <a:prstGeom prst="arc">
                <a:avLst>
                  <a:gd name="adj1" fmla="val 15558905"/>
                  <a:gd name="adj2" fmla="val 18645335"/>
                </a:avLst>
              </a:prstGeom>
              <a:ln w="25400">
                <a:solidFill>
                  <a:srgbClr val="F0556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0" name="Arc 9"/>
              <p:cNvSpPr/>
              <p:nvPr/>
            </p:nvSpPr>
            <p:spPr>
              <a:xfrm>
                <a:off x="4957945" y="2905781"/>
                <a:ext cx="905124" cy="882811"/>
              </a:xfrm>
              <a:prstGeom prst="arc">
                <a:avLst>
                  <a:gd name="adj1" fmla="val 18647720"/>
                  <a:gd name="adj2" fmla="val 124971"/>
                </a:avLst>
              </a:prstGeom>
              <a:ln w="25400">
                <a:solidFill>
                  <a:srgbClr val="1A689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1" name="Arc 10"/>
              <p:cNvSpPr/>
              <p:nvPr/>
            </p:nvSpPr>
            <p:spPr>
              <a:xfrm>
                <a:off x="4957945" y="2905781"/>
                <a:ext cx="905124" cy="882811"/>
              </a:xfrm>
              <a:prstGeom prst="arc">
                <a:avLst>
                  <a:gd name="adj1" fmla="val 129626"/>
                  <a:gd name="adj2" fmla="val 3162068"/>
                </a:avLst>
              </a:prstGeom>
              <a:ln w="25400">
                <a:solidFill>
                  <a:srgbClr val="D6A6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2" name="Arc 11"/>
              <p:cNvSpPr/>
              <p:nvPr/>
            </p:nvSpPr>
            <p:spPr>
              <a:xfrm>
                <a:off x="4957945" y="2905781"/>
                <a:ext cx="905124" cy="882811"/>
              </a:xfrm>
              <a:prstGeom prst="arc">
                <a:avLst>
                  <a:gd name="adj1" fmla="val 3182590"/>
                  <a:gd name="adj2" fmla="val 6397607"/>
                </a:avLst>
              </a:prstGeom>
              <a:ln w="25400">
                <a:solidFill>
                  <a:srgbClr val="29675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6" name="Arc 15"/>
              <p:cNvSpPr/>
              <p:nvPr/>
            </p:nvSpPr>
            <p:spPr>
              <a:xfrm>
                <a:off x="4957944" y="2905781"/>
                <a:ext cx="905124" cy="882811"/>
              </a:xfrm>
              <a:prstGeom prst="arc">
                <a:avLst>
                  <a:gd name="adj1" fmla="val 12522075"/>
                  <a:gd name="adj2" fmla="val 15545695"/>
                </a:avLst>
              </a:prstGeom>
              <a:ln w="25400">
                <a:solidFill>
                  <a:srgbClr val="54728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grpSp>
      <p:sp>
        <p:nvSpPr>
          <p:cNvPr id="2" name="Slide Number Placeholder 1"/>
          <p:cNvSpPr>
            <a:spLocks noGrp="1"/>
          </p:cNvSpPr>
          <p:nvPr>
            <p:ph type="sldNum" sz="quarter" idx="12"/>
          </p:nvPr>
        </p:nvSpPr>
        <p:spPr/>
        <p:txBody>
          <a:bodyPr/>
          <a:lstStyle/>
          <a:p>
            <a:fld id="{9FF1AF08-227C-4926-93CA-204ED14D83C5}" type="slidenum">
              <a:rPr lang="en-US" smtClean="0"/>
              <a:t>5</a:t>
            </a:fld>
            <a:endParaRPr lang="en-US"/>
          </a:p>
        </p:txBody>
      </p:sp>
      <p:sp>
        <p:nvSpPr>
          <p:cNvPr id="3" name="Date Placeholder 2"/>
          <p:cNvSpPr>
            <a:spLocks noGrp="1"/>
          </p:cNvSpPr>
          <p:nvPr>
            <p:ph type="dt" sz="half" idx="10"/>
          </p:nvPr>
        </p:nvSpPr>
        <p:spPr/>
        <p:txBody>
          <a:bodyPr/>
          <a:lstStyle/>
          <a:p>
            <a:fld id="{55D7A403-791C-41DD-9798-96A0E48037B9}" type="datetime1">
              <a:rPr lang="en-US" smtClean="0"/>
              <a:t>5/17/2023</a:t>
            </a:fld>
            <a:endParaRPr lang="en-US"/>
          </a:p>
        </p:txBody>
      </p:sp>
      <p:pic>
        <p:nvPicPr>
          <p:cNvPr id="28" name="Picture 27">
            <a:extLst>
              <a:ext uri="{FF2B5EF4-FFF2-40B4-BE49-F238E27FC236}">
                <a16:creationId xmlns:a16="http://schemas.microsoft.com/office/drawing/2014/main" id="{8B7AC0A3-EAB9-BBCB-B999-5707FB84707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75889" y="2238182"/>
            <a:ext cx="1730091" cy="1730091"/>
          </a:xfrm>
          <a:prstGeom prst="rect">
            <a:avLst/>
          </a:prstGeom>
        </p:spPr>
      </p:pic>
    </p:spTree>
    <p:extLst>
      <p:ext uri="{BB962C8B-B14F-4D97-AF65-F5344CB8AC3E}">
        <p14:creationId xmlns:p14="http://schemas.microsoft.com/office/powerpoint/2010/main" val="128685468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1394776" y="136525"/>
            <a:ext cx="2743200" cy="461665"/>
          </a:xfrm>
          <a:prstGeom prst="rect">
            <a:avLst/>
          </a:prstGeom>
          <a:noFill/>
        </p:spPr>
        <p:txBody>
          <a:bodyPr wrap="square" rtlCol="0">
            <a:spAutoFit/>
          </a:bodyPr>
          <a:lstStyle/>
          <a:p>
            <a:r>
              <a:rPr lang="en-GB" sz="2400" dirty="0" err="1">
                <a:solidFill>
                  <a:srgbClr val="797979"/>
                </a:solidFill>
                <a:latin typeface="Lato light"/>
              </a:rPr>
              <a:t>Giới</a:t>
            </a:r>
            <a:r>
              <a:rPr lang="en-GB" sz="2400" dirty="0">
                <a:solidFill>
                  <a:srgbClr val="797979"/>
                </a:solidFill>
                <a:latin typeface="Lato light"/>
              </a:rPr>
              <a:t> </a:t>
            </a:r>
            <a:r>
              <a:rPr lang="en-GB" sz="2400" dirty="0" err="1">
                <a:solidFill>
                  <a:srgbClr val="797979"/>
                </a:solidFill>
                <a:latin typeface="Lato light"/>
              </a:rPr>
              <a:t>thiệu</a:t>
            </a:r>
            <a:r>
              <a:rPr lang="en-GB" sz="2400" dirty="0">
                <a:solidFill>
                  <a:srgbClr val="797979"/>
                </a:solidFill>
                <a:latin typeface="Lato light"/>
              </a:rPr>
              <a:t> </a:t>
            </a:r>
            <a:r>
              <a:rPr lang="en-GB" sz="2400" dirty="0" err="1">
                <a:solidFill>
                  <a:srgbClr val="797979"/>
                </a:solidFill>
                <a:latin typeface="Lato light"/>
              </a:rPr>
              <a:t>vấn</a:t>
            </a:r>
            <a:r>
              <a:rPr lang="en-GB" sz="2400" dirty="0">
                <a:solidFill>
                  <a:srgbClr val="797979"/>
                </a:solidFill>
                <a:latin typeface="Lato light"/>
              </a:rPr>
              <a:t> </a:t>
            </a:r>
            <a:r>
              <a:rPr lang="en-GB" sz="2400" dirty="0" err="1">
                <a:solidFill>
                  <a:srgbClr val="797979"/>
                </a:solidFill>
                <a:latin typeface="Lato light"/>
              </a:rPr>
              <a:t>đề</a:t>
            </a:r>
            <a:endParaRPr lang="en-US" sz="2400" dirty="0">
              <a:solidFill>
                <a:srgbClr val="797979"/>
              </a:solidFill>
              <a:latin typeface="Lato light"/>
            </a:endParaRPr>
          </a:p>
        </p:txBody>
      </p:sp>
      <p:grpSp>
        <p:nvGrpSpPr>
          <p:cNvPr id="24" name="Group 23"/>
          <p:cNvGrpSpPr/>
          <p:nvPr/>
        </p:nvGrpSpPr>
        <p:grpSpPr>
          <a:xfrm>
            <a:off x="518304" y="90231"/>
            <a:ext cx="818127" cy="847691"/>
            <a:chOff x="4957945" y="2905780"/>
            <a:chExt cx="905125" cy="882812"/>
          </a:xfrm>
        </p:grpSpPr>
        <p:sp>
          <p:nvSpPr>
            <p:cNvPr id="14" name="Arc 13"/>
            <p:cNvSpPr/>
            <p:nvPr/>
          </p:nvSpPr>
          <p:spPr>
            <a:xfrm>
              <a:off x="4957945" y="2905781"/>
              <a:ext cx="905124" cy="882811"/>
            </a:xfrm>
            <a:prstGeom prst="arc">
              <a:avLst>
                <a:gd name="adj1" fmla="val 6381010"/>
                <a:gd name="adj2" fmla="val 9370435"/>
              </a:avLst>
            </a:prstGeom>
            <a:ln w="25400">
              <a:solidFill>
                <a:srgbClr val="57456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nvGrpSpPr>
            <p:cNvPr id="23" name="Group 22"/>
            <p:cNvGrpSpPr/>
            <p:nvPr/>
          </p:nvGrpSpPr>
          <p:grpSpPr>
            <a:xfrm>
              <a:off x="4957945" y="2905780"/>
              <a:ext cx="905125" cy="882811"/>
              <a:chOff x="4957944" y="2905781"/>
              <a:chExt cx="905125" cy="882811"/>
            </a:xfrm>
          </p:grpSpPr>
          <p:sp>
            <p:nvSpPr>
              <p:cNvPr id="15" name="Arc 14"/>
              <p:cNvSpPr/>
              <p:nvPr/>
            </p:nvSpPr>
            <p:spPr>
              <a:xfrm>
                <a:off x="4957945" y="2905781"/>
                <a:ext cx="905124" cy="882811"/>
              </a:xfrm>
              <a:prstGeom prst="arc">
                <a:avLst>
                  <a:gd name="adj1" fmla="val 9453831"/>
                  <a:gd name="adj2" fmla="val 12527122"/>
                </a:avLst>
              </a:prstGeom>
              <a:ln w="25400">
                <a:solidFill>
                  <a:srgbClr val="01C9C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9" name="Arc 8"/>
              <p:cNvSpPr/>
              <p:nvPr/>
            </p:nvSpPr>
            <p:spPr>
              <a:xfrm>
                <a:off x="4957945" y="2905781"/>
                <a:ext cx="905124" cy="882811"/>
              </a:xfrm>
              <a:prstGeom prst="arc">
                <a:avLst>
                  <a:gd name="adj1" fmla="val 15558905"/>
                  <a:gd name="adj2" fmla="val 18645335"/>
                </a:avLst>
              </a:prstGeom>
              <a:ln w="25400">
                <a:solidFill>
                  <a:srgbClr val="F0556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0" name="Arc 9"/>
              <p:cNvSpPr/>
              <p:nvPr/>
            </p:nvSpPr>
            <p:spPr>
              <a:xfrm>
                <a:off x="4957945" y="2905781"/>
                <a:ext cx="905124" cy="882811"/>
              </a:xfrm>
              <a:prstGeom prst="arc">
                <a:avLst>
                  <a:gd name="adj1" fmla="val 18647720"/>
                  <a:gd name="adj2" fmla="val 124971"/>
                </a:avLst>
              </a:prstGeom>
              <a:ln w="25400">
                <a:solidFill>
                  <a:srgbClr val="1A689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1" name="Arc 10"/>
              <p:cNvSpPr/>
              <p:nvPr/>
            </p:nvSpPr>
            <p:spPr>
              <a:xfrm>
                <a:off x="4957945" y="2905781"/>
                <a:ext cx="905124" cy="882811"/>
              </a:xfrm>
              <a:prstGeom prst="arc">
                <a:avLst>
                  <a:gd name="adj1" fmla="val 129626"/>
                  <a:gd name="adj2" fmla="val 3162068"/>
                </a:avLst>
              </a:prstGeom>
              <a:ln w="25400">
                <a:solidFill>
                  <a:srgbClr val="D6A6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2" name="Arc 11"/>
              <p:cNvSpPr/>
              <p:nvPr/>
            </p:nvSpPr>
            <p:spPr>
              <a:xfrm>
                <a:off x="4957945" y="2905781"/>
                <a:ext cx="905124" cy="882811"/>
              </a:xfrm>
              <a:prstGeom prst="arc">
                <a:avLst>
                  <a:gd name="adj1" fmla="val 3182590"/>
                  <a:gd name="adj2" fmla="val 6397607"/>
                </a:avLst>
              </a:prstGeom>
              <a:ln w="25400">
                <a:solidFill>
                  <a:srgbClr val="29675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6" name="Arc 15"/>
              <p:cNvSpPr/>
              <p:nvPr/>
            </p:nvSpPr>
            <p:spPr>
              <a:xfrm>
                <a:off x="4957944" y="2905781"/>
                <a:ext cx="905124" cy="882811"/>
              </a:xfrm>
              <a:prstGeom prst="arc">
                <a:avLst>
                  <a:gd name="adj1" fmla="val 12522075"/>
                  <a:gd name="adj2" fmla="val 15545695"/>
                </a:avLst>
              </a:prstGeom>
              <a:ln w="25400">
                <a:solidFill>
                  <a:srgbClr val="54728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grpSp>
      <p:sp>
        <p:nvSpPr>
          <p:cNvPr id="2" name="Slide Number Placeholder 1"/>
          <p:cNvSpPr>
            <a:spLocks noGrp="1"/>
          </p:cNvSpPr>
          <p:nvPr>
            <p:ph type="sldNum" sz="quarter" idx="12"/>
          </p:nvPr>
        </p:nvSpPr>
        <p:spPr/>
        <p:txBody>
          <a:bodyPr/>
          <a:lstStyle/>
          <a:p>
            <a:fld id="{9FF1AF08-227C-4926-93CA-204ED14D83C5}" type="slidenum">
              <a:rPr lang="en-US" smtClean="0"/>
              <a:t>6</a:t>
            </a:fld>
            <a:endParaRPr lang="en-US"/>
          </a:p>
        </p:txBody>
      </p:sp>
      <p:sp>
        <p:nvSpPr>
          <p:cNvPr id="3" name="Date Placeholder 2"/>
          <p:cNvSpPr>
            <a:spLocks noGrp="1"/>
          </p:cNvSpPr>
          <p:nvPr>
            <p:ph type="dt" sz="half" idx="10"/>
          </p:nvPr>
        </p:nvSpPr>
        <p:spPr/>
        <p:txBody>
          <a:bodyPr/>
          <a:lstStyle/>
          <a:p>
            <a:fld id="{55D7A403-791C-41DD-9798-96A0E48037B9}" type="datetime1">
              <a:rPr lang="en-US" smtClean="0"/>
              <a:t>5/17/2023</a:t>
            </a:fld>
            <a:endParaRPr lang="en-US"/>
          </a:p>
        </p:txBody>
      </p:sp>
      <p:cxnSp>
        <p:nvCxnSpPr>
          <p:cNvPr id="17" name="Straight Connector 16"/>
          <p:cNvCxnSpPr/>
          <p:nvPr/>
        </p:nvCxnSpPr>
        <p:spPr>
          <a:xfrm flipV="1">
            <a:off x="0" y="1033773"/>
            <a:ext cx="12192000"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0" y="6370738"/>
            <a:ext cx="12192000"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D3C9FDD4-7E47-454B-5919-F1D4549BB1C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6652" y="168910"/>
            <a:ext cx="701430" cy="701430"/>
          </a:xfrm>
          <a:prstGeom prst="rect">
            <a:avLst/>
          </a:prstGeom>
        </p:spPr>
      </p:pic>
      <p:sp>
        <p:nvSpPr>
          <p:cNvPr id="4" name="TextBox 3">
            <a:extLst>
              <a:ext uri="{FF2B5EF4-FFF2-40B4-BE49-F238E27FC236}">
                <a16:creationId xmlns:a16="http://schemas.microsoft.com/office/drawing/2014/main" id="{B6D5F8ED-A074-A3FE-BF7A-0999E55DFAF6}"/>
              </a:ext>
            </a:extLst>
          </p:cNvPr>
          <p:cNvSpPr txBox="1"/>
          <p:nvPr/>
        </p:nvSpPr>
        <p:spPr>
          <a:xfrm>
            <a:off x="1494503" y="543982"/>
            <a:ext cx="1585582" cy="338554"/>
          </a:xfrm>
          <a:prstGeom prst="rect">
            <a:avLst/>
          </a:prstGeom>
          <a:noFill/>
        </p:spPr>
        <p:txBody>
          <a:bodyPr wrap="square">
            <a:spAutoFit/>
          </a:bodyPr>
          <a:lstStyle/>
          <a:p>
            <a:r>
              <a:rPr lang="en-GB" sz="1600" dirty="0" err="1">
                <a:solidFill>
                  <a:srgbClr val="797979"/>
                </a:solidFill>
                <a:latin typeface="Lato light"/>
              </a:rPr>
              <a:t>Đưa</a:t>
            </a:r>
            <a:r>
              <a:rPr lang="en-GB" sz="1600" dirty="0">
                <a:solidFill>
                  <a:srgbClr val="797979"/>
                </a:solidFill>
                <a:latin typeface="Lato light"/>
              </a:rPr>
              <a:t> </a:t>
            </a:r>
            <a:r>
              <a:rPr lang="en-GB" sz="1600" dirty="0" err="1">
                <a:solidFill>
                  <a:srgbClr val="797979"/>
                </a:solidFill>
                <a:latin typeface="Lato light"/>
              </a:rPr>
              <a:t>ra</a:t>
            </a:r>
            <a:r>
              <a:rPr lang="en-GB" sz="1600" dirty="0">
                <a:solidFill>
                  <a:srgbClr val="797979"/>
                </a:solidFill>
                <a:latin typeface="Lato light"/>
              </a:rPr>
              <a:t> </a:t>
            </a:r>
            <a:r>
              <a:rPr lang="en-GB" sz="1600" dirty="0" err="1">
                <a:solidFill>
                  <a:srgbClr val="797979"/>
                </a:solidFill>
                <a:latin typeface="Lato light"/>
              </a:rPr>
              <a:t>bài</a:t>
            </a:r>
            <a:r>
              <a:rPr lang="en-GB" sz="1600" dirty="0">
                <a:solidFill>
                  <a:srgbClr val="797979"/>
                </a:solidFill>
                <a:latin typeface="Lato light"/>
              </a:rPr>
              <a:t> </a:t>
            </a:r>
            <a:r>
              <a:rPr lang="en-GB" sz="1600" dirty="0" err="1">
                <a:solidFill>
                  <a:srgbClr val="797979"/>
                </a:solidFill>
                <a:latin typeface="Lato light"/>
              </a:rPr>
              <a:t>toán</a:t>
            </a:r>
            <a:endParaRPr lang="en-GB" sz="1600" dirty="0">
              <a:solidFill>
                <a:srgbClr val="797979"/>
              </a:solidFill>
              <a:latin typeface="Lato light"/>
            </a:endParaRPr>
          </a:p>
        </p:txBody>
      </p:sp>
      <p:pic>
        <p:nvPicPr>
          <p:cNvPr id="6" name="Picture 5" descr="A collage of different types of clothing&#10;&#10;Description automatically generated with low confidence">
            <a:extLst>
              <a:ext uri="{FF2B5EF4-FFF2-40B4-BE49-F238E27FC236}">
                <a16:creationId xmlns:a16="http://schemas.microsoft.com/office/drawing/2014/main" id="{A1E76D8D-4DA2-7162-527C-AF4739AB0B86}"/>
              </a:ext>
            </a:extLst>
          </p:cNvPr>
          <p:cNvPicPr>
            <a:picLocks noChangeAspect="1"/>
          </p:cNvPicPr>
          <p:nvPr/>
        </p:nvPicPr>
        <p:blipFill>
          <a:blip r:embed="rId4"/>
          <a:stretch>
            <a:fillRect/>
          </a:stretch>
        </p:blipFill>
        <p:spPr>
          <a:xfrm>
            <a:off x="2287294" y="1809738"/>
            <a:ext cx="6862893" cy="3253677"/>
          </a:xfrm>
          <a:prstGeom prst="rect">
            <a:avLst/>
          </a:prstGeom>
        </p:spPr>
      </p:pic>
      <p:grpSp>
        <p:nvGrpSpPr>
          <p:cNvPr id="29" name="Group 28">
            <a:extLst>
              <a:ext uri="{FF2B5EF4-FFF2-40B4-BE49-F238E27FC236}">
                <a16:creationId xmlns:a16="http://schemas.microsoft.com/office/drawing/2014/main" id="{6C292F33-1D04-9D0F-E820-4A21004761EE}"/>
              </a:ext>
            </a:extLst>
          </p:cNvPr>
          <p:cNvGrpSpPr/>
          <p:nvPr/>
        </p:nvGrpSpPr>
        <p:grpSpPr>
          <a:xfrm>
            <a:off x="9324882" y="1809738"/>
            <a:ext cx="1314633" cy="1723241"/>
            <a:chOff x="9324882" y="1809738"/>
            <a:chExt cx="1314633" cy="1723241"/>
          </a:xfrm>
        </p:grpSpPr>
        <p:sp>
          <p:nvSpPr>
            <p:cNvPr id="18" name="TextBox 17">
              <a:extLst>
                <a:ext uri="{FF2B5EF4-FFF2-40B4-BE49-F238E27FC236}">
                  <a16:creationId xmlns:a16="http://schemas.microsoft.com/office/drawing/2014/main" id="{2E6CB8BB-BCFC-37D1-065A-2FDEFB77D890}"/>
                </a:ext>
              </a:extLst>
            </p:cNvPr>
            <p:cNvSpPr txBox="1"/>
            <p:nvPr/>
          </p:nvSpPr>
          <p:spPr>
            <a:xfrm>
              <a:off x="9736389" y="3194425"/>
              <a:ext cx="491620" cy="338554"/>
            </a:xfrm>
            <a:prstGeom prst="rect">
              <a:avLst/>
            </a:prstGeom>
            <a:noFill/>
          </p:spPr>
          <p:txBody>
            <a:bodyPr wrap="square">
              <a:spAutoFit/>
            </a:bodyPr>
            <a:lstStyle/>
            <a:p>
              <a:r>
                <a:rPr lang="en-GB" sz="1600">
                  <a:solidFill>
                    <a:srgbClr val="797979"/>
                  </a:solidFill>
                  <a:latin typeface="Lato light"/>
                </a:rPr>
                <a:t>???</a:t>
              </a:r>
              <a:endParaRPr lang="en-GB" sz="1600" dirty="0">
                <a:solidFill>
                  <a:srgbClr val="797979"/>
                </a:solidFill>
                <a:latin typeface="Lato light"/>
              </a:endParaRPr>
            </a:p>
          </p:txBody>
        </p:sp>
        <p:pic>
          <p:nvPicPr>
            <p:cNvPr id="21" name="Picture 20">
              <a:extLst>
                <a:ext uri="{FF2B5EF4-FFF2-40B4-BE49-F238E27FC236}">
                  <a16:creationId xmlns:a16="http://schemas.microsoft.com/office/drawing/2014/main" id="{48BDA776-4046-3C7F-690D-F6A00F5B08C4}"/>
                </a:ext>
              </a:extLst>
            </p:cNvPr>
            <p:cNvPicPr>
              <a:picLocks noChangeAspect="1"/>
            </p:cNvPicPr>
            <p:nvPr/>
          </p:nvPicPr>
          <p:blipFill>
            <a:blip r:embed="rId5"/>
            <a:stretch>
              <a:fillRect/>
            </a:stretch>
          </p:blipFill>
          <p:spPr>
            <a:xfrm>
              <a:off x="9324882" y="1809738"/>
              <a:ext cx="1314633" cy="1333686"/>
            </a:xfrm>
            <a:prstGeom prst="rect">
              <a:avLst/>
            </a:prstGeom>
          </p:spPr>
        </p:pic>
      </p:grpSp>
      <p:pic>
        <p:nvPicPr>
          <p:cNvPr id="22" name="Picture 21">
            <a:extLst>
              <a:ext uri="{FF2B5EF4-FFF2-40B4-BE49-F238E27FC236}">
                <a16:creationId xmlns:a16="http://schemas.microsoft.com/office/drawing/2014/main" id="{6F55536D-138B-DBF0-2DB4-2CCB3861951A}"/>
              </a:ext>
            </a:extLst>
          </p:cNvPr>
          <p:cNvPicPr>
            <a:picLocks noChangeAspect="1"/>
          </p:cNvPicPr>
          <p:nvPr/>
        </p:nvPicPr>
        <p:blipFill>
          <a:blip r:embed="rId6"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0902462" y="134269"/>
            <a:ext cx="451338" cy="451338"/>
          </a:xfrm>
          <a:prstGeom prst="rect">
            <a:avLst/>
          </a:prstGeom>
        </p:spPr>
      </p:pic>
      <p:sp>
        <p:nvSpPr>
          <p:cNvPr id="26" name="TextBox 25">
            <a:extLst>
              <a:ext uri="{FF2B5EF4-FFF2-40B4-BE49-F238E27FC236}">
                <a16:creationId xmlns:a16="http://schemas.microsoft.com/office/drawing/2014/main" id="{0B2F89D8-7E0A-5EE6-9E3E-0D613C73B546}"/>
              </a:ext>
            </a:extLst>
          </p:cNvPr>
          <p:cNvSpPr txBox="1"/>
          <p:nvPr/>
        </p:nvSpPr>
        <p:spPr>
          <a:xfrm>
            <a:off x="10267976" y="651651"/>
            <a:ext cx="1720310" cy="338554"/>
          </a:xfrm>
          <a:prstGeom prst="rect">
            <a:avLst/>
          </a:prstGeom>
          <a:noFill/>
        </p:spPr>
        <p:txBody>
          <a:bodyPr wrap="square">
            <a:spAutoFit/>
          </a:bodyPr>
          <a:lstStyle/>
          <a:p>
            <a:r>
              <a:rPr lang="en-GB" sz="1600">
                <a:solidFill>
                  <a:srgbClr val="797979"/>
                </a:solidFill>
                <a:latin typeface="Lato light"/>
                <a:hlinkClick r:id="rId7">
                  <a:extLst>
                    <a:ext uri="{A12FA001-AC4F-418D-AE19-62706E023703}">
                      <ahyp:hlinkClr xmlns:ahyp="http://schemas.microsoft.com/office/drawing/2018/hyperlinkcolor" val="tx"/>
                    </a:ext>
                  </a:extLst>
                </a:hlinkClick>
              </a:rPr>
              <a:t>Fashion - MNIST</a:t>
            </a:r>
            <a:endParaRPr lang="en-GB" sz="1600" dirty="0">
              <a:solidFill>
                <a:srgbClr val="797979"/>
              </a:solidFill>
              <a:latin typeface="Lato light"/>
            </a:endParaRPr>
          </a:p>
        </p:txBody>
      </p:sp>
      <p:sp>
        <p:nvSpPr>
          <p:cNvPr id="28" name="TextBox 27">
            <a:extLst>
              <a:ext uri="{FF2B5EF4-FFF2-40B4-BE49-F238E27FC236}">
                <a16:creationId xmlns:a16="http://schemas.microsoft.com/office/drawing/2014/main" id="{71E99D5A-444A-5925-EFB2-736ACC8EFF14}"/>
              </a:ext>
            </a:extLst>
          </p:cNvPr>
          <p:cNvSpPr txBox="1"/>
          <p:nvPr/>
        </p:nvSpPr>
        <p:spPr>
          <a:xfrm>
            <a:off x="2276170" y="5347744"/>
            <a:ext cx="8134805" cy="369332"/>
          </a:xfrm>
          <a:prstGeom prst="rect">
            <a:avLst/>
          </a:prstGeom>
          <a:noFill/>
        </p:spPr>
        <p:txBody>
          <a:bodyPr wrap="square">
            <a:spAutoFit/>
          </a:bodyPr>
          <a:lstStyle/>
          <a:p>
            <a:r>
              <a:rPr lang="en-US">
                <a:solidFill>
                  <a:srgbClr val="797979"/>
                </a:solidFill>
                <a:latin typeface="Lato light"/>
              </a:rPr>
              <a:t>Áp dụng các thuật toán học máy để huấn luyện trên tập dữ liệu Fashion-MNIST.</a:t>
            </a:r>
          </a:p>
        </p:txBody>
      </p:sp>
    </p:spTree>
    <p:extLst>
      <p:ext uri="{BB962C8B-B14F-4D97-AF65-F5344CB8AC3E}">
        <p14:creationId xmlns:p14="http://schemas.microsoft.com/office/powerpoint/2010/main" val="115101211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750"/>
                                        <p:tgtEl>
                                          <p:spTgt spid="28"/>
                                        </p:tgtEl>
                                      </p:cBhvr>
                                    </p:animEffect>
                                    <p:anim calcmode="lin" valueType="num">
                                      <p:cBhvr>
                                        <p:cTn id="13" dur="750" fill="hold"/>
                                        <p:tgtEl>
                                          <p:spTgt spid="28"/>
                                        </p:tgtEl>
                                        <p:attrNameLst>
                                          <p:attrName>ppt_x</p:attrName>
                                        </p:attrNameLst>
                                      </p:cBhvr>
                                      <p:tavLst>
                                        <p:tav tm="0">
                                          <p:val>
                                            <p:strVal val="#ppt_x"/>
                                          </p:val>
                                        </p:tav>
                                        <p:tav tm="100000">
                                          <p:val>
                                            <p:strVal val="#ppt_x"/>
                                          </p:val>
                                        </p:tav>
                                      </p:tavLst>
                                    </p:anim>
                                    <p:anim calcmode="lin" valueType="num">
                                      <p:cBhvr>
                                        <p:cTn id="14" dur="75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94776" y="136525"/>
            <a:ext cx="2743200" cy="461665"/>
          </a:xfrm>
          <a:prstGeom prst="rect">
            <a:avLst/>
          </a:prstGeom>
          <a:noFill/>
        </p:spPr>
        <p:txBody>
          <a:bodyPr wrap="square" rtlCol="0">
            <a:spAutoFit/>
          </a:bodyPr>
          <a:lstStyle/>
          <a:p>
            <a:r>
              <a:rPr lang="en-GB" sz="2400" dirty="0" err="1">
                <a:solidFill>
                  <a:srgbClr val="797979"/>
                </a:solidFill>
                <a:latin typeface="Lato light"/>
              </a:rPr>
              <a:t>Giới</a:t>
            </a:r>
            <a:r>
              <a:rPr lang="en-GB" sz="2400" dirty="0">
                <a:solidFill>
                  <a:srgbClr val="797979"/>
                </a:solidFill>
                <a:latin typeface="Lato light"/>
              </a:rPr>
              <a:t> </a:t>
            </a:r>
            <a:r>
              <a:rPr lang="en-GB" sz="2400" dirty="0" err="1">
                <a:solidFill>
                  <a:srgbClr val="797979"/>
                </a:solidFill>
                <a:latin typeface="Lato light"/>
              </a:rPr>
              <a:t>thiệu</a:t>
            </a:r>
            <a:r>
              <a:rPr lang="en-GB" sz="2400" dirty="0">
                <a:solidFill>
                  <a:srgbClr val="797979"/>
                </a:solidFill>
                <a:latin typeface="Lato light"/>
              </a:rPr>
              <a:t> </a:t>
            </a:r>
            <a:r>
              <a:rPr lang="en-GB" sz="2400" dirty="0" err="1">
                <a:solidFill>
                  <a:srgbClr val="797979"/>
                </a:solidFill>
                <a:latin typeface="Lato light"/>
              </a:rPr>
              <a:t>vấn</a:t>
            </a:r>
            <a:r>
              <a:rPr lang="en-GB" sz="2400" dirty="0">
                <a:solidFill>
                  <a:srgbClr val="797979"/>
                </a:solidFill>
                <a:latin typeface="Lato light"/>
              </a:rPr>
              <a:t> </a:t>
            </a:r>
            <a:r>
              <a:rPr lang="en-GB" sz="2400" dirty="0" err="1">
                <a:solidFill>
                  <a:srgbClr val="797979"/>
                </a:solidFill>
                <a:latin typeface="Lato light"/>
              </a:rPr>
              <a:t>đề</a:t>
            </a:r>
            <a:endParaRPr lang="en-US" sz="2400" dirty="0">
              <a:solidFill>
                <a:srgbClr val="797979"/>
              </a:solidFill>
              <a:latin typeface="Lato light"/>
            </a:endParaRPr>
          </a:p>
        </p:txBody>
      </p:sp>
      <p:grpSp>
        <p:nvGrpSpPr>
          <p:cNvPr id="24" name="Group 23"/>
          <p:cNvGrpSpPr/>
          <p:nvPr/>
        </p:nvGrpSpPr>
        <p:grpSpPr>
          <a:xfrm>
            <a:off x="518304" y="90231"/>
            <a:ext cx="818127" cy="847691"/>
            <a:chOff x="4957945" y="2905780"/>
            <a:chExt cx="905125" cy="882812"/>
          </a:xfrm>
        </p:grpSpPr>
        <p:sp>
          <p:nvSpPr>
            <p:cNvPr id="14" name="Arc 13"/>
            <p:cNvSpPr/>
            <p:nvPr/>
          </p:nvSpPr>
          <p:spPr>
            <a:xfrm>
              <a:off x="4957945" y="2905781"/>
              <a:ext cx="905124" cy="882811"/>
            </a:xfrm>
            <a:prstGeom prst="arc">
              <a:avLst>
                <a:gd name="adj1" fmla="val 6381010"/>
                <a:gd name="adj2" fmla="val 9370435"/>
              </a:avLst>
            </a:prstGeom>
            <a:ln w="25400">
              <a:solidFill>
                <a:srgbClr val="57456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nvGrpSpPr>
            <p:cNvPr id="23" name="Group 22"/>
            <p:cNvGrpSpPr/>
            <p:nvPr/>
          </p:nvGrpSpPr>
          <p:grpSpPr>
            <a:xfrm>
              <a:off x="4957945" y="2905780"/>
              <a:ext cx="905125" cy="882811"/>
              <a:chOff x="4957944" y="2905781"/>
              <a:chExt cx="905125" cy="882811"/>
            </a:xfrm>
          </p:grpSpPr>
          <p:sp>
            <p:nvSpPr>
              <p:cNvPr id="15" name="Arc 14"/>
              <p:cNvSpPr/>
              <p:nvPr/>
            </p:nvSpPr>
            <p:spPr>
              <a:xfrm>
                <a:off x="4957945" y="2905781"/>
                <a:ext cx="905124" cy="882811"/>
              </a:xfrm>
              <a:prstGeom prst="arc">
                <a:avLst>
                  <a:gd name="adj1" fmla="val 9453831"/>
                  <a:gd name="adj2" fmla="val 12527122"/>
                </a:avLst>
              </a:prstGeom>
              <a:ln w="25400">
                <a:solidFill>
                  <a:srgbClr val="01C9C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9" name="Arc 8"/>
              <p:cNvSpPr/>
              <p:nvPr/>
            </p:nvSpPr>
            <p:spPr>
              <a:xfrm>
                <a:off x="4957945" y="2905781"/>
                <a:ext cx="905124" cy="882811"/>
              </a:xfrm>
              <a:prstGeom prst="arc">
                <a:avLst>
                  <a:gd name="adj1" fmla="val 15558905"/>
                  <a:gd name="adj2" fmla="val 18645335"/>
                </a:avLst>
              </a:prstGeom>
              <a:ln w="25400">
                <a:solidFill>
                  <a:srgbClr val="F0556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0" name="Arc 9"/>
              <p:cNvSpPr/>
              <p:nvPr/>
            </p:nvSpPr>
            <p:spPr>
              <a:xfrm>
                <a:off x="4957945" y="2905781"/>
                <a:ext cx="905124" cy="882811"/>
              </a:xfrm>
              <a:prstGeom prst="arc">
                <a:avLst>
                  <a:gd name="adj1" fmla="val 18647720"/>
                  <a:gd name="adj2" fmla="val 124971"/>
                </a:avLst>
              </a:prstGeom>
              <a:ln w="25400">
                <a:solidFill>
                  <a:srgbClr val="1A689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1" name="Arc 10"/>
              <p:cNvSpPr/>
              <p:nvPr/>
            </p:nvSpPr>
            <p:spPr>
              <a:xfrm>
                <a:off x="4957945" y="2905781"/>
                <a:ext cx="905124" cy="882811"/>
              </a:xfrm>
              <a:prstGeom prst="arc">
                <a:avLst>
                  <a:gd name="adj1" fmla="val 129626"/>
                  <a:gd name="adj2" fmla="val 3162068"/>
                </a:avLst>
              </a:prstGeom>
              <a:ln w="25400">
                <a:solidFill>
                  <a:srgbClr val="D6A6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2" name="Arc 11"/>
              <p:cNvSpPr/>
              <p:nvPr/>
            </p:nvSpPr>
            <p:spPr>
              <a:xfrm>
                <a:off x="4957945" y="2905781"/>
                <a:ext cx="905124" cy="882811"/>
              </a:xfrm>
              <a:prstGeom prst="arc">
                <a:avLst>
                  <a:gd name="adj1" fmla="val 3182590"/>
                  <a:gd name="adj2" fmla="val 6397607"/>
                </a:avLst>
              </a:prstGeom>
              <a:ln w="25400">
                <a:solidFill>
                  <a:srgbClr val="29675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6" name="Arc 15"/>
              <p:cNvSpPr/>
              <p:nvPr/>
            </p:nvSpPr>
            <p:spPr>
              <a:xfrm>
                <a:off x="4957944" y="2905781"/>
                <a:ext cx="905124" cy="882811"/>
              </a:xfrm>
              <a:prstGeom prst="arc">
                <a:avLst>
                  <a:gd name="adj1" fmla="val 12522075"/>
                  <a:gd name="adj2" fmla="val 15545695"/>
                </a:avLst>
              </a:prstGeom>
              <a:ln w="25400">
                <a:solidFill>
                  <a:srgbClr val="54728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grpSp>
      <p:sp>
        <p:nvSpPr>
          <p:cNvPr id="2" name="Slide Number Placeholder 1"/>
          <p:cNvSpPr>
            <a:spLocks noGrp="1"/>
          </p:cNvSpPr>
          <p:nvPr>
            <p:ph type="sldNum" sz="quarter" idx="12"/>
          </p:nvPr>
        </p:nvSpPr>
        <p:spPr/>
        <p:txBody>
          <a:bodyPr/>
          <a:lstStyle/>
          <a:p>
            <a:fld id="{9FF1AF08-227C-4926-93CA-204ED14D83C5}" type="slidenum">
              <a:rPr lang="en-US" smtClean="0"/>
              <a:t>7</a:t>
            </a:fld>
            <a:endParaRPr lang="en-US"/>
          </a:p>
        </p:txBody>
      </p:sp>
      <p:sp>
        <p:nvSpPr>
          <p:cNvPr id="3" name="Date Placeholder 2"/>
          <p:cNvSpPr>
            <a:spLocks noGrp="1"/>
          </p:cNvSpPr>
          <p:nvPr>
            <p:ph type="dt" sz="half" idx="10"/>
          </p:nvPr>
        </p:nvSpPr>
        <p:spPr/>
        <p:txBody>
          <a:bodyPr/>
          <a:lstStyle/>
          <a:p>
            <a:fld id="{55D7A403-791C-41DD-9798-96A0E48037B9}" type="datetime1">
              <a:rPr lang="en-US" smtClean="0"/>
              <a:t>5/17/2023</a:t>
            </a:fld>
            <a:endParaRPr lang="en-US"/>
          </a:p>
        </p:txBody>
      </p:sp>
      <p:cxnSp>
        <p:nvCxnSpPr>
          <p:cNvPr id="17" name="Straight Connector 16"/>
          <p:cNvCxnSpPr/>
          <p:nvPr/>
        </p:nvCxnSpPr>
        <p:spPr>
          <a:xfrm flipV="1">
            <a:off x="0" y="1033773"/>
            <a:ext cx="12192000"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0" y="6370738"/>
            <a:ext cx="12192000"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D3C9FDD4-7E47-454B-5919-F1D4549BB1C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6652" y="168910"/>
            <a:ext cx="701430" cy="701430"/>
          </a:xfrm>
          <a:prstGeom prst="rect">
            <a:avLst/>
          </a:prstGeom>
        </p:spPr>
      </p:pic>
      <p:sp>
        <p:nvSpPr>
          <p:cNvPr id="4" name="TextBox 3">
            <a:extLst>
              <a:ext uri="{FF2B5EF4-FFF2-40B4-BE49-F238E27FC236}">
                <a16:creationId xmlns:a16="http://schemas.microsoft.com/office/drawing/2014/main" id="{B6D5F8ED-A074-A3FE-BF7A-0999E55DFAF6}"/>
              </a:ext>
            </a:extLst>
          </p:cNvPr>
          <p:cNvSpPr txBox="1"/>
          <p:nvPr/>
        </p:nvSpPr>
        <p:spPr>
          <a:xfrm>
            <a:off x="1494502" y="543982"/>
            <a:ext cx="2351784" cy="338553"/>
          </a:xfrm>
          <a:prstGeom prst="rect">
            <a:avLst/>
          </a:prstGeom>
          <a:noFill/>
        </p:spPr>
        <p:txBody>
          <a:bodyPr wrap="square">
            <a:spAutoFit/>
          </a:bodyPr>
          <a:lstStyle/>
          <a:p>
            <a:r>
              <a:rPr lang="en-GB" sz="1600" dirty="0" err="1">
                <a:solidFill>
                  <a:srgbClr val="797979"/>
                </a:solidFill>
                <a:latin typeface="Lato light"/>
              </a:rPr>
              <a:t>Giới</a:t>
            </a:r>
            <a:r>
              <a:rPr lang="en-GB" sz="1600" dirty="0">
                <a:solidFill>
                  <a:srgbClr val="797979"/>
                </a:solidFill>
                <a:latin typeface="Lato light"/>
              </a:rPr>
              <a:t> </a:t>
            </a:r>
            <a:r>
              <a:rPr lang="en-GB" sz="1600" dirty="0" err="1">
                <a:solidFill>
                  <a:srgbClr val="797979"/>
                </a:solidFill>
                <a:latin typeface="Lato light"/>
              </a:rPr>
              <a:t>thiệu</a:t>
            </a:r>
            <a:r>
              <a:rPr lang="en-GB" sz="1600" dirty="0">
                <a:solidFill>
                  <a:srgbClr val="797979"/>
                </a:solidFill>
                <a:latin typeface="Lato light"/>
              </a:rPr>
              <a:t> </a:t>
            </a:r>
            <a:r>
              <a:rPr lang="en-GB" sz="1600" dirty="0" err="1">
                <a:solidFill>
                  <a:srgbClr val="797979"/>
                </a:solidFill>
                <a:latin typeface="Lato light"/>
              </a:rPr>
              <a:t>về</a:t>
            </a:r>
            <a:r>
              <a:rPr lang="en-GB" sz="1600" dirty="0">
                <a:solidFill>
                  <a:srgbClr val="797979"/>
                </a:solidFill>
                <a:latin typeface="Lato light"/>
              </a:rPr>
              <a:t> </a:t>
            </a:r>
            <a:r>
              <a:rPr lang="en-GB" sz="1600" dirty="0" err="1">
                <a:solidFill>
                  <a:srgbClr val="797979"/>
                </a:solidFill>
                <a:latin typeface="Lato light"/>
              </a:rPr>
              <a:t>tập</a:t>
            </a:r>
            <a:r>
              <a:rPr lang="en-GB" sz="1600" dirty="0">
                <a:solidFill>
                  <a:srgbClr val="797979"/>
                </a:solidFill>
                <a:latin typeface="Lato light"/>
              </a:rPr>
              <a:t> </a:t>
            </a:r>
            <a:r>
              <a:rPr lang="en-GB" sz="1600" dirty="0" err="1">
                <a:solidFill>
                  <a:srgbClr val="797979"/>
                </a:solidFill>
                <a:latin typeface="Lato light"/>
              </a:rPr>
              <a:t>dữ</a:t>
            </a:r>
            <a:r>
              <a:rPr lang="en-GB" sz="1600" dirty="0">
                <a:solidFill>
                  <a:srgbClr val="797979"/>
                </a:solidFill>
                <a:latin typeface="Lato light"/>
              </a:rPr>
              <a:t> </a:t>
            </a:r>
            <a:r>
              <a:rPr lang="en-GB" sz="1600" dirty="0" err="1">
                <a:solidFill>
                  <a:srgbClr val="797979"/>
                </a:solidFill>
                <a:latin typeface="Lato light"/>
              </a:rPr>
              <a:t>liệu</a:t>
            </a:r>
            <a:endParaRPr lang="en-GB" sz="1600" dirty="0">
              <a:solidFill>
                <a:srgbClr val="797979"/>
              </a:solidFill>
              <a:latin typeface="Lato light"/>
            </a:endParaRPr>
          </a:p>
        </p:txBody>
      </p:sp>
      <p:pic>
        <p:nvPicPr>
          <p:cNvPr id="13" name="Picture 12">
            <a:extLst>
              <a:ext uri="{FF2B5EF4-FFF2-40B4-BE49-F238E27FC236}">
                <a16:creationId xmlns:a16="http://schemas.microsoft.com/office/drawing/2014/main" id="{5E3DBE89-7261-9F07-6476-A90CD17B77CA}"/>
              </a:ext>
            </a:extLst>
          </p:cNvPr>
          <p:cNvPicPr>
            <a:picLocks noChangeAspect="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0902462" y="134269"/>
            <a:ext cx="451338" cy="451338"/>
          </a:xfrm>
          <a:prstGeom prst="rect">
            <a:avLst/>
          </a:prstGeom>
        </p:spPr>
      </p:pic>
      <p:sp>
        <p:nvSpPr>
          <p:cNvPr id="18" name="TextBox 17">
            <a:extLst>
              <a:ext uri="{FF2B5EF4-FFF2-40B4-BE49-F238E27FC236}">
                <a16:creationId xmlns:a16="http://schemas.microsoft.com/office/drawing/2014/main" id="{F64A7D5C-34B4-1135-7F4A-7A9626AE9919}"/>
              </a:ext>
            </a:extLst>
          </p:cNvPr>
          <p:cNvSpPr txBox="1"/>
          <p:nvPr/>
        </p:nvSpPr>
        <p:spPr>
          <a:xfrm>
            <a:off x="10267976" y="651651"/>
            <a:ext cx="1720310" cy="338554"/>
          </a:xfrm>
          <a:prstGeom prst="rect">
            <a:avLst/>
          </a:prstGeom>
          <a:noFill/>
        </p:spPr>
        <p:txBody>
          <a:bodyPr wrap="square">
            <a:spAutoFit/>
          </a:bodyPr>
          <a:lstStyle/>
          <a:p>
            <a:r>
              <a:rPr lang="en-GB" sz="1600">
                <a:solidFill>
                  <a:srgbClr val="797979"/>
                </a:solidFill>
                <a:latin typeface="Lato light"/>
                <a:hlinkClick r:id="rId5">
                  <a:extLst>
                    <a:ext uri="{A12FA001-AC4F-418D-AE19-62706E023703}">
                      <ahyp:hlinkClr xmlns:ahyp="http://schemas.microsoft.com/office/drawing/2018/hyperlinkcolor" val="tx"/>
                    </a:ext>
                  </a:extLst>
                </a:hlinkClick>
              </a:rPr>
              <a:t>Fashion - MNIST</a:t>
            </a:r>
            <a:endParaRPr lang="en-GB" sz="1600" dirty="0">
              <a:solidFill>
                <a:srgbClr val="797979"/>
              </a:solidFill>
              <a:latin typeface="Lato light"/>
            </a:endParaRPr>
          </a:p>
        </p:txBody>
      </p:sp>
      <p:grpSp>
        <p:nvGrpSpPr>
          <p:cNvPr id="66" name="Group 65">
            <a:extLst>
              <a:ext uri="{FF2B5EF4-FFF2-40B4-BE49-F238E27FC236}">
                <a16:creationId xmlns:a16="http://schemas.microsoft.com/office/drawing/2014/main" id="{4D0A5275-2BAE-E05D-A6CC-998A707CE97B}"/>
              </a:ext>
            </a:extLst>
          </p:cNvPr>
          <p:cNvGrpSpPr/>
          <p:nvPr/>
        </p:nvGrpSpPr>
        <p:grpSpPr>
          <a:xfrm>
            <a:off x="3560842" y="1714117"/>
            <a:ext cx="1524427" cy="700095"/>
            <a:chOff x="3560842" y="1714117"/>
            <a:chExt cx="1524427" cy="700095"/>
          </a:xfrm>
        </p:grpSpPr>
        <p:sp>
          <p:nvSpPr>
            <p:cNvPr id="26" name="Left Brace 25">
              <a:extLst>
                <a:ext uri="{FF2B5EF4-FFF2-40B4-BE49-F238E27FC236}">
                  <a16:creationId xmlns:a16="http://schemas.microsoft.com/office/drawing/2014/main" id="{F17D5EFD-BAB8-36A5-7180-20D6F9845262}"/>
                </a:ext>
              </a:extLst>
            </p:cNvPr>
            <p:cNvSpPr/>
            <p:nvPr/>
          </p:nvSpPr>
          <p:spPr>
            <a:xfrm rot="5400000">
              <a:off x="4142329" y="1471272"/>
              <a:ext cx="361453" cy="1524427"/>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8" name="TextBox 27">
              <a:extLst>
                <a:ext uri="{FF2B5EF4-FFF2-40B4-BE49-F238E27FC236}">
                  <a16:creationId xmlns:a16="http://schemas.microsoft.com/office/drawing/2014/main" id="{9F77BB7D-C01C-9C6D-209B-3EEDD7222900}"/>
                </a:ext>
              </a:extLst>
            </p:cNvPr>
            <p:cNvSpPr txBox="1"/>
            <p:nvPr/>
          </p:nvSpPr>
          <p:spPr>
            <a:xfrm>
              <a:off x="3846286" y="1714117"/>
              <a:ext cx="1002231" cy="335318"/>
            </a:xfrm>
            <a:prstGeom prst="rect">
              <a:avLst/>
            </a:prstGeom>
            <a:noFill/>
          </p:spPr>
          <p:txBody>
            <a:bodyPr wrap="square">
              <a:spAutoFit/>
            </a:bodyPr>
            <a:lstStyle/>
            <a:p>
              <a:r>
                <a:rPr lang="en-GB" sz="1600">
                  <a:solidFill>
                    <a:srgbClr val="797979"/>
                  </a:solidFill>
                  <a:latin typeface="Lato light"/>
                </a:rPr>
                <a:t>28 pixels</a:t>
              </a:r>
              <a:endParaRPr lang="en-GB" sz="1600" dirty="0">
                <a:solidFill>
                  <a:srgbClr val="797979"/>
                </a:solidFill>
                <a:latin typeface="Lato light"/>
              </a:endParaRPr>
            </a:p>
          </p:txBody>
        </p:sp>
      </p:grpSp>
      <p:graphicFrame>
        <p:nvGraphicFramePr>
          <p:cNvPr id="30" name="Table 30">
            <a:extLst>
              <a:ext uri="{FF2B5EF4-FFF2-40B4-BE49-F238E27FC236}">
                <a16:creationId xmlns:a16="http://schemas.microsoft.com/office/drawing/2014/main" id="{B7A57CF1-2844-5D26-5BE4-897D52FD25E6}"/>
              </a:ext>
            </a:extLst>
          </p:cNvPr>
          <p:cNvGraphicFramePr>
            <a:graphicFrameLocks noGrp="1"/>
          </p:cNvGraphicFramePr>
          <p:nvPr>
            <p:extLst>
              <p:ext uri="{D42A27DB-BD31-4B8C-83A1-F6EECF244321}">
                <p14:modId xmlns:p14="http://schemas.microsoft.com/office/powerpoint/2010/main" val="3804274866"/>
              </p:ext>
            </p:extLst>
          </p:nvPr>
        </p:nvGraphicFramePr>
        <p:xfrm>
          <a:off x="6114001" y="2439852"/>
          <a:ext cx="1420104" cy="1517768"/>
        </p:xfrm>
        <a:graphic>
          <a:graphicData uri="http://schemas.openxmlformats.org/drawingml/2006/table">
            <a:tbl>
              <a:tblPr firstRow="1" bandRow="1">
                <a:tableStyleId>{5940675A-B579-460E-94D1-54222C63F5DA}</a:tableStyleId>
              </a:tblPr>
              <a:tblGrid>
                <a:gridCol w="50718">
                  <a:extLst>
                    <a:ext uri="{9D8B030D-6E8A-4147-A177-3AD203B41FA5}">
                      <a16:colId xmlns:a16="http://schemas.microsoft.com/office/drawing/2014/main" val="752764029"/>
                    </a:ext>
                  </a:extLst>
                </a:gridCol>
                <a:gridCol w="50718">
                  <a:extLst>
                    <a:ext uri="{9D8B030D-6E8A-4147-A177-3AD203B41FA5}">
                      <a16:colId xmlns:a16="http://schemas.microsoft.com/office/drawing/2014/main" val="1070101488"/>
                    </a:ext>
                  </a:extLst>
                </a:gridCol>
                <a:gridCol w="50718">
                  <a:extLst>
                    <a:ext uri="{9D8B030D-6E8A-4147-A177-3AD203B41FA5}">
                      <a16:colId xmlns:a16="http://schemas.microsoft.com/office/drawing/2014/main" val="4131641449"/>
                    </a:ext>
                  </a:extLst>
                </a:gridCol>
                <a:gridCol w="50718">
                  <a:extLst>
                    <a:ext uri="{9D8B030D-6E8A-4147-A177-3AD203B41FA5}">
                      <a16:colId xmlns:a16="http://schemas.microsoft.com/office/drawing/2014/main" val="3892749420"/>
                    </a:ext>
                  </a:extLst>
                </a:gridCol>
                <a:gridCol w="50718">
                  <a:extLst>
                    <a:ext uri="{9D8B030D-6E8A-4147-A177-3AD203B41FA5}">
                      <a16:colId xmlns:a16="http://schemas.microsoft.com/office/drawing/2014/main" val="3155659703"/>
                    </a:ext>
                  </a:extLst>
                </a:gridCol>
                <a:gridCol w="50718">
                  <a:extLst>
                    <a:ext uri="{9D8B030D-6E8A-4147-A177-3AD203B41FA5}">
                      <a16:colId xmlns:a16="http://schemas.microsoft.com/office/drawing/2014/main" val="1316656076"/>
                    </a:ext>
                  </a:extLst>
                </a:gridCol>
                <a:gridCol w="50718">
                  <a:extLst>
                    <a:ext uri="{9D8B030D-6E8A-4147-A177-3AD203B41FA5}">
                      <a16:colId xmlns:a16="http://schemas.microsoft.com/office/drawing/2014/main" val="225234862"/>
                    </a:ext>
                  </a:extLst>
                </a:gridCol>
                <a:gridCol w="50718">
                  <a:extLst>
                    <a:ext uri="{9D8B030D-6E8A-4147-A177-3AD203B41FA5}">
                      <a16:colId xmlns:a16="http://schemas.microsoft.com/office/drawing/2014/main" val="1693412315"/>
                    </a:ext>
                  </a:extLst>
                </a:gridCol>
                <a:gridCol w="50718">
                  <a:extLst>
                    <a:ext uri="{9D8B030D-6E8A-4147-A177-3AD203B41FA5}">
                      <a16:colId xmlns:a16="http://schemas.microsoft.com/office/drawing/2014/main" val="3063715530"/>
                    </a:ext>
                  </a:extLst>
                </a:gridCol>
                <a:gridCol w="50718">
                  <a:extLst>
                    <a:ext uri="{9D8B030D-6E8A-4147-A177-3AD203B41FA5}">
                      <a16:colId xmlns:a16="http://schemas.microsoft.com/office/drawing/2014/main" val="1524585304"/>
                    </a:ext>
                  </a:extLst>
                </a:gridCol>
                <a:gridCol w="50718">
                  <a:extLst>
                    <a:ext uri="{9D8B030D-6E8A-4147-A177-3AD203B41FA5}">
                      <a16:colId xmlns:a16="http://schemas.microsoft.com/office/drawing/2014/main" val="1992974765"/>
                    </a:ext>
                  </a:extLst>
                </a:gridCol>
                <a:gridCol w="50718">
                  <a:extLst>
                    <a:ext uri="{9D8B030D-6E8A-4147-A177-3AD203B41FA5}">
                      <a16:colId xmlns:a16="http://schemas.microsoft.com/office/drawing/2014/main" val="4214139477"/>
                    </a:ext>
                  </a:extLst>
                </a:gridCol>
                <a:gridCol w="50718">
                  <a:extLst>
                    <a:ext uri="{9D8B030D-6E8A-4147-A177-3AD203B41FA5}">
                      <a16:colId xmlns:a16="http://schemas.microsoft.com/office/drawing/2014/main" val="1647974601"/>
                    </a:ext>
                  </a:extLst>
                </a:gridCol>
                <a:gridCol w="50718">
                  <a:extLst>
                    <a:ext uri="{9D8B030D-6E8A-4147-A177-3AD203B41FA5}">
                      <a16:colId xmlns:a16="http://schemas.microsoft.com/office/drawing/2014/main" val="3013842274"/>
                    </a:ext>
                  </a:extLst>
                </a:gridCol>
                <a:gridCol w="50718">
                  <a:extLst>
                    <a:ext uri="{9D8B030D-6E8A-4147-A177-3AD203B41FA5}">
                      <a16:colId xmlns:a16="http://schemas.microsoft.com/office/drawing/2014/main" val="1027942148"/>
                    </a:ext>
                  </a:extLst>
                </a:gridCol>
                <a:gridCol w="50718">
                  <a:extLst>
                    <a:ext uri="{9D8B030D-6E8A-4147-A177-3AD203B41FA5}">
                      <a16:colId xmlns:a16="http://schemas.microsoft.com/office/drawing/2014/main" val="1071540021"/>
                    </a:ext>
                  </a:extLst>
                </a:gridCol>
                <a:gridCol w="50718">
                  <a:extLst>
                    <a:ext uri="{9D8B030D-6E8A-4147-A177-3AD203B41FA5}">
                      <a16:colId xmlns:a16="http://schemas.microsoft.com/office/drawing/2014/main" val="3082239921"/>
                    </a:ext>
                  </a:extLst>
                </a:gridCol>
                <a:gridCol w="50718">
                  <a:extLst>
                    <a:ext uri="{9D8B030D-6E8A-4147-A177-3AD203B41FA5}">
                      <a16:colId xmlns:a16="http://schemas.microsoft.com/office/drawing/2014/main" val="2597788459"/>
                    </a:ext>
                  </a:extLst>
                </a:gridCol>
                <a:gridCol w="50718">
                  <a:extLst>
                    <a:ext uri="{9D8B030D-6E8A-4147-A177-3AD203B41FA5}">
                      <a16:colId xmlns:a16="http://schemas.microsoft.com/office/drawing/2014/main" val="1279110486"/>
                    </a:ext>
                  </a:extLst>
                </a:gridCol>
                <a:gridCol w="50718">
                  <a:extLst>
                    <a:ext uri="{9D8B030D-6E8A-4147-A177-3AD203B41FA5}">
                      <a16:colId xmlns:a16="http://schemas.microsoft.com/office/drawing/2014/main" val="3174838202"/>
                    </a:ext>
                  </a:extLst>
                </a:gridCol>
                <a:gridCol w="50718">
                  <a:extLst>
                    <a:ext uri="{9D8B030D-6E8A-4147-A177-3AD203B41FA5}">
                      <a16:colId xmlns:a16="http://schemas.microsoft.com/office/drawing/2014/main" val="2223970961"/>
                    </a:ext>
                  </a:extLst>
                </a:gridCol>
                <a:gridCol w="50718">
                  <a:extLst>
                    <a:ext uri="{9D8B030D-6E8A-4147-A177-3AD203B41FA5}">
                      <a16:colId xmlns:a16="http://schemas.microsoft.com/office/drawing/2014/main" val="3894997839"/>
                    </a:ext>
                  </a:extLst>
                </a:gridCol>
                <a:gridCol w="50718">
                  <a:extLst>
                    <a:ext uri="{9D8B030D-6E8A-4147-A177-3AD203B41FA5}">
                      <a16:colId xmlns:a16="http://schemas.microsoft.com/office/drawing/2014/main" val="2793687876"/>
                    </a:ext>
                  </a:extLst>
                </a:gridCol>
                <a:gridCol w="50718">
                  <a:extLst>
                    <a:ext uri="{9D8B030D-6E8A-4147-A177-3AD203B41FA5}">
                      <a16:colId xmlns:a16="http://schemas.microsoft.com/office/drawing/2014/main" val="4095269578"/>
                    </a:ext>
                  </a:extLst>
                </a:gridCol>
                <a:gridCol w="50718">
                  <a:extLst>
                    <a:ext uri="{9D8B030D-6E8A-4147-A177-3AD203B41FA5}">
                      <a16:colId xmlns:a16="http://schemas.microsoft.com/office/drawing/2014/main" val="1182454742"/>
                    </a:ext>
                  </a:extLst>
                </a:gridCol>
                <a:gridCol w="50718">
                  <a:extLst>
                    <a:ext uri="{9D8B030D-6E8A-4147-A177-3AD203B41FA5}">
                      <a16:colId xmlns:a16="http://schemas.microsoft.com/office/drawing/2014/main" val="3345345944"/>
                    </a:ext>
                  </a:extLst>
                </a:gridCol>
                <a:gridCol w="50718">
                  <a:extLst>
                    <a:ext uri="{9D8B030D-6E8A-4147-A177-3AD203B41FA5}">
                      <a16:colId xmlns:a16="http://schemas.microsoft.com/office/drawing/2014/main" val="2118532955"/>
                    </a:ext>
                  </a:extLst>
                </a:gridCol>
                <a:gridCol w="50718">
                  <a:extLst>
                    <a:ext uri="{9D8B030D-6E8A-4147-A177-3AD203B41FA5}">
                      <a16:colId xmlns:a16="http://schemas.microsoft.com/office/drawing/2014/main" val="2105011231"/>
                    </a:ext>
                  </a:extLst>
                </a:gridCol>
              </a:tblGrid>
              <a:tr h="48986">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extLst>
                  <a:ext uri="{0D108BD9-81ED-4DB2-BD59-A6C34878D82A}">
                    <a16:rowId xmlns:a16="http://schemas.microsoft.com/office/drawing/2014/main" val="435844553"/>
                  </a:ext>
                </a:extLst>
              </a:tr>
              <a:tr h="48986">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extLst>
                  <a:ext uri="{0D108BD9-81ED-4DB2-BD59-A6C34878D82A}">
                    <a16:rowId xmlns:a16="http://schemas.microsoft.com/office/drawing/2014/main" val="2713096350"/>
                  </a:ext>
                </a:extLst>
              </a:tr>
              <a:tr h="48986">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extLst>
                  <a:ext uri="{0D108BD9-81ED-4DB2-BD59-A6C34878D82A}">
                    <a16:rowId xmlns:a16="http://schemas.microsoft.com/office/drawing/2014/main" val="862054218"/>
                  </a:ext>
                </a:extLst>
              </a:tr>
              <a:tr h="48986">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extLst>
                  <a:ext uri="{0D108BD9-81ED-4DB2-BD59-A6C34878D82A}">
                    <a16:rowId xmlns:a16="http://schemas.microsoft.com/office/drawing/2014/main" val="4007121298"/>
                  </a:ext>
                </a:extLst>
              </a:tr>
              <a:tr h="48986">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extLst>
                  <a:ext uri="{0D108BD9-81ED-4DB2-BD59-A6C34878D82A}">
                    <a16:rowId xmlns:a16="http://schemas.microsoft.com/office/drawing/2014/main" val="4210696352"/>
                  </a:ext>
                </a:extLst>
              </a:tr>
              <a:tr h="48986">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extLst>
                  <a:ext uri="{0D108BD9-81ED-4DB2-BD59-A6C34878D82A}">
                    <a16:rowId xmlns:a16="http://schemas.microsoft.com/office/drawing/2014/main" val="3960233684"/>
                  </a:ext>
                </a:extLst>
              </a:tr>
              <a:tr h="48986">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extLst>
                  <a:ext uri="{0D108BD9-81ED-4DB2-BD59-A6C34878D82A}">
                    <a16:rowId xmlns:a16="http://schemas.microsoft.com/office/drawing/2014/main" val="1648486439"/>
                  </a:ext>
                </a:extLst>
              </a:tr>
              <a:tr h="48986">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extLst>
                  <a:ext uri="{0D108BD9-81ED-4DB2-BD59-A6C34878D82A}">
                    <a16:rowId xmlns:a16="http://schemas.microsoft.com/office/drawing/2014/main" val="3630171970"/>
                  </a:ext>
                </a:extLst>
              </a:tr>
              <a:tr h="48986">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extLst>
                  <a:ext uri="{0D108BD9-81ED-4DB2-BD59-A6C34878D82A}">
                    <a16:rowId xmlns:a16="http://schemas.microsoft.com/office/drawing/2014/main" val="1044141450"/>
                  </a:ext>
                </a:extLst>
              </a:tr>
              <a:tr h="48986">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extLst>
                  <a:ext uri="{0D108BD9-81ED-4DB2-BD59-A6C34878D82A}">
                    <a16:rowId xmlns:a16="http://schemas.microsoft.com/office/drawing/2014/main" val="37651384"/>
                  </a:ext>
                </a:extLst>
              </a:tr>
              <a:tr h="48986">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extLst>
                  <a:ext uri="{0D108BD9-81ED-4DB2-BD59-A6C34878D82A}">
                    <a16:rowId xmlns:a16="http://schemas.microsoft.com/office/drawing/2014/main" val="1809441567"/>
                  </a:ext>
                </a:extLst>
              </a:tr>
              <a:tr h="48986">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extLst>
                  <a:ext uri="{0D108BD9-81ED-4DB2-BD59-A6C34878D82A}">
                    <a16:rowId xmlns:a16="http://schemas.microsoft.com/office/drawing/2014/main" val="2507322718"/>
                  </a:ext>
                </a:extLst>
              </a:tr>
              <a:tr h="48986">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extLst>
                  <a:ext uri="{0D108BD9-81ED-4DB2-BD59-A6C34878D82A}">
                    <a16:rowId xmlns:a16="http://schemas.microsoft.com/office/drawing/2014/main" val="2511766974"/>
                  </a:ext>
                </a:extLst>
              </a:tr>
              <a:tr h="48986">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extLst>
                  <a:ext uri="{0D108BD9-81ED-4DB2-BD59-A6C34878D82A}">
                    <a16:rowId xmlns:a16="http://schemas.microsoft.com/office/drawing/2014/main" val="1622297997"/>
                  </a:ext>
                </a:extLst>
              </a:tr>
              <a:tr h="48986">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extLst>
                  <a:ext uri="{0D108BD9-81ED-4DB2-BD59-A6C34878D82A}">
                    <a16:rowId xmlns:a16="http://schemas.microsoft.com/office/drawing/2014/main" val="2393249261"/>
                  </a:ext>
                </a:extLst>
              </a:tr>
              <a:tr h="48986">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extLst>
                  <a:ext uri="{0D108BD9-81ED-4DB2-BD59-A6C34878D82A}">
                    <a16:rowId xmlns:a16="http://schemas.microsoft.com/office/drawing/2014/main" val="860775893"/>
                  </a:ext>
                </a:extLst>
              </a:tr>
              <a:tr h="48986">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extLst>
                  <a:ext uri="{0D108BD9-81ED-4DB2-BD59-A6C34878D82A}">
                    <a16:rowId xmlns:a16="http://schemas.microsoft.com/office/drawing/2014/main" val="2723684676"/>
                  </a:ext>
                </a:extLst>
              </a:tr>
              <a:tr h="48986">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extLst>
                  <a:ext uri="{0D108BD9-81ED-4DB2-BD59-A6C34878D82A}">
                    <a16:rowId xmlns:a16="http://schemas.microsoft.com/office/drawing/2014/main" val="3252729306"/>
                  </a:ext>
                </a:extLst>
              </a:tr>
              <a:tr h="48986">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extLst>
                  <a:ext uri="{0D108BD9-81ED-4DB2-BD59-A6C34878D82A}">
                    <a16:rowId xmlns:a16="http://schemas.microsoft.com/office/drawing/2014/main" val="2418863642"/>
                  </a:ext>
                </a:extLst>
              </a:tr>
              <a:tr h="48986">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extLst>
                  <a:ext uri="{0D108BD9-81ED-4DB2-BD59-A6C34878D82A}">
                    <a16:rowId xmlns:a16="http://schemas.microsoft.com/office/drawing/2014/main" val="494406178"/>
                  </a:ext>
                </a:extLst>
              </a:tr>
              <a:tr h="48986">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extLst>
                  <a:ext uri="{0D108BD9-81ED-4DB2-BD59-A6C34878D82A}">
                    <a16:rowId xmlns:a16="http://schemas.microsoft.com/office/drawing/2014/main" val="1143967001"/>
                  </a:ext>
                </a:extLst>
              </a:tr>
              <a:tr h="48986">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extLst>
                  <a:ext uri="{0D108BD9-81ED-4DB2-BD59-A6C34878D82A}">
                    <a16:rowId xmlns:a16="http://schemas.microsoft.com/office/drawing/2014/main" val="3169613953"/>
                  </a:ext>
                </a:extLst>
              </a:tr>
              <a:tr h="48986">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extLst>
                  <a:ext uri="{0D108BD9-81ED-4DB2-BD59-A6C34878D82A}">
                    <a16:rowId xmlns:a16="http://schemas.microsoft.com/office/drawing/2014/main" val="740307619"/>
                  </a:ext>
                </a:extLst>
              </a:tr>
              <a:tr h="48986">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extLst>
                  <a:ext uri="{0D108BD9-81ED-4DB2-BD59-A6C34878D82A}">
                    <a16:rowId xmlns:a16="http://schemas.microsoft.com/office/drawing/2014/main" val="647754905"/>
                  </a:ext>
                </a:extLst>
              </a:tr>
              <a:tr h="48986">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extLst>
                  <a:ext uri="{0D108BD9-81ED-4DB2-BD59-A6C34878D82A}">
                    <a16:rowId xmlns:a16="http://schemas.microsoft.com/office/drawing/2014/main" val="83194123"/>
                  </a:ext>
                </a:extLst>
              </a:tr>
              <a:tr h="48986">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extLst>
                  <a:ext uri="{0D108BD9-81ED-4DB2-BD59-A6C34878D82A}">
                    <a16:rowId xmlns:a16="http://schemas.microsoft.com/office/drawing/2014/main" val="3807235859"/>
                  </a:ext>
                </a:extLst>
              </a:tr>
              <a:tr h="48986">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extLst>
                  <a:ext uri="{0D108BD9-81ED-4DB2-BD59-A6C34878D82A}">
                    <a16:rowId xmlns:a16="http://schemas.microsoft.com/office/drawing/2014/main" val="374550830"/>
                  </a:ext>
                </a:extLst>
              </a:tr>
              <a:tr h="48986">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tc>
                  <a:txBody>
                    <a:bodyPr/>
                    <a:lstStyle/>
                    <a:p>
                      <a:endParaRPr lang="en-US" sz="300"/>
                    </a:p>
                  </a:txBody>
                  <a:tcPr marL="8484" marR="8484" marT="4243" marB="4243" anchor="ctr"/>
                </a:tc>
                <a:extLst>
                  <a:ext uri="{0D108BD9-81ED-4DB2-BD59-A6C34878D82A}">
                    <a16:rowId xmlns:a16="http://schemas.microsoft.com/office/drawing/2014/main" val="1211430410"/>
                  </a:ext>
                </a:extLst>
              </a:tr>
            </a:tbl>
          </a:graphicData>
        </a:graphic>
      </p:graphicFrame>
      <p:sp>
        <p:nvSpPr>
          <p:cNvPr id="31" name="Double Brace 30">
            <a:extLst>
              <a:ext uri="{FF2B5EF4-FFF2-40B4-BE49-F238E27FC236}">
                <a16:creationId xmlns:a16="http://schemas.microsoft.com/office/drawing/2014/main" id="{E492B76E-9664-41B2-C45C-C86FC43A0E60}"/>
              </a:ext>
            </a:extLst>
          </p:cNvPr>
          <p:cNvSpPr/>
          <p:nvPr/>
        </p:nvSpPr>
        <p:spPr>
          <a:xfrm>
            <a:off x="6297971" y="1586388"/>
            <a:ext cx="1052164" cy="515904"/>
          </a:xfrm>
          <a:prstGeom prst="bracePair">
            <a:avLst/>
          </a:prstGeom>
        </p:spPr>
        <p:style>
          <a:lnRef idx="1">
            <a:schemeClr val="dk1"/>
          </a:lnRef>
          <a:fillRef idx="0">
            <a:schemeClr val="dk1"/>
          </a:fillRef>
          <a:effectRef idx="0">
            <a:schemeClr val="dk1"/>
          </a:effectRef>
          <a:fontRef idx="minor">
            <a:schemeClr val="tx1"/>
          </a:fontRef>
        </p:style>
        <p:txBody>
          <a:bodyPr rtlCol="0" anchor="ctr" anchorCtr="1"/>
          <a:lstStyle/>
          <a:p>
            <a:r>
              <a:rPr lang="en-US" sz="1600">
                <a:solidFill>
                  <a:srgbClr val="797979"/>
                </a:solidFill>
                <a:latin typeface="Lato light"/>
              </a:rPr>
              <a:t>Độ xám</a:t>
            </a:r>
          </a:p>
          <a:p>
            <a:r>
              <a:rPr lang="en-US" sz="1600">
                <a:solidFill>
                  <a:srgbClr val="797979"/>
                </a:solidFill>
                <a:latin typeface="Lato light"/>
              </a:rPr>
              <a:t>[0;255]</a:t>
            </a:r>
          </a:p>
        </p:txBody>
      </p:sp>
      <p:cxnSp>
        <p:nvCxnSpPr>
          <p:cNvPr id="33" name="Straight Connector 32">
            <a:extLst>
              <a:ext uri="{FF2B5EF4-FFF2-40B4-BE49-F238E27FC236}">
                <a16:creationId xmlns:a16="http://schemas.microsoft.com/office/drawing/2014/main" id="{5A22F12D-738A-A235-0971-31B4100C4FAD}"/>
              </a:ext>
            </a:extLst>
          </p:cNvPr>
          <p:cNvCxnSpPr>
            <a:stCxn id="31" idx="2"/>
          </p:cNvCxnSpPr>
          <p:nvPr/>
        </p:nvCxnSpPr>
        <p:spPr>
          <a:xfrm flipH="1">
            <a:off x="6587002" y="2102292"/>
            <a:ext cx="237051" cy="344172"/>
          </a:xfrm>
          <a:prstGeom prst="line">
            <a:avLst/>
          </a:prstGeom>
        </p:spPr>
        <p:style>
          <a:lnRef idx="1">
            <a:schemeClr val="dk1"/>
          </a:lnRef>
          <a:fillRef idx="0">
            <a:schemeClr val="dk1"/>
          </a:fillRef>
          <a:effectRef idx="0">
            <a:schemeClr val="dk1"/>
          </a:effectRef>
          <a:fontRef idx="minor">
            <a:schemeClr val="tx1"/>
          </a:fontRef>
        </p:style>
      </p:cxnSp>
      <p:graphicFrame>
        <p:nvGraphicFramePr>
          <p:cNvPr id="36" name="Table 36">
            <a:extLst>
              <a:ext uri="{FF2B5EF4-FFF2-40B4-BE49-F238E27FC236}">
                <a16:creationId xmlns:a16="http://schemas.microsoft.com/office/drawing/2014/main" id="{9BECD9AC-6475-09E2-4B69-14E4BB3BF10C}"/>
              </a:ext>
            </a:extLst>
          </p:cNvPr>
          <p:cNvGraphicFramePr>
            <a:graphicFrameLocks noGrp="1"/>
          </p:cNvGraphicFramePr>
          <p:nvPr>
            <p:extLst>
              <p:ext uri="{D42A27DB-BD31-4B8C-83A1-F6EECF244321}">
                <p14:modId xmlns:p14="http://schemas.microsoft.com/office/powerpoint/2010/main" val="11782561"/>
              </p:ext>
            </p:extLst>
          </p:nvPr>
        </p:nvGraphicFramePr>
        <p:xfrm>
          <a:off x="5781079" y="3781313"/>
          <a:ext cx="2004156" cy="91440"/>
        </p:xfrm>
        <a:graphic>
          <a:graphicData uri="http://schemas.openxmlformats.org/drawingml/2006/table">
            <a:tbl>
              <a:tblPr firstRow="1" bandRow="1">
                <a:tableStyleId>{5940675A-B579-460E-94D1-54222C63F5DA}</a:tableStyleId>
              </a:tblPr>
              <a:tblGrid>
                <a:gridCol w="71577">
                  <a:extLst>
                    <a:ext uri="{9D8B030D-6E8A-4147-A177-3AD203B41FA5}">
                      <a16:colId xmlns:a16="http://schemas.microsoft.com/office/drawing/2014/main" val="802696125"/>
                    </a:ext>
                  </a:extLst>
                </a:gridCol>
                <a:gridCol w="71577">
                  <a:extLst>
                    <a:ext uri="{9D8B030D-6E8A-4147-A177-3AD203B41FA5}">
                      <a16:colId xmlns:a16="http://schemas.microsoft.com/office/drawing/2014/main" val="3797039161"/>
                    </a:ext>
                  </a:extLst>
                </a:gridCol>
                <a:gridCol w="71577">
                  <a:extLst>
                    <a:ext uri="{9D8B030D-6E8A-4147-A177-3AD203B41FA5}">
                      <a16:colId xmlns:a16="http://schemas.microsoft.com/office/drawing/2014/main" val="3947539828"/>
                    </a:ext>
                  </a:extLst>
                </a:gridCol>
                <a:gridCol w="71577">
                  <a:extLst>
                    <a:ext uri="{9D8B030D-6E8A-4147-A177-3AD203B41FA5}">
                      <a16:colId xmlns:a16="http://schemas.microsoft.com/office/drawing/2014/main" val="143664987"/>
                    </a:ext>
                  </a:extLst>
                </a:gridCol>
                <a:gridCol w="71577">
                  <a:extLst>
                    <a:ext uri="{9D8B030D-6E8A-4147-A177-3AD203B41FA5}">
                      <a16:colId xmlns:a16="http://schemas.microsoft.com/office/drawing/2014/main" val="1304003675"/>
                    </a:ext>
                  </a:extLst>
                </a:gridCol>
                <a:gridCol w="71577">
                  <a:extLst>
                    <a:ext uri="{9D8B030D-6E8A-4147-A177-3AD203B41FA5}">
                      <a16:colId xmlns:a16="http://schemas.microsoft.com/office/drawing/2014/main" val="2695399056"/>
                    </a:ext>
                  </a:extLst>
                </a:gridCol>
                <a:gridCol w="71577">
                  <a:extLst>
                    <a:ext uri="{9D8B030D-6E8A-4147-A177-3AD203B41FA5}">
                      <a16:colId xmlns:a16="http://schemas.microsoft.com/office/drawing/2014/main" val="94475450"/>
                    </a:ext>
                  </a:extLst>
                </a:gridCol>
                <a:gridCol w="71577">
                  <a:extLst>
                    <a:ext uri="{9D8B030D-6E8A-4147-A177-3AD203B41FA5}">
                      <a16:colId xmlns:a16="http://schemas.microsoft.com/office/drawing/2014/main" val="3223624688"/>
                    </a:ext>
                  </a:extLst>
                </a:gridCol>
                <a:gridCol w="71577">
                  <a:extLst>
                    <a:ext uri="{9D8B030D-6E8A-4147-A177-3AD203B41FA5}">
                      <a16:colId xmlns:a16="http://schemas.microsoft.com/office/drawing/2014/main" val="1415308111"/>
                    </a:ext>
                  </a:extLst>
                </a:gridCol>
                <a:gridCol w="71577">
                  <a:extLst>
                    <a:ext uri="{9D8B030D-6E8A-4147-A177-3AD203B41FA5}">
                      <a16:colId xmlns:a16="http://schemas.microsoft.com/office/drawing/2014/main" val="3237772079"/>
                    </a:ext>
                  </a:extLst>
                </a:gridCol>
                <a:gridCol w="71577">
                  <a:extLst>
                    <a:ext uri="{9D8B030D-6E8A-4147-A177-3AD203B41FA5}">
                      <a16:colId xmlns:a16="http://schemas.microsoft.com/office/drawing/2014/main" val="890950401"/>
                    </a:ext>
                  </a:extLst>
                </a:gridCol>
                <a:gridCol w="71577">
                  <a:extLst>
                    <a:ext uri="{9D8B030D-6E8A-4147-A177-3AD203B41FA5}">
                      <a16:colId xmlns:a16="http://schemas.microsoft.com/office/drawing/2014/main" val="3480613587"/>
                    </a:ext>
                  </a:extLst>
                </a:gridCol>
                <a:gridCol w="71577">
                  <a:extLst>
                    <a:ext uri="{9D8B030D-6E8A-4147-A177-3AD203B41FA5}">
                      <a16:colId xmlns:a16="http://schemas.microsoft.com/office/drawing/2014/main" val="3982120391"/>
                    </a:ext>
                  </a:extLst>
                </a:gridCol>
                <a:gridCol w="71577">
                  <a:extLst>
                    <a:ext uri="{9D8B030D-6E8A-4147-A177-3AD203B41FA5}">
                      <a16:colId xmlns:a16="http://schemas.microsoft.com/office/drawing/2014/main" val="1684643039"/>
                    </a:ext>
                  </a:extLst>
                </a:gridCol>
                <a:gridCol w="71577">
                  <a:extLst>
                    <a:ext uri="{9D8B030D-6E8A-4147-A177-3AD203B41FA5}">
                      <a16:colId xmlns:a16="http://schemas.microsoft.com/office/drawing/2014/main" val="904552657"/>
                    </a:ext>
                  </a:extLst>
                </a:gridCol>
                <a:gridCol w="71577">
                  <a:extLst>
                    <a:ext uri="{9D8B030D-6E8A-4147-A177-3AD203B41FA5}">
                      <a16:colId xmlns:a16="http://schemas.microsoft.com/office/drawing/2014/main" val="4158070949"/>
                    </a:ext>
                  </a:extLst>
                </a:gridCol>
                <a:gridCol w="71577">
                  <a:extLst>
                    <a:ext uri="{9D8B030D-6E8A-4147-A177-3AD203B41FA5}">
                      <a16:colId xmlns:a16="http://schemas.microsoft.com/office/drawing/2014/main" val="486505345"/>
                    </a:ext>
                  </a:extLst>
                </a:gridCol>
                <a:gridCol w="71577">
                  <a:extLst>
                    <a:ext uri="{9D8B030D-6E8A-4147-A177-3AD203B41FA5}">
                      <a16:colId xmlns:a16="http://schemas.microsoft.com/office/drawing/2014/main" val="2409616217"/>
                    </a:ext>
                  </a:extLst>
                </a:gridCol>
                <a:gridCol w="71577">
                  <a:extLst>
                    <a:ext uri="{9D8B030D-6E8A-4147-A177-3AD203B41FA5}">
                      <a16:colId xmlns:a16="http://schemas.microsoft.com/office/drawing/2014/main" val="4282058686"/>
                    </a:ext>
                  </a:extLst>
                </a:gridCol>
                <a:gridCol w="71577">
                  <a:extLst>
                    <a:ext uri="{9D8B030D-6E8A-4147-A177-3AD203B41FA5}">
                      <a16:colId xmlns:a16="http://schemas.microsoft.com/office/drawing/2014/main" val="986369723"/>
                    </a:ext>
                  </a:extLst>
                </a:gridCol>
                <a:gridCol w="71577">
                  <a:extLst>
                    <a:ext uri="{9D8B030D-6E8A-4147-A177-3AD203B41FA5}">
                      <a16:colId xmlns:a16="http://schemas.microsoft.com/office/drawing/2014/main" val="592571591"/>
                    </a:ext>
                  </a:extLst>
                </a:gridCol>
                <a:gridCol w="71577">
                  <a:extLst>
                    <a:ext uri="{9D8B030D-6E8A-4147-A177-3AD203B41FA5}">
                      <a16:colId xmlns:a16="http://schemas.microsoft.com/office/drawing/2014/main" val="3984286123"/>
                    </a:ext>
                  </a:extLst>
                </a:gridCol>
                <a:gridCol w="71577">
                  <a:extLst>
                    <a:ext uri="{9D8B030D-6E8A-4147-A177-3AD203B41FA5}">
                      <a16:colId xmlns:a16="http://schemas.microsoft.com/office/drawing/2014/main" val="3371874940"/>
                    </a:ext>
                  </a:extLst>
                </a:gridCol>
                <a:gridCol w="71577">
                  <a:extLst>
                    <a:ext uri="{9D8B030D-6E8A-4147-A177-3AD203B41FA5}">
                      <a16:colId xmlns:a16="http://schemas.microsoft.com/office/drawing/2014/main" val="951235815"/>
                    </a:ext>
                  </a:extLst>
                </a:gridCol>
                <a:gridCol w="71577">
                  <a:extLst>
                    <a:ext uri="{9D8B030D-6E8A-4147-A177-3AD203B41FA5}">
                      <a16:colId xmlns:a16="http://schemas.microsoft.com/office/drawing/2014/main" val="3264782466"/>
                    </a:ext>
                  </a:extLst>
                </a:gridCol>
                <a:gridCol w="71577">
                  <a:extLst>
                    <a:ext uri="{9D8B030D-6E8A-4147-A177-3AD203B41FA5}">
                      <a16:colId xmlns:a16="http://schemas.microsoft.com/office/drawing/2014/main" val="539121803"/>
                    </a:ext>
                  </a:extLst>
                </a:gridCol>
                <a:gridCol w="71577">
                  <a:extLst>
                    <a:ext uri="{9D8B030D-6E8A-4147-A177-3AD203B41FA5}">
                      <a16:colId xmlns:a16="http://schemas.microsoft.com/office/drawing/2014/main" val="428657825"/>
                    </a:ext>
                  </a:extLst>
                </a:gridCol>
                <a:gridCol w="71577">
                  <a:extLst>
                    <a:ext uri="{9D8B030D-6E8A-4147-A177-3AD203B41FA5}">
                      <a16:colId xmlns:a16="http://schemas.microsoft.com/office/drawing/2014/main" val="744637562"/>
                    </a:ext>
                  </a:extLst>
                </a:gridCol>
              </a:tblGrid>
              <a:tr h="91440">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extLst>
                  <a:ext uri="{0D108BD9-81ED-4DB2-BD59-A6C34878D82A}">
                    <a16:rowId xmlns:a16="http://schemas.microsoft.com/office/drawing/2014/main" val="645225592"/>
                  </a:ext>
                </a:extLst>
              </a:tr>
            </a:tbl>
          </a:graphicData>
        </a:graphic>
      </p:graphicFrame>
      <p:graphicFrame>
        <p:nvGraphicFramePr>
          <p:cNvPr id="37" name="Table 36">
            <a:extLst>
              <a:ext uri="{FF2B5EF4-FFF2-40B4-BE49-F238E27FC236}">
                <a16:creationId xmlns:a16="http://schemas.microsoft.com/office/drawing/2014/main" id="{804CBC65-3159-E60D-A33F-89D59208C8DA}"/>
              </a:ext>
            </a:extLst>
          </p:cNvPr>
          <p:cNvGraphicFramePr>
            <a:graphicFrameLocks noGrp="1"/>
          </p:cNvGraphicFramePr>
          <p:nvPr>
            <p:extLst>
              <p:ext uri="{D42A27DB-BD31-4B8C-83A1-F6EECF244321}">
                <p14:modId xmlns:p14="http://schemas.microsoft.com/office/powerpoint/2010/main" val="2465848430"/>
              </p:ext>
            </p:extLst>
          </p:nvPr>
        </p:nvGraphicFramePr>
        <p:xfrm>
          <a:off x="5781079" y="3792017"/>
          <a:ext cx="2004156" cy="91440"/>
        </p:xfrm>
        <a:graphic>
          <a:graphicData uri="http://schemas.openxmlformats.org/drawingml/2006/table">
            <a:tbl>
              <a:tblPr firstRow="1" bandRow="1">
                <a:tableStyleId>{5940675A-B579-460E-94D1-54222C63F5DA}</a:tableStyleId>
              </a:tblPr>
              <a:tblGrid>
                <a:gridCol w="71577">
                  <a:extLst>
                    <a:ext uri="{9D8B030D-6E8A-4147-A177-3AD203B41FA5}">
                      <a16:colId xmlns:a16="http://schemas.microsoft.com/office/drawing/2014/main" val="802696125"/>
                    </a:ext>
                  </a:extLst>
                </a:gridCol>
                <a:gridCol w="71577">
                  <a:extLst>
                    <a:ext uri="{9D8B030D-6E8A-4147-A177-3AD203B41FA5}">
                      <a16:colId xmlns:a16="http://schemas.microsoft.com/office/drawing/2014/main" val="3797039161"/>
                    </a:ext>
                  </a:extLst>
                </a:gridCol>
                <a:gridCol w="71577">
                  <a:extLst>
                    <a:ext uri="{9D8B030D-6E8A-4147-A177-3AD203B41FA5}">
                      <a16:colId xmlns:a16="http://schemas.microsoft.com/office/drawing/2014/main" val="3947539828"/>
                    </a:ext>
                  </a:extLst>
                </a:gridCol>
                <a:gridCol w="71577">
                  <a:extLst>
                    <a:ext uri="{9D8B030D-6E8A-4147-A177-3AD203B41FA5}">
                      <a16:colId xmlns:a16="http://schemas.microsoft.com/office/drawing/2014/main" val="143664987"/>
                    </a:ext>
                  </a:extLst>
                </a:gridCol>
                <a:gridCol w="71577">
                  <a:extLst>
                    <a:ext uri="{9D8B030D-6E8A-4147-A177-3AD203B41FA5}">
                      <a16:colId xmlns:a16="http://schemas.microsoft.com/office/drawing/2014/main" val="1304003675"/>
                    </a:ext>
                  </a:extLst>
                </a:gridCol>
                <a:gridCol w="71577">
                  <a:extLst>
                    <a:ext uri="{9D8B030D-6E8A-4147-A177-3AD203B41FA5}">
                      <a16:colId xmlns:a16="http://schemas.microsoft.com/office/drawing/2014/main" val="2695399056"/>
                    </a:ext>
                  </a:extLst>
                </a:gridCol>
                <a:gridCol w="71577">
                  <a:extLst>
                    <a:ext uri="{9D8B030D-6E8A-4147-A177-3AD203B41FA5}">
                      <a16:colId xmlns:a16="http://schemas.microsoft.com/office/drawing/2014/main" val="94475450"/>
                    </a:ext>
                  </a:extLst>
                </a:gridCol>
                <a:gridCol w="71577">
                  <a:extLst>
                    <a:ext uri="{9D8B030D-6E8A-4147-A177-3AD203B41FA5}">
                      <a16:colId xmlns:a16="http://schemas.microsoft.com/office/drawing/2014/main" val="3223624688"/>
                    </a:ext>
                  </a:extLst>
                </a:gridCol>
                <a:gridCol w="71577">
                  <a:extLst>
                    <a:ext uri="{9D8B030D-6E8A-4147-A177-3AD203B41FA5}">
                      <a16:colId xmlns:a16="http://schemas.microsoft.com/office/drawing/2014/main" val="1415308111"/>
                    </a:ext>
                  </a:extLst>
                </a:gridCol>
                <a:gridCol w="71577">
                  <a:extLst>
                    <a:ext uri="{9D8B030D-6E8A-4147-A177-3AD203B41FA5}">
                      <a16:colId xmlns:a16="http://schemas.microsoft.com/office/drawing/2014/main" val="3237772079"/>
                    </a:ext>
                  </a:extLst>
                </a:gridCol>
                <a:gridCol w="71577">
                  <a:extLst>
                    <a:ext uri="{9D8B030D-6E8A-4147-A177-3AD203B41FA5}">
                      <a16:colId xmlns:a16="http://schemas.microsoft.com/office/drawing/2014/main" val="890950401"/>
                    </a:ext>
                  </a:extLst>
                </a:gridCol>
                <a:gridCol w="71577">
                  <a:extLst>
                    <a:ext uri="{9D8B030D-6E8A-4147-A177-3AD203B41FA5}">
                      <a16:colId xmlns:a16="http://schemas.microsoft.com/office/drawing/2014/main" val="3480613587"/>
                    </a:ext>
                  </a:extLst>
                </a:gridCol>
                <a:gridCol w="71577">
                  <a:extLst>
                    <a:ext uri="{9D8B030D-6E8A-4147-A177-3AD203B41FA5}">
                      <a16:colId xmlns:a16="http://schemas.microsoft.com/office/drawing/2014/main" val="3982120391"/>
                    </a:ext>
                  </a:extLst>
                </a:gridCol>
                <a:gridCol w="71577">
                  <a:extLst>
                    <a:ext uri="{9D8B030D-6E8A-4147-A177-3AD203B41FA5}">
                      <a16:colId xmlns:a16="http://schemas.microsoft.com/office/drawing/2014/main" val="1684643039"/>
                    </a:ext>
                  </a:extLst>
                </a:gridCol>
                <a:gridCol w="71577">
                  <a:extLst>
                    <a:ext uri="{9D8B030D-6E8A-4147-A177-3AD203B41FA5}">
                      <a16:colId xmlns:a16="http://schemas.microsoft.com/office/drawing/2014/main" val="904552657"/>
                    </a:ext>
                  </a:extLst>
                </a:gridCol>
                <a:gridCol w="71577">
                  <a:extLst>
                    <a:ext uri="{9D8B030D-6E8A-4147-A177-3AD203B41FA5}">
                      <a16:colId xmlns:a16="http://schemas.microsoft.com/office/drawing/2014/main" val="4158070949"/>
                    </a:ext>
                  </a:extLst>
                </a:gridCol>
                <a:gridCol w="71577">
                  <a:extLst>
                    <a:ext uri="{9D8B030D-6E8A-4147-A177-3AD203B41FA5}">
                      <a16:colId xmlns:a16="http://schemas.microsoft.com/office/drawing/2014/main" val="486505345"/>
                    </a:ext>
                  </a:extLst>
                </a:gridCol>
                <a:gridCol w="71577">
                  <a:extLst>
                    <a:ext uri="{9D8B030D-6E8A-4147-A177-3AD203B41FA5}">
                      <a16:colId xmlns:a16="http://schemas.microsoft.com/office/drawing/2014/main" val="2409616217"/>
                    </a:ext>
                  </a:extLst>
                </a:gridCol>
                <a:gridCol w="71577">
                  <a:extLst>
                    <a:ext uri="{9D8B030D-6E8A-4147-A177-3AD203B41FA5}">
                      <a16:colId xmlns:a16="http://schemas.microsoft.com/office/drawing/2014/main" val="4282058686"/>
                    </a:ext>
                  </a:extLst>
                </a:gridCol>
                <a:gridCol w="71577">
                  <a:extLst>
                    <a:ext uri="{9D8B030D-6E8A-4147-A177-3AD203B41FA5}">
                      <a16:colId xmlns:a16="http://schemas.microsoft.com/office/drawing/2014/main" val="986369723"/>
                    </a:ext>
                  </a:extLst>
                </a:gridCol>
                <a:gridCol w="71577">
                  <a:extLst>
                    <a:ext uri="{9D8B030D-6E8A-4147-A177-3AD203B41FA5}">
                      <a16:colId xmlns:a16="http://schemas.microsoft.com/office/drawing/2014/main" val="592571591"/>
                    </a:ext>
                  </a:extLst>
                </a:gridCol>
                <a:gridCol w="71577">
                  <a:extLst>
                    <a:ext uri="{9D8B030D-6E8A-4147-A177-3AD203B41FA5}">
                      <a16:colId xmlns:a16="http://schemas.microsoft.com/office/drawing/2014/main" val="3984286123"/>
                    </a:ext>
                  </a:extLst>
                </a:gridCol>
                <a:gridCol w="71577">
                  <a:extLst>
                    <a:ext uri="{9D8B030D-6E8A-4147-A177-3AD203B41FA5}">
                      <a16:colId xmlns:a16="http://schemas.microsoft.com/office/drawing/2014/main" val="3371874940"/>
                    </a:ext>
                  </a:extLst>
                </a:gridCol>
                <a:gridCol w="71577">
                  <a:extLst>
                    <a:ext uri="{9D8B030D-6E8A-4147-A177-3AD203B41FA5}">
                      <a16:colId xmlns:a16="http://schemas.microsoft.com/office/drawing/2014/main" val="951235815"/>
                    </a:ext>
                  </a:extLst>
                </a:gridCol>
                <a:gridCol w="71577">
                  <a:extLst>
                    <a:ext uri="{9D8B030D-6E8A-4147-A177-3AD203B41FA5}">
                      <a16:colId xmlns:a16="http://schemas.microsoft.com/office/drawing/2014/main" val="3264782466"/>
                    </a:ext>
                  </a:extLst>
                </a:gridCol>
                <a:gridCol w="71577">
                  <a:extLst>
                    <a:ext uri="{9D8B030D-6E8A-4147-A177-3AD203B41FA5}">
                      <a16:colId xmlns:a16="http://schemas.microsoft.com/office/drawing/2014/main" val="539121803"/>
                    </a:ext>
                  </a:extLst>
                </a:gridCol>
                <a:gridCol w="71577">
                  <a:extLst>
                    <a:ext uri="{9D8B030D-6E8A-4147-A177-3AD203B41FA5}">
                      <a16:colId xmlns:a16="http://schemas.microsoft.com/office/drawing/2014/main" val="428657825"/>
                    </a:ext>
                  </a:extLst>
                </a:gridCol>
                <a:gridCol w="71577">
                  <a:extLst>
                    <a:ext uri="{9D8B030D-6E8A-4147-A177-3AD203B41FA5}">
                      <a16:colId xmlns:a16="http://schemas.microsoft.com/office/drawing/2014/main" val="744637562"/>
                    </a:ext>
                  </a:extLst>
                </a:gridCol>
              </a:tblGrid>
              <a:tr h="91440">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extLst>
                  <a:ext uri="{0D108BD9-81ED-4DB2-BD59-A6C34878D82A}">
                    <a16:rowId xmlns:a16="http://schemas.microsoft.com/office/drawing/2014/main" val="645225592"/>
                  </a:ext>
                </a:extLst>
              </a:tr>
            </a:tbl>
          </a:graphicData>
        </a:graphic>
      </p:graphicFrame>
      <p:graphicFrame>
        <p:nvGraphicFramePr>
          <p:cNvPr id="38" name="Table 37">
            <a:extLst>
              <a:ext uri="{FF2B5EF4-FFF2-40B4-BE49-F238E27FC236}">
                <a16:creationId xmlns:a16="http://schemas.microsoft.com/office/drawing/2014/main" id="{B3FA22C7-E07F-8375-EF46-693FFD49D4A8}"/>
              </a:ext>
            </a:extLst>
          </p:cNvPr>
          <p:cNvGraphicFramePr>
            <a:graphicFrameLocks noGrp="1"/>
          </p:cNvGraphicFramePr>
          <p:nvPr>
            <p:extLst>
              <p:ext uri="{D42A27DB-BD31-4B8C-83A1-F6EECF244321}">
                <p14:modId xmlns:p14="http://schemas.microsoft.com/office/powerpoint/2010/main" val="3004668146"/>
              </p:ext>
            </p:extLst>
          </p:nvPr>
        </p:nvGraphicFramePr>
        <p:xfrm>
          <a:off x="5781079" y="3793360"/>
          <a:ext cx="2004156" cy="91440"/>
        </p:xfrm>
        <a:graphic>
          <a:graphicData uri="http://schemas.openxmlformats.org/drawingml/2006/table">
            <a:tbl>
              <a:tblPr firstRow="1" bandRow="1">
                <a:tableStyleId>{5940675A-B579-460E-94D1-54222C63F5DA}</a:tableStyleId>
              </a:tblPr>
              <a:tblGrid>
                <a:gridCol w="71577">
                  <a:extLst>
                    <a:ext uri="{9D8B030D-6E8A-4147-A177-3AD203B41FA5}">
                      <a16:colId xmlns:a16="http://schemas.microsoft.com/office/drawing/2014/main" val="802696125"/>
                    </a:ext>
                  </a:extLst>
                </a:gridCol>
                <a:gridCol w="71577">
                  <a:extLst>
                    <a:ext uri="{9D8B030D-6E8A-4147-A177-3AD203B41FA5}">
                      <a16:colId xmlns:a16="http://schemas.microsoft.com/office/drawing/2014/main" val="3797039161"/>
                    </a:ext>
                  </a:extLst>
                </a:gridCol>
                <a:gridCol w="71577">
                  <a:extLst>
                    <a:ext uri="{9D8B030D-6E8A-4147-A177-3AD203B41FA5}">
                      <a16:colId xmlns:a16="http://schemas.microsoft.com/office/drawing/2014/main" val="3947539828"/>
                    </a:ext>
                  </a:extLst>
                </a:gridCol>
                <a:gridCol w="71577">
                  <a:extLst>
                    <a:ext uri="{9D8B030D-6E8A-4147-A177-3AD203B41FA5}">
                      <a16:colId xmlns:a16="http://schemas.microsoft.com/office/drawing/2014/main" val="143664987"/>
                    </a:ext>
                  </a:extLst>
                </a:gridCol>
                <a:gridCol w="71577">
                  <a:extLst>
                    <a:ext uri="{9D8B030D-6E8A-4147-A177-3AD203B41FA5}">
                      <a16:colId xmlns:a16="http://schemas.microsoft.com/office/drawing/2014/main" val="1304003675"/>
                    </a:ext>
                  </a:extLst>
                </a:gridCol>
                <a:gridCol w="71577">
                  <a:extLst>
                    <a:ext uri="{9D8B030D-6E8A-4147-A177-3AD203B41FA5}">
                      <a16:colId xmlns:a16="http://schemas.microsoft.com/office/drawing/2014/main" val="2695399056"/>
                    </a:ext>
                  </a:extLst>
                </a:gridCol>
                <a:gridCol w="71577">
                  <a:extLst>
                    <a:ext uri="{9D8B030D-6E8A-4147-A177-3AD203B41FA5}">
                      <a16:colId xmlns:a16="http://schemas.microsoft.com/office/drawing/2014/main" val="94475450"/>
                    </a:ext>
                  </a:extLst>
                </a:gridCol>
                <a:gridCol w="71577">
                  <a:extLst>
                    <a:ext uri="{9D8B030D-6E8A-4147-A177-3AD203B41FA5}">
                      <a16:colId xmlns:a16="http://schemas.microsoft.com/office/drawing/2014/main" val="3223624688"/>
                    </a:ext>
                  </a:extLst>
                </a:gridCol>
                <a:gridCol w="71577">
                  <a:extLst>
                    <a:ext uri="{9D8B030D-6E8A-4147-A177-3AD203B41FA5}">
                      <a16:colId xmlns:a16="http://schemas.microsoft.com/office/drawing/2014/main" val="1415308111"/>
                    </a:ext>
                  </a:extLst>
                </a:gridCol>
                <a:gridCol w="71577">
                  <a:extLst>
                    <a:ext uri="{9D8B030D-6E8A-4147-A177-3AD203B41FA5}">
                      <a16:colId xmlns:a16="http://schemas.microsoft.com/office/drawing/2014/main" val="3237772079"/>
                    </a:ext>
                  </a:extLst>
                </a:gridCol>
                <a:gridCol w="71577">
                  <a:extLst>
                    <a:ext uri="{9D8B030D-6E8A-4147-A177-3AD203B41FA5}">
                      <a16:colId xmlns:a16="http://schemas.microsoft.com/office/drawing/2014/main" val="890950401"/>
                    </a:ext>
                  </a:extLst>
                </a:gridCol>
                <a:gridCol w="71577">
                  <a:extLst>
                    <a:ext uri="{9D8B030D-6E8A-4147-A177-3AD203B41FA5}">
                      <a16:colId xmlns:a16="http://schemas.microsoft.com/office/drawing/2014/main" val="3480613587"/>
                    </a:ext>
                  </a:extLst>
                </a:gridCol>
                <a:gridCol w="71577">
                  <a:extLst>
                    <a:ext uri="{9D8B030D-6E8A-4147-A177-3AD203B41FA5}">
                      <a16:colId xmlns:a16="http://schemas.microsoft.com/office/drawing/2014/main" val="3982120391"/>
                    </a:ext>
                  </a:extLst>
                </a:gridCol>
                <a:gridCol w="71577">
                  <a:extLst>
                    <a:ext uri="{9D8B030D-6E8A-4147-A177-3AD203B41FA5}">
                      <a16:colId xmlns:a16="http://schemas.microsoft.com/office/drawing/2014/main" val="1684643039"/>
                    </a:ext>
                  </a:extLst>
                </a:gridCol>
                <a:gridCol w="71577">
                  <a:extLst>
                    <a:ext uri="{9D8B030D-6E8A-4147-A177-3AD203B41FA5}">
                      <a16:colId xmlns:a16="http://schemas.microsoft.com/office/drawing/2014/main" val="904552657"/>
                    </a:ext>
                  </a:extLst>
                </a:gridCol>
                <a:gridCol w="71577">
                  <a:extLst>
                    <a:ext uri="{9D8B030D-6E8A-4147-A177-3AD203B41FA5}">
                      <a16:colId xmlns:a16="http://schemas.microsoft.com/office/drawing/2014/main" val="4158070949"/>
                    </a:ext>
                  </a:extLst>
                </a:gridCol>
                <a:gridCol w="71577">
                  <a:extLst>
                    <a:ext uri="{9D8B030D-6E8A-4147-A177-3AD203B41FA5}">
                      <a16:colId xmlns:a16="http://schemas.microsoft.com/office/drawing/2014/main" val="486505345"/>
                    </a:ext>
                  </a:extLst>
                </a:gridCol>
                <a:gridCol w="71577">
                  <a:extLst>
                    <a:ext uri="{9D8B030D-6E8A-4147-A177-3AD203B41FA5}">
                      <a16:colId xmlns:a16="http://schemas.microsoft.com/office/drawing/2014/main" val="2409616217"/>
                    </a:ext>
                  </a:extLst>
                </a:gridCol>
                <a:gridCol w="71577">
                  <a:extLst>
                    <a:ext uri="{9D8B030D-6E8A-4147-A177-3AD203B41FA5}">
                      <a16:colId xmlns:a16="http://schemas.microsoft.com/office/drawing/2014/main" val="4282058686"/>
                    </a:ext>
                  </a:extLst>
                </a:gridCol>
                <a:gridCol w="71577">
                  <a:extLst>
                    <a:ext uri="{9D8B030D-6E8A-4147-A177-3AD203B41FA5}">
                      <a16:colId xmlns:a16="http://schemas.microsoft.com/office/drawing/2014/main" val="986369723"/>
                    </a:ext>
                  </a:extLst>
                </a:gridCol>
                <a:gridCol w="71577">
                  <a:extLst>
                    <a:ext uri="{9D8B030D-6E8A-4147-A177-3AD203B41FA5}">
                      <a16:colId xmlns:a16="http://schemas.microsoft.com/office/drawing/2014/main" val="592571591"/>
                    </a:ext>
                  </a:extLst>
                </a:gridCol>
                <a:gridCol w="71577">
                  <a:extLst>
                    <a:ext uri="{9D8B030D-6E8A-4147-A177-3AD203B41FA5}">
                      <a16:colId xmlns:a16="http://schemas.microsoft.com/office/drawing/2014/main" val="3984286123"/>
                    </a:ext>
                  </a:extLst>
                </a:gridCol>
                <a:gridCol w="71577">
                  <a:extLst>
                    <a:ext uri="{9D8B030D-6E8A-4147-A177-3AD203B41FA5}">
                      <a16:colId xmlns:a16="http://schemas.microsoft.com/office/drawing/2014/main" val="3371874940"/>
                    </a:ext>
                  </a:extLst>
                </a:gridCol>
                <a:gridCol w="71577">
                  <a:extLst>
                    <a:ext uri="{9D8B030D-6E8A-4147-A177-3AD203B41FA5}">
                      <a16:colId xmlns:a16="http://schemas.microsoft.com/office/drawing/2014/main" val="951235815"/>
                    </a:ext>
                  </a:extLst>
                </a:gridCol>
                <a:gridCol w="71577">
                  <a:extLst>
                    <a:ext uri="{9D8B030D-6E8A-4147-A177-3AD203B41FA5}">
                      <a16:colId xmlns:a16="http://schemas.microsoft.com/office/drawing/2014/main" val="3264782466"/>
                    </a:ext>
                  </a:extLst>
                </a:gridCol>
                <a:gridCol w="71577">
                  <a:extLst>
                    <a:ext uri="{9D8B030D-6E8A-4147-A177-3AD203B41FA5}">
                      <a16:colId xmlns:a16="http://schemas.microsoft.com/office/drawing/2014/main" val="539121803"/>
                    </a:ext>
                  </a:extLst>
                </a:gridCol>
                <a:gridCol w="71577">
                  <a:extLst>
                    <a:ext uri="{9D8B030D-6E8A-4147-A177-3AD203B41FA5}">
                      <a16:colId xmlns:a16="http://schemas.microsoft.com/office/drawing/2014/main" val="428657825"/>
                    </a:ext>
                  </a:extLst>
                </a:gridCol>
                <a:gridCol w="71577">
                  <a:extLst>
                    <a:ext uri="{9D8B030D-6E8A-4147-A177-3AD203B41FA5}">
                      <a16:colId xmlns:a16="http://schemas.microsoft.com/office/drawing/2014/main" val="744637562"/>
                    </a:ext>
                  </a:extLst>
                </a:gridCol>
              </a:tblGrid>
              <a:tr h="91440">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tc>
                  <a:txBody>
                    <a:bodyPr/>
                    <a:lstStyle/>
                    <a:p>
                      <a:endParaRPr lang="en-US" sz="400"/>
                    </a:p>
                  </a:txBody>
                  <a:tcPr marL="22547" marR="22547" marT="11273" marB="11273"/>
                </a:tc>
                <a:extLst>
                  <a:ext uri="{0D108BD9-81ED-4DB2-BD59-A6C34878D82A}">
                    <a16:rowId xmlns:a16="http://schemas.microsoft.com/office/drawing/2014/main" val="645225592"/>
                  </a:ext>
                </a:extLst>
              </a:tr>
            </a:tbl>
          </a:graphicData>
        </a:graphic>
      </p:graphicFrame>
      <p:sp>
        <p:nvSpPr>
          <p:cNvPr id="39" name="TextBox 38">
            <a:extLst>
              <a:ext uri="{FF2B5EF4-FFF2-40B4-BE49-F238E27FC236}">
                <a16:creationId xmlns:a16="http://schemas.microsoft.com/office/drawing/2014/main" id="{FA7E72F3-08E9-778B-0A32-F186DB1821F2}"/>
              </a:ext>
            </a:extLst>
          </p:cNvPr>
          <p:cNvSpPr txBox="1"/>
          <p:nvPr/>
        </p:nvSpPr>
        <p:spPr>
          <a:xfrm>
            <a:off x="7263240" y="4843271"/>
            <a:ext cx="372974" cy="338554"/>
          </a:xfrm>
          <a:prstGeom prst="rect">
            <a:avLst/>
          </a:prstGeom>
          <a:noFill/>
        </p:spPr>
        <p:txBody>
          <a:bodyPr wrap="square">
            <a:spAutoFit/>
          </a:bodyPr>
          <a:lstStyle/>
          <a:p>
            <a:r>
              <a:rPr lang="en-GB" sz="1600">
                <a:solidFill>
                  <a:srgbClr val="797979"/>
                </a:solidFill>
                <a:latin typeface="Lato light"/>
              </a:rPr>
              <a:t>…</a:t>
            </a:r>
            <a:endParaRPr lang="en-GB" sz="1600" dirty="0">
              <a:solidFill>
                <a:srgbClr val="797979"/>
              </a:solidFill>
              <a:latin typeface="Lato light"/>
            </a:endParaRPr>
          </a:p>
        </p:txBody>
      </p:sp>
      <p:grpSp>
        <p:nvGrpSpPr>
          <p:cNvPr id="72" name="Group 71">
            <a:extLst>
              <a:ext uri="{FF2B5EF4-FFF2-40B4-BE49-F238E27FC236}">
                <a16:creationId xmlns:a16="http://schemas.microsoft.com/office/drawing/2014/main" id="{8D17F0C6-E0AA-F5E1-86FD-EB73F3B65D7A}"/>
              </a:ext>
            </a:extLst>
          </p:cNvPr>
          <p:cNvGrpSpPr/>
          <p:nvPr/>
        </p:nvGrpSpPr>
        <p:grpSpPr>
          <a:xfrm>
            <a:off x="2907303" y="5200293"/>
            <a:ext cx="6925916" cy="696399"/>
            <a:chOff x="2907303" y="5200293"/>
            <a:chExt cx="6925916" cy="696399"/>
          </a:xfrm>
        </p:grpSpPr>
        <p:sp>
          <p:nvSpPr>
            <p:cNvPr id="40" name="Left Brace 39">
              <a:extLst>
                <a:ext uri="{FF2B5EF4-FFF2-40B4-BE49-F238E27FC236}">
                  <a16:creationId xmlns:a16="http://schemas.microsoft.com/office/drawing/2014/main" id="{902206BE-B564-1B85-A7C1-9E78B70B05F4}"/>
                </a:ext>
              </a:extLst>
            </p:cNvPr>
            <p:cNvSpPr/>
            <p:nvPr/>
          </p:nvSpPr>
          <p:spPr>
            <a:xfrm rot="16200000">
              <a:off x="6189534" y="1918062"/>
              <a:ext cx="361453" cy="6925916"/>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1" name="TextBox 40">
              <a:extLst>
                <a:ext uri="{FF2B5EF4-FFF2-40B4-BE49-F238E27FC236}">
                  <a16:creationId xmlns:a16="http://schemas.microsoft.com/office/drawing/2014/main" id="{FAA7C12C-9E6B-F73C-F053-20794655DD94}"/>
                </a:ext>
              </a:extLst>
            </p:cNvPr>
            <p:cNvSpPr txBox="1"/>
            <p:nvPr/>
          </p:nvSpPr>
          <p:spPr>
            <a:xfrm>
              <a:off x="5946535" y="5558138"/>
              <a:ext cx="1142891" cy="338554"/>
            </a:xfrm>
            <a:prstGeom prst="rect">
              <a:avLst/>
            </a:prstGeom>
            <a:noFill/>
          </p:spPr>
          <p:txBody>
            <a:bodyPr wrap="square">
              <a:spAutoFit/>
            </a:bodyPr>
            <a:lstStyle/>
            <a:p>
              <a:r>
                <a:rPr lang="en-GB" sz="1600">
                  <a:solidFill>
                    <a:srgbClr val="797979"/>
                  </a:solidFill>
                  <a:latin typeface="Lato light"/>
                </a:rPr>
                <a:t>784 pixels</a:t>
              </a:r>
              <a:endParaRPr lang="en-GB" sz="1600" dirty="0">
                <a:solidFill>
                  <a:srgbClr val="797979"/>
                </a:solidFill>
                <a:latin typeface="Lato light"/>
              </a:endParaRPr>
            </a:p>
          </p:txBody>
        </p:sp>
      </p:grpSp>
      <p:graphicFrame>
        <p:nvGraphicFramePr>
          <p:cNvPr id="42" name="Table 42">
            <a:extLst>
              <a:ext uri="{FF2B5EF4-FFF2-40B4-BE49-F238E27FC236}">
                <a16:creationId xmlns:a16="http://schemas.microsoft.com/office/drawing/2014/main" id="{E94DE202-AF92-EB3C-8E64-54DAE4E5269C}"/>
              </a:ext>
            </a:extLst>
          </p:cNvPr>
          <p:cNvGraphicFramePr>
            <a:graphicFrameLocks noGrp="1"/>
          </p:cNvGraphicFramePr>
          <p:nvPr>
            <p:extLst>
              <p:ext uri="{D42A27DB-BD31-4B8C-83A1-F6EECF244321}">
                <p14:modId xmlns:p14="http://schemas.microsoft.com/office/powerpoint/2010/main" val="2832777581"/>
              </p:ext>
            </p:extLst>
          </p:nvPr>
        </p:nvGraphicFramePr>
        <p:xfrm>
          <a:off x="2567666" y="5011490"/>
          <a:ext cx="71120" cy="99060"/>
        </p:xfrm>
        <a:graphic>
          <a:graphicData uri="http://schemas.openxmlformats.org/drawingml/2006/table">
            <a:tbl>
              <a:tblPr firstRow="1" bandRow="1">
                <a:tableStyleId>{5940675A-B579-460E-94D1-54222C63F5DA}</a:tableStyleId>
              </a:tblPr>
              <a:tblGrid>
                <a:gridCol w="71120">
                  <a:extLst>
                    <a:ext uri="{9D8B030D-6E8A-4147-A177-3AD203B41FA5}">
                      <a16:colId xmlns:a16="http://schemas.microsoft.com/office/drawing/2014/main" val="3734733780"/>
                    </a:ext>
                  </a:extLst>
                </a:gridCol>
              </a:tblGrid>
              <a:tr h="91440">
                <a:tc>
                  <a:txBody>
                    <a:bodyPr/>
                    <a:lstStyle/>
                    <a:p>
                      <a:endParaRPr lang="en-US" sz="500"/>
                    </a:p>
                  </a:txBody>
                  <a:tcPr marL="22860" marR="22860" marT="11430" marB="11430"/>
                </a:tc>
                <a:extLst>
                  <a:ext uri="{0D108BD9-81ED-4DB2-BD59-A6C34878D82A}">
                    <a16:rowId xmlns:a16="http://schemas.microsoft.com/office/drawing/2014/main" val="1979178622"/>
                  </a:ext>
                </a:extLst>
              </a:tr>
            </a:tbl>
          </a:graphicData>
        </a:graphic>
      </p:graphicFrame>
      <p:sp>
        <p:nvSpPr>
          <p:cNvPr id="43" name="TextBox 42">
            <a:extLst>
              <a:ext uri="{FF2B5EF4-FFF2-40B4-BE49-F238E27FC236}">
                <a16:creationId xmlns:a16="http://schemas.microsoft.com/office/drawing/2014/main" id="{B054E244-B2BF-A124-8B0F-40206CC26EF2}"/>
              </a:ext>
            </a:extLst>
          </p:cNvPr>
          <p:cNvSpPr txBox="1"/>
          <p:nvPr/>
        </p:nvSpPr>
        <p:spPr>
          <a:xfrm>
            <a:off x="2081870" y="5502539"/>
            <a:ext cx="706133" cy="338554"/>
          </a:xfrm>
          <a:prstGeom prst="rect">
            <a:avLst/>
          </a:prstGeom>
          <a:noFill/>
        </p:spPr>
        <p:txBody>
          <a:bodyPr wrap="square">
            <a:spAutoFit/>
          </a:bodyPr>
          <a:lstStyle/>
          <a:p>
            <a:r>
              <a:rPr lang="en-GB" sz="1600">
                <a:solidFill>
                  <a:srgbClr val="797979"/>
                </a:solidFill>
                <a:latin typeface="Lato light"/>
              </a:rPr>
              <a:t>Nhãn</a:t>
            </a:r>
            <a:endParaRPr lang="en-GB" sz="1600" dirty="0">
              <a:solidFill>
                <a:srgbClr val="797979"/>
              </a:solidFill>
              <a:latin typeface="Lato light"/>
            </a:endParaRPr>
          </a:p>
        </p:txBody>
      </p:sp>
      <p:cxnSp>
        <p:nvCxnSpPr>
          <p:cNvPr id="44" name="Straight Connector 43">
            <a:extLst>
              <a:ext uri="{FF2B5EF4-FFF2-40B4-BE49-F238E27FC236}">
                <a16:creationId xmlns:a16="http://schemas.microsoft.com/office/drawing/2014/main" id="{AD9194A4-DE79-3857-CE33-BB7C54D41F02}"/>
              </a:ext>
            </a:extLst>
          </p:cNvPr>
          <p:cNvCxnSpPr>
            <a:cxnSpLocks/>
            <a:stCxn id="43" idx="0"/>
            <a:endCxn id="42" idx="2"/>
          </p:cNvCxnSpPr>
          <p:nvPr/>
        </p:nvCxnSpPr>
        <p:spPr>
          <a:xfrm flipV="1">
            <a:off x="2434937" y="5110550"/>
            <a:ext cx="168289" cy="391989"/>
          </a:xfrm>
          <a:prstGeom prst="line">
            <a:avLst/>
          </a:prstGeom>
        </p:spPr>
        <p:style>
          <a:lnRef idx="1">
            <a:schemeClr val="dk1"/>
          </a:lnRef>
          <a:fillRef idx="0">
            <a:schemeClr val="dk1"/>
          </a:fillRef>
          <a:effectRef idx="0">
            <a:schemeClr val="dk1"/>
          </a:effectRef>
          <a:fontRef idx="minor">
            <a:schemeClr val="tx1"/>
          </a:fontRef>
        </p:style>
      </p:cxnSp>
      <p:graphicFrame>
        <p:nvGraphicFramePr>
          <p:cNvPr id="48" name="Table 48">
            <a:extLst>
              <a:ext uri="{FF2B5EF4-FFF2-40B4-BE49-F238E27FC236}">
                <a16:creationId xmlns:a16="http://schemas.microsoft.com/office/drawing/2014/main" id="{B7C540C3-4A2D-F2E0-BB2A-CE3343EA0911}"/>
              </a:ext>
            </a:extLst>
          </p:cNvPr>
          <p:cNvGraphicFramePr>
            <a:graphicFrameLocks noGrp="1"/>
          </p:cNvGraphicFramePr>
          <p:nvPr>
            <p:extLst>
              <p:ext uri="{D42A27DB-BD31-4B8C-83A1-F6EECF244321}">
                <p14:modId xmlns:p14="http://schemas.microsoft.com/office/powerpoint/2010/main" val="1829189840"/>
              </p:ext>
            </p:extLst>
          </p:nvPr>
        </p:nvGraphicFramePr>
        <p:xfrm>
          <a:off x="345434" y="2049435"/>
          <a:ext cx="1828800" cy="3017520"/>
        </p:xfrm>
        <a:graphic>
          <a:graphicData uri="http://schemas.openxmlformats.org/drawingml/2006/table">
            <a:tbl>
              <a:tblPr firstRow="1" bandRow="1">
                <a:tableStyleId>{5940675A-B579-460E-94D1-54222C63F5DA}</a:tableStyleId>
              </a:tblPr>
              <a:tblGrid>
                <a:gridCol w="914400">
                  <a:extLst>
                    <a:ext uri="{9D8B030D-6E8A-4147-A177-3AD203B41FA5}">
                      <a16:colId xmlns:a16="http://schemas.microsoft.com/office/drawing/2014/main" val="813966964"/>
                    </a:ext>
                  </a:extLst>
                </a:gridCol>
                <a:gridCol w="914400">
                  <a:extLst>
                    <a:ext uri="{9D8B030D-6E8A-4147-A177-3AD203B41FA5}">
                      <a16:colId xmlns:a16="http://schemas.microsoft.com/office/drawing/2014/main" val="2963783819"/>
                    </a:ext>
                  </a:extLst>
                </a:gridCol>
              </a:tblGrid>
              <a:tr h="182880">
                <a:tc>
                  <a:txBody>
                    <a:bodyPr/>
                    <a:lstStyle/>
                    <a:p>
                      <a:pPr marL="0" algn="ctr" defTabSz="914400" rtl="0" eaLnBrk="1" latinLnBrk="0" hangingPunct="1"/>
                      <a:r>
                        <a:rPr lang="en-US" sz="1200" kern="1200">
                          <a:solidFill>
                            <a:srgbClr val="797979"/>
                          </a:solidFill>
                          <a:latin typeface="Lato light"/>
                          <a:ea typeface="+mn-ea"/>
                          <a:cs typeface="+mn-cs"/>
                        </a:rPr>
                        <a:t>Nhãn</a:t>
                      </a:r>
                    </a:p>
                  </a:txBody>
                  <a:tcPr/>
                </a:tc>
                <a:tc>
                  <a:txBody>
                    <a:bodyPr/>
                    <a:lstStyle/>
                    <a:p>
                      <a:pPr marL="0" algn="l" defTabSz="914400" rtl="0" eaLnBrk="1" latinLnBrk="0" hangingPunct="1"/>
                      <a:endParaRPr lang="en-US" sz="1200" kern="1200">
                        <a:solidFill>
                          <a:srgbClr val="797979"/>
                        </a:solidFill>
                        <a:latin typeface="Lato light"/>
                        <a:ea typeface="+mn-ea"/>
                        <a:cs typeface="+mn-cs"/>
                      </a:endParaRPr>
                    </a:p>
                  </a:txBody>
                  <a:tcPr/>
                </a:tc>
                <a:extLst>
                  <a:ext uri="{0D108BD9-81ED-4DB2-BD59-A6C34878D82A}">
                    <a16:rowId xmlns:a16="http://schemas.microsoft.com/office/drawing/2014/main" val="1409363027"/>
                  </a:ext>
                </a:extLst>
              </a:tr>
              <a:tr h="182880">
                <a:tc>
                  <a:txBody>
                    <a:bodyPr/>
                    <a:lstStyle/>
                    <a:p>
                      <a:pPr marL="0" algn="ctr" defTabSz="914400" rtl="0" eaLnBrk="1" latinLnBrk="0" hangingPunct="1"/>
                      <a:r>
                        <a:rPr lang="en-US" sz="1200" kern="1200">
                          <a:solidFill>
                            <a:srgbClr val="797979"/>
                          </a:solidFill>
                          <a:latin typeface="Lato light"/>
                          <a:ea typeface="+mn-ea"/>
                          <a:cs typeface="+mn-cs"/>
                        </a:rPr>
                        <a:t>0</a:t>
                      </a:r>
                    </a:p>
                  </a:txBody>
                  <a:tcPr/>
                </a:tc>
                <a:tc>
                  <a:txBody>
                    <a:bodyPr/>
                    <a:lstStyle/>
                    <a:p>
                      <a:pPr marL="0" algn="l" defTabSz="914400" rtl="0" eaLnBrk="1" latinLnBrk="0" hangingPunct="1"/>
                      <a:r>
                        <a:rPr lang="en-US" sz="1200" kern="1200" noProof="0">
                          <a:solidFill>
                            <a:srgbClr val="797979"/>
                          </a:solidFill>
                          <a:latin typeface="Lato light"/>
                          <a:ea typeface="+mn-ea"/>
                          <a:cs typeface="+mn-cs"/>
                        </a:rPr>
                        <a:t>T-shirt/top</a:t>
                      </a:r>
                      <a:endParaRPr lang="en-US" sz="1200" kern="1200">
                        <a:solidFill>
                          <a:srgbClr val="797979"/>
                        </a:solidFill>
                        <a:latin typeface="Lato light"/>
                        <a:ea typeface="+mn-ea"/>
                        <a:cs typeface="+mn-cs"/>
                      </a:endParaRPr>
                    </a:p>
                  </a:txBody>
                  <a:tcPr/>
                </a:tc>
                <a:extLst>
                  <a:ext uri="{0D108BD9-81ED-4DB2-BD59-A6C34878D82A}">
                    <a16:rowId xmlns:a16="http://schemas.microsoft.com/office/drawing/2014/main" val="1323900563"/>
                  </a:ext>
                </a:extLst>
              </a:tr>
              <a:tr h="182880">
                <a:tc>
                  <a:txBody>
                    <a:bodyPr/>
                    <a:lstStyle/>
                    <a:p>
                      <a:pPr marL="0" algn="ctr" defTabSz="914400" rtl="0" eaLnBrk="1" latinLnBrk="0" hangingPunct="1"/>
                      <a:r>
                        <a:rPr lang="en-US" sz="1200" kern="1200">
                          <a:solidFill>
                            <a:srgbClr val="797979"/>
                          </a:solidFill>
                          <a:latin typeface="Lato light"/>
                          <a:ea typeface="+mn-ea"/>
                          <a:cs typeface="+mn-cs"/>
                        </a:rPr>
                        <a:t>1</a:t>
                      </a:r>
                    </a:p>
                  </a:txBody>
                  <a:tcPr/>
                </a:tc>
                <a:tc>
                  <a:txBody>
                    <a:bodyPr/>
                    <a:lstStyle/>
                    <a:p>
                      <a:pPr marL="0" algn="l" defTabSz="914400" rtl="0" eaLnBrk="1" latinLnBrk="0" hangingPunct="1"/>
                      <a:r>
                        <a:rPr lang="en-US" sz="1200" kern="1200" noProof="0">
                          <a:solidFill>
                            <a:srgbClr val="797979"/>
                          </a:solidFill>
                          <a:latin typeface="Lato light"/>
                          <a:ea typeface="+mn-ea"/>
                          <a:cs typeface="+mn-cs"/>
                        </a:rPr>
                        <a:t>Trouser</a:t>
                      </a:r>
                      <a:endParaRPr lang="en-US" sz="1200" kern="1200">
                        <a:solidFill>
                          <a:srgbClr val="797979"/>
                        </a:solidFill>
                        <a:latin typeface="Lato light"/>
                        <a:ea typeface="+mn-ea"/>
                        <a:cs typeface="+mn-cs"/>
                      </a:endParaRPr>
                    </a:p>
                  </a:txBody>
                  <a:tcPr/>
                </a:tc>
                <a:extLst>
                  <a:ext uri="{0D108BD9-81ED-4DB2-BD59-A6C34878D82A}">
                    <a16:rowId xmlns:a16="http://schemas.microsoft.com/office/drawing/2014/main" val="2193484343"/>
                  </a:ext>
                </a:extLst>
              </a:tr>
              <a:tr h="182880">
                <a:tc>
                  <a:txBody>
                    <a:bodyPr/>
                    <a:lstStyle/>
                    <a:p>
                      <a:pPr marL="0" algn="ctr" defTabSz="914400" rtl="0" eaLnBrk="1" latinLnBrk="0" hangingPunct="1"/>
                      <a:r>
                        <a:rPr lang="en-US" sz="1200" kern="1200">
                          <a:solidFill>
                            <a:srgbClr val="797979"/>
                          </a:solidFill>
                          <a:latin typeface="Lato light"/>
                          <a:ea typeface="+mn-ea"/>
                          <a:cs typeface="+mn-cs"/>
                        </a:rPr>
                        <a:t>2</a:t>
                      </a:r>
                    </a:p>
                  </a:txBody>
                  <a:tcPr/>
                </a:tc>
                <a:tc>
                  <a:txBody>
                    <a:bodyPr/>
                    <a:lstStyle/>
                    <a:p>
                      <a:pPr marL="0" algn="l" defTabSz="914400" rtl="0" eaLnBrk="1" latinLnBrk="0" hangingPunct="1"/>
                      <a:r>
                        <a:rPr lang="en-US" sz="1200" kern="1200" noProof="0">
                          <a:solidFill>
                            <a:srgbClr val="797979"/>
                          </a:solidFill>
                          <a:latin typeface="Lato light"/>
                          <a:ea typeface="+mn-ea"/>
                          <a:cs typeface="+mn-cs"/>
                        </a:rPr>
                        <a:t>Pullover</a:t>
                      </a:r>
                      <a:endParaRPr lang="en-US" sz="1200" kern="1200">
                        <a:solidFill>
                          <a:srgbClr val="797979"/>
                        </a:solidFill>
                        <a:latin typeface="Lato light"/>
                        <a:ea typeface="+mn-ea"/>
                        <a:cs typeface="+mn-cs"/>
                      </a:endParaRPr>
                    </a:p>
                  </a:txBody>
                  <a:tcPr/>
                </a:tc>
                <a:extLst>
                  <a:ext uri="{0D108BD9-81ED-4DB2-BD59-A6C34878D82A}">
                    <a16:rowId xmlns:a16="http://schemas.microsoft.com/office/drawing/2014/main" val="3985510785"/>
                  </a:ext>
                </a:extLst>
              </a:tr>
              <a:tr h="182880">
                <a:tc>
                  <a:txBody>
                    <a:bodyPr/>
                    <a:lstStyle/>
                    <a:p>
                      <a:pPr marL="0" algn="ctr" defTabSz="914400" rtl="0" eaLnBrk="1" latinLnBrk="0" hangingPunct="1"/>
                      <a:r>
                        <a:rPr lang="en-US" sz="1200" kern="1200">
                          <a:solidFill>
                            <a:srgbClr val="797979"/>
                          </a:solidFill>
                          <a:latin typeface="Lato light"/>
                          <a:ea typeface="+mn-ea"/>
                          <a:cs typeface="+mn-cs"/>
                        </a:rPr>
                        <a:t>3</a:t>
                      </a:r>
                    </a:p>
                  </a:txBody>
                  <a:tcPr/>
                </a:tc>
                <a:tc>
                  <a:txBody>
                    <a:bodyPr/>
                    <a:lstStyle/>
                    <a:p>
                      <a:pPr marL="0" algn="l" defTabSz="914400" rtl="0" eaLnBrk="1" latinLnBrk="0" hangingPunct="1"/>
                      <a:r>
                        <a:rPr lang="en-US" sz="1200" kern="1200" noProof="0">
                          <a:solidFill>
                            <a:srgbClr val="797979"/>
                          </a:solidFill>
                          <a:latin typeface="Lato light"/>
                          <a:ea typeface="+mn-ea"/>
                          <a:cs typeface="+mn-cs"/>
                        </a:rPr>
                        <a:t>Dress</a:t>
                      </a:r>
                      <a:endParaRPr lang="en-US" sz="1200" kern="1200">
                        <a:solidFill>
                          <a:srgbClr val="797979"/>
                        </a:solidFill>
                        <a:latin typeface="Lato light"/>
                        <a:ea typeface="+mn-ea"/>
                        <a:cs typeface="+mn-cs"/>
                      </a:endParaRPr>
                    </a:p>
                  </a:txBody>
                  <a:tcPr/>
                </a:tc>
                <a:extLst>
                  <a:ext uri="{0D108BD9-81ED-4DB2-BD59-A6C34878D82A}">
                    <a16:rowId xmlns:a16="http://schemas.microsoft.com/office/drawing/2014/main" val="103032740"/>
                  </a:ext>
                </a:extLst>
              </a:tr>
              <a:tr h="182880">
                <a:tc>
                  <a:txBody>
                    <a:bodyPr/>
                    <a:lstStyle/>
                    <a:p>
                      <a:pPr marL="0" algn="ctr" defTabSz="914400" rtl="0" eaLnBrk="1" latinLnBrk="0" hangingPunct="1"/>
                      <a:r>
                        <a:rPr lang="en-US" sz="1200" kern="1200">
                          <a:solidFill>
                            <a:srgbClr val="797979"/>
                          </a:solidFill>
                          <a:latin typeface="Lato light"/>
                          <a:ea typeface="+mn-ea"/>
                          <a:cs typeface="+mn-cs"/>
                        </a:rPr>
                        <a:t>4</a:t>
                      </a:r>
                    </a:p>
                  </a:txBody>
                  <a:tcPr/>
                </a:tc>
                <a:tc>
                  <a:txBody>
                    <a:bodyPr/>
                    <a:lstStyle/>
                    <a:p>
                      <a:pPr marL="0" algn="l" defTabSz="914400" rtl="0" eaLnBrk="1" latinLnBrk="0" hangingPunct="1"/>
                      <a:r>
                        <a:rPr lang="en-US" sz="1200" kern="1200" noProof="0">
                          <a:solidFill>
                            <a:srgbClr val="797979"/>
                          </a:solidFill>
                          <a:latin typeface="Lato light"/>
                          <a:ea typeface="+mn-ea"/>
                          <a:cs typeface="+mn-cs"/>
                        </a:rPr>
                        <a:t>Coat</a:t>
                      </a:r>
                      <a:endParaRPr lang="en-US" sz="1200" kern="1200">
                        <a:solidFill>
                          <a:srgbClr val="797979"/>
                        </a:solidFill>
                        <a:latin typeface="Lato light"/>
                        <a:ea typeface="+mn-ea"/>
                        <a:cs typeface="+mn-cs"/>
                      </a:endParaRPr>
                    </a:p>
                  </a:txBody>
                  <a:tcPr/>
                </a:tc>
                <a:extLst>
                  <a:ext uri="{0D108BD9-81ED-4DB2-BD59-A6C34878D82A}">
                    <a16:rowId xmlns:a16="http://schemas.microsoft.com/office/drawing/2014/main" val="2170291999"/>
                  </a:ext>
                </a:extLst>
              </a:tr>
              <a:tr h="182880">
                <a:tc>
                  <a:txBody>
                    <a:bodyPr/>
                    <a:lstStyle/>
                    <a:p>
                      <a:pPr marL="0" algn="ctr" defTabSz="914400" rtl="0" eaLnBrk="1" latinLnBrk="0" hangingPunct="1"/>
                      <a:r>
                        <a:rPr lang="en-US" sz="1200" kern="1200">
                          <a:solidFill>
                            <a:srgbClr val="797979"/>
                          </a:solidFill>
                          <a:latin typeface="Lato light"/>
                          <a:ea typeface="+mn-ea"/>
                          <a:cs typeface="+mn-cs"/>
                        </a:rPr>
                        <a:t>5</a:t>
                      </a:r>
                    </a:p>
                  </a:txBody>
                  <a:tcPr/>
                </a:tc>
                <a:tc>
                  <a:txBody>
                    <a:bodyPr/>
                    <a:lstStyle/>
                    <a:p>
                      <a:pPr marL="0" algn="l" defTabSz="914400" rtl="0" eaLnBrk="1" latinLnBrk="0" hangingPunct="1"/>
                      <a:r>
                        <a:rPr lang="en-US" sz="1200" kern="1200" noProof="0">
                          <a:solidFill>
                            <a:srgbClr val="797979"/>
                          </a:solidFill>
                          <a:latin typeface="Lato light"/>
                          <a:ea typeface="+mn-ea"/>
                          <a:cs typeface="+mn-cs"/>
                        </a:rPr>
                        <a:t>Sandal</a:t>
                      </a:r>
                      <a:endParaRPr lang="en-US" sz="1200" kern="1200">
                        <a:solidFill>
                          <a:srgbClr val="797979"/>
                        </a:solidFill>
                        <a:latin typeface="Lato light"/>
                        <a:ea typeface="+mn-ea"/>
                        <a:cs typeface="+mn-cs"/>
                      </a:endParaRPr>
                    </a:p>
                  </a:txBody>
                  <a:tcPr/>
                </a:tc>
                <a:extLst>
                  <a:ext uri="{0D108BD9-81ED-4DB2-BD59-A6C34878D82A}">
                    <a16:rowId xmlns:a16="http://schemas.microsoft.com/office/drawing/2014/main" val="3146400977"/>
                  </a:ext>
                </a:extLst>
              </a:tr>
              <a:tr h="182880">
                <a:tc>
                  <a:txBody>
                    <a:bodyPr/>
                    <a:lstStyle/>
                    <a:p>
                      <a:pPr marL="0" algn="ctr" defTabSz="914400" rtl="0" eaLnBrk="1" latinLnBrk="0" hangingPunct="1"/>
                      <a:r>
                        <a:rPr lang="en-US" sz="1200" kern="1200">
                          <a:solidFill>
                            <a:srgbClr val="797979"/>
                          </a:solidFill>
                          <a:latin typeface="Lato light"/>
                          <a:ea typeface="+mn-ea"/>
                          <a:cs typeface="+mn-cs"/>
                        </a:rPr>
                        <a:t>6</a:t>
                      </a:r>
                    </a:p>
                  </a:txBody>
                  <a:tcPr/>
                </a:tc>
                <a:tc>
                  <a:txBody>
                    <a:bodyPr/>
                    <a:lstStyle/>
                    <a:p>
                      <a:pPr marL="0" algn="l" defTabSz="914400" rtl="0" eaLnBrk="1" latinLnBrk="0" hangingPunct="1"/>
                      <a:r>
                        <a:rPr lang="en-US" sz="1200" kern="1200" noProof="0">
                          <a:solidFill>
                            <a:srgbClr val="797979"/>
                          </a:solidFill>
                          <a:latin typeface="Lato light"/>
                          <a:ea typeface="+mn-ea"/>
                          <a:cs typeface="+mn-cs"/>
                        </a:rPr>
                        <a:t>Shirt</a:t>
                      </a:r>
                      <a:endParaRPr lang="en-US" sz="1200" kern="1200">
                        <a:solidFill>
                          <a:srgbClr val="797979"/>
                        </a:solidFill>
                        <a:latin typeface="Lato light"/>
                        <a:ea typeface="+mn-ea"/>
                        <a:cs typeface="+mn-cs"/>
                      </a:endParaRPr>
                    </a:p>
                  </a:txBody>
                  <a:tcPr/>
                </a:tc>
                <a:extLst>
                  <a:ext uri="{0D108BD9-81ED-4DB2-BD59-A6C34878D82A}">
                    <a16:rowId xmlns:a16="http://schemas.microsoft.com/office/drawing/2014/main" val="1355924048"/>
                  </a:ext>
                </a:extLst>
              </a:tr>
              <a:tr h="182880">
                <a:tc>
                  <a:txBody>
                    <a:bodyPr/>
                    <a:lstStyle/>
                    <a:p>
                      <a:pPr marL="0" algn="ctr" defTabSz="914400" rtl="0" eaLnBrk="1" latinLnBrk="0" hangingPunct="1"/>
                      <a:r>
                        <a:rPr lang="en-US" sz="1200" kern="1200">
                          <a:solidFill>
                            <a:srgbClr val="797979"/>
                          </a:solidFill>
                          <a:latin typeface="Lato light"/>
                          <a:ea typeface="+mn-ea"/>
                          <a:cs typeface="+mn-cs"/>
                        </a:rPr>
                        <a:t>7</a:t>
                      </a:r>
                    </a:p>
                  </a:txBody>
                  <a:tcPr/>
                </a:tc>
                <a:tc>
                  <a:txBody>
                    <a:bodyPr/>
                    <a:lstStyle/>
                    <a:p>
                      <a:pPr marL="0" algn="l" defTabSz="914400" rtl="0" eaLnBrk="1" latinLnBrk="0" hangingPunct="1"/>
                      <a:r>
                        <a:rPr lang="en-US" sz="1200" kern="1200" noProof="0">
                          <a:solidFill>
                            <a:srgbClr val="797979"/>
                          </a:solidFill>
                          <a:latin typeface="Lato light"/>
                          <a:ea typeface="+mn-ea"/>
                          <a:cs typeface="+mn-cs"/>
                        </a:rPr>
                        <a:t>Sneaker</a:t>
                      </a:r>
                      <a:endParaRPr lang="en-US" sz="1200" kern="1200">
                        <a:solidFill>
                          <a:srgbClr val="797979"/>
                        </a:solidFill>
                        <a:latin typeface="Lato light"/>
                        <a:ea typeface="+mn-ea"/>
                        <a:cs typeface="+mn-cs"/>
                      </a:endParaRPr>
                    </a:p>
                  </a:txBody>
                  <a:tcPr/>
                </a:tc>
                <a:extLst>
                  <a:ext uri="{0D108BD9-81ED-4DB2-BD59-A6C34878D82A}">
                    <a16:rowId xmlns:a16="http://schemas.microsoft.com/office/drawing/2014/main" val="3896100626"/>
                  </a:ext>
                </a:extLst>
              </a:tr>
              <a:tr h="182880">
                <a:tc>
                  <a:txBody>
                    <a:bodyPr/>
                    <a:lstStyle/>
                    <a:p>
                      <a:pPr marL="0" algn="ctr" defTabSz="914400" rtl="0" eaLnBrk="1" latinLnBrk="0" hangingPunct="1"/>
                      <a:r>
                        <a:rPr lang="en-US" sz="1200" kern="1200">
                          <a:solidFill>
                            <a:srgbClr val="797979"/>
                          </a:solidFill>
                          <a:latin typeface="Lato light"/>
                          <a:ea typeface="+mn-ea"/>
                          <a:cs typeface="+mn-cs"/>
                        </a:rPr>
                        <a:t>8</a:t>
                      </a:r>
                    </a:p>
                  </a:txBody>
                  <a:tcPr/>
                </a:tc>
                <a:tc>
                  <a:txBody>
                    <a:bodyPr/>
                    <a:lstStyle/>
                    <a:p>
                      <a:pPr marL="0" algn="l" defTabSz="914400" rtl="0" eaLnBrk="1" latinLnBrk="0" hangingPunct="1"/>
                      <a:r>
                        <a:rPr lang="en-US" sz="1200" kern="1200" noProof="0">
                          <a:solidFill>
                            <a:srgbClr val="797979"/>
                          </a:solidFill>
                          <a:latin typeface="Lato light"/>
                          <a:ea typeface="+mn-ea"/>
                          <a:cs typeface="+mn-cs"/>
                        </a:rPr>
                        <a:t>Bag</a:t>
                      </a:r>
                      <a:endParaRPr lang="en-US" sz="1200" kern="1200">
                        <a:solidFill>
                          <a:srgbClr val="797979"/>
                        </a:solidFill>
                        <a:latin typeface="Lato light"/>
                        <a:ea typeface="+mn-ea"/>
                        <a:cs typeface="+mn-cs"/>
                      </a:endParaRPr>
                    </a:p>
                  </a:txBody>
                  <a:tcPr/>
                </a:tc>
                <a:extLst>
                  <a:ext uri="{0D108BD9-81ED-4DB2-BD59-A6C34878D82A}">
                    <a16:rowId xmlns:a16="http://schemas.microsoft.com/office/drawing/2014/main" val="4013905908"/>
                  </a:ext>
                </a:extLst>
              </a:tr>
              <a:tr h="182880">
                <a:tc>
                  <a:txBody>
                    <a:bodyPr/>
                    <a:lstStyle/>
                    <a:p>
                      <a:pPr marL="0" algn="ctr" defTabSz="914400" rtl="0" eaLnBrk="1" latinLnBrk="0" hangingPunct="1"/>
                      <a:r>
                        <a:rPr lang="en-US" sz="1200" kern="1200">
                          <a:solidFill>
                            <a:srgbClr val="797979"/>
                          </a:solidFill>
                          <a:latin typeface="Lato light"/>
                          <a:ea typeface="+mn-ea"/>
                          <a:cs typeface="+mn-cs"/>
                        </a:rPr>
                        <a:t>9</a:t>
                      </a:r>
                    </a:p>
                  </a:txBody>
                  <a:tcPr/>
                </a:tc>
                <a:tc>
                  <a:txBody>
                    <a:bodyPr/>
                    <a:lstStyle/>
                    <a:p>
                      <a:pPr marL="0" algn="l" defTabSz="914400" rtl="0" eaLnBrk="1" latinLnBrk="0" hangingPunct="1"/>
                      <a:r>
                        <a:rPr lang="en-US" sz="1200" kern="1200" noProof="0">
                          <a:solidFill>
                            <a:srgbClr val="797979"/>
                          </a:solidFill>
                          <a:latin typeface="Lato light"/>
                          <a:ea typeface="+mn-ea"/>
                          <a:cs typeface="+mn-cs"/>
                        </a:rPr>
                        <a:t>Ankle boot</a:t>
                      </a:r>
                      <a:endParaRPr lang="en-US" sz="1200" kern="1200">
                        <a:solidFill>
                          <a:srgbClr val="797979"/>
                        </a:solidFill>
                        <a:latin typeface="Lato light"/>
                        <a:ea typeface="+mn-ea"/>
                        <a:cs typeface="+mn-cs"/>
                      </a:endParaRPr>
                    </a:p>
                  </a:txBody>
                  <a:tcPr/>
                </a:tc>
                <a:extLst>
                  <a:ext uri="{0D108BD9-81ED-4DB2-BD59-A6C34878D82A}">
                    <a16:rowId xmlns:a16="http://schemas.microsoft.com/office/drawing/2014/main" val="1434498454"/>
                  </a:ext>
                </a:extLst>
              </a:tr>
            </a:tbl>
          </a:graphicData>
        </a:graphic>
      </p:graphicFrame>
      <p:sp>
        <p:nvSpPr>
          <p:cNvPr id="50" name="TextBox 49">
            <a:extLst>
              <a:ext uri="{FF2B5EF4-FFF2-40B4-BE49-F238E27FC236}">
                <a16:creationId xmlns:a16="http://schemas.microsoft.com/office/drawing/2014/main" id="{DC482E7E-F83E-D86D-937A-182ECBDF40C2}"/>
              </a:ext>
            </a:extLst>
          </p:cNvPr>
          <p:cNvSpPr txBox="1"/>
          <p:nvPr/>
        </p:nvSpPr>
        <p:spPr>
          <a:xfrm>
            <a:off x="10137295" y="4703375"/>
            <a:ext cx="904867" cy="584775"/>
          </a:xfrm>
          <a:prstGeom prst="rect">
            <a:avLst/>
          </a:prstGeom>
          <a:noFill/>
        </p:spPr>
        <p:txBody>
          <a:bodyPr wrap="square">
            <a:spAutoFit/>
          </a:bodyPr>
          <a:lstStyle/>
          <a:p>
            <a:r>
              <a:rPr lang="en-GB" sz="1600">
                <a:solidFill>
                  <a:srgbClr val="797979"/>
                </a:solidFill>
                <a:latin typeface="Lato light"/>
              </a:rPr>
              <a:t>1 dòng dữ liệu</a:t>
            </a:r>
            <a:endParaRPr lang="en-GB" sz="1600" dirty="0">
              <a:solidFill>
                <a:srgbClr val="797979"/>
              </a:solidFill>
              <a:latin typeface="Lato light"/>
            </a:endParaRPr>
          </a:p>
        </p:txBody>
      </p:sp>
      <p:cxnSp>
        <p:nvCxnSpPr>
          <p:cNvPr id="51" name="Straight Connector 50">
            <a:extLst>
              <a:ext uri="{FF2B5EF4-FFF2-40B4-BE49-F238E27FC236}">
                <a16:creationId xmlns:a16="http://schemas.microsoft.com/office/drawing/2014/main" id="{8195569B-0EEB-BC42-F7E9-A00165154B65}"/>
              </a:ext>
            </a:extLst>
          </p:cNvPr>
          <p:cNvCxnSpPr>
            <a:cxnSpLocks/>
            <a:stCxn id="50" idx="1"/>
          </p:cNvCxnSpPr>
          <p:nvPr/>
        </p:nvCxnSpPr>
        <p:spPr>
          <a:xfrm flipH="1">
            <a:off x="9804760" y="4995763"/>
            <a:ext cx="332535" cy="90964"/>
          </a:xfrm>
          <a:prstGeom prst="line">
            <a:avLst/>
          </a:prstGeom>
        </p:spPr>
        <p:style>
          <a:lnRef idx="1">
            <a:schemeClr val="dk1"/>
          </a:lnRef>
          <a:fillRef idx="0">
            <a:schemeClr val="dk1"/>
          </a:fillRef>
          <a:effectRef idx="0">
            <a:schemeClr val="dk1"/>
          </a:effectRef>
          <a:fontRef idx="minor">
            <a:schemeClr val="tx1"/>
          </a:fontRef>
        </p:style>
      </p:cxnSp>
      <p:sp>
        <p:nvSpPr>
          <p:cNvPr id="56" name="TextBox 55">
            <a:extLst>
              <a:ext uri="{FF2B5EF4-FFF2-40B4-BE49-F238E27FC236}">
                <a16:creationId xmlns:a16="http://schemas.microsoft.com/office/drawing/2014/main" id="{90468B7A-E425-2D12-A6E1-150FA013AFAA}"/>
              </a:ext>
            </a:extLst>
          </p:cNvPr>
          <p:cNvSpPr txBox="1"/>
          <p:nvPr/>
        </p:nvSpPr>
        <p:spPr>
          <a:xfrm>
            <a:off x="8204586" y="2860182"/>
            <a:ext cx="1628632" cy="338554"/>
          </a:xfrm>
          <a:prstGeom prst="rect">
            <a:avLst/>
          </a:prstGeom>
          <a:noFill/>
        </p:spPr>
        <p:txBody>
          <a:bodyPr wrap="square">
            <a:spAutoFit/>
          </a:bodyPr>
          <a:lstStyle/>
          <a:p>
            <a:r>
              <a:rPr lang="en-US" sz="1600">
                <a:solidFill>
                  <a:srgbClr val="797979"/>
                </a:solidFill>
                <a:latin typeface="Lato light"/>
              </a:rPr>
              <a:t>Fashion-MNIST</a:t>
            </a:r>
            <a:endParaRPr lang="en-US" sz="1600"/>
          </a:p>
        </p:txBody>
      </p:sp>
      <p:sp>
        <p:nvSpPr>
          <p:cNvPr id="57" name="TextBox 56">
            <a:extLst>
              <a:ext uri="{FF2B5EF4-FFF2-40B4-BE49-F238E27FC236}">
                <a16:creationId xmlns:a16="http://schemas.microsoft.com/office/drawing/2014/main" id="{EB196913-96B1-A66D-0A3A-3F8EC81B1666}"/>
              </a:ext>
            </a:extLst>
          </p:cNvPr>
          <p:cNvSpPr txBox="1"/>
          <p:nvPr/>
        </p:nvSpPr>
        <p:spPr>
          <a:xfrm>
            <a:off x="9982087" y="2239871"/>
            <a:ext cx="1254734" cy="584775"/>
          </a:xfrm>
          <a:prstGeom prst="rect">
            <a:avLst/>
          </a:prstGeom>
          <a:noFill/>
        </p:spPr>
        <p:txBody>
          <a:bodyPr wrap="square">
            <a:spAutoFit/>
          </a:bodyPr>
          <a:lstStyle/>
          <a:p>
            <a:r>
              <a:rPr lang="en-GB" sz="1600">
                <a:solidFill>
                  <a:srgbClr val="797979"/>
                </a:solidFill>
                <a:latin typeface="Lato light"/>
              </a:rPr>
              <a:t>Train set: 6000 mẫu</a:t>
            </a:r>
            <a:endParaRPr lang="en-GB" sz="1600" dirty="0">
              <a:solidFill>
                <a:srgbClr val="797979"/>
              </a:solidFill>
              <a:latin typeface="Lato light"/>
            </a:endParaRPr>
          </a:p>
        </p:txBody>
      </p:sp>
      <p:sp>
        <p:nvSpPr>
          <p:cNvPr id="58" name="TextBox 57">
            <a:extLst>
              <a:ext uri="{FF2B5EF4-FFF2-40B4-BE49-F238E27FC236}">
                <a16:creationId xmlns:a16="http://schemas.microsoft.com/office/drawing/2014/main" id="{CA222E6E-ECBF-7784-EEFC-081595103865}"/>
              </a:ext>
            </a:extLst>
          </p:cNvPr>
          <p:cNvSpPr txBox="1"/>
          <p:nvPr/>
        </p:nvSpPr>
        <p:spPr>
          <a:xfrm>
            <a:off x="10040520" y="3198169"/>
            <a:ext cx="1196301" cy="584775"/>
          </a:xfrm>
          <a:prstGeom prst="rect">
            <a:avLst/>
          </a:prstGeom>
          <a:noFill/>
        </p:spPr>
        <p:txBody>
          <a:bodyPr wrap="square">
            <a:spAutoFit/>
          </a:bodyPr>
          <a:lstStyle/>
          <a:p>
            <a:r>
              <a:rPr lang="en-GB" sz="1600">
                <a:solidFill>
                  <a:srgbClr val="797979"/>
                </a:solidFill>
                <a:latin typeface="Lato light"/>
              </a:rPr>
              <a:t>Test set: 1000 mẫu</a:t>
            </a:r>
            <a:endParaRPr lang="en-GB" sz="1600" dirty="0">
              <a:solidFill>
                <a:srgbClr val="797979"/>
              </a:solidFill>
              <a:latin typeface="Lato light"/>
            </a:endParaRPr>
          </a:p>
        </p:txBody>
      </p:sp>
      <p:cxnSp>
        <p:nvCxnSpPr>
          <p:cNvPr id="59" name="Straight Connector 58">
            <a:extLst>
              <a:ext uri="{FF2B5EF4-FFF2-40B4-BE49-F238E27FC236}">
                <a16:creationId xmlns:a16="http://schemas.microsoft.com/office/drawing/2014/main" id="{98ACB19A-B748-5E4E-0001-CDF4E8D5F425}"/>
              </a:ext>
            </a:extLst>
          </p:cNvPr>
          <p:cNvCxnSpPr>
            <a:cxnSpLocks/>
            <a:stCxn id="57" idx="1"/>
            <a:endCxn id="56" idx="3"/>
          </p:cNvCxnSpPr>
          <p:nvPr/>
        </p:nvCxnSpPr>
        <p:spPr>
          <a:xfrm flipH="1">
            <a:off x="9833218" y="2532259"/>
            <a:ext cx="148869" cy="497200"/>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551C2F82-DED3-8A98-E305-EEB83E996D90}"/>
              </a:ext>
            </a:extLst>
          </p:cNvPr>
          <p:cNvCxnSpPr>
            <a:cxnSpLocks/>
            <a:stCxn id="58" idx="1"/>
            <a:endCxn id="56" idx="3"/>
          </p:cNvCxnSpPr>
          <p:nvPr/>
        </p:nvCxnSpPr>
        <p:spPr>
          <a:xfrm flipH="1" flipV="1">
            <a:off x="9833218" y="3029459"/>
            <a:ext cx="207302" cy="461098"/>
          </a:xfrm>
          <a:prstGeom prst="line">
            <a:avLst/>
          </a:prstGeom>
        </p:spPr>
        <p:style>
          <a:lnRef idx="1">
            <a:schemeClr val="dk1"/>
          </a:lnRef>
          <a:fillRef idx="0">
            <a:schemeClr val="dk1"/>
          </a:fillRef>
          <a:effectRef idx="0">
            <a:schemeClr val="dk1"/>
          </a:effectRef>
          <a:fontRef idx="minor">
            <a:schemeClr val="tx1"/>
          </a:fontRef>
        </p:style>
      </p:cxnSp>
      <p:pic>
        <p:nvPicPr>
          <p:cNvPr id="65" name="Picture 64" descr="A collage of different types of clothing&#10;&#10;Description automatically generated with low confidence">
            <a:extLst>
              <a:ext uri="{FF2B5EF4-FFF2-40B4-BE49-F238E27FC236}">
                <a16:creationId xmlns:a16="http://schemas.microsoft.com/office/drawing/2014/main" id="{E96A3D06-F70A-692F-8BCE-947A87979591}"/>
              </a:ext>
            </a:extLst>
          </p:cNvPr>
          <p:cNvPicPr>
            <a:picLocks noChangeAspect="1"/>
          </p:cNvPicPr>
          <p:nvPr/>
        </p:nvPicPr>
        <p:blipFill rotWithShape="1">
          <a:blip r:embed="rId6"/>
          <a:srcRect r="81238" b="56057"/>
          <a:stretch/>
        </p:blipFill>
        <p:spPr>
          <a:xfrm>
            <a:off x="3560843" y="2405271"/>
            <a:ext cx="1619463" cy="1798286"/>
          </a:xfrm>
          <a:prstGeom prst="rect">
            <a:avLst/>
          </a:prstGeom>
        </p:spPr>
      </p:pic>
      <p:grpSp>
        <p:nvGrpSpPr>
          <p:cNvPr id="69" name="Group 68">
            <a:extLst>
              <a:ext uri="{FF2B5EF4-FFF2-40B4-BE49-F238E27FC236}">
                <a16:creationId xmlns:a16="http://schemas.microsoft.com/office/drawing/2014/main" id="{44FED594-8E30-39D2-D2FA-AC1B93F0157D}"/>
              </a:ext>
            </a:extLst>
          </p:cNvPr>
          <p:cNvGrpSpPr/>
          <p:nvPr/>
        </p:nvGrpSpPr>
        <p:grpSpPr>
          <a:xfrm>
            <a:off x="2788003" y="2453694"/>
            <a:ext cx="744841" cy="1429763"/>
            <a:chOff x="2826332" y="2439349"/>
            <a:chExt cx="744841" cy="1429763"/>
          </a:xfrm>
        </p:grpSpPr>
        <p:sp>
          <p:nvSpPr>
            <p:cNvPr id="67" name="Left Brace 66">
              <a:extLst>
                <a:ext uri="{FF2B5EF4-FFF2-40B4-BE49-F238E27FC236}">
                  <a16:creationId xmlns:a16="http://schemas.microsoft.com/office/drawing/2014/main" id="{289C1EA6-957C-7F19-C0DF-AD9ED4958CC3}"/>
                </a:ext>
              </a:extLst>
            </p:cNvPr>
            <p:cNvSpPr/>
            <p:nvPr/>
          </p:nvSpPr>
          <p:spPr>
            <a:xfrm>
              <a:off x="3209720" y="2439349"/>
              <a:ext cx="361453" cy="142976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8" name="TextBox 67">
              <a:extLst>
                <a:ext uri="{FF2B5EF4-FFF2-40B4-BE49-F238E27FC236}">
                  <a16:creationId xmlns:a16="http://schemas.microsoft.com/office/drawing/2014/main" id="{0FE79202-88CA-D049-CA40-5A0B04EA0075}"/>
                </a:ext>
              </a:extLst>
            </p:cNvPr>
            <p:cNvSpPr txBox="1"/>
            <p:nvPr/>
          </p:nvSpPr>
          <p:spPr>
            <a:xfrm rot="16200000">
              <a:off x="2492875" y="2986570"/>
              <a:ext cx="1002231" cy="335318"/>
            </a:xfrm>
            <a:prstGeom prst="rect">
              <a:avLst/>
            </a:prstGeom>
            <a:noFill/>
          </p:spPr>
          <p:txBody>
            <a:bodyPr wrap="square">
              <a:spAutoFit/>
            </a:bodyPr>
            <a:lstStyle/>
            <a:p>
              <a:r>
                <a:rPr lang="en-GB" sz="1600">
                  <a:solidFill>
                    <a:srgbClr val="797979"/>
                  </a:solidFill>
                  <a:latin typeface="Lato light"/>
                </a:rPr>
                <a:t>28 pixels</a:t>
              </a:r>
              <a:endParaRPr lang="en-GB" sz="1600" dirty="0">
                <a:solidFill>
                  <a:srgbClr val="797979"/>
                </a:solidFill>
                <a:latin typeface="Lato light"/>
              </a:endParaRPr>
            </a:p>
          </p:txBody>
        </p:sp>
      </p:grpSp>
    </p:spTree>
    <p:extLst>
      <p:ext uri="{BB962C8B-B14F-4D97-AF65-F5344CB8AC3E}">
        <p14:creationId xmlns:p14="http://schemas.microsoft.com/office/powerpoint/2010/main" val="15619971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500"/>
                                        <p:tgtEl>
                                          <p:spTgt spid="66"/>
                                        </p:tgtEl>
                                      </p:cBhvr>
                                    </p:animEffect>
                                  </p:childTnLst>
                                </p:cTn>
                              </p:par>
                              <p:par>
                                <p:cTn id="8" presetID="10" presetClass="entr" presetSubtype="0" fill="hold" nodeType="withEffect">
                                  <p:stCondLst>
                                    <p:cond delay="0"/>
                                  </p:stCondLst>
                                  <p:childTnLst>
                                    <p:set>
                                      <p:cBhvr>
                                        <p:cTn id="9" dur="1" fill="hold">
                                          <p:stCondLst>
                                            <p:cond delay="0"/>
                                          </p:stCondLst>
                                        </p:cTn>
                                        <p:tgtEl>
                                          <p:spTgt spid="69"/>
                                        </p:tgtEl>
                                        <p:attrNameLst>
                                          <p:attrName>style.visibility</p:attrName>
                                        </p:attrNameLst>
                                      </p:cBhvr>
                                      <p:to>
                                        <p:strVal val="visible"/>
                                      </p:to>
                                    </p:set>
                                    <p:animEffect transition="in" filter="fade">
                                      <p:cBhvr>
                                        <p:cTn id="10" dur="500"/>
                                        <p:tgtEl>
                                          <p:spTgt spid="69"/>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par>
                          <p:cTn id="15" fill="hold">
                            <p:stCondLst>
                              <p:cond delay="0"/>
                            </p:stCondLst>
                            <p:childTnLst>
                              <p:par>
                                <p:cTn id="16" presetID="63" presetClass="path" presetSubtype="0" accel="50000" decel="50000" fill="hold" nodeType="afterEffect">
                                  <p:stCondLst>
                                    <p:cond delay="0"/>
                                  </p:stCondLst>
                                  <p:childTnLst>
                                    <p:animMotion origin="layout" path="M -0.20235 -0.00093 L 4.375E-6 7.40741E-7 " pathEditMode="relative" rAng="0" ptsTypes="AA">
                                      <p:cBhvr>
                                        <p:cTn id="17" dur="2000" fill="hold"/>
                                        <p:tgtEl>
                                          <p:spTgt spid="30"/>
                                        </p:tgtEl>
                                        <p:attrNameLst>
                                          <p:attrName>ppt_x</p:attrName>
                                          <p:attrName>ppt_y</p:attrName>
                                        </p:attrNameLst>
                                      </p:cBhvr>
                                      <p:rCtr x="10117" y="0"/>
                                    </p:animMotion>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wipe(down)">
                                      <p:cBhvr>
                                        <p:cTn id="22" dur="500"/>
                                        <p:tgtEl>
                                          <p:spTgt spid="33"/>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wipe(down)">
                                      <p:cBhvr>
                                        <p:cTn id="25" dur="500"/>
                                        <p:tgtEl>
                                          <p:spTgt spid="31"/>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6"/>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7"/>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38"/>
                                        </p:tgtEl>
                                        <p:attrNameLst>
                                          <p:attrName>style.visibility</p:attrName>
                                        </p:attrNameLst>
                                      </p:cBhvr>
                                      <p:to>
                                        <p:strVal val="visible"/>
                                      </p:to>
                                    </p:set>
                                  </p:childTnLst>
                                </p:cTn>
                              </p:par>
                            </p:childTnLst>
                          </p:cTn>
                        </p:par>
                        <p:par>
                          <p:cTn id="34" fill="hold">
                            <p:stCondLst>
                              <p:cond delay="0"/>
                            </p:stCondLst>
                            <p:childTnLst>
                              <p:par>
                                <p:cTn id="35" presetID="63" presetClass="path" presetSubtype="0" accel="50000" decel="50000" fill="hold" nodeType="afterEffect">
                                  <p:stCondLst>
                                    <p:cond delay="0"/>
                                  </p:stCondLst>
                                  <p:childTnLst>
                                    <p:animMotion origin="layout" path="M -0.00065 0.00371 L -0.23464 0.1794 " pathEditMode="relative" rAng="0" ptsTypes="AA">
                                      <p:cBhvr>
                                        <p:cTn id="36" dur="2000" fill="hold"/>
                                        <p:tgtEl>
                                          <p:spTgt spid="36"/>
                                        </p:tgtEl>
                                        <p:attrNameLst>
                                          <p:attrName>ppt_x</p:attrName>
                                          <p:attrName>ppt_y</p:attrName>
                                        </p:attrNameLst>
                                      </p:cBhvr>
                                      <p:rCtr x="-11706" y="8773"/>
                                    </p:animMotion>
                                  </p:childTnLst>
                                </p:cTn>
                              </p:par>
                              <p:par>
                                <p:cTn id="37" presetID="63" presetClass="path" presetSubtype="0" accel="50000" decel="50000" fill="hold" nodeType="withEffect">
                                  <p:stCondLst>
                                    <p:cond delay="0"/>
                                  </p:stCondLst>
                                  <p:childTnLst>
                                    <p:animMotion origin="layout" path="M 4.375E-6 -4.81481E-6 L -0.06133 0.1757 " pathEditMode="relative" rAng="0" ptsTypes="AA">
                                      <p:cBhvr>
                                        <p:cTn id="38" dur="2000" fill="hold"/>
                                        <p:tgtEl>
                                          <p:spTgt spid="37"/>
                                        </p:tgtEl>
                                        <p:attrNameLst>
                                          <p:attrName>ppt_x</p:attrName>
                                          <p:attrName>ppt_y</p:attrName>
                                        </p:attrNameLst>
                                      </p:cBhvr>
                                      <p:rCtr x="-3073" y="8773"/>
                                    </p:animMotion>
                                  </p:childTnLst>
                                </p:cTn>
                              </p:par>
                              <p:par>
                                <p:cTn id="39" presetID="63" presetClass="path" presetSubtype="0" accel="50000" decel="50000" fill="hold" nodeType="withEffect">
                                  <p:stCondLst>
                                    <p:cond delay="0"/>
                                  </p:stCondLst>
                                  <p:childTnLst>
                                    <p:animMotion origin="layout" path="M -4.375E-6 4.44444E-6 L 0.16459 0.17569 " pathEditMode="relative" rAng="0" ptsTypes="AA">
                                      <p:cBhvr>
                                        <p:cTn id="40" dur="2000" fill="hold"/>
                                        <p:tgtEl>
                                          <p:spTgt spid="38"/>
                                        </p:tgtEl>
                                        <p:attrNameLst>
                                          <p:attrName>ppt_x</p:attrName>
                                          <p:attrName>ppt_y</p:attrName>
                                        </p:attrNameLst>
                                      </p:cBhvr>
                                      <p:rCtr x="8229" y="8773"/>
                                    </p:animMotion>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72"/>
                                        </p:tgtEl>
                                        <p:attrNameLst>
                                          <p:attrName>style.visibility</p:attrName>
                                        </p:attrNameLst>
                                      </p:cBhvr>
                                      <p:to>
                                        <p:strVal val="visible"/>
                                      </p:to>
                                    </p:set>
                                    <p:animEffect transition="in" filter="fade">
                                      <p:cBhvr>
                                        <p:cTn id="45" dur="500"/>
                                        <p:tgtEl>
                                          <p:spTgt spid="72"/>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nodeType="clickEffect">
                                  <p:stCondLst>
                                    <p:cond delay="0"/>
                                  </p:stCondLst>
                                  <p:childTnLst>
                                    <p:set>
                                      <p:cBhvr>
                                        <p:cTn id="49" dur="1" fill="hold">
                                          <p:stCondLst>
                                            <p:cond delay="0"/>
                                          </p:stCondLst>
                                        </p:cTn>
                                        <p:tgtEl>
                                          <p:spTgt spid="42"/>
                                        </p:tgtEl>
                                        <p:attrNameLst>
                                          <p:attrName>style.visibility</p:attrName>
                                        </p:attrNameLst>
                                      </p:cBhvr>
                                      <p:to>
                                        <p:strVal val="visible"/>
                                      </p:to>
                                    </p:set>
                                    <p:animEffect transition="in" filter="wipe(up)">
                                      <p:cBhvr>
                                        <p:cTn id="50" dur="500"/>
                                        <p:tgtEl>
                                          <p:spTgt spid="42"/>
                                        </p:tgtEl>
                                      </p:cBhvr>
                                    </p:animEffect>
                                  </p:childTnLst>
                                </p:cTn>
                              </p:par>
                              <p:par>
                                <p:cTn id="51" presetID="22" presetClass="entr" presetSubtype="1" fill="hold" grpId="0" nodeType="withEffect">
                                  <p:stCondLst>
                                    <p:cond delay="0"/>
                                  </p:stCondLst>
                                  <p:childTnLst>
                                    <p:set>
                                      <p:cBhvr>
                                        <p:cTn id="52" dur="1" fill="hold">
                                          <p:stCondLst>
                                            <p:cond delay="0"/>
                                          </p:stCondLst>
                                        </p:cTn>
                                        <p:tgtEl>
                                          <p:spTgt spid="43"/>
                                        </p:tgtEl>
                                        <p:attrNameLst>
                                          <p:attrName>style.visibility</p:attrName>
                                        </p:attrNameLst>
                                      </p:cBhvr>
                                      <p:to>
                                        <p:strVal val="visible"/>
                                      </p:to>
                                    </p:set>
                                    <p:animEffect transition="in" filter="wipe(up)">
                                      <p:cBhvr>
                                        <p:cTn id="53" dur="500"/>
                                        <p:tgtEl>
                                          <p:spTgt spid="43"/>
                                        </p:tgtEl>
                                      </p:cBhvr>
                                    </p:animEffect>
                                  </p:childTnLst>
                                </p:cTn>
                              </p:par>
                              <p:par>
                                <p:cTn id="54" presetID="22" presetClass="entr" presetSubtype="1" fill="hold" nodeType="withEffect">
                                  <p:stCondLst>
                                    <p:cond delay="0"/>
                                  </p:stCondLst>
                                  <p:childTnLst>
                                    <p:set>
                                      <p:cBhvr>
                                        <p:cTn id="55" dur="1" fill="hold">
                                          <p:stCondLst>
                                            <p:cond delay="0"/>
                                          </p:stCondLst>
                                        </p:cTn>
                                        <p:tgtEl>
                                          <p:spTgt spid="44"/>
                                        </p:tgtEl>
                                        <p:attrNameLst>
                                          <p:attrName>style.visibility</p:attrName>
                                        </p:attrNameLst>
                                      </p:cBhvr>
                                      <p:to>
                                        <p:strVal val="visible"/>
                                      </p:to>
                                    </p:set>
                                    <p:animEffect transition="in" filter="wipe(up)">
                                      <p:cBhvr>
                                        <p:cTn id="56" dur="500"/>
                                        <p:tgtEl>
                                          <p:spTgt spid="44"/>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50"/>
                                        </p:tgtEl>
                                        <p:attrNameLst>
                                          <p:attrName>style.visibility</p:attrName>
                                        </p:attrNameLst>
                                      </p:cBhvr>
                                      <p:to>
                                        <p:strVal val="visible"/>
                                      </p:to>
                                    </p:set>
                                    <p:animEffect transition="in" filter="wipe(left)">
                                      <p:cBhvr>
                                        <p:cTn id="65" dur="500"/>
                                        <p:tgtEl>
                                          <p:spTgt spid="50"/>
                                        </p:tgtEl>
                                      </p:cBhvr>
                                    </p:animEffect>
                                  </p:childTnLst>
                                </p:cTn>
                              </p:par>
                              <p:par>
                                <p:cTn id="66" presetID="22" presetClass="entr" presetSubtype="8" fill="hold" nodeType="withEffect">
                                  <p:stCondLst>
                                    <p:cond delay="0"/>
                                  </p:stCondLst>
                                  <p:childTnLst>
                                    <p:set>
                                      <p:cBhvr>
                                        <p:cTn id="67" dur="1" fill="hold">
                                          <p:stCondLst>
                                            <p:cond delay="0"/>
                                          </p:stCondLst>
                                        </p:cTn>
                                        <p:tgtEl>
                                          <p:spTgt spid="51"/>
                                        </p:tgtEl>
                                        <p:attrNameLst>
                                          <p:attrName>style.visibility</p:attrName>
                                        </p:attrNameLst>
                                      </p:cBhvr>
                                      <p:to>
                                        <p:strVal val="visible"/>
                                      </p:to>
                                    </p:set>
                                    <p:animEffect transition="in" filter="wipe(left)">
                                      <p:cBhvr>
                                        <p:cTn id="68" dur="500"/>
                                        <p:tgtEl>
                                          <p:spTgt spid="51"/>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56"/>
                                        </p:tgtEl>
                                        <p:attrNameLst>
                                          <p:attrName>style.visibility</p:attrName>
                                        </p:attrNameLst>
                                      </p:cBhvr>
                                      <p:to>
                                        <p:strVal val="visible"/>
                                      </p:to>
                                    </p:set>
                                    <p:animEffect transition="in" filter="wipe(left)">
                                      <p:cBhvr>
                                        <p:cTn id="73" dur="500"/>
                                        <p:tgtEl>
                                          <p:spTgt spid="56"/>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57"/>
                                        </p:tgtEl>
                                        <p:attrNameLst>
                                          <p:attrName>style.visibility</p:attrName>
                                        </p:attrNameLst>
                                      </p:cBhvr>
                                      <p:to>
                                        <p:strVal val="visible"/>
                                      </p:to>
                                    </p:set>
                                    <p:animEffect transition="in" filter="wipe(left)">
                                      <p:cBhvr>
                                        <p:cTn id="76" dur="500"/>
                                        <p:tgtEl>
                                          <p:spTgt spid="57"/>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58"/>
                                        </p:tgtEl>
                                        <p:attrNameLst>
                                          <p:attrName>style.visibility</p:attrName>
                                        </p:attrNameLst>
                                      </p:cBhvr>
                                      <p:to>
                                        <p:strVal val="visible"/>
                                      </p:to>
                                    </p:set>
                                    <p:animEffect transition="in" filter="wipe(left)">
                                      <p:cBhvr>
                                        <p:cTn id="79" dur="500"/>
                                        <p:tgtEl>
                                          <p:spTgt spid="58"/>
                                        </p:tgtEl>
                                      </p:cBhvr>
                                    </p:animEffect>
                                  </p:childTnLst>
                                </p:cTn>
                              </p:par>
                              <p:par>
                                <p:cTn id="80" presetID="22" presetClass="entr" presetSubtype="8" fill="hold" nodeType="withEffect">
                                  <p:stCondLst>
                                    <p:cond delay="0"/>
                                  </p:stCondLst>
                                  <p:childTnLst>
                                    <p:set>
                                      <p:cBhvr>
                                        <p:cTn id="81" dur="1" fill="hold">
                                          <p:stCondLst>
                                            <p:cond delay="0"/>
                                          </p:stCondLst>
                                        </p:cTn>
                                        <p:tgtEl>
                                          <p:spTgt spid="59"/>
                                        </p:tgtEl>
                                        <p:attrNameLst>
                                          <p:attrName>style.visibility</p:attrName>
                                        </p:attrNameLst>
                                      </p:cBhvr>
                                      <p:to>
                                        <p:strVal val="visible"/>
                                      </p:to>
                                    </p:set>
                                    <p:animEffect transition="in" filter="wipe(left)">
                                      <p:cBhvr>
                                        <p:cTn id="82" dur="500"/>
                                        <p:tgtEl>
                                          <p:spTgt spid="59"/>
                                        </p:tgtEl>
                                      </p:cBhvr>
                                    </p:animEffect>
                                  </p:childTnLst>
                                </p:cTn>
                              </p:par>
                              <p:par>
                                <p:cTn id="83" presetID="22" presetClass="entr" presetSubtype="8" fill="hold" nodeType="withEffect">
                                  <p:stCondLst>
                                    <p:cond delay="0"/>
                                  </p:stCondLst>
                                  <p:childTnLst>
                                    <p:set>
                                      <p:cBhvr>
                                        <p:cTn id="84" dur="1" fill="hold">
                                          <p:stCondLst>
                                            <p:cond delay="0"/>
                                          </p:stCondLst>
                                        </p:cTn>
                                        <p:tgtEl>
                                          <p:spTgt spid="62"/>
                                        </p:tgtEl>
                                        <p:attrNameLst>
                                          <p:attrName>style.visibility</p:attrName>
                                        </p:attrNameLst>
                                      </p:cBhvr>
                                      <p:to>
                                        <p:strVal val="visible"/>
                                      </p:to>
                                    </p:set>
                                    <p:animEffect transition="in" filter="wipe(left)">
                                      <p:cBhvr>
                                        <p:cTn id="85"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43" grpId="0"/>
      <p:bldP spid="50" grpId="0"/>
      <p:bldP spid="56" grpId="0"/>
      <p:bldP spid="57" grpId="0"/>
      <p:bldP spid="5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94776" y="136525"/>
            <a:ext cx="2743200" cy="461665"/>
          </a:xfrm>
          <a:prstGeom prst="rect">
            <a:avLst/>
          </a:prstGeom>
          <a:noFill/>
        </p:spPr>
        <p:txBody>
          <a:bodyPr wrap="square" rtlCol="0">
            <a:spAutoFit/>
          </a:bodyPr>
          <a:lstStyle/>
          <a:p>
            <a:r>
              <a:rPr lang="en-GB" sz="2400" dirty="0" err="1">
                <a:solidFill>
                  <a:srgbClr val="797979"/>
                </a:solidFill>
                <a:latin typeface="Lato light"/>
              </a:rPr>
              <a:t>Giới</a:t>
            </a:r>
            <a:r>
              <a:rPr lang="en-GB" sz="2400" dirty="0">
                <a:solidFill>
                  <a:srgbClr val="797979"/>
                </a:solidFill>
                <a:latin typeface="Lato light"/>
              </a:rPr>
              <a:t> </a:t>
            </a:r>
            <a:r>
              <a:rPr lang="en-GB" sz="2400" dirty="0" err="1">
                <a:solidFill>
                  <a:srgbClr val="797979"/>
                </a:solidFill>
                <a:latin typeface="Lato light"/>
              </a:rPr>
              <a:t>thiệu</a:t>
            </a:r>
            <a:r>
              <a:rPr lang="en-GB" sz="2400" dirty="0">
                <a:solidFill>
                  <a:srgbClr val="797979"/>
                </a:solidFill>
                <a:latin typeface="Lato light"/>
              </a:rPr>
              <a:t> </a:t>
            </a:r>
            <a:r>
              <a:rPr lang="en-GB" sz="2400" dirty="0" err="1">
                <a:solidFill>
                  <a:srgbClr val="797979"/>
                </a:solidFill>
                <a:latin typeface="Lato light"/>
              </a:rPr>
              <a:t>vấn</a:t>
            </a:r>
            <a:r>
              <a:rPr lang="en-GB" sz="2400" dirty="0">
                <a:solidFill>
                  <a:srgbClr val="797979"/>
                </a:solidFill>
                <a:latin typeface="Lato light"/>
              </a:rPr>
              <a:t> </a:t>
            </a:r>
            <a:r>
              <a:rPr lang="en-GB" sz="2400" dirty="0" err="1">
                <a:solidFill>
                  <a:srgbClr val="797979"/>
                </a:solidFill>
                <a:latin typeface="Lato light"/>
              </a:rPr>
              <a:t>đề</a:t>
            </a:r>
            <a:endParaRPr lang="en-US" sz="2400" dirty="0">
              <a:solidFill>
                <a:srgbClr val="797979"/>
              </a:solidFill>
              <a:latin typeface="Lato light"/>
            </a:endParaRPr>
          </a:p>
        </p:txBody>
      </p:sp>
      <p:grpSp>
        <p:nvGrpSpPr>
          <p:cNvPr id="24" name="Group 23"/>
          <p:cNvGrpSpPr/>
          <p:nvPr/>
        </p:nvGrpSpPr>
        <p:grpSpPr>
          <a:xfrm>
            <a:off x="518304" y="90231"/>
            <a:ext cx="818127" cy="847691"/>
            <a:chOff x="4957945" y="2905780"/>
            <a:chExt cx="905125" cy="882812"/>
          </a:xfrm>
        </p:grpSpPr>
        <p:sp>
          <p:nvSpPr>
            <p:cNvPr id="14" name="Arc 13"/>
            <p:cNvSpPr/>
            <p:nvPr/>
          </p:nvSpPr>
          <p:spPr>
            <a:xfrm>
              <a:off x="4957945" y="2905781"/>
              <a:ext cx="905124" cy="882811"/>
            </a:xfrm>
            <a:prstGeom prst="arc">
              <a:avLst>
                <a:gd name="adj1" fmla="val 6381010"/>
                <a:gd name="adj2" fmla="val 9370435"/>
              </a:avLst>
            </a:prstGeom>
            <a:ln w="25400">
              <a:solidFill>
                <a:srgbClr val="57456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nvGrpSpPr>
            <p:cNvPr id="23" name="Group 22"/>
            <p:cNvGrpSpPr/>
            <p:nvPr/>
          </p:nvGrpSpPr>
          <p:grpSpPr>
            <a:xfrm>
              <a:off x="4957945" y="2905780"/>
              <a:ext cx="905125" cy="882811"/>
              <a:chOff x="4957944" y="2905781"/>
              <a:chExt cx="905125" cy="882811"/>
            </a:xfrm>
          </p:grpSpPr>
          <p:sp>
            <p:nvSpPr>
              <p:cNvPr id="15" name="Arc 14"/>
              <p:cNvSpPr/>
              <p:nvPr/>
            </p:nvSpPr>
            <p:spPr>
              <a:xfrm>
                <a:off x="4957945" y="2905781"/>
                <a:ext cx="905124" cy="882811"/>
              </a:xfrm>
              <a:prstGeom prst="arc">
                <a:avLst>
                  <a:gd name="adj1" fmla="val 9453831"/>
                  <a:gd name="adj2" fmla="val 12527122"/>
                </a:avLst>
              </a:prstGeom>
              <a:ln w="25400">
                <a:solidFill>
                  <a:srgbClr val="01C9C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9" name="Arc 8"/>
              <p:cNvSpPr/>
              <p:nvPr/>
            </p:nvSpPr>
            <p:spPr>
              <a:xfrm>
                <a:off x="4957945" y="2905781"/>
                <a:ext cx="905124" cy="882811"/>
              </a:xfrm>
              <a:prstGeom prst="arc">
                <a:avLst>
                  <a:gd name="adj1" fmla="val 15558905"/>
                  <a:gd name="adj2" fmla="val 18645335"/>
                </a:avLst>
              </a:prstGeom>
              <a:ln w="25400">
                <a:solidFill>
                  <a:srgbClr val="F0556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0" name="Arc 9"/>
              <p:cNvSpPr/>
              <p:nvPr/>
            </p:nvSpPr>
            <p:spPr>
              <a:xfrm>
                <a:off x="4957945" y="2905781"/>
                <a:ext cx="905124" cy="882811"/>
              </a:xfrm>
              <a:prstGeom prst="arc">
                <a:avLst>
                  <a:gd name="adj1" fmla="val 18647720"/>
                  <a:gd name="adj2" fmla="val 124971"/>
                </a:avLst>
              </a:prstGeom>
              <a:ln w="25400">
                <a:solidFill>
                  <a:srgbClr val="1A689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1" name="Arc 10"/>
              <p:cNvSpPr/>
              <p:nvPr/>
            </p:nvSpPr>
            <p:spPr>
              <a:xfrm>
                <a:off x="4957945" y="2905781"/>
                <a:ext cx="905124" cy="882811"/>
              </a:xfrm>
              <a:prstGeom prst="arc">
                <a:avLst>
                  <a:gd name="adj1" fmla="val 129626"/>
                  <a:gd name="adj2" fmla="val 3162068"/>
                </a:avLst>
              </a:prstGeom>
              <a:ln w="25400">
                <a:solidFill>
                  <a:srgbClr val="D6A6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2" name="Arc 11"/>
              <p:cNvSpPr/>
              <p:nvPr/>
            </p:nvSpPr>
            <p:spPr>
              <a:xfrm>
                <a:off x="4957945" y="2905781"/>
                <a:ext cx="905124" cy="882811"/>
              </a:xfrm>
              <a:prstGeom prst="arc">
                <a:avLst>
                  <a:gd name="adj1" fmla="val 3182590"/>
                  <a:gd name="adj2" fmla="val 6397607"/>
                </a:avLst>
              </a:prstGeom>
              <a:ln w="25400">
                <a:solidFill>
                  <a:srgbClr val="29675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6" name="Arc 15"/>
              <p:cNvSpPr/>
              <p:nvPr/>
            </p:nvSpPr>
            <p:spPr>
              <a:xfrm>
                <a:off x="4957944" y="2905781"/>
                <a:ext cx="905124" cy="882811"/>
              </a:xfrm>
              <a:prstGeom prst="arc">
                <a:avLst>
                  <a:gd name="adj1" fmla="val 12522075"/>
                  <a:gd name="adj2" fmla="val 15545695"/>
                </a:avLst>
              </a:prstGeom>
              <a:ln w="25400">
                <a:solidFill>
                  <a:srgbClr val="54728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grpSp>
      <p:sp>
        <p:nvSpPr>
          <p:cNvPr id="2" name="Slide Number Placeholder 1"/>
          <p:cNvSpPr>
            <a:spLocks noGrp="1"/>
          </p:cNvSpPr>
          <p:nvPr>
            <p:ph type="sldNum" sz="quarter" idx="12"/>
          </p:nvPr>
        </p:nvSpPr>
        <p:spPr/>
        <p:txBody>
          <a:bodyPr/>
          <a:lstStyle/>
          <a:p>
            <a:fld id="{9FF1AF08-227C-4926-93CA-204ED14D83C5}" type="slidenum">
              <a:rPr lang="en-US" smtClean="0"/>
              <a:t>8</a:t>
            </a:fld>
            <a:endParaRPr lang="en-US"/>
          </a:p>
        </p:txBody>
      </p:sp>
      <p:sp>
        <p:nvSpPr>
          <p:cNvPr id="3" name="Date Placeholder 2"/>
          <p:cNvSpPr>
            <a:spLocks noGrp="1"/>
          </p:cNvSpPr>
          <p:nvPr>
            <p:ph type="dt" sz="half" idx="10"/>
          </p:nvPr>
        </p:nvSpPr>
        <p:spPr/>
        <p:txBody>
          <a:bodyPr/>
          <a:lstStyle/>
          <a:p>
            <a:fld id="{55D7A403-791C-41DD-9798-96A0E48037B9}" type="datetime1">
              <a:rPr lang="en-US" smtClean="0"/>
              <a:t>5/17/2023</a:t>
            </a:fld>
            <a:endParaRPr lang="en-US"/>
          </a:p>
        </p:txBody>
      </p:sp>
      <p:cxnSp>
        <p:nvCxnSpPr>
          <p:cNvPr id="17" name="Straight Connector 16"/>
          <p:cNvCxnSpPr/>
          <p:nvPr/>
        </p:nvCxnSpPr>
        <p:spPr>
          <a:xfrm flipV="1">
            <a:off x="0" y="1033773"/>
            <a:ext cx="12192000"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0" y="6370738"/>
            <a:ext cx="12192000"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D3C9FDD4-7E47-454B-5919-F1D4549BB1C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6652" y="168910"/>
            <a:ext cx="701430" cy="701430"/>
          </a:xfrm>
          <a:prstGeom prst="rect">
            <a:avLst/>
          </a:prstGeom>
        </p:spPr>
      </p:pic>
      <p:sp>
        <p:nvSpPr>
          <p:cNvPr id="4" name="TextBox 3">
            <a:extLst>
              <a:ext uri="{FF2B5EF4-FFF2-40B4-BE49-F238E27FC236}">
                <a16:creationId xmlns:a16="http://schemas.microsoft.com/office/drawing/2014/main" id="{B6D5F8ED-A074-A3FE-BF7A-0999E55DFAF6}"/>
              </a:ext>
            </a:extLst>
          </p:cNvPr>
          <p:cNvSpPr txBox="1"/>
          <p:nvPr/>
        </p:nvSpPr>
        <p:spPr>
          <a:xfrm>
            <a:off x="1494502" y="543982"/>
            <a:ext cx="2086897" cy="338554"/>
          </a:xfrm>
          <a:prstGeom prst="rect">
            <a:avLst/>
          </a:prstGeom>
          <a:noFill/>
        </p:spPr>
        <p:txBody>
          <a:bodyPr wrap="square">
            <a:spAutoFit/>
          </a:bodyPr>
          <a:lstStyle/>
          <a:p>
            <a:r>
              <a:rPr lang="en-GB" sz="1600" dirty="0">
                <a:solidFill>
                  <a:srgbClr val="797979"/>
                </a:solidFill>
                <a:latin typeface="Lato light"/>
              </a:rPr>
              <a:t>Ý </a:t>
            </a:r>
            <a:r>
              <a:rPr lang="en-GB" sz="1600" dirty="0" err="1">
                <a:solidFill>
                  <a:srgbClr val="797979"/>
                </a:solidFill>
                <a:latin typeface="Lato light"/>
              </a:rPr>
              <a:t>tưởng</a:t>
            </a:r>
            <a:r>
              <a:rPr lang="en-GB" sz="1600" dirty="0">
                <a:solidFill>
                  <a:srgbClr val="797979"/>
                </a:solidFill>
                <a:latin typeface="Lato light"/>
              </a:rPr>
              <a:t> </a:t>
            </a:r>
            <a:r>
              <a:rPr lang="en-GB" sz="1600" dirty="0" err="1">
                <a:solidFill>
                  <a:srgbClr val="797979"/>
                </a:solidFill>
                <a:latin typeface="Lato light"/>
              </a:rPr>
              <a:t>giải</a:t>
            </a:r>
            <a:r>
              <a:rPr lang="en-GB" sz="1600" dirty="0">
                <a:solidFill>
                  <a:srgbClr val="797979"/>
                </a:solidFill>
                <a:latin typeface="Lato light"/>
              </a:rPr>
              <a:t> </a:t>
            </a:r>
            <a:r>
              <a:rPr lang="en-GB" sz="1600" dirty="0" err="1">
                <a:solidFill>
                  <a:srgbClr val="797979"/>
                </a:solidFill>
                <a:latin typeface="Lato light"/>
              </a:rPr>
              <a:t>quyết</a:t>
            </a:r>
            <a:endParaRPr lang="en-GB" sz="1600" dirty="0">
              <a:solidFill>
                <a:srgbClr val="797979"/>
              </a:solidFill>
              <a:latin typeface="Lato light"/>
            </a:endParaRPr>
          </a:p>
        </p:txBody>
      </p:sp>
      <p:grpSp>
        <p:nvGrpSpPr>
          <p:cNvPr id="13" name="Group 12">
            <a:extLst>
              <a:ext uri="{FF2B5EF4-FFF2-40B4-BE49-F238E27FC236}">
                <a16:creationId xmlns:a16="http://schemas.microsoft.com/office/drawing/2014/main" id="{C9B1D3A3-4A68-CE53-097F-E47C290F7489}"/>
              </a:ext>
            </a:extLst>
          </p:cNvPr>
          <p:cNvGrpSpPr/>
          <p:nvPr/>
        </p:nvGrpSpPr>
        <p:grpSpPr>
          <a:xfrm>
            <a:off x="2568483" y="2512631"/>
            <a:ext cx="1314633" cy="1723241"/>
            <a:chOff x="9324882" y="1809738"/>
            <a:chExt cx="1314633" cy="1723241"/>
          </a:xfrm>
        </p:grpSpPr>
        <p:sp>
          <p:nvSpPr>
            <p:cNvPr id="18" name="TextBox 17">
              <a:extLst>
                <a:ext uri="{FF2B5EF4-FFF2-40B4-BE49-F238E27FC236}">
                  <a16:creationId xmlns:a16="http://schemas.microsoft.com/office/drawing/2014/main" id="{20C58FEB-8120-3594-138D-52BD677EB828}"/>
                </a:ext>
              </a:extLst>
            </p:cNvPr>
            <p:cNvSpPr txBox="1"/>
            <p:nvPr/>
          </p:nvSpPr>
          <p:spPr>
            <a:xfrm>
              <a:off x="9736389" y="3194425"/>
              <a:ext cx="491620" cy="338554"/>
            </a:xfrm>
            <a:prstGeom prst="rect">
              <a:avLst/>
            </a:prstGeom>
            <a:noFill/>
          </p:spPr>
          <p:txBody>
            <a:bodyPr wrap="square">
              <a:spAutoFit/>
            </a:bodyPr>
            <a:lstStyle/>
            <a:p>
              <a:r>
                <a:rPr lang="en-GB" sz="1600">
                  <a:solidFill>
                    <a:srgbClr val="797979"/>
                  </a:solidFill>
                  <a:latin typeface="Lato light"/>
                </a:rPr>
                <a:t>???</a:t>
              </a:r>
              <a:endParaRPr lang="en-GB" sz="1600" dirty="0">
                <a:solidFill>
                  <a:srgbClr val="797979"/>
                </a:solidFill>
                <a:latin typeface="Lato light"/>
              </a:endParaRPr>
            </a:p>
          </p:txBody>
        </p:sp>
        <p:pic>
          <p:nvPicPr>
            <p:cNvPr id="20" name="Picture 19">
              <a:extLst>
                <a:ext uri="{FF2B5EF4-FFF2-40B4-BE49-F238E27FC236}">
                  <a16:creationId xmlns:a16="http://schemas.microsoft.com/office/drawing/2014/main" id="{A1767492-0CC7-6FDD-103A-EDF569AB7AEE}"/>
                </a:ext>
              </a:extLst>
            </p:cNvPr>
            <p:cNvPicPr>
              <a:picLocks noChangeAspect="1"/>
            </p:cNvPicPr>
            <p:nvPr/>
          </p:nvPicPr>
          <p:blipFill>
            <a:blip r:embed="rId4"/>
            <a:stretch>
              <a:fillRect/>
            </a:stretch>
          </p:blipFill>
          <p:spPr>
            <a:xfrm>
              <a:off x="9324882" y="1809738"/>
              <a:ext cx="1314633" cy="1333686"/>
            </a:xfrm>
            <a:prstGeom prst="rect">
              <a:avLst/>
            </a:prstGeom>
          </p:spPr>
        </p:pic>
      </p:grpSp>
      <p:sp>
        <p:nvSpPr>
          <p:cNvPr id="25" name="TextBox 24">
            <a:extLst>
              <a:ext uri="{FF2B5EF4-FFF2-40B4-BE49-F238E27FC236}">
                <a16:creationId xmlns:a16="http://schemas.microsoft.com/office/drawing/2014/main" id="{246AE792-37CF-D075-8942-3CABF8D500BB}"/>
              </a:ext>
            </a:extLst>
          </p:cNvPr>
          <p:cNvSpPr txBox="1"/>
          <p:nvPr/>
        </p:nvSpPr>
        <p:spPr>
          <a:xfrm>
            <a:off x="3883116" y="2640865"/>
            <a:ext cx="2086897" cy="1077218"/>
          </a:xfrm>
          <a:prstGeom prst="rect">
            <a:avLst/>
          </a:prstGeom>
          <a:noFill/>
        </p:spPr>
        <p:txBody>
          <a:bodyPr wrap="square">
            <a:spAutoFit/>
          </a:bodyPr>
          <a:lstStyle/>
          <a:p>
            <a:pPr algn="just"/>
            <a:r>
              <a:rPr lang="en-GB" sz="1600">
                <a:solidFill>
                  <a:srgbClr val="797979"/>
                </a:solidFill>
                <a:latin typeface="Lato light"/>
              </a:rPr>
              <a:t>Đây là bài toán phân loại ảnh thuộc nhiều lớp khác nhau (phân loại nhiều lớp).</a:t>
            </a:r>
          </a:p>
        </p:txBody>
      </p:sp>
      <p:sp>
        <p:nvSpPr>
          <p:cNvPr id="26" name="TextBox 25">
            <a:extLst>
              <a:ext uri="{FF2B5EF4-FFF2-40B4-BE49-F238E27FC236}">
                <a16:creationId xmlns:a16="http://schemas.microsoft.com/office/drawing/2014/main" id="{57E25439-E91B-34C6-86BF-CB390D1B9085}"/>
              </a:ext>
            </a:extLst>
          </p:cNvPr>
          <p:cNvSpPr txBox="1"/>
          <p:nvPr/>
        </p:nvSpPr>
        <p:spPr>
          <a:xfrm>
            <a:off x="7058739" y="2999426"/>
            <a:ext cx="1740311" cy="348689"/>
          </a:xfrm>
          <a:prstGeom prst="rect">
            <a:avLst/>
          </a:prstGeom>
          <a:noFill/>
        </p:spPr>
        <p:txBody>
          <a:bodyPr wrap="square">
            <a:spAutoFit/>
          </a:bodyPr>
          <a:lstStyle/>
          <a:p>
            <a:r>
              <a:rPr lang="en-GB" sz="1600">
                <a:solidFill>
                  <a:srgbClr val="797979"/>
                </a:solidFill>
                <a:latin typeface="Lato light"/>
              </a:rPr>
              <a:t>Hồi quy Softmax.</a:t>
            </a:r>
            <a:endParaRPr lang="en-GB" sz="1600" dirty="0">
              <a:solidFill>
                <a:srgbClr val="797979"/>
              </a:solidFill>
              <a:latin typeface="Lato light"/>
            </a:endParaRPr>
          </a:p>
        </p:txBody>
      </p:sp>
      <p:sp>
        <p:nvSpPr>
          <p:cNvPr id="27" name="TextBox 26">
            <a:extLst>
              <a:ext uri="{FF2B5EF4-FFF2-40B4-BE49-F238E27FC236}">
                <a16:creationId xmlns:a16="http://schemas.microsoft.com/office/drawing/2014/main" id="{D7720160-7743-33A3-3EA5-E27DD27F31B0}"/>
              </a:ext>
            </a:extLst>
          </p:cNvPr>
          <p:cNvSpPr txBox="1"/>
          <p:nvPr/>
        </p:nvSpPr>
        <p:spPr>
          <a:xfrm>
            <a:off x="7058738" y="2191026"/>
            <a:ext cx="1740311" cy="584775"/>
          </a:xfrm>
          <a:prstGeom prst="rect">
            <a:avLst/>
          </a:prstGeom>
          <a:noFill/>
        </p:spPr>
        <p:txBody>
          <a:bodyPr wrap="square">
            <a:spAutoFit/>
          </a:bodyPr>
          <a:lstStyle/>
          <a:p>
            <a:r>
              <a:rPr lang="en-GB" sz="1600">
                <a:solidFill>
                  <a:srgbClr val="797979"/>
                </a:solidFill>
                <a:latin typeface="Lato light"/>
              </a:rPr>
              <a:t>Mini-batch gradient descent</a:t>
            </a:r>
          </a:p>
        </p:txBody>
      </p:sp>
      <p:sp>
        <p:nvSpPr>
          <p:cNvPr id="28" name="TextBox 27">
            <a:extLst>
              <a:ext uri="{FF2B5EF4-FFF2-40B4-BE49-F238E27FC236}">
                <a16:creationId xmlns:a16="http://schemas.microsoft.com/office/drawing/2014/main" id="{5BB073E0-9AC1-1188-C89D-014DE800E807}"/>
              </a:ext>
            </a:extLst>
          </p:cNvPr>
          <p:cNvSpPr txBox="1"/>
          <p:nvPr/>
        </p:nvSpPr>
        <p:spPr>
          <a:xfrm>
            <a:off x="7058738" y="3604930"/>
            <a:ext cx="2086897" cy="584775"/>
          </a:xfrm>
          <a:prstGeom prst="rect">
            <a:avLst/>
          </a:prstGeom>
          <a:noFill/>
        </p:spPr>
        <p:txBody>
          <a:bodyPr wrap="square">
            <a:spAutoFit/>
          </a:bodyPr>
          <a:lstStyle/>
          <a:p>
            <a:r>
              <a:rPr lang="en-GB" sz="1600">
                <a:solidFill>
                  <a:srgbClr val="797979"/>
                </a:solidFill>
                <a:latin typeface="Lato light"/>
              </a:rPr>
              <a:t>Convolutional Neural Network (CNN)</a:t>
            </a:r>
          </a:p>
        </p:txBody>
      </p:sp>
      <p:cxnSp>
        <p:nvCxnSpPr>
          <p:cNvPr id="30" name="Straight Connector 29">
            <a:extLst>
              <a:ext uri="{FF2B5EF4-FFF2-40B4-BE49-F238E27FC236}">
                <a16:creationId xmlns:a16="http://schemas.microsoft.com/office/drawing/2014/main" id="{6F30BB06-6DB2-1544-FC67-F248403C3507}"/>
              </a:ext>
            </a:extLst>
          </p:cNvPr>
          <p:cNvCxnSpPr>
            <a:stCxn id="27" idx="1"/>
            <a:endCxn id="25" idx="3"/>
          </p:cNvCxnSpPr>
          <p:nvPr/>
        </p:nvCxnSpPr>
        <p:spPr>
          <a:xfrm flipH="1">
            <a:off x="5970013" y="2483414"/>
            <a:ext cx="1088725" cy="696060"/>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6E4E0F2A-7779-AA8E-5668-C29172F623D2}"/>
              </a:ext>
            </a:extLst>
          </p:cNvPr>
          <p:cNvCxnSpPr>
            <a:cxnSpLocks/>
            <a:stCxn id="26" idx="1"/>
            <a:endCxn id="25" idx="3"/>
          </p:cNvCxnSpPr>
          <p:nvPr/>
        </p:nvCxnSpPr>
        <p:spPr>
          <a:xfrm flipH="1">
            <a:off x="5970013" y="3173771"/>
            <a:ext cx="1088726" cy="570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A3073999-74CB-A953-DC0E-C49A41C79AEA}"/>
              </a:ext>
            </a:extLst>
          </p:cNvPr>
          <p:cNvCxnSpPr>
            <a:cxnSpLocks/>
            <a:stCxn id="28" idx="1"/>
            <a:endCxn id="25" idx="3"/>
          </p:cNvCxnSpPr>
          <p:nvPr/>
        </p:nvCxnSpPr>
        <p:spPr>
          <a:xfrm flipH="1" flipV="1">
            <a:off x="5970013" y="3179474"/>
            <a:ext cx="1088725" cy="71784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2902149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500"/>
                                        <p:tgtEl>
                                          <p:spTgt spid="26"/>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wipe(left)">
                                      <p:cBhvr>
                                        <p:cTn id="18" dur="500"/>
                                        <p:tgtEl>
                                          <p:spTgt spid="27"/>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wipe(left)">
                                      <p:cBhvr>
                                        <p:cTn id="21" dur="500"/>
                                        <p:tgtEl>
                                          <p:spTgt spid="28"/>
                                        </p:tgtEl>
                                      </p:cBhvr>
                                    </p:animEffect>
                                  </p:childTnLst>
                                </p:cTn>
                              </p:par>
                              <p:par>
                                <p:cTn id="22" presetID="22" presetClass="entr" presetSubtype="8" fill="hold"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wipe(left)">
                                      <p:cBhvr>
                                        <p:cTn id="24" dur="500"/>
                                        <p:tgtEl>
                                          <p:spTgt spid="30"/>
                                        </p:tgtEl>
                                      </p:cBhvr>
                                    </p:animEffect>
                                  </p:childTnLst>
                                </p:cTn>
                              </p:par>
                              <p:par>
                                <p:cTn id="25" presetID="22" presetClass="entr" presetSubtype="8"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wipe(left)">
                                      <p:cBhvr>
                                        <p:cTn id="27" dur="500"/>
                                        <p:tgtEl>
                                          <p:spTgt spid="31"/>
                                        </p:tgtEl>
                                      </p:cBhvr>
                                    </p:animEffect>
                                  </p:childTnLst>
                                </p:cTn>
                              </p:par>
                              <p:par>
                                <p:cTn id="28" presetID="22" presetClass="entr" presetSubtype="8" fill="hold" nodeType="with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wipe(left)">
                                      <p:cBhvr>
                                        <p:cTn id="3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5278103" y="2469668"/>
            <a:ext cx="3865898" cy="1323439"/>
          </a:xfrm>
          <a:prstGeom prst="rect">
            <a:avLst/>
          </a:prstGeom>
          <a:noFill/>
        </p:spPr>
        <p:txBody>
          <a:bodyPr wrap="square" rtlCol="0">
            <a:spAutoFit/>
          </a:bodyPr>
          <a:lstStyle/>
          <a:p>
            <a:r>
              <a:rPr lang="en-US" sz="4000" dirty="0">
                <a:solidFill>
                  <a:srgbClr val="797979"/>
                </a:solidFill>
                <a:latin typeface="Lato light"/>
              </a:rPr>
              <a:t>Mini-batch gradient descent</a:t>
            </a:r>
          </a:p>
        </p:txBody>
      </p:sp>
      <p:grpSp>
        <p:nvGrpSpPr>
          <p:cNvPr id="24" name="Group 23"/>
          <p:cNvGrpSpPr/>
          <p:nvPr/>
        </p:nvGrpSpPr>
        <p:grpSpPr>
          <a:xfrm>
            <a:off x="3196360" y="2111580"/>
            <a:ext cx="1979591" cy="2039621"/>
            <a:chOff x="4957945" y="2905780"/>
            <a:chExt cx="905125" cy="882812"/>
          </a:xfrm>
        </p:grpSpPr>
        <p:sp>
          <p:nvSpPr>
            <p:cNvPr id="14" name="Arc 13"/>
            <p:cNvSpPr/>
            <p:nvPr/>
          </p:nvSpPr>
          <p:spPr>
            <a:xfrm>
              <a:off x="4957945" y="2905781"/>
              <a:ext cx="905124" cy="882811"/>
            </a:xfrm>
            <a:prstGeom prst="arc">
              <a:avLst>
                <a:gd name="adj1" fmla="val 6381010"/>
                <a:gd name="adj2" fmla="val 9370435"/>
              </a:avLst>
            </a:prstGeom>
            <a:ln w="25400">
              <a:solidFill>
                <a:srgbClr val="57456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nvGrpSpPr>
            <p:cNvPr id="23" name="Group 22"/>
            <p:cNvGrpSpPr/>
            <p:nvPr/>
          </p:nvGrpSpPr>
          <p:grpSpPr>
            <a:xfrm>
              <a:off x="4957945" y="2905780"/>
              <a:ext cx="905125" cy="882811"/>
              <a:chOff x="4957944" y="2905781"/>
              <a:chExt cx="905125" cy="882811"/>
            </a:xfrm>
          </p:grpSpPr>
          <p:sp>
            <p:nvSpPr>
              <p:cNvPr id="15" name="Arc 14"/>
              <p:cNvSpPr/>
              <p:nvPr/>
            </p:nvSpPr>
            <p:spPr>
              <a:xfrm>
                <a:off x="4957945" y="2905781"/>
                <a:ext cx="905124" cy="882811"/>
              </a:xfrm>
              <a:prstGeom prst="arc">
                <a:avLst>
                  <a:gd name="adj1" fmla="val 9453831"/>
                  <a:gd name="adj2" fmla="val 12527122"/>
                </a:avLst>
              </a:prstGeom>
              <a:ln w="25400">
                <a:solidFill>
                  <a:srgbClr val="01C9C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9" name="Arc 8"/>
              <p:cNvSpPr/>
              <p:nvPr/>
            </p:nvSpPr>
            <p:spPr>
              <a:xfrm>
                <a:off x="4957945" y="2905781"/>
                <a:ext cx="905124" cy="882811"/>
              </a:xfrm>
              <a:prstGeom prst="arc">
                <a:avLst>
                  <a:gd name="adj1" fmla="val 15558905"/>
                  <a:gd name="adj2" fmla="val 18645335"/>
                </a:avLst>
              </a:prstGeom>
              <a:ln w="25400">
                <a:solidFill>
                  <a:srgbClr val="F0556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0" name="Arc 9"/>
              <p:cNvSpPr/>
              <p:nvPr/>
            </p:nvSpPr>
            <p:spPr>
              <a:xfrm>
                <a:off x="4957945" y="2905781"/>
                <a:ext cx="905124" cy="882811"/>
              </a:xfrm>
              <a:prstGeom prst="arc">
                <a:avLst>
                  <a:gd name="adj1" fmla="val 18647720"/>
                  <a:gd name="adj2" fmla="val 124971"/>
                </a:avLst>
              </a:prstGeom>
              <a:ln w="25400">
                <a:solidFill>
                  <a:srgbClr val="1A689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1" name="Arc 10"/>
              <p:cNvSpPr/>
              <p:nvPr/>
            </p:nvSpPr>
            <p:spPr>
              <a:xfrm>
                <a:off x="4957945" y="2905781"/>
                <a:ext cx="905124" cy="882811"/>
              </a:xfrm>
              <a:prstGeom prst="arc">
                <a:avLst>
                  <a:gd name="adj1" fmla="val 129626"/>
                  <a:gd name="adj2" fmla="val 3162068"/>
                </a:avLst>
              </a:prstGeom>
              <a:ln w="25400">
                <a:solidFill>
                  <a:srgbClr val="D6A6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2" name="Arc 11"/>
              <p:cNvSpPr/>
              <p:nvPr/>
            </p:nvSpPr>
            <p:spPr>
              <a:xfrm>
                <a:off x="4957945" y="2905781"/>
                <a:ext cx="905124" cy="882811"/>
              </a:xfrm>
              <a:prstGeom prst="arc">
                <a:avLst>
                  <a:gd name="adj1" fmla="val 3182590"/>
                  <a:gd name="adj2" fmla="val 6397607"/>
                </a:avLst>
              </a:prstGeom>
              <a:ln w="25400">
                <a:solidFill>
                  <a:srgbClr val="29675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6" name="Arc 15"/>
              <p:cNvSpPr/>
              <p:nvPr/>
            </p:nvSpPr>
            <p:spPr>
              <a:xfrm>
                <a:off x="4957944" y="2905781"/>
                <a:ext cx="905124" cy="882811"/>
              </a:xfrm>
              <a:prstGeom prst="arc">
                <a:avLst>
                  <a:gd name="adj1" fmla="val 12522075"/>
                  <a:gd name="adj2" fmla="val 15545695"/>
                </a:avLst>
              </a:prstGeom>
              <a:ln w="25400">
                <a:solidFill>
                  <a:srgbClr val="54728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grpSp>
      </p:grpSp>
      <p:sp>
        <p:nvSpPr>
          <p:cNvPr id="2" name="Slide Number Placeholder 1"/>
          <p:cNvSpPr>
            <a:spLocks noGrp="1"/>
          </p:cNvSpPr>
          <p:nvPr>
            <p:ph type="sldNum" sz="quarter" idx="12"/>
          </p:nvPr>
        </p:nvSpPr>
        <p:spPr/>
        <p:txBody>
          <a:bodyPr/>
          <a:lstStyle/>
          <a:p>
            <a:fld id="{9FF1AF08-227C-4926-93CA-204ED14D83C5}" type="slidenum">
              <a:rPr lang="en-US" smtClean="0"/>
              <a:t>9</a:t>
            </a:fld>
            <a:endParaRPr lang="en-US"/>
          </a:p>
        </p:txBody>
      </p:sp>
      <p:sp>
        <p:nvSpPr>
          <p:cNvPr id="3" name="Date Placeholder 2"/>
          <p:cNvSpPr>
            <a:spLocks noGrp="1"/>
          </p:cNvSpPr>
          <p:nvPr>
            <p:ph type="dt" sz="half" idx="10"/>
          </p:nvPr>
        </p:nvSpPr>
        <p:spPr/>
        <p:txBody>
          <a:bodyPr/>
          <a:lstStyle/>
          <a:p>
            <a:fld id="{3BD63F81-047A-409B-8790-123453C75422}" type="datetime1">
              <a:rPr lang="en-US" smtClean="0"/>
              <a:t>5/17/2023</a:t>
            </a:fld>
            <a:endParaRPr lang="en-US"/>
          </a:p>
        </p:txBody>
      </p:sp>
      <p:pic>
        <p:nvPicPr>
          <p:cNvPr id="6" name="Picture 5">
            <a:extLst>
              <a:ext uri="{FF2B5EF4-FFF2-40B4-BE49-F238E27FC236}">
                <a16:creationId xmlns:a16="http://schemas.microsoft.com/office/drawing/2014/main" id="{2FAB7E87-72EE-603E-63E6-A01D4657B47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98515" y="2243750"/>
            <a:ext cx="1775277" cy="1775277"/>
          </a:xfrm>
          <a:prstGeom prst="rect">
            <a:avLst/>
          </a:prstGeom>
        </p:spPr>
      </p:pic>
    </p:spTree>
    <p:extLst>
      <p:ext uri="{BB962C8B-B14F-4D97-AF65-F5344CB8AC3E}">
        <p14:creationId xmlns:p14="http://schemas.microsoft.com/office/powerpoint/2010/main" val="404225388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 dockstate="right" visibility="0" width="350" row="2">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6806086D-B822-4619-BB8B-BDB8A4308FAC}">
  <we:reference id="wa104038830" version="1.0.0.3" store="en-US" storeType="OMEX"/>
  <we:alternateReferences>
    <we:reference id="WA104038830" version="1.0.0.3" store="WA104038830"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FA563680-45F8-47C5-B9BA-33BA473FB566}">
  <we:reference id="wa200001745" version="1.0.1.5" store="en-US" storeType="OMEX"/>
  <we:alternateReferences>
    <we:reference id="WA200001745" version="1.0.1.5" store="WA200001745"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5452</TotalTime>
  <Words>2446</Words>
  <Application>Microsoft Office PowerPoint</Application>
  <PresentationFormat>Widescreen</PresentationFormat>
  <Paragraphs>414</Paragraphs>
  <Slides>42</Slides>
  <Notes>30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Arial</vt:lpstr>
      <vt:lpstr>Calibri</vt:lpstr>
      <vt:lpstr>Calibri Light</vt:lpstr>
      <vt:lpstr>Cambria Math</vt:lpstr>
      <vt:lpstr>Lato light</vt:lpstr>
      <vt:lpstr>Lato light</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ho dangcao</cp:lastModifiedBy>
  <cp:revision>388</cp:revision>
  <dcterms:created xsi:type="dcterms:W3CDTF">2020-12-20T14:41:05Z</dcterms:created>
  <dcterms:modified xsi:type="dcterms:W3CDTF">2023-05-17T04:22:22Z</dcterms:modified>
</cp:coreProperties>
</file>