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1" r:id="rId4"/>
  </p:sldMasterIdLst>
  <p:notesMasterIdLst>
    <p:notesMasterId r:id="rId21"/>
  </p:notesMasterIdLst>
  <p:handoutMasterIdLst>
    <p:handoutMasterId r:id="rId22"/>
  </p:handoutMasterIdLst>
  <p:sldIdLst>
    <p:sldId id="1085" r:id="rId5"/>
    <p:sldId id="1152" r:id="rId6"/>
    <p:sldId id="1160" r:id="rId7"/>
    <p:sldId id="1153" r:id="rId8"/>
    <p:sldId id="1155" r:id="rId9"/>
    <p:sldId id="1156" r:id="rId10"/>
    <p:sldId id="1157" r:id="rId11"/>
    <p:sldId id="1158" r:id="rId12"/>
    <p:sldId id="1162" r:id="rId13"/>
    <p:sldId id="1159" r:id="rId14"/>
    <p:sldId id="1150" r:id="rId15"/>
    <p:sldId id="1151" r:id="rId16"/>
    <p:sldId id="1148" r:id="rId17"/>
    <p:sldId id="1163" r:id="rId18"/>
    <p:sldId id="1164" r:id="rId19"/>
    <p:sldId id="1137" r:id="rId20"/>
  </p:sldIdLst>
  <p:sldSz cx="12192000" cy="6858000"/>
  <p:notesSz cx="7010400" cy="92964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56"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bw"/>
  <p:clrMru>
    <a:srgbClr val="000000"/>
    <a:srgbClr val="FF004B"/>
    <a:srgbClr val="FF00FF"/>
    <a:srgbClr val="BE0037"/>
    <a:srgbClr val="BE1428"/>
    <a:srgbClr val="AB111C"/>
    <a:srgbClr val="D6003D"/>
    <a:srgbClr val="AC0031"/>
    <a:srgbClr val="C84646"/>
    <a:srgbClr val="8CC8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1908" autoAdjust="0"/>
  </p:normalViewPr>
  <p:slideViewPr>
    <p:cSldViewPr snapToGrid="0">
      <p:cViewPr varScale="1">
        <p:scale>
          <a:sx n="115" d="100"/>
          <a:sy n="115" d="100"/>
        </p:scale>
        <p:origin x="294" y="108"/>
      </p:cViewPr>
      <p:guideLst>
        <p:guide orient="horz" pos="1056"/>
        <p:guide pos="3840"/>
      </p:guideLst>
    </p:cSldViewPr>
  </p:slideViewPr>
  <p:outlineViewPr>
    <p:cViewPr>
      <p:scale>
        <a:sx n="33" d="100"/>
        <a:sy n="33" d="100"/>
      </p:scale>
      <p:origin x="0" y="4728"/>
    </p:cViewPr>
  </p:outlineViewPr>
  <p:notesTextViewPr>
    <p:cViewPr>
      <p:scale>
        <a:sx n="1" d="1"/>
        <a:sy n="1" d="1"/>
      </p:scale>
      <p:origin x="0" y="0"/>
    </p:cViewPr>
  </p:notesTextViewPr>
  <p:sorterViewPr>
    <p:cViewPr>
      <p:scale>
        <a:sx n="200" d="100"/>
        <a:sy n="200" d="100"/>
      </p:scale>
      <p:origin x="0" y="0"/>
    </p:cViewPr>
  </p:sorterViewPr>
  <p:notesViewPr>
    <p:cSldViewPr snapToGrid="0">
      <p:cViewPr varScale="1">
        <p:scale>
          <a:sx n="96" d="100"/>
          <a:sy n="96" d="100"/>
        </p:scale>
        <p:origin x="-3564" y="-114"/>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253EB501-4AA8-44E6-A0F3-7F4F8817B213}" type="datetimeFigureOut">
              <a:rPr lang="zh-TW" altLang="en-US" smtClean="0"/>
              <a:t>2023/7/12</a:t>
            </a:fld>
            <a:endParaRPr lang="zh-TW" altLang="en-US"/>
          </a:p>
        </p:txBody>
      </p:sp>
      <p:sp>
        <p:nvSpPr>
          <p:cNvPr id="4" name="頁尾版面配置區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0A874531-A72D-405F-823F-CF126A4FAEE5}" type="slidenum">
              <a:rPr lang="zh-TW" altLang="en-US" smtClean="0"/>
              <a:t>‹#›</a:t>
            </a:fld>
            <a:endParaRPr lang="zh-TW" altLang="en-US"/>
          </a:p>
        </p:txBody>
      </p:sp>
    </p:spTree>
    <p:extLst>
      <p:ext uri="{BB962C8B-B14F-4D97-AF65-F5344CB8AC3E}">
        <p14:creationId xmlns:p14="http://schemas.microsoft.com/office/powerpoint/2010/main" val="9367658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zh-TW" altLang="en-US"/>
          </a:p>
        </p:txBody>
      </p:sp>
      <p:sp>
        <p:nvSpPr>
          <p:cNvPr id="3" name="日期版面配置區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7F90FBF4-500E-458C-9DD9-F6657EAE5B12}" type="datetimeFigureOut">
              <a:rPr lang="zh-TW" altLang="en-US" smtClean="0"/>
              <a:t>2023/7/12</a:t>
            </a:fld>
            <a:endParaRPr lang="zh-TW" altLang="en-US"/>
          </a:p>
        </p:txBody>
      </p:sp>
      <p:sp>
        <p:nvSpPr>
          <p:cNvPr id="4" name="投影片圖像版面配置區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zh-TW" altLang="en-US"/>
          </a:p>
        </p:txBody>
      </p:sp>
      <p:sp>
        <p:nvSpPr>
          <p:cNvPr id="5" name="備忘稿版面配置區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6927009-C44B-487B-BF54-BA289DEBE3EB}" type="slidenum">
              <a:rPr lang="zh-TW" altLang="en-US" smtClean="0"/>
              <a:t>‹#›</a:t>
            </a:fld>
            <a:endParaRPr lang="zh-TW" altLang="en-US"/>
          </a:p>
        </p:txBody>
      </p:sp>
    </p:spTree>
    <p:extLst>
      <p:ext uri="{BB962C8B-B14F-4D97-AF65-F5344CB8AC3E}">
        <p14:creationId xmlns:p14="http://schemas.microsoft.com/office/powerpoint/2010/main" val="2015776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406400" y="696913"/>
            <a:ext cx="6197600" cy="348615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06927009-C44B-487B-BF54-BA289DEBE3EB}" type="slidenum">
              <a:rPr lang="zh-TW" altLang="en-US" smtClean="0"/>
              <a:t>1</a:t>
            </a:fld>
            <a:endParaRPr lang="zh-TW" altLang="en-US" dirty="0"/>
          </a:p>
        </p:txBody>
      </p:sp>
    </p:spTree>
    <p:extLst>
      <p:ext uri="{BB962C8B-B14F-4D97-AF65-F5344CB8AC3E}">
        <p14:creationId xmlns:p14="http://schemas.microsoft.com/office/powerpoint/2010/main" val="24804892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封面">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1440000" y="2520000"/>
            <a:ext cx="9600000" cy="1080000"/>
          </a:xfrm>
          <a:prstGeom prst="rect">
            <a:avLst/>
          </a:prstGeom>
        </p:spPr>
        <p:txBody>
          <a:bodyPr anchor="t">
            <a:normAutofit/>
          </a:bodyPr>
          <a:lstStyle>
            <a:lvl1pPr marL="0" indent="0" algn="r">
              <a:buNone/>
              <a:defRPr sz="2800" baseline="0">
                <a:solidFill>
                  <a:schemeClr val="bg1"/>
                </a:solidFill>
                <a:latin typeface="Calibri" panose="020F0502020204030204" pitchFamily="34" charset="0"/>
                <a:ea typeface="微軟正黑體" panose="020B0604030504040204" pitchFamily="34" charset="-12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dirty="0" smtClean="0"/>
              <a:t>按一下以編輯母片文字樣式</a:t>
            </a:r>
          </a:p>
        </p:txBody>
      </p:sp>
      <p:sp>
        <p:nvSpPr>
          <p:cNvPr id="7" name="標題 1"/>
          <p:cNvSpPr>
            <a:spLocks noGrp="1"/>
          </p:cNvSpPr>
          <p:nvPr>
            <p:ph type="ctrTitle"/>
          </p:nvPr>
        </p:nvSpPr>
        <p:spPr>
          <a:xfrm>
            <a:off x="1440000" y="1080000"/>
            <a:ext cx="9600000" cy="1080000"/>
          </a:xfrm>
          <a:prstGeom prst="rect">
            <a:avLst/>
          </a:prstGeom>
        </p:spPr>
        <p:txBody>
          <a:bodyPr anchor="t">
            <a:normAutofit/>
          </a:bodyPr>
          <a:lstStyle>
            <a:lvl1pPr algn="r">
              <a:defRPr sz="3600" b="1" baseline="0">
                <a:solidFill>
                  <a:schemeClr val="bg1"/>
                </a:solidFill>
                <a:latin typeface="Calibri" panose="020F0502020204030204" pitchFamily="34" charset="0"/>
                <a:ea typeface="微軟正黑體" panose="020B0604030504040204" pitchFamily="34" charset="-120"/>
              </a:defRPr>
            </a:lvl1pPr>
          </a:lstStyle>
          <a:p>
            <a:r>
              <a:rPr lang="zh-TW" altLang="en-US" dirty="0" smtClean="0"/>
              <a:t>按一下以編輯母片標題樣式</a:t>
            </a:r>
            <a:endParaRPr lang="zh-TW" altLang="en-US" dirty="0"/>
          </a:p>
        </p:txBody>
      </p:sp>
      <p:sp>
        <p:nvSpPr>
          <p:cNvPr id="10" name="文字方塊 9"/>
          <p:cNvSpPr txBox="1"/>
          <p:nvPr userDrawn="1"/>
        </p:nvSpPr>
        <p:spPr>
          <a:xfrm>
            <a:off x="9865844" y="5528537"/>
            <a:ext cx="1088760" cy="276999"/>
          </a:xfrm>
          <a:prstGeom prst="rect">
            <a:avLst/>
          </a:prstGeom>
          <a:noFill/>
        </p:spPr>
        <p:txBody>
          <a:bodyPr wrap="none" rtlCol="0">
            <a:spAutoFit/>
          </a:bodyPr>
          <a:lstStyle/>
          <a:p>
            <a:r>
              <a:rPr lang="en-US" altLang="zh-TW" sz="1200" b="1" kern="1200" dirty="0" smtClean="0">
                <a:solidFill>
                  <a:schemeClr val="accent1">
                    <a:lumMod val="60000"/>
                    <a:lumOff val="40000"/>
                  </a:schemeClr>
                </a:solidFill>
                <a:effectLst/>
                <a:latin typeface="Century Gothic" panose="020B0502020202020204" pitchFamily="34" charset="0"/>
                <a:ea typeface="+mn-ea"/>
                <a:cs typeface="+mn-cs"/>
              </a:rPr>
              <a:t>Confidential</a:t>
            </a:r>
            <a:endParaRPr lang="zh-TW" altLang="en-US" sz="1200" b="1" dirty="0">
              <a:solidFill>
                <a:schemeClr val="accent1">
                  <a:lumMod val="60000"/>
                  <a:lumOff val="40000"/>
                </a:schemeClr>
              </a:solidFill>
              <a:latin typeface="Century Gothic" panose="020B0502020202020204" pitchFamily="34" charset="0"/>
            </a:endParaRPr>
          </a:p>
        </p:txBody>
      </p:sp>
      <p:cxnSp>
        <p:nvCxnSpPr>
          <p:cNvPr id="11" name="直線接點 10"/>
          <p:cNvCxnSpPr/>
          <p:nvPr userDrawn="1"/>
        </p:nvCxnSpPr>
        <p:spPr>
          <a:xfrm>
            <a:off x="11124776" y="1171578"/>
            <a:ext cx="0" cy="981075"/>
          </a:xfrm>
          <a:prstGeom prst="line">
            <a:avLst/>
          </a:prstGeom>
          <a:ln w="28575">
            <a:solidFill>
              <a:srgbClr val="EB005A"/>
            </a:solidFill>
          </a:ln>
        </p:spPr>
        <p:style>
          <a:lnRef idx="1">
            <a:schemeClr val="accent1"/>
          </a:lnRef>
          <a:fillRef idx="0">
            <a:schemeClr val="accent1"/>
          </a:fillRef>
          <a:effectRef idx="0">
            <a:schemeClr val="accent1"/>
          </a:effectRef>
          <a:fontRef idx="minor">
            <a:schemeClr val="tx1"/>
          </a:fontRef>
        </p:style>
      </p:cxnSp>
      <p:pic>
        <p:nvPicPr>
          <p:cNvPr id="16" name="圖片 15"/>
          <p:cNvPicPr>
            <a:picLocks noChangeAspect="1"/>
          </p:cNvPicPr>
          <p:nvPr userDrawn="1"/>
        </p:nvPicPr>
        <p:blipFill rotWithShape="1">
          <a:blip r:embed="rId3">
            <a:extLst>
              <a:ext uri="{28A0092B-C50C-407E-A947-70E740481C1C}">
                <a14:useLocalDpi xmlns:a14="http://schemas.microsoft.com/office/drawing/2010/main" val="0"/>
              </a:ext>
            </a:extLst>
          </a:blip>
          <a:srcRect t="58286" b="10091"/>
          <a:stretch/>
        </p:blipFill>
        <p:spPr>
          <a:xfrm>
            <a:off x="1464801" y="3600001"/>
            <a:ext cx="10413695" cy="2469874"/>
          </a:xfrm>
          <a:prstGeom prst="rect">
            <a:avLst/>
          </a:prstGeom>
        </p:spPr>
      </p:pic>
    </p:spTree>
    <p:extLst>
      <p:ext uri="{BB962C8B-B14F-4D97-AF65-F5344CB8AC3E}">
        <p14:creationId xmlns:p14="http://schemas.microsoft.com/office/powerpoint/2010/main" val="932497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內頁_1">
    <p:spTree>
      <p:nvGrpSpPr>
        <p:cNvPr id="1" name=""/>
        <p:cNvGrpSpPr/>
        <p:nvPr/>
      </p:nvGrpSpPr>
      <p:grpSpPr>
        <a:xfrm>
          <a:off x="0" y="0"/>
          <a:ext cx="0" cy="0"/>
          <a:chOff x="0" y="0"/>
          <a:chExt cx="0" cy="0"/>
        </a:xfrm>
      </p:grpSpPr>
      <p:sp>
        <p:nvSpPr>
          <p:cNvPr id="2" name="標題 1"/>
          <p:cNvSpPr>
            <a:spLocks noGrp="1"/>
          </p:cNvSpPr>
          <p:nvPr>
            <p:ph type="title"/>
          </p:nvPr>
        </p:nvSpPr>
        <p:spPr>
          <a:xfrm>
            <a:off x="1440000" y="720000"/>
            <a:ext cx="10080000" cy="1080000"/>
          </a:xfrm>
          <a:prstGeom prst="rect">
            <a:avLst/>
          </a:prstGeom>
        </p:spPr>
        <p:txBody>
          <a:bodyPr anchor="ctr"/>
          <a:lstStyle>
            <a:lvl1pPr>
              <a:defRPr sz="3600" baseline="0">
                <a:solidFill>
                  <a:srgbClr val="EB005A"/>
                </a:solidFill>
                <a:latin typeface="Calibri" panose="020F0502020204030204" pitchFamily="34" charset="0"/>
              </a:defRPr>
            </a:lvl1pPr>
          </a:lstStyle>
          <a:p>
            <a:r>
              <a:rPr lang="zh-TW" altLang="en-US" dirty="0" smtClean="0"/>
              <a:t>按一下以編輯母片標題樣式</a:t>
            </a:r>
            <a:endParaRPr lang="zh-TW" altLang="en-US" dirty="0"/>
          </a:p>
        </p:txBody>
      </p:sp>
      <p:sp>
        <p:nvSpPr>
          <p:cNvPr id="4" name="內容版面配置區 3"/>
          <p:cNvSpPr>
            <a:spLocks noGrp="1"/>
          </p:cNvSpPr>
          <p:nvPr>
            <p:ph sz="quarter" idx="10"/>
          </p:nvPr>
        </p:nvSpPr>
        <p:spPr>
          <a:xfrm>
            <a:off x="1440000" y="1980000"/>
            <a:ext cx="10080000" cy="4140000"/>
          </a:xfrm>
          <a:prstGeom prst="rect">
            <a:avLst/>
          </a:prstGeom>
        </p:spPr>
        <p:txBody>
          <a:bodyPr/>
          <a:lstStyle>
            <a:lvl1pPr>
              <a:defRPr sz="2400" b="1" baseline="0">
                <a:solidFill>
                  <a:schemeClr val="tx1"/>
                </a:solidFill>
                <a:latin typeface="Calibri" panose="020F0502020204030204" pitchFamily="34" charset="0"/>
              </a:defRPr>
            </a:lvl1pPr>
            <a:lvl2pPr>
              <a:defRPr sz="2000" baseline="0">
                <a:solidFill>
                  <a:schemeClr val="tx1"/>
                </a:solidFill>
                <a:latin typeface="Calibri" panose="020F0502020204030204" pitchFamily="34" charset="0"/>
              </a:defRPr>
            </a:lvl2pPr>
            <a:lvl3pPr>
              <a:defRPr sz="1800" baseline="0">
                <a:solidFill>
                  <a:schemeClr val="tx1"/>
                </a:solidFill>
                <a:latin typeface="Calibri" panose="020F0502020204030204" pitchFamily="34" charset="0"/>
              </a:defRPr>
            </a:lvl3pPr>
            <a:lvl4pPr>
              <a:defRPr sz="1600" baseline="0">
                <a:solidFill>
                  <a:schemeClr val="tx1"/>
                </a:solidFill>
                <a:latin typeface="Calibri" panose="020F0502020204030204" pitchFamily="34" charset="0"/>
              </a:defRPr>
            </a:lvl4pPr>
            <a:lvl5pPr>
              <a:defRPr sz="1600" baseline="0">
                <a:solidFill>
                  <a:schemeClr val="tx1"/>
                </a:solidFill>
                <a:latin typeface="Calibri" panose="020F0502020204030204" pitchFamily="34" charset="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Tree>
    <p:extLst>
      <p:ext uri="{BB962C8B-B14F-4D97-AF65-F5344CB8AC3E}">
        <p14:creationId xmlns:p14="http://schemas.microsoft.com/office/powerpoint/2010/main" val="1488932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內頁_2">
    <p:spTree>
      <p:nvGrpSpPr>
        <p:cNvPr id="1" name=""/>
        <p:cNvGrpSpPr/>
        <p:nvPr/>
      </p:nvGrpSpPr>
      <p:grpSpPr>
        <a:xfrm>
          <a:off x="0" y="0"/>
          <a:ext cx="0" cy="0"/>
          <a:chOff x="0" y="0"/>
          <a:chExt cx="0" cy="0"/>
        </a:xfrm>
      </p:grpSpPr>
      <p:sp>
        <p:nvSpPr>
          <p:cNvPr id="3" name="標題 1"/>
          <p:cNvSpPr>
            <a:spLocks noGrp="1"/>
          </p:cNvSpPr>
          <p:nvPr>
            <p:ph type="title"/>
          </p:nvPr>
        </p:nvSpPr>
        <p:spPr>
          <a:xfrm>
            <a:off x="1440000" y="720000"/>
            <a:ext cx="10080000" cy="1080000"/>
          </a:xfrm>
          <a:prstGeom prst="rect">
            <a:avLst/>
          </a:prstGeom>
        </p:spPr>
        <p:txBody>
          <a:bodyPr anchor="ctr"/>
          <a:lstStyle>
            <a:lvl1pPr>
              <a:defRPr sz="3600" baseline="0">
                <a:solidFill>
                  <a:srgbClr val="EB005A"/>
                </a:solidFill>
                <a:latin typeface="Calibri" panose="020F0502020204030204" pitchFamily="34" charset="0"/>
              </a:defRPr>
            </a:lvl1pPr>
          </a:lstStyle>
          <a:p>
            <a:r>
              <a:rPr lang="zh-TW" altLang="en-US" dirty="0" smtClean="0"/>
              <a:t>按一下以編輯母片標題樣式</a:t>
            </a:r>
            <a:endParaRPr lang="zh-TW" altLang="en-US" dirty="0"/>
          </a:p>
        </p:txBody>
      </p:sp>
    </p:spTree>
    <p:extLst>
      <p:ext uri="{BB962C8B-B14F-4D97-AF65-F5344CB8AC3E}">
        <p14:creationId xmlns:p14="http://schemas.microsoft.com/office/powerpoint/2010/main" val="1287670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章節插頁">
    <p:bg>
      <p:bgPr>
        <a:solidFill>
          <a:schemeClr val="bg1">
            <a:lumMod val="95000"/>
          </a:schemeClr>
        </a:solidFill>
        <a:effectLst/>
      </p:bgPr>
    </p:bg>
    <p:spTree>
      <p:nvGrpSpPr>
        <p:cNvPr id="1" name=""/>
        <p:cNvGrpSpPr/>
        <p:nvPr/>
      </p:nvGrpSpPr>
      <p:grpSpPr>
        <a:xfrm>
          <a:off x="0" y="0"/>
          <a:ext cx="0" cy="0"/>
          <a:chOff x="0" y="0"/>
          <a:chExt cx="0" cy="0"/>
        </a:xfrm>
      </p:grpSpPr>
      <p:sp>
        <p:nvSpPr>
          <p:cNvPr id="3" name="標題 1"/>
          <p:cNvSpPr>
            <a:spLocks noGrp="1"/>
          </p:cNvSpPr>
          <p:nvPr>
            <p:ph type="title"/>
          </p:nvPr>
        </p:nvSpPr>
        <p:spPr>
          <a:xfrm>
            <a:off x="1680000" y="2880000"/>
            <a:ext cx="10080000" cy="1080000"/>
          </a:xfrm>
          <a:prstGeom prst="rect">
            <a:avLst/>
          </a:prstGeom>
        </p:spPr>
        <p:txBody>
          <a:bodyPr anchor="b">
            <a:normAutofit/>
          </a:bodyPr>
          <a:lstStyle>
            <a:lvl1pPr>
              <a:defRPr sz="3600" baseline="0">
                <a:solidFill>
                  <a:schemeClr val="tx1"/>
                </a:solidFill>
                <a:latin typeface="Calibri" panose="020F0502020204030204" pitchFamily="34" charset="0"/>
              </a:defRPr>
            </a:lvl1pPr>
          </a:lstStyle>
          <a:p>
            <a:r>
              <a:rPr lang="zh-TW" altLang="en-US" dirty="0" smtClean="0"/>
              <a:t>按一下以編輯母片標題樣式</a:t>
            </a:r>
            <a:endParaRPr lang="zh-TW" altLang="en-US" dirty="0"/>
          </a:p>
        </p:txBody>
      </p:sp>
      <p:pic>
        <p:nvPicPr>
          <p:cNvPr id="8" name="圖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12124" y="3990443"/>
            <a:ext cx="10594621" cy="111219"/>
          </a:xfrm>
          <a:prstGeom prst="rect">
            <a:avLst/>
          </a:prstGeom>
        </p:spPr>
      </p:pic>
      <p:pic>
        <p:nvPicPr>
          <p:cNvPr id="10" name="圖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59951"/>
            <a:ext cx="3115733" cy="72396"/>
          </a:xfrm>
          <a:prstGeom prst="rect">
            <a:avLst/>
          </a:prstGeom>
        </p:spPr>
      </p:pic>
      <p:sp>
        <p:nvSpPr>
          <p:cNvPr id="6" name="Text Box 15"/>
          <p:cNvSpPr txBox="1">
            <a:spLocks noChangeArrowheads="1"/>
          </p:cNvSpPr>
          <p:nvPr userDrawn="1"/>
        </p:nvSpPr>
        <p:spPr bwMode="auto">
          <a:xfrm>
            <a:off x="11472169" y="6402597"/>
            <a:ext cx="67250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fld id="{B9BB4768-2ACB-4A6A-8962-41794B66754D}" type="slidenum">
              <a:rPr lang="en-US" altLang="zh-TW" sz="1000" b="1">
                <a:solidFill>
                  <a:srgbClr val="333333"/>
                </a:solidFill>
                <a:ea typeface="華康中黑體" pitchFamily="49" charset="-120"/>
              </a:rPr>
              <a:pPr algn="l"/>
              <a:t>‹#›</a:t>
            </a:fld>
            <a:endParaRPr lang="en-US" altLang="zh-TW" sz="1000" b="1" dirty="0">
              <a:solidFill>
                <a:srgbClr val="333333"/>
              </a:solidFill>
              <a:ea typeface="華康中黑體" pitchFamily="49" charset="-120"/>
            </a:endParaRPr>
          </a:p>
        </p:txBody>
      </p:sp>
    </p:spTree>
    <p:extLst>
      <p:ext uri="{BB962C8B-B14F-4D97-AF65-F5344CB8AC3E}">
        <p14:creationId xmlns:p14="http://schemas.microsoft.com/office/powerpoint/2010/main" val="2705116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圖片 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 y="857"/>
            <a:ext cx="12193523" cy="6857143"/>
          </a:xfrm>
          <a:prstGeom prst="rect">
            <a:avLst/>
          </a:prstGeom>
        </p:spPr>
      </p:pic>
      <p:sp>
        <p:nvSpPr>
          <p:cNvPr id="10" name="Text Box 15"/>
          <p:cNvSpPr txBox="1">
            <a:spLocks noChangeArrowheads="1"/>
          </p:cNvSpPr>
          <p:nvPr userDrawn="1"/>
        </p:nvSpPr>
        <p:spPr bwMode="auto">
          <a:xfrm>
            <a:off x="11478697" y="6420284"/>
            <a:ext cx="67250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fld id="{B9BB4768-2ACB-4A6A-8962-41794B66754D}" type="slidenum">
              <a:rPr lang="en-US" altLang="zh-TW" sz="1000" b="1">
                <a:solidFill>
                  <a:srgbClr val="333333"/>
                </a:solidFill>
                <a:ea typeface="華康中黑體" pitchFamily="49" charset="-120"/>
              </a:rPr>
              <a:pPr algn="l"/>
              <a:t>‹#›</a:t>
            </a:fld>
            <a:endParaRPr lang="en-US" altLang="zh-TW" sz="1000" b="1" dirty="0">
              <a:solidFill>
                <a:srgbClr val="333333"/>
              </a:solidFill>
              <a:ea typeface="華康中黑體" pitchFamily="49" charset="-120"/>
            </a:endParaRPr>
          </a:p>
        </p:txBody>
      </p:sp>
      <p:sp>
        <p:nvSpPr>
          <p:cNvPr id="7" name="文字方塊 6"/>
          <p:cNvSpPr txBox="1"/>
          <p:nvPr userDrawn="1"/>
        </p:nvSpPr>
        <p:spPr>
          <a:xfrm>
            <a:off x="419854" y="6419428"/>
            <a:ext cx="1088760" cy="276999"/>
          </a:xfrm>
          <a:prstGeom prst="rect">
            <a:avLst/>
          </a:prstGeom>
          <a:noFill/>
        </p:spPr>
        <p:txBody>
          <a:bodyPr wrap="none" rtlCol="0">
            <a:spAutoFit/>
          </a:bodyPr>
          <a:lstStyle/>
          <a:p>
            <a:r>
              <a:rPr lang="en-US" altLang="zh-TW" sz="1200" b="1" kern="1200" dirty="0" smtClean="0">
                <a:solidFill>
                  <a:schemeClr val="bg1">
                    <a:lumMod val="85000"/>
                  </a:schemeClr>
                </a:solidFill>
                <a:effectLst/>
                <a:latin typeface="Century Gothic" panose="020B0502020202020204" pitchFamily="34" charset="0"/>
                <a:ea typeface="+mn-ea"/>
                <a:cs typeface="+mn-cs"/>
              </a:rPr>
              <a:t>Confidential</a:t>
            </a:r>
            <a:endParaRPr lang="zh-TW" altLang="en-US" sz="1200" b="1" dirty="0">
              <a:solidFill>
                <a:schemeClr val="bg1">
                  <a:lumMod val="85000"/>
                </a:schemeClr>
              </a:solidFill>
              <a:latin typeface="Century Gothic" panose="020B0502020202020204" pitchFamily="34" charset="0"/>
            </a:endParaRPr>
          </a:p>
        </p:txBody>
      </p:sp>
    </p:spTree>
    <p:extLst>
      <p:ext uri="{BB962C8B-B14F-4D97-AF65-F5344CB8AC3E}">
        <p14:creationId xmlns:p14="http://schemas.microsoft.com/office/powerpoint/2010/main" val="3871463843"/>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5" r:id="rId3"/>
    <p:sldLayoutId id="2147483744" r:id="rId4"/>
  </p:sldLayoutIdLst>
  <p:txStyles>
    <p:titleStyle>
      <a:lvl1pPr algn="l" defTabSz="914400" rtl="0" eaLnBrk="1" latinLnBrk="0" hangingPunct="1">
        <a:spcBef>
          <a:spcPct val="0"/>
        </a:spcBef>
        <a:buNone/>
        <a:defRPr sz="3600" b="1" kern="1200" baseline="0">
          <a:solidFill>
            <a:srgbClr val="FA4646"/>
          </a:solidFill>
          <a:latin typeface="Century Gothic" panose="020B0502020202020204" pitchFamily="34" charset="0"/>
          <a:ea typeface="微軟正黑體" panose="020B0604030504040204" pitchFamily="34" charset="-120"/>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8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4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20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8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8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body" idx="1"/>
          </p:nvPr>
        </p:nvSpPr>
        <p:spPr>
          <a:prstGeom prst="rect">
            <a:avLst/>
          </a:prstGeom>
        </p:spPr>
        <p:txBody>
          <a:bodyPr/>
          <a:lstStyle/>
          <a:p>
            <a:r>
              <a:rPr lang="en-US" altLang="zh-TW" dirty="0" smtClean="0">
                <a:latin typeface="+mj-lt"/>
              </a:rPr>
              <a:t>ACT2-Kyle / July 13</a:t>
            </a:r>
            <a:endParaRPr lang="zh-TW" altLang="en-US" dirty="0">
              <a:latin typeface="+mj-lt"/>
            </a:endParaRPr>
          </a:p>
        </p:txBody>
      </p:sp>
      <p:sp>
        <p:nvSpPr>
          <p:cNvPr id="2" name="標題 1"/>
          <p:cNvSpPr>
            <a:spLocks noGrp="1"/>
          </p:cNvSpPr>
          <p:nvPr>
            <p:ph type="ctrTitle"/>
          </p:nvPr>
        </p:nvSpPr>
        <p:spPr/>
        <p:txBody>
          <a:bodyPr>
            <a:noAutofit/>
          </a:bodyPr>
          <a:lstStyle/>
          <a:p>
            <a:r>
              <a:rPr lang="en-US" altLang="zh-TW" sz="4000" dirty="0" smtClean="0"/>
              <a:t>Lesson Learn</a:t>
            </a:r>
            <a:br>
              <a:rPr lang="en-US" altLang="zh-TW" sz="4000" dirty="0" smtClean="0"/>
            </a:br>
            <a:r>
              <a:rPr lang="en-US" altLang="zh-TW" sz="4000" dirty="0" err="1" smtClean="0"/>
              <a:t>FSN0FS128A</a:t>
            </a:r>
            <a:endParaRPr lang="zh-TW" altLang="en-US" sz="4000" dirty="0">
              <a:latin typeface="+mj-lt"/>
            </a:endParaRPr>
          </a:p>
        </p:txBody>
      </p:sp>
    </p:spTree>
    <p:extLst>
      <p:ext uri="{BB962C8B-B14F-4D97-AF65-F5344CB8AC3E}">
        <p14:creationId xmlns:p14="http://schemas.microsoft.com/office/powerpoint/2010/main" val="1496203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2678596" y="0"/>
            <a:ext cx="10080000" cy="1080000"/>
          </a:xfrm>
          <a:prstGeom prst="rect">
            <a:avLst/>
          </a:prstGeom>
        </p:spPr>
        <p:txBody>
          <a:bodyPr anchor="ctr"/>
          <a:lstStyle>
            <a:lvl1pPr algn="l" defTabSz="914400" rtl="0" eaLnBrk="1" latinLnBrk="0" hangingPunct="1">
              <a:spcBef>
                <a:spcPct val="0"/>
              </a:spcBef>
              <a:buNone/>
              <a:defRPr sz="3600" b="1" kern="1200" baseline="0">
                <a:solidFill>
                  <a:srgbClr val="EB005A"/>
                </a:solidFill>
                <a:latin typeface="Calibri" panose="020F0502020204030204" pitchFamily="34" charset="0"/>
                <a:ea typeface="微軟正黑體" panose="020B0604030504040204" pitchFamily="34" charset="-120"/>
                <a:cs typeface="+mj-cs"/>
              </a:defRPr>
            </a:lvl1pPr>
          </a:lstStyle>
          <a:p>
            <a:r>
              <a:rPr lang="en-US" dirty="0" smtClean="0"/>
              <a:t>New </a:t>
            </a:r>
            <a:r>
              <a:rPr lang="en-US" dirty="0" err="1" smtClean="0"/>
              <a:t>PLL</a:t>
            </a:r>
            <a:r>
              <a:rPr lang="en-US" dirty="0" smtClean="0"/>
              <a:t> </a:t>
            </a:r>
            <a:r>
              <a:rPr lang="en-US" dirty="0" err="1" smtClean="0"/>
              <a:t>config</a:t>
            </a:r>
            <a:endParaRPr lang="en-US" dirty="0"/>
          </a:p>
        </p:txBody>
      </p:sp>
      <p:pic>
        <p:nvPicPr>
          <p:cNvPr id="2" name="Picture 1"/>
          <p:cNvPicPr>
            <a:picLocks noChangeAspect="1"/>
          </p:cNvPicPr>
          <p:nvPr/>
        </p:nvPicPr>
        <p:blipFill>
          <a:blip r:embed="rId2"/>
          <a:stretch>
            <a:fillRect/>
          </a:stretch>
        </p:blipFill>
        <p:spPr>
          <a:xfrm>
            <a:off x="7134224" y="1879294"/>
            <a:ext cx="3661566" cy="4476143"/>
          </a:xfrm>
          <a:prstGeom prst="rect">
            <a:avLst/>
          </a:prstGeom>
        </p:spPr>
      </p:pic>
      <p:sp>
        <p:nvSpPr>
          <p:cNvPr id="5" name="TextBox 4"/>
          <p:cNvSpPr txBox="1"/>
          <p:nvPr/>
        </p:nvSpPr>
        <p:spPr>
          <a:xfrm>
            <a:off x="540327" y="955964"/>
            <a:ext cx="11651673"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With new </a:t>
            </a:r>
            <a:r>
              <a:rPr lang="en-US" dirty="0" err="1" smtClean="0"/>
              <a:t>PLL</a:t>
            </a:r>
            <a:r>
              <a:rPr lang="en-US" dirty="0" smtClean="0"/>
              <a:t> </a:t>
            </a:r>
            <a:r>
              <a:rPr lang="en-US" dirty="0" err="1" smtClean="0"/>
              <a:t>config</a:t>
            </a:r>
            <a:r>
              <a:rPr lang="en-US" dirty="0" smtClean="0"/>
              <a:t>, beside 4 pin at old </a:t>
            </a:r>
            <a:r>
              <a:rPr lang="en-US" dirty="0" err="1" smtClean="0"/>
              <a:t>PLL</a:t>
            </a:r>
            <a:r>
              <a:rPr lang="en-US" dirty="0" smtClean="0"/>
              <a:t> </a:t>
            </a:r>
            <a:r>
              <a:rPr lang="en-US" dirty="0" err="1" smtClean="0"/>
              <a:t>config</a:t>
            </a:r>
            <a:r>
              <a:rPr lang="en-US" dirty="0" smtClean="0"/>
              <a:t>, we will take to </a:t>
            </a:r>
            <a:r>
              <a:rPr lang="en-US" dirty="0" err="1" smtClean="0"/>
              <a:t>CKMUXSEL</a:t>
            </a:r>
            <a:r>
              <a:rPr lang="en-US" dirty="0" smtClean="0"/>
              <a:t> pin, which will use to divide clock from </a:t>
            </a:r>
            <a:r>
              <a:rPr lang="en-US" dirty="0" err="1" smtClean="0"/>
              <a:t>PLL</a:t>
            </a:r>
            <a:r>
              <a:rPr lang="en-US" dirty="0" smtClean="0"/>
              <a:t> output</a:t>
            </a:r>
          </a:p>
          <a:p>
            <a:pPr marL="285750" indent="-285750">
              <a:buFont typeface="Wingdings" panose="05000000000000000000" pitchFamily="2" charset="2"/>
              <a:buChar char="Ø"/>
            </a:pPr>
            <a:r>
              <a:rPr lang="en-US" dirty="0" smtClean="0"/>
              <a:t>Formula for this new </a:t>
            </a:r>
            <a:r>
              <a:rPr lang="en-US" dirty="0" err="1" smtClean="0"/>
              <a:t>PLL</a:t>
            </a:r>
            <a:r>
              <a:rPr lang="en-US" dirty="0" smtClean="0"/>
              <a:t> model, we will take output </a:t>
            </a:r>
            <a:r>
              <a:rPr lang="en-US" dirty="0" err="1" smtClean="0"/>
              <a:t>freq</a:t>
            </a:r>
            <a:r>
              <a:rPr lang="en-US" dirty="0" smtClean="0"/>
              <a:t> at </a:t>
            </a:r>
            <a:r>
              <a:rPr lang="en-US" dirty="0" err="1" smtClean="0"/>
              <a:t>PLL</a:t>
            </a:r>
            <a:r>
              <a:rPr lang="en-US" dirty="0" smtClean="0"/>
              <a:t> and divide it with divider based on divide </a:t>
            </a:r>
            <a:r>
              <a:rPr lang="en-US" dirty="0" err="1" smtClean="0"/>
              <a:t>config</a:t>
            </a:r>
            <a:r>
              <a:rPr lang="en-US" dirty="0" smtClean="0"/>
              <a:t>.</a:t>
            </a:r>
            <a:endParaRPr lang="en-US" dirty="0"/>
          </a:p>
        </p:txBody>
      </p:sp>
      <p:sp>
        <p:nvSpPr>
          <p:cNvPr id="6" name="TextBox 5"/>
          <p:cNvSpPr txBox="1"/>
          <p:nvPr/>
        </p:nvSpPr>
        <p:spPr>
          <a:xfrm>
            <a:off x="593169" y="5140779"/>
            <a:ext cx="5772994" cy="923330"/>
          </a:xfrm>
          <a:prstGeom prst="rect">
            <a:avLst/>
          </a:prstGeom>
          <a:noFill/>
        </p:spPr>
        <p:txBody>
          <a:bodyPr wrap="square" rtlCol="0">
            <a:spAutoFit/>
          </a:bodyPr>
          <a:lstStyle/>
          <a:p>
            <a:r>
              <a:rPr lang="en-US" b="1" u="sng" dirty="0" smtClean="0"/>
              <a:t>Note: </a:t>
            </a:r>
            <a:r>
              <a:rPr lang="en-US" dirty="0" smtClean="0"/>
              <a:t>The </a:t>
            </a:r>
            <a:r>
              <a:rPr lang="en-US" dirty="0" err="1" smtClean="0"/>
              <a:t>rst</a:t>
            </a:r>
            <a:r>
              <a:rPr lang="en-US" dirty="0" smtClean="0"/>
              <a:t> pin will have new </a:t>
            </a:r>
            <a:r>
              <a:rPr lang="en-US" dirty="0" err="1" smtClean="0"/>
              <a:t>config</a:t>
            </a:r>
            <a:r>
              <a:rPr lang="en-US" dirty="0" smtClean="0"/>
              <a:t> too, </a:t>
            </a:r>
            <a:r>
              <a:rPr lang="en-US" dirty="0"/>
              <a:t>from </a:t>
            </a:r>
            <a:r>
              <a:rPr lang="en-US" strike="sngStrike" dirty="0"/>
              <a:t>1 </a:t>
            </a:r>
            <a:r>
              <a:rPr lang="en-US" strike="sngStrike" dirty="0" smtClean="0"/>
              <a:t>→ 0 </a:t>
            </a:r>
            <a:r>
              <a:rPr lang="en-US" dirty="0" smtClean="0"/>
              <a:t>change to  1 → 0 → 1 (change to logic 1 before Locking time of </a:t>
            </a:r>
            <a:r>
              <a:rPr lang="en-US" dirty="0" err="1" smtClean="0"/>
              <a:t>CKOUT</a:t>
            </a:r>
            <a:r>
              <a:rPr lang="en-US" dirty="0" smtClean="0"/>
              <a:t> complete) </a:t>
            </a:r>
            <a:endParaRPr lang="en-US" dirty="0"/>
          </a:p>
        </p:txBody>
      </p:sp>
      <p:pic>
        <p:nvPicPr>
          <p:cNvPr id="3" name="Picture 2"/>
          <p:cNvPicPr>
            <a:picLocks noChangeAspect="1"/>
          </p:cNvPicPr>
          <p:nvPr/>
        </p:nvPicPr>
        <p:blipFill>
          <a:blip r:embed="rId3"/>
          <a:stretch>
            <a:fillRect/>
          </a:stretch>
        </p:blipFill>
        <p:spPr>
          <a:xfrm>
            <a:off x="1172095" y="1978978"/>
            <a:ext cx="3883043" cy="2678187"/>
          </a:xfrm>
          <a:prstGeom prst="rect">
            <a:avLst/>
          </a:prstGeom>
        </p:spPr>
      </p:pic>
    </p:spTree>
    <p:extLst>
      <p:ext uri="{BB962C8B-B14F-4D97-AF65-F5344CB8AC3E}">
        <p14:creationId xmlns:p14="http://schemas.microsoft.com/office/powerpoint/2010/main" val="6831977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2138362" y="1905001"/>
            <a:ext cx="2652713" cy="918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2678596" y="0"/>
            <a:ext cx="10080000" cy="1080000"/>
          </a:xfrm>
        </p:spPr>
        <p:txBody>
          <a:bodyPr/>
          <a:lstStyle/>
          <a:p>
            <a:r>
              <a:rPr lang="en-US" dirty="0" err="1" smtClean="0"/>
              <a:t>BISR</a:t>
            </a:r>
            <a:r>
              <a:rPr lang="en-US" dirty="0" smtClean="0"/>
              <a:t> issue detected</a:t>
            </a:r>
            <a:endParaRPr lang="en-US" dirty="0"/>
          </a:p>
        </p:txBody>
      </p:sp>
      <p:sp>
        <p:nvSpPr>
          <p:cNvPr id="10" name="Rectangle 9"/>
          <p:cNvSpPr/>
          <p:nvPr/>
        </p:nvSpPr>
        <p:spPr>
          <a:xfrm>
            <a:off x="142875" y="857250"/>
            <a:ext cx="1819275" cy="3905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00"/>
                </a:solidFill>
              </a:rPr>
              <a:t>Fail </a:t>
            </a:r>
            <a:r>
              <a:rPr lang="en-US" dirty="0" err="1" smtClean="0">
                <a:solidFill>
                  <a:srgbClr val="000000"/>
                </a:solidFill>
              </a:rPr>
              <a:t>Presim</a:t>
            </a:r>
            <a:endParaRPr lang="en-US" dirty="0">
              <a:solidFill>
                <a:srgbClr val="000000"/>
              </a:solidFill>
            </a:endParaRPr>
          </a:p>
        </p:txBody>
      </p:sp>
      <p:cxnSp>
        <p:nvCxnSpPr>
          <p:cNvPr id="13" name="Elbow Connector 12"/>
          <p:cNvCxnSpPr>
            <a:stCxn id="10" idx="2"/>
            <a:endCxn id="23" idx="0"/>
          </p:cNvCxnSpPr>
          <p:nvPr/>
        </p:nvCxnSpPr>
        <p:spPr>
          <a:xfrm rot="16200000" flipH="1">
            <a:off x="1930003" y="370285"/>
            <a:ext cx="657226" cy="2412206"/>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548379" y="1247775"/>
            <a:ext cx="1809184" cy="369332"/>
          </a:xfrm>
          <a:prstGeom prst="rect">
            <a:avLst/>
          </a:prstGeom>
          <a:noFill/>
        </p:spPr>
        <p:txBody>
          <a:bodyPr wrap="square" rtlCol="0">
            <a:spAutoFit/>
          </a:bodyPr>
          <a:lstStyle/>
          <a:p>
            <a:r>
              <a:rPr lang="en-US" dirty="0" smtClean="0"/>
              <a:t>Check waveform</a:t>
            </a:r>
            <a:endParaRPr lang="en-US" dirty="0"/>
          </a:p>
        </p:txBody>
      </p:sp>
      <p:pic>
        <p:nvPicPr>
          <p:cNvPr id="28" name="Picture 27"/>
          <p:cNvPicPr>
            <a:picLocks noChangeAspect="1"/>
          </p:cNvPicPr>
          <p:nvPr/>
        </p:nvPicPr>
        <p:blipFill>
          <a:blip r:embed="rId2"/>
          <a:stretch>
            <a:fillRect/>
          </a:stretch>
        </p:blipFill>
        <p:spPr>
          <a:xfrm>
            <a:off x="88882" y="3462476"/>
            <a:ext cx="6325005" cy="2908520"/>
          </a:xfrm>
          <a:prstGeom prst="rect">
            <a:avLst/>
          </a:prstGeom>
        </p:spPr>
      </p:pic>
      <p:cxnSp>
        <p:nvCxnSpPr>
          <p:cNvPr id="50" name="Elbow Connector 49"/>
          <p:cNvCxnSpPr>
            <a:stCxn id="65" idx="2"/>
          </p:cNvCxnSpPr>
          <p:nvPr/>
        </p:nvCxnSpPr>
        <p:spPr>
          <a:xfrm rot="5400000">
            <a:off x="6542859" y="3154894"/>
            <a:ext cx="2028203" cy="2372720"/>
          </a:xfrm>
          <a:prstGeom prst="bent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005637" y="4986024"/>
            <a:ext cx="1809184" cy="369332"/>
          </a:xfrm>
          <a:prstGeom prst="rect">
            <a:avLst/>
          </a:prstGeom>
          <a:noFill/>
        </p:spPr>
        <p:txBody>
          <a:bodyPr wrap="square" rtlCol="0">
            <a:spAutoFit/>
          </a:bodyPr>
          <a:lstStyle/>
          <a:p>
            <a:r>
              <a:rPr lang="en-US" dirty="0" smtClean="0"/>
              <a:t>Check netlist</a:t>
            </a:r>
            <a:endParaRPr lang="en-US" dirty="0"/>
          </a:p>
        </p:txBody>
      </p:sp>
      <p:pic>
        <p:nvPicPr>
          <p:cNvPr id="38" name="Picture 37"/>
          <p:cNvPicPr>
            <a:picLocks noChangeAspect="1"/>
          </p:cNvPicPr>
          <p:nvPr/>
        </p:nvPicPr>
        <p:blipFill>
          <a:blip r:embed="rId3"/>
          <a:stretch>
            <a:fillRect/>
          </a:stretch>
        </p:blipFill>
        <p:spPr>
          <a:xfrm>
            <a:off x="0" y="1911991"/>
            <a:ext cx="12192000" cy="1408173"/>
          </a:xfrm>
          <a:prstGeom prst="rect">
            <a:avLst/>
          </a:prstGeom>
        </p:spPr>
      </p:pic>
      <p:pic>
        <p:nvPicPr>
          <p:cNvPr id="39" name="Picture 38"/>
          <p:cNvPicPr>
            <a:picLocks noChangeAspect="1"/>
          </p:cNvPicPr>
          <p:nvPr/>
        </p:nvPicPr>
        <p:blipFill>
          <a:blip r:embed="rId4"/>
          <a:stretch>
            <a:fillRect/>
          </a:stretch>
        </p:blipFill>
        <p:spPr>
          <a:xfrm>
            <a:off x="2138362" y="976313"/>
            <a:ext cx="9734550" cy="152400"/>
          </a:xfrm>
          <a:prstGeom prst="rect">
            <a:avLst/>
          </a:prstGeom>
        </p:spPr>
      </p:pic>
      <p:cxnSp>
        <p:nvCxnSpPr>
          <p:cNvPr id="51" name="Straight Connector 50"/>
          <p:cNvCxnSpPr/>
          <p:nvPr/>
        </p:nvCxnSpPr>
        <p:spPr>
          <a:xfrm>
            <a:off x="9410700" y="1617107"/>
            <a:ext cx="992" cy="1720138"/>
          </a:xfrm>
          <a:prstGeom prst="line">
            <a:avLst/>
          </a:prstGeom>
          <a:ln w="12700">
            <a:solidFill>
              <a:srgbClr val="FF004B"/>
            </a:solidFill>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1407140" y="1608263"/>
            <a:ext cx="23852" cy="1728982"/>
          </a:xfrm>
          <a:prstGeom prst="line">
            <a:avLst/>
          </a:prstGeom>
          <a:ln w="12700">
            <a:solidFill>
              <a:srgbClr val="FF004B"/>
            </a:solidFill>
            <a:prstDash val="dash"/>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8655728" y="1278887"/>
            <a:ext cx="3710865" cy="369332"/>
          </a:xfrm>
          <a:prstGeom prst="rect">
            <a:avLst/>
          </a:prstGeom>
          <a:noFill/>
        </p:spPr>
        <p:txBody>
          <a:bodyPr wrap="square" rtlCol="0">
            <a:spAutoFit/>
          </a:bodyPr>
          <a:lstStyle/>
          <a:p>
            <a:pPr algn="ctr"/>
            <a:r>
              <a:rPr lang="en-US" dirty="0" smtClean="0"/>
              <a:t>Sim waveform = Mem 53 waveform </a:t>
            </a:r>
            <a:endParaRPr lang="en-US" dirty="0"/>
          </a:p>
        </p:txBody>
      </p:sp>
      <p:sp>
        <p:nvSpPr>
          <p:cNvPr id="65" name="Rectangle 64"/>
          <p:cNvSpPr/>
          <p:nvPr/>
        </p:nvSpPr>
        <p:spPr>
          <a:xfrm>
            <a:off x="7409820" y="2835348"/>
            <a:ext cx="2667000" cy="4918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p:cNvCxnSpPr/>
          <p:nvPr/>
        </p:nvCxnSpPr>
        <p:spPr>
          <a:xfrm flipH="1">
            <a:off x="9698831" y="2460095"/>
            <a:ext cx="2381" cy="1130830"/>
          </a:xfrm>
          <a:prstGeom prst="line">
            <a:avLst/>
          </a:prstGeom>
          <a:ln w="12700">
            <a:solidFill>
              <a:srgbClr val="FF004B"/>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11715750" y="2460095"/>
            <a:ext cx="952" cy="1130830"/>
          </a:xfrm>
          <a:prstGeom prst="line">
            <a:avLst/>
          </a:prstGeom>
          <a:ln w="12700">
            <a:solidFill>
              <a:srgbClr val="FF004B"/>
            </a:solidFill>
            <a:prstDash val="dash"/>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8655727" y="3583936"/>
            <a:ext cx="3710865" cy="369332"/>
          </a:xfrm>
          <a:prstGeom prst="rect">
            <a:avLst/>
          </a:prstGeom>
          <a:noFill/>
        </p:spPr>
        <p:txBody>
          <a:bodyPr wrap="square" rtlCol="0">
            <a:spAutoFit/>
          </a:bodyPr>
          <a:lstStyle/>
          <a:p>
            <a:pPr algn="ctr"/>
            <a:r>
              <a:rPr lang="en-US" dirty="0" err="1" smtClean="0"/>
              <a:t>Exp</a:t>
            </a:r>
            <a:r>
              <a:rPr lang="en-US" dirty="0" smtClean="0"/>
              <a:t> waveform = Mem 6 waveform </a:t>
            </a:r>
            <a:endParaRPr lang="en-US" dirty="0"/>
          </a:p>
        </p:txBody>
      </p:sp>
    </p:spTree>
    <p:extLst>
      <p:ext uri="{BB962C8B-B14F-4D97-AF65-F5344CB8AC3E}">
        <p14:creationId xmlns:p14="http://schemas.microsoft.com/office/powerpoint/2010/main" val="226989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fade">
                                      <p:cBhvr>
                                        <p:cTn id="28" dur="500"/>
                                        <p:tgtEl>
                                          <p:spTgt spid="51"/>
                                        </p:tgtEl>
                                      </p:cBhvr>
                                    </p:animEffect>
                                  </p:childTnLst>
                                </p:cTn>
                              </p:par>
                              <p:par>
                                <p:cTn id="29" presetID="10" presetClass="entr" presetSubtype="0" fill="hold" nodeType="with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fade">
                                      <p:cBhvr>
                                        <p:cTn id="31" dur="500"/>
                                        <p:tgtEl>
                                          <p:spTgt spid="6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0"/>
                                        </p:tgtEl>
                                        <p:attrNameLst>
                                          <p:attrName>style.visibility</p:attrName>
                                        </p:attrNameLst>
                                      </p:cBhvr>
                                      <p:to>
                                        <p:strVal val="visible"/>
                                      </p:to>
                                    </p:set>
                                    <p:animEffect transition="in" filter="fade">
                                      <p:cBhvr>
                                        <p:cTn id="34" dur="500"/>
                                        <p:tgtEl>
                                          <p:spTgt spid="7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8"/>
                                        </p:tgtEl>
                                        <p:attrNameLst>
                                          <p:attrName>style.visibility</p:attrName>
                                        </p:attrNameLst>
                                      </p:cBhvr>
                                      <p:to>
                                        <p:strVal val="visible"/>
                                      </p:to>
                                    </p:set>
                                    <p:animEffect transition="in" filter="fade">
                                      <p:cBhvr>
                                        <p:cTn id="39" dur="500"/>
                                        <p:tgtEl>
                                          <p:spTgt spid="78"/>
                                        </p:tgtEl>
                                      </p:cBhvr>
                                    </p:animEffect>
                                  </p:childTnLst>
                                </p:cTn>
                              </p:par>
                              <p:par>
                                <p:cTn id="40" presetID="10" presetClass="entr" presetSubtype="0" fill="hold" nodeType="withEffect">
                                  <p:stCondLst>
                                    <p:cond delay="0"/>
                                  </p:stCondLst>
                                  <p:childTnLst>
                                    <p:set>
                                      <p:cBhvr>
                                        <p:cTn id="41" dur="1" fill="hold">
                                          <p:stCondLst>
                                            <p:cond delay="0"/>
                                          </p:stCondLst>
                                        </p:cTn>
                                        <p:tgtEl>
                                          <p:spTgt spid="72"/>
                                        </p:tgtEl>
                                        <p:attrNameLst>
                                          <p:attrName>style.visibility</p:attrName>
                                        </p:attrNameLst>
                                      </p:cBhvr>
                                      <p:to>
                                        <p:strVal val="visible"/>
                                      </p:to>
                                    </p:set>
                                    <p:animEffect transition="in" filter="fade">
                                      <p:cBhvr>
                                        <p:cTn id="42" dur="500"/>
                                        <p:tgtEl>
                                          <p:spTgt spid="72"/>
                                        </p:tgtEl>
                                      </p:cBhvr>
                                    </p:animEffect>
                                  </p:childTnLst>
                                </p:cTn>
                              </p:par>
                              <p:par>
                                <p:cTn id="43" presetID="10" presetClass="entr" presetSubtype="0" fill="hold" nodeType="withEffect">
                                  <p:stCondLst>
                                    <p:cond delay="0"/>
                                  </p:stCondLst>
                                  <p:childTnLst>
                                    <p:set>
                                      <p:cBhvr>
                                        <p:cTn id="44" dur="1" fill="hold">
                                          <p:stCondLst>
                                            <p:cond delay="0"/>
                                          </p:stCondLst>
                                        </p:cTn>
                                        <p:tgtEl>
                                          <p:spTgt spid="73"/>
                                        </p:tgtEl>
                                        <p:attrNameLst>
                                          <p:attrName>style.visibility</p:attrName>
                                        </p:attrNameLst>
                                      </p:cBhvr>
                                      <p:to>
                                        <p:strVal val="visible"/>
                                      </p:to>
                                    </p:set>
                                    <p:animEffect transition="in" filter="fade">
                                      <p:cBhvr>
                                        <p:cTn id="45" dur="500"/>
                                        <p:tgtEl>
                                          <p:spTgt spid="7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fade">
                                      <p:cBhvr>
                                        <p:cTn id="50" dur="500"/>
                                        <p:tgtEl>
                                          <p:spTgt spid="5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5"/>
                                        </p:tgtEl>
                                        <p:attrNameLst>
                                          <p:attrName>style.visibility</p:attrName>
                                        </p:attrNameLst>
                                      </p:cBhvr>
                                      <p:to>
                                        <p:strVal val="visible"/>
                                      </p:to>
                                    </p:set>
                                    <p:animEffect transition="in" filter="fade">
                                      <p:cBhvr>
                                        <p:cTn id="53" dur="500"/>
                                        <p:tgtEl>
                                          <p:spTgt spid="55"/>
                                        </p:tgtEl>
                                      </p:cBhvr>
                                    </p:animEffect>
                                  </p:childTnLst>
                                </p:cTn>
                              </p:par>
                            </p:childTnLst>
                          </p:cTn>
                        </p:par>
                        <p:par>
                          <p:cTn id="54" fill="hold">
                            <p:stCondLst>
                              <p:cond delay="500"/>
                            </p:stCondLst>
                            <p:childTnLst>
                              <p:par>
                                <p:cTn id="55" presetID="10" presetClass="entr" presetSubtype="0" fill="hold" nodeType="after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3" grpId="0"/>
      <p:bldP spid="55" grpId="0"/>
      <p:bldP spid="70" grpId="0"/>
      <p:bldP spid="7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
          <p:cNvSpPr txBox="1">
            <a:spLocks/>
          </p:cNvSpPr>
          <p:nvPr/>
        </p:nvSpPr>
        <p:spPr>
          <a:xfrm>
            <a:off x="2678596" y="0"/>
            <a:ext cx="10080000" cy="1080000"/>
          </a:xfrm>
          <a:prstGeom prst="rect">
            <a:avLst/>
          </a:prstGeom>
        </p:spPr>
        <p:txBody>
          <a:bodyPr anchor="ctr"/>
          <a:lstStyle>
            <a:lvl1pPr algn="l" defTabSz="914400" rtl="0" eaLnBrk="1" latinLnBrk="0" hangingPunct="1">
              <a:spcBef>
                <a:spcPct val="0"/>
              </a:spcBef>
              <a:buNone/>
              <a:defRPr sz="3600" b="1" kern="1200" baseline="0">
                <a:solidFill>
                  <a:srgbClr val="EB005A"/>
                </a:solidFill>
                <a:latin typeface="Calibri" panose="020F0502020204030204" pitchFamily="34" charset="0"/>
                <a:ea typeface="微軟正黑體" panose="020B0604030504040204" pitchFamily="34" charset="-120"/>
                <a:cs typeface="+mj-cs"/>
              </a:defRPr>
            </a:lvl1pPr>
          </a:lstStyle>
          <a:p>
            <a:r>
              <a:rPr lang="en-US" dirty="0" smtClean="0"/>
              <a:t>Wrong </a:t>
            </a:r>
            <a:r>
              <a:rPr lang="en-US" dirty="0" err="1" smtClean="0"/>
              <a:t>BISR</a:t>
            </a:r>
            <a:r>
              <a:rPr lang="en-US" dirty="0" smtClean="0"/>
              <a:t> connection cause</a:t>
            </a:r>
            <a:endParaRPr lang="en-US" dirty="0"/>
          </a:p>
        </p:txBody>
      </p:sp>
      <p:pic>
        <p:nvPicPr>
          <p:cNvPr id="29" name="Picture 28"/>
          <p:cNvPicPr>
            <a:picLocks noChangeAspect="1"/>
          </p:cNvPicPr>
          <p:nvPr/>
        </p:nvPicPr>
        <p:blipFill>
          <a:blip r:embed="rId2"/>
          <a:stretch>
            <a:fillRect/>
          </a:stretch>
        </p:blipFill>
        <p:spPr>
          <a:xfrm>
            <a:off x="180946" y="1188466"/>
            <a:ext cx="5857875" cy="609600"/>
          </a:xfrm>
          <a:prstGeom prst="rect">
            <a:avLst/>
          </a:prstGeom>
        </p:spPr>
      </p:pic>
      <p:sp>
        <p:nvSpPr>
          <p:cNvPr id="30" name="TextBox 29"/>
          <p:cNvSpPr txBox="1"/>
          <p:nvPr/>
        </p:nvSpPr>
        <p:spPr>
          <a:xfrm>
            <a:off x="2327795" y="819134"/>
            <a:ext cx="1564178" cy="369332"/>
          </a:xfrm>
          <a:prstGeom prst="rect">
            <a:avLst/>
          </a:prstGeom>
          <a:noFill/>
        </p:spPr>
        <p:txBody>
          <a:bodyPr wrap="square" rtlCol="0">
            <a:spAutoFit/>
          </a:bodyPr>
          <a:lstStyle/>
          <a:p>
            <a:r>
              <a:rPr lang="en-US" dirty="0" smtClean="0"/>
              <a:t>*</a:t>
            </a:r>
            <a:r>
              <a:rPr lang="en-US" dirty="0" err="1" smtClean="0"/>
              <a:t>BISR_inst.lis</a:t>
            </a:r>
            <a:endParaRPr lang="en-US" dirty="0"/>
          </a:p>
        </p:txBody>
      </p:sp>
      <p:cxnSp>
        <p:nvCxnSpPr>
          <p:cNvPr id="31" name="Elbow Connector 30"/>
          <p:cNvCxnSpPr/>
          <p:nvPr/>
        </p:nvCxnSpPr>
        <p:spPr>
          <a:xfrm rot="16200000" flipH="1">
            <a:off x="4550075" y="-2135549"/>
            <a:ext cx="1278896" cy="9128154"/>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80946" y="1251966"/>
            <a:ext cx="889000" cy="546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128946" y="2052726"/>
            <a:ext cx="8771512" cy="369332"/>
          </a:xfrm>
          <a:prstGeom prst="rect">
            <a:avLst/>
          </a:prstGeom>
          <a:noFill/>
        </p:spPr>
        <p:txBody>
          <a:bodyPr wrap="square" rtlCol="0">
            <a:spAutoFit/>
          </a:bodyPr>
          <a:lstStyle/>
          <a:p>
            <a:r>
              <a:rPr lang="en-US" dirty="0" smtClean="0"/>
              <a:t>Normally, will use the </a:t>
            </a:r>
            <a:r>
              <a:rPr lang="en-US" dirty="0" err="1" smtClean="0"/>
              <a:t>the</a:t>
            </a:r>
            <a:r>
              <a:rPr lang="en-US" dirty="0" smtClean="0"/>
              <a:t> last mem defined in *</a:t>
            </a:r>
            <a:r>
              <a:rPr lang="en-US" dirty="0" err="1" smtClean="0"/>
              <a:t>BISR_inst.lis</a:t>
            </a:r>
            <a:r>
              <a:rPr lang="en-US" dirty="0" smtClean="0"/>
              <a:t> file to connect to port on top. </a:t>
            </a:r>
            <a:endParaRPr lang="en-US" dirty="0"/>
          </a:p>
        </p:txBody>
      </p:sp>
      <p:sp>
        <p:nvSpPr>
          <p:cNvPr id="10" name="Rectangle 9"/>
          <p:cNvSpPr/>
          <p:nvPr/>
        </p:nvSpPr>
        <p:spPr>
          <a:xfrm>
            <a:off x="2569095" y="2437513"/>
            <a:ext cx="3938771" cy="369332"/>
          </a:xfrm>
          <a:prstGeom prst="rect">
            <a:avLst/>
          </a:prstGeom>
        </p:spPr>
        <p:txBody>
          <a:bodyPr wrap="none">
            <a:spAutoFit/>
          </a:bodyPr>
          <a:lstStyle/>
          <a:p>
            <a:r>
              <a:rPr lang="en-US" dirty="0"/>
              <a:t>Defined the connection in </a:t>
            </a:r>
            <a:r>
              <a:rPr lang="en-US" dirty="0" smtClean="0"/>
              <a:t>*</a:t>
            </a:r>
            <a:r>
              <a:rPr lang="en-US" dirty="0" err="1" smtClean="0"/>
              <a:t>ts_post.cmd</a:t>
            </a:r>
            <a:endParaRPr lang="en-US" dirty="0"/>
          </a:p>
        </p:txBody>
      </p:sp>
      <p:pic>
        <p:nvPicPr>
          <p:cNvPr id="41" name="Picture 40"/>
          <p:cNvPicPr>
            <a:picLocks noChangeAspect="1"/>
          </p:cNvPicPr>
          <p:nvPr/>
        </p:nvPicPr>
        <p:blipFill>
          <a:blip r:embed="rId3"/>
          <a:stretch>
            <a:fillRect/>
          </a:stretch>
        </p:blipFill>
        <p:spPr>
          <a:xfrm>
            <a:off x="1514475" y="3092417"/>
            <a:ext cx="9382125" cy="171450"/>
          </a:xfrm>
          <a:prstGeom prst="rect">
            <a:avLst/>
          </a:prstGeom>
        </p:spPr>
      </p:pic>
      <p:sp>
        <p:nvSpPr>
          <p:cNvPr id="12" name="Rectangle 11"/>
          <p:cNvSpPr/>
          <p:nvPr/>
        </p:nvSpPr>
        <p:spPr>
          <a:xfrm>
            <a:off x="7467600" y="3076962"/>
            <a:ext cx="4572000" cy="1704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12" idx="2"/>
            <a:endCxn id="21" idx="0"/>
          </p:cNvCxnSpPr>
          <p:nvPr/>
        </p:nvCxnSpPr>
        <p:spPr>
          <a:xfrm rot="5400000">
            <a:off x="4879901" y="458672"/>
            <a:ext cx="2084991" cy="7662408"/>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86242" y="5332372"/>
            <a:ext cx="30099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122916" y="3912301"/>
            <a:ext cx="10133214" cy="369332"/>
          </a:xfrm>
          <a:prstGeom prst="rect">
            <a:avLst/>
          </a:prstGeom>
          <a:noFill/>
        </p:spPr>
        <p:txBody>
          <a:bodyPr wrap="square" rtlCol="0">
            <a:spAutoFit/>
          </a:bodyPr>
          <a:lstStyle/>
          <a:p>
            <a:r>
              <a:rPr lang="en-US" dirty="0" err="1" smtClean="0"/>
              <a:t>Tessent</a:t>
            </a:r>
            <a:r>
              <a:rPr lang="en-US" dirty="0" smtClean="0"/>
              <a:t> tool list the ascending order by checking the first number first, and it’s similar to next number </a:t>
            </a:r>
            <a:endParaRPr lang="en-US" dirty="0"/>
          </a:p>
        </p:txBody>
      </p:sp>
      <p:pic>
        <p:nvPicPr>
          <p:cNvPr id="59" name="Picture 58"/>
          <p:cNvPicPr>
            <a:picLocks noChangeAspect="1"/>
          </p:cNvPicPr>
          <p:nvPr/>
        </p:nvPicPr>
        <p:blipFill>
          <a:blip r:embed="rId4"/>
          <a:stretch>
            <a:fillRect/>
          </a:stretch>
        </p:blipFill>
        <p:spPr>
          <a:xfrm>
            <a:off x="261937" y="5332372"/>
            <a:ext cx="5943600" cy="609600"/>
          </a:xfrm>
          <a:prstGeom prst="rect">
            <a:avLst/>
          </a:prstGeom>
        </p:spPr>
      </p:pic>
      <p:sp>
        <p:nvSpPr>
          <p:cNvPr id="60" name="TextBox 59"/>
          <p:cNvSpPr txBox="1"/>
          <p:nvPr/>
        </p:nvSpPr>
        <p:spPr>
          <a:xfrm>
            <a:off x="586242" y="6138306"/>
            <a:ext cx="10133214" cy="369332"/>
          </a:xfrm>
          <a:prstGeom prst="rect">
            <a:avLst/>
          </a:prstGeom>
          <a:noFill/>
        </p:spPr>
        <p:txBody>
          <a:bodyPr wrap="square" rtlCol="0">
            <a:spAutoFit/>
          </a:bodyPr>
          <a:lstStyle/>
          <a:p>
            <a:r>
              <a:rPr lang="en-US" b="1" u="sng" dirty="0" smtClean="0"/>
              <a:t>Note: </a:t>
            </a:r>
            <a:r>
              <a:rPr lang="en-US" dirty="0" smtClean="0"/>
              <a:t>can check ascending order of </a:t>
            </a:r>
            <a:r>
              <a:rPr lang="en-US" dirty="0" err="1" smtClean="0"/>
              <a:t>Tessent</a:t>
            </a:r>
            <a:r>
              <a:rPr lang="en-US" dirty="0" smtClean="0"/>
              <a:t> tool by checking file *.</a:t>
            </a:r>
            <a:r>
              <a:rPr lang="en-US" dirty="0" err="1" smtClean="0"/>
              <a:t>bisr_segment_order</a:t>
            </a:r>
            <a:r>
              <a:rPr lang="en-US" dirty="0" smtClean="0"/>
              <a:t> after insert </a:t>
            </a:r>
            <a:r>
              <a:rPr lang="en-US" dirty="0" err="1" smtClean="0"/>
              <a:t>MBIST</a:t>
            </a:r>
            <a:r>
              <a:rPr lang="en-US" dirty="0" smtClean="0"/>
              <a:t>.</a:t>
            </a:r>
            <a:endParaRPr lang="en-US" dirty="0"/>
          </a:p>
        </p:txBody>
      </p:sp>
      <p:sp>
        <p:nvSpPr>
          <p:cNvPr id="25" name="Right Arrow 24"/>
          <p:cNvSpPr/>
          <p:nvPr/>
        </p:nvSpPr>
        <p:spPr>
          <a:xfrm>
            <a:off x="6298557" y="5441863"/>
            <a:ext cx="630315" cy="3906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7021892" y="5182211"/>
            <a:ext cx="4941507" cy="923330"/>
          </a:xfrm>
          <a:prstGeom prst="rect">
            <a:avLst/>
          </a:prstGeom>
        </p:spPr>
        <p:txBody>
          <a:bodyPr wrap="square">
            <a:spAutoFit/>
          </a:bodyPr>
          <a:lstStyle/>
          <a:p>
            <a:r>
              <a:rPr lang="en-US" dirty="0" smtClean="0">
                <a:solidFill>
                  <a:srgbClr val="FF0000"/>
                </a:solidFill>
              </a:rPr>
              <a:t>Tool will use </a:t>
            </a:r>
            <a:r>
              <a:rPr lang="en-US" dirty="0" err="1" smtClean="0">
                <a:solidFill>
                  <a:srgbClr val="FF0000"/>
                </a:solidFill>
              </a:rPr>
              <a:t>MMEM6</a:t>
            </a:r>
            <a:r>
              <a:rPr lang="en-US" dirty="0" smtClean="0">
                <a:solidFill>
                  <a:srgbClr val="FF0000"/>
                </a:solidFill>
              </a:rPr>
              <a:t> for last </a:t>
            </a:r>
            <a:r>
              <a:rPr lang="en-US" dirty="0" err="1" smtClean="0">
                <a:solidFill>
                  <a:srgbClr val="FF0000"/>
                </a:solidFill>
              </a:rPr>
              <a:t>BISR</a:t>
            </a:r>
            <a:r>
              <a:rPr lang="en-US" dirty="0" smtClean="0">
                <a:solidFill>
                  <a:srgbClr val="FF0000"/>
                </a:solidFill>
              </a:rPr>
              <a:t> connect to port to generate pattern, instead of </a:t>
            </a:r>
            <a:r>
              <a:rPr lang="en-US" dirty="0" err="1" smtClean="0">
                <a:solidFill>
                  <a:srgbClr val="FF0000"/>
                </a:solidFill>
              </a:rPr>
              <a:t>MMEM53</a:t>
            </a:r>
            <a:r>
              <a:rPr lang="en-US" dirty="0" smtClean="0">
                <a:solidFill>
                  <a:srgbClr val="FF0000"/>
                </a:solidFill>
              </a:rPr>
              <a:t> defined in *</a:t>
            </a:r>
            <a:r>
              <a:rPr lang="en-US" dirty="0" err="1" smtClean="0">
                <a:solidFill>
                  <a:srgbClr val="FF0000"/>
                </a:solidFill>
              </a:rPr>
              <a:t>ts_post.cmd</a:t>
            </a:r>
            <a:r>
              <a:rPr lang="en-US" dirty="0" smtClean="0">
                <a:solidFill>
                  <a:srgbClr val="FF0000"/>
                </a:solidFill>
              </a:rPr>
              <a:t> </a:t>
            </a:r>
            <a:endParaRPr lang="en-US" dirty="0">
              <a:solidFill>
                <a:srgbClr val="FF0000"/>
              </a:solidFill>
            </a:endParaRPr>
          </a:p>
        </p:txBody>
      </p:sp>
    </p:spTree>
    <p:extLst>
      <p:ext uri="{BB962C8B-B14F-4D97-AF65-F5344CB8AC3E}">
        <p14:creationId xmlns:p14="http://schemas.microsoft.com/office/powerpoint/2010/main" val="312497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fade">
                                      <p:cBhvr>
                                        <p:cTn id="32" dur="500"/>
                                        <p:tgtEl>
                                          <p:spTgt spid="48"/>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fade">
                                      <p:cBhvr>
                                        <p:cTn id="36" dur="500"/>
                                        <p:tgtEl>
                                          <p:spTgt spid="56"/>
                                        </p:tgtEl>
                                      </p:cBhvr>
                                    </p:animEffect>
                                  </p:childTnLst>
                                </p:cTn>
                              </p:par>
                            </p:childTnLst>
                          </p:cTn>
                        </p:par>
                        <p:par>
                          <p:cTn id="37" fill="hold">
                            <p:stCondLst>
                              <p:cond delay="1000"/>
                            </p:stCondLst>
                            <p:childTnLst>
                              <p:par>
                                <p:cTn id="38" presetID="10" presetClass="entr" presetSubtype="0" fill="hold" nodeType="afterEffect">
                                  <p:stCondLst>
                                    <p:cond delay="0"/>
                                  </p:stCondLst>
                                  <p:childTnLst>
                                    <p:set>
                                      <p:cBhvr>
                                        <p:cTn id="39" dur="1" fill="hold">
                                          <p:stCondLst>
                                            <p:cond delay="0"/>
                                          </p:stCondLst>
                                        </p:cTn>
                                        <p:tgtEl>
                                          <p:spTgt spid="59"/>
                                        </p:tgtEl>
                                        <p:attrNameLst>
                                          <p:attrName>style.visibility</p:attrName>
                                        </p:attrNameLst>
                                      </p:cBhvr>
                                      <p:to>
                                        <p:strVal val="visible"/>
                                      </p:to>
                                    </p:set>
                                    <p:animEffect transition="in" filter="fade">
                                      <p:cBhvr>
                                        <p:cTn id="40" dur="500"/>
                                        <p:tgtEl>
                                          <p:spTgt spid="5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childTnLst>
                          </p:cTn>
                        </p:par>
                        <p:par>
                          <p:cTn id="46" fill="hold">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61"/>
                                        </p:tgtEl>
                                        <p:attrNameLst>
                                          <p:attrName>style.visibility</p:attrName>
                                        </p:attrNameLst>
                                      </p:cBhvr>
                                      <p:to>
                                        <p:strVal val="visible"/>
                                      </p:to>
                                    </p:set>
                                    <p:animEffect transition="in" filter="fade">
                                      <p:cBhvr>
                                        <p:cTn id="49" dur="500"/>
                                        <p:tgtEl>
                                          <p:spTgt spid="61"/>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60"/>
                                        </p:tgtEl>
                                        <p:attrNameLst>
                                          <p:attrName>style.visibility</p:attrName>
                                        </p:attrNameLst>
                                      </p:cBhvr>
                                      <p:to>
                                        <p:strVal val="visible"/>
                                      </p:to>
                                    </p:set>
                                    <p:animEffect transition="in" filter="fade">
                                      <p:cBhvr>
                                        <p:cTn id="54"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0" grpId="0"/>
      <p:bldP spid="10" grpId="0"/>
      <p:bldP spid="56" grpId="0"/>
      <p:bldP spid="60" grpId="0"/>
      <p:bldP spid="25" grpId="0" animBg="1"/>
      <p:bldP spid="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78596" y="0"/>
            <a:ext cx="10080000" cy="1080000"/>
          </a:xfrm>
        </p:spPr>
        <p:txBody>
          <a:bodyPr/>
          <a:lstStyle/>
          <a:p>
            <a:r>
              <a:rPr lang="en-US" dirty="0" smtClean="0"/>
              <a:t>Solution for </a:t>
            </a:r>
            <a:r>
              <a:rPr lang="en-US" dirty="0" err="1" smtClean="0"/>
              <a:t>BISR</a:t>
            </a:r>
            <a:r>
              <a:rPr lang="en-US" dirty="0" smtClean="0"/>
              <a:t> issue</a:t>
            </a:r>
            <a:endParaRPr lang="en-US" dirty="0"/>
          </a:p>
        </p:txBody>
      </p:sp>
      <p:pic>
        <p:nvPicPr>
          <p:cNvPr id="4" name="Picture 3"/>
          <p:cNvPicPr>
            <a:picLocks noChangeAspect="1"/>
          </p:cNvPicPr>
          <p:nvPr/>
        </p:nvPicPr>
        <p:blipFill>
          <a:blip r:embed="rId2"/>
          <a:stretch>
            <a:fillRect/>
          </a:stretch>
        </p:blipFill>
        <p:spPr>
          <a:xfrm>
            <a:off x="424190" y="2906800"/>
            <a:ext cx="11268548" cy="3485688"/>
          </a:xfrm>
          <a:prstGeom prst="rect">
            <a:avLst/>
          </a:prstGeom>
        </p:spPr>
      </p:pic>
      <p:pic>
        <p:nvPicPr>
          <p:cNvPr id="5" name="Picture 4"/>
          <p:cNvPicPr>
            <a:picLocks noChangeAspect="1"/>
          </p:cNvPicPr>
          <p:nvPr/>
        </p:nvPicPr>
        <p:blipFill>
          <a:blip r:embed="rId3"/>
          <a:stretch>
            <a:fillRect/>
          </a:stretch>
        </p:blipFill>
        <p:spPr>
          <a:xfrm>
            <a:off x="1259946" y="1996536"/>
            <a:ext cx="9239250" cy="142875"/>
          </a:xfrm>
          <a:prstGeom prst="rect">
            <a:avLst/>
          </a:prstGeom>
        </p:spPr>
      </p:pic>
      <p:pic>
        <p:nvPicPr>
          <p:cNvPr id="12" name="Picture 11"/>
          <p:cNvPicPr>
            <a:picLocks noChangeAspect="1"/>
          </p:cNvPicPr>
          <p:nvPr/>
        </p:nvPicPr>
        <p:blipFill>
          <a:blip r:embed="rId4"/>
          <a:stretch>
            <a:fillRect/>
          </a:stretch>
        </p:blipFill>
        <p:spPr>
          <a:xfrm>
            <a:off x="1188509" y="1570114"/>
            <a:ext cx="9382125" cy="171450"/>
          </a:xfrm>
          <a:prstGeom prst="rect">
            <a:avLst/>
          </a:prstGeom>
        </p:spPr>
      </p:pic>
      <p:sp>
        <p:nvSpPr>
          <p:cNvPr id="9" name="Down Arrow 8"/>
          <p:cNvSpPr/>
          <p:nvPr/>
        </p:nvSpPr>
        <p:spPr>
          <a:xfrm>
            <a:off x="5298286" y="1781766"/>
            <a:ext cx="490451" cy="1745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511337" y="3798917"/>
            <a:ext cx="282633" cy="230832"/>
          </a:xfrm>
          <a:prstGeom prst="rect">
            <a:avLst/>
          </a:prstGeom>
          <a:noFill/>
        </p:spPr>
        <p:txBody>
          <a:bodyPr wrap="square" rtlCol="0">
            <a:spAutoFit/>
          </a:bodyPr>
          <a:lstStyle/>
          <a:p>
            <a:r>
              <a:rPr lang="en-US" sz="900" dirty="0" smtClean="0">
                <a:solidFill>
                  <a:schemeClr val="bg1"/>
                </a:solidFill>
              </a:rPr>
              <a:t>SI</a:t>
            </a:r>
            <a:endParaRPr lang="en-US" sz="900" dirty="0">
              <a:solidFill>
                <a:schemeClr val="bg1"/>
              </a:solidFill>
            </a:endParaRPr>
          </a:p>
        </p:txBody>
      </p:sp>
      <p:sp>
        <p:nvSpPr>
          <p:cNvPr id="15" name="TextBox 14"/>
          <p:cNvSpPr txBox="1"/>
          <p:nvPr/>
        </p:nvSpPr>
        <p:spPr>
          <a:xfrm>
            <a:off x="2222268" y="3798917"/>
            <a:ext cx="329739" cy="230832"/>
          </a:xfrm>
          <a:prstGeom prst="rect">
            <a:avLst/>
          </a:prstGeom>
          <a:noFill/>
        </p:spPr>
        <p:txBody>
          <a:bodyPr wrap="square" rtlCol="0">
            <a:spAutoFit/>
          </a:bodyPr>
          <a:lstStyle/>
          <a:p>
            <a:r>
              <a:rPr lang="en-US" sz="900" dirty="0" smtClean="0">
                <a:solidFill>
                  <a:schemeClr val="bg1"/>
                </a:solidFill>
              </a:rPr>
              <a:t>SO</a:t>
            </a:r>
            <a:endParaRPr lang="en-US" sz="900" dirty="0">
              <a:solidFill>
                <a:schemeClr val="bg1"/>
              </a:solidFill>
            </a:endParaRPr>
          </a:p>
        </p:txBody>
      </p:sp>
      <p:sp>
        <p:nvSpPr>
          <p:cNvPr id="16" name="TextBox 15"/>
          <p:cNvSpPr txBox="1"/>
          <p:nvPr/>
        </p:nvSpPr>
        <p:spPr>
          <a:xfrm>
            <a:off x="6002738" y="4534228"/>
            <a:ext cx="329739" cy="230832"/>
          </a:xfrm>
          <a:prstGeom prst="rect">
            <a:avLst/>
          </a:prstGeom>
          <a:noFill/>
        </p:spPr>
        <p:txBody>
          <a:bodyPr wrap="square" rtlCol="0">
            <a:spAutoFit/>
          </a:bodyPr>
          <a:lstStyle/>
          <a:p>
            <a:r>
              <a:rPr lang="en-US" sz="900" dirty="0" smtClean="0">
                <a:solidFill>
                  <a:schemeClr val="bg1"/>
                </a:solidFill>
              </a:rPr>
              <a:t>SO</a:t>
            </a:r>
            <a:endParaRPr lang="en-US" sz="900" dirty="0">
              <a:solidFill>
                <a:schemeClr val="bg1"/>
              </a:solidFill>
            </a:endParaRPr>
          </a:p>
        </p:txBody>
      </p:sp>
      <p:sp>
        <p:nvSpPr>
          <p:cNvPr id="17" name="TextBox 16"/>
          <p:cNvSpPr txBox="1"/>
          <p:nvPr/>
        </p:nvSpPr>
        <p:spPr>
          <a:xfrm>
            <a:off x="269291" y="788107"/>
            <a:ext cx="11578345" cy="646331"/>
          </a:xfrm>
          <a:prstGeom prst="rect">
            <a:avLst/>
          </a:prstGeom>
          <a:noFill/>
        </p:spPr>
        <p:txBody>
          <a:bodyPr wrap="square" rtlCol="0">
            <a:spAutoFit/>
          </a:bodyPr>
          <a:lstStyle/>
          <a:p>
            <a:r>
              <a:rPr lang="en-US" dirty="0" smtClean="0"/>
              <a:t>First method (early project period) : change memory connect port from </a:t>
            </a:r>
            <a:r>
              <a:rPr lang="en-US" dirty="0" err="1" smtClean="0"/>
              <a:t>MMEM53</a:t>
            </a:r>
            <a:r>
              <a:rPr lang="en-US" dirty="0" smtClean="0"/>
              <a:t> to </a:t>
            </a:r>
            <a:r>
              <a:rPr lang="en-US" dirty="0" err="1" smtClean="0"/>
              <a:t>MMEM6</a:t>
            </a:r>
            <a:r>
              <a:rPr lang="en-US" dirty="0" smtClean="0"/>
              <a:t> in “</a:t>
            </a:r>
            <a:r>
              <a:rPr lang="en-US" dirty="0" err="1" smtClean="0"/>
              <a:t>MBIST</a:t>
            </a:r>
            <a:r>
              <a:rPr lang="en-US" dirty="0" smtClean="0"/>
              <a:t> insertion” stage and re-run </a:t>
            </a:r>
            <a:r>
              <a:rPr lang="en-US" dirty="0" err="1" smtClean="0"/>
              <a:t>MBIST</a:t>
            </a:r>
            <a:r>
              <a:rPr lang="en-US" dirty="0" smtClean="0"/>
              <a:t> insertion</a:t>
            </a:r>
            <a:endParaRPr lang="en-US" dirty="0"/>
          </a:p>
        </p:txBody>
      </p:sp>
      <p:sp>
        <p:nvSpPr>
          <p:cNvPr id="18" name="TextBox 17"/>
          <p:cNvSpPr txBox="1"/>
          <p:nvPr/>
        </p:nvSpPr>
        <p:spPr>
          <a:xfrm>
            <a:off x="370679" y="2171489"/>
            <a:ext cx="11375570" cy="646331"/>
          </a:xfrm>
          <a:prstGeom prst="rect">
            <a:avLst/>
          </a:prstGeom>
          <a:noFill/>
        </p:spPr>
        <p:txBody>
          <a:bodyPr wrap="square" rtlCol="0">
            <a:spAutoFit/>
          </a:bodyPr>
          <a:lstStyle/>
          <a:p>
            <a:r>
              <a:rPr lang="en-US" dirty="0" smtClean="0"/>
              <a:t>Second method (late project period) : ECO netlist, delete connection from </a:t>
            </a:r>
            <a:r>
              <a:rPr lang="en-US" dirty="0" err="1" smtClean="0"/>
              <a:t>MMEM53</a:t>
            </a:r>
            <a:r>
              <a:rPr lang="en-US" dirty="0" smtClean="0"/>
              <a:t>/SO to </a:t>
            </a:r>
            <a:r>
              <a:rPr lang="en-US" dirty="0" err="1" smtClean="0"/>
              <a:t>BISR_so</a:t>
            </a:r>
            <a:r>
              <a:rPr lang="en-US" dirty="0" smtClean="0"/>
              <a:t> (red net), connect </a:t>
            </a:r>
            <a:r>
              <a:rPr lang="en-US" dirty="0" err="1" smtClean="0"/>
              <a:t>MMEM6</a:t>
            </a:r>
            <a:r>
              <a:rPr lang="en-US" dirty="0" smtClean="0"/>
              <a:t>/SO (yellow net) to </a:t>
            </a:r>
            <a:r>
              <a:rPr lang="en-US" dirty="0" err="1" smtClean="0"/>
              <a:t>BISR_so</a:t>
            </a:r>
            <a:endParaRPr lang="en-US" dirty="0"/>
          </a:p>
        </p:txBody>
      </p:sp>
      <p:sp>
        <p:nvSpPr>
          <p:cNvPr id="13" name="TextBox 12"/>
          <p:cNvSpPr txBox="1"/>
          <p:nvPr/>
        </p:nvSpPr>
        <p:spPr>
          <a:xfrm>
            <a:off x="9463603" y="5459711"/>
            <a:ext cx="702863" cy="230832"/>
          </a:xfrm>
          <a:prstGeom prst="rect">
            <a:avLst/>
          </a:prstGeom>
          <a:noFill/>
        </p:spPr>
        <p:txBody>
          <a:bodyPr wrap="square" rtlCol="0">
            <a:spAutoFit/>
          </a:bodyPr>
          <a:lstStyle/>
          <a:p>
            <a:r>
              <a:rPr lang="en-US" sz="900" dirty="0" err="1" smtClean="0">
                <a:solidFill>
                  <a:schemeClr val="bg1"/>
                </a:solidFill>
              </a:rPr>
              <a:t>BISR_so</a:t>
            </a:r>
            <a:endParaRPr lang="en-US" sz="900" dirty="0">
              <a:solidFill>
                <a:schemeClr val="bg1"/>
              </a:solidFill>
            </a:endParaRPr>
          </a:p>
        </p:txBody>
      </p:sp>
    </p:spTree>
    <p:extLst>
      <p:ext uri="{BB962C8B-B14F-4D97-AF65-F5344CB8AC3E}">
        <p14:creationId xmlns:p14="http://schemas.microsoft.com/office/powerpoint/2010/main" val="7275154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78596" y="0"/>
            <a:ext cx="10080000" cy="1080000"/>
          </a:xfrm>
        </p:spPr>
        <p:txBody>
          <a:bodyPr/>
          <a:lstStyle/>
          <a:p>
            <a:r>
              <a:rPr lang="en-US" dirty="0" err="1" smtClean="0"/>
              <a:t>FSN0FS128A</a:t>
            </a:r>
            <a:r>
              <a:rPr lang="en-US" dirty="0" smtClean="0"/>
              <a:t> Solving Issue Summary</a:t>
            </a:r>
            <a:endParaRPr lang="en-US" dirty="0"/>
          </a:p>
        </p:txBody>
      </p:sp>
      <p:sp>
        <p:nvSpPr>
          <p:cNvPr id="4" name="Rectangle 3"/>
          <p:cNvSpPr/>
          <p:nvPr/>
        </p:nvSpPr>
        <p:spPr>
          <a:xfrm>
            <a:off x="583096" y="1080000"/>
            <a:ext cx="7467600" cy="3416320"/>
          </a:xfrm>
          <a:prstGeom prst="rect">
            <a:avLst/>
          </a:prstGeom>
        </p:spPr>
        <p:txBody>
          <a:bodyPr wrap="square">
            <a:spAutoFit/>
          </a:bodyPr>
          <a:lstStyle/>
          <a:p>
            <a:r>
              <a:rPr lang="en-US" b="1" dirty="0">
                <a:latin typeface="DengXian"/>
                <a:ea typeface="Calibri" panose="020F0502020204030204" pitchFamily="34" charset="0"/>
              </a:rPr>
              <a:t>AC </a:t>
            </a:r>
            <a:r>
              <a:rPr lang="en-US" b="1" dirty="0" smtClean="0"/>
              <a:t>↔</a:t>
            </a:r>
            <a:r>
              <a:rPr lang="en-US" b="1" dirty="0" smtClean="0">
                <a:latin typeface="DengXian"/>
                <a:ea typeface="Calibri" panose="020F0502020204030204" pitchFamily="34" charset="0"/>
              </a:rPr>
              <a:t> IP owner:</a:t>
            </a:r>
          </a:p>
          <a:p>
            <a:pPr marL="342900" indent="-342900">
              <a:buFont typeface="DengXian"/>
              <a:buChar char="-"/>
            </a:pPr>
            <a:r>
              <a:rPr lang="en-US" dirty="0">
                <a:latin typeface="DengXian"/>
                <a:ea typeface="Calibri" panose="020F0502020204030204" pitchFamily="34" charset="0"/>
              </a:rPr>
              <a:t>Work with IP owner to fix and release new </a:t>
            </a:r>
            <a:r>
              <a:rPr lang="en-US" dirty="0" err="1">
                <a:latin typeface="DengXian"/>
                <a:ea typeface="Calibri" panose="020F0502020204030204" pitchFamily="34" charset="0"/>
              </a:rPr>
              <a:t>PLL</a:t>
            </a:r>
            <a:r>
              <a:rPr lang="en-US" dirty="0">
                <a:latin typeface="DengXian"/>
                <a:ea typeface="Calibri" panose="020F0502020204030204" pitchFamily="34" charset="0"/>
              </a:rPr>
              <a:t> </a:t>
            </a:r>
            <a:r>
              <a:rPr lang="en-US" dirty="0" smtClean="0">
                <a:latin typeface="DengXian"/>
                <a:ea typeface="Calibri" panose="020F0502020204030204" pitchFamily="34" charset="0"/>
              </a:rPr>
              <a:t>model</a:t>
            </a:r>
          </a:p>
          <a:p>
            <a:pPr marL="342900" indent="-342900">
              <a:buFont typeface="DengXian"/>
              <a:buChar char="-"/>
            </a:pPr>
            <a:endParaRPr lang="en-US" dirty="0">
              <a:latin typeface="DengXian"/>
              <a:ea typeface="Calibri" panose="020F0502020204030204" pitchFamily="34" charset="0"/>
            </a:endParaRPr>
          </a:p>
          <a:p>
            <a:r>
              <a:rPr lang="en-US" b="1" dirty="0" smtClean="0">
                <a:latin typeface="DengXian"/>
                <a:ea typeface="Calibri" panose="020F0502020204030204" pitchFamily="34" charset="0"/>
              </a:rPr>
              <a:t>AC </a:t>
            </a:r>
            <a:r>
              <a:rPr lang="en-US" b="1" dirty="0"/>
              <a:t>→</a:t>
            </a:r>
            <a:r>
              <a:rPr lang="en-US" b="1" dirty="0" smtClean="0">
                <a:latin typeface="DengXian"/>
                <a:ea typeface="Calibri" panose="020F0502020204030204" pitchFamily="34" charset="0"/>
              </a:rPr>
              <a:t> </a:t>
            </a:r>
            <a:r>
              <a:rPr lang="en-US" b="1" dirty="0">
                <a:latin typeface="DengXian"/>
                <a:ea typeface="Calibri" panose="020F0502020204030204" pitchFamily="34" charset="0"/>
              </a:rPr>
              <a:t>RD</a:t>
            </a:r>
            <a:r>
              <a:rPr lang="en-US" b="1" dirty="0" smtClean="0">
                <a:latin typeface="DengXian"/>
                <a:ea typeface="Calibri" panose="020F0502020204030204" pitchFamily="34" charset="0"/>
              </a:rPr>
              <a:t>:</a:t>
            </a:r>
            <a:endParaRPr lang="en-US" b="1" dirty="0">
              <a:latin typeface="Calibri" panose="020F0502020204030204" pitchFamily="34" charset="0"/>
              <a:ea typeface="Calibri" panose="020F0502020204030204" pitchFamily="34" charset="0"/>
            </a:endParaRPr>
          </a:p>
          <a:p>
            <a:pPr marL="342900" marR="0" lvl="0" indent="-342900">
              <a:spcBef>
                <a:spcPts val="0"/>
              </a:spcBef>
              <a:spcAft>
                <a:spcPts val="0"/>
              </a:spcAft>
              <a:buFont typeface="DengXian"/>
              <a:buChar char="-"/>
            </a:pPr>
            <a:r>
              <a:rPr lang="en-US" dirty="0" smtClean="0">
                <a:latin typeface="DengXian"/>
                <a:ea typeface="Calibri" panose="020F0502020204030204" pitchFamily="34" charset="0"/>
                <a:cs typeface="Times New Roman" panose="02020603050405020304" pitchFamily="18" charset="0"/>
              </a:rPr>
              <a:t>Confirm for soon behavior of </a:t>
            </a:r>
            <a:r>
              <a:rPr lang="en-US" dirty="0" err="1" smtClean="0">
                <a:latin typeface="DengXian"/>
                <a:ea typeface="Calibri" panose="020F0502020204030204" pitchFamily="34" charset="0"/>
                <a:cs typeface="Times New Roman" panose="02020603050405020304" pitchFamily="18" charset="0"/>
              </a:rPr>
              <a:t>PLL</a:t>
            </a:r>
            <a:r>
              <a:rPr lang="en-US" dirty="0" smtClean="0">
                <a:latin typeface="DengXian"/>
                <a:ea typeface="Calibri" panose="020F0502020204030204" pitchFamily="34" charset="0"/>
                <a:cs typeface="Times New Roman" panose="02020603050405020304" pitchFamily="18" charset="0"/>
              </a:rPr>
              <a:t> model firstly</a:t>
            </a:r>
          </a:p>
          <a:p>
            <a:pPr marL="342900" marR="0" lvl="0" indent="-342900">
              <a:spcBef>
                <a:spcPts val="0"/>
              </a:spcBef>
              <a:spcAft>
                <a:spcPts val="0"/>
              </a:spcAft>
              <a:buFont typeface="DengXian"/>
              <a:buChar char="-"/>
            </a:pPr>
            <a:r>
              <a:rPr lang="en-US" dirty="0" smtClean="0">
                <a:latin typeface="DengXian"/>
                <a:ea typeface="Calibri" panose="020F0502020204030204" pitchFamily="34" charset="0"/>
                <a:cs typeface="Times New Roman" panose="02020603050405020304" pitchFamily="18" charset="0"/>
              </a:rPr>
              <a:t>Feedback about  </a:t>
            </a:r>
            <a:r>
              <a:rPr lang="en-US" dirty="0" err="1" smtClean="0">
                <a:latin typeface="DengXian"/>
                <a:ea typeface="Calibri" panose="020F0502020204030204" pitchFamily="34" charset="0"/>
                <a:cs typeface="Times New Roman" panose="02020603050405020304" pitchFamily="18" charset="0"/>
              </a:rPr>
              <a:t>PLL</a:t>
            </a:r>
            <a:r>
              <a:rPr lang="en-US" dirty="0" smtClean="0">
                <a:latin typeface="DengXian"/>
                <a:ea typeface="Calibri" panose="020F0502020204030204" pitchFamily="34" charset="0"/>
                <a:cs typeface="Times New Roman" panose="02020603050405020304" pitchFamily="18" charset="0"/>
              </a:rPr>
              <a:t> </a:t>
            </a:r>
            <a:r>
              <a:rPr lang="en-US" dirty="0" err="1" smtClean="0">
                <a:latin typeface="DengXian"/>
                <a:ea typeface="Calibri" panose="020F0502020204030204" pitchFamily="34" charset="0"/>
                <a:cs typeface="Times New Roman" panose="02020603050405020304" pitchFamily="18" charset="0"/>
              </a:rPr>
              <a:t>config</a:t>
            </a:r>
            <a:r>
              <a:rPr lang="en-US" dirty="0" smtClean="0">
                <a:latin typeface="DengXian"/>
                <a:ea typeface="Calibri" panose="020F0502020204030204" pitchFamily="34" charset="0"/>
                <a:cs typeface="Times New Roman" panose="02020603050405020304" pitchFamily="18" charset="0"/>
              </a:rPr>
              <a:t> issue</a:t>
            </a:r>
          </a:p>
          <a:p>
            <a:pPr marL="342900" marR="0" lvl="0" indent="-342900">
              <a:spcBef>
                <a:spcPts val="0"/>
              </a:spcBef>
              <a:spcAft>
                <a:spcPts val="0"/>
              </a:spcAft>
              <a:buFont typeface="DengXian"/>
              <a:buChar char="-"/>
            </a:pPr>
            <a:endParaRPr lang="en-US" dirty="0" smtClean="0">
              <a:latin typeface="DengXian"/>
              <a:ea typeface="Calibri" panose="020F0502020204030204" pitchFamily="34" charset="0"/>
              <a:cs typeface="Times New Roman" panose="02020603050405020304" pitchFamily="18" charset="0"/>
            </a:endParaRPr>
          </a:p>
          <a:p>
            <a:r>
              <a:rPr lang="en-US" b="1" dirty="0" smtClean="0">
                <a:latin typeface="DengXian"/>
                <a:ea typeface="Calibri" panose="020F0502020204030204" pitchFamily="34" charset="0"/>
              </a:rPr>
              <a:t>RD </a:t>
            </a:r>
            <a:r>
              <a:rPr lang="en-US" b="1" dirty="0"/>
              <a:t>→</a:t>
            </a:r>
            <a:r>
              <a:rPr lang="en-US" b="1" dirty="0">
                <a:latin typeface="DengXian"/>
                <a:ea typeface="Calibri" panose="020F0502020204030204" pitchFamily="34" charset="0"/>
              </a:rPr>
              <a:t> </a:t>
            </a:r>
            <a:r>
              <a:rPr lang="en-US" b="1" dirty="0" smtClean="0">
                <a:latin typeface="DengXian"/>
                <a:ea typeface="Calibri" panose="020F0502020204030204" pitchFamily="34" charset="0"/>
              </a:rPr>
              <a:t>AC:</a:t>
            </a:r>
            <a:endParaRPr lang="en-US" b="1" dirty="0">
              <a:latin typeface="Calibri" panose="020F0502020204030204" pitchFamily="34" charset="0"/>
              <a:ea typeface="Calibri" panose="020F0502020204030204" pitchFamily="34" charset="0"/>
            </a:endParaRPr>
          </a:p>
          <a:p>
            <a:pPr marL="342900" marR="0" lvl="0" indent="-342900">
              <a:spcBef>
                <a:spcPts val="0"/>
              </a:spcBef>
              <a:spcAft>
                <a:spcPts val="0"/>
              </a:spcAft>
              <a:buFont typeface="DengXian"/>
              <a:buChar char="-"/>
            </a:pPr>
            <a:r>
              <a:rPr lang="en-US" dirty="0" smtClean="0">
                <a:latin typeface="DengXian"/>
                <a:ea typeface="Calibri" panose="020F0502020204030204" pitchFamily="34" charset="0"/>
                <a:cs typeface="Times New Roman" panose="02020603050405020304" pitchFamily="18" charset="0"/>
              </a:rPr>
              <a:t>Release a new </a:t>
            </a:r>
            <a:r>
              <a:rPr lang="en-US" dirty="0" err="1" smtClean="0">
                <a:latin typeface="DengXian"/>
                <a:ea typeface="Calibri" panose="020F0502020204030204" pitchFamily="34" charset="0"/>
                <a:cs typeface="Times New Roman" panose="02020603050405020304" pitchFamily="18" charset="0"/>
              </a:rPr>
              <a:t>PLL</a:t>
            </a:r>
            <a:r>
              <a:rPr lang="en-US" dirty="0" smtClean="0">
                <a:latin typeface="DengXian"/>
                <a:ea typeface="Calibri" panose="020F0502020204030204" pitchFamily="34" charset="0"/>
                <a:cs typeface="Times New Roman" panose="02020603050405020304" pitchFamily="18" charset="0"/>
              </a:rPr>
              <a:t> </a:t>
            </a:r>
            <a:r>
              <a:rPr lang="en-US" dirty="0" err="1" smtClean="0">
                <a:latin typeface="DengXian"/>
                <a:ea typeface="Calibri" panose="020F0502020204030204" pitchFamily="34" charset="0"/>
                <a:cs typeface="Times New Roman" panose="02020603050405020304" pitchFamily="18" charset="0"/>
              </a:rPr>
              <a:t>config</a:t>
            </a:r>
            <a:r>
              <a:rPr lang="en-US" dirty="0" smtClean="0">
                <a:latin typeface="DengXian"/>
                <a:ea typeface="Calibri" panose="020F0502020204030204" pitchFamily="34" charset="0"/>
                <a:cs typeface="Times New Roman" panose="02020603050405020304" pitchFamily="18" charset="0"/>
              </a:rPr>
              <a:t> </a:t>
            </a:r>
          </a:p>
          <a:p>
            <a:pPr marL="342900" marR="0" lvl="0" indent="-342900">
              <a:spcBef>
                <a:spcPts val="0"/>
              </a:spcBef>
              <a:spcAft>
                <a:spcPts val="0"/>
              </a:spcAft>
              <a:buFont typeface="DengXian"/>
              <a:buChar char="-"/>
            </a:pP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r>
              <a:rPr lang="en-US" b="1" dirty="0" smtClean="0">
                <a:latin typeface="DengXian"/>
                <a:ea typeface="Calibri" panose="020F0502020204030204" pitchFamily="34" charset="0"/>
              </a:rPr>
              <a:t>AC </a:t>
            </a:r>
            <a:r>
              <a:rPr lang="en-US" b="1" dirty="0">
                <a:latin typeface="DengXian"/>
                <a:ea typeface="Calibri" panose="020F0502020204030204" pitchFamily="34" charset="0"/>
              </a:rPr>
              <a:t>own-self</a:t>
            </a:r>
            <a:endParaRPr lang="en-US" b="1" dirty="0">
              <a:latin typeface="Calibri" panose="020F0502020204030204" pitchFamily="34" charset="0"/>
              <a:ea typeface="Calibri" panose="020F0502020204030204" pitchFamily="34" charset="0"/>
            </a:endParaRPr>
          </a:p>
          <a:p>
            <a:pPr marL="342900" marR="0" lvl="0" indent="-342900">
              <a:spcBef>
                <a:spcPts val="0"/>
              </a:spcBef>
              <a:spcAft>
                <a:spcPts val="0"/>
              </a:spcAft>
              <a:buFont typeface="DengXian"/>
              <a:buChar char="-"/>
            </a:pPr>
            <a:r>
              <a:rPr lang="en-US" dirty="0">
                <a:latin typeface="DengXian"/>
                <a:ea typeface="Calibri" panose="020F0502020204030204" pitchFamily="34" charset="0"/>
                <a:cs typeface="Times New Roman" panose="02020603050405020304" pitchFamily="18" charset="0"/>
              </a:rPr>
              <a:t>Carefully checking </a:t>
            </a:r>
            <a:r>
              <a:rPr lang="en-US" dirty="0" err="1">
                <a:latin typeface="DengXian"/>
                <a:ea typeface="Calibri" panose="020F0502020204030204" pitchFamily="34" charset="0"/>
                <a:cs typeface="Times New Roman" panose="02020603050405020304" pitchFamily="18" charset="0"/>
              </a:rPr>
              <a:t>BISR</a:t>
            </a:r>
            <a:r>
              <a:rPr lang="en-US" dirty="0">
                <a:latin typeface="DengXian"/>
                <a:ea typeface="Calibri" panose="020F0502020204030204" pitchFamily="34" charset="0"/>
                <a:cs typeface="Times New Roman" panose="02020603050405020304" pitchFamily="18" charset="0"/>
              </a:rPr>
              <a:t> in Pre-sim.</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81755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78596" y="0"/>
            <a:ext cx="10080000" cy="1080000"/>
          </a:xfrm>
        </p:spPr>
        <p:txBody>
          <a:bodyPr/>
          <a:lstStyle/>
          <a:p>
            <a:r>
              <a:rPr lang="en-US" dirty="0" smtClean="0"/>
              <a:t>Document Reference</a:t>
            </a:r>
            <a:endParaRPr lang="en-US" dirty="0"/>
          </a:p>
        </p:txBody>
      </p:sp>
      <p:sp>
        <p:nvSpPr>
          <p:cNvPr id="4" name="Rectangle 3"/>
          <p:cNvSpPr/>
          <p:nvPr/>
        </p:nvSpPr>
        <p:spPr>
          <a:xfrm>
            <a:off x="583096" y="1080000"/>
            <a:ext cx="11096286" cy="1668405"/>
          </a:xfrm>
          <a:prstGeom prst="rect">
            <a:avLst/>
          </a:prstGeom>
        </p:spPr>
        <p:txBody>
          <a:bodyPr wrap="square">
            <a:spAutoFit/>
          </a:bodyPr>
          <a:lstStyle/>
          <a:p>
            <a:pPr>
              <a:lnSpc>
                <a:spcPct val="200000"/>
              </a:lnSpc>
            </a:pPr>
            <a:r>
              <a:rPr lang="en-US" b="1" dirty="0" smtClean="0">
                <a:latin typeface="DengXian"/>
                <a:ea typeface="Calibri" panose="020F0502020204030204" pitchFamily="34" charset="0"/>
              </a:rPr>
              <a:t>T:\</a:t>
            </a:r>
            <a:r>
              <a:rPr lang="en-US" b="1" dirty="0" err="1" smtClean="0">
                <a:latin typeface="DengXian"/>
                <a:ea typeface="Calibri" panose="020F0502020204030204" pitchFamily="34" charset="0"/>
              </a:rPr>
              <a:t>FTV</a:t>
            </a:r>
            <a:r>
              <a:rPr lang="en-US" b="1" dirty="0" smtClean="0">
                <a:latin typeface="DengXian"/>
                <a:ea typeface="Calibri" panose="020F0502020204030204" pitchFamily="34" charset="0"/>
              </a:rPr>
              <a:t>\</a:t>
            </a:r>
            <a:r>
              <a:rPr lang="en-US" b="1" dirty="0" err="1" smtClean="0">
                <a:latin typeface="DengXian"/>
                <a:ea typeface="Calibri" panose="020F0502020204030204" pitchFamily="34" charset="0"/>
              </a:rPr>
              <a:t>DSD</a:t>
            </a:r>
            <a:r>
              <a:rPr lang="en-US" b="1" dirty="0" smtClean="0">
                <a:latin typeface="DengXian"/>
                <a:ea typeface="Calibri" panose="020F0502020204030204" pitchFamily="34" charset="0"/>
              </a:rPr>
              <a:t>\</a:t>
            </a:r>
            <a:r>
              <a:rPr lang="en-US" b="1" dirty="0" err="1" smtClean="0">
                <a:latin typeface="DengXian"/>
                <a:ea typeface="Calibri" panose="020F0502020204030204" pitchFamily="34" charset="0"/>
              </a:rPr>
              <a:t>Test_Chip</a:t>
            </a:r>
            <a:r>
              <a:rPr lang="en-US" b="1" dirty="0" smtClean="0">
                <a:latin typeface="DengXian"/>
                <a:ea typeface="Calibri" panose="020F0502020204030204" pitchFamily="34" charset="0"/>
              </a:rPr>
              <a:t>\</a:t>
            </a:r>
            <a:r>
              <a:rPr lang="en-US" b="1" dirty="0" err="1" smtClean="0">
                <a:latin typeface="DengXian"/>
                <a:ea typeface="Calibri" panose="020F0502020204030204" pitchFamily="34" charset="0"/>
              </a:rPr>
              <a:t>50_FSN0FS128A</a:t>
            </a:r>
            <a:r>
              <a:rPr lang="en-US" b="1" dirty="0" smtClean="0">
                <a:latin typeface="DengXian"/>
                <a:ea typeface="Calibri" panose="020F0502020204030204" pitchFamily="34" charset="0"/>
              </a:rPr>
              <a:t>\</a:t>
            </a:r>
            <a:r>
              <a:rPr lang="en-US" b="1" dirty="0" err="1" smtClean="0">
                <a:latin typeface="DengXian"/>
                <a:ea typeface="Calibri" panose="020F0502020204030204" pitchFamily="34" charset="0"/>
              </a:rPr>
              <a:t>FDI</a:t>
            </a:r>
            <a:r>
              <a:rPr lang="en-US" b="1" dirty="0" smtClean="0">
                <a:latin typeface="DengXian"/>
                <a:ea typeface="Calibri" panose="020F0502020204030204" pitchFamily="34" charset="0"/>
              </a:rPr>
              <a:t>\</a:t>
            </a:r>
            <a:r>
              <a:rPr lang="en-US" b="1" dirty="0" err="1" smtClean="0">
                <a:latin typeface="DengXian"/>
                <a:ea typeface="Calibri" panose="020F0502020204030204" pitchFamily="34" charset="0"/>
              </a:rPr>
              <a:t>PLL</a:t>
            </a:r>
            <a:r>
              <a:rPr lang="en-US" b="1" dirty="0" smtClean="0">
                <a:latin typeface="DengXian"/>
                <a:ea typeface="Calibri" panose="020F0502020204030204" pitchFamily="34" charset="0"/>
              </a:rPr>
              <a:t> </a:t>
            </a:r>
            <a:r>
              <a:rPr lang="en-US" b="1" dirty="0" err="1" smtClean="0">
                <a:latin typeface="DengXian"/>
                <a:ea typeface="Calibri" panose="020F0502020204030204" pitchFamily="34" charset="0"/>
              </a:rPr>
              <a:t>CKMUX</a:t>
            </a:r>
            <a:r>
              <a:rPr lang="en-US" b="1" dirty="0" smtClean="0">
                <a:latin typeface="DengXian"/>
                <a:ea typeface="Calibri" panose="020F0502020204030204" pitchFamily="34" charset="0"/>
              </a:rPr>
              <a:t> for </a:t>
            </a:r>
            <a:r>
              <a:rPr lang="en-US" b="1" dirty="0" err="1" smtClean="0">
                <a:latin typeface="DengXian"/>
                <a:ea typeface="Calibri" panose="020F0502020204030204" pitchFamily="34" charset="0"/>
              </a:rPr>
              <a:t>FSN0FS128A.pptx</a:t>
            </a:r>
            <a:endParaRPr lang="en-US" b="1" dirty="0" smtClean="0">
              <a:latin typeface="DengXian"/>
              <a:ea typeface="Calibri" panose="020F0502020204030204" pitchFamily="34" charset="0"/>
            </a:endParaRPr>
          </a:p>
          <a:p>
            <a:pPr>
              <a:lnSpc>
                <a:spcPct val="200000"/>
              </a:lnSpc>
            </a:pPr>
            <a:r>
              <a:rPr lang="en-US" b="1" dirty="0">
                <a:latin typeface="DengXian"/>
                <a:ea typeface="Calibri" panose="020F0502020204030204" pitchFamily="34" charset="0"/>
              </a:rPr>
              <a:t>T:\</a:t>
            </a:r>
            <a:r>
              <a:rPr lang="en-US" b="1" dirty="0" err="1" smtClean="0">
                <a:latin typeface="DengXian"/>
                <a:ea typeface="Calibri" panose="020F0502020204030204" pitchFamily="34" charset="0"/>
              </a:rPr>
              <a:t>FTV</a:t>
            </a:r>
            <a:r>
              <a:rPr lang="en-US" b="1" dirty="0" smtClean="0">
                <a:latin typeface="DengXian"/>
                <a:ea typeface="Calibri" panose="020F0502020204030204" pitchFamily="34" charset="0"/>
              </a:rPr>
              <a:t>\</a:t>
            </a:r>
            <a:r>
              <a:rPr lang="en-US" b="1" dirty="0" err="1" smtClean="0">
                <a:latin typeface="DengXian"/>
                <a:ea typeface="Calibri" panose="020F0502020204030204" pitchFamily="34" charset="0"/>
              </a:rPr>
              <a:t>DSD</a:t>
            </a:r>
            <a:r>
              <a:rPr lang="en-US" b="1" dirty="0" smtClean="0">
                <a:latin typeface="DengXian"/>
                <a:ea typeface="Calibri" panose="020F0502020204030204" pitchFamily="34" charset="0"/>
              </a:rPr>
              <a:t>\</a:t>
            </a:r>
            <a:r>
              <a:rPr lang="en-US" b="1" dirty="0" err="1" smtClean="0">
                <a:latin typeface="DengXian"/>
                <a:ea typeface="Calibri" panose="020F0502020204030204" pitchFamily="34" charset="0"/>
              </a:rPr>
              <a:t>Test_Chip</a:t>
            </a:r>
            <a:r>
              <a:rPr lang="en-US" b="1" dirty="0" smtClean="0">
                <a:latin typeface="DengXian"/>
                <a:ea typeface="Calibri" panose="020F0502020204030204" pitchFamily="34" charset="0"/>
              </a:rPr>
              <a:t>\</a:t>
            </a:r>
            <a:r>
              <a:rPr lang="en-US" b="1" dirty="0" err="1" smtClean="0">
                <a:latin typeface="DengXian"/>
                <a:ea typeface="Calibri" panose="020F0502020204030204" pitchFamily="34" charset="0"/>
              </a:rPr>
              <a:t>50_FSN0FS128A</a:t>
            </a:r>
            <a:r>
              <a:rPr lang="en-US" b="1" dirty="0" smtClean="0">
                <a:latin typeface="DengXian"/>
                <a:ea typeface="Calibri" panose="020F0502020204030204" pitchFamily="34" charset="0"/>
              </a:rPr>
              <a:t>\</a:t>
            </a:r>
            <a:r>
              <a:rPr lang="en-US" b="1" dirty="0" err="1" smtClean="0">
                <a:latin typeface="DengXian"/>
                <a:ea typeface="Calibri" panose="020F0502020204030204" pitchFamily="34" charset="0"/>
              </a:rPr>
              <a:t>FDI</a:t>
            </a:r>
            <a:r>
              <a:rPr lang="en-US" b="1" dirty="0" smtClean="0">
                <a:latin typeface="DengXian"/>
                <a:ea typeface="Calibri" panose="020F0502020204030204" pitchFamily="34" charset="0"/>
              </a:rPr>
              <a:t>\</a:t>
            </a:r>
            <a:r>
              <a:rPr lang="en-US" b="1" dirty="0" err="1" smtClean="0">
                <a:latin typeface="DengXian"/>
                <a:ea typeface="Calibri" panose="020F0502020204030204" pitchFamily="34" charset="0"/>
              </a:rPr>
              <a:t>FSN0FS128A_PLL_setting_20230614.xlsx</a:t>
            </a:r>
            <a:endParaRPr lang="en-US" b="1" dirty="0" smtClean="0">
              <a:latin typeface="DengXian"/>
              <a:ea typeface="Calibri" panose="020F0502020204030204" pitchFamily="34" charset="0"/>
            </a:endParaRPr>
          </a:p>
          <a:p>
            <a:pPr>
              <a:lnSpc>
                <a:spcPct val="200000"/>
              </a:lnSpc>
            </a:pPr>
            <a:r>
              <a:rPr lang="en-US" b="1" dirty="0">
                <a:latin typeface="DengXian"/>
                <a:ea typeface="Calibri" panose="020F0502020204030204" pitchFamily="34" charset="0"/>
              </a:rPr>
              <a:t>T:\</a:t>
            </a:r>
            <a:r>
              <a:rPr lang="en-US" b="1" dirty="0" err="1">
                <a:latin typeface="DengXian"/>
                <a:ea typeface="Calibri" panose="020F0502020204030204" pitchFamily="34" charset="0"/>
              </a:rPr>
              <a:t>FTV</a:t>
            </a:r>
            <a:r>
              <a:rPr lang="en-US" b="1" dirty="0">
                <a:latin typeface="DengXian"/>
                <a:ea typeface="Calibri" panose="020F0502020204030204" pitchFamily="34" charset="0"/>
              </a:rPr>
              <a:t>\</a:t>
            </a:r>
            <a:r>
              <a:rPr lang="en-US" b="1" dirty="0" err="1">
                <a:latin typeface="DengXian"/>
                <a:ea typeface="Calibri" panose="020F0502020204030204" pitchFamily="34" charset="0"/>
              </a:rPr>
              <a:t>DSD</a:t>
            </a:r>
            <a:r>
              <a:rPr lang="en-US" b="1" dirty="0">
                <a:latin typeface="DengXian"/>
                <a:ea typeface="Calibri" panose="020F0502020204030204" pitchFamily="34" charset="0"/>
              </a:rPr>
              <a:t>\</a:t>
            </a:r>
            <a:r>
              <a:rPr lang="en-US" b="1" dirty="0" err="1">
                <a:latin typeface="DengXian"/>
                <a:ea typeface="Calibri" panose="020F0502020204030204" pitchFamily="34" charset="0"/>
              </a:rPr>
              <a:t>DSD_ACD</a:t>
            </a:r>
            <a:r>
              <a:rPr lang="en-US" b="1" dirty="0">
                <a:latin typeface="DengXian"/>
                <a:ea typeface="Calibri" panose="020F0502020204030204" pitchFamily="34" charset="0"/>
              </a:rPr>
              <a:t>\</a:t>
            </a:r>
            <a:r>
              <a:rPr lang="en-US" b="1" dirty="0" err="1">
                <a:latin typeface="DengXian"/>
                <a:ea typeface="Calibri" panose="020F0502020204030204" pitchFamily="34" charset="0"/>
              </a:rPr>
              <a:t>ACT2</a:t>
            </a:r>
            <a:r>
              <a:rPr lang="en-US" b="1" dirty="0">
                <a:latin typeface="DengXian"/>
                <a:ea typeface="Calibri" panose="020F0502020204030204" pitchFamily="34" charset="0"/>
              </a:rPr>
              <a:t>\Kyle\Project\</a:t>
            </a:r>
            <a:r>
              <a:rPr lang="en-US" b="1" dirty="0" err="1">
                <a:latin typeface="DengXian"/>
                <a:ea typeface="Calibri" panose="020F0502020204030204" pitchFamily="34" charset="0"/>
              </a:rPr>
              <a:t>FSN0FS128A</a:t>
            </a:r>
            <a:r>
              <a:rPr lang="en-US" b="1" dirty="0">
                <a:latin typeface="DengXian"/>
                <a:ea typeface="Calibri" panose="020F0502020204030204" pitchFamily="34" charset="0"/>
              </a:rPr>
              <a:t>\</a:t>
            </a:r>
            <a:r>
              <a:rPr lang="en-US" b="1" dirty="0" err="1">
                <a:latin typeface="DengXian"/>
                <a:ea typeface="Calibri" panose="020F0502020204030204" pitchFamily="34" charset="0"/>
              </a:rPr>
              <a:t>FXPLL357HN0U_Data_Book_v0.6.pdf</a:t>
            </a:r>
            <a:endParaRPr lang="en-US" b="1" dirty="0" smtClean="0">
              <a:latin typeface="DengXian"/>
              <a:ea typeface="Calibri" panose="020F0502020204030204" pitchFamily="34" charset="0"/>
            </a:endParaRPr>
          </a:p>
        </p:txBody>
      </p:sp>
    </p:spTree>
    <p:extLst>
      <p:ext uri="{BB962C8B-B14F-4D97-AF65-F5344CB8AC3E}">
        <p14:creationId xmlns:p14="http://schemas.microsoft.com/office/powerpoint/2010/main" val="37318945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r>
              <a:rPr lang="en-US" altLang="zh-TW" dirty="0">
                <a:latin typeface="+mn-lt"/>
              </a:rPr>
              <a:t>Confidential information</a:t>
            </a:r>
          </a:p>
          <a:p>
            <a:pPr marL="361950" lvl="1" indent="0" algn="just">
              <a:buNone/>
            </a:pPr>
            <a:r>
              <a:rPr lang="en-US" altLang="zh-TW" sz="1400" dirty="0">
                <a:latin typeface="+mn-lt"/>
              </a:rPr>
              <a:t>The material is being disclosed to you pursuant to a non-disclosure agreement between you or your employer and Faraday. Information disclosed in this presentation may be used only as permitted under such an agreement.</a:t>
            </a:r>
          </a:p>
          <a:p>
            <a:pPr>
              <a:lnSpc>
                <a:spcPct val="150000"/>
              </a:lnSpc>
            </a:pPr>
            <a:r>
              <a:rPr lang="en-US" altLang="zh-TW" dirty="0">
                <a:latin typeface="+mn-lt"/>
              </a:rPr>
              <a:t>Legal notice</a:t>
            </a:r>
          </a:p>
          <a:p>
            <a:pPr marL="361950" lvl="1" indent="0" algn="just">
              <a:buNone/>
            </a:pPr>
            <a:r>
              <a:rPr lang="en-US" altLang="zh-TW" sz="1400" dirty="0">
                <a:latin typeface="+mn-lt"/>
              </a:rPr>
              <a:t>The information contained in this presentation is intended to provide a general guide as to which product is suited for a given requirement and shows suggested product applications. Specified functions and properties for products are only valid when handling instructions and other stated conditions and recommendations have been considered and followed. All descriptions, illustrations and dimensions in the information represent general particulars and do not form part of any contract. All information is provided “as is”, with no guarantee of completeness, accuracy, timeliness or of the results obtained from the use of the information, and without warranty of any kind, express or implied, including but not limited to warranties of performance. All information is subject to change without prior notice. Faraday assumes no responsibility whatsoever for any errors or inaccuracies about the information.</a:t>
            </a:r>
            <a:endParaRPr lang="en-US" altLang="zh-TW" sz="1400" b="1" dirty="0">
              <a:latin typeface="+mn-lt"/>
            </a:endParaRPr>
          </a:p>
        </p:txBody>
      </p:sp>
    </p:spTree>
    <p:extLst>
      <p:ext uri="{BB962C8B-B14F-4D97-AF65-F5344CB8AC3E}">
        <p14:creationId xmlns:p14="http://schemas.microsoft.com/office/powerpoint/2010/main" val="23059069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2678596" y="0"/>
            <a:ext cx="10080000" cy="1080000"/>
          </a:xfrm>
          <a:prstGeom prst="rect">
            <a:avLst/>
          </a:prstGeom>
        </p:spPr>
        <p:txBody>
          <a:bodyPr anchor="ctr"/>
          <a:lstStyle>
            <a:lvl1pPr algn="l" defTabSz="914400" rtl="0" eaLnBrk="1" latinLnBrk="0" hangingPunct="1">
              <a:spcBef>
                <a:spcPct val="0"/>
              </a:spcBef>
              <a:buNone/>
              <a:defRPr sz="3600" b="1" kern="1200" baseline="0">
                <a:solidFill>
                  <a:srgbClr val="EB005A"/>
                </a:solidFill>
                <a:latin typeface="Calibri" panose="020F0502020204030204" pitchFamily="34" charset="0"/>
                <a:ea typeface="微軟正黑體" panose="020B0604030504040204" pitchFamily="34" charset="-120"/>
                <a:cs typeface="+mj-cs"/>
              </a:defRPr>
            </a:lvl1pPr>
          </a:lstStyle>
          <a:p>
            <a:r>
              <a:rPr lang="en-US" dirty="0" smtClean="0"/>
              <a:t>Agenda</a:t>
            </a:r>
            <a:endParaRPr lang="en-US" dirty="0"/>
          </a:p>
        </p:txBody>
      </p:sp>
      <p:sp>
        <p:nvSpPr>
          <p:cNvPr id="8" name="Rectangle 7"/>
          <p:cNvSpPr/>
          <p:nvPr/>
        </p:nvSpPr>
        <p:spPr>
          <a:xfrm>
            <a:off x="447224" y="414981"/>
            <a:ext cx="3970767" cy="6001643"/>
          </a:xfrm>
          <a:prstGeom prst="rect">
            <a:avLst/>
          </a:prstGeom>
          <a:noFill/>
        </p:spPr>
        <p:txBody>
          <a:bodyPr wrap="none" lIns="91440" tIns="45720" rIns="91440" bIns="45720">
            <a:spAutoFit/>
          </a:bodyPr>
          <a:lstStyle/>
          <a:p>
            <a:pPr marL="685800" indent="-685800">
              <a:lnSpc>
                <a:spcPct val="300000"/>
              </a:lnSpc>
              <a:buFont typeface="Wingdings" panose="05000000000000000000" pitchFamily="2" charset="2"/>
              <a:buChar char="Ø"/>
            </a:pPr>
            <a:r>
              <a:rPr lang="en-US" sz="3200" b="0" cap="none" spc="0" dirty="0" err="1" smtClean="0">
                <a:ln w="0"/>
                <a:solidFill>
                  <a:schemeClr val="tx1"/>
                </a:solidFill>
                <a:effectLst>
                  <a:outerShdw blurRad="38100" dist="19050" dir="2700000" algn="tl" rotWithShape="0">
                    <a:schemeClr val="dk1">
                      <a:alpha val="40000"/>
                    </a:schemeClr>
                  </a:outerShdw>
                </a:effectLst>
              </a:rPr>
              <a:t>PLL</a:t>
            </a:r>
            <a:r>
              <a:rPr lang="en-US" sz="3200" b="0" cap="none" spc="0" dirty="0" smtClean="0">
                <a:ln w="0"/>
                <a:solidFill>
                  <a:schemeClr val="tx1"/>
                </a:solidFill>
                <a:effectLst>
                  <a:outerShdw blurRad="38100" dist="19050" dir="2700000" algn="tl" rotWithShape="0">
                    <a:schemeClr val="dk1">
                      <a:alpha val="40000"/>
                    </a:schemeClr>
                  </a:outerShdw>
                </a:effectLst>
              </a:rPr>
              <a:t> summary</a:t>
            </a:r>
          </a:p>
          <a:p>
            <a:pPr marL="685800" indent="-685800">
              <a:lnSpc>
                <a:spcPct val="300000"/>
              </a:lnSpc>
              <a:buFont typeface="Wingdings" panose="05000000000000000000" pitchFamily="2" charset="2"/>
              <a:buChar char="Ø"/>
            </a:pPr>
            <a:r>
              <a:rPr lang="en-US" sz="3200" b="0" cap="none" spc="0" dirty="0" err="1" smtClean="0">
                <a:ln w="0"/>
                <a:solidFill>
                  <a:schemeClr val="tx1"/>
                </a:solidFill>
                <a:effectLst>
                  <a:outerShdw blurRad="38100" dist="19050" dir="2700000" algn="tl" rotWithShape="0">
                    <a:schemeClr val="dk1">
                      <a:alpha val="40000"/>
                    </a:schemeClr>
                  </a:outerShdw>
                </a:effectLst>
              </a:rPr>
              <a:t>PLL</a:t>
            </a:r>
            <a:r>
              <a:rPr lang="en-US" sz="3200" b="0" cap="none" spc="0" dirty="0" smtClean="0">
                <a:ln w="0"/>
                <a:solidFill>
                  <a:schemeClr val="tx1"/>
                </a:solidFill>
                <a:effectLst>
                  <a:outerShdw blurRad="38100" dist="19050" dir="2700000" algn="tl" rotWithShape="0">
                    <a:schemeClr val="dk1">
                      <a:alpha val="40000"/>
                    </a:schemeClr>
                  </a:outerShdw>
                </a:effectLst>
              </a:rPr>
              <a:t> issue</a:t>
            </a:r>
          </a:p>
          <a:p>
            <a:pPr marL="685800" indent="-685800">
              <a:lnSpc>
                <a:spcPct val="300000"/>
              </a:lnSpc>
              <a:buFont typeface="Wingdings" panose="05000000000000000000" pitchFamily="2" charset="2"/>
              <a:buChar char="Ø"/>
            </a:pPr>
            <a:r>
              <a:rPr lang="en-US" sz="3200" dirty="0" err="1" smtClean="0">
                <a:ln w="0"/>
                <a:effectLst>
                  <a:outerShdw blurRad="38100" dist="19050" dir="2700000" algn="tl" rotWithShape="0">
                    <a:schemeClr val="dk1">
                      <a:alpha val="40000"/>
                    </a:schemeClr>
                  </a:outerShdw>
                </a:effectLst>
              </a:rPr>
              <a:t>PLL</a:t>
            </a:r>
            <a:r>
              <a:rPr lang="en-US" sz="3200" dirty="0" smtClean="0">
                <a:ln w="0"/>
                <a:effectLst>
                  <a:outerShdw blurRad="38100" dist="19050" dir="2700000" algn="tl" rotWithShape="0">
                    <a:schemeClr val="dk1">
                      <a:alpha val="40000"/>
                    </a:schemeClr>
                  </a:outerShdw>
                </a:effectLst>
              </a:rPr>
              <a:t> new </a:t>
            </a:r>
            <a:r>
              <a:rPr lang="en-US" sz="3200" dirty="0" err="1" smtClean="0">
                <a:ln w="0"/>
                <a:effectLst>
                  <a:outerShdw blurRad="38100" dist="19050" dir="2700000" algn="tl" rotWithShape="0">
                    <a:schemeClr val="dk1">
                      <a:alpha val="40000"/>
                    </a:schemeClr>
                  </a:outerShdw>
                </a:effectLst>
              </a:rPr>
              <a:t>config</a:t>
            </a:r>
            <a:endParaRPr lang="en-US" sz="3200" b="0" cap="none" spc="0" dirty="0" smtClean="0">
              <a:ln w="0"/>
              <a:solidFill>
                <a:schemeClr val="tx1"/>
              </a:solidFill>
              <a:effectLst>
                <a:outerShdw blurRad="38100" dist="19050" dir="2700000" algn="tl" rotWithShape="0">
                  <a:schemeClr val="dk1">
                    <a:alpha val="40000"/>
                  </a:schemeClr>
                </a:outerShdw>
              </a:effectLst>
            </a:endParaRPr>
          </a:p>
          <a:p>
            <a:pPr marL="685800" indent="-685800">
              <a:lnSpc>
                <a:spcPct val="300000"/>
              </a:lnSpc>
              <a:buFont typeface="Wingdings" panose="05000000000000000000" pitchFamily="2" charset="2"/>
              <a:buChar char="Ø"/>
            </a:pPr>
            <a:r>
              <a:rPr lang="en-US" sz="3200" dirty="0" err="1" smtClean="0">
                <a:ln w="0"/>
                <a:effectLst>
                  <a:outerShdw blurRad="38100" dist="19050" dir="2700000" algn="tl" rotWithShape="0">
                    <a:schemeClr val="dk1">
                      <a:alpha val="40000"/>
                    </a:schemeClr>
                  </a:outerShdw>
                </a:effectLst>
              </a:rPr>
              <a:t>BISR</a:t>
            </a:r>
            <a:r>
              <a:rPr lang="en-US" sz="3200" dirty="0" smtClean="0">
                <a:ln w="0"/>
                <a:effectLst>
                  <a:outerShdw blurRad="38100" dist="19050" dir="2700000" algn="tl" rotWithShape="0">
                    <a:schemeClr val="dk1">
                      <a:alpha val="40000"/>
                    </a:schemeClr>
                  </a:outerShdw>
                </a:effectLst>
              </a:rPr>
              <a:t> connect issue</a:t>
            </a:r>
            <a:endParaRPr lang="en-U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258070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2678596" y="0"/>
            <a:ext cx="10080000" cy="1080000"/>
          </a:xfrm>
          <a:prstGeom prst="rect">
            <a:avLst/>
          </a:prstGeom>
        </p:spPr>
        <p:txBody>
          <a:bodyPr anchor="ctr"/>
          <a:lstStyle>
            <a:lvl1pPr algn="l" defTabSz="914400" rtl="0" eaLnBrk="1" latinLnBrk="0" hangingPunct="1">
              <a:spcBef>
                <a:spcPct val="0"/>
              </a:spcBef>
              <a:buNone/>
              <a:defRPr sz="3600" b="1" kern="1200" baseline="0">
                <a:solidFill>
                  <a:srgbClr val="EB005A"/>
                </a:solidFill>
                <a:latin typeface="Calibri" panose="020F0502020204030204" pitchFamily="34" charset="0"/>
                <a:ea typeface="微軟正黑體" panose="020B0604030504040204" pitchFamily="34" charset="-120"/>
                <a:cs typeface="+mj-cs"/>
              </a:defRPr>
            </a:lvl1pPr>
          </a:lstStyle>
          <a:p>
            <a:r>
              <a:rPr lang="en-US" dirty="0" err="1" smtClean="0"/>
              <a:t>PLL</a:t>
            </a:r>
            <a:r>
              <a:rPr lang="en-US" dirty="0" smtClean="0"/>
              <a:t> Summary</a:t>
            </a:r>
            <a:endParaRPr lang="en-US" dirty="0"/>
          </a:p>
        </p:txBody>
      </p:sp>
      <p:sp>
        <p:nvSpPr>
          <p:cNvPr id="2" name="Rectangle 1"/>
          <p:cNvSpPr/>
          <p:nvPr/>
        </p:nvSpPr>
        <p:spPr>
          <a:xfrm>
            <a:off x="612371" y="2144514"/>
            <a:ext cx="10410305" cy="1938992"/>
          </a:xfrm>
          <a:prstGeom prst="rect">
            <a:avLst/>
          </a:prstGeom>
        </p:spPr>
        <p:txBody>
          <a:bodyPr wrap="square">
            <a:spAutoFit/>
          </a:bodyPr>
          <a:lstStyle/>
          <a:p>
            <a:r>
              <a:rPr lang="en-US" altLang="zh-TW" dirty="0">
                <a:latin typeface="MS Gothic" panose="020B0609070205080204" pitchFamily="49" charset="-128"/>
                <a:ea typeface="MS Gothic" panose="020B0609070205080204" pitchFamily="49" charset="-128"/>
              </a:rPr>
              <a:t>CONTEXT:</a:t>
            </a:r>
          </a:p>
          <a:p>
            <a:r>
              <a:rPr lang="en-US" altLang="zh-TW" dirty="0" err="1">
                <a:latin typeface="MS Gothic" panose="020B0609070205080204" pitchFamily="49" charset="-128"/>
                <a:ea typeface="MS Gothic" panose="020B0609070205080204" pitchFamily="49" charset="-128"/>
              </a:rPr>
              <a:t>Fsim</a:t>
            </a:r>
            <a:r>
              <a:rPr lang="en-US" altLang="zh-TW" dirty="0">
                <a:latin typeface="MS Gothic" panose="020B0609070205080204" pitchFamily="49" charset="-128"/>
                <a:ea typeface="MS Gothic" panose="020B0609070205080204" pitchFamily="49" charset="-128"/>
              </a:rPr>
              <a:t> of </a:t>
            </a:r>
            <a:r>
              <a:rPr lang="en-US" altLang="zh-TW" dirty="0" err="1">
                <a:latin typeface="MS Gothic" panose="020B0609070205080204" pitchFamily="49" charset="-128"/>
                <a:ea typeface="MS Gothic" panose="020B0609070205080204" pitchFamily="49" charset="-128"/>
              </a:rPr>
              <a:t>128A</a:t>
            </a:r>
            <a:r>
              <a:rPr lang="en-US" altLang="zh-TW" dirty="0">
                <a:latin typeface="MS Gothic" panose="020B0609070205080204" pitchFamily="49" charset="-128"/>
                <a:ea typeface="MS Gothic" panose="020B0609070205080204" pitchFamily="49" charset="-128"/>
              </a:rPr>
              <a:t> need compile </a:t>
            </a:r>
            <a:r>
              <a:rPr lang="en-US" altLang="zh-TW" dirty="0" err="1">
                <a:latin typeface="MS Gothic" panose="020B0609070205080204" pitchFamily="49" charset="-128"/>
                <a:ea typeface="MS Gothic" panose="020B0609070205080204" pitchFamily="49" charset="-128"/>
              </a:rPr>
              <a:t>PLL</a:t>
            </a:r>
            <a:r>
              <a:rPr lang="en-US" altLang="zh-TW" dirty="0">
                <a:latin typeface="MS Gothic" panose="020B0609070205080204" pitchFamily="49" charset="-128"/>
                <a:ea typeface="MS Gothic" panose="020B0609070205080204" pitchFamily="49" charset="-128"/>
              </a:rPr>
              <a:t> IP as newly design for </a:t>
            </a:r>
            <a:r>
              <a:rPr lang="en-US" altLang="zh-TW" dirty="0" err="1">
                <a:latin typeface="MS Gothic" panose="020B0609070205080204" pitchFamily="49" charset="-128"/>
                <a:ea typeface="MS Gothic" panose="020B0609070205080204" pitchFamily="49" charset="-128"/>
              </a:rPr>
              <a:t>128A.RD</a:t>
            </a:r>
            <a:r>
              <a:rPr lang="en-US" altLang="zh-TW" dirty="0">
                <a:latin typeface="MS Gothic" panose="020B0609070205080204" pitchFamily="49" charset="-128"/>
                <a:ea typeface="MS Gothic" panose="020B0609070205080204" pitchFamily="49" charset="-128"/>
              </a:rPr>
              <a:t> recommended that it would be worked around as another IP</a:t>
            </a:r>
            <a:r>
              <a:rPr lang="en-US" altLang="zh-TW" dirty="0" smtClean="0">
                <a:latin typeface="MS Gothic" panose="020B0609070205080204" pitchFamily="49" charset="-128"/>
                <a:ea typeface="MS Gothic" panose="020B0609070205080204" pitchFamily="49" charset="-128"/>
              </a:rPr>
              <a:t>.</a:t>
            </a:r>
          </a:p>
          <a:p>
            <a:endParaRPr lang="en-US" altLang="zh-TW" dirty="0">
              <a:latin typeface="MS Gothic" panose="020B0609070205080204" pitchFamily="49" charset="-128"/>
              <a:ea typeface="MS Gothic" panose="020B0609070205080204" pitchFamily="49" charset="-128"/>
            </a:endParaRPr>
          </a:p>
          <a:p>
            <a:r>
              <a:rPr lang="en-US" altLang="zh-TW" sz="2400" dirty="0">
                <a:latin typeface="MS Gothic" panose="020B0609070205080204" pitchFamily="49" charset="-128"/>
                <a:ea typeface="MS Gothic" panose="020B0609070205080204" pitchFamily="49" charset="-128"/>
              </a:rPr>
              <a:t>Expected: </a:t>
            </a:r>
            <a:r>
              <a:rPr lang="en-US" sz="2400" dirty="0" err="1"/>
              <a:t>FXPLL357HN0</a:t>
            </a:r>
            <a:r>
              <a:rPr lang="en-US" sz="2400" dirty="0" err="1">
                <a:solidFill>
                  <a:srgbClr val="0278C8"/>
                </a:solidFill>
              </a:rPr>
              <a:t>V</a:t>
            </a:r>
            <a:endParaRPr lang="en-US" sz="2400" dirty="0">
              <a:solidFill>
                <a:srgbClr val="0278C8"/>
              </a:solidFill>
            </a:endParaRPr>
          </a:p>
          <a:p>
            <a:r>
              <a:rPr lang="en-US" altLang="zh-TW" sz="2400" dirty="0">
                <a:latin typeface="MS Gothic" panose="020B0609070205080204" pitchFamily="49" charset="-128"/>
                <a:ea typeface="MS Gothic" panose="020B0609070205080204" pitchFamily="49" charset="-128"/>
              </a:rPr>
              <a:t>Workaround: </a:t>
            </a:r>
            <a:r>
              <a:rPr lang="en-US" sz="2400" dirty="0" err="1"/>
              <a:t>FXPLL357HN0</a:t>
            </a:r>
            <a:r>
              <a:rPr lang="en-US" sz="2400" dirty="0" err="1">
                <a:solidFill>
                  <a:srgbClr val="FF0000"/>
                </a:solidFill>
              </a:rPr>
              <a:t>U</a:t>
            </a:r>
            <a:endParaRPr lang="en-US" sz="2400" dirty="0">
              <a:solidFill>
                <a:srgbClr val="FF0000"/>
              </a:solidFill>
            </a:endParaRPr>
          </a:p>
        </p:txBody>
      </p:sp>
    </p:spTree>
    <p:extLst>
      <p:ext uri="{BB962C8B-B14F-4D97-AF65-F5344CB8AC3E}">
        <p14:creationId xmlns:p14="http://schemas.microsoft.com/office/powerpoint/2010/main" val="15028423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2678596" y="0"/>
            <a:ext cx="10080000" cy="1080000"/>
          </a:xfrm>
          <a:prstGeom prst="rect">
            <a:avLst/>
          </a:prstGeom>
        </p:spPr>
        <p:txBody>
          <a:bodyPr anchor="ctr"/>
          <a:lstStyle>
            <a:lvl1pPr algn="l" defTabSz="914400" rtl="0" eaLnBrk="1" latinLnBrk="0" hangingPunct="1">
              <a:spcBef>
                <a:spcPct val="0"/>
              </a:spcBef>
              <a:buNone/>
              <a:defRPr sz="3600" b="1" kern="1200" baseline="0">
                <a:solidFill>
                  <a:srgbClr val="EB005A"/>
                </a:solidFill>
                <a:latin typeface="Calibri" panose="020F0502020204030204" pitchFamily="34" charset="0"/>
                <a:ea typeface="微軟正黑體" panose="020B0604030504040204" pitchFamily="34" charset="-120"/>
                <a:cs typeface="+mj-cs"/>
              </a:defRPr>
            </a:lvl1pPr>
          </a:lstStyle>
          <a:p>
            <a:r>
              <a:rPr lang="en-US" dirty="0" err="1" smtClean="0"/>
              <a:t>PLL</a:t>
            </a:r>
            <a:r>
              <a:rPr lang="en-US" dirty="0" smtClean="0"/>
              <a:t> issue detected</a:t>
            </a:r>
            <a:endParaRPr lang="en-US" dirty="0"/>
          </a:p>
        </p:txBody>
      </p:sp>
      <p:pic>
        <p:nvPicPr>
          <p:cNvPr id="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844" y="3479713"/>
            <a:ext cx="8487295" cy="164327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3068253" y="1535166"/>
            <a:ext cx="3600271" cy="1489381"/>
          </a:xfrm>
          <a:prstGeom prst="rect">
            <a:avLst/>
          </a:prstGeom>
        </p:spPr>
      </p:pic>
      <p:sp>
        <p:nvSpPr>
          <p:cNvPr id="8" name="Right Brace 7"/>
          <p:cNvSpPr/>
          <p:nvPr/>
        </p:nvSpPr>
        <p:spPr>
          <a:xfrm>
            <a:off x="9080932" y="1454727"/>
            <a:ext cx="473826" cy="379891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9700366" y="2892520"/>
            <a:ext cx="2266800" cy="1200329"/>
          </a:xfrm>
          <a:prstGeom prst="rect">
            <a:avLst/>
          </a:prstGeom>
          <a:noFill/>
        </p:spPr>
        <p:txBody>
          <a:bodyPr wrap="square" rtlCol="0">
            <a:spAutoFit/>
          </a:bodyPr>
          <a:lstStyle/>
          <a:p>
            <a:r>
              <a:rPr lang="en-US" dirty="0" err="1" smtClean="0"/>
              <a:t>FREF</a:t>
            </a:r>
            <a:r>
              <a:rPr lang="en-US" dirty="0" smtClean="0"/>
              <a:t> satisfy </a:t>
            </a:r>
            <a:r>
              <a:rPr lang="en-US" dirty="0" err="1" smtClean="0"/>
              <a:t>PLL</a:t>
            </a:r>
            <a:r>
              <a:rPr lang="en-US" dirty="0" smtClean="0"/>
              <a:t> spec, but it notify error in log file </a:t>
            </a:r>
            <a:r>
              <a:rPr lang="en-US" dirty="0" smtClean="0">
                <a:solidFill>
                  <a:srgbClr val="FF0000"/>
                </a:solidFill>
              </a:rPr>
              <a:t>→ This lead to fail combine in </a:t>
            </a:r>
            <a:r>
              <a:rPr lang="en-US" dirty="0" err="1" smtClean="0">
                <a:solidFill>
                  <a:srgbClr val="FF0000"/>
                </a:solidFill>
              </a:rPr>
              <a:t>presim</a:t>
            </a:r>
            <a:endParaRPr lang="en-US" dirty="0">
              <a:solidFill>
                <a:srgbClr val="FF0000"/>
              </a:solidFill>
            </a:endParaRPr>
          </a:p>
        </p:txBody>
      </p:sp>
    </p:spTree>
    <p:extLst>
      <p:ext uri="{BB962C8B-B14F-4D97-AF65-F5344CB8AC3E}">
        <p14:creationId xmlns:p14="http://schemas.microsoft.com/office/powerpoint/2010/main" val="27762840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2678596" y="0"/>
            <a:ext cx="10080000" cy="1080000"/>
          </a:xfrm>
          <a:prstGeom prst="rect">
            <a:avLst/>
          </a:prstGeom>
        </p:spPr>
        <p:txBody>
          <a:bodyPr anchor="ctr"/>
          <a:lstStyle>
            <a:lvl1pPr algn="l" defTabSz="914400" rtl="0" eaLnBrk="1" latinLnBrk="0" hangingPunct="1">
              <a:spcBef>
                <a:spcPct val="0"/>
              </a:spcBef>
              <a:buNone/>
              <a:defRPr sz="3600" b="1" kern="1200" baseline="0">
                <a:solidFill>
                  <a:srgbClr val="EB005A"/>
                </a:solidFill>
                <a:latin typeface="Calibri" panose="020F0502020204030204" pitchFamily="34" charset="0"/>
                <a:ea typeface="微軟正黑體" panose="020B0604030504040204" pitchFamily="34" charset="-120"/>
                <a:cs typeface="+mj-cs"/>
              </a:defRPr>
            </a:lvl1pPr>
          </a:lstStyle>
          <a:p>
            <a:r>
              <a:rPr lang="en-US" dirty="0" err="1"/>
              <a:t>PLL</a:t>
            </a:r>
            <a:r>
              <a:rPr lang="en-US" dirty="0"/>
              <a:t> issue </a:t>
            </a:r>
            <a:r>
              <a:rPr lang="en-US" dirty="0" smtClean="0"/>
              <a:t>root cause</a:t>
            </a:r>
            <a:endParaRPr lang="en-US" dirty="0"/>
          </a:p>
        </p:txBody>
      </p:sp>
      <p:pic>
        <p:nvPicPr>
          <p:cNvPr id="5" name="Picture 4"/>
          <p:cNvPicPr>
            <a:picLocks noChangeAspect="1"/>
          </p:cNvPicPr>
          <p:nvPr/>
        </p:nvPicPr>
        <p:blipFill>
          <a:blip r:embed="rId2"/>
          <a:stretch>
            <a:fillRect/>
          </a:stretch>
        </p:blipFill>
        <p:spPr>
          <a:xfrm>
            <a:off x="184758" y="1383605"/>
            <a:ext cx="2932516" cy="1286785"/>
          </a:xfrm>
          <a:prstGeom prst="rect">
            <a:avLst/>
          </a:prstGeom>
        </p:spPr>
      </p:pic>
      <p:sp>
        <p:nvSpPr>
          <p:cNvPr id="6" name="TextBox 5"/>
          <p:cNvSpPr txBox="1"/>
          <p:nvPr/>
        </p:nvSpPr>
        <p:spPr>
          <a:xfrm>
            <a:off x="74815" y="872836"/>
            <a:ext cx="11912138" cy="2862322"/>
          </a:xfrm>
          <a:prstGeom prst="rect">
            <a:avLst/>
          </a:prstGeom>
          <a:noFill/>
        </p:spPr>
        <p:txBody>
          <a:bodyPr wrap="square" rtlCol="0">
            <a:spAutoFit/>
          </a:bodyPr>
          <a:lstStyle/>
          <a:p>
            <a:pPr marL="342900" indent="-342900">
              <a:buFont typeface="+mj-lt"/>
              <a:buAutoNum type="arabicPeriod"/>
            </a:pPr>
            <a:r>
              <a:rPr lang="en-US" dirty="0" err="1" smtClean="0"/>
              <a:t>Fref</a:t>
            </a:r>
            <a:r>
              <a:rPr lang="en-US" dirty="0" smtClean="0"/>
              <a:t> condition check in </a:t>
            </a:r>
            <a:r>
              <a:rPr lang="en-US" dirty="0" err="1" smtClean="0"/>
              <a:t>PLL</a:t>
            </a:r>
            <a:r>
              <a:rPr lang="en-US" dirty="0" smtClean="0"/>
              <a:t> model by </a:t>
            </a:r>
            <a:r>
              <a:rPr lang="en-US" dirty="0" err="1" smtClean="0"/>
              <a:t>multipled</a:t>
            </a:r>
            <a:r>
              <a:rPr lang="en-US" dirty="0" smtClean="0"/>
              <a:t> half a cycle, and use result to compare, instead of taking a full cycle </a:t>
            </a:r>
          </a:p>
          <a:p>
            <a:pPr marL="342900" indent="-342900">
              <a:buFont typeface="+mj-lt"/>
              <a:buAutoNum type="arabicPeriod"/>
            </a:pPr>
            <a:endParaRPr lang="en-US" dirty="0"/>
          </a:p>
          <a:p>
            <a:pPr marL="342900" indent="-342900">
              <a:buFont typeface="+mj-lt"/>
              <a:buAutoNum type="arabicPeriod"/>
            </a:pPr>
            <a:endParaRPr lang="en-US" dirty="0" smtClean="0"/>
          </a:p>
          <a:p>
            <a:pPr marL="342900" indent="-342900">
              <a:buFont typeface="+mj-lt"/>
              <a:buAutoNum type="arabicPeriod"/>
            </a:pPr>
            <a:endParaRPr lang="en-US" dirty="0"/>
          </a:p>
          <a:p>
            <a:pPr marL="342900" indent="-342900">
              <a:buFont typeface="+mj-lt"/>
              <a:buAutoNum type="arabicPeriod"/>
            </a:pPr>
            <a:endParaRPr lang="en-US" dirty="0" smtClean="0"/>
          </a:p>
          <a:p>
            <a:pPr marL="342900" indent="-342900">
              <a:buFont typeface="+mj-lt"/>
              <a:buAutoNum type="arabicPeriod"/>
            </a:pPr>
            <a:endParaRPr lang="en-US" dirty="0"/>
          </a:p>
          <a:p>
            <a:pPr marL="342900" indent="-342900">
              <a:buFont typeface="+mj-lt"/>
              <a:buAutoNum type="arabicPeriod"/>
            </a:pPr>
            <a:endParaRPr lang="en-US" dirty="0" smtClean="0"/>
          </a:p>
          <a:p>
            <a:pPr marL="342900" indent="-342900">
              <a:buFont typeface="+mj-lt"/>
              <a:buAutoNum type="arabicPeriod"/>
            </a:pPr>
            <a:endParaRPr lang="en-US" dirty="0"/>
          </a:p>
          <a:p>
            <a:pPr marL="342900" indent="-342900">
              <a:buFont typeface="+mj-lt"/>
              <a:buAutoNum type="arabicPeriod"/>
            </a:pPr>
            <a:r>
              <a:rPr lang="en-US" dirty="0" smtClean="0"/>
              <a:t>Duty cycle from port to input pin inside chip will be different, due to value define in library </a:t>
            </a:r>
          </a:p>
          <a:p>
            <a:pPr marL="342900" indent="-342900">
              <a:buFont typeface="+mj-lt"/>
              <a:buAutoNum type="arabicPeriod"/>
            </a:pPr>
            <a:endParaRPr lang="en-US" dirty="0"/>
          </a:p>
        </p:txBody>
      </p:sp>
      <p:pic>
        <p:nvPicPr>
          <p:cNvPr id="7" name="Picture 6"/>
          <p:cNvPicPr>
            <a:picLocks noChangeAspect="1"/>
          </p:cNvPicPr>
          <p:nvPr/>
        </p:nvPicPr>
        <p:blipFill>
          <a:blip r:embed="rId3"/>
          <a:stretch>
            <a:fillRect/>
          </a:stretch>
        </p:blipFill>
        <p:spPr>
          <a:xfrm>
            <a:off x="3499658" y="1292369"/>
            <a:ext cx="8487294" cy="1715174"/>
          </a:xfrm>
          <a:prstGeom prst="rect">
            <a:avLst/>
          </a:prstGeom>
        </p:spPr>
      </p:pic>
      <p:pic>
        <p:nvPicPr>
          <p:cNvPr id="8" name="Picture 7"/>
          <p:cNvPicPr>
            <a:picLocks noChangeAspect="1"/>
          </p:cNvPicPr>
          <p:nvPr/>
        </p:nvPicPr>
        <p:blipFill>
          <a:blip r:embed="rId4"/>
          <a:stretch>
            <a:fillRect/>
          </a:stretch>
        </p:blipFill>
        <p:spPr>
          <a:xfrm>
            <a:off x="74815" y="3388422"/>
            <a:ext cx="7796725" cy="2005290"/>
          </a:xfrm>
          <a:prstGeom prst="rect">
            <a:avLst/>
          </a:prstGeom>
        </p:spPr>
      </p:pic>
      <p:sp>
        <p:nvSpPr>
          <p:cNvPr id="10" name="Right Arrow 9"/>
          <p:cNvSpPr/>
          <p:nvPr/>
        </p:nvSpPr>
        <p:spPr>
          <a:xfrm>
            <a:off x="356007" y="6392340"/>
            <a:ext cx="540327" cy="3906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71277" y="6392340"/>
            <a:ext cx="11787319" cy="369332"/>
          </a:xfrm>
          <a:prstGeom prst="rect">
            <a:avLst/>
          </a:prstGeom>
        </p:spPr>
        <p:txBody>
          <a:bodyPr wrap="square">
            <a:spAutoFit/>
          </a:bodyPr>
          <a:lstStyle/>
          <a:p>
            <a:r>
              <a:rPr lang="en-US" dirty="0" smtClean="0">
                <a:solidFill>
                  <a:srgbClr val="FF0000"/>
                </a:solidFill>
              </a:rPr>
              <a:t>Duty cycle at </a:t>
            </a:r>
            <a:r>
              <a:rPr lang="en-US" dirty="0" err="1" smtClean="0">
                <a:solidFill>
                  <a:srgbClr val="FF0000"/>
                </a:solidFill>
              </a:rPr>
              <a:t>FREF</a:t>
            </a:r>
            <a:r>
              <a:rPr lang="en-US" dirty="0" smtClean="0">
                <a:solidFill>
                  <a:srgbClr val="FF0000"/>
                </a:solidFill>
              </a:rPr>
              <a:t> pin of </a:t>
            </a:r>
            <a:r>
              <a:rPr lang="en-US" dirty="0" err="1" smtClean="0">
                <a:solidFill>
                  <a:srgbClr val="FF0000"/>
                </a:solidFill>
              </a:rPr>
              <a:t>PLL</a:t>
            </a:r>
            <a:r>
              <a:rPr lang="en-US" dirty="0" smtClean="0">
                <a:solidFill>
                  <a:srgbClr val="FF0000"/>
                </a:solidFill>
              </a:rPr>
              <a:t> isn’t at 50%, which make fail compare condition</a:t>
            </a:r>
            <a:endParaRPr lang="en-US" dirty="0">
              <a:solidFill>
                <a:srgbClr val="FF0000"/>
              </a:solidFill>
            </a:endParaRPr>
          </a:p>
        </p:txBody>
      </p:sp>
      <p:pic>
        <p:nvPicPr>
          <p:cNvPr id="9" name="Picture 8"/>
          <p:cNvPicPr>
            <a:picLocks noChangeAspect="1"/>
          </p:cNvPicPr>
          <p:nvPr/>
        </p:nvPicPr>
        <p:blipFill>
          <a:blip r:embed="rId5"/>
          <a:stretch>
            <a:fillRect/>
          </a:stretch>
        </p:blipFill>
        <p:spPr>
          <a:xfrm>
            <a:off x="6606100" y="5386530"/>
            <a:ext cx="5272787" cy="1080864"/>
          </a:xfrm>
          <a:prstGeom prst="rect">
            <a:avLst/>
          </a:prstGeom>
        </p:spPr>
      </p:pic>
    </p:spTree>
    <p:extLst>
      <p:ext uri="{BB962C8B-B14F-4D97-AF65-F5344CB8AC3E}">
        <p14:creationId xmlns:p14="http://schemas.microsoft.com/office/powerpoint/2010/main" val="376437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8" end="8"/>
                                            </p:txEl>
                                          </p:spTgt>
                                        </p:tgtEl>
                                        <p:attrNameLst>
                                          <p:attrName>style.visibility</p:attrName>
                                        </p:attrNameLst>
                                      </p:cBhvr>
                                      <p:to>
                                        <p:strVal val="visible"/>
                                      </p:to>
                                    </p:set>
                                    <p:animEffect transition="in" filter="fade">
                                      <p:cBhvr>
                                        <p:cTn id="20" dur="500"/>
                                        <p:tgtEl>
                                          <p:spTgt spid="6">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2678596" y="0"/>
            <a:ext cx="10080000" cy="1080000"/>
          </a:xfrm>
          <a:prstGeom prst="rect">
            <a:avLst/>
          </a:prstGeom>
        </p:spPr>
        <p:txBody>
          <a:bodyPr anchor="ctr"/>
          <a:lstStyle>
            <a:lvl1pPr algn="l" defTabSz="914400" rtl="0" eaLnBrk="1" latinLnBrk="0" hangingPunct="1">
              <a:spcBef>
                <a:spcPct val="0"/>
              </a:spcBef>
              <a:buNone/>
              <a:defRPr sz="3600" b="1" kern="1200" baseline="0">
                <a:solidFill>
                  <a:srgbClr val="EB005A"/>
                </a:solidFill>
                <a:latin typeface="Calibri" panose="020F0502020204030204" pitchFamily="34" charset="0"/>
                <a:ea typeface="微軟正黑體" panose="020B0604030504040204" pitchFamily="34" charset="-120"/>
                <a:cs typeface="+mj-cs"/>
              </a:defRPr>
            </a:lvl1pPr>
          </a:lstStyle>
          <a:p>
            <a:r>
              <a:rPr lang="en-US" dirty="0" smtClean="0"/>
              <a:t>Solution for </a:t>
            </a:r>
            <a:r>
              <a:rPr lang="en-US" dirty="0" err="1" smtClean="0"/>
              <a:t>PLL</a:t>
            </a:r>
            <a:r>
              <a:rPr lang="en-US" dirty="0" smtClean="0"/>
              <a:t> issue</a:t>
            </a:r>
            <a:endParaRPr lang="en-US" dirty="0"/>
          </a:p>
        </p:txBody>
      </p:sp>
      <p:pic>
        <p:nvPicPr>
          <p:cNvPr id="2" name="Picture 1"/>
          <p:cNvPicPr>
            <a:picLocks noChangeAspect="1"/>
          </p:cNvPicPr>
          <p:nvPr/>
        </p:nvPicPr>
        <p:blipFill>
          <a:blip r:embed="rId2"/>
          <a:stretch>
            <a:fillRect/>
          </a:stretch>
        </p:blipFill>
        <p:spPr>
          <a:xfrm>
            <a:off x="2239068" y="2771082"/>
            <a:ext cx="5962650" cy="1847850"/>
          </a:xfrm>
          <a:prstGeom prst="rect">
            <a:avLst/>
          </a:prstGeom>
        </p:spPr>
      </p:pic>
      <p:sp>
        <p:nvSpPr>
          <p:cNvPr id="3" name="TextBox 2"/>
          <p:cNvSpPr txBox="1"/>
          <p:nvPr/>
        </p:nvSpPr>
        <p:spPr>
          <a:xfrm>
            <a:off x="471055" y="1845426"/>
            <a:ext cx="11571316" cy="646331"/>
          </a:xfrm>
          <a:prstGeom prst="rect">
            <a:avLst/>
          </a:prstGeom>
          <a:noFill/>
        </p:spPr>
        <p:txBody>
          <a:bodyPr wrap="square" rtlCol="0">
            <a:spAutoFit/>
          </a:bodyPr>
          <a:lstStyle/>
          <a:p>
            <a:r>
              <a:rPr lang="en-US" dirty="0" smtClean="0"/>
              <a:t>In </a:t>
            </a:r>
            <a:r>
              <a:rPr lang="en-US" dirty="0" err="1" smtClean="0"/>
              <a:t>PLL</a:t>
            </a:r>
            <a:r>
              <a:rPr lang="en-US" dirty="0" smtClean="0"/>
              <a:t> spec, it can support duty cycle from 20% to 80%. So when feedback to </a:t>
            </a:r>
            <a:r>
              <a:rPr lang="en-US" dirty="0" err="1" smtClean="0"/>
              <a:t>PLL</a:t>
            </a:r>
            <a:r>
              <a:rPr lang="en-US" dirty="0" smtClean="0"/>
              <a:t> owner, he will modify input frequency check, and relax the margin for duty cycle check.</a:t>
            </a:r>
            <a:endParaRPr lang="en-US" dirty="0"/>
          </a:p>
        </p:txBody>
      </p:sp>
    </p:spTree>
    <p:extLst>
      <p:ext uri="{BB962C8B-B14F-4D97-AF65-F5344CB8AC3E}">
        <p14:creationId xmlns:p14="http://schemas.microsoft.com/office/powerpoint/2010/main" val="34562939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2678596" y="0"/>
            <a:ext cx="10080000" cy="1080000"/>
          </a:xfrm>
          <a:prstGeom prst="rect">
            <a:avLst/>
          </a:prstGeom>
        </p:spPr>
        <p:txBody>
          <a:bodyPr anchor="ctr"/>
          <a:lstStyle>
            <a:lvl1pPr algn="l" defTabSz="914400" rtl="0" eaLnBrk="1" latinLnBrk="0" hangingPunct="1">
              <a:spcBef>
                <a:spcPct val="0"/>
              </a:spcBef>
              <a:buNone/>
              <a:defRPr sz="3600" b="1" kern="1200" baseline="0">
                <a:solidFill>
                  <a:srgbClr val="EB005A"/>
                </a:solidFill>
                <a:latin typeface="Calibri" panose="020F0502020204030204" pitchFamily="34" charset="0"/>
                <a:ea typeface="微軟正黑體" panose="020B0604030504040204" pitchFamily="34" charset="-120"/>
                <a:cs typeface="+mj-cs"/>
              </a:defRPr>
            </a:lvl1pPr>
          </a:lstStyle>
          <a:p>
            <a:r>
              <a:rPr lang="en-US" dirty="0" smtClean="0"/>
              <a:t>Why need new </a:t>
            </a:r>
            <a:r>
              <a:rPr lang="en-US" dirty="0" err="1" smtClean="0"/>
              <a:t>PLL</a:t>
            </a:r>
            <a:r>
              <a:rPr lang="en-US" dirty="0" smtClean="0"/>
              <a:t> </a:t>
            </a:r>
            <a:r>
              <a:rPr lang="en-US" dirty="0" err="1" smtClean="0"/>
              <a:t>config</a:t>
            </a:r>
            <a:r>
              <a:rPr lang="en-US" dirty="0" smtClean="0"/>
              <a:t> ?</a:t>
            </a:r>
            <a:endParaRPr lang="en-US" dirty="0"/>
          </a:p>
        </p:txBody>
      </p:sp>
      <p:sp>
        <p:nvSpPr>
          <p:cNvPr id="3" name="TextBox 2"/>
          <p:cNvSpPr txBox="1"/>
          <p:nvPr/>
        </p:nvSpPr>
        <p:spPr>
          <a:xfrm>
            <a:off x="158923" y="4958084"/>
            <a:ext cx="11828030" cy="646331"/>
          </a:xfrm>
          <a:prstGeom prst="rect">
            <a:avLst/>
          </a:prstGeom>
          <a:noFill/>
        </p:spPr>
        <p:txBody>
          <a:bodyPr wrap="square" rtlCol="0">
            <a:spAutoFit/>
          </a:bodyPr>
          <a:lstStyle/>
          <a:p>
            <a:pPr algn="ctr"/>
            <a:r>
              <a:rPr lang="en-US" dirty="0" smtClean="0"/>
              <a:t>3. Work around solution: use old </a:t>
            </a:r>
            <a:r>
              <a:rPr lang="en-US" dirty="0" err="1" smtClean="0"/>
              <a:t>PLL</a:t>
            </a:r>
            <a:r>
              <a:rPr lang="en-US" dirty="0" smtClean="0"/>
              <a:t> model to generate frequency &lt; </a:t>
            </a:r>
            <a:r>
              <a:rPr lang="en-US" dirty="0" err="1" smtClean="0"/>
              <a:t>312.5MHz</a:t>
            </a:r>
            <a:endParaRPr lang="en-US" dirty="0" smtClean="0"/>
          </a:p>
          <a:p>
            <a:pPr algn="ctr"/>
            <a:r>
              <a:rPr lang="en-US" dirty="0"/>
              <a:t>→ </a:t>
            </a:r>
            <a:r>
              <a:rPr lang="en-US" dirty="0" err="1" smtClean="0"/>
              <a:t>PLL</a:t>
            </a:r>
            <a:r>
              <a:rPr lang="en-US" dirty="0" smtClean="0"/>
              <a:t> owner confirm real circuit can’t generate </a:t>
            </a:r>
            <a:r>
              <a:rPr lang="en-US" dirty="0"/>
              <a:t>frequency &lt; </a:t>
            </a:r>
            <a:r>
              <a:rPr lang="en-US" dirty="0" err="1" smtClean="0"/>
              <a:t>312.5MHz</a:t>
            </a:r>
            <a:r>
              <a:rPr lang="en-US" dirty="0" smtClean="0"/>
              <a:t> either.</a:t>
            </a:r>
          </a:p>
        </p:txBody>
      </p:sp>
      <p:pic>
        <p:nvPicPr>
          <p:cNvPr id="7" name="Picture 6"/>
          <p:cNvPicPr>
            <a:picLocks noChangeAspect="1"/>
          </p:cNvPicPr>
          <p:nvPr/>
        </p:nvPicPr>
        <p:blipFill>
          <a:blip r:embed="rId2"/>
          <a:stretch>
            <a:fillRect/>
          </a:stretch>
        </p:blipFill>
        <p:spPr>
          <a:xfrm>
            <a:off x="6791498" y="1522884"/>
            <a:ext cx="4227946" cy="2479178"/>
          </a:xfrm>
          <a:prstGeom prst="rect">
            <a:avLst/>
          </a:prstGeom>
        </p:spPr>
      </p:pic>
      <p:pic>
        <p:nvPicPr>
          <p:cNvPr id="9" name="Picture 8"/>
          <p:cNvPicPr>
            <a:picLocks noChangeAspect="1"/>
          </p:cNvPicPr>
          <p:nvPr/>
        </p:nvPicPr>
        <p:blipFill>
          <a:blip r:embed="rId3"/>
          <a:stretch>
            <a:fillRect/>
          </a:stretch>
        </p:blipFill>
        <p:spPr>
          <a:xfrm>
            <a:off x="689141" y="1786041"/>
            <a:ext cx="4174275" cy="1784374"/>
          </a:xfrm>
          <a:prstGeom prst="rect">
            <a:avLst/>
          </a:prstGeom>
        </p:spPr>
      </p:pic>
      <p:pic>
        <p:nvPicPr>
          <p:cNvPr id="10" name="Picture 9"/>
          <p:cNvPicPr>
            <a:picLocks noChangeAspect="1"/>
          </p:cNvPicPr>
          <p:nvPr/>
        </p:nvPicPr>
        <p:blipFill>
          <a:blip r:embed="rId4"/>
          <a:stretch>
            <a:fillRect/>
          </a:stretch>
        </p:blipFill>
        <p:spPr>
          <a:xfrm>
            <a:off x="3418955" y="5803771"/>
            <a:ext cx="5010150" cy="390525"/>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2826136583"/>
              </p:ext>
            </p:extLst>
          </p:nvPr>
        </p:nvGraphicFramePr>
        <p:xfrm>
          <a:off x="6072938" y="968008"/>
          <a:ext cx="5530850" cy="370840"/>
        </p:xfrm>
        <a:graphic>
          <a:graphicData uri="http://schemas.openxmlformats.org/drawingml/2006/table">
            <a:tbl>
              <a:tblPr firstRow="1" bandRow="1">
                <a:tableStyleId>{2D5ABB26-0587-4C30-8999-92F81FD0307C}</a:tableStyleId>
              </a:tblPr>
              <a:tblGrid>
                <a:gridCol w="5530850">
                  <a:extLst>
                    <a:ext uri="{9D8B030D-6E8A-4147-A177-3AD203B41FA5}">
                      <a16:colId xmlns:a16="http://schemas.microsoft.com/office/drawing/2014/main" val="3522930022"/>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2. There are some memories use frequency &lt; </a:t>
                      </a:r>
                      <a:r>
                        <a:rPr lang="en-US" dirty="0" err="1" smtClean="0"/>
                        <a:t>312.5MHz</a:t>
                      </a: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09130247"/>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152976603"/>
              </p:ext>
            </p:extLst>
          </p:nvPr>
        </p:nvGraphicFramePr>
        <p:xfrm>
          <a:off x="158923" y="957617"/>
          <a:ext cx="5530850" cy="640080"/>
        </p:xfrm>
        <a:graphic>
          <a:graphicData uri="http://schemas.openxmlformats.org/drawingml/2006/table">
            <a:tbl>
              <a:tblPr firstRow="1" bandRow="1">
                <a:tableStyleId>{2D5ABB26-0587-4C30-8999-92F81FD0307C}</a:tableStyleId>
              </a:tblPr>
              <a:tblGrid>
                <a:gridCol w="5530850">
                  <a:extLst>
                    <a:ext uri="{9D8B030D-6E8A-4147-A177-3AD203B41FA5}">
                      <a16:colId xmlns:a16="http://schemas.microsoft.com/office/drawing/2014/main" val="3522930022"/>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1. The minimum frequency that this </a:t>
                      </a:r>
                      <a:r>
                        <a:rPr lang="en-US" dirty="0" err="1" smtClean="0"/>
                        <a:t>PLL</a:t>
                      </a:r>
                      <a:r>
                        <a:rPr lang="en-US" dirty="0" smtClean="0"/>
                        <a:t> can support is </a:t>
                      </a:r>
                      <a:r>
                        <a:rPr lang="en-US" dirty="0" err="1" smtClean="0"/>
                        <a:t>312.5MHz</a:t>
                      </a:r>
                      <a:r>
                        <a:rPr lang="en-US" dirty="0" smtClean="0"/>
                        <a:t> (can check it in </a:t>
                      </a:r>
                      <a:r>
                        <a:rPr lang="en-US" dirty="0" err="1" smtClean="0"/>
                        <a:t>PLL</a:t>
                      </a:r>
                      <a:r>
                        <a:rPr lang="en-US" dirty="0" smtClean="0"/>
                        <a:t> datasheet)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09130247"/>
                  </a:ext>
                </a:extLst>
              </a:tr>
            </a:tbl>
          </a:graphicData>
        </a:graphic>
      </p:graphicFrame>
    </p:spTree>
    <p:extLst>
      <p:ext uri="{BB962C8B-B14F-4D97-AF65-F5344CB8AC3E}">
        <p14:creationId xmlns:p14="http://schemas.microsoft.com/office/powerpoint/2010/main" val="3224264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2678596" y="0"/>
            <a:ext cx="10080000" cy="1080000"/>
          </a:xfrm>
          <a:prstGeom prst="rect">
            <a:avLst/>
          </a:prstGeom>
        </p:spPr>
        <p:txBody>
          <a:bodyPr anchor="ctr"/>
          <a:lstStyle>
            <a:lvl1pPr algn="l" defTabSz="914400" rtl="0" eaLnBrk="1" latinLnBrk="0" hangingPunct="1">
              <a:spcBef>
                <a:spcPct val="0"/>
              </a:spcBef>
              <a:buNone/>
              <a:defRPr sz="3600" b="1" kern="1200" baseline="0">
                <a:solidFill>
                  <a:srgbClr val="EB005A"/>
                </a:solidFill>
                <a:latin typeface="Calibri" panose="020F0502020204030204" pitchFamily="34" charset="0"/>
                <a:ea typeface="微軟正黑體" panose="020B0604030504040204" pitchFamily="34" charset="-120"/>
                <a:cs typeface="+mj-cs"/>
              </a:defRPr>
            </a:lvl1pPr>
          </a:lstStyle>
          <a:p>
            <a:r>
              <a:rPr lang="en-US" dirty="0" smtClean="0"/>
              <a:t>Solution for this frequency issue</a:t>
            </a:r>
            <a:endParaRPr lang="en-US" dirty="0"/>
          </a:p>
        </p:txBody>
      </p:sp>
      <p:pic>
        <p:nvPicPr>
          <p:cNvPr id="2" name="Picture 1"/>
          <p:cNvPicPr>
            <a:picLocks noChangeAspect="1"/>
          </p:cNvPicPr>
          <p:nvPr/>
        </p:nvPicPr>
        <p:blipFill>
          <a:blip r:embed="rId2"/>
          <a:stretch>
            <a:fillRect/>
          </a:stretch>
        </p:blipFill>
        <p:spPr>
          <a:xfrm>
            <a:off x="1391429" y="1361036"/>
            <a:ext cx="8810625" cy="4933950"/>
          </a:xfrm>
          <a:prstGeom prst="rect">
            <a:avLst/>
          </a:prstGeom>
        </p:spPr>
      </p:pic>
      <p:sp>
        <p:nvSpPr>
          <p:cNvPr id="3" name="TextBox 2"/>
          <p:cNvSpPr txBox="1"/>
          <p:nvPr/>
        </p:nvSpPr>
        <p:spPr>
          <a:xfrm>
            <a:off x="457201" y="895334"/>
            <a:ext cx="11646131" cy="369332"/>
          </a:xfrm>
          <a:prstGeom prst="rect">
            <a:avLst/>
          </a:prstGeom>
          <a:noFill/>
        </p:spPr>
        <p:txBody>
          <a:bodyPr wrap="square" rtlCol="0">
            <a:spAutoFit/>
          </a:bodyPr>
          <a:lstStyle/>
          <a:p>
            <a:r>
              <a:rPr lang="en-US" dirty="0" smtClean="0"/>
              <a:t>RD will add divider, which downgrade the frequency from </a:t>
            </a:r>
            <a:r>
              <a:rPr lang="en-US" dirty="0" err="1" smtClean="0"/>
              <a:t>PLL</a:t>
            </a:r>
            <a:r>
              <a:rPr lang="en-US" dirty="0" smtClean="0"/>
              <a:t> output to &lt; </a:t>
            </a:r>
            <a:r>
              <a:rPr lang="en-US" dirty="0" err="1" smtClean="0"/>
              <a:t>312.5MHz</a:t>
            </a:r>
            <a:r>
              <a:rPr lang="en-US" dirty="0" smtClean="0"/>
              <a:t>. </a:t>
            </a:r>
            <a:endParaRPr lang="en-US" dirty="0"/>
          </a:p>
        </p:txBody>
      </p:sp>
      <p:sp>
        <p:nvSpPr>
          <p:cNvPr id="5" name="TextBox 4"/>
          <p:cNvSpPr txBox="1"/>
          <p:nvPr/>
        </p:nvSpPr>
        <p:spPr>
          <a:xfrm>
            <a:off x="2578843" y="1507969"/>
            <a:ext cx="3306568" cy="307777"/>
          </a:xfrm>
          <a:prstGeom prst="rect">
            <a:avLst/>
          </a:prstGeom>
          <a:noFill/>
        </p:spPr>
        <p:txBody>
          <a:bodyPr wrap="square" rtlCol="0">
            <a:spAutoFit/>
          </a:bodyPr>
          <a:lstStyle/>
          <a:p>
            <a:r>
              <a:rPr lang="en-US" sz="1400" dirty="0" smtClean="0"/>
              <a:t>Minimum </a:t>
            </a:r>
            <a:r>
              <a:rPr lang="en-US" sz="1400" dirty="0" err="1" smtClean="0"/>
              <a:t>freq</a:t>
            </a:r>
            <a:r>
              <a:rPr lang="en-US" sz="1400" dirty="0" smtClean="0"/>
              <a:t>: </a:t>
            </a:r>
            <a:r>
              <a:rPr lang="en-US" sz="1400" dirty="0" err="1" smtClean="0"/>
              <a:t>312.5MHz</a:t>
            </a:r>
            <a:endParaRPr lang="en-US" sz="1400" dirty="0"/>
          </a:p>
        </p:txBody>
      </p:sp>
    </p:spTree>
    <p:extLst>
      <p:ext uri="{BB962C8B-B14F-4D97-AF65-F5344CB8AC3E}">
        <p14:creationId xmlns:p14="http://schemas.microsoft.com/office/powerpoint/2010/main" val="13319085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2678596" y="0"/>
            <a:ext cx="10080000" cy="1080000"/>
          </a:xfrm>
          <a:prstGeom prst="rect">
            <a:avLst/>
          </a:prstGeom>
        </p:spPr>
        <p:txBody>
          <a:bodyPr anchor="ctr"/>
          <a:lstStyle>
            <a:lvl1pPr algn="l" defTabSz="914400" rtl="0" eaLnBrk="1" latinLnBrk="0" hangingPunct="1">
              <a:spcBef>
                <a:spcPct val="0"/>
              </a:spcBef>
              <a:buNone/>
              <a:defRPr sz="3600" b="1" kern="1200" baseline="0">
                <a:solidFill>
                  <a:srgbClr val="EB005A"/>
                </a:solidFill>
                <a:latin typeface="Calibri" panose="020F0502020204030204" pitchFamily="34" charset="0"/>
                <a:ea typeface="微軟正黑體" panose="020B0604030504040204" pitchFamily="34" charset="-120"/>
                <a:cs typeface="+mj-cs"/>
              </a:defRPr>
            </a:lvl1pPr>
          </a:lstStyle>
          <a:p>
            <a:r>
              <a:rPr lang="en-US" dirty="0" smtClean="0"/>
              <a:t>Old </a:t>
            </a:r>
            <a:r>
              <a:rPr lang="en-US" dirty="0" err="1" smtClean="0"/>
              <a:t>PLL</a:t>
            </a:r>
            <a:r>
              <a:rPr lang="en-US" dirty="0" smtClean="0"/>
              <a:t> </a:t>
            </a:r>
            <a:r>
              <a:rPr lang="en-US" dirty="0" err="1" smtClean="0"/>
              <a:t>config</a:t>
            </a:r>
            <a:endParaRPr lang="en-US" dirty="0"/>
          </a:p>
        </p:txBody>
      </p:sp>
      <p:pic>
        <p:nvPicPr>
          <p:cNvPr id="3" name="Picture 2"/>
          <p:cNvPicPr>
            <a:picLocks noChangeAspect="1"/>
          </p:cNvPicPr>
          <p:nvPr/>
        </p:nvPicPr>
        <p:blipFill>
          <a:blip r:embed="rId2"/>
          <a:stretch>
            <a:fillRect/>
          </a:stretch>
        </p:blipFill>
        <p:spPr>
          <a:xfrm>
            <a:off x="8888038" y="1968471"/>
            <a:ext cx="2362200" cy="3209925"/>
          </a:xfrm>
          <a:prstGeom prst="rect">
            <a:avLst/>
          </a:prstGeom>
        </p:spPr>
      </p:pic>
      <p:pic>
        <p:nvPicPr>
          <p:cNvPr id="5" name="Picture 4"/>
          <p:cNvPicPr>
            <a:picLocks noChangeAspect="1"/>
          </p:cNvPicPr>
          <p:nvPr/>
        </p:nvPicPr>
        <p:blipFill>
          <a:blip r:embed="rId3"/>
          <a:stretch>
            <a:fillRect/>
          </a:stretch>
        </p:blipFill>
        <p:spPr>
          <a:xfrm>
            <a:off x="143741" y="2211619"/>
            <a:ext cx="2095500" cy="2867025"/>
          </a:xfrm>
          <a:prstGeom prst="rect">
            <a:avLst/>
          </a:prstGeom>
        </p:spPr>
      </p:pic>
      <p:sp>
        <p:nvSpPr>
          <p:cNvPr id="6" name="TextBox 5"/>
          <p:cNvSpPr txBox="1"/>
          <p:nvPr/>
        </p:nvSpPr>
        <p:spPr>
          <a:xfrm>
            <a:off x="1388225" y="955964"/>
            <a:ext cx="8603673" cy="369332"/>
          </a:xfrm>
          <a:prstGeom prst="rect">
            <a:avLst/>
          </a:prstGeom>
          <a:noFill/>
        </p:spPr>
        <p:txBody>
          <a:bodyPr wrap="square" rtlCol="0">
            <a:spAutoFit/>
          </a:bodyPr>
          <a:lstStyle/>
          <a:p>
            <a:r>
              <a:rPr lang="en-US" dirty="0" smtClean="0"/>
              <a:t>At old </a:t>
            </a:r>
            <a:r>
              <a:rPr lang="en-US" dirty="0" err="1" smtClean="0"/>
              <a:t>PLL</a:t>
            </a:r>
            <a:r>
              <a:rPr lang="en-US" dirty="0" smtClean="0"/>
              <a:t> model, we will use NS and PS pin , with </a:t>
            </a:r>
            <a:r>
              <a:rPr lang="en-US" dirty="0" err="1" smtClean="0"/>
              <a:t>PDN</a:t>
            </a:r>
            <a:r>
              <a:rPr lang="en-US" dirty="0" smtClean="0"/>
              <a:t> and </a:t>
            </a:r>
            <a:r>
              <a:rPr lang="en-US" dirty="0" err="1" smtClean="0"/>
              <a:t>rst</a:t>
            </a:r>
            <a:r>
              <a:rPr lang="en-US" dirty="0" smtClean="0"/>
              <a:t> to </a:t>
            </a:r>
            <a:r>
              <a:rPr lang="en-US" dirty="0" err="1" smtClean="0"/>
              <a:t>config</a:t>
            </a:r>
            <a:r>
              <a:rPr lang="en-US" dirty="0" smtClean="0"/>
              <a:t> frequency </a:t>
            </a:r>
            <a:endParaRPr lang="en-US" dirty="0"/>
          </a:p>
        </p:txBody>
      </p:sp>
      <p:pic>
        <p:nvPicPr>
          <p:cNvPr id="7" name="Picture 6"/>
          <p:cNvPicPr>
            <a:picLocks noChangeAspect="1"/>
          </p:cNvPicPr>
          <p:nvPr/>
        </p:nvPicPr>
        <p:blipFill>
          <a:blip r:embed="rId4"/>
          <a:stretch>
            <a:fillRect/>
          </a:stretch>
        </p:blipFill>
        <p:spPr>
          <a:xfrm>
            <a:off x="2433811" y="2440218"/>
            <a:ext cx="6010275" cy="2409825"/>
          </a:xfrm>
          <a:prstGeom prst="rect">
            <a:avLst/>
          </a:prstGeom>
        </p:spPr>
      </p:pic>
    </p:spTree>
    <p:extLst>
      <p:ext uri="{BB962C8B-B14F-4D97-AF65-F5344CB8AC3E}">
        <p14:creationId xmlns:p14="http://schemas.microsoft.com/office/powerpoint/2010/main" val="423078632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raday template">
  <a:themeElements>
    <a:clrScheme name="Faraday template">
      <a:dk1>
        <a:srgbClr val="545454"/>
      </a:dk1>
      <a:lt1>
        <a:srgbClr val="FFFFFF"/>
      </a:lt1>
      <a:dk2>
        <a:srgbClr val="777777"/>
      </a:dk2>
      <a:lt2>
        <a:srgbClr val="FFFFFF"/>
      </a:lt2>
      <a:accent1>
        <a:srgbClr val="0090D2"/>
      </a:accent1>
      <a:accent2>
        <a:srgbClr val="21C0FF"/>
      </a:accent2>
      <a:accent3>
        <a:srgbClr val="81DBFF"/>
      </a:accent3>
      <a:accent4>
        <a:srgbClr val="BE0037"/>
      </a:accent4>
      <a:accent5>
        <a:srgbClr val="0068A2"/>
      </a:accent5>
      <a:accent6>
        <a:srgbClr val="0698BA"/>
      </a:accent6>
      <a:hlink>
        <a:srgbClr val="3F3F3F"/>
      </a:hlink>
      <a:folHlink>
        <a:srgbClr val="3F3F3F"/>
      </a:folHlink>
    </a:clrScheme>
    <a:fontScheme name="UBS">
      <a:majorFont>
        <a:latin typeface="Calibri"/>
        <a:ea typeface="微軟正黑體"/>
        <a:cs typeface=""/>
      </a:majorFont>
      <a:minorFont>
        <a:latin typeface="Calibri"/>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BA07D0D-05DF-4726-92CA-8766537D85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9C3EB5C7-2160-4FA4-82D5-6D0601E7CA06}">
  <ds:schemaRef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www.w3.org/XML/1998/namespace"/>
  </ds:schemaRefs>
</ds:datastoreItem>
</file>

<file path=customXml/itemProps3.xml><?xml version="1.0" encoding="utf-8"?>
<ds:datastoreItem xmlns:ds="http://schemas.openxmlformats.org/officeDocument/2006/customXml" ds:itemID="{E02EE30C-1077-48A4-AF52-702E67644FF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59233</TotalTime>
  <Words>812</Words>
  <Application>Microsoft Office PowerPoint</Application>
  <PresentationFormat>Widescreen</PresentationFormat>
  <Paragraphs>84</Paragraphs>
  <Slides>16</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微軟正黑體</vt:lpstr>
      <vt:lpstr>MS Gothic</vt:lpstr>
      <vt:lpstr>新細明體</vt:lpstr>
      <vt:lpstr>華康中黑體</vt:lpstr>
      <vt:lpstr>Arial</vt:lpstr>
      <vt:lpstr>Calibri</vt:lpstr>
      <vt:lpstr>Century Gothic</vt:lpstr>
      <vt:lpstr>DengXian</vt:lpstr>
      <vt:lpstr>Times New Roman</vt:lpstr>
      <vt:lpstr>Wingdings</vt:lpstr>
      <vt:lpstr>Faraday template</vt:lpstr>
      <vt:lpstr>Lesson Learn FSN0FS128A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BISR issue detected</vt:lpstr>
      <vt:lpstr>PowerPoint Presentation</vt:lpstr>
      <vt:lpstr>Solution for BISR issue</vt:lpstr>
      <vt:lpstr>FSN0FS128A Solving Issue Summary</vt:lpstr>
      <vt:lpstr>Document Reference</vt:lpstr>
      <vt:lpstr>PowerPoint Presentation</vt:lpstr>
    </vt:vector>
  </TitlesOfParts>
  <Company>Faraday-Tech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Genie Ching-Ling Chien(簡菁伶)</dc:creator>
  <cp:lastModifiedBy>Kyle Nguyen (Nguyen Anh Huy)</cp:lastModifiedBy>
  <cp:revision>3515</cp:revision>
  <cp:lastPrinted>2015-08-06T11:04:11Z</cp:lastPrinted>
  <dcterms:created xsi:type="dcterms:W3CDTF">2012-12-17T03:20:11Z</dcterms:created>
  <dcterms:modified xsi:type="dcterms:W3CDTF">2023-07-12T10:23:51Z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