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40"/>
  </p:notesMasterIdLst>
  <p:handoutMasterIdLst>
    <p:handoutMasterId r:id="rId41"/>
  </p:handoutMasterIdLst>
  <p:sldIdLst>
    <p:sldId id="1085" r:id="rId2"/>
    <p:sldId id="2366" r:id="rId3"/>
    <p:sldId id="2373" r:id="rId4"/>
    <p:sldId id="2375" r:id="rId5"/>
    <p:sldId id="2377" r:id="rId6"/>
    <p:sldId id="2376" r:id="rId7"/>
    <p:sldId id="2382" r:id="rId8"/>
    <p:sldId id="2381" r:id="rId9"/>
    <p:sldId id="2384" r:id="rId10"/>
    <p:sldId id="2385" r:id="rId11"/>
    <p:sldId id="2395" r:id="rId12"/>
    <p:sldId id="2396" r:id="rId13"/>
    <p:sldId id="2397" r:id="rId14"/>
    <p:sldId id="2398" r:id="rId15"/>
    <p:sldId id="2400" r:id="rId16"/>
    <p:sldId id="2386" r:id="rId17"/>
    <p:sldId id="2388" r:id="rId18"/>
    <p:sldId id="2387" r:id="rId19"/>
    <p:sldId id="2401" r:id="rId20"/>
    <p:sldId id="2418" r:id="rId21"/>
    <p:sldId id="2389" r:id="rId22"/>
    <p:sldId id="2404" r:id="rId23"/>
    <p:sldId id="2405" r:id="rId24"/>
    <p:sldId id="2406" r:id="rId25"/>
    <p:sldId id="2407" r:id="rId26"/>
    <p:sldId id="2408" r:id="rId27"/>
    <p:sldId id="2409" r:id="rId28"/>
    <p:sldId id="2410" r:id="rId29"/>
    <p:sldId id="2390" r:id="rId30"/>
    <p:sldId id="2411" r:id="rId31"/>
    <p:sldId id="2412" r:id="rId32"/>
    <p:sldId id="2413" r:id="rId33"/>
    <p:sldId id="2391" r:id="rId34"/>
    <p:sldId id="2414" r:id="rId35"/>
    <p:sldId id="2415" r:id="rId36"/>
    <p:sldId id="2393" r:id="rId37"/>
    <p:sldId id="2394" r:id="rId38"/>
    <p:sldId id="1852" r:id="rId39"/>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B7C73AF-3D34-4A39-9A50-6EDEDB7F7985}">
          <p14:sldIdLst>
            <p14:sldId id="1085"/>
            <p14:sldId id="2366"/>
            <p14:sldId id="2373"/>
            <p14:sldId id="2375"/>
            <p14:sldId id="2377"/>
            <p14:sldId id="2376"/>
            <p14:sldId id="2382"/>
            <p14:sldId id="2381"/>
            <p14:sldId id="2384"/>
            <p14:sldId id="2385"/>
            <p14:sldId id="2395"/>
            <p14:sldId id="2396"/>
            <p14:sldId id="2397"/>
            <p14:sldId id="2398"/>
            <p14:sldId id="2400"/>
            <p14:sldId id="2386"/>
            <p14:sldId id="2388"/>
            <p14:sldId id="2387"/>
            <p14:sldId id="2401"/>
            <p14:sldId id="2418"/>
            <p14:sldId id="2389"/>
            <p14:sldId id="2404"/>
            <p14:sldId id="2405"/>
            <p14:sldId id="2406"/>
            <p14:sldId id="2407"/>
            <p14:sldId id="2408"/>
            <p14:sldId id="2409"/>
            <p14:sldId id="2410"/>
            <p14:sldId id="2390"/>
            <p14:sldId id="2411"/>
            <p14:sldId id="2412"/>
            <p14:sldId id="2413"/>
            <p14:sldId id="2391"/>
            <p14:sldId id="2414"/>
            <p14:sldId id="2415"/>
            <p14:sldId id="2393"/>
            <p14:sldId id="2394"/>
            <p14:sldId id="1852"/>
          </p14:sldIdLst>
        </p14:section>
      </p14:sectionLst>
    </p:ex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gusli Kifli(李順慶)" initials="AK" lastIdx="0" clrIdx="0">
    <p:extLst>
      <p:ext uri="{19B8F6BF-5375-455C-9EA6-DF929625EA0E}">
        <p15:presenceInfo xmlns:p15="http://schemas.microsoft.com/office/powerpoint/2012/main" userId="S-1-5-21-2085361252-1464160557-1629300891-6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BD8"/>
    <a:srgbClr val="6600FF"/>
    <a:srgbClr val="121212"/>
    <a:srgbClr val="CCCCFF"/>
    <a:srgbClr val="CBDBEE"/>
    <a:srgbClr val="0278C8"/>
    <a:srgbClr val="6600CC"/>
    <a:srgbClr val="6666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97" autoAdjust="0"/>
    <p:restoredTop sz="96229" autoAdjust="0"/>
  </p:normalViewPr>
  <p:slideViewPr>
    <p:cSldViewPr snapToGrid="0">
      <p:cViewPr varScale="1">
        <p:scale>
          <a:sx n="112" d="100"/>
          <a:sy n="112" d="100"/>
        </p:scale>
        <p:origin x="942" y="108"/>
      </p:cViewPr>
      <p:guideLst>
        <p:guide orient="horz" pos="1056"/>
        <p:guide pos="2880"/>
      </p:guideLst>
    </p:cSldViewPr>
  </p:slideViewPr>
  <p:outlineViewPr>
    <p:cViewPr>
      <p:scale>
        <a:sx n="33" d="100"/>
        <a:sy n="33" d="100"/>
      </p:scale>
      <p:origin x="0" y="4728"/>
    </p:cViewPr>
  </p:outlineViewPr>
  <p:notesTextViewPr>
    <p:cViewPr>
      <p:scale>
        <a:sx n="3" d="2"/>
        <a:sy n="3" d="2"/>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2024/5/16</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2024/5/16</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248048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先全部寫</a:t>
            </a:r>
            <a:r>
              <a:rPr lang="en-US" altLang="zh-TW" dirty="0" smtClean="0"/>
              <a:t>0</a:t>
            </a:r>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22</a:t>
            </a:fld>
            <a:endParaRPr lang="zh-TW" altLang="en-US"/>
          </a:p>
        </p:txBody>
      </p:sp>
    </p:spTree>
    <p:extLst>
      <p:ext uri="{BB962C8B-B14F-4D97-AF65-F5344CB8AC3E}">
        <p14:creationId xmlns:p14="http://schemas.microsoft.com/office/powerpoint/2010/main" val="341914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23</a:t>
            </a:fld>
            <a:endParaRPr lang="zh-TW" altLang="en-US"/>
          </a:p>
        </p:txBody>
      </p:sp>
    </p:spTree>
    <p:extLst>
      <p:ext uri="{BB962C8B-B14F-4D97-AF65-F5344CB8AC3E}">
        <p14:creationId xmlns:p14="http://schemas.microsoft.com/office/powerpoint/2010/main" val="28422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24</a:t>
            </a:fld>
            <a:endParaRPr lang="zh-TW" altLang="en-US"/>
          </a:p>
        </p:txBody>
      </p:sp>
    </p:spTree>
    <p:extLst>
      <p:ext uri="{BB962C8B-B14F-4D97-AF65-F5344CB8AC3E}">
        <p14:creationId xmlns:p14="http://schemas.microsoft.com/office/powerpoint/2010/main" val="145159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25</a:t>
            </a:fld>
            <a:endParaRPr lang="zh-TW" altLang="en-US"/>
          </a:p>
        </p:txBody>
      </p:sp>
    </p:spTree>
    <p:extLst>
      <p:ext uri="{BB962C8B-B14F-4D97-AF65-F5344CB8AC3E}">
        <p14:creationId xmlns:p14="http://schemas.microsoft.com/office/powerpoint/2010/main" val="271072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26</a:t>
            </a:fld>
            <a:endParaRPr lang="zh-TW" altLang="en-US"/>
          </a:p>
        </p:txBody>
      </p:sp>
    </p:spTree>
    <p:extLst>
      <p:ext uri="{BB962C8B-B14F-4D97-AF65-F5344CB8AC3E}">
        <p14:creationId xmlns:p14="http://schemas.microsoft.com/office/powerpoint/2010/main" val="36639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27</a:t>
            </a:fld>
            <a:endParaRPr lang="zh-TW" altLang="en-US"/>
          </a:p>
        </p:txBody>
      </p:sp>
    </p:spTree>
    <p:extLst>
      <p:ext uri="{BB962C8B-B14F-4D97-AF65-F5344CB8AC3E}">
        <p14:creationId xmlns:p14="http://schemas.microsoft.com/office/powerpoint/2010/main" val="323026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28</a:t>
            </a:fld>
            <a:endParaRPr lang="zh-TW" altLang="en-US"/>
          </a:p>
        </p:txBody>
      </p:sp>
    </p:spTree>
    <p:extLst>
      <p:ext uri="{BB962C8B-B14F-4D97-AF65-F5344CB8AC3E}">
        <p14:creationId xmlns:p14="http://schemas.microsoft.com/office/powerpoint/2010/main" val="366507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0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1296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16192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911616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Box 15"/>
          <p:cNvSpPr txBox="1">
            <a:spLocks noChangeArrowheads="1"/>
          </p:cNvSpPr>
          <p:nvPr userDrawn="1"/>
        </p:nvSpPr>
        <p:spPr bwMode="auto">
          <a:xfrm>
            <a:off x="8604125" y="6466202"/>
            <a:ext cx="504379"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6" name="圖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 y="0"/>
            <a:ext cx="9141968" cy="6857999"/>
          </a:xfrm>
          <a:prstGeom prst="rect">
            <a:avLst/>
          </a:prstGeom>
        </p:spPr>
      </p:pic>
      <p:sp>
        <p:nvSpPr>
          <p:cNvPr id="8" name="文字方塊 7"/>
          <p:cNvSpPr txBox="1"/>
          <p:nvPr userDrawn="1"/>
        </p:nvSpPr>
        <p:spPr>
          <a:xfrm>
            <a:off x="314888" y="6483036"/>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84377342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jpeg"/><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jpeg"/><Relationship Id="rId4" Type="http://schemas.openxmlformats.org/officeDocument/2006/relationships/image" Target="../media/image16.wmf"/><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normAutofit/>
          </a:bodyPr>
          <a:lstStyle/>
          <a:p>
            <a:r>
              <a:rPr lang="en-US" altLang="zh-TW" sz="2400" dirty="0" smtClean="0"/>
              <a:t>DMD/DTM 2019</a:t>
            </a:r>
          </a:p>
          <a:p>
            <a:r>
              <a:rPr lang="en-US" altLang="zh-TW" sz="2400" dirty="0" smtClean="0"/>
              <a:t>KenChi</a:t>
            </a:r>
            <a:endParaRPr lang="zh-TW" altLang="en-US" sz="2400" dirty="0">
              <a:latin typeface="+mj-lt"/>
            </a:endParaRPr>
          </a:p>
        </p:txBody>
      </p:sp>
      <p:sp>
        <p:nvSpPr>
          <p:cNvPr id="2" name="標題 1"/>
          <p:cNvSpPr>
            <a:spLocks noGrp="1"/>
          </p:cNvSpPr>
          <p:nvPr>
            <p:ph type="ctrTitle"/>
          </p:nvPr>
        </p:nvSpPr>
        <p:spPr/>
        <p:txBody>
          <a:bodyPr>
            <a:noAutofit/>
          </a:bodyPr>
          <a:lstStyle/>
          <a:p>
            <a:r>
              <a:rPr lang="en-US" altLang="zh-TW" sz="4400" dirty="0" smtClean="0"/>
              <a:t>Basic DFT Training</a:t>
            </a:r>
            <a:endParaRPr lang="zh-TW" altLang="en-US" dirty="0">
              <a:latin typeface="+mj-lt"/>
            </a:endParaRPr>
          </a:p>
        </p:txBody>
      </p:sp>
    </p:spTree>
    <p:extLst>
      <p:ext uri="{BB962C8B-B14F-4D97-AF65-F5344CB8AC3E}">
        <p14:creationId xmlns:p14="http://schemas.microsoft.com/office/powerpoint/2010/main" val="149620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concept</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6774003"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 name="文字方塊 1"/>
          <p:cNvSpPr txBox="1"/>
          <p:nvPr/>
        </p:nvSpPr>
        <p:spPr>
          <a:xfrm>
            <a:off x="5333955" y="3491390"/>
            <a:ext cx="538865" cy="369332"/>
          </a:xfrm>
          <a:prstGeom prst="rect">
            <a:avLst/>
          </a:prstGeom>
          <a:noFill/>
        </p:spPr>
        <p:txBody>
          <a:bodyPr wrap="none" rtlCol="0">
            <a:spAutoFit/>
          </a:bodyPr>
          <a:lstStyle/>
          <a:p>
            <a:r>
              <a:rPr lang="en-US" altLang="zh-TW" dirty="0" smtClean="0">
                <a:solidFill>
                  <a:srgbClr val="C00000"/>
                </a:solidFill>
              </a:rPr>
              <a:t>SA0</a:t>
            </a:r>
            <a:endParaRPr lang="zh-TW" altLang="en-US" dirty="0">
              <a:solidFill>
                <a:srgbClr val="C00000"/>
              </a:solidFill>
            </a:endParaRPr>
          </a:p>
        </p:txBody>
      </p:sp>
      <p:sp>
        <p:nvSpPr>
          <p:cNvPr id="309" name="文字方塊 308"/>
          <p:cNvSpPr txBox="1"/>
          <p:nvPr/>
        </p:nvSpPr>
        <p:spPr>
          <a:xfrm>
            <a:off x="4954728" y="4104682"/>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310" name="文字方塊 309"/>
          <p:cNvSpPr txBox="1"/>
          <p:nvPr/>
        </p:nvSpPr>
        <p:spPr>
          <a:xfrm>
            <a:off x="4343426" y="3733742"/>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6" name="文字方塊 315"/>
          <p:cNvSpPr txBox="1"/>
          <p:nvPr/>
        </p:nvSpPr>
        <p:spPr>
          <a:xfrm>
            <a:off x="3325262" y="3425439"/>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317" name="文字方塊 316"/>
          <p:cNvSpPr txBox="1"/>
          <p:nvPr/>
        </p:nvSpPr>
        <p:spPr>
          <a:xfrm>
            <a:off x="3325262" y="3920137"/>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2" name="直線接點 341"/>
          <p:cNvCxnSpPr>
            <a:endCxn id="2" idx="2"/>
          </p:cNvCxnSpPr>
          <p:nvPr/>
        </p:nvCxnSpPr>
        <p:spPr>
          <a:xfrm flipV="1">
            <a:off x="5532895" y="386441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47" name="文字方塊 346"/>
          <p:cNvSpPr txBox="1"/>
          <p:nvPr/>
        </p:nvSpPr>
        <p:spPr>
          <a:xfrm>
            <a:off x="780573" y="1380948"/>
            <a:ext cx="8065734" cy="2308324"/>
          </a:xfrm>
          <a:prstGeom prst="rect">
            <a:avLst/>
          </a:prstGeom>
          <a:noFill/>
        </p:spPr>
        <p:txBody>
          <a:bodyPr wrap="none" rtlCol="0">
            <a:spAutoFit/>
          </a:bodyPr>
          <a:lstStyle/>
          <a:p>
            <a:r>
              <a:rPr lang="en-US" altLang="zh-TW" dirty="0" smtClean="0"/>
              <a:t>For example, to detect a stuck-at-0 fault site, which is behind AND gate.</a:t>
            </a:r>
          </a:p>
          <a:p>
            <a:endParaRPr lang="en-US" altLang="zh-TW" dirty="0" smtClean="0"/>
          </a:p>
          <a:p>
            <a:pPr marL="342900" indent="-342900">
              <a:buAutoNum type="arabicPeriod"/>
            </a:pPr>
            <a:r>
              <a:rPr lang="en-US" altLang="zh-TW" dirty="0" smtClean="0"/>
              <a:t>Place logic-1 at AND’s output (prove it’s not stuck-at 0)</a:t>
            </a:r>
          </a:p>
          <a:p>
            <a:pPr marL="342900" indent="-342900">
              <a:buAutoNum type="arabicPeriod"/>
            </a:pPr>
            <a:r>
              <a:rPr lang="en-US" altLang="zh-TW" dirty="0" smtClean="0"/>
              <a:t>In order to place </a:t>
            </a:r>
            <a:r>
              <a:rPr lang="en-US" altLang="zh-TW" dirty="0"/>
              <a:t>logic-1 at AND’s output </a:t>
            </a:r>
            <a:r>
              <a:rPr lang="en-US" altLang="zh-TW" dirty="0" smtClean="0"/>
              <a:t>, certain logic-value should be placed in </a:t>
            </a:r>
          </a:p>
          <a:p>
            <a:r>
              <a:rPr lang="en-US" altLang="zh-TW" dirty="0" smtClean="0"/>
              <a:t>       the input side of the logic cone.</a:t>
            </a:r>
          </a:p>
          <a:p>
            <a:pPr marL="342900" indent="-342900">
              <a:buFont typeface="+mj-lt"/>
              <a:buAutoNum type="arabicPeriod" startAt="3"/>
            </a:pPr>
            <a:r>
              <a:rPr lang="en-US" altLang="zh-TW" dirty="0" smtClean="0"/>
              <a:t>The logic-1 can be captured by DFF, and shift-out for observation</a:t>
            </a:r>
          </a:p>
          <a:p>
            <a:pPr marL="342900" indent="-342900">
              <a:buAutoNum type="arabicPeriod" startAt="3"/>
            </a:pPr>
            <a:endParaRPr lang="en-US" altLang="zh-TW" dirty="0" smtClean="0"/>
          </a:p>
          <a:p>
            <a:pPr marL="342900" indent="-342900">
              <a:buAutoNum type="arabicPeriod" startAt="3"/>
            </a:pPr>
            <a:endParaRPr lang="zh-TW" altLang="en-US" dirty="0"/>
          </a:p>
        </p:txBody>
      </p:sp>
      <p:sp>
        <p:nvSpPr>
          <p:cNvPr id="349" name="文字方塊 348"/>
          <p:cNvSpPr txBox="1"/>
          <p:nvPr/>
        </p:nvSpPr>
        <p:spPr>
          <a:xfrm>
            <a:off x="5545146" y="3708999"/>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cxnSp>
        <p:nvCxnSpPr>
          <p:cNvPr id="351" name="直線接點 350"/>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352" name="直線接點 351"/>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353"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54"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55" name="直線接點 354"/>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356" name="直線接點 355"/>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200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basic steps</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6774003"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2" name="直線接點 341"/>
          <p:cNvCxnSpPr/>
          <p:nvPr/>
        </p:nvCxnSpPr>
        <p:spPr>
          <a:xfrm flipV="1">
            <a:off x="5532895" y="386441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graphicFrame>
        <p:nvGraphicFramePr>
          <p:cNvPr id="79" name="Group 4"/>
          <p:cNvGraphicFramePr>
            <a:graphicFrameLocks noGrp="1"/>
          </p:cNvGraphicFramePr>
          <p:nvPr>
            <p:ph sz="half" idx="4294967295"/>
            <p:extLst>
              <p:ext uri="{D42A27DB-BD31-4B8C-83A1-F6EECF244321}">
                <p14:modId xmlns:p14="http://schemas.microsoft.com/office/powerpoint/2010/main" val="4269307633"/>
              </p:ext>
            </p:extLst>
          </p:nvPr>
        </p:nvGraphicFramePr>
        <p:xfrm>
          <a:off x="538303" y="1475288"/>
          <a:ext cx="1771650" cy="1554989"/>
        </p:xfrm>
        <a:graphic>
          <a:graphicData uri="http://schemas.openxmlformats.org/drawingml/2006/table">
            <a:tbl>
              <a:tblPr/>
              <a:tblGrid>
                <a:gridCol w="1771650">
                  <a:extLst>
                    <a:ext uri="{9D8B030D-6E8A-4147-A177-3AD203B41FA5}">
                      <a16:colId xmlns:a16="http://schemas.microsoft.com/office/drawing/2014/main" val="20000"/>
                    </a:ext>
                  </a:extLst>
                </a:gridCol>
              </a:tblGrid>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LOAD / UNLOAD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FORCE 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MEASURE 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PULSE CAPTURE CLK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文字方塊 2"/>
          <p:cNvSpPr txBox="1"/>
          <p:nvPr/>
        </p:nvSpPr>
        <p:spPr>
          <a:xfrm>
            <a:off x="2594116" y="1531202"/>
            <a:ext cx="3398879" cy="646331"/>
          </a:xfrm>
          <a:prstGeom prst="rect">
            <a:avLst/>
          </a:prstGeom>
          <a:noFill/>
        </p:spPr>
        <p:txBody>
          <a:bodyPr wrap="none" rtlCol="0">
            <a:spAutoFit/>
          </a:bodyPr>
          <a:lstStyle/>
          <a:p>
            <a:r>
              <a:rPr lang="en-US" altLang="zh-TW" dirty="0" smtClean="0"/>
              <a:t>Load – shift in vale for control</a:t>
            </a:r>
          </a:p>
          <a:p>
            <a:r>
              <a:rPr lang="en-US" altLang="zh-TW" dirty="0" smtClean="0"/>
              <a:t>UnLoad – shift out for observation</a:t>
            </a:r>
            <a:endParaRPr lang="zh-TW" altLang="en-US" dirty="0"/>
          </a:p>
        </p:txBody>
      </p:sp>
      <p:sp>
        <p:nvSpPr>
          <p:cNvPr id="81" name="文字方塊 80"/>
          <p:cNvSpPr txBox="1"/>
          <p:nvPr/>
        </p:nvSpPr>
        <p:spPr>
          <a:xfrm>
            <a:off x="3314778" y="4653924"/>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3" name="文字方塊 82"/>
          <p:cNvSpPr txBox="1"/>
          <p:nvPr/>
        </p:nvSpPr>
        <p:spPr>
          <a:xfrm>
            <a:off x="4716425" y="4653924"/>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4" name="文字方塊 83"/>
          <p:cNvSpPr txBox="1"/>
          <p:nvPr/>
        </p:nvSpPr>
        <p:spPr>
          <a:xfrm>
            <a:off x="6400909" y="4653924"/>
            <a:ext cx="304892" cy="369332"/>
          </a:xfrm>
          <a:prstGeom prst="rect">
            <a:avLst/>
          </a:prstGeom>
          <a:noFill/>
        </p:spPr>
        <p:txBody>
          <a:bodyPr wrap="none" rtlCol="0">
            <a:spAutoFit/>
          </a:bodyPr>
          <a:lstStyle/>
          <a:p>
            <a:r>
              <a:rPr lang="en-US" altLang="zh-TW" dirty="0" smtClean="0">
                <a:solidFill>
                  <a:srgbClr val="0000FF"/>
                </a:solidFill>
              </a:rPr>
              <a:t>X</a:t>
            </a:r>
            <a:endParaRPr lang="zh-TW" altLang="en-US" dirty="0">
              <a:solidFill>
                <a:srgbClr val="0000FF"/>
              </a:solidFill>
            </a:endParaRPr>
          </a:p>
        </p:txBody>
      </p:sp>
      <p:sp>
        <p:nvSpPr>
          <p:cNvPr id="85" name="文字方塊 84"/>
          <p:cNvSpPr txBox="1"/>
          <p:nvPr/>
        </p:nvSpPr>
        <p:spPr>
          <a:xfrm>
            <a:off x="5300191" y="3593466"/>
            <a:ext cx="2201436" cy="584775"/>
          </a:xfrm>
          <a:prstGeom prst="rect">
            <a:avLst/>
          </a:prstGeom>
          <a:noFill/>
        </p:spPr>
        <p:txBody>
          <a:bodyPr wrap="none" rtlCol="0">
            <a:spAutoFit/>
          </a:bodyPr>
          <a:lstStyle/>
          <a:p>
            <a:r>
              <a:rPr lang="en-US" altLang="zh-TW" sz="1600" dirty="0" smtClean="0">
                <a:solidFill>
                  <a:srgbClr val="C00000"/>
                </a:solidFill>
              </a:rPr>
              <a:t>Detect SA0,</a:t>
            </a:r>
            <a:r>
              <a:rPr lang="en-US" altLang="zh-TW" sz="1600" dirty="0">
                <a:solidFill>
                  <a:srgbClr val="C00000"/>
                </a:solidFill>
              </a:rPr>
              <a:t> Required : 1</a:t>
            </a:r>
            <a:endParaRPr lang="zh-TW" altLang="en-US" sz="1600" dirty="0">
              <a:solidFill>
                <a:srgbClr val="C00000"/>
              </a:solidFill>
            </a:endParaRPr>
          </a:p>
          <a:p>
            <a:endParaRPr lang="zh-TW" altLang="en-US" sz="1600" dirty="0">
              <a:solidFill>
                <a:srgbClr val="C00000"/>
              </a:solidFill>
            </a:endParaRPr>
          </a:p>
        </p:txBody>
      </p:sp>
      <p:cxnSp>
        <p:nvCxnSpPr>
          <p:cNvPr id="86" name="直線接點 85"/>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88"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9"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90" name="直線接點 89"/>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91" name="直線接點 90"/>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3423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basic steps</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6774003"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 name="文字方塊 1"/>
          <p:cNvSpPr txBox="1"/>
          <p:nvPr/>
        </p:nvSpPr>
        <p:spPr>
          <a:xfrm>
            <a:off x="5300191" y="3593466"/>
            <a:ext cx="2201436" cy="584775"/>
          </a:xfrm>
          <a:prstGeom prst="rect">
            <a:avLst/>
          </a:prstGeom>
          <a:noFill/>
        </p:spPr>
        <p:txBody>
          <a:bodyPr wrap="none" rtlCol="0">
            <a:spAutoFit/>
          </a:bodyPr>
          <a:lstStyle/>
          <a:p>
            <a:r>
              <a:rPr lang="en-US" altLang="zh-TW" sz="1600" dirty="0" smtClean="0">
                <a:solidFill>
                  <a:srgbClr val="C00000"/>
                </a:solidFill>
              </a:rPr>
              <a:t>Detect SA0,</a:t>
            </a:r>
            <a:r>
              <a:rPr lang="en-US" altLang="zh-TW" sz="1600" dirty="0">
                <a:solidFill>
                  <a:srgbClr val="C00000"/>
                </a:solidFill>
              </a:rPr>
              <a:t> Required : 1</a:t>
            </a:r>
            <a:endParaRPr lang="zh-TW" altLang="en-US" sz="1600" dirty="0">
              <a:solidFill>
                <a:srgbClr val="C00000"/>
              </a:solidFill>
            </a:endParaRPr>
          </a:p>
          <a:p>
            <a:endParaRPr lang="zh-TW" altLang="en-US" sz="1600" dirty="0">
              <a:solidFill>
                <a:srgbClr val="C00000"/>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49" name="文字方塊 348"/>
          <p:cNvSpPr txBox="1"/>
          <p:nvPr/>
        </p:nvSpPr>
        <p:spPr>
          <a:xfrm>
            <a:off x="7475850" y="3925371"/>
            <a:ext cx="184731" cy="369332"/>
          </a:xfrm>
          <a:prstGeom prst="rect">
            <a:avLst/>
          </a:prstGeom>
          <a:noFill/>
        </p:spPr>
        <p:txBody>
          <a:bodyPr wrap="none" rtlCol="0">
            <a:spAutoFit/>
          </a:bodyPr>
          <a:lstStyle/>
          <a:p>
            <a:endParaRPr lang="zh-TW" altLang="en-US" dirty="0">
              <a:solidFill>
                <a:srgbClr val="0000FF"/>
              </a:solidFill>
            </a:endParaRPr>
          </a:p>
        </p:txBody>
      </p: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graphicFrame>
        <p:nvGraphicFramePr>
          <p:cNvPr id="79" name="Group 4"/>
          <p:cNvGraphicFramePr>
            <a:graphicFrameLocks noGrp="1"/>
          </p:cNvGraphicFramePr>
          <p:nvPr>
            <p:ph sz="half" idx="4294967295"/>
            <p:extLst>
              <p:ext uri="{D42A27DB-BD31-4B8C-83A1-F6EECF244321}">
                <p14:modId xmlns:p14="http://schemas.microsoft.com/office/powerpoint/2010/main" val="4001159398"/>
              </p:ext>
            </p:extLst>
          </p:nvPr>
        </p:nvGraphicFramePr>
        <p:xfrm>
          <a:off x="538303" y="1475288"/>
          <a:ext cx="1771650" cy="1538289"/>
        </p:xfrm>
        <a:graphic>
          <a:graphicData uri="http://schemas.openxmlformats.org/drawingml/2006/table">
            <a:tbl>
              <a:tblPr/>
              <a:tblGrid>
                <a:gridCol w="1771650">
                  <a:extLst>
                    <a:ext uri="{9D8B030D-6E8A-4147-A177-3AD203B41FA5}">
                      <a16:colId xmlns:a16="http://schemas.microsoft.com/office/drawing/2014/main" val="20000"/>
                    </a:ext>
                  </a:extLst>
                </a:gridCol>
              </a:tblGrid>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LOAD / UNLOAD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FORCE 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1"/>
                  </a:ext>
                </a:extLst>
              </a:tr>
              <a:tr h="358775">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MEASURE 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PULSE CAPTURE CLK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文字方塊 2"/>
          <p:cNvSpPr txBox="1"/>
          <p:nvPr/>
        </p:nvSpPr>
        <p:spPr>
          <a:xfrm>
            <a:off x="2594116" y="1531202"/>
            <a:ext cx="3398879" cy="646331"/>
          </a:xfrm>
          <a:prstGeom prst="rect">
            <a:avLst/>
          </a:prstGeom>
          <a:noFill/>
        </p:spPr>
        <p:txBody>
          <a:bodyPr wrap="none" rtlCol="0">
            <a:spAutoFit/>
          </a:bodyPr>
          <a:lstStyle/>
          <a:p>
            <a:r>
              <a:rPr lang="en-US" altLang="zh-TW" dirty="0" smtClean="0"/>
              <a:t>Load – shift in vale for control</a:t>
            </a:r>
          </a:p>
          <a:p>
            <a:r>
              <a:rPr lang="en-US" altLang="zh-TW" dirty="0" smtClean="0"/>
              <a:t>UnLoad – shift out for observation</a:t>
            </a:r>
            <a:endParaRPr lang="zh-TW" altLang="en-US" dirty="0"/>
          </a:p>
        </p:txBody>
      </p:sp>
      <p:sp>
        <p:nvSpPr>
          <p:cNvPr id="81" name="文字方塊 80"/>
          <p:cNvSpPr txBox="1"/>
          <p:nvPr/>
        </p:nvSpPr>
        <p:spPr>
          <a:xfrm>
            <a:off x="3314778" y="4653924"/>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3" name="文字方塊 82"/>
          <p:cNvSpPr txBox="1"/>
          <p:nvPr/>
        </p:nvSpPr>
        <p:spPr>
          <a:xfrm>
            <a:off x="4716425" y="4653924"/>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4" name="文字方塊 83"/>
          <p:cNvSpPr txBox="1"/>
          <p:nvPr/>
        </p:nvSpPr>
        <p:spPr>
          <a:xfrm>
            <a:off x="6400909" y="4653924"/>
            <a:ext cx="304892" cy="369332"/>
          </a:xfrm>
          <a:prstGeom prst="rect">
            <a:avLst/>
          </a:prstGeom>
          <a:noFill/>
        </p:spPr>
        <p:txBody>
          <a:bodyPr wrap="none" rtlCol="0">
            <a:spAutoFit/>
          </a:bodyPr>
          <a:lstStyle/>
          <a:p>
            <a:r>
              <a:rPr lang="en-US" altLang="zh-TW" dirty="0" smtClean="0">
                <a:solidFill>
                  <a:srgbClr val="0000FF"/>
                </a:solidFill>
              </a:rPr>
              <a:t>X</a:t>
            </a:r>
            <a:endParaRPr lang="zh-TW" altLang="en-US" dirty="0">
              <a:solidFill>
                <a:srgbClr val="0000FF"/>
              </a:solidFill>
            </a:endParaRPr>
          </a:p>
        </p:txBody>
      </p:sp>
      <p:sp>
        <p:nvSpPr>
          <p:cNvPr id="80" name="文字方塊 79"/>
          <p:cNvSpPr txBox="1"/>
          <p:nvPr/>
        </p:nvSpPr>
        <p:spPr>
          <a:xfrm>
            <a:off x="1947969" y="3356423"/>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2" name="文字方塊 81"/>
          <p:cNvSpPr txBox="1"/>
          <p:nvPr/>
        </p:nvSpPr>
        <p:spPr>
          <a:xfrm>
            <a:off x="4184365" y="3457279"/>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cxnSp>
        <p:nvCxnSpPr>
          <p:cNvPr id="19" name="直線接點 18"/>
          <p:cNvCxnSpPr/>
          <p:nvPr/>
        </p:nvCxnSpPr>
        <p:spPr>
          <a:xfrm flipV="1">
            <a:off x="5534482" y="3870960"/>
            <a:ext cx="0" cy="892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87"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8"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89" name="直線接點 88"/>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90" name="直線接點 89"/>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5906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basic steps</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6774003"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2" name="直線接點 341"/>
          <p:cNvCxnSpPr/>
          <p:nvPr/>
        </p:nvCxnSpPr>
        <p:spPr>
          <a:xfrm flipV="1">
            <a:off x="5532895" y="386441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graphicFrame>
        <p:nvGraphicFramePr>
          <p:cNvPr id="79" name="Group 4"/>
          <p:cNvGraphicFramePr>
            <a:graphicFrameLocks noGrp="1"/>
          </p:cNvGraphicFramePr>
          <p:nvPr>
            <p:ph sz="half" idx="4294967295"/>
            <p:extLst>
              <p:ext uri="{D42A27DB-BD31-4B8C-83A1-F6EECF244321}">
                <p14:modId xmlns:p14="http://schemas.microsoft.com/office/powerpoint/2010/main" val="3292622369"/>
              </p:ext>
            </p:extLst>
          </p:nvPr>
        </p:nvGraphicFramePr>
        <p:xfrm>
          <a:off x="538303" y="1475288"/>
          <a:ext cx="1771650" cy="1538289"/>
        </p:xfrm>
        <a:graphic>
          <a:graphicData uri="http://schemas.openxmlformats.org/drawingml/2006/table">
            <a:tbl>
              <a:tblPr/>
              <a:tblGrid>
                <a:gridCol w="1771650">
                  <a:extLst>
                    <a:ext uri="{9D8B030D-6E8A-4147-A177-3AD203B41FA5}">
                      <a16:colId xmlns:a16="http://schemas.microsoft.com/office/drawing/2014/main" val="20000"/>
                    </a:ext>
                  </a:extLst>
                </a:gridCol>
              </a:tblGrid>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LOAD / UNLOAD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FORCE 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MEASURE 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2"/>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PULSE CAPTURE CLK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文字方塊 2"/>
          <p:cNvSpPr txBox="1"/>
          <p:nvPr/>
        </p:nvSpPr>
        <p:spPr>
          <a:xfrm>
            <a:off x="2594116" y="1531202"/>
            <a:ext cx="3398879" cy="646331"/>
          </a:xfrm>
          <a:prstGeom prst="rect">
            <a:avLst/>
          </a:prstGeom>
          <a:noFill/>
        </p:spPr>
        <p:txBody>
          <a:bodyPr wrap="none" rtlCol="0">
            <a:spAutoFit/>
          </a:bodyPr>
          <a:lstStyle/>
          <a:p>
            <a:r>
              <a:rPr lang="en-US" altLang="zh-TW" dirty="0" smtClean="0"/>
              <a:t>Load – shift in vale for control</a:t>
            </a:r>
          </a:p>
          <a:p>
            <a:r>
              <a:rPr lang="en-US" altLang="zh-TW" dirty="0" smtClean="0"/>
              <a:t>UnLoad – shift out for observation</a:t>
            </a:r>
            <a:endParaRPr lang="zh-TW" altLang="en-US" dirty="0"/>
          </a:p>
        </p:txBody>
      </p:sp>
      <p:sp>
        <p:nvSpPr>
          <p:cNvPr id="81" name="文字方塊 80"/>
          <p:cNvSpPr txBox="1"/>
          <p:nvPr/>
        </p:nvSpPr>
        <p:spPr>
          <a:xfrm>
            <a:off x="3314778" y="4653924"/>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3" name="文字方塊 82"/>
          <p:cNvSpPr txBox="1"/>
          <p:nvPr/>
        </p:nvSpPr>
        <p:spPr>
          <a:xfrm>
            <a:off x="4716425" y="4653924"/>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4" name="文字方塊 83"/>
          <p:cNvSpPr txBox="1"/>
          <p:nvPr/>
        </p:nvSpPr>
        <p:spPr>
          <a:xfrm>
            <a:off x="6400909" y="4653924"/>
            <a:ext cx="304892" cy="369332"/>
          </a:xfrm>
          <a:prstGeom prst="rect">
            <a:avLst/>
          </a:prstGeom>
          <a:noFill/>
        </p:spPr>
        <p:txBody>
          <a:bodyPr wrap="none" rtlCol="0">
            <a:spAutoFit/>
          </a:bodyPr>
          <a:lstStyle/>
          <a:p>
            <a:r>
              <a:rPr lang="en-US" altLang="zh-TW" dirty="0" smtClean="0">
                <a:solidFill>
                  <a:srgbClr val="0000FF"/>
                </a:solidFill>
              </a:rPr>
              <a:t>X</a:t>
            </a:r>
            <a:endParaRPr lang="zh-TW" altLang="en-US" dirty="0">
              <a:solidFill>
                <a:srgbClr val="0000FF"/>
              </a:solidFill>
            </a:endParaRPr>
          </a:p>
        </p:txBody>
      </p:sp>
      <p:sp>
        <p:nvSpPr>
          <p:cNvPr id="80" name="文字方塊 79"/>
          <p:cNvSpPr txBox="1"/>
          <p:nvPr/>
        </p:nvSpPr>
        <p:spPr>
          <a:xfrm>
            <a:off x="1947969" y="3356423"/>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2" name="文字方塊 81"/>
          <p:cNvSpPr txBox="1"/>
          <p:nvPr/>
        </p:nvSpPr>
        <p:spPr>
          <a:xfrm>
            <a:off x="4184365" y="3457279"/>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5" name="文字方塊 84"/>
          <p:cNvSpPr txBox="1"/>
          <p:nvPr/>
        </p:nvSpPr>
        <p:spPr>
          <a:xfrm>
            <a:off x="6491036" y="3000186"/>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6" name="文字方塊 85"/>
          <p:cNvSpPr txBox="1"/>
          <p:nvPr/>
        </p:nvSpPr>
        <p:spPr>
          <a:xfrm>
            <a:off x="5300191" y="3593466"/>
            <a:ext cx="2201436" cy="584775"/>
          </a:xfrm>
          <a:prstGeom prst="rect">
            <a:avLst/>
          </a:prstGeom>
          <a:noFill/>
        </p:spPr>
        <p:txBody>
          <a:bodyPr wrap="none" rtlCol="0">
            <a:spAutoFit/>
          </a:bodyPr>
          <a:lstStyle/>
          <a:p>
            <a:r>
              <a:rPr lang="en-US" altLang="zh-TW" sz="1600" dirty="0" smtClean="0">
                <a:solidFill>
                  <a:srgbClr val="C00000"/>
                </a:solidFill>
              </a:rPr>
              <a:t>Detect SA0,</a:t>
            </a:r>
            <a:r>
              <a:rPr lang="en-US" altLang="zh-TW" sz="1600" dirty="0">
                <a:solidFill>
                  <a:srgbClr val="C00000"/>
                </a:solidFill>
              </a:rPr>
              <a:t> Required : 1</a:t>
            </a:r>
            <a:endParaRPr lang="zh-TW" altLang="en-US" sz="1600" dirty="0">
              <a:solidFill>
                <a:srgbClr val="C00000"/>
              </a:solidFill>
            </a:endParaRPr>
          </a:p>
          <a:p>
            <a:endParaRPr lang="zh-TW" altLang="en-US" sz="1600" dirty="0">
              <a:solidFill>
                <a:srgbClr val="C00000"/>
              </a:solidFill>
            </a:endParaRPr>
          </a:p>
        </p:txBody>
      </p:sp>
      <p:cxnSp>
        <p:nvCxnSpPr>
          <p:cNvPr id="87" name="直線接點 86"/>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89"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0"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91" name="直線接點 90"/>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6670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basic steps</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7215500"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2" name="直線接點 341"/>
          <p:cNvCxnSpPr/>
          <p:nvPr/>
        </p:nvCxnSpPr>
        <p:spPr>
          <a:xfrm flipV="1">
            <a:off x="5532895" y="386441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graphicFrame>
        <p:nvGraphicFramePr>
          <p:cNvPr id="79" name="Group 4"/>
          <p:cNvGraphicFramePr>
            <a:graphicFrameLocks noGrp="1"/>
          </p:cNvGraphicFramePr>
          <p:nvPr>
            <p:ph sz="half" idx="4294967295"/>
            <p:extLst>
              <p:ext uri="{D42A27DB-BD31-4B8C-83A1-F6EECF244321}">
                <p14:modId xmlns:p14="http://schemas.microsoft.com/office/powerpoint/2010/main" val="3004741472"/>
              </p:ext>
            </p:extLst>
          </p:nvPr>
        </p:nvGraphicFramePr>
        <p:xfrm>
          <a:off x="538303" y="1475288"/>
          <a:ext cx="1771650" cy="1554989"/>
        </p:xfrm>
        <a:graphic>
          <a:graphicData uri="http://schemas.openxmlformats.org/drawingml/2006/table">
            <a:tbl>
              <a:tblPr/>
              <a:tblGrid>
                <a:gridCol w="1771650">
                  <a:extLst>
                    <a:ext uri="{9D8B030D-6E8A-4147-A177-3AD203B41FA5}">
                      <a16:colId xmlns:a16="http://schemas.microsoft.com/office/drawing/2014/main" val="20000"/>
                    </a:ext>
                  </a:extLst>
                </a:gridCol>
              </a:tblGrid>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LOAD / UNLOAD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FORCE 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MEASURE 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PULSE CAPTURE CLK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3"/>
                  </a:ext>
                </a:extLst>
              </a:tr>
            </a:tbl>
          </a:graphicData>
        </a:graphic>
      </p:graphicFrame>
      <p:sp>
        <p:nvSpPr>
          <p:cNvPr id="3" name="文字方塊 2"/>
          <p:cNvSpPr txBox="1"/>
          <p:nvPr/>
        </p:nvSpPr>
        <p:spPr>
          <a:xfrm>
            <a:off x="2594116" y="1531202"/>
            <a:ext cx="3398879" cy="646331"/>
          </a:xfrm>
          <a:prstGeom prst="rect">
            <a:avLst/>
          </a:prstGeom>
          <a:noFill/>
        </p:spPr>
        <p:txBody>
          <a:bodyPr wrap="none" rtlCol="0">
            <a:spAutoFit/>
          </a:bodyPr>
          <a:lstStyle/>
          <a:p>
            <a:r>
              <a:rPr lang="en-US" altLang="zh-TW" dirty="0" smtClean="0"/>
              <a:t>Load – shift in vale for control</a:t>
            </a:r>
          </a:p>
          <a:p>
            <a:r>
              <a:rPr lang="en-US" altLang="zh-TW" dirty="0" smtClean="0"/>
              <a:t>UnLoad – shift out for observation</a:t>
            </a:r>
            <a:endParaRPr lang="zh-TW" altLang="en-US" dirty="0"/>
          </a:p>
        </p:txBody>
      </p:sp>
      <p:sp>
        <p:nvSpPr>
          <p:cNvPr id="84" name="文字方塊 83"/>
          <p:cNvSpPr txBox="1"/>
          <p:nvPr/>
        </p:nvSpPr>
        <p:spPr>
          <a:xfrm>
            <a:off x="6400909" y="4653924"/>
            <a:ext cx="607859" cy="369332"/>
          </a:xfrm>
          <a:prstGeom prst="rect">
            <a:avLst/>
          </a:prstGeom>
          <a:noFill/>
        </p:spPr>
        <p:txBody>
          <a:bodyPr wrap="none" rtlCol="0">
            <a:spAutoFit/>
          </a:bodyPr>
          <a:lstStyle/>
          <a:p>
            <a:r>
              <a:rPr lang="en-US" altLang="zh-TW" dirty="0" smtClean="0">
                <a:solidFill>
                  <a:srgbClr val="0000FF"/>
                </a:solidFill>
              </a:rPr>
              <a:t>X</a:t>
            </a:r>
            <a:r>
              <a:rPr lang="en-US" altLang="zh-TW" dirty="0" smtClean="0">
                <a:solidFill>
                  <a:srgbClr val="C00000"/>
                </a:solidFill>
              </a:rPr>
              <a:t>-&gt;1</a:t>
            </a:r>
            <a:endParaRPr lang="zh-TW" altLang="en-US" dirty="0">
              <a:solidFill>
                <a:srgbClr val="C00000"/>
              </a:solidFill>
            </a:endParaRPr>
          </a:p>
        </p:txBody>
      </p:sp>
      <p:sp>
        <p:nvSpPr>
          <p:cNvPr id="80" name="文字方塊 79"/>
          <p:cNvSpPr txBox="1"/>
          <p:nvPr/>
        </p:nvSpPr>
        <p:spPr>
          <a:xfrm>
            <a:off x="1947969" y="3356423"/>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82" name="文字方塊 81"/>
          <p:cNvSpPr txBox="1"/>
          <p:nvPr/>
        </p:nvSpPr>
        <p:spPr>
          <a:xfrm>
            <a:off x="4184365" y="3457279"/>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5" name="文字方塊 84"/>
          <p:cNvSpPr txBox="1"/>
          <p:nvPr/>
        </p:nvSpPr>
        <p:spPr>
          <a:xfrm>
            <a:off x="6491036" y="3000186"/>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
        <p:nvSpPr>
          <p:cNvPr id="86" name="文字方塊 85"/>
          <p:cNvSpPr txBox="1"/>
          <p:nvPr/>
        </p:nvSpPr>
        <p:spPr>
          <a:xfrm>
            <a:off x="5300191" y="3593466"/>
            <a:ext cx="2201436" cy="584775"/>
          </a:xfrm>
          <a:prstGeom prst="rect">
            <a:avLst/>
          </a:prstGeom>
          <a:noFill/>
        </p:spPr>
        <p:txBody>
          <a:bodyPr wrap="none" rtlCol="0">
            <a:spAutoFit/>
          </a:bodyPr>
          <a:lstStyle/>
          <a:p>
            <a:r>
              <a:rPr lang="en-US" altLang="zh-TW" sz="1600" dirty="0" smtClean="0">
                <a:solidFill>
                  <a:srgbClr val="C00000"/>
                </a:solidFill>
              </a:rPr>
              <a:t>Detect SA0,</a:t>
            </a:r>
            <a:r>
              <a:rPr lang="en-US" altLang="zh-TW" sz="1600" dirty="0">
                <a:solidFill>
                  <a:srgbClr val="C00000"/>
                </a:solidFill>
              </a:rPr>
              <a:t> Required : 1</a:t>
            </a:r>
            <a:endParaRPr lang="zh-TW" altLang="en-US" sz="1600" dirty="0">
              <a:solidFill>
                <a:srgbClr val="C00000"/>
              </a:solidFill>
            </a:endParaRPr>
          </a:p>
          <a:p>
            <a:endParaRPr lang="zh-TW" altLang="en-US" sz="1600" dirty="0">
              <a:solidFill>
                <a:srgbClr val="C00000"/>
              </a:solidFill>
            </a:endParaRPr>
          </a:p>
        </p:txBody>
      </p:sp>
      <p:cxnSp>
        <p:nvCxnSpPr>
          <p:cNvPr id="18" name="直線接點 17"/>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20" name="直線接點 19"/>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89"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0"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92" name="直線接點 91"/>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93" name="直線接點 92"/>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
        <p:nvSpPr>
          <p:cNvPr id="99" name="文字方塊 98"/>
          <p:cNvSpPr txBox="1"/>
          <p:nvPr/>
        </p:nvSpPr>
        <p:spPr>
          <a:xfrm>
            <a:off x="3314778" y="4653924"/>
            <a:ext cx="604653" cy="369332"/>
          </a:xfrm>
          <a:prstGeom prst="rect">
            <a:avLst/>
          </a:prstGeom>
          <a:noFill/>
        </p:spPr>
        <p:txBody>
          <a:bodyPr wrap="none" rtlCol="0">
            <a:spAutoFit/>
          </a:bodyPr>
          <a:lstStyle/>
          <a:p>
            <a:r>
              <a:rPr lang="en-US" altLang="zh-TW" dirty="0" smtClean="0">
                <a:solidFill>
                  <a:srgbClr val="0000FF"/>
                </a:solidFill>
              </a:rPr>
              <a:t>0-&gt;0</a:t>
            </a:r>
            <a:endParaRPr lang="zh-TW" altLang="en-US" dirty="0">
              <a:solidFill>
                <a:srgbClr val="0000FF"/>
              </a:solidFill>
            </a:endParaRPr>
          </a:p>
        </p:txBody>
      </p:sp>
      <p:sp>
        <p:nvSpPr>
          <p:cNvPr id="100" name="文字方塊 99"/>
          <p:cNvSpPr txBox="1"/>
          <p:nvPr/>
        </p:nvSpPr>
        <p:spPr>
          <a:xfrm>
            <a:off x="4716425" y="4653924"/>
            <a:ext cx="604653" cy="369332"/>
          </a:xfrm>
          <a:prstGeom prst="rect">
            <a:avLst/>
          </a:prstGeom>
          <a:noFill/>
        </p:spPr>
        <p:txBody>
          <a:bodyPr wrap="none" rtlCol="0">
            <a:spAutoFit/>
          </a:bodyPr>
          <a:lstStyle/>
          <a:p>
            <a:r>
              <a:rPr lang="en-US" altLang="zh-TW" dirty="0" smtClean="0">
                <a:solidFill>
                  <a:srgbClr val="0000FF"/>
                </a:solidFill>
              </a:rPr>
              <a:t>1-&gt;1</a:t>
            </a:r>
            <a:endParaRPr lang="zh-TW" altLang="en-US" dirty="0">
              <a:solidFill>
                <a:srgbClr val="0000FF"/>
              </a:solidFill>
            </a:endParaRPr>
          </a:p>
        </p:txBody>
      </p:sp>
    </p:spTree>
    <p:extLst>
      <p:ext uri="{BB962C8B-B14F-4D97-AF65-F5344CB8AC3E}">
        <p14:creationId xmlns:p14="http://schemas.microsoft.com/office/powerpoint/2010/main" val="82931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basic steps</a:t>
            </a:r>
            <a:endParaRPr lang="zh-TW" altLang="en-US" sz="4000" dirty="0"/>
          </a:p>
        </p:txBody>
      </p:sp>
      <p:sp>
        <p:nvSpPr>
          <p:cNvPr id="4" name="Line 5"/>
          <p:cNvSpPr>
            <a:spLocks noChangeShapeType="1"/>
          </p:cNvSpPr>
          <p:nvPr/>
        </p:nvSpPr>
        <p:spPr bwMode="auto">
          <a:xfrm flipV="1">
            <a:off x="1894028" y="569797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6"/>
          <p:cNvSpPr>
            <a:spLocks noChangeShapeType="1"/>
          </p:cNvSpPr>
          <p:nvPr/>
        </p:nvSpPr>
        <p:spPr bwMode="auto">
          <a:xfrm>
            <a:off x="3410090" y="495026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7"/>
          <p:cNvSpPr>
            <a:spLocks noChangeShapeType="1"/>
          </p:cNvSpPr>
          <p:nvPr/>
        </p:nvSpPr>
        <p:spPr bwMode="auto">
          <a:xfrm>
            <a:off x="6473965" y="492645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Line 8"/>
          <p:cNvSpPr>
            <a:spLocks noChangeShapeType="1"/>
          </p:cNvSpPr>
          <p:nvPr/>
        </p:nvSpPr>
        <p:spPr bwMode="auto">
          <a:xfrm flipV="1">
            <a:off x="4813440" y="494073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 name="Freeform 9"/>
          <p:cNvSpPr>
            <a:spLocks/>
          </p:cNvSpPr>
          <p:nvPr/>
        </p:nvSpPr>
        <p:spPr bwMode="auto">
          <a:xfrm>
            <a:off x="2990990"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1" name="Rectangle 11"/>
          <p:cNvSpPr>
            <a:spLocks noChangeArrowheads="1"/>
          </p:cNvSpPr>
          <p:nvPr/>
        </p:nvSpPr>
        <p:spPr bwMode="auto">
          <a:xfrm>
            <a:off x="1408720" y="361803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2" name="Rectangle 12"/>
          <p:cNvSpPr>
            <a:spLocks noChangeArrowheads="1"/>
          </p:cNvSpPr>
          <p:nvPr/>
        </p:nvSpPr>
        <p:spPr bwMode="auto">
          <a:xfrm>
            <a:off x="7215500" y="471213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3" name="Rectangle 13"/>
          <p:cNvSpPr>
            <a:spLocks noChangeArrowheads="1"/>
          </p:cNvSpPr>
          <p:nvPr/>
        </p:nvSpPr>
        <p:spPr bwMode="auto">
          <a:xfrm>
            <a:off x="6851161" y="327707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4" name="Freeform 14"/>
          <p:cNvSpPr>
            <a:spLocks/>
          </p:cNvSpPr>
          <p:nvPr/>
        </p:nvSpPr>
        <p:spPr bwMode="auto">
          <a:xfrm>
            <a:off x="4329253" y="531538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5"/>
          <p:cNvSpPr>
            <a:spLocks/>
          </p:cNvSpPr>
          <p:nvPr/>
        </p:nvSpPr>
        <p:spPr bwMode="auto">
          <a:xfrm>
            <a:off x="4329253"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16"/>
          <p:cNvSpPr>
            <a:spLocks/>
          </p:cNvSpPr>
          <p:nvPr/>
        </p:nvSpPr>
        <p:spPr bwMode="auto">
          <a:xfrm>
            <a:off x="6012003" y="531538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17"/>
          <p:cNvSpPr>
            <a:spLocks/>
          </p:cNvSpPr>
          <p:nvPr/>
        </p:nvSpPr>
        <p:spPr bwMode="auto">
          <a:xfrm>
            <a:off x="6000890" y="547890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2" name="Freeform 212"/>
          <p:cNvSpPr>
            <a:spLocks/>
          </p:cNvSpPr>
          <p:nvPr/>
        </p:nvSpPr>
        <p:spPr bwMode="auto">
          <a:xfrm>
            <a:off x="3603765" y="495502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5" name="Freeform 215"/>
          <p:cNvSpPr>
            <a:spLocks/>
          </p:cNvSpPr>
          <p:nvPr/>
        </p:nvSpPr>
        <p:spPr bwMode="auto">
          <a:xfrm>
            <a:off x="2583003" y="384167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6" name="Freeform 216"/>
          <p:cNvSpPr>
            <a:spLocks/>
          </p:cNvSpPr>
          <p:nvPr/>
        </p:nvSpPr>
        <p:spPr bwMode="auto">
          <a:xfrm>
            <a:off x="2887803" y="587895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9" name="Freeform 219"/>
          <p:cNvSpPr>
            <a:spLocks/>
          </p:cNvSpPr>
          <p:nvPr/>
        </p:nvSpPr>
        <p:spPr bwMode="auto">
          <a:xfrm>
            <a:off x="3935553" y="389405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1" name="Freeform 221"/>
          <p:cNvSpPr>
            <a:spLocks/>
          </p:cNvSpPr>
          <p:nvPr/>
        </p:nvSpPr>
        <p:spPr bwMode="auto">
          <a:xfrm>
            <a:off x="4954728" y="494073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6" name="Freeform 226"/>
          <p:cNvSpPr>
            <a:spLocks/>
          </p:cNvSpPr>
          <p:nvPr/>
        </p:nvSpPr>
        <p:spPr bwMode="auto">
          <a:xfrm>
            <a:off x="4076840" y="570750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8" name="AutoShape 228"/>
          <p:cNvSpPr>
            <a:spLocks noChangeArrowheads="1"/>
          </p:cNvSpPr>
          <p:nvPr/>
        </p:nvSpPr>
        <p:spPr bwMode="auto">
          <a:xfrm>
            <a:off x="5042041" y="368927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0" name="Oval 230"/>
          <p:cNvSpPr>
            <a:spLocks noChangeArrowheads="1"/>
          </p:cNvSpPr>
          <p:nvPr/>
        </p:nvSpPr>
        <p:spPr bwMode="auto">
          <a:xfrm flipH="1" flipV="1">
            <a:off x="4132641" y="379807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1" name="Line 231"/>
          <p:cNvSpPr>
            <a:spLocks noChangeShapeType="1"/>
          </p:cNvSpPr>
          <p:nvPr/>
        </p:nvSpPr>
        <p:spPr bwMode="auto">
          <a:xfrm>
            <a:off x="4226304" y="381944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3" name="Line 233"/>
          <p:cNvSpPr>
            <a:spLocks noChangeShapeType="1"/>
          </p:cNvSpPr>
          <p:nvPr/>
        </p:nvSpPr>
        <p:spPr bwMode="auto">
          <a:xfrm>
            <a:off x="2659203" y="465657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4" name="Line 234"/>
          <p:cNvSpPr>
            <a:spLocks noChangeShapeType="1"/>
          </p:cNvSpPr>
          <p:nvPr/>
        </p:nvSpPr>
        <p:spPr bwMode="auto">
          <a:xfrm>
            <a:off x="3992703" y="465498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5" name="Line 235"/>
          <p:cNvSpPr>
            <a:spLocks noChangeShapeType="1"/>
          </p:cNvSpPr>
          <p:nvPr/>
        </p:nvSpPr>
        <p:spPr bwMode="auto">
          <a:xfrm>
            <a:off x="5677040" y="465022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1" name="Line 241"/>
          <p:cNvSpPr>
            <a:spLocks noChangeShapeType="1"/>
          </p:cNvSpPr>
          <p:nvPr/>
        </p:nvSpPr>
        <p:spPr bwMode="auto">
          <a:xfrm flipH="1">
            <a:off x="2784615" y="492645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2" name="Line 242"/>
          <p:cNvSpPr>
            <a:spLocks noChangeShapeType="1"/>
          </p:cNvSpPr>
          <p:nvPr/>
        </p:nvSpPr>
        <p:spPr bwMode="auto">
          <a:xfrm flipV="1">
            <a:off x="4126053" y="494073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3" name="Freeform 243"/>
          <p:cNvSpPr>
            <a:spLocks/>
          </p:cNvSpPr>
          <p:nvPr/>
        </p:nvSpPr>
        <p:spPr bwMode="auto">
          <a:xfrm>
            <a:off x="3984765" y="464546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244" name="Freeform 244"/>
          <p:cNvSpPr>
            <a:spLocks/>
          </p:cNvSpPr>
          <p:nvPr/>
        </p:nvSpPr>
        <p:spPr bwMode="auto">
          <a:xfrm>
            <a:off x="2644915" y="464546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245" name="Freeform 245"/>
          <p:cNvSpPr>
            <a:spLocks/>
          </p:cNvSpPr>
          <p:nvPr/>
        </p:nvSpPr>
        <p:spPr bwMode="auto">
          <a:xfrm>
            <a:off x="5669103" y="463911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246" name="Line 246"/>
          <p:cNvSpPr>
            <a:spLocks noChangeShapeType="1"/>
          </p:cNvSpPr>
          <p:nvPr/>
        </p:nvSpPr>
        <p:spPr bwMode="auto">
          <a:xfrm flipH="1" flipV="1">
            <a:off x="2748103" y="509472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7" name="Line 247"/>
          <p:cNvSpPr>
            <a:spLocks noChangeShapeType="1"/>
          </p:cNvSpPr>
          <p:nvPr/>
        </p:nvSpPr>
        <p:spPr bwMode="auto">
          <a:xfrm flipV="1">
            <a:off x="4087953" y="509313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8" name="Line 248"/>
          <p:cNvSpPr>
            <a:spLocks noChangeShapeType="1"/>
          </p:cNvSpPr>
          <p:nvPr/>
        </p:nvSpPr>
        <p:spPr bwMode="auto">
          <a:xfrm flipH="1" flipV="1">
            <a:off x="5780228" y="508202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9" name="Line 249"/>
          <p:cNvSpPr>
            <a:spLocks noChangeShapeType="1"/>
          </p:cNvSpPr>
          <p:nvPr/>
        </p:nvSpPr>
        <p:spPr bwMode="auto">
          <a:xfrm flipH="1">
            <a:off x="1973402" y="374293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3" name="Freeform 253"/>
          <p:cNvSpPr>
            <a:spLocks/>
          </p:cNvSpPr>
          <p:nvPr/>
        </p:nvSpPr>
        <p:spPr bwMode="auto">
          <a:xfrm>
            <a:off x="4965841" y="393057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256" name="Line 256"/>
          <p:cNvSpPr>
            <a:spLocks noChangeShapeType="1"/>
          </p:cNvSpPr>
          <p:nvPr/>
        </p:nvSpPr>
        <p:spPr bwMode="auto">
          <a:xfrm flipV="1">
            <a:off x="1930540" y="5871013"/>
            <a:ext cx="396875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7" name="Freeform 257"/>
          <p:cNvSpPr>
            <a:spLocks/>
          </p:cNvSpPr>
          <p:nvPr/>
        </p:nvSpPr>
        <p:spPr bwMode="auto">
          <a:xfrm>
            <a:off x="2849703" y="540746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8" name="Freeform 258"/>
          <p:cNvSpPr>
            <a:spLocks/>
          </p:cNvSpPr>
          <p:nvPr/>
        </p:nvSpPr>
        <p:spPr bwMode="auto">
          <a:xfrm>
            <a:off x="4214953" y="539952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9" name="Freeform 259"/>
          <p:cNvSpPr>
            <a:spLocks/>
          </p:cNvSpPr>
          <p:nvPr/>
        </p:nvSpPr>
        <p:spPr bwMode="auto">
          <a:xfrm>
            <a:off x="5888178" y="540111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6" name="Rectangle 266"/>
          <p:cNvSpPr>
            <a:spLocks noChangeArrowheads="1"/>
          </p:cNvSpPr>
          <p:nvPr/>
        </p:nvSpPr>
        <p:spPr bwMode="auto">
          <a:xfrm>
            <a:off x="2919553" y="478675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67" name="Rectangle 267"/>
          <p:cNvSpPr>
            <a:spLocks noChangeArrowheads="1"/>
          </p:cNvSpPr>
          <p:nvPr/>
        </p:nvSpPr>
        <p:spPr bwMode="auto">
          <a:xfrm>
            <a:off x="2948128"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68" name="Rectangle 268"/>
          <p:cNvSpPr>
            <a:spLocks noChangeArrowheads="1"/>
          </p:cNvSpPr>
          <p:nvPr/>
        </p:nvSpPr>
        <p:spPr bwMode="auto">
          <a:xfrm>
            <a:off x="3235465"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69" name="Line 269"/>
          <p:cNvSpPr>
            <a:spLocks noChangeShapeType="1"/>
          </p:cNvSpPr>
          <p:nvPr/>
        </p:nvSpPr>
        <p:spPr bwMode="auto">
          <a:xfrm>
            <a:off x="2954478" y="534237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0" name="Line 270"/>
          <p:cNvSpPr>
            <a:spLocks noChangeShapeType="1"/>
          </p:cNvSpPr>
          <p:nvPr/>
        </p:nvSpPr>
        <p:spPr bwMode="auto">
          <a:xfrm flipH="1">
            <a:off x="2951303" y="540111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1" name="Rectangle 271"/>
          <p:cNvSpPr>
            <a:spLocks noChangeArrowheads="1"/>
          </p:cNvSpPr>
          <p:nvPr/>
        </p:nvSpPr>
        <p:spPr bwMode="auto">
          <a:xfrm>
            <a:off x="4316553" y="479310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2" name="Rectangle 272"/>
          <p:cNvSpPr>
            <a:spLocks noChangeArrowheads="1"/>
          </p:cNvSpPr>
          <p:nvPr/>
        </p:nvSpPr>
        <p:spPr bwMode="auto">
          <a:xfrm>
            <a:off x="4340365" y="483120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3" name="Rectangle 273"/>
          <p:cNvSpPr>
            <a:spLocks noChangeArrowheads="1"/>
          </p:cNvSpPr>
          <p:nvPr/>
        </p:nvSpPr>
        <p:spPr bwMode="auto">
          <a:xfrm>
            <a:off x="4634053" y="482802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4" name="Rectangle 274"/>
          <p:cNvSpPr>
            <a:spLocks noChangeArrowheads="1"/>
          </p:cNvSpPr>
          <p:nvPr/>
        </p:nvSpPr>
        <p:spPr bwMode="auto">
          <a:xfrm>
            <a:off x="5975490" y="478357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275" name="Rectangle 275"/>
          <p:cNvSpPr>
            <a:spLocks noChangeArrowheads="1"/>
          </p:cNvSpPr>
          <p:nvPr/>
        </p:nvSpPr>
        <p:spPr bwMode="auto">
          <a:xfrm>
            <a:off x="6000890" y="481532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276" name="Rectangle 276"/>
          <p:cNvSpPr>
            <a:spLocks noChangeArrowheads="1"/>
          </p:cNvSpPr>
          <p:nvPr/>
        </p:nvSpPr>
        <p:spPr bwMode="auto">
          <a:xfrm>
            <a:off x="6294578" y="481215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278" name="Line 278"/>
          <p:cNvSpPr>
            <a:spLocks noChangeShapeType="1"/>
          </p:cNvSpPr>
          <p:nvPr/>
        </p:nvSpPr>
        <p:spPr bwMode="auto">
          <a:xfrm flipV="1">
            <a:off x="5821503" y="493915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2" name="Rectangle 288"/>
          <p:cNvSpPr>
            <a:spLocks noChangeArrowheads="1"/>
          </p:cNvSpPr>
          <p:nvPr/>
        </p:nvSpPr>
        <p:spPr bwMode="auto">
          <a:xfrm>
            <a:off x="1519378" y="554240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283" name="Rectangle 289"/>
          <p:cNvSpPr>
            <a:spLocks noChangeArrowheads="1"/>
          </p:cNvSpPr>
          <p:nvPr/>
        </p:nvSpPr>
        <p:spPr bwMode="auto">
          <a:xfrm>
            <a:off x="1424128" y="57360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CLK</a:t>
            </a:r>
          </a:p>
        </p:txBody>
      </p:sp>
      <p:sp>
        <p:nvSpPr>
          <p:cNvPr id="285" name="Rectangle 293"/>
          <p:cNvSpPr>
            <a:spLocks noChangeArrowheads="1"/>
          </p:cNvSpPr>
          <p:nvPr/>
        </p:nvSpPr>
        <p:spPr bwMode="auto">
          <a:xfrm>
            <a:off x="1528109" y="488454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294" name="Line 302"/>
          <p:cNvSpPr>
            <a:spLocks noChangeShapeType="1"/>
          </p:cNvSpPr>
          <p:nvPr/>
        </p:nvSpPr>
        <p:spPr bwMode="auto">
          <a:xfrm>
            <a:off x="6000890" y="533602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5" name="Line 303"/>
          <p:cNvSpPr>
            <a:spLocks noChangeShapeType="1"/>
          </p:cNvSpPr>
          <p:nvPr/>
        </p:nvSpPr>
        <p:spPr bwMode="auto">
          <a:xfrm flipH="1">
            <a:off x="5996128"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6" name="Line 304"/>
          <p:cNvSpPr>
            <a:spLocks noChangeShapeType="1"/>
          </p:cNvSpPr>
          <p:nvPr/>
        </p:nvSpPr>
        <p:spPr bwMode="auto">
          <a:xfrm>
            <a:off x="4340365" y="533602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7" name="Line 305"/>
          <p:cNvSpPr>
            <a:spLocks noChangeShapeType="1"/>
          </p:cNvSpPr>
          <p:nvPr/>
        </p:nvSpPr>
        <p:spPr bwMode="auto">
          <a:xfrm flipH="1">
            <a:off x="4337190" y="540111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nvGrpSpPr>
          <p:cNvPr id="312" name="Group 283"/>
          <p:cNvGrpSpPr>
            <a:grpSpLocks/>
          </p:cNvGrpSpPr>
          <p:nvPr/>
        </p:nvGrpSpPr>
        <p:grpSpPr bwMode="auto">
          <a:xfrm>
            <a:off x="3733071" y="3638968"/>
            <a:ext cx="419100" cy="403225"/>
            <a:chOff x="5138" y="1949"/>
            <a:chExt cx="224" cy="214"/>
          </a:xfrm>
        </p:grpSpPr>
        <p:sp>
          <p:nvSpPr>
            <p:cNvPr id="313"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4"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15"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318" name="Line 6"/>
          <p:cNvSpPr>
            <a:spLocks noChangeShapeType="1"/>
          </p:cNvSpPr>
          <p:nvPr/>
        </p:nvSpPr>
        <p:spPr bwMode="auto">
          <a:xfrm>
            <a:off x="1894028" y="503852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325" name="直線接點 324"/>
          <p:cNvCxnSpPr/>
          <p:nvPr/>
        </p:nvCxnSpPr>
        <p:spPr>
          <a:xfrm>
            <a:off x="5534482" y="476373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331" name="直線接點 330"/>
          <p:cNvCxnSpPr/>
          <p:nvPr/>
        </p:nvCxnSpPr>
        <p:spPr>
          <a:xfrm>
            <a:off x="4468953" y="336951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333" name="直線接點 332"/>
          <p:cNvCxnSpPr/>
          <p:nvPr/>
        </p:nvCxnSpPr>
        <p:spPr>
          <a:xfrm>
            <a:off x="4474986" y="3369518"/>
            <a:ext cx="0" cy="463959"/>
          </a:xfrm>
          <a:prstGeom prst="line">
            <a:avLst/>
          </a:prstGeom>
        </p:spPr>
        <p:style>
          <a:lnRef idx="1">
            <a:schemeClr val="dk1"/>
          </a:lnRef>
          <a:fillRef idx="0">
            <a:schemeClr val="dk1"/>
          </a:fillRef>
          <a:effectRef idx="0">
            <a:schemeClr val="dk1"/>
          </a:effectRef>
          <a:fontRef idx="minor">
            <a:schemeClr val="tx1"/>
          </a:fontRef>
        </p:style>
      </p:cxnSp>
      <p:sp>
        <p:nvSpPr>
          <p:cNvPr id="336" name="Freeform 253"/>
          <p:cNvSpPr>
            <a:spLocks/>
          </p:cNvSpPr>
          <p:nvPr/>
        </p:nvSpPr>
        <p:spPr bwMode="auto">
          <a:xfrm>
            <a:off x="3597680" y="396435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342" name="直線接點 341"/>
          <p:cNvCxnSpPr/>
          <p:nvPr/>
        </p:nvCxnSpPr>
        <p:spPr>
          <a:xfrm flipV="1">
            <a:off x="5532895" y="386441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345" name="直線接點 344"/>
          <p:cNvCxnSpPr/>
          <p:nvPr/>
        </p:nvCxnSpPr>
        <p:spPr>
          <a:xfrm>
            <a:off x="5393593" y="3874217"/>
            <a:ext cx="130653" cy="0"/>
          </a:xfrm>
          <a:prstGeom prst="line">
            <a:avLst/>
          </a:prstGeom>
        </p:spPr>
        <p:style>
          <a:lnRef idx="1">
            <a:schemeClr val="dk1"/>
          </a:lnRef>
          <a:fillRef idx="0">
            <a:schemeClr val="dk1"/>
          </a:fillRef>
          <a:effectRef idx="0">
            <a:schemeClr val="dk1"/>
          </a:effectRef>
          <a:fontRef idx="minor">
            <a:schemeClr val="tx1"/>
          </a:fontRef>
        </p:style>
      </p:cxnSp>
      <p:sp>
        <p:nvSpPr>
          <p:cNvPr id="350" name="文字方塊 349"/>
          <p:cNvSpPr txBox="1"/>
          <p:nvPr/>
        </p:nvSpPr>
        <p:spPr>
          <a:xfrm>
            <a:off x="1056977" y="6121698"/>
            <a:ext cx="6418873" cy="646331"/>
          </a:xfrm>
          <a:prstGeom prst="rect">
            <a:avLst/>
          </a:prstGeom>
          <a:noFill/>
        </p:spPr>
        <p:txBody>
          <a:bodyPr wrap="none" rtlCol="0">
            <a:spAutoFit/>
          </a:bodyPr>
          <a:lstStyle/>
          <a:p>
            <a:r>
              <a:rPr lang="en-US" altLang="zh-TW" dirty="0" smtClean="0"/>
              <a:t>In order to achieve item1,2,3, all DFFs is needed to be chained up, </a:t>
            </a:r>
          </a:p>
          <a:p>
            <a:r>
              <a:rPr lang="en-US" altLang="zh-TW" dirty="0" smtClean="0"/>
              <a:t>which is so-called scan chain</a:t>
            </a:r>
          </a:p>
        </p:txBody>
      </p:sp>
      <p:graphicFrame>
        <p:nvGraphicFramePr>
          <p:cNvPr id="79" name="Group 4"/>
          <p:cNvGraphicFramePr>
            <a:graphicFrameLocks noGrp="1"/>
          </p:cNvGraphicFramePr>
          <p:nvPr>
            <p:ph sz="half" idx="4294967295"/>
            <p:extLst>
              <p:ext uri="{D42A27DB-BD31-4B8C-83A1-F6EECF244321}">
                <p14:modId xmlns:p14="http://schemas.microsoft.com/office/powerpoint/2010/main" val="2882500656"/>
              </p:ext>
            </p:extLst>
          </p:nvPr>
        </p:nvGraphicFramePr>
        <p:xfrm>
          <a:off x="538303" y="1475288"/>
          <a:ext cx="1771650" cy="1554989"/>
        </p:xfrm>
        <a:graphic>
          <a:graphicData uri="http://schemas.openxmlformats.org/drawingml/2006/table">
            <a:tbl>
              <a:tblPr/>
              <a:tblGrid>
                <a:gridCol w="1771650">
                  <a:extLst>
                    <a:ext uri="{9D8B030D-6E8A-4147-A177-3AD203B41FA5}">
                      <a16:colId xmlns:a16="http://schemas.microsoft.com/office/drawing/2014/main" val="20000"/>
                    </a:ext>
                  </a:extLst>
                </a:gridCol>
              </a:tblGrid>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LOAD / UNLOAD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FORCE PI</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MEASURE PO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lgn="l">
                        <a:lnSpc>
                          <a:spcPct val="105000"/>
                        </a:lnSpc>
                        <a:spcAft>
                          <a:spcPct val="25000"/>
                        </a:spcAft>
                        <a:buClr>
                          <a:srgbClr val="000066"/>
                        </a:buClr>
                        <a:buFont typeface="Wingdings" pitchFamily="2" charset="2"/>
                        <a:defRPr kumimoji="1" sz="2000">
                          <a:solidFill>
                            <a:schemeClr val="tx1"/>
                          </a:solidFill>
                          <a:latin typeface="Tahoma" pitchFamily="34" charset="0"/>
                          <a:ea typeface="新細明體" pitchFamily="18" charset="-120"/>
                        </a:defRPr>
                      </a:lvl1pPr>
                      <a:lvl2pPr algn="l">
                        <a:lnSpc>
                          <a:spcPct val="105000"/>
                        </a:lnSpc>
                        <a:spcAft>
                          <a:spcPct val="25000"/>
                        </a:spcAft>
                        <a:buClr>
                          <a:srgbClr val="000066"/>
                        </a:buClr>
                        <a:buFont typeface="Wingdings" pitchFamily="2" charset="2"/>
                        <a:defRPr kumimoji="1">
                          <a:solidFill>
                            <a:schemeClr val="tx1"/>
                          </a:solidFill>
                          <a:latin typeface="Tahoma" pitchFamily="34" charset="0"/>
                          <a:ea typeface="新細明體" pitchFamily="18" charset="-120"/>
                        </a:defRPr>
                      </a:lvl2pPr>
                      <a:lvl3pPr algn="l">
                        <a:lnSpc>
                          <a:spcPct val="105000"/>
                        </a:lnSpc>
                        <a:spcAft>
                          <a:spcPct val="25000"/>
                        </a:spcAft>
                        <a:buClr>
                          <a:srgbClr val="000066"/>
                        </a:buClr>
                        <a:buFont typeface="Wingdings" pitchFamily="2" charset="2"/>
                        <a:defRPr kumimoji="1" sz="1600">
                          <a:solidFill>
                            <a:schemeClr val="tx1"/>
                          </a:solidFill>
                          <a:latin typeface="Tahoma" pitchFamily="34" charset="0"/>
                          <a:ea typeface="新細明體" pitchFamily="18" charset="-120"/>
                        </a:defRPr>
                      </a:lvl3pPr>
                      <a:lvl4pPr algn="l">
                        <a:lnSpc>
                          <a:spcPct val="105000"/>
                        </a:lnSpc>
                        <a:spcAft>
                          <a:spcPct val="25000"/>
                        </a:spcAft>
                        <a:buClr>
                          <a:srgbClr val="000066"/>
                        </a:buClr>
                        <a:buFont typeface="Wingdings" pitchFamily="2" charset="2"/>
                        <a:defRPr kumimoji="1" sz="1400">
                          <a:solidFill>
                            <a:schemeClr val="tx1"/>
                          </a:solidFill>
                          <a:latin typeface="Tahoma" pitchFamily="34" charset="0"/>
                          <a:ea typeface="新細明體" pitchFamily="18" charset="-120"/>
                        </a:defRPr>
                      </a:lvl4pPr>
                      <a:lvl5pPr algn="l">
                        <a:lnSpc>
                          <a:spcPct val="105000"/>
                        </a:lnSpc>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5pPr>
                      <a:lvl6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6pPr>
                      <a:lvl7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7pPr>
                      <a:lvl8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8pPr>
                      <a:lvl9pPr fontAlgn="base">
                        <a:lnSpc>
                          <a:spcPct val="105000"/>
                        </a:lnSpc>
                        <a:spcBef>
                          <a:spcPct val="0"/>
                        </a:spcBef>
                        <a:spcAft>
                          <a:spcPct val="25000"/>
                        </a:spcAft>
                        <a:buClr>
                          <a:srgbClr val="000066"/>
                        </a:buClr>
                        <a:buFont typeface="Wingdings" pitchFamily="2" charset="2"/>
                        <a:defRPr kumimoji="1" sz="1200">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5000"/>
                        </a:lnSpc>
                        <a:spcBef>
                          <a:spcPct val="0"/>
                        </a:spcBef>
                        <a:spcAft>
                          <a:spcPct val="25000"/>
                        </a:spcAft>
                        <a:buClr>
                          <a:srgbClr val="000066"/>
                        </a:buClr>
                        <a:buSzTx/>
                        <a:buFont typeface="Wingdings" pitchFamily="2" charset="2"/>
                        <a:buNone/>
                        <a:tabLst/>
                      </a:pPr>
                      <a:r>
                        <a:rPr kumimoji="1" lang="en-US" altLang="zh-TW" sz="1200" b="1" i="0" u="none" strike="noStrike" cap="none" normalizeH="0" baseline="0" dirty="0" smtClean="0">
                          <a:ln>
                            <a:noFill/>
                          </a:ln>
                          <a:solidFill>
                            <a:schemeClr val="tx1">
                              <a:lumMod val="50000"/>
                            </a:schemeClr>
                          </a:solidFill>
                          <a:effectLst/>
                          <a:latin typeface="Tahoma" pitchFamily="34" charset="0"/>
                          <a:ea typeface="新細明體" pitchFamily="18" charset="-120"/>
                        </a:rPr>
                        <a:t>PULSE CAPTURE CLK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文字方塊 2"/>
          <p:cNvSpPr txBox="1"/>
          <p:nvPr/>
        </p:nvSpPr>
        <p:spPr>
          <a:xfrm>
            <a:off x="2594116" y="1531202"/>
            <a:ext cx="3398879" cy="646331"/>
          </a:xfrm>
          <a:prstGeom prst="rect">
            <a:avLst/>
          </a:prstGeom>
          <a:noFill/>
        </p:spPr>
        <p:txBody>
          <a:bodyPr wrap="none" rtlCol="0">
            <a:spAutoFit/>
          </a:bodyPr>
          <a:lstStyle/>
          <a:p>
            <a:r>
              <a:rPr lang="en-US" altLang="zh-TW" dirty="0" smtClean="0"/>
              <a:t>Load – shift in vale for control</a:t>
            </a:r>
          </a:p>
          <a:p>
            <a:r>
              <a:rPr lang="en-US" altLang="zh-TW" dirty="0" smtClean="0"/>
              <a:t>UnLoad – shift out for observation</a:t>
            </a:r>
            <a:endParaRPr lang="zh-TW" altLang="en-US" dirty="0"/>
          </a:p>
        </p:txBody>
      </p:sp>
      <p:sp>
        <p:nvSpPr>
          <p:cNvPr id="84" name="文字方塊 83"/>
          <p:cNvSpPr txBox="1"/>
          <p:nvPr/>
        </p:nvSpPr>
        <p:spPr>
          <a:xfrm>
            <a:off x="6400909" y="4653924"/>
            <a:ext cx="301686" cy="369332"/>
          </a:xfrm>
          <a:prstGeom prst="rect">
            <a:avLst/>
          </a:prstGeom>
          <a:noFill/>
        </p:spPr>
        <p:txBody>
          <a:bodyPr wrap="none" rtlCol="0">
            <a:spAutoFit/>
          </a:bodyPr>
          <a:lstStyle/>
          <a:p>
            <a:r>
              <a:rPr lang="en-US" altLang="zh-TW" dirty="0" smtClean="0">
                <a:solidFill>
                  <a:srgbClr val="C00000"/>
                </a:solidFill>
              </a:rPr>
              <a:t>1</a:t>
            </a:r>
            <a:endParaRPr lang="zh-TW" altLang="en-US" dirty="0">
              <a:solidFill>
                <a:srgbClr val="C00000"/>
              </a:solidFill>
            </a:endParaRPr>
          </a:p>
        </p:txBody>
      </p:sp>
      <p:sp>
        <p:nvSpPr>
          <p:cNvPr id="86" name="文字方塊 85"/>
          <p:cNvSpPr txBox="1"/>
          <p:nvPr/>
        </p:nvSpPr>
        <p:spPr>
          <a:xfrm>
            <a:off x="5300191" y="3593466"/>
            <a:ext cx="2201436" cy="584775"/>
          </a:xfrm>
          <a:prstGeom prst="rect">
            <a:avLst/>
          </a:prstGeom>
          <a:noFill/>
        </p:spPr>
        <p:txBody>
          <a:bodyPr wrap="none" rtlCol="0">
            <a:spAutoFit/>
          </a:bodyPr>
          <a:lstStyle/>
          <a:p>
            <a:r>
              <a:rPr lang="en-US" altLang="zh-TW" sz="1600" dirty="0" smtClean="0">
                <a:solidFill>
                  <a:srgbClr val="C00000"/>
                </a:solidFill>
              </a:rPr>
              <a:t>Detect SA0,</a:t>
            </a:r>
            <a:r>
              <a:rPr lang="en-US" altLang="zh-TW" sz="1600" dirty="0">
                <a:solidFill>
                  <a:srgbClr val="C00000"/>
                </a:solidFill>
              </a:rPr>
              <a:t> Required : 1</a:t>
            </a:r>
            <a:endParaRPr lang="zh-TW" altLang="en-US" sz="1600" dirty="0">
              <a:solidFill>
                <a:srgbClr val="C00000"/>
              </a:solidFill>
            </a:endParaRPr>
          </a:p>
          <a:p>
            <a:endParaRPr lang="zh-TW" altLang="en-US" sz="1600" dirty="0">
              <a:solidFill>
                <a:srgbClr val="C00000"/>
              </a:solidFill>
            </a:endParaRPr>
          </a:p>
        </p:txBody>
      </p:sp>
      <p:cxnSp>
        <p:nvCxnSpPr>
          <p:cNvPr id="18" name="直線接點 17"/>
          <p:cNvCxnSpPr/>
          <p:nvPr/>
        </p:nvCxnSpPr>
        <p:spPr>
          <a:xfrm>
            <a:off x="4321633" y="381000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20" name="直線接點 19"/>
          <p:cNvCxnSpPr/>
          <p:nvPr/>
        </p:nvCxnSpPr>
        <p:spPr>
          <a:xfrm>
            <a:off x="2328863" y="4812150"/>
            <a:ext cx="322897" cy="0"/>
          </a:xfrm>
          <a:prstGeom prst="line">
            <a:avLst/>
          </a:prstGeom>
        </p:spPr>
        <p:style>
          <a:lnRef idx="1">
            <a:schemeClr val="dk1"/>
          </a:lnRef>
          <a:fillRef idx="0">
            <a:schemeClr val="dk1"/>
          </a:fillRef>
          <a:effectRef idx="0">
            <a:schemeClr val="dk1"/>
          </a:effectRef>
          <a:fontRef idx="minor">
            <a:schemeClr val="tx1"/>
          </a:fontRef>
        </p:style>
      </p:cxnSp>
      <p:sp>
        <p:nvSpPr>
          <p:cNvPr id="89" name="Line 231"/>
          <p:cNvSpPr>
            <a:spLocks noChangeShapeType="1"/>
          </p:cNvSpPr>
          <p:nvPr/>
        </p:nvSpPr>
        <p:spPr bwMode="auto">
          <a:xfrm>
            <a:off x="3840480" y="439928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90" name="Line 231"/>
          <p:cNvSpPr>
            <a:spLocks noChangeShapeType="1"/>
          </p:cNvSpPr>
          <p:nvPr/>
        </p:nvSpPr>
        <p:spPr bwMode="auto">
          <a:xfrm>
            <a:off x="3840480" y="475488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92" name="直線接點 91"/>
          <p:cNvCxnSpPr/>
          <p:nvPr/>
        </p:nvCxnSpPr>
        <p:spPr>
          <a:xfrm>
            <a:off x="2330273" y="373888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93" name="直線接點 92"/>
          <p:cNvCxnSpPr/>
          <p:nvPr/>
        </p:nvCxnSpPr>
        <p:spPr>
          <a:xfrm>
            <a:off x="3849510" y="4400550"/>
            <a:ext cx="0" cy="364490"/>
          </a:xfrm>
          <a:prstGeom prst="line">
            <a:avLst/>
          </a:prstGeom>
        </p:spPr>
        <p:style>
          <a:lnRef idx="1">
            <a:schemeClr val="dk1"/>
          </a:lnRef>
          <a:fillRef idx="0">
            <a:schemeClr val="dk1"/>
          </a:fillRef>
          <a:effectRef idx="0">
            <a:schemeClr val="dk1"/>
          </a:effectRef>
          <a:fontRef idx="minor">
            <a:schemeClr val="tx1"/>
          </a:fontRef>
        </p:style>
      </p:cxnSp>
      <p:sp>
        <p:nvSpPr>
          <p:cNvPr id="99" name="文字方塊 98"/>
          <p:cNvSpPr txBox="1"/>
          <p:nvPr/>
        </p:nvSpPr>
        <p:spPr>
          <a:xfrm>
            <a:off x="3314778" y="4653924"/>
            <a:ext cx="301686" cy="369332"/>
          </a:xfrm>
          <a:prstGeom prst="rect">
            <a:avLst/>
          </a:prstGeom>
          <a:noFill/>
        </p:spPr>
        <p:txBody>
          <a:bodyPr wrap="none" rtlCol="0">
            <a:spAutoFit/>
          </a:bodyPr>
          <a:lstStyle/>
          <a:p>
            <a:r>
              <a:rPr lang="en-US" altLang="zh-TW" dirty="0" smtClean="0">
                <a:solidFill>
                  <a:srgbClr val="0000FF"/>
                </a:solidFill>
              </a:rPr>
              <a:t>0</a:t>
            </a:r>
            <a:endParaRPr lang="zh-TW" altLang="en-US" dirty="0">
              <a:solidFill>
                <a:srgbClr val="0000FF"/>
              </a:solidFill>
            </a:endParaRPr>
          </a:p>
        </p:txBody>
      </p:sp>
      <p:sp>
        <p:nvSpPr>
          <p:cNvPr id="100" name="文字方塊 99"/>
          <p:cNvSpPr txBox="1"/>
          <p:nvPr/>
        </p:nvSpPr>
        <p:spPr>
          <a:xfrm>
            <a:off x="4716425" y="4653924"/>
            <a:ext cx="301686" cy="369332"/>
          </a:xfrm>
          <a:prstGeom prst="rect">
            <a:avLst/>
          </a:prstGeom>
          <a:noFill/>
        </p:spPr>
        <p:txBody>
          <a:bodyPr wrap="none" rtlCol="0">
            <a:spAutoFit/>
          </a:bodyPr>
          <a:lstStyle/>
          <a:p>
            <a:r>
              <a:rPr lang="en-US" altLang="zh-TW" dirty="0" smtClean="0">
                <a:solidFill>
                  <a:srgbClr val="0000FF"/>
                </a:solidFill>
              </a:rPr>
              <a:t>1</a:t>
            </a:r>
            <a:endParaRPr lang="zh-TW" altLang="en-US" dirty="0">
              <a:solidFill>
                <a:srgbClr val="0000FF"/>
              </a:solidFill>
            </a:endParaRPr>
          </a:p>
        </p:txBody>
      </p:sp>
    </p:spTree>
    <p:extLst>
      <p:ext uri="{BB962C8B-B14F-4D97-AF65-F5344CB8AC3E}">
        <p14:creationId xmlns:p14="http://schemas.microsoft.com/office/powerpoint/2010/main" val="299636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test compression</a:t>
            </a:r>
            <a:endParaRPr lang="zh-TW" altLang="en-US" sz="4000"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9501"/>
            <a:ext cx="5405120" cy="360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126" y="1955232"/>
            <a:ext cx="4208874" cy="225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576981" y="5146070"/>
            <a:ext cx="4371966" cy="923330"/>
          </a:xfrm>
          <a:prstGeom prst="rect">
            <a:avLst/>
          </a:prstGeom>
          <a:noFill/>
        </p:spPr>
        <p:txBody>
          <a:bodyPr wrap="none" rtlCol="0">
            <a:spAutoFit/>
          </a:bodyPr>
          <a:lstStyle/>
          <a:p>
            <a:r>
              <a:rPr lang="en-US" altLang="zh-TW" dirty="0" smtClean="0">
                <a:solidFill>
                  <a:schemeClr val="tx1">
                    <a:lumMod val="50000"/>
                  </a:schemeClr>
                </a:solidFill>
              </a:rPr>
              <a:t>Benefit of </a:t>
            </a:r>
            <a:r>
              <a:rPr lang="en-US" altLang="zh-TW" dirty="0">
                <a:solidFill>
                  <a:schemeClr val="tx1">
                    <a:lumMod val="50000"/>
                  </a:schemeClr>
                </a:solidFill>
              </a:rPr>
              <a:t>test </a:t>
            </a:r>
            <a:r>
              <a:rPr lang="en-US" altLang="zh-TW" dirty="0" smtClean="0">
                <a:solidFill>
                  <a:schemeClr val="tx1">
                    <a:lumMod val="50000"/>
                  </a:schemeClr>
                </a:solidFill>
              </a:rPr>
              <a:t>compression :</a:t>
            </a:r>
          </a:p>
          <a:p>
            <a:pPr marL="285750" indent="-285750">
              <a:buFont typeface="Arial" panose="020B0604020202020204" pitchFamily="34" charset="0"/>
              <a:buChar char="•"/>
            </a:pPr>
            <a:r>
              <a:rPr lang="en-US" altLang="zh-TW" dirty="0" smtClean="0">
                <a:solidFill>
                  <a:schemeClr val="tx1">
                    <a:lumMod val="50000"/>
                  </a:schemeClr>
                </a:solidFill>
              </a:rPr>
              <a:t>Reduce test cost</a:t>
            </a:r>
          </a:p>
          <a:p>
            <a:pPr marL="285750" indent="-285750">
              <a:buFont typeface="Arial" panose="020B0604020202020204" pitchFamily="34" charset="0"/>
              <a:buChar char="•"/>
            </a:pPr>
            <a:r>
              <a:rPr lang="en-US" altLang="zh-TW" dirty="0" smtClean="0">
                <a:solidFill>
                  <a:schemeClr val="tx1">
                    <a:lumMod val="50000"/>
                  </a:schemeClr>
                </a:solidFill>
              </a:rPr>
              <a:t>Reduce shared-io for scan-in and scan-out</a:t>
            </a:r>
          </a:p>
        </p:txBody>
      </p:sp>
    </p:spTree>
    <p:extLst>
      <p:ext uri="{BB962C8B-B14F-4D97-AF65-F5344CB8AC3E}">
        <p14:creationId xmlns:p14="http://schemas.microsoft.com/office/powerpoint/2010/main" val="98317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ac Scan – basic &amp; OCC</a:t>
            </a:r>
            <a:endParaRPr lang="zh-TW" altLang="en-US" sz="4000" dirty="0"/>
          </a:p>
        </p:txBody>
      </p:sp>
      <p:sp>
        <p:nvSpPr>
          <p:cNvPr id="3" name="Line 5"/>
          <p:cNvSpPr>
            <a:spLocks noChangeShapeType="1"/>
          </p:cNvSpPr>
          <p:nvPr/>
        </p:nvSpPr>
        <p:spPr bwMode="auto">
          <a:xfrm flipV="1">
            <a:off x="2838908" y="4163815"/>
            <a:ext cx="3900488"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 name="Line 6"/>
          <p:cNvSpPr>
            <a:spLocks noChangeShapeType="1"/>
          </p:cNvSpPr>
          <p:nvPr/>
        </p:nvSpPr>
        <p:spPr bwMode="auto">
          <a:xfrm>
            <a:off x="4354970" y="3416103"/>
            <a:ext cx="585788" cy="4763"/>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 name="Line 7"/>
          <p:cNvSpPr>
            <a:spLocks noChangeShapeType="1"/>
          </p:cNvSpPr>
          <p:nvPr/>
        </p:nvSpPr>
        <p:spPr bwMode="auto">
          <a:xfrm>
            <a:off x="7418845" y="3392290"/>
            <a:ext cx="72072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 name="Line 8"/>
          <p:cNvSpPr>
            <a:spLocks noChangeShapeType="1"/>
          </p:cNvSpPr>
          <p:nvPr/>
        </p:nvSpPr>
        <p:spPr bwMode="auto">
          <a:xfrm flipV="1">
            <a:off x="5758320" y="3406578"/>
            <a:ext cx="855663"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8" name="Freeform 9"/>
          <p:cNvSpPr>
            <a:spLocks/>
          </p:cNvSpPr>
          <p:nvPr/>
        </p:nvSpPr>
        <p:spPr bwMode="auto">
          <a:xfrm>
            <a:off x="3935870" y="378122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9" name="Rectangle 11"/>
          <p:cNvSpPr>
            <a:spLocks noChangeArrowheads="1"/>
          </p:cNvSpPr>
          <p:nvPr/>
        </p:nvSpPr>
        <p:spPr bwMode="auto">
          <a:xfrm>
            <a:off x="2353600" y="2083873"/>
            <a:ext cx="4886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TW" sz="1400" dirty="0" smtClean="0">
                <a:solidFill>
                  <a:schemeClr val="tx2"/>
                </a:solidFill>
                <a:latin typeface="Arial" pitchFamily="34" charset="0"/>
              </a:rPr>
              <a:t>Port A</a:t>
            </a:r>
            <a:endParaRPr kumimoji="0" lang="en-US" altLang="zh-TW" sz="1400" dirty="0">
              <a:solidFill>
                <a:schemeClr val="tx2"/>
              </a:solidFill>
              <a:latin typeface="Arial" pitchFamily="34" charset="0"/>
            </a:endParaRPr>
          </a:p>
        </p:txBody>
      </p:sp>
      <p:sp>
        <p:nvSpPr>
          <p:cNvPr id="10" name="Rectangle 12"/>
          <p:cNvSpPr>
            <a:spLocks noChangeArrowheads="1"/>
          </p:cNvSpPr>
          <p:nvPr/>
        </p:nvSpPr>
        <p:spPr bwMode="auto">
          <a:xfrm>
            <a:off x="8160380" y="3177978"/>
            <a:ext cx="26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SO</a:t>
            </a:r>
            <a:endParaRPr kumimoji="0" lang="en-US" altLang="zh-TW" sz="1400" dirty="0">
              <a:solidFill>
                <a:schemeClr val="tx2"/>
              </a:solidFill>
              <a:latin typeface="Arial" pitchFamily="34" charset="0"/>
            </a:endParaRPr>
          </a:p>
        </p:txBody>
      </p:sp>
      <p:sp>
        <p:nvSpPr>
          <p:cNvPr id="11" name="Rectangle 13"/>
          <p:cNvSpPr>
            <a:spLocks noChangeArrowheads="1"/>
          </p:cNvSpPr>
          <p:nvPr/>
        </p:nvSpPr>
        <p:spPr bwMode="auto">
          <a:xfrm>
            <a:off x="7796041" y="1742917"/>
            <a:ext cx="119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TW" sz="1400" b="1" dirty="0">
                <a:solidFill>
                  <a:schemeClr val="tx2"/>
                </a:solidFill>
                <a:latin typeface="Arial" pitchFamily="34" charset="0"/>
              </a:rPr>
              <a:t>Y</a:t>
            </a:r>
            <a:endParaRPr kumimoji="0" lang="en-US" altLang="zh-TW" sz="1400" dirty="0">
              <a:solidFill>
                <a:schemeClr val="tx2"/>
              </a:solidFill>
              <a:latin typeface="Arial" pitchFamily="34" charset="0"/>
            </a:endParaRPr>
          </a:p>
        </p:txBody>
      </p:sp>
      <p:sp>
        <p:nvSpPr>
          <p:cNvPr id="12" name="Freeform 14"/>
          <p:cNvSpPr>
            <a:spLocks/>
          </p:cNvSpPr>
          <p:nvPr/>
        </p:nvSpPr>
        <p:spPr bwMode="auto">
          <a:xfrm>
            <a:off x="5274133" y="3781228"/>
            <a:ext cx="11113"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3" name="Freeform 15"/>
          <p:cNvSpPr>
            <a:spLocks/>
          </p:cNvSpPr>
          <p:nvPr/>
        </p:nvSpPr>
        <p:spPr bwMode="auto">
          <a:xfrm>
            <a:off x="5274133" y="394474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4" name="Freeform 16"/>
          <p:cNvSpPr>
            <a:spLocks/>
          </p:cNvSpPr>
          <p:nvPr/>
        </p:nvSpPr>
        <p:spPr bwMode="auto">
          <a:xfrm>
            <a:off x="6956883" y="3781228"/>
            <a:ext cx="12700" cy="15875"/>
          </a:xfrm>
          <a:custGeom>
            <a:avLst/>
            <a:gdLst>
              <a:gd name="T0" fmla="*/ 6 w 6"/>
              <a:gd name="T1" fmla="*/ 0 h 7"/>
              <a:gd name="T2" fmla="*/ 6 w 6"/>
              <a:gd name="T3" fmla="*/ 0 h 7"/>
              <a:gd name="T4" fmla="*/ 0 w 6"/>
              <a:gd name="T5" fmla="*/ 7 h 7"/>
              <a:gd name="T6" fmla="*/ 0 w 6"/>
              <a:gd name="T7" fmla="*/ 7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6" y="0"/>
                </a:lnTo>
                <a:lnTo>
                  <a:pt x="0" y="7"/>
                </a:lnTo>
                <a:lnTo>
                  <a:pt x="0" y="7"/>
                </a:lnTo>
                <a:lnTo>
                  <a:pt x="6"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5" name="Freeform 17"/>
          <p:cNvSpPr>
            <a:spLocks/>
          </p:cNvSpPr>
          <p:nvPr/>
        </p:nvSpPr>
        <p:spPr bwMode="auto">
          <a:xfrm>
            <a:off x="6945770" y="3944740"/>
            <a:ext cx="11113" cy="12700"/>
          </a:xfrm>
          <a:custGeom>
            <a:avLst/>
            <a:gdLst>
              <a:gd name="T0" fmla="*/ 6 w 6"/>
              <a:gd name="T1" fmla="*/ 6 h 6"/>
              <a:gd name="T2" fmla="*/ 6 w 6"/>
              <a:gd name="T3" fmla="*/ 6 h 6"/>
              <a:gd name="T4" fmla="*/ 0 w 6"/>
              <a:gd name="T5" fmla="*/ 0 h 6"/>
              <a:gd name="T6" fmla="*/ 0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6" y="6"/>
                </a:lnTo>
                <a:lnTo>
                  <a:pt x="0" y="0"/>
                </a:lnTo>
                <a:lnTo>
                  <a:pt x="0" y="0"/>
                </a:lnTo>
                <a:lnTo>
                  <a:pt x="6"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6" name="Freeform 212"/>
          <p:cNvSpPr>
            <a:spLocks/>
          </p:cNvSpPr>
          <p:nvPr/>
        </p:nvSpPr>
        <p:spPr bwMode="auto">
          <a:xfrm>
            <a:off x="4548645" y="3420865"/>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7" name="Freeform 215"/>
          <p:cNvSpPr>
            <a:spLocks/>
          </p:cNvSpPr>
          <p:nvPr/>
        </p:nvSpPr>
        <p:spPr bwMode="auto">
          <a:xfrm>
            <a:off x="3527883" y="2307512"/>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8" name="Freeform 216"/>
          <p:cNvSpPr>
            <a:spLocks/>
          </p:cNvSpPr>
          <p:nvPr/>
        </p:nvSpPr>
        <p:spPr bwMode="auto">
          <a:xfrm>
            <a:off x="3832683" y="4344790"/>
            <a:ext cx="14288" cy="3175"/>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19" name="Freeform 219"/>
          <p:cNvSpPr>
            <a:spLocks/>
          </p:cNvSpPr>
          <p:nvPr/>
        </p:nvSpPr>
        <p:spPr bwMode="auto">
          <a:xfrm>
            <a:off x="4880433" y="2359899"/>
            <a:ext cx="12700"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0" name="Freeform 221"/>
          <p:cNvSpPr>
            <a:spLocks/>
          </p:cNvSpPr>
          <p:nvPr/>
        </p:nvSpPr>
        <p:spPr bwMode="auto">
          <a:xfrm>
            <a:off x="5899608" y="3406578"/>
            <a:ext cx="11113" cy="14288"/>
          </a:xfrm>
          <a:custGeom>
            <a:avLst/>
            <a:gdLst>
              <a:gd name="T0" fmla="*/ 0 w 6"/>
              <a:gd name="T1" fmla="*/ 0 h 7"/>
              <a:gd name="T2" fmla="*/ 0 w 6"/>
              <a:gd name="T3" fmla="*/ 0 h 7"/>
              <a:gd name="T4" fmla="*/ 0 w 6"/>
              <a:gd name="T5" fmla="*/ 7 h 7"/>
              <a:gd name="T6" fmla="*/ 6 w 6"/>
              <a:gd name="T7" fmla="*/ 0 h 7"/>
              <a:gd name="T8" fmla="*/ 6 w 6"/>
              <a:gd name="T9" fmla="*/ 7 h 7"/>
              <a:gd name="T10" fmla="*/ 6 w 6"/>
              <a:gd name="T11" fmla="*/ 7 h 7"/>
              <a:gd name="T12" fmla="*/ 0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0" y="0"/>
                </a:moveTo>
                <a:lnTo>
                  <a:pt x="0" y="0"/>
                </a:lnTo>
                <a:lnTo>
                  <a:pt x="0" y="7"/>
                </a:lnTo>
                <a:lnTo>
                  <a:pt x="6" y="0"/>
                </a:lnTo>
                <a:lnTo>
                  <a:pt x="6" y="7"/>
                </a:lnTo>
                <a:lnTo>
                  <a:pt x="6" y="7"/>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1" name="Freeform 226"/>
          <p:cNvSpPr>
            <a:spLocks/>
          </p:cNvSpPr>
          <p:nvPr/>
        </p:nvSpPr>
        <p:spPr bwMode="auto">
          <a:xfrm>
            <a:off x="5021720" y="4173340"/>
            <a:ext cx="11113" cy="1588"/>
          </a:xfrm>
          <a:custGeom>
            <a:avLst/>
            <a:gdLst>
              <a:gd name="T0" fmla="*/ 0 w 6"/>
              <a:gd name="T1" fmla="*/ 0 w 6"/>
              <a:gd name="T2" fmla="*/ 0 w 6"/>
              <a:gd name="T3" fmla="*/ 6 w 6"/>
              <a:gd name="T4" fmla="*/ 6 w 6"/>
              <a:gd name="T5" fmla="*/ 6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lnTo>
                  <a:pt x="0" y="0"/>
                </a:lnTo>
                <a:lnTo>
                  <a:pt x="0" y="0"/>
                </a:lnTo>
                <a:lnTo>
                  <a:pt x="6" y="0"/>
                </a:lnTo>
                <a:lnTo>
                  <a:pt x="6" y="0"/>
                </a:lnTo>
                <a:lnTo>
                  <a:pt x="6" y="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solidFill>
                <a:schemeClr val="tx2"/>
              </a:solidFill>
            </a:endParaRPr>
          </a:p>
        </p:txBody>
      </p:sp>
      <p:sp>
        <p:nvSpPr>
          <p:cNvPr id="22" name="AutoShape 228"/>
          <p:cNvSpPr>
            <a:spLocks noChangeArrowheads="1"/>
          </p:cNvSpPr>
          <p:nvPr/>
        </p:nvSpPr>
        <p:spPr bwMode="auto">
          <a:xfrm>
            <a:off x="5986921" y="2155112"/>
            <a:ext cx="351552" cy="327025"/>
          </a:xfrm>
          <a:prstGeom prst="flowChartDelay">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3" name="Oval 230"/>
          <p:cNvSpPr>
            <a:spLocks noChangeArrowheads="1"/>
          </p:cNvSpPr>
          <p:nvPr/>
        </p:nvSpPr>
        <p:spPr bwMode="auto">
          <a:xfrm flipH="1" flipV="1">
            <a:off x="5077521" y="2263913"/>
            <a:ext cx="93663" cy="9249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4" name="Line 231"/>
          <p:cNvSpPr>
            <a:spLocks noChangeShapeType="1"/>
          </p:cNvSpPr>
          <p:nvPr/>
        </p:nvSpPr>
        <p:spPr bwMode="auto">
          <a:xfrm>
            <a:off x="5171184" y="2285287"/>
            <a:ext cx="815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5" name="Line 233"/>
          <p:cNvSpPr>
            <a:spLocks noChangeShapeType="1"/>
          </p:cNvSpPr>
          <p:nvPr/>
        </p:nvSpPr>
        <p:spPr bwMode="auto">
          <a:xfrm>
            <a:off x="3604083" y="3122415"/>
            <a:ext cx="141288" cy="107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6" name="Line 234"/>
          <p:cNvSpPr>
            <a:spLocks noChangeShapeType="1"/>
          </p:cNvSpPr>
          <p:nvPr/>
        </p:nvSpPr>
        <p:spPr bwMode="auto">
          <a:xfrm>
            <a:off x="4937583" y="3120828"/>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7" name="Line 235"/>
          <p:cNvSpPr>
            <a:spLocks noChangeShapeType="1"/>
          </p:cNvSpPr>
          <p:nvPr/>
        </p:nvSpPr>
        <p:spPr bwMode="auto">
          <a:xfrm>
            <a:off x="6621920" y="3116065"/>
            <a:ext cx="141288" cy="106363"/>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8" name="Line 241"/>
          <p:cNvSpPr>
            <a:spLocks noChangeShapeType="1"/>
          </p:cNvSpPr>
          <p:nvPr/>
        </p:nvSpPr>
        <p:spPr bwMode="auto">
          <a:xfrm flipH="1">
            <a:off x="3729495" y="3392290"/>
            <a:ext cx="206375"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29" name="Line 242"/>
          <p:cNvSpPr>
            <a:spLocks noChangeShapeType="1"/>
          </p:cNvSpPr>
          <p:nvPr/>
        </p:nvSpPr>
        <p:spPr bwMode="auto">
          <a:xfrm flipV="1">
            <a:off x="5070933" y="3406578"/>
            <a:ext cx="203200" cy="158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0" name="Freeform 243"/>
          <p:cNvSpPr>
            <a:spLocks/>
          </p:cNvSpPr>
          <p:nvPr/>
        </p:nvSpPr>
        <p:spPr bwMode="auto">
          <a:xfrm>
            <a:off x="4929645" y="3111303"/>
            <a:ext cx="153988"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solidFill>
            <a:schemeClr val="folHlink"/>
          </a:solidFill>
          <a:ln w="12700">
            <a:solidFill>
              <a:srgbClr val="FFCC00"/>
            </a:solidFill>
            <a:round/>
            <a:headEnd/>
            <a:tailEnd/>
          </a:ln>
        </p:spPr>
        <p:txBody>
          <a:bodyPr/>
          <a:lstStyle/>
          <a:p>
            <a:endParaRPr lang="zh-TW" altLang="en-US">
              <a:solidFill>
                <a:schemeClr val="tx2"/>
              </a:solidFill>
            </a:endParaRPr>
          </a:p>
        </p:txBody>
      </p:sp>
      <p:sp>
        <p:nvSpPr>
          <p:cNvPr id="31" name="Freeform 244"/>
          <p:cNvSpPr>
            <a:spLocks/>
          </p:cNvSpPr>
          <p:nvPr/>
        </p:nvSpPr>
        <p:spPr bwMode="auto">
          <a:xfrm>
            <a:off x="3589795" y="3111303"/>
            <a:ext cx="155575" cy="522288"/>
          </a:xfrm>
          <a:custGeom>
            <a:avLst/>
            <a:gdLst>
              <a:gd name="T0" fmla="*/ 7 w 74"/>
              <a:gd name="T1" fmla="*/ 0 h 247"/>
              <a:gd name="T2" fmla="*/ 7 w 74"/>
              <a:gd name="T3" fmla="*/ 241 h 247"/>
              <a:gd name="T4" fmla="*/ 0 w 74"/>
              <a:gd name="T5" fmla="*/ 247 h 247"/>
              <a:gd name="T6" fmla="*/ 0 w 74"/>
              <a:gd name="T7" fmla="*/ 241 h 247"/>
              <a:gd name="T8" fmla="*/ 67 w 74"/>
              <a:gd name="T9" fmla="*/ 203 h 247"/>
              <a:gd name="T10" fmla="*/ 74 w 74"/>
              <a:gd name="T11" fmla="*/ 203 h 247"/>
              <a:gd name="T12" fmla="*/ 67 w 74"/>
              <a:gd name="T13" fmla="*/ 203 h 247"/>
              <a:gd name="T14" fmla="*/ 67 w 74"/>
              <a:gd name="T15" fmla="*/ 50 h 247"/>
              <a:gd name="T16" fmla="*/ 74 w 74"/>
              <a:gd name="T17" fmla="*/ 50 h 247"/>
              <a:gd name="T18" fmla="*/ 74 w 74"/>
              <a:gd name="T19" fmla="*/ 50 h 247"/>
              <a:gd name="T20" fmla="*/ 74 w 74"/>
              <a:gd name="T21" fmla="*/ 50 h 247"/>
              <a:gd name="T22" fmla="*/ 74 w 74"/>
              <a:gd name="T23" fmla="*/ 203 h 247"/>
              <a:gd name="T24" fmla="*/ 74 w 74"/>
              <a:gd name="T25" fmla="*/ 203 h 247"/>
              <a:gd name="T26" fmla="*/ 67 w 74"/>
              <a:gd name="T27" fmla="*/ 209 h 247"/>
              <a:gd name="T28" fmla="*/ 0 w 74"/>
              <a:gd name="T29" fmla="*/ 247 h 247"/>
              <a:gd name="T30" fmla="*/ 0 w 74"/>
              <a:gd name="T31" fmla="*/ 247 h 247"/>
              <a:gd name="T32" fmla="*/ 0 w 74"/>
              <a:gd name="T33" fmla="*/ 241 h 247"/>
              <a:gd name="T34" fmla="*/ 0 w 74"/>
              <a:gd name="T35" fmla="*/ 0 h 247"/>
              <a:gd name="T36" fmla="*/ 7 w 74"/>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47">
                <a:moveTo>
                  <a:pt x="7" y="0"/>
                </a:moveTo>
                <a:lnTo>
                  <a:pt x="7" y="241"/>
                </a:lnTo>
                <a:lnTo>
                  <a:pt x="0" y="247"/>
                </a:lnTo>
                <a:lnTo>
                  <a:pt x="0" y="241"/>
                </a:lnTo>
                <a:lnTo>
                  <a:pt x="67" y="203"/>
                </a:lnTo>
                <a:lnTo>
                  <a:pt x="74" y="203"/>
                </a:lnTo>
                <a:lnTo>
                  <a:pt x="67" y="203"/>
                </a:lnTo>
                <a:lnTo>
                  <a:pt x="67" y="50"/>
                </a:lnTo>
                <a:lnTo>
                  <a:pt x="74" y="50"/>
                </a:lnTo>
                <a:lnTo>
                  <a:pt x="74" y="50"/>
                </a:lnTo>
                <a:lnTo>
                  <a:pt x="74" y="50"/>
                </a:lnTo>
                <a:lnTo>
                  <a:pt x="74" y="203"/>
                </a:lnTo>
                <a:lnTo>
                  <a:pt x="74" y="203"/>
                </a:lnTo>
                <a:lnTo>
                  <a:pt x="67" y="209"/>
                </a:lnTo>
                <a:lnTo>
                  <a:pt x="0" y="247"/>
                </a:lnTo>
                <a:lnTo>
                  <a:pt x="0" y="247"/>
                </a:lnTo>
                <a:lnTo>
                  <a:pt x="0" y="241"/>
                </a:lnTo>
                <a:lnTo>
                  <a:pt x="0" y="0"/>
                </a:lnTo>
                <a:lnTo>
                  <a:pt x="7" y="0"/>
                </a:lnTo>
                <a:close/>
              </a:path>
            </a:pathLst>
          </a:custGeom>
          <a:solidFill>
            <a:schemeClr val="folHlink"/>
          </a:solidFill>
          <a:ln w="9525">
            <a:solidFill>
              <a:srgbClr val="FFCC00"/>
            </a:solidFill>
            <a:round/>
            <a:headEnd/>
            <a:tailEnd/>
          </a:ln>
        </p:spPr>
        <p:txBody>
          <a:bodyPr/>
          <a:lstStyle/>
          <a:p>
            <a:endParaRPr lang="zh-TW" altLang="en-US">
              <a:solidFill>
                <a:schemeClr val="tx2"/>
              </a:solidFill>
            </a:endParaRPr>
          </a:p>
        </p:txBody>
      </p:sp>
      <p:sp>
        <p:nvSpPr>
          <p:cNvPr id="32" name="Freeform 245"/>
          <p:cNvSpPr>
            <a:spLocks/>
          </p:cNvSpPr>
          <p:nvPr/>
        </p:nvSpPr>
        <p:spPr bwMode="auto">
          <a:xfrm>
            <a:off x="6613983" y="3104953"/>
            <a:ext cx="152400" cy="522288"/>
          </a:xfrm>
          <a:custGeom>
            <a:avLst/>
            <a:gdLst>
              <a:gd name="T0" fmla="*/ 6 w 73"/>
              <a:gd name="T1" fmla="*/ 0 h 247"/>
              <a:gd name="T2" fmla="*/ 6 w 73"/>
              <a:gd name="T3" fmla="*/ 241 h 247"/>
              <a:gd name="T4" fmla="*/ 0 w 73"/>
              <a:gd name="T5" fmla="*/ 247 h 247"/>
              <a:gd name="T6" fmla="*/ 0 w 73"/>
              <a:gd name="T7" fmla="*/ 241 h 247"/>
              <a:gd name="T8" fmla="*/ 67 w 73"/>
              <a:gd name="T9" fmla="*/ 203 h 247"/>
              <a:gd name="T10" fmla="*/ 73 w 73"/>
              <a:gd name="T11" fmla="*/ 203 h 247"/>
              <a:gd name="T12" fmla="*/ 67 w 73"/>
              <a:gd name="T13" fmla="*/ 203 h 247"/>
              <a:gd name="T14" fmla="*/ 67 w 73"/>
              <a:gd name="T15" fmla="*/ 50 h 247"/>
              <a:gd name="T16" fmla="*/ 73 w 73"/>
              <a:gd name="T17" fmla="*/ 50 h 247"/>
              <a:gd name="T18" fmla="*/ 73 w 73"/>
              <a:gd name="T19" fmla="*/ 50 h 247"/>
              <a:gd name="T20" fmla="*/ 73 w 73"/>
              <a:gd name="T21" fmla="*/ 50 h 247"/>
              <a:gd name="T22" fmla="*/ 73 w 73"/>
              <a:gd name="T23" fmla="*/ 203 h 247"/>
              <a:gd name="T24" fmla="*/ 73 w 73"/>
              <a:gd name="T25" fmla="*/ 203 h 247"/>
              <a:gd name="T26" fmla="*/ 67 w 73"/>
              <a:gd name="T27" fmla="*/ 209 h 247"/>
              <a:gd name="T28" fmla="*/ 0 w 73"/>
              <a:gd name="T29" fmla="*/ 247 h 247"/>
              <a:gd name="T30" fmla="*/ 0 w 73"/>
              <a:gd name="T31" fmla="*/ 247 h 247"/>
              <a:gd name="T32" fmla="*/ 0 w 73"/>
              <a:gd name="T33" fmla="*/ 241 h 247"/>
              <a:gd name="T34" fmla="*/ 0 w 73"/>
              <a:gd name="T35" fmla="*/ 0 h 247"/>
              <a:gd name="T36" fmla="*/ 6 w 73"/>
              <a:gd name="T3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47">
                <a:moveTo>
                  <a:pt x="6" y="0"/>
                </a:moveTo>
                <a:lnTo>
                  <a:pt x="6" y="241"/>
                </a:lnTo>
                <a:lnTo>
                  <a:pt x="0" y="247"/>
                </a:lnTo>
                <a:lnTo>
                  <a:pt x="0" y="241"/>
                </a:lnTo>
                <a:lnTo>
                  <a:pt x="67" y="203"/>
                </a:lnTo>
                <a:lnTo>
                  <a:pt x="73" y="203"/>
                </a:lnTo>
                <a:lnTo>
                  <a:pt x="67" y="203"/>
                </a:lnTo>
                <a:lnTo>
                  <a:pt x="67" y="50"/>
                </a:lnTo>
                <a:lnTo>
                  <a:pt x="73" y="50"/>
                </a:lnTo>
                <a:lnTo>
                  <a:pt x="73" y="50"/>
                </a:lnTo>
                <a:lnTo>
                  <a:pt x="73" y="50"/>
                </a:lnTo>
                <a:lnTo>
                  <a:pt x="73" y="203"/>
                </a:lnTo>
                <a:lnTo>
                  <a:pt x="73" y="203"/>
                </a:lnTo>
                <a:lnTo>
                  <a:pt x="67" y="209"/>
                </a:lnTo>
                <a:lnTo>
                  <a:pt x="0" y="247"/>
                </a:lnTo>
                <a:lnTo>
                  <a:pt x="0" y="247"/>
                </a:lnTo>
                <a:lnTo>
                  <a:pt x="0" y="241"/>
                </a:lnTo>
                <a:lnTo>
                  <a:pt x="0" y="0"/>
                </a:lnTo>
                <a:lnTo>
                  <a:pt x="6" y="0"/>
                </a:lnTo>
                <a:close/>
              </a:path>
            </a:pathLst>
          </a:custGeom>
          <a:blipFill dpi="0" rotWithShape="0">
            <a:blip r:embed="rId2"/>
            <a:srcRect/>
            <a:tile tx="0" ty="0" sx="100000" sy="100000" flip="none" algn="tl"/>
          </a:blipFill>
          <a:ln w="12700">
            <a:solidFill>
              <a:srgbClr val="FFCC00"/>
            </a:solidFill>
            <a:round/>
            <a:headEnd/>
            <a:tailEnd/>
          </a:ln>
        </p:spPr>
        <p:txBody>
          <a:bodyPr/>
          <a:lstStyle/>
          <a:p>
            <a:endParaRPr lang="zh-TW" altLang="en-US">
              <a:solidFill>
                <a:schemeClr val="tx2"/>
              </a:solidFill>
            </a:endParaRPr>
          </a:p>
        </p:txBody>
      </p:sp>
      <p:sp>
        <p:nvSpPr>
          <p:cNvPr id="33" name="Line 246"/>
          <p:cNvSpPr>
            <a:spLocks noChangeShapeType="1"/>
          </p:cNvSpPr>
          <p:nvPr/>
        </p:nvSpPr>
        <p:spPr bwMode="auto">
          <a:xfrm flipH="1" flipV="1">
            <a:off x="3692983" y="3560565"/>
            <a:ext cx="0" cy="6127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4" name="Line 247"/>
          <p:cNvSpPr>
            <a:spLocks noChangeShapeType="1"/>
          </p:cNvSpPr>
          <p:nvPr/>
        </p:nvSpPr>
        <p:spPr bwMode="auto">
          <a:xfrm flipV="1">
            <a:off x="5032833" y="3558978"/>
            <a:ext cx="0" cy="61595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5" name="Line 248"/>
          <p:cNvSpPr>
            <a:spLocks noChangeShapeType="1"/>
          </p:cNvSpPr>
          <p:nvPr/>
        </p:nvSpPr>
        <p:spPr bwMode="auto">
          <a:xfrm flipH="1" flipV="1">
            <a:off x="6725108" y="3547865"/>
            <a:ext cx="0" cy="630238"/>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6" name="Line 249"/>
          <p:cNvSpPr>
            <a:spLocks noChangeShapeType="1"/>
          </p:cNvSpPr>
          <p:nvPr/>
        </p:nvSpPr>
        <p:spPr bwMode="auto">
          <a:xfrm flipH="1">
            <a:off x="2918282" y="2208770"/>
            <a:ext cx="1857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7" name="Freeform 253"/>
          <p:cNvSpPr>
            <a:spLocks/>
          </p:cNvSpPr>
          <p:nvPr/>
        </p:nvSpPr>
        <p:spPr bwMode="auto">
          <a:xfrm>
            <a:off x="5910721" y="2396411"/>
            <a:ext cx="66674" cy="1019691"/>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sp>
        <p:nvSpPr>
          <p:cNvPr id="38" name="Line 256"/>
          <p:cNvSpPr>
            <a:spLocks noChangeShapeType="1"/>
          </p:cNvSpPr>
          <p:nvPr/>
        </p:nvSpPr>
        <p:spPr bwMode="auto">
          <a:xfrm flipV="1">
            <a:off x="858520" y="4336853"/>
            <a:ext cx="740297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39" name="Freeform 257"/>
          <p:cNvSpPr>
            <a:spLocks/>
          </p:cNvSpPr>
          <p:nvPr/>
        </p:nvSpPr>
        <p:spPr bwMode="auto">
          <a:xfrm>
            <a:off x="3794583" y="3873303"/>
            <a:ext cx="136525" cy="476250"/>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0" name="Freeform 258"/>
          <p:cNvSpPr>
            <a:spLocks/>
          </p:cNvSpPr>
          <p:nvPr/>
        </p:nvSpPr>
        <p:spPr bwMode="auto">
          <a:xfrm>
            <a:off x="5159833" y="3865365"/>
            <a:ext cx="117475" cy="479425"/>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1" name="Freeform 259"/>
          <p:cNvSpPr>
            <a:spLocks/>
          </p:cNvSpPr>
          <p:nvPr/>
        </p:nvSpPr>
        <p:spPr bwMode="auto">
          <a:xfrm>
            <a:off x="6833058" y="3866953"/>
            <a:ext cx="119063" cy="477838"/>
          </a:xfrm>
          <a:custGeom>
            <a:avLst/>
            <a:gdLst>
              <a:gd name="T0" fmla="*/ 56 w 56"/>
              <a:gd name="T1" fmla="*/ 0 h 228"/>
              <a:gd name="T2" fmla="*/ 0 w 56"/>
              <a:gd name="T3" fmla="*/ 0 h 228"/>
              <a:gd name="T4" fmla="*/ 0 w 56"/>
              <a:gd name="T5" fmla="*/ 228 h 228"/>
            </a:gdLst>
            <a:ahLst/>
            <a:cxnLst>
              <a:cxn ang="0">
                <a:pos x="T0" y="T1"/>
              </a:cxn>
              <a:cxn ang="0">
                <a:pos x="T2" y="T3"/>
              </a:cxn>
              <a:cxn ang="0">
                <a:pos x="T4" y="T5"/>
              </a:cxn>
            </a:cxnLst>
            <a:rect l="0" t="0" r="r" b="b"/>
            <a:pathLst>
              <a:path w="56" h="228">
                <a:moveTo>
                  <a:pt x="56" y="0"/>
                </a:moveTo>
                <a:lnTo>
                  <a:pt x="0" y="0"/>
                </a:lnTo>
                <a:lnTo>
                  <a:pt x="0" y="228"/>
                </a:lnTo>
              </a:path>
            </a:pathLst>
          </a:custGeom>
          <a:noFill/>
          <a:ln w="12700" cap="flat"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2" name="Rectangle 266"/>
          <p:cNvSpPr>
            <a:spLocks noChangeArrowheads="1"/>
          </p:cNvSpPr>
          <p:nvPr/>
        </p:nvSpPr>
        <p:spPr bwMode="auto">
          <a:xfrm>
            <a:off x="3864433" y="3252590"/>
            <a:ext cx="490538" cy="774700"/>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43" name="Rectangle 267"/>
          <p:cNvSpPr>
            <a:spLocks noChangeArrowheads="1"/>
          </p:cNvSpPr>
          <p:nvPr/>
        </p:nvSpPr>
        <p:spPr bwMode="auto">
          <a:xfrm>
            <a:off x="3893008" y="329704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44" name="Rectangle 268"/>
          <p:cNvSpPr>
            <a:spLocks noChangeArrowheads="1"/>
          </p:cNvSpPr>
          <p:nvPr/>
        </p:nvSpPr>
        <p:spPr bwMode="auto">
          <a:xfrm>
            <a:off x="4180345" y="329386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45" name="Line 269"/>
          <p:cNvSpPr>
            <a:spLocks noChangeShapeType="1"/>
          </p:cNvSpPr>
          <p:nvPr/>
        </p:nvSpPr>
        <p:spPr bwMode="auto">
          <a:xfrm>
            <a:off x="3899358" y="3808215"/>
            <a:ext cx="101600"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6" name="Line 270"/>
          <p:cNvSpPr>
            <a:spLocks noChangeShapeType="1"/>
          </p:cNvSpPr>
          <p:nvPr/>
        </p:nvSpPr>
        <p:spPr bwMode="auto">
          <a:xfrm flipH="1">
            <a:off x="3896183" y="3866953"/>
            <a:ext cx="100013" cy="68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47" name="Rectangle 271"/>
          <p:cNvSpPr>
            <a:spLocks noChangeArrowheads="1"/>
          </p:cNvSpPr>
          <p:nvPr/>
        </p:nvSpPr>
        <p:spPr bwMode="auto">
          <a:xfrm>
            <a:off x="5261433" y="3258940"/>
            <a:ext cx="488950" cy="776288"/>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48" name="Rectangle 272"/>
          <p:cNvSpPr>
            <a:spLocks noChangeArrowheads="1"/>
          </p:cNvSpPr>
          <p:nvPr/>
        </p:nvSpPr>
        <p:spPr bwMode="auto">
          <a:xfrm>
            <a:off x="5285245" y="3297040"/>
            <a:ext cx="1285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49" name="Rectangle 273"/>
          <p:cNvSpPr>
            <a:spLocks noChangeArrowheads="1"/>
          </p:cNvSpPr>
          <p:nvPr/>
        </p:nvSpPr>
        <p:spPr bwMode="auto">
          <a:xfrm>
            <a:off x="5578933" y="3293865"/>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50" name="Rectangle 274"/>
          <p:cNvSpPr>
            <a:spLocks noChangeArrowheads="1"/>
          </p:cNvSpPr>
          <p:nvPr/>
        </p:nvSpPr>
        <p:spPr bwMode="auto">
          <a:xfrm>
            <a:off x="6920370" y="3249415"/>
            <a:ext cx="488950" cy="777875"/>
          </a:xfrm>
          <a:prstGeom prst="rect">
            <a:avLst/>
          </a:prstGeom>
          <a:solidFill>
            <a:schemeClr val="bg1"/>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solidFill>
                <a:schemeClr val="tx2"/>
              </a:solidFill>
            </a:endParaRPr>
          </a:p>
        </p:txBody>
      </p:sp>
      <p:sp>
        <p:nvSpPr>
          <p:cNvPr id="51" name="Rectangle 275"/>
          <p:cNvSpPr>
            <a:spLocks noChangeArrowheads="1"/>
          </p:cNvSpPr>
          <p:nvPr/>
        </p:nvSpPr>
        <p:spPr bwMode="auto">
          <a:xfrm>
            <a:off x="6945770" y="3281165"/>
            <a:ext cx="130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D</a:t>
            </a:r>
            <a:endParaRPr kumimoji="0" lang="en-US" altLang="zh-TW" sz="1400" dirty="0">
              <a:solidFill>
                <a:schemeClr val="tx2"/>
              </a:solidFill>
            </a:endParaRPr>
          </a:p>
        </p:txBody>
      </p:sp>
      <p:sp>
        <p:nvSpPr>
          <p:cNvPr id="52" name="Rectangle 276"/>
          <p:cNvSpPr>
            <a:spLocks noChangeArrowheads="1"/>
          </p:cNvSpPr>
          <p:nvPr/>
        </p:nvSpPr>
        <p:spPr bwMode="auto">
          <a:xfrm>
            <a:off x="7239458" y="3277990"/>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0" lang="en-US" altLang="zh-TW" sz="1400" b="1" dirty="0">
                <a:solidFill>
                  <a:schemeClr val="tx2"/>
                </a:solidFill>
                <a:latin typeface="Arial" pitchFamily="34" charset="0"/>
              </a:rPr>
              <a:t>Q</a:t>
            </a:r>
            <a:endParaRPr kumimoji="0" lang="en-US" altLang="zh-TW" sz="1400" dirty="0">
              <a:solidFill>
                <a:schemeClr val="tx2"/>
              </a:solidFill>
            </a:endParaRPr>
          </a:p>
        </p:txBody>
      </p:sp>
      <p:sp>
        <p:nvSpPr>
          <p:cNvPr id="53" name="Line 278"/>
          <p:cNvSpPr>
            <a:spLocks noChangeShapeType="1"/>
          </p:cNvSpPr>
          <p:nvPr/>
        </p:nvSpPr>
        <p:spPr bwMode="auto">
          <a:xfrm flipV="1">
            <a:off x="6766383" y="3404990"/>
            <a:ext cx="153988" cy="3175"/>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54" name="Rectangle 288"/>
          <p:cNvSpPr>
            <a:spLocks noChangeArrowheads="1"/>
          </p:cNvSpPr>
          <p:nvPr/>
        </p:nvSpPr>
        <p:spPr bwMode="auto">
          <a:xfrm>
            <a:off x="2464258" y="4008240"/>
            <a:ext cx="42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2"/>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0" lang="en-US" altLang="zh-TW" sz="1400" b="1" dirty="0">
                <a:solidFill>
                  <a:schemeClr val="tx2"/>
                </a:solidFill>
                <a:latin typeface="Arial" pitchFamily="34" charset="0"/>
              </a:rPr>
              <a:t>SE</a:t>
            </a:r>
          </a:p>
        </p:txBody>
      </p:sp>
      <p:sp>
        <p:nvSpPr>
          <p:cNvPr id="55" name="Rectangle 293"/>
          <p:cNvSpPr>
            <a:spLocks noChangeArrowheads="1"/>
          </p:cNvSpPr>
          <p:nvPr/>
        </p:nvSpPr>
        <p:spPr bwMode="auto">
          <a:xfrm>
            <a:off x="2472989" y="3350380"/>
            <a:ext cx="35401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kumimoji="0" lang="en-US" altLang="zh-TW" sz="1400" b="1" dirty="0">
                <a:solidFill>
                  <a:schemeClr val="tx2"/>
                </a:solidFill>
                <a:latin typeface="Arial" pitchFamily="34" charset="0"/>
              </a:rPr>
              <a:t>SI</a:t>
            </a:r>
          </a:p>
        </p:txBody>
      </p:sp>
      <p:sp>
        <p:nvSpPr>
          <p:cNvPr id="56" name="Line 302"/>
          <p:cNvSpPr>
            <a:spLocks noChangeShapeType="1"/>
          </p:cNvSpPr>
          <p:nvPr/>
        </p:nvSpPr>
        <p:spPr bwMode="auto">
          <a:xfrm>
            <a:off x="6945770" y="3801865"/>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57" name="Line 303"/>
          <p:cNvSpPr>
            <a:spLocks noChangeShapeType="1"/>
          </p:cNvSpPr>
          <p:nvPr/>
        </p:nvSpPr>
        <p:spPr bwMode="auto">
          <a:xfrm flipH="1">
            <a:off x="6941008" y="386695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58" name="Line 304"/>
          <p:cNvSpPr>
            <a:spLocks noChangeShapeType="1"/>
          </p:cNvSpPr>
          <p:nvPr/>
        </p:nvSpPr>
        <p:spPr bwMode="auto">
          <a:xfrm>
            <a:off x="5285245" y="3801865"/>
            <a:ext cx="122238"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59" name="Line 305"/>
          <p:cNvSpPr>
            <a:spLocks noChangeShapeType="1"/>
          </p:cNvSpPr>
          <p:nvPr/>
        </p:nvSpPr>
        <p:spPr bwMode="auto">
          <a:xfrm flipH="1">
            <a:off x="5282070" y="3866953"/>
            <a:ext cx="12065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nvGrpSpPr>
          <p:cNvPr id="60" name="Group 283"/>
          <p:cNvGrpSpPr>
            <a:grpSpLocks/>
          </p:cNvGrpSpPr>
          <p:nvPr/>
        </p:nvGrpSpPr>
        <p:grpSpPr bwMode="auto">
          <a:xfrm>
            <a:off x="4677951" y="2104808"/>
            <a:ext cx="419100" cy="403225"/>
            <a:chOff x="5138" y="1949"/>
            <a:chExt cx="224" cy="214"/>
          </a:xfrm>
        </p:grpSpPr>
        <p:sp>
          <p:nvSpPr>
            <p:cNvPr id="61" name="Arc 284"/>
            <p:cNvSpPr>
              <a:spLocks/>
            </p:cNvSpPr>
            <p:nvPr/>
          </p:nvSpPr>
          <p:spPr bwMode="auto">
            <a:xfrm flipV="1">
              <a:off x="5142" y="2039"/>
              <a:ext cx="220" cy="124"/>
            </a:xfrm>
            <a:custGeom>
              <a:avLst/>
              <a:gdLst>
                <a:gd name="G0" fmla="+- 1798 0 0"/>
                <a:gd name="G1" fmla="+- 21600 0 0"/>
                <a:gd name="G2" fmla="+- 21600 0 0"/>
                <a:gd name="T0" fmla="*/ 0 w 23174"/>
                <a:gd name="T1" fmla="*/ 75 h 21600"/>
                <a:gd name="T2" fmla="*/ 23174 w 23174"/>
                <a:gd name="T3" fmla="*/ 18496 h 21600"/>
                <a:gd name="T4" fmla="*/ 1798 w 23174"/>
                <a:gd name="T5" fmla="*/ 21600 h 21600"/>
              </a:gdLst>
              <a:ahLst/>
              <a:cxnLst>
                <a:cxn ang="0">
                  <a:pos x="T0" y="T1"/>
                </a:cxn>
                <a:cxn ang="0">
                  <a:pos x="T2" y="T3"/>
                </a:cxn>
                <a:cxn ang="0">
                  <a:pos x="T4" y="T5"/>
                </a:cxn>
              </a:cxnLst>
              <a:rect l="0" t="0" r="r" b="b"/>
              <a:pathLst>
                <a:path w="23174" h="21600" fill="none" extrusionOk="0">
                  <a:moveTo>
                    <a:pt x="-1" y="74"/>
                  </a:moveTo>
                  <a:cubicBezTo>
                    <a:pt x="598" y="25"/>
                    <a:pt x="1197" y="-1"/>
                    <a:pt x="1798" y="0"/>
                  </a:cubicBezTo>
                  <a:cubicBezTo>
                    <a:pt x="12528" y="0"/>
                    <a:pt x="21631" y="7877"/>
                    <a:pt x="23173" y="18496"/>
                  </a:cubicBezTo>
                </a:path>
                <a:path w="23174" h="21600" stroke="0" extrusionOk="0">
                  <a:moveTo>
                    <a:pt x="-1" y="74"/>
                  </a:moveTo>
                  <a:cubicBezTo>
                    <a:pt x="598" y="25"/>
                    <a:pt x="1197" y="-1"/>
                    <a:pt x="1798" y="0"/>
                  </a:cubicBezTo>
                  <a:cubicBezTo>
                    <a:pt x="12528" y="0"/>
                    <a:pt x="21631" y="7877"/>
                    <a:pt x="23173" y="18496"/>
                  </a:cubicBezTo>
                  <a:lnTo>
                    <a:pt x="1798"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2" name="Arc 285"/>
            <p:cNvSpPr>
              <a:spLocks/>
            </p:cNvSpPr>
            <p:nvPr/>
          </p:nvSpPr>
          <p:spPr bwMode="auto">
            <a:xfrm>
              <a:off x="5141" y="1949"/>
              <a:ext cx="221" cy="124"/>
            </a:xfrm>
            <a:custGeom>
              <a:avLst/>
              <a:gdLst>
                <a:gd name="G0" fmla="+- 1851 0 0"/>
                <a:gd name="G1" fmla="+- 21600 0 0"/>
                <a:gd name="G2" fmla="+- 21600 0 0"/>
                <a:gd name="T0" fmla="*/ 0 w 23304"/>
                <a:gd name="T1" fmla="*/ 79 h 21600"/>
                <a:gd name="T2" fmla="*/ 23304 w 23304"/>
                <a:gd name="T3" fmla="*/ 19085 h 21600"/>
                <a:gd name="T4" fmla="*/ 1851 w 23304"/>
                <a:gd name="T5" fmla="*/ 21600 h 21600"/>
              </a:gdLst>
              <a:ahLst/>
              <a:cxnLst>
                <a:cxn ang="0">
                  <a:pos x="T0" y="T1"/>
                </a:cxn>
                <a:cxn ang="0">
                  <a:pos x="T2" y="T3"/>
                </a:cxn>
                <a:cxn ang="0">
                  <a:pos x="T4" y="T5"/>
                </a:cxn>
              </a:cxnLst>
              <a:rect l="0" t="0" r="r" b="b"/>
              <a:pathLst>
                <a:path w="23304" h="21600" fill="none" extrusionOk="0">
                  <a:moveTo>
                    <a:pt x="0" y="79"/>
                  </a:moveTo>
                  <a:cubicBezTo>
                    <a:pt x="615" y="26"/>
                    <a:pt x="1233" y="-1"/>
                    <a:pt x="1851" y="0"/>
                  </a:cubicBezTo>
                  <a:cubicBezTo>
                    <a:pt x="12807" y="0"/>
                    <a:pt x="22028" y="8203"/>
                    <a:pt x="23304" y="19084"/>
                  </a:cubicBezTo>
                </a:path>
                <a:path w="23304" h="21600" stroke="0" extrusionOk="0">
                  <a:moveTo>
                    <a:pt x="0" y="79"/>
                  </a:moveTo>
                  <a:cubicBezTo>
                    <a:pt x="615" y="26"/>
                    <a:pt x="1233" y="-1"/>
                    <a:pt x="1851" y="0"/>
                  </a:cubicBezTo>
                  <a:cubicBezTo>
                    <a:pt x="12807" y="0"/>
                    <a:pt x="22028" y="8203"/>
                    <a:pt x="23304" y="19084"/>
                  </a:cubicBezTo>
                  <a:lnTo>
                    <a:pt x="1851"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63" name="Freeform 286"/>
            <p:cNvSpPr>
              <a:spLocks/>
            </p:cNvSpPr>
            <p:nvPr/>
          </p:nvSpPr>
          <p:spPr bwMode="auto">
            <a:xfrm>
              <a:off x="5138" y="1950"/>
              <a:ext cx="68" cy="210"/>
            </a:xfrm>
            <a:custGeom>
              <a:avLst/>
              <a:gdLst>
                <a:gd name="T0" fmla="*/ 2 w 80"/>
                <a:gd name="T1" fmla="*/ 245 h 245"/>
                <a:gd name="T2" fmla="*/ 33 w 80"/>
                <a:gd name="T3" fmla="*/ 222 h 245"/>
                <a:gd name="T4" fmla="*/ 45 w 80"/>
                <a:gd name="T5" fmla="*/ 210 h 245"/>
                <a:gd name="T6" fmla="*/ 72 w 80"/>
                <a:gd name="T7" fmla="*/ 165 h 245"/>
                <a:gd name="T8" fmla="*/ 78 w 80"/>
                <a:gd name="T9" fmla="*/ 126 h 245"/>
                <a:gd name="T10" fmla="*/ 62 w 80"/>
                <a:gd name="T11" fmla="*/ 51 h 245"/>
                <a:gd name="T12" fmla="*/ 21 w 80"/>
                <a:gd name="T13" fmla="*/ 12 h 245"/>
                <a:gd name="T14" fmla="*/ 0 w 80"/>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45">
                  <a:moveTo>
                    <a:pt x="2" y="245"/>
                  </a:moveTo>
                  <a:cubicBezTo>
                    <a:pt x="27" y="237"/>
                    <a:pt x="10" y="238"/>
                    <a:pt x="33" y="222"/>
                  </a:cubicBezTo>
                  <a:cubicBezTo>
                    <a:pt x="36" y="220"/>
                    <a:pt x="45" y="210"/>
                    <a:pt x="45" y="210"/>
                  </a:cubicBezTo>
                  <a:cubicBezTo>
                    <a:pt x="51" y="201"/>
                    <a:pt x="66" y="179"/>
                    <a:pt x="72" y="165"/>
                  </a:cubicBezTo>
                  <a:cubicBezTo>
                    <a:pt x="75" y="153"/>
                    <a:pt x="80" y="145"/>
                    <a:pt x="78" y="126"/>
                  </a:cubicBezTo>
                  <a:cubicBezTo>
                    <a:pt x="76" y="107"/>
                    <a:pt x="72" y="70"/>
                    <a:pt x="62" y="51"/>
                  </a:cubicBezTo>
                  <a:cubicBezTo>
                    <a:pt x="52" y="36"/>
                    <a:pt x="35" y="23"/>
                    <a:pt x="21" y="12"/>
                  </a:cubicBezTo>
                  <a:cubicBezTo>
                    <a:pt x="14" y="6"/>
                    <a:pt x="6" y="6"/>
                    <a:pt x="0" y="0"/>
                  </a:cubicBezTo>
                </a:path>
              </a:pathLst>
            </a:custGeom>
            <a:noFill/>
            <a:ln w="158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grpSp>
      <p:sp>
        <p:nvSpPr>
          <p:cNvPr id="64" name="Line 6"/>
          <p:cNvSpPr>
            <a:spLocks noChangeShapeType="1"/>
          </p:cNvSpPr>
          <p:nvPr/>
        </p:nvSpPr>
        <p:spPr bwMode="auto">
          <a:xfrm>
            <a:off x="2838908" y="3504368"/>
            <a:ext cx="741362" cy="0"/>
          </a:xfrm>
          <a:prstGeom prst="line">
            <a:avLst/>
          </a:prstGeom>
          <a:noFill/>
          <a:ln w="190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65" name="直線接點 64"/>
          <p:cNvCxnSpPr/>
          <p:nvPr/>
        </p:nvCxnSpPr>
        <p:spPr>
          <a:xfrm>
            <a:off x="6479362" y="3229572"/>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66" name="直線接點 65"/>
          <p:cNvCxnSpPr/>
          <p:nvPr/>
        </p:nvCxnSpPr>
        <p:spPr>
          <a:xfrm>
            <a:off x="5413833" y="1835358"/>
            <a:ext cx="2199004" cy="0"/>
          </a:xfrm>
          <a:prstGeom prst="line">
            <a:avLst/>
          </a:prstGeom>
        </p:spPr>
        <p:style>
          <a:lnRef idx="1">
            <a:schemeClr val="dk1"/>
          </a:lnRef>
          <a:fillRef idx="0">
            <a:schemeClr val="dk1"/>
          </a:fillRef>
          <a:effectRef idx="0">
            <a:schemeClr val="dk1"/>
          </a:effectRef>
          <a:fontRef idx="minor">
            <a:schemeClr val="tx1"/>
          </a:fontRef>
        </p:style>
      </p:cxnSp>
      <p:cxnSp>
        <p:nvCxnSpPr>
          <p:cNvPr id="67" name="直線接點 66"/>
          <p:cNvCxnSpPr/>
          <p:nvPr/>
        </p:nvCxnSpPr>
        <p:spPr>
          <a:xfrm>
            <a:off x="5419866" y="1835358"/>
            <a:ext cx="0" cy="463959"/>
          </a:xfrm>
          <a:prstGeom prst="line">
            <a:avLst/>
          </a:prstGeom>
        </p:spPr>
        <p:style>
          <a:lnRef idx="1">
            <a:schemeClr val="dk1"/>
          </a:lnRef>
          <a:fillRef idx="0">
            <a:schemeClr val="dk1"/>
          </a:fillRef>
          <a:effectRef idx="0">
            <a:schemeClr val="dk1"/>
          </a:effectRef>
          <a:fontRef idx="minor">
            <a:schemeClr val="tx1"/>
          </a:fontRef>
        </p:style>
      </p:cxnSp>
      <p:sp>
        <p:nvSpPr>
          <p:cNvPr id="68" name="Freeform 253"/>
          <p:cNvSpPr>
            <a:spLocks/>
          </p:cNvSpPr>
          <p:nvPr/>
        </p:nvSpPr>
        <p:spPr bwMode="auto">
          <a:xfrm>
            <a:off x="4542560" y="2430192"/>
            <a:ext cx="233098" cy="990674"/>
          </a:xfrm>
          <a:custGeom>
            <a:avLst/>
            <a:gdLst>
              <a:gd name="T0" fmla="*/ 52 w 52"/>
              <a:gd name="T1" fmla="*/ 0 h 660"/>
              <a:gd name="T2" fmla="*/ 0 w 52"/>
              <a:gd name="T3" fmla="*/ 0 h 660"/>
              <a:gd name="T4" fmla="*/ 0 w 52"/>
              <a:gd name="T5" fmla="*/ 660 h 660"/>
            </a:gdLst>
            <a:ahLst/>
            <a:cxnLst>
              <a:cxn ang="0">
                <a:pos x="T0" y="T1"/>
              </a:cxn>
              <a:cxn ang="0">
                <a:pos x="T2" y="T3"/>
              </a:cxn>
              <a:cxn ang="0">
                <a:pos x="T4" y="T5"/>
              </a:cxn>
            </a:cxnLst>
            <a:rect l="0" t="0" r="r" b="b"/>
            <a:pathLst>
              <a:path w="52" h="660">
                <a:moveTo>
                  <a:pt x="52" y="0"/>
                </a:moveTo>
                <a:lnTo>
                  <a:pt x="0" y="0"/>
                </a:lnTo>
                <a:lnTo>
                  <a:pt x="0" y="660"/>
                </a:ln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dirty="0">
              <a:solidFill>
                <a:schemeClr val="tx2"/>
              </a:solidFill>
            </a:endParaRPr>
          </a:p>
        </p:txBody>
      </p:sp>
      <p:cxnSp>
        <p:nvCxnSpPr>
          <p:cNvPr id="69" name="直線接點 68"/>
          <p:cNvCxnSpPr/>
          <p:nvPr/>
        </p:nvCxnSpPr>
        <p:spPr>
          <a:xfrm flipV="1">
            <a:off x="6477775" y="2330252"/>
            <a:ext cx="0" cy="913490"/>
          </a:xfrm>
          <a:prstGeom prst="line">
            <a:avLst/>
          </a:prstGeom>
        </p:spPr>
        <p:style>
          <a:lnRef idx="1">
            <a:schemeClr val="dk1"/>
          </a:lnRef>
          <a:fillRef idx="0">
            <a:schemeClr val="dk1"/>
          </a:fillRef>
          <a:effectRef idx="0">
            <a:schemeClr val="dk1"/>
          </a:effectRef>
          <a:fontRef idx="minor">
            <a:schemeClr val="tx1"/>
          </a:fontRef>
        </p:style>
      </p:cxnSp>
      <p:cxnSp>
        <p:nvCxnSpPr>
          <p:cNvPr id="70" name="直線接點 69"/>
          <p:cNvCxnSpPr/>
          <p:nvPr/>
        </p:nvCxnSpPr>
        <p:spPr>
          <a:xfrm>
            <a:off x="6338473" y="2340057"/>
            <a:ext cx="130653" cy="0"/>
          </a:xfrm>
          <a:prstGeom prst="line">
            <a:avLst/>
          </a:prstGeom>
        </p:spPr>
        <p:style>
          <a:lnRef idx="1">
            <a:schemeClr val="dk1"/>
          </a:lnRef>
          <a:fillRef idx="0">
            <a:schemeClr val="dk1"/>
          </a:fillRef>
          <a:effectRef idx="0">
            <a:schemeClr val="dk1"/>
          </a:effectRef>
          <a:fontRef idx="minor">
            <a:schemeClr val="tx1"/>
          </a:fontRef>
        </p:style>
      </p:cxnSp>
      <p:cxnSp>
        <p:nvCxnSpPr>
          <p:cNvPr id="72" name="直線接點 71"/>
          <p:cNvCxnSpPr/>
          <p:nvPr/>
        </p:nvCxnSpPr>
        <p:spPr>
          <a:xfrm>
            <a:off x="5266513" y="2275840"/>
            <a:ext cx="0" cy="589280"/>
          </a:xfrm>
          <a:prstGeom prst="line">
            <a:avLst/>
          </a:prstGeom>
        </p:spPr>
        <p:style>
          <a:lnRef idx="1">
            <a:schemeClr val="dk1"/>
          </a:lnRef>
          <a:fillRef idx="0">
            <a:schemeClr val="dk1"/>
          </a:fillRef>
          <a:effectRef idx="0">
            <a:schemeClr val="dk1"/>
          </a:effectRef>
          <a:fontRef idx="minor">
            <a:schemeClr val="tx1"/>
          </a:fontRef>
        </p:style>
      </p:cxnSp>
      <p:cxnSp>
        <p:nvCxnSpPr>
          <p:cNvPr id="73" name="直線接點 72"/>
          <p:cNvCxnSpPr/>
          <p:nvPr/>
        </p:nvCxnSpPr>
        <p:spPr>
          <a:xfrm>
            <a:off x="3273743" y="3277990"/>
            <a:ext cx="322897" cy="0"/>
          </a:xfrm>
          <a:prstGeom prst="line">
            <a:avLst/>
          </a:prstGeom>
        </p:spPr>
        <p:style>
          <a:lnRef idx="1">
            <a:schemeClr val="dk1"/>
          </a:lnRef>
          <a:fillRef idx="0">
            <a:schemeClr val="dk1"/>
          </a:fillRef>
          <a:effectRef idx="0">
            <a:schemeClr val="dk1"/>
          </a:effectRef>
          <a:fontRef idx="minor">
            <a:schemeClr val="tx1"/>
          </a:fontRef>
        </p:style>
      </p:cxnSp>
      <p:sp>
        <p:nvSpPr>
          <p:cNvPr id="74" name="Line 231"/>
          <p:cNvSpPr>
            <a:spLocks noChangeShapeType="1"/>
          </p:cNvSpPr>
          <p:nvPr/>
        </p:nvSpPr>
        <p:spPr bwMode="auto">
          <a:xfrm>
            <a:off x="4785360" y="2865120"/>
            <a:ext cx="479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sp>
        <p:nvSpPr>
          <p:cNvPr id="75" name="Line 231"/>
          <p:cNvSpPr>
            <a:spLocks noChangeShapeType="1"/>
          </p:cNvSpPr>
          <p:nvPr/>
        </p:nvSpPr>
        <p:spPr bwMode="auto">
          <a:xfrm>
            <a:off x="4785360" y="3220720"/>
            <a:ext cx="142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chemeClr val="tx2"/>
              </a:solidFill>
            </a:endParaRPr>
          </a:p>
        </p:txBody>
      </p:sp>
      <p:cxnSp>
        <p:nvCxnSpPr>
          <p:cNvPr id="76" name="直線接點 75"/>
          <p:cNvCxnSpPr/>
          <p:nvPr/>
        </p:nvCxnSpPr>
        <p:spPr>
          <a:xfrm>
            <a:off x="3275153" y="2204720"/>
            <a:ext cx="0" cy="1076960"/>
          </a:xfrm>
          <a:prstGeom prst="line">
            <a:avLst/>
          </a:prstGeom>
        </p:spPr>
        <p:style>
          <a:lnRef idx="1">
            <a:schemeClr val="dk1"/>
          </a:lnRef>
          <a:fillRef idx="0">
            <a:schemeClr val="dk1"/>
          </a:fillRef>
          <a:effectRef idx="0">
            <a:schemeClr val="dk1"/>
          </a:effectRef>
          <a:fontRef idx="minor">
            <a:schemeClr val="tx1"/>
          </a:fontRef>
        </p:style>
      </p:cxnSp>
      <p:cxnSp>
        <p:nvCxnSpPr>
          <p:cNvPr id="77" name="直線接點 76"/>
          <p:cNvCxnSpPr/>
          <p:nvPr/>
        </p:nvCxnSpPr>
        <p:spPr>
          <a:xfrm>
            <a:off x="4794390" y="2866390"/>
            <a:ext cx="0" cy="364490"/>
          </a:xfrm>
          <a:prstGeom prst="line">
            <a:avLst/>
          </a:prstGeom>
        </p:spPr>
        <p:style>
          <a:lnRef idx="1">
            <a:schemeClr val="dk1"/>
          </a:lnRef>
          <a:fillRef idx="0">
            <a:schemeClr val="dk1"/>
          </a:fillRef>
          <a:effectRef idx="0">
            <a:schemeClr val="dk1"/>
          </a:effectRef>
          <a:fontRef idx="minor">
            <a:schemeClr val="tx1"/>
          </a:fontRef>
        </p:style>
      </p:cxnSp>
      <p:sp>
        <p:nvSpPr>
          <p:cNvPr id="80" name="矩形 79"/>
          <p:cNvSpPr/>
          <p:nvPr/>
        </p:nvSpPr>
        <p:spPr>
          <a:xfrm>
            <a:off x="127000" y="4157147"/>
            <a:ext cx="731520" cy="5520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smtClean="0"/>
              <a:t>PLL</a:t>
            </a:r>
            <a:endParaRPr lang="zh-TW" altLang="en-US" dirty="0"/>
          </a:p>
        </p:txBody>
      </p:sp>
      <p:cxnSp>
        <p:nvCxnSpPr>
          <p:cNvPr id="81" name="直線接點 80"/>
          <p:cNvCxnSpPr/>
          <p:nvPr/>
        </p:nvCxnSpPr>
        <p:spPr>
          <a:xfrm>
            <a:off x="218440" y="514096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484232" y="514096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a:off x="750869" y="514096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flipV="1">
            <a:off x="349796"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接點 84"/>
          <p:cNvCxnSpPr/>
          <p:nvPr/>
        </p:nvCxnSpPr>
        <p:spPr>
          <a:xfrm flipV="1">
            <a:off x="484232"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623208"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V="1">
            <a:off x="755746"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345256" y="490728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623208" y="490728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1025189" y="514096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flipV="1">
            <a:off x="897528"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V="1">
            <a:off x="1030066"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a:off x="897528" y="490728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a:off x="1289349" y="514096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V="1">
            <a:off x="1161688"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1294226" y="490728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1161688" y="490728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a:off x="1756893" y="4704080"/>
            <a:ext cx="372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a:off x="2256365" y="470408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a:off x="2523002" y="4704080"/>
            <a:ext cx="4452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flipV="1">
            <a:off x="2121929" y="447040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flipV="1">
            <a:off x="2256365" y="447040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V="1">
            <a:off x="2395341" y="447040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V="1">
            <a:off x="2527879" y="4470400"/>
            <a:ext cx="0" cy="233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a:off x="2117389" y="4470400"/>
            <a:ext cx="138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a:off x="2395341" y="4470400"/>
            <a:ext cx="138976" cy="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向右箭號 106"/>
          <p:cNvSpPr/>
          <p:nvPr/>
        </p:nvSpPr>
        <p:spPr>
          <a:xfrm rot="19993845">
            <a:off x="1528279" y="4820920"/>
            <a:ext cx="284480" cy="233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107"/>
          <p:cNvSpPr/>
          <p:nvPr/>
        </p:nvSpPr>
        <p:spPr>
          <a:xfrm>
            <a:off x="1173004" y="4157147"/>
            <a:ext cx="660241" cy="3335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smtClean="0"/>
              <a:t>OCC</a:t>
            </a:r>
            <a:endParaRPr lang="zh-TW" altLang="en-US" dirty="0"/>
          </a:p>
        </p:txBody>
      </p:sp>
      <p:sp>
        <p:nvSpPr>
          <p:cNvPr id="109" name="文字方塊 108"/>
          <p:cNvSpPr txBox="1"/>
          <p:nvPr/>
        </p:nvSpPr>
        <p:spPr>
          <a:xfrm>
            <a:off x="1297061" y="4954509"/>
            <a:ext cx="1352934" cy="369332"/>
          </a:xfrm>
          <a:prstGeom prst="rect">
            <a:avLst/>
          </a:prstGeom>
          <a:noFill/>
        </p:spPr>
        <p:txBody>
          <a:bodyPr wrap="none" rtlCol="0">
            <a:spAutoFit/>
          </a:bodyPr>
          <a:lstStyle/>
          <a:p>
            <a:r>
              <a:rPr lang="en-US" altLang="zh-TW" dirty="0" smtClean="0"/>
              <a:t>cap_en-&gt;ON</a:t>
            </a:r>
            <a:endParaRPr lang="zh-TW" altLang="en-US" dirty="0"/>
          </a:p>
        </p:txBody>
      </p:sp>
      <p:sp>
        <p:nvSpPr>
          <p:cNvPr id="110" name="文字方塊 109"/>
          <p:cNvSpPr txBox="1"/>
          <p:nvPr/>
        </p:nvSpPr>
        <p:spPr>
          <a:xfrm>
            <a:off x="3433744" y="4632943"/>
            <a:ext cx="5251609" cy="1477328"/>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solidFill>
                  <a:schemeClr val="tx1">
                    <a:lumMod val="50000"/>
                  </a:schemeClr>
                </a:solidFill>
              </a:rPr>
              <a:t>At-scan share the same circuit with normal scan</a:t>
            </a:r>
          </a:p>
          <a:p>
            <a:pPr marL="285750" indent="-285750">
              <a:buFont typeface="Arial" panose="020B0604020202020204" pitchFamily="34" charset="0"/>
              <a:buChar char="•"/>
            </a:pPr>
            <a:r>
              <a:rPr lang="en-US" altLang="zh-TW" dirty="0" smtClean="0">
                <a:solidFill>
                  <a:schemeClr val="tx1">
                    <a:lumMod val="50000"/>
                  </a:schemeClr>
                </a:solidFill>
              </a:rPr>
              <a:t>Additionally, at-scan required a at-speed double-capture clk pulse.</a:t>
            </a:r>
          </a:p>
          <a:p>
            <a:pPr marL="285750" indent="-285750">
              <a:buFont typeface="Arial" panose="020B0604020202020204" pitchFamily="34" charset="0"/>
              <a:buChar char="•"/>
            </a:pPr>
            <a:r>
              <a:rPr lang="en-US" altLang="zh-TW" dirty="0" smtClean="0">
                <a:solidFill>
                  <a:schemeClr val="tx1">
                    <a:lumMod val="50000"/>
                  </a:schemeClr>
                </a:solidFill>
              </a:rPr>
              <a:t>Occ, onchip-clock-chop help to generate the double-capture-pulse from PLL.</a:t>
            </a:r>
            <a:endParaRPr lang="zh-TW" altLang="en-US" dirty="0">
              <a:solidFill>
                <a:schemeClr val="tx1">
                  <a:lumMod val="50000"/>
                </a:schemeClr>
              </a:solidFill>
            </a:endParaRPr>
          </a:p>
        </p:txBody>
      </p:sp>
    </p:spTree>
    <p:extLst>
      <p:ext uri="{BB962C8B-B14F-4D97-AF65-F5344CB8AC3E}">
        <p14:creationId xmlns:p14="http://schemas.microsoft.com/office/powerpoint/2010/main" val="2323374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ac Scan – Transitional delay fault model</a:t>
            </a:r>
            <a:endParaRPr lang="zh-TW" altLang="en-US" sz="4000" dirty="0"/>
          </a:p>
        </p:txBody>
      </p:sp>
      <p:pic>
        <p:nvPicPr>
          <p:cNvPr id="151" name="圖片 150"/>
          <p:cNvPicPr>
            <a:picLocks noChangeAspect="1"/>
          </p:cNvPicPr>
          <p:nvPr/>
        </p:nvPicPr>
        <p:blipFill>
          <a:blip r:embed="rId2"/>
          <a:stretch>
            <a:fillRect/>
          </a:stretch>
        </p:blipFill>
        <p:spPr>
          <a:xfrm>
            <a:off x="389374" y="1699577"/>
            <a:ext cx="2514600" cy="1609725"/>
          </a:xfrm>
          <a:prstGeom prst="rect">
            <a:avLst/>
          </a:prstGeom>
        </p:spPr>
      </p:pic>
      <p:sp>
        <p:nvSpPr>
          <p:cNvPr id="152" name="文字方塊 151"/>
          <p:cNvSpPr txBox="1"/>
          <p:nvPr/>
        </p:nvSpPr>
        <p:spPr>
          <a:xfrm>
            <a:off x="762000" y="3403600"/>
            <a:ext cx="7808356" cy="258532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TW" dirty="0" smtClean="0">
                <a:solidFill>
                  <a:schemeClr val="tx1">
                    <a:lumMod val="50000"/>
                  </a:schemeClr>
                </a:solidFill>
              </a:rPr>
              <a:t>The concept is similar to Stuck-at fault model</a:t>
            </a:r>
          </a:p>
          <a:p>
            <a:pPr marL="285750" indent="-285750">
              <a:lnSpc>
                <a:spcPct val="150000"/>
              </a:lnSpc>
              <a:buFont typeface="Arial" panose="020B0604020202020204" pitchFamily="34" charset="0"/>
              <a:buChar char="•"/>
            </a:pPr>
            <a:r>
              <a:rPr lang="en-US" altLang="zh-TW" dirty="0" smtClean="0">
                <a:solidFill>
                  <a:schemeClr val="tx1">
                    <a:lumMod val="50000"/>
                  </a:schemeClr>
                </a:solidFill>
              </a:rPr>
              <a:t>Two types of fault :</a:t>
            </a:r>
          </a:p>
          <a:p>
            <a:pPr marL="742950" lvl="1" indent="-285750">
              <a:lnSpc>
                <a:spcPct val="150000"/>
              </a:lnSpc>
              <a:buFont typeface="Arial" panose="020B0604020202020204" pitchFamily="34" charset="0"/>
              <a:buChar char="•"/>
            </a:pPr>
            <a:r>
              <a:rPr lang="en-US" altLang="zh-TW" dirty="0" smtClean="0">
                <a:solidFill>
                  <a:srgbClr val="0000FF"/>
                </a:solidFill>
              </a:rPr>
              <a:t>Slow-to-Rise</a:t>
            </a:r>
          </a:p>
          <a:p>
            <a:pPr marL="742950" lvl="1" indent="-285750">
              <a:lnSpc>
                <a:spcPct val="150000"/>
              </a:lnSpc>
              <a:buFont typeface="Arial" panose="020B0604020202020204" pitchFamily="34" charset="0"/>
              <a:buChar char="•"/>
            </a:pPr>
            <a:r>
              <a:rPr lang="en-US" altLang="zh-TW" dirty="0" smtClean="0">
                <a:solidFill>
                  <a:srgbClr val="0000FF"/>
                </a:solidFill>
              </a:rPr>
              <a:t>Slow-to-Fall</a:t>
            </a:r>
          </a:p>
          <a:p>
            <a:pPr marL="285750" indent="-285750">
              <a:lnSpc>
                <a:spcPct val="150000"/>
              </a:lnSpc>
              <a:buFont typeface="Arial" panose="020B0604020202020204" pitchFamily="34" charset="0"/>
              <a:buChar char="•"/>
            </a:pPr>
            <a:r>
              <a:rPr lang="en-US" altLang="zh-TW" dirty="0" smtClean="0">
                <a:solidFill>
                  <a:schemeClr val="tx1">
                    <a:lumMod val="50000"/>
                  </a:schemeClr>
                </a:solidFill>
              </a:rPr>
              <a:t>To detect the fault, DFF’s clock require a double-capture-pulse,</a:t>
            </a:r>
          </a:p>
          <a:p>
            <a:pPr marL="285750" indent="-285750">
              <a:lnSpc>
                <a:spcPct val="150000"/>
              </a:lnSpc>
              <a:buFont typeface="Arial" panose="020B0604020202020204" pitchFamily="34" charset="0"/>
              <a:buChar char="•"/>
            </a:pPr>
            <a:r>
              <a:rPr lang="en-US" altLang="zh-TW" dirty="0" smtClean="0">
                <a:solidFill>
                  <a:schemeClr val="tx1">
                    <a:lumMod val="50000"/>
                  </a:schemeClr>
                </a:solidFill>
              </a:rPr>
              <a:t>And </a:t>
            </a:r>
            <a:r>
              <a:rPr lang="en-US" altLang="zh-TW" dirty="0" smtClean="0">
                <a:solidFill>
                  <a:srgbClr val="0000FF"/>
                </a:solidFill>
              </a:rPr>
              <a:t>the transition of a path must be completed within a </a:t>
            </a:r>
            <a:r>
              <a:rPr lang="en-US" altLang="zh-TW" dirty="0">
                <a:solidFill>
                  <a:srgbClr val="0000FF"/>
                </a:solidFill>
              </a:rPr>
              <a:t>double-capture-pulse</a:t>
            </a:r>
            <a:endParaRPr lang="en-US" altLang="zh-TW" dirty="0" smtClean="0">
              <a:solidFill>
                <a:srgbClr val="0000FF"/>
              </a:solidFill>
            </a:endParaRPr>
          </a:p>
        </p:txBody>
      </p:sp>
      <p:cxnSp>
        <p:nvCxnSpPr>
          <p:cNvPr id="154" name="直線接點 153"/>
          <p:cNvCxnSpPr/>
          <p:nvPr/>
        </p:nvCxnSpPr>
        <p:spPr>
          <a:xfrm>
            <a:off x="2357120" y="2733040"/>
            <a:ext cx="264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線接點 155"/>
          <p:cNvCxnSpPr/>
          <p:nvPr/>
        </p:nvCxnSpPr>
        <p:spPr>
          <a:xfrm flipV="1">
            <a:off x="2621280" y="2504439"/>
            <a:ext cx="228601" cy="228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接點 157"/>
          <p:cNvCxnSpPr/>
          <p:nvPr/>
        </p:nvCxnSpPr>
        <p:spPr>
          <a:xfrm flipV="1">
            <a:off x="2853174" y="2514599"/>
            <a:ext cx="316746" cy="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2735580" y="2168267"/>
            <a:ext cx="1350113" cy="369332"/>
          </a:xfrm>
          <a:prstGeom prst="rect">
            <a:avLst/>
          </a:prstGeom>
        </p:spPr>
        <p:txBody>
          <a:bodyPr wrap="none">
            <a:spAutoFit/>
          </a:bodyPr>
          <a:lstStyle/>
          <a:p>
            <a:r>
              <a:rPr lang="en-US" altLang="zh-TW" dirty="0">
                <a:solidFill>
                  <a:srgbClr val="009BD8"/>
                </a:solidFill>
              </a:rPr>
              <a:t>Slow-to-Rise</a:t>
            </a:r>
            <a:endParaRPr lang="zh-TW" altLang="en-US" dirty="0">
              <a:solidFill>
                <a:srgbClr val="009BD8"/>
              </a:solidFill>
            </a:endParaRPr>
          </a:p>
        </p:txBody>
      </p:sp>
    </p:spTree>
    <p:extLst>
      <p:ext uri="{BB962C8B-B14F-4D97-AF65-F5344CB8AC3E}">
        <p14:creationId xmlns:p14="http://schemas.microsoft.com/office/powerpoint/2010/main" val="4194181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ac Scan – clock plan</a:t>
            </a:r>
            <a:endParaRPr lang="zh-TW" altLang="en-US" sz="4000" dirty="0"/>
          </a:p>
        </p:txBody>
      </p:sp>
      <p:sp>
        <p:nvSpPr>
          <p:cNvPr id="111" name="文字方塊 110"/>
          <p:cNvSpPr txBox="1"/>
          <p:nvPr/>
        </p:nvSpPr>
        <p:spPr>
          <a:xfrm>
            <a:off x="744974" y="1615423"/>
            <a:ext cx="7413506" cy="3170099"/>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smtClean="0">
                <a:solidFill>
                  <a:schemeClr val="tx1">
                    <a:lumMod val="50000"/>
                  </a:schemeClr>
                </a:solidFill>
              </a:rPr>
              <a:t>The second problem of ac scan is “test clock plan”</a:t>
            </a:r>
          </a:p>
          <a:p>
            <a:pPr marL="285750" indent="-285750">
              <a:buFont typeface="Arial" panose="020B0604020202020204" pitchFamily="34" charset="0"/>
              <a:buChar char="•"/>
            </a:pPr>
            <a:r>
              <a:rPr lang="en-US" altLang="zh-TW" sz="2000" dirty="0" smtClean="0">
                <a:solidFill>
                  <a:schemeClr val="tx1">
                    <a:lumMod val="50000"/>
                  </a:schemeClr>
                </a:solidFill>
              </a:rPr>
              <a:t>The principle of test clock is :</a:t>
            </a:r>
          </a:p>
          <a:p>
            <a:pPr marL="742950" lvl="1" indent="-285750">
              <a:buFont typeface="Arial" panose="020B0604020202020204" pitchFamily="34" charset="0"/>
              <a:buChar char="•"/>
            </a:pPr>
            <a:r>
              <a:rPr lang="en-US" altLang="zh-TW" sz="2000" dirty="0" smtClean="0">
                <a:solidFill>
                  <a:schemeClr val="tx1">
                    <a:lumMod val="50000"/>
                  </a:schemeClr>
                </a:solidFill>
              </a:rPr>
              <a:t>Test Freq must be identical with functional usage</a:t>
            </a:r>
          </a:p>
          <a:p>
            <a:pPr marL="742950" lvl="1" indent="-285750">
              <a:buFont typeface="Arial" panose="020B0604020202020204" pitchFamily="34" charset="0"/>
              <a:buChar char="•"/>
            </a:pPr>
            <a:r>
              <a:rPr lang="en-US" altLang="zh-TW" sz="2000" dirty="0">
                <a:solidFill>
                  <a:schemeClr val="tx1">
                    <a:lumMod val="50000"/>
                  </a:schemeClr>
                </a:solidFill>
              </a:rPr>
              <a:t>If two clock domains are functional timing true path , they </a:t>
            </a:r>
            <a:r>
              <a:rPr lang="en-US" altLang="zh-TW" sz="2000" dirty="0" smtClean="0">
                <a:solidFill>
                  <a:schemeClr val="tx1">
                    <a:lumMod val="50000"/>
                  </a:schemeClr>
                </a:solidFill>
              </a:rPr>
              <a:t>should </a:t>
            </a:r>
            <a:r>
              <a:rPr lang="en-US" altLang="zh-TW" sz="2000" dirty="0">
                <a:solidFill>
                  <a:schemeClr val="tx1">
                    <a:lumMod val="50000"/>
                  </a:schemeClr>
                </a:solidFill>
              </a:rPr>
              <a:t>be merged </a:t>
            </a:r>
            <a:r>
              <a:rPr lang="en-US" altLang="zh-TW" sz="2000" dirty="0" smtClean="0">
                <a:solidFill>
                  <a:schemeClr val="tx1">
                    <a:lumMod val="50000"/>
                  </a:schemeClr>
                </a:solidFill>
              </a:rPr>
              <a:t>with one </a:t>
            </a:r>
            <a:r>
              <a:rPr lang="en-US" altLang="zh-TW" sz="2000" dirty="0">
                <a:solidFill>
                  <a:schemeClr val="tx1">
                    <a:lumMod val="50000"/>
                  </a:schemeClr>
                </a:solidFill>
              </a:rPr>
              <a:t>occ clock domain.</a:t>
            </a:r>
          </a:p>
          <a:p>
            <a:pPr marL="742950" lvl="1" indent="-285750">
              <a:buFont typeface="Arial" panose="020B0604020202020204" pitchFamily="34" charset="0"/>
              <a:buChar char="•"/>
            </a:pPr>
            <a:r>
              <a:rPr lang="en-US" altLang="zh-TW" sz="2000" dirty="0" smtClean="0">
                <a:solidFill>
                  <a:schemeClr val="tx1">
                    <a:lumMod val="50000"/>
                  </a:schemeClr>
                </a:solidFill>
              </a:rPr>
              <a:t>If </a:t>
            </a:r>
            <a:r>
              <a:rPr lang="en-US" altLang="zh-TW" sz="2000" dirty="0">
                <a:solidFill>
                  <a:schemeClr val="tx1">
                    <a:lumMod val="50000"/>
                  </a:schemeClr>
                </a:solidFill>
              </a:rPr>
              <a:t>two clock domains are functional timing false path , they shouldn’t be merged into one occ clock domain.</a:t>
            </a:r>
          </a:p>
          <a:p>
            <a:pPr marL="742950" lvl="1" indent="-285750">
              <a:buFont typeface="Arial" panose="020B0604020202020204" pitchFamily="34" charset="0"/>
              <a:buChar char="•"/>
            </a:pPr>
            <a:endParaRPr lang="en-US" altLang="zh-TW" sz="2000" dirty="0" smtClean="0">
              <a:solidFill>
                <a:schemeClr val="tx1">
                  <a:lumMod val="50000"/>
                </a:schemeClr>
              </a:solidFill>
            </a:endParaRPr>
          </a:p>
          <a:p>
            <a:pPr marL="742950" lvl="1" indent="-285750">
              <a:buFont typeface="Arial" panose="020B0604020202020204" pitchFamily="34" charset="0"/>
              <a:buChar char="•"/>
            </a:pPr>
            <a:endParaRPr lang="en-US" altLang="zh-TW" sz="2000" dirty="0" smtClean="0">
              <a:solidFill>
                <a:schemeClr val="tx1">
                  <a:lumMod val="50000"/>
                </a:schemeClr>
              </a:solidFill>
            </a:endParaRPr>
          </a:p>
          <a:p>
            <a:pPr marL="742950" lvl="1" indent="-285750">
              <a:buFont typeface="Arial" panose="020B0604020202020204" pitchFamily="34" charset="0"/>
              <a:buChar char="•"/>
            </a:pPr>
            <a:endParaRPr lang="zh-TW" altLang="en-US" sz="2000" dirty="0">
              <a:solidFill>
                <a:schemeClr val="tx1">
                  <a:lumMod val="50000"/>
                </a:schemeClr>
              </a:solidFill>
            </a:endParaRPr>
          </a:p>
        </p:txBody>
      </p:sp>
      <p:pic>
        <p:nvPicPr>
          <p:cNvPr id="71" name="圖片 70"/>
          <p:cNvPicPr>
            <a:picLocks noChangeAspect="1"/>
          </p:cNvPicPr>
          <p:nvPr/>
        </p:nvPicPr>
        <p:blipFill>
          <a:blip r:embed="rId2"/>
          <a:stretch>
            <a:fillRect/>
          </a:stretch>
        </p:blipFill>
        <p:spPr>
          <a:xfrm>
            <a:off x="1388487" y="3812525"/>
            <a:ext cx="5446653" cy="2477150"/>
          </a:xfrm>
          <a:prstGeom prst="rect">
            <a:avLst/>
          </a:prstGeom>
        </p:spPr>
      </p:pic>
    </p:spTree>
    <p:extLst>
      <p:ext uri="{BB962C8B-B14F-4D97-AF65-F5344CB8AC3E}">
        <p14:creationId xmlns:p14="http://schemas.microsoft.com/office/powerpoint/2010/main" val="170444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p:cNvSpPr>
            <a:spLocks noGrp="1"/>
          </p:cNvSpPr>
          <p:nvPr>
            <p:ph type="title"/>
          </p:nvPr>
        </p:nvSpPr>
        <p:spPr>
          <a:xfrm>
            <a:off x="806553" y="315106"/>
            <a:ext cx="7560000" cy="1080000"/>
          </a:xfrm>
        </p:spPr>
        <p:txBody>
          <a:bodyPr/>
          <a:lstStyle/>
          <a:p>
            <a:pPr algn="ctr"/>
            <a:r>
              <a:rPr lang="en-US" altLang="zh-TW" sz="4000" dirty="0" smtClean="0"/>
              <a:t>Agenda</a:t>
            </a:r>
            <a:endParaRPr lang="zh-TW" altLang="en-US" sz="2400" dirty="0"/>
          </a:p>
        </p:txBody>
      </p:sp>
      <p:sp>
        <p:nvSpPr>
          <p:cNvPr id="12" name="文字方塊 11"/>
          <p:cNvSpPr txBox="1"/>
          <p:nvPr/>
        </p:nvSpPr>
        <p:spPr>
          <a:xfrm>
            <a:off x="1021506" y="1161114"/>
            <a:ext cx="7662547" cy="5493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b="1" dirty="0">
                <a:solidFill>
                  <a:schemeClr val="tx1">
                    <a:lumMod val="50000"/>
                  </a:schemeClr>
                </a:solidFill>
              </a:rPr>
              <a:t>Why </a:t>
            </a:r>
            <a:r>
              <a:rPr lang="en-US" altLang="zh-TW" b="1" dirty="0" smtClean="0">
                <a:solidFill>
                  <a:schemeClr val="tx1">
                    <a:lumMod val="50000"/>
                  </a:schemeClr>
                </a:solidFill>
              </a:rPr>
              <a:t>need DFT</a:t>
            </a:r>
            <a:endParaRPr lang="en-US" altLang="zh-TW" b="1" dirty="0">
              <a:solidFill>
                <a:schemeClr val="tx1">
                  <a:lumMod val="50000"/>
                </a:schemeClr>
              </a:solidFill>
            </a:endParaRP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What’s DFT</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Scan - fault model</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Scan - basic</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Ac scan - fault model</a:t>
            </a:r>
            <a:endParaRPr lang="en-US" altLang="zh-TW" b="1" dirty="0">
              <a:solidFill>
                <a:schemeClr val="tx1">
                  <a:lumMod val="50000"/>
                </a:schemeClr>
              </a:solidFill>
            </a:endParaRPr>
          </a:p>
          <a:p>
            <a:pPr marL="285750" indent="-285750">
              <a:lnSpc>
                <a:spcPct val="150000"/>
              </a:lnSpc>
              <a:buFont typeface="Arial" panose="020B0604020202020204" pitchFamily="34" charset="0"/>
              <a:buChar char="•"/>
            </a:pPr>
            <a:r>
              <a:rPr lang="en-US" altLang="zh-TW" b="1" dirty="0">
                <a:solidFill>
                  <a:schemeClr val="tx1">
                    <a:lumMod val="50000"/>
                  </a:schemeClr>
                </a:solidFill>
              </a:rPr>
              <a:t>Ac scan </a:t>
            </a:r>
            <a:r>
              <a:rPr lang="en-US" altLang="zh-TW" b="1" dirty="0" smtClean="0">
                <a:solidFill>
                  <a:schemeClr val="tx1">
                    <a:lumMod val="50000"/>
                  </a:schemeClr>
                </a:solidFill>
              </a:rPr>
              <a:t>- on-chip clock chop</a:t>
            </a:r>
            <a:endParaRPr lang="en-US" altLang="zh-TW" b="1" dirty="0">
              <a:solidFill>
                <a:schemeClr val="tx1">
                  <a:lumMod val="50000"/>
                </a:schemeClr>
              </a:solidFill>
            </a:endParaRP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Ac scan - test clock plan</a:t>
            </a:r>
            <a:endParaRPr lang="en-US" altLang="zh-TW" b="1" dirty="0">
              <a:solidFill>
                <a:schemeClr val="tx1">
                  <a:lumMod val="50000"/>
                </a:schemeClr>
              </a:solidFill>
            </a:endParaRP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Mbist - structure</a:t>
            </a:r>
          </a:p>
          <a:p>
            <a:pPr marL="285750" indent="-285750">
              <a:lnSpc>
                <a:spcPct val="150000"/>
              </a:lnSpc>
              <a:buFont typeface="Arial" panose="020B0604020202020204" pitchFamily="34" charset="0"/>
              <a:buChar char="•"/>
            </a:pPr>
            <a:r>
              <a:rPr lang="en-US" altLang="zh-TW" b="1" dirty="0">
                <a:solidFill>
                  <a:schemeClr val="tx1">
                    <a:lumMod val="50000"/>
                  </a:schemeClr>
                </a:solidFill>
              </a:rPr>
              <a:t>Mbist </a:t>
            </a:r>
            <a:r>
              <a:rPr lang="en-US" altLang="zh-TW" b="1" dirty="0" smtClean="0">
                <a:solidFill>
                  <a:schemeClr val="tx1">
                    <a:lumMod val="50000"/>
                  </a:schemeClr>
                </a:solidFill>
              </a:rPr>
              <a:t>– Algorithm example</a:t>
            </a:r>
            <a:endParaRPr lang="en-US" altLang="zh-TW" b="1" dirty="0">
              <a:solidFill>
                <a:schemeClr val="tx1">
                  <a:lumMod val="50000"/>
                </a:schemeClr>
              </a:solidFill>
            </a:endParaRP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IOLT</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Faraday test integration platform</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Pattern format</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rPr>
              <a:t>Utility </a:t>
            </a:r>
            <a:r>
              <a:rPr lang="en-US" altLang="zh-TW" b="1" dirty="0">
                <a:solidFill>
                  <a:schemeClr val="tx1">
                    <a:lumMod val="50000"/>
                  </a:schemeClr>
                </a:solidFill>
              </a:rPr>
              <a:t>for </a:t>
            </a:r>
            <a:r>
              <a:rPr lang="en-US" altLang="zh-TW" b="1" dirty="0" smtClean="0">
                <a:solidFill>
                  <a:schemeClr val="tx1">
                    <a:lumMod val="50000"/>
                  </a:schemeClr>
                </a:solidFill>
              </a:rPr>
              <a:t>test Pattern</a:t>
            </a:r>
            <a:endParaRPr lang="zh-TW" altLang="en-US" b="1" dirty="0">
              <a:solidFill>
                <a:schemeClr val="tx1">
                  <a:lumMod val="50000"/>
                </a:schemeClr>
              </a:solidFill>
            </a:endParaRPr>
          </a:p>
        </p:txBody>
      </p:sp>
    </p:spTree>
    <p:extLst>
      <p:ext uri="{BB962C8B-B14F-4D97-AF65-F5344CB8AC3E}">
        <p14:creationId xmlns:p14="http://schemas.microsoft.com/office/powerpoint/2010/main" val="1124651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ac Scan – clock plan</a:t>
            </a:r>
            <a:endParaRPr lang="zh-TW" altLang="en-US" sz="4000" dirty="0"/>
          </a:p>
        </p:txBody>
      </p:sp>
      <p:sp>
        <p:nvSpPr>
          <p:cNvPr id="111" name="文字方塊 110"/>
          <p:cNvSpPr txBox="1"/>
          <p:nvPr/>
        </p:nvSpPr>
        <p:spPr>
          <a:xfrm>
            <a:off x="744972" y="3564592"/>
            <a:ext cx="7413506" cy="1015663"/>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smtClean="0">
                <a:solidFill>
                  <a:schemeClr val="tx1">
                    <a:lumMod val="50000"/>
                  </a:schemeClr>
                </a:solidFill>
              </a:rPr>
              <a:t>Faraday test Clock Builder (fcb) help to analyze and plan test clock</a:t>
            </a:r>
          </a:p>
          <a:p>
            <a:pPr marL="742950" lvl="1" indent="-285750">
              <a:buFont typeface="Arial" panose="020B0604020202020204" pitchFamily="34" charset="0"/>
              <a:buChar char="•"/>
            </a:pPr>
            <a:endParaRPr lang="en-US" altLang="zh-TW" sz="2000" dirty="0" smtClean="0">
              <a:solidFill>
                <a:schemeClr val="tx1">
                  <a:lumMod val="50000"/>
                </a:schemeClr>
              </a:solidFill>
            </a:endParaRPr>
          </a:p>
          <a:p>
            <a:pPr marL="742950" lvl="1" indent="-285750">
              <a:buFont typeface="Arial" panose="020B0604020202020204" pitchFamily="34" charset="0"/>
              <a:buChar char="•"/>
            </a:pPr>
            <a:endParaRPr lang="zh-TW" altLang="en-US" sz="2000" dirty="0">
              <a:solidFill>
                <a:schemeClr val="tx1">
                  <a:lumMod val="50000"/>
                </a:schemeClr>
              </a:solidFill>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23538" b="26746"/>
          <a:stretch/>
        </p:blipFill>
        <p:spPr bwMode="auto">
          <a:xfrm>
            <a:off x="1035986" y="4213771"/>
            <a:ext cx="6831479" cy="1814133"/>
          </a:xfrm>
          <a:prstGeom prst="rect">
            <a:avLst/>
          </a:prstGeom>
          <a:noFill/>
          <a:ln>
            <a:noFill/>
          </a:ln>
          <a:extLst>
            <a:ext uri="{909E8E84-426E-40DD-AFC4-6F175D3DCCD1}">
              <a14:hiddenFill xmlns:a14="http://schemas.microsoft.com/office/drawing/2010/main">
                <a:gradFill rotWithShape="1">
                  <a:gsLst>
                    <a:gs pos="0">
                      <a:srgbClr val="C0C0C0"/>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矩形 1"/>
          <p:cNvSpPr/>
          <p:nvPr/>
        </p:nvSpPr>
        <p:spPr>
          <a:xfrm>
            <a:off x="744972" y="1599644"/>
            <a:ext cx="7413506" cy="1508105"/>
          </a:xfrm>
          <a:prstGeom prst="rect">
            <a:avLst/>
          </a:prstGeom>
        </p:spPr>
        <p:txBody>
          <a:bodyPr wrap="square">
            <a:spAutoFit/>
          </a:bodyPr>
          <a:lstStyle/>
          <a:p>
            <a:pPr marL="285750" indent="-285750">
              <a:buFont typeface="Arial" panose="020B0604020202020204" pitchFamily="34" charset="0"/>
              <a:buChar char="•"/>
            </a:pPr>
            <a:r>
              <a:rPr lang="en-US" altLang="zh-TW" sz="2000" dirty="0">
                <a:solidFill>
                  <a:schemeClr val="tx1">
                    <a:lumMod val="50000"/>
                  </a:schemeClr>
                </a:solidFill>
              </a:rPr>
              <a:t>To meet the principle, the difficulties are :</a:t>
            </a:r>
          </a:p>
          <a:p>
            <a:pPr marL="742950" lvl="1" indent="-285750">
              <a:buFont typeface="Arial" panose="020B0604020202020204" pitchFamily="34" charset="0"/>
              <a:buChar char="•"/>
            </a:pPr>
            <a:r>
              <a:rPr lang="en-US" altLang="zh-TW" dirty="0">
                <a:solidFill>
                  <a:schemeClr val="tx1">
                    <a:lumMod val="50000"/>
                  </a:schemeClr>
                </a:solidFill>
              </a:rPr>
              <a:t>Where is the root point of each clock domain ?</a:t>
            </a:r>
          </a:p>
          <a:p>
            <a:pPr marL="742950" lvl="1" indent="-285750">
              <a:buFont typeface="Arial" panose="020B0604020202020204" pitchFamily="34" charset="0"/>
              <a:buChar char="•"/>
            </a:pPr>
            <a:r>
              <a:rPr lang="en-US" altLang="zh-TW" dirty="0">
                <a:solidFill>
                  <a:schemeClr val="tx1">
                    <a:lumMod val="50000"/>
                  </a:schemeClr>
                </a:solidFill>
              </a:rPr>
              <a:t>What’s the freq of the domain ?</a:t>
            </a:r>
          </a:p>
          <a:p>
            <a:pPr marL="742950" lvl="1" indent="-285750">
              <a:buFont typeface="Arial" panose="020B0604020202020204" pitchFamily="34" charset="0"/>
              <a:buChar char="•"/>
            </a:pPr>
            <a:r>
              <a:rPr lang="en-US" altLang="zh-TW" dirty="0">
                <a:solidFill>
                  <a:schemeClr val="tx1">
                    <a:lumMod val="50000"/>
                  </a:schemeClr>
                </a:solidFill>
              </a:rPr>
              <a:t>What is the interacting condition and timing exception condition between domains ?</a:t>
            </a:r>
          </a:p>
        </p:txBody>
      </p:sp>
    </p:spTree>
    <p:extLst>
      <p:ext uri="{BB962C8B-B14F-4D97-AF65-F5344CB8AC3E}">
        <p14:creationId xmlns:p14="http://schemas.microsoft.com/office/powerpoint/2010/main" val="1085105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線接點 52"/>
          <p:cNvCxnSpPr/>
          <p:nvPr/>
        </p:nvCxnSpPr>
        <p:spPr>
          <a:xfrm>
            <a:off x="3143250" y="5059784"/>
            <a:ext cx="1309688" cy="0"/>
          </a:xfrm>
          <a:prstGeom prst="line">
            <a:avLst/>
          </a:prstGeom>
          <a:ln/>
        </p:spPr>
        <p:style>
          <a:lnRef idx="2">
            <a:schemeClr val="dk1"/>
          </a:lnRef>
          <a:fillRef idx="0">
            <a:schemeClr val="dk1"/>
          </a:fillRef>
          <a:effectRef idx="1">
            <a:schemeClr val="dk1"/>
          </a:effectRef>
          <a:fontRef idx="minor">
            <a:schemeClr val="tx1"/>
          </a:fontRef>
        </p:style>
      </p:cxnSp>
      <p:cxnSp>
        <p:nvCxnSpPr>
          <p:cNvPr id="52" name="直線接點 51"/>
          <p:cNvCxnSpPr/>
          <p:nvPr/>
        </p:nvCxnSpPr>
        <p:spPr>
          <a:xfrm>
            <a:off x="3429000" y="4583534"/>
            <a:ext cx="1023938" cy="0"/>
          </a:xfrm>
          <a:prstGeom prst="line">
            <a:avLst/>
          </a:prstGeom>
          <a:ln/>
        </p:spPr>
        <p:style>
          <a:lnRef idx="2">
            <a:schemeClr val="dk1"/>
          </a:lnRef>
          <a:fillRef idx="0">
            <a:schemeClr val="dk1"/>
          </a:fillRef>
          <a:effectRef idx="1">
            <a:schemeClr val="dk1"/>
          </a:effectRef>
          <a:fontRef idx="minor">
            <a:schemeClr val="tx1"/>
          </a:fontRef>
        </p:style>
      </p:cxnSp>
      <p:cxnSp>
        <p:nvCxnSpPr>
          <p:cNvPr id="50" name="直線接點 49"/>
          <p:cNvCxnSpPr/>
          <p:nvPr/>
        </p:nvCxnSpPr>
        <p:spPr>
          <a:xfrm>
            <a:off x="3429000" y="4007272"/>
            <a:ext cx="1023938" cy="0"/>
          </a:xfrm>
          <a:prstGeom prst="line">
            <a:avLst/>
          </a:prstGeom>
          <a:ln/>
        </p:spPr>
        <p:style>
          <a:lnRef idx="2">
            <a:schemeClr val="dk1"/>
          </a:lnRef>
          <a:fillRef idx="0">
            <a:schemeClr val="dk1"/>
          </a:fillRef>
          <a:effectRef idx="1">
            <a:schemeClr val="dk1"/>
          </a:effectRef>
          <a:fontRef idx="minor">
            <a:schemeClr val="tx1"/>
          </a:fontRef>
        </p:style>
      </p:cxnSp>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Mem Bist - structure</a:t>
            </a:r>
            <a:endParaRPr lang="zh-TW" altLang="en-US" sz="4000" dirty="0"/>
          </a:p>
        </p:txBody>
      </p:sp>
      <p:sp>
        <p:nvSpPr>
          <p:cNvPr id="2" name="矩形 1"/>
          <p:cNvSpPr/>
          <p:nvPr/>
        </p:nvSpPr>
        <p:spPr>
          <a:xfrm>
            <a:off x="4832794" y="3423285"/>
            <a:ext cx="1422400" cy="1706880"/>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zh-TW" dirty="0" smtClean="0">
                <a:effectLst>
                  <a:outerShdw blurRad="38100" dist="38100" dir="2700000" algn="tl">
                    <a:srgbClr val="000000">
                      <a:alpha val="43137"/>
                    </a:srgbClr>
                  </a:outerShdw>
                </a:effectLst>
              </a:rPr>
              <a:t>RAM</a:t>
            </a:r>
            <a:endParaRPr lang="zh-TW" altLang="en-US" dirty="0">
              <a:effectLst>
                <a:outerShdw blurRad="38100" dist="38100" dir="2700000" algn="tl">
                  <a:srgbClr val="000000">
                    <a:alpha val="43137"/>
                  </a:srgbClr>
                </a:outerShdw>
              </a:effectLst>
            </a:endParaRPr>
          </a:p>
        </p:txBody>
      </p:sp>
      <p:sp>
        <p:nvSpPr>
          <p:cNvPr id="4" name="矩形 3"/>
          <p:cNvSpPr/>
          <p:nvPr/>
        </p:nvSpPr>
        <p:spPr>
          <a:xfrm>
            <a:off x="2400935" y="2101215"/>
            <a:ext cx="1950720" cy="1097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smtClean="0"/>
              <a:t>Mbist controller</a:t>
            </a:r>
          </a:p>
          <a:p>
            <a:pPr algn="ctr"/>
            <a:r>
              <a:rPr lang="en-US" altLang="zh-TW" sz="1400" dirty="0" smtClean="0"/>
              <a:t>(Algorithm-based pattern generator)</a:t>
            </a:r>
            <a:endParaRPr lang="zh-TW" altLang="en-US" dirty="0"/>
          </a:p>
        </p:txBody>
      </p:sp>
      <p:grpSp>
        <p:nvGrpSpPr>
          <p:cNvPr id="3" name="群組 2"/>
          <p:cNvGrpSpPr/>
          <p:nvPr/>
        </p:nvGrpSpPr>
        <p:grpSpPr>
          <a:xfrm>
            <a:off x="4457065" y="3705225"/>
            <a:ext cx="190500" cy="409575"/>
            <a:chOff x="1104900" y="4508500"/>
            <a:chExt cx="803275" cy="1368425"/>
          </a:xfrm>
        </p:grpSpPr>
        <p:sp>
          <p:nvSpPr>
            <p:cNvPr id="7" name="Rectangle 130"/>
            <p:cNvSpPr>
              <a:spLocks noChangeArrowheads="1"/>
            </p:cNvSpPr>
            <p:nvPr/>
          </p:nvSpPr>
          <p:spPr bwMode="auto">
            <a:xfrm>
              <a:off x="1116013" y="4508500"/>
              <a:ext cx="792162" cy="13684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8" name="Rectangle 131"/>
            <p:cNvSpPr>
              <a:spLocks noChangeArrowheads="1"/>
            </p:cNvSpPr>
            <p:nvPr/>
          </p:nvSpPr>
          <p:spPr bwMode="auto">
            <a:xfrm>
              <a:off x="1116013" y="4724400"/>
              <a:ext cx="792162" cy="9366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9" name="Line 132"/>
            <p:cNvSpPr>
              <a:spLocks noChangeShapeType="1"/>
            </p:cNvSpPr>
            <p:nvPr/>
          </p:nvSpPr>
          <p:spPr bwMode="auto">
            <a:xfrm flipV="1">
              <a:off x="1104900" y="5661025"/>
              <a:ext cx="792162" cy="2159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33"/>
            <p:cNvSpPr>
              <a:spLocks noChangeShapeType="1"/>
            </p:cNvSpPr>
            <p:nvPr/>
          </p:nvSpPr>
          <p:spPr bwMode="auto">
            <a:xfrm>
              <a:off x="1116013" y="4508500"/>
              <a:ext cx="792162" cy="1444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Line 134"/>
            <p:cNvSpPr>
              <a:spLocks noChangeShapeType="1"/>
            </p:cNvSpPr>
            <p:nvPr/>
          </p:nvSpPr>
          <p:spPr bwMode="auto">
            <a:xfrm flipV="1">
              <a:off x="1908175" y="4652963"/>
              <a:ext cx="0" cy="10080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Line 135"/>
            <p:cNvSpPr>
              <a:spLocks noChangeShapeType="1"/>
            </p:cNvSpPr>
            <p:nvPr/>
          </p:nvSpPr>
          <p:spPr bwMode="auto">
            <a:xfrm flipV="1">
              <a:off x="1116013" y="4508500"/>
              <a:ext cx="0" cy="136842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3" name="群組 12"/>
          <p:cNvGrpSpPr/>
          <p:nvPr/>
        </p:nvGrpSpPr>
        <p:grpSpPr>
          <a:xfrm>
            <a:off x="4457065" y="4276725"/>
            <a:ext cx="190500" cy="409575"/>
            <a:chOff x="1104900" y="4508500"/>
            <a:chExt cx="803275" cy="1368425"/>
          </a:xfrm>
        </p:grpSpPr>
        <p:sp>
          <p:nvSpPr>
            <p:cNvPr id="14" name="Rectangle 130"/>
            <p:cNvSpPr>
              <a:spLocks noChangeArrowheads="1"/>
            </p:cNvSpPr>
            <p:nvPr/>
          </p:nvSpPr>
          <p:spPr bwMode="auto">
            <a:xfrm>
              <a:off x="1116013" y="4508500"/>
              <a:ext cx="792162" cy="13684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15" name="Rectangle 131"/>
            <p:cNvSpPr>
              <a:spLocks noChangeArrowheads="1"/>
            </p:cNvSpPr>
            <p:nvPr/>
          </p:nvSpPr>
          <p:spPr bwMode="auto">
            <a:xfrm>
              <a:off x="1116013" y="4724400"/>
              <a:ext cx="792162" cy="9366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16" name="Line 132"/>
            <p:cNvSpPr>
              <a:spLocks noChangeShapeType="1"/>
            </p:cNvSpPr>
            <p:nvPr/>
          </p:nvSpPr>
          <p:spPr bwMode="auto">
            <a:xfrm flipV="1">
              <a:off x="1104900" y="5661025"/>
              <a:ext cx="792162" cy="2159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 name="Line 133"/>
            <p:cNvSpPr>
              <a:spLocks noChangeShapeType="1"/>
            </p:cNvSpPr>
            <p:nvPr/>
          </p:nvSpPr>
          <p:spPr bwMode="auto">
            <a:xfrm>
              <a:off x="1116013" y="4508500"/>
              <a:ext cx="792162" cy="1444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134"/>
            <p:cNvSpPr>
              <a:spLocks noChangeShapeType="1"/>
            </p:cNvSpPr>
            <p:nvPr/>
          </p:nvSpPr>
          <p:spPr bwMode="auto">
            <a:xfrm flipV="1">
              <a:off x="1908175" y="4652963"/>
              <a:ext cx="0" cy="10080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135"/>
            <p:cNvSpPr>
              <a:spLocks noChangeShapeType="1"/>
            </p:cNvSpPr>
            <p:nvPr/>
          </p:nvSpPr>
          <p:spPr bwMode="auto">
            <a:xfrm flipV="1">
              <a:off x="1116013" y="4508500"/>
              <a:ext cx="0" cy="136842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20" name="群組 19"/>
          <p:cNvGrpSpPr/>
          <p:nvPr/>
        </p:nvGrpSpPr>
        <p:grpSpPr>
          <a:xfrm>
            <a:off x="4457065" y="4800600"/>
            <a:ext cx="190500" cy="409575"/>
            <a:chOff x="1104900" y="4508500"/>
            <a:chExt cx="803275" cy="1368425"/>
          </a:xfrm>
        </p:grpSpPr>
        <p:sp>
          <p:nvSpPr>
            <p:cNvPr id="21" name="Rectangle 130"/>
            <p:cNvSpPr>
              <a:spLocks noChangeArrowheads="1"/>
            </p:cNvSpPr>
            <p:nvPr/>
          </p:nvSpPr>
          <p:spPr bwMode="auto">
            <a:xfrm>
              <a:off x="1116013" y="4508500"/>
              <a:ext cx="792162" cy="13684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22" name="Rectangle 131"/>
            <p:cNvSpPr>
              <a:spLocks noChangeArrowheads="1"/>
            </p:cNvSpPr>
            <p:nvPr/>
          </p:nvSpPr>
          <p:spPr bwMode="auto">
            <a:xfrm>
              <a:off x="1116013" y="4724400"/>
              <a:ext cx="792162" cy="9366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TW" altLang="en-US" sz="1800">
                <a:latin typeface="Arial" panose="020B0604020202020204" pitchFamily="34" charset="0"/>
              </a:endParaRPr>
            </a:p>
          </p:txBody>
        </p:sp>
        <p:sp>
          <p:nvSpPr>
            <p:cNvPr id="23" name="Line 132"/>
            <p:cNvSpPr>
              <a:spLocks noChangeShapeType="1"/>
            </p:cNvSpPr>
            <p:nvPr/>
          </p:nvSpPr>
          <p:spPr bwMode="auto">
            <a:xfrm flipV="1">
              <a:off x="1104900" y="5661025"/>
              <a:ext cx="792162" cy="2159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Line 133"/>
            <p:cNvSpPr>
              <a:spLocks noChangeShapeType="1"/>
            </p:cNvSpPr>
            <p:nvPr/>
          </p:nvSpPr>
          <p:spPr bwMode="auto">
            <a:xfrm>
              <a:off x="1116013" y="4508500"/>
              <a:ext cx="792162" cy="1444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134"/>
            <p:cNvSpPr>
              <a:spLocks noChangeShapeType="1"/>
            </p:cNvSpPr>
            <p:nvPr/>
          </p:nvSpPr>
          <p:spPr bwMode="auto">
            <a:xfrm flipV="1">
              <a:off x="1908175" y="4652963"/>
              <a:ext cx="0" cy="10080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Line 135"/>
            <p:cNvSpPr>
              <a:spLocks noChangeShapeType="1"/>
            </p:cNvSpPr>
            <p:nvPr/>
          </p:nvSpPr>
          <p:spPr bwMode="auto">
            <a:xfrm flipV="1">
              <a:off x="1116013" y="4508500"/>
              <a:ext cx="0" cy="1368425"/>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7" name="矩形 26"/>
          <p:cNvSpPr/>
          <p:nvPr/>
        </p:nvSpPr>
        <p:spPr>
          <a:xfrm>
            <a:off x="4832794" y="2101215"/>
            <a:ext cx="1422400" cy="6529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smtClean="0"/>
              <a:t>Comparator</a:t>
            </a:r>
            <a:endParaRPr lang="zh-TW" altLang="en-US" dirty="0"/>
          </a:p>
        </p:txBody>
      </p:sp>
      <p:sp>
        <p:nvSpPr>
          <p:cNvPr id="28" name="矩形 27"/>
          <p:cNvSpPr/>
          <p:nvPr/>
        </p:nvSpPr>
        <p:spPr>
          <a:xfrm>
            <a:off x="1919796" y="2101215"/>
            <a:ext cx="375729" cy="109728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altLang="zh-TW" dirty="0" smtClean="0"/>
              <a:t>TAP Ctrl</a:t>
            </a:r>
            <a:endParaRPr lang="zh-TW" altLang="en-US" dirty="0"/>
          </a:p>
        </p:txBody>
      </p:sp>
      <p:sp>
        <p:nvSpPr>
          <p:cNvPr id="29" name="雲朵形圖說文字 28"/>
          <p:cNvSpPr/>
          <p:nvPr/>
        </p:nvSpPr>
        <p:spPr>
          <a:xfrm>
            <a:off x="2171701" y="3628282"/>
            <a:ext cx="1295400" cy="1628775"/>
          </a:xfrm>
          <a:prstGeom prst="cloudCallout">
            <a:avLst>
              <a:gd name="adj1" fmla="val -18627"/>
              <a:gd name="adj2" fmla="val 34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 logic</a:t>
            </a:r>
            <a:endParaRPr lang="zh-TW" altLang="en-US" dirty="0"/>
          </a:p>
        </p:txBody>
      </p:sp>
      <p:sp>
        <p:nvSpPr>
          <p:cNvPr id="30" name="雲朵形圖說文字 29"/>
          <p:cNvSpPr/>
          <p:nvPr/>
        </p:nvSpPr>
        <p:spPr>
          <a:xfrm>
            <a:off x="6743953" y="3535525"/>
            <a:ext cx="1295400" cy="1628775"/>
          </a:xfrm>
          <a:prstGeom prst="cloudCallout">
            <a:avLst>
              <a:gd name="adj1" fmla="val -18627"/>
              <a:gd name="adj2" fmla="val 34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 Logic</a:t>
            </a:r>
            <a:endParaRPr lang="zh-TW" altLang="en-US" dirty="0"/>
          </a:p>
        </p:txBody>
      </p:sp>
      <p:sp>
        <p:nvSpPr>
          <p:cNvPr id="31" name="文字方塊 30"/>
          <p:cNvSpPr txBox="1"/>
          <p:nvPr/>
        </p:nvSpPr>
        <p:spPr>
          <a:xfrm>
            <a:off x="4769647" y="3705225"/>
            <a:ext cx="668773" cy="338554"/>
          </a:xfrm>
          <a:prstGeom prst="rect">
            <a:avLst/>
          </a:prstGeom>
          <a:noFill/>
        </p:spPr>
        <p:txBody>
          <a:bodyPr wrap="none" rtlCol="0">
            <a:spAutoFit/>
          </a:bodyPr>
          <a:lstStyle/>
          <a:p>
            <a:r>
              <a:rPr lang="en-US" altLang="zh-TW" sz="1600" dirty="0" smtClean="0">
                <a:solidFill>
                  <a:srgbClr val="FFC000"/>
                </a:solidFill>
              </a:rPr>
              <a:t>ADDR</a:t>
            </a:r>
            <a:endParaRPr lang="zh-TW" altLang="en-US" sz="1600" dirty="0">
              <a:solidFill>
                <a:srgbClr val="FFC000"/>
              </a:solidFill>
            </a:endParaRPr>
          </a:p>
        </p:txBody>
      </p:sp>
      <p:sp>
        <p:nvSpPr>
          <p:cNvPr id="32" name="文字方塊 31"/>
          <p:cNvSpPr txBox="1"/>
          <p:nvPr/>
        </p:nvSpPr>
        <p:spPr>
          <a:xfrm>
            <a:off x="4769647" y="4298344"/>
            <a:ext cx="362600" cy="338554"/>
          </a:xfrm>
          <a:prstGeom prst="rect">
            <a:avLst/>
          </a:prstGeom>
          <a:noFill/>
        </p:spPr>
        <p:txBody>
          <a:bodyPr wrap="none" rtlCol="0">
            <a:spAutoFit/>
          </a:bodyPr>
          <a:lstStyle/>
          <a:p>
            <a:r>
              <a:rPr lang="en-US" altLang="zh-TW" sz="1600" dirty="0" smtClean="0">
                <a:solidFill>
                  <a:srgbClr val="FFC000"/>
                </a:solidFill>
              </a:rPr>
              <a:t>DI</a:t>
            </a:r>
            <a:endParaRPr lang="zh-TW" altLang="en-US" sz="1600" dirty="0">
              <a:solidFill>
                <a:srgbClr val="FFC000"/>
              </a:solidFill>
            </a:endParaRPr>
          </a:p>
        </p:txBody>
      </p:sp>
      <p:sp>
        <p:nvSpPr>
          <p:cNvPr id="33" name="文字方塊 32"/>
          <p:cNvSpPr txBox="1"/>
          <p:nvPr/>
        </p:nvSpPr>
        <p:spPr>
          <a:xfrm>
            <a:off x="4769647" y="4822219"/>
            <a:ext cx="801373" cy="338554"/>
          </a:xfrm>
          <a:prstGeom prst="rect">
            <a:avLst/>
          </a:prstGeom>
          <a:noFill/>
        </p:spPr>
        <p:txBody>
          <a:bodyPr wrap="none" rtlCol="0">
            <a:spAutoFit/>
          </a:bodyPr>
          <a:lstStyle/>
          <a:p>
            <a:r>
              <a:rPr lang="en-US" altLang="zh-TW" sz="1600" dirty="0" smtClean="0">
                <a:solidFill>
                  <a:srgbClr val="FFC000"/>
                </a:solidFill>
              </a:rPr>
              <a:t>Control</a:t>
            </a:r>
            <a:endParaRPr lang="zh-TW" altLang="en-US" sz="1600" dirty="0">
              <a:solidFill>
                <a:srgbClr val="FFC000"/>
              </a:solidFill>
            </a:endParaRPr>
          </a:p>
        </p:txBody>
      </p:sp>
      <p:sp>
        <p:nvSpPr>
          <p:cNvPr id="34" name="文字方塊 33"/>
          <p:cNvSpPr txBox="1"/>
          <p:nvPr/>
        </p:nvSpPr>
        <p:spPr>
          <a:xfrm>
            <a:off x="5873386" y="4298344"/>
            <a:ext cx="447558" cy="338554"/>
          </a:xfrm>
          <a:prstGeom prst="rect">
            <a:avLst/>
          </a:prstGeom>
          <a:noFill/>
        </p:spPr>
        <p:txBody>
          <a:bodyPr wrap="none" rtlCol="0">
            <a:spAutoFit/>
          </a:bodyPr>
          <a:lstStyle/>
          <a:p>
            <a:r>
              <a:rPr lang="en-US" altLang="zh-TW" sz="1600" dirty="0" smtClean="0">
                <a:solidFill>
                  <a:srgbClr val="FFC000"/>
                </a:solidFill>
              </a:rPr>
              <a:t>DO</a:t>
            </a:r>
            <a:endParaRPr lang="zh-TW" altLang="en-US" sz="1600" dirty="0">
              <a:solidFill>
                <a:srgbClr val="FFC000"/>
              </a:solidFill>
            </a:endParaRPr>
          </a:p>
        </p:txBody>
      </p:sp>
      <p:cxnSp>
        <p:nvCxnSpPr>
          <p:cNvPr id="36" name="直線接點 35"/>
          <p:cNvCxnSpPr/>
          <p:nvPr/>
        </p:nvCxnSpPr>
        <p:spPr>
          <a:xfrm>
            <a:off x="3781425" y="3209925"/>
            <a:ext cx="0" cy="1692697"/>
          </a:xfrm>
          <a:prstGeom prst="line">
            <a:avLst/>
          </a:prstGeom>
        </p:spPr>
        <p:style>
          <a:lnRef idx="2">
            <a:schemeClr val="dk1"/>
          </a:lnRef>
          <a:fillRef idx="0">
            <a:schemeClr val="dk1"/>
          </a:fillRef>
          <a:effectRef idx="1">
            <a:schemeClr val="dk1"/>
          </a:effectRef>
          <a:fontRef idx="minor">
            <a:schemeClr val="tx1"/>
          </a:fontRef>
        </p:style>
      </p:cxnSp>
      <p:cxnSp>
        <p:nvCxnSpPr>
          <p:cNvPr id="37" name="直線接點 36"/>
          <p:cNvCxnSpPr/>
          <p:nvPr/>
        </p:nvCxnSpPr>
        <p:spPr>
          <a:xfrm>
            <a:off x="4010025" y="3209925"/>
            <a:ext cx="0" cy="1159297"/>
          </a:xfrm>
          <a:prstGeom prst="line">
            <a:avLst/>
          </a:prstGeom>
        </p:spPr>
        <p:style>
          <a:lnRef idx="2">
            <a:schemeClr val="dk1"/>
          </a:lnRef>
          <a:fillRef idx="0">
            <a:schemeClr val="dk1"/>
          </a:fillRef>
          <a:effectRef idx="1">
            <a:schemeClr val="dk1"/>
          </a:effectRef>
          <a:fontRef idx="minor">
            <a:schemeClr val="tx1"/>
          </a:fontRef>
        </p:style>
      </p:cxnSp>
      <p:cxnSp>
        <p:nvCxnSpPr>
          <p:cNvPr id="38" name="直線接點 37"/>
          <p:cNvCxnSpPr/>
          <p:nvPr/>
        </p:nvCxnSpPr>
        <p:spPr>
          <a:xfrm>
            <a:off x="4219575" y="3209925"/>
            <a:ext cx="0" cy="616372"/>
          </a:xfrm>
          <a:prstGeom prst="line">
            <a:avLst/>
          </a:prstGeom>
        </p:spPr>
        <p:style>
          <a:lnRef idx="2">
            <a:schemeClr val="dk1"/>
          </a:lnRef>
          <a:fillRef idx="0">
            <a:schemeClr val="dk1"/>
          </a:fillRef>
          <a:effectRef idx="1">
            <a:schemeClr val="dk1"/>
          </a:effectRef>
          <a:fontRef idx="minor">
            <a:schemeClr val="tx1"/>
          </a:fontRef>
        </p:style>
      </p:cxnSp>
      <p:cxnSp>
        <p:nvCxnSpPr>
          <p:cNvPr id="42" name="直線接點 41"/>
          <p:cNvCxnSpPr>
            <a:endCxn id="12" idx="1"/>
          </p:cNvCxnSpPr>
          <p:nvPr/>
        </p:nvCxnSpPr>
        <p:spPr>
          <a:xfrm>
            <a:off x="4219575" y="3826297"/>
            <a:ext cx="238125" cy="0"/>
          </a:xfrm>
          <a:prstGeom prst="line">
            <a:avLst/>
          </a:prstGeom>
        </p:spPr>
        <p:style>
          <a:lnRef idx="2">
            <a:schemeClr val="dk1"/>
          </a:lnRef>
          <a:fillRef idx="0">
            <a:schemeClr val="dk1"/>
          </a:fillRef>
          <a:effectRef idx="1">
            <a:schemeClr val="dk1"/>
          </a:effectRef>
          <a:fontRef idx="minor">
            <a:schemeClr val="tx1"/>
          </a:fontRef>
        </p:style>
      </p:cxnSp>
      <p:cxnSp>
        <p:nvCxnSpPr>
          <p:cNvPr id="43" name="直線接點 42"/>
          <p:cNvCxnSpPr/>
          <p:nvPr/>
        </p:nvCxnSpPr>
        <p:spPr>
          <a:xfrm>
            <a:off x="4010025" y="4369222"/>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44" name="直線接點 43"/>
          <p:cNvCxnSpPr/>
          <p:nvPr/>
        </p:nvCxnSpPr>
        <p:spPr>
          <a:xfrm>
            <a:off x="3781425" y="4902622"/>
            <a:ext cx="657225"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接點 54"/>
          <p:cNvCxnSpPr/>
          <p:nvPr/>
        </p:nvCxnSpPr>
        <p:spPr>
          <a:xfrm>
            <a:off x="6255194" y="4450580"/>
            <a:ext cx="517081" cy="0"/>
          </a:xfrm>
          <a:prstGeom prst="line">
            <a:avLst/>
          </a:prstGeom>
          <a:ln/>
        </p:spPr>
        <p:style>
          <a:lnRef idx="2">
            <a:schemeClr val="dk1"/>
          </a:lnRef>
          <a:fillRef idx="0">
            <a:schemeClr val="dk1"/>
          </a:fillRef>
          <a:effectRef idx="1">
            <a:schemeClr val="dk1"/>
          </a:effectRef>
          <a:fontRef idx="minor">
            <a:schemeClr val="tx1"/>
          </a:fontRef>
        </p:style>
      </p:cxnSp>
      <p:cxnSp>
        <p:nvCxnSpPr>
          <p:cNvPr id="58" name="直線接點 57"/>
          <p:cNvCxnSpPr/>
          <p:nvPr/>
        </p:nvCxnSpPr>
        <p:spPr>
          <a:xfrm>
            <a:off x="4620278" y="3910012"/>
            <a:ext cx="199372" cy="0"/>
          </a:xfrm>
          <a:prstGeom prst="line">
            <a:avLst/>
          </a:prstGeom>
          <a:ln/>
        </p:spPr>
        <p:style>
          <a:lnRef idx="2">
            <a:schemeClr val="dk1"/>
          </a:lnRef>
          <a:fillRef idx="0">
            <a:schemeClr val="dk1"/>
          </a:fillRef>
          <a:effectRef idx="1">
            <a:schemeClr val="dk1"/>
          </a:effectRef>
          <a:fontRef idx="minor">
            <a:schemeClr val="tx1"/>
          </a:fontRef>
        </p:style>
      </p:cxnSp>
      <p:cxnSp>
        <p:nvCxnSpPr>
          <p:cNvPr id="60" name="直線接點 59"/>
          <p:cNvCxnSpPr/>
          <p:nvPr/>
        </p:nvCxnSpPr>
        <p:spPr>
          <a:xfrm>
            <a:off x="4620278" y="4462462"/>
            <a:ext cx="199372" cy="0"/>
          </a:xfrm>
          <a:prstGeom prst="line">
            <a:avLst/>
          </a:prstGeom>
          <a:ln/>
        </p:spPr>
        <p:style>
          <a:lnRef idx="2">
            <a:schemeClr val="dk1"/>
          </a:lnRef>
          <a:fillRef idx="0">
            <a:schemeClr val="dk1"/>
          </a:fillRef>
          <a:effectRef idx="1">
            <a:schemeClr val="dk1"/>
          </a:effectRef>
          <a:fontRef idx="minor">
            <a:schemeClr val="tx1"/>
          </a:fontRef>
        </p:style>
      </p:cxnSp>
      <p:cxnSp>
        <p:nvCxnSpPr>
          <p:cNvPr id="61" name="直線接點 60"/>
          <p:cNvCxnSpPr/>
          <p:nvPr/>
        </p:nvCxnSpPr>
        <p:spPr>
          <a:xfrm>
            <a:off x="4620278" y="4995862"/>
            <a:ext cx="199372" cy="0"/>
          </a:xfrm>
          <a:prstGeom prst="line">
            <a:avLst/>
          </a:prstGeom>
          <a:ln/>
        </p:spPr>
        <p:style>
          <a:lnRef idx="2">
            <a:schemeClr val="dk1"/>
          </a:lnRef>
          <a:fillRef idx="0">
            <a:schemeClr val="dk1"/>
          </a:fillRef>
          <a:effectRef idx="1">
            <a:schemeClr val="dk1"/>
          </a:effectRef>
          <a:fontRef idx="minor">
            <a:schemeClr val="tx1"/>
          </a:fontRef>
        </p:style>
      </p:cxnSp>
      <p:cxnSp>
        <p:nvCxnSpPr>
          <p:cNvPr id="62" name="直線接點 61"/>
          <p:cNvCxnSpPr/>
          <p:nvPr/>
        </p:nvCxnSpPr>
        <p:spPr>
          <a:xfrm>
            <a:off x="4351655" y="2311822"/>
            <a:ext cx="467995" cy="0"/>
          </a:xfrm>
          <a:prstGeom prst="line">
            <a:avLst/>
          </a:prstGeom>
        </p:spPr>
        <p:style>
          <a:lnRef idx="2">
            <a:schemeClr val="dk1"/>
          </a:lnRef>
          <a:fillRef idx="0">
            <a:schemeClr val="dk1"/>
          </a:fillRef>
          <a:effectRef idx="1">
            <a:schemeClr val="dk1"/>
          </a:effectRef>
          <a:fontRef idx="minor">
            <a:schemeClr val="tx1"/>
          </a:fontRef>
        </p:style>
      </p:cxnSp>
      <p:cxnSp>
        <p:nvCxnSpPr>
          <p:cNvPr id="64" name="直線接點 63"/>
          <p:cNvCxnSpPr/>
          <p:nvPr/>
        </p:nvCxnSpPr>
        <p:spPr>
          <a:xfrm>
            <a:off x="4508500" y="2626147"/>
            <a:ext cx="311150" cy="0"/>
          </a:xfrm>
          <a:prstGeom prst="line">
            <a:avLst/>
          </a:prstGeom>
        </p:spPr>
        <p:style>
          <a:lnRef idx="2">
            <a:schemeClr val="dk1"/>
          </a:lnRef>
          <a:fillRef idx="0">
            <a:schemeClr val="dk1"/>
          </a:fillRef>
          <a:effectRef idx="1">
            <a:schemeClr val="dk1"/>
          </a:effectRef>
          <a:fontRef idx="minor">
            <a:schemeClr val="tx1"/>
          </a:fontRef>
        </p:style>
      </p:cxnSp>
      <p:cxnSp>
        <p:nvCxnSpPr>
          <p:cNvPr id="66" name="直線接點 65"/>
          <p:cNvCxnSpPr/>
          <p:nvPr/>
        </p:nvCxnSpPr>
        <p:spPr>
          <a:xfrm>
            <a:off x="4507146" y="2626147"/>
            <a:ext cx="0" cy="616372"/>
          </a:xfrm>
          <a:prstGeom prst="line">
            <a:avLst/>
          </a:prstGeom>
        </p:spPr>
        <p:style>
          <a:lnRef idx="2">
            <a:schemeClr val="dk1"/>
          </a:lnRef>
          <a:fillRef idx="0">
            <a:schemeClr val="dk1"/>
          </a:fillRef>
          <a:effectRef idx="1">
            <a:schemeClr val="dk1"/>
          </a:effectRef>
          <a:fontRef idx="minor">
            <a:schemeClr val="tx1"/>
          </a:fontRef>
        </p:style>
      </p:cxnSp>
      <p:cxnSp>
        <p:nvCxnSpPr>
          <p:cNvPr id="67" name="直線接點 66"/>
          <p:cNvCxnSpPr/>
          <p:nvPr/>
        </p:nvCxnSpPr>
        <p:spPr>
          <a:xfrm>
            <a:off x="4514850" y="3242519"/>
            <a:ext cx="1905000" cy="0"/>
          </a:xfrm>
          <a:prstGeom prst="line">
            <a:avLst/>
          </a:prstGeom>
          <a:ln/>
        </p:spPr>
        <p:style>
          <a:lnRef idx="2">
            <a:schemeClr val="dk1"/>
          </a:lnRef>
          <a:fillRef idx="0">
            <a:schemeClr val="dk1"/>
          </a:fillRef>
          <a:effectRef idx="1">
            <a:schemeClr val="dk1"/>
          </a:effectRef>
          <a:fontRef idx="minor">
            <a:schemeClr val="tx1"/>
          </a:fontRef>
        </p:style>
      </p:cxnSp>
      <p:cxnSp>
        <p:nvCxnSpPr>
          <p:cNvPr id="69" name="直線接點 68"/>
          <p:cNvCxnSpPr/>
          <p:nvPr/>
        </p:nvCxnSpPr>
        <p:spPr>
          <a:xfrm>
            <a:off x="6419850" y="3209925"/>
            <a:ext cx="0" cy="1260896"/>
          </a:xfrm>
          <a:prstGeom prst="line">
            <a:avLst/>
          </a:prstGeom>
        </p:spPr>
        <p:style>
          <a:lnRef idx="2">
            <a:schemeClr val="dk1"/>
          </a:lnRef>
          <a:fillRef idx="0">
            <a:schemeClr val="dk1"/>
          </a:fillRef>
          <a:effectRef idx="1">
            <a:schemeClr val="dk1"/>
          </a:effectRef>
          <a:fontRef idx="minor">
            <a:schemeClr val="tx1"/>
          </a:fontRef>
        </p:style>
      </p:cxnSp>
      <p:cxnSp>
        <p:nvCxnSpPr>
          <p:cNvPr id="72" name="直線接點 71"/>
          <p:cNvCxnSpPr/>
          <p:nvPr/>
        </p:nvCxnSpPr>
        <p:spPr>
          <a:xfrm>
            <a:off x="6273958" y="2427699"/>
            <a:ext cx="1022192" cy="0"/>
          </a:xfrm>
          <a:prstGeom prst="line">
            <a:avLst/>
          </a:prstGeom>
          <a:ln/>
        </p:spPr>
        <p:style>
          <a:lnRef idx="2">
            <a:schemeClr val="dk1"/>
          </a:lnRef>
          <a:fillRef idx="0">
            <a:schemeClr val="dk1"/>
          </a:fillRef>
          <a:effectRef idx="1">
            <a:schemeClr val="dk1"/>
          </a:effectRef>
          <a:fontRef idx="minor">
            <a:schemeClr val="tx1"/>
          </a:fontRef>
        </p:style>
      </p:cxnSp>
      <p:cxnSp>
        <p:nvCxnSpPr>
          <p:cNvPr id="74" name="直線接點 73"/>
          <p:cNvCxnSpPr/>
          <p:nvPr/>
        </p:nvCxnSpPr>
        <p:spPr>
          <a:xfrm>
            <a:off x="1681671" y="2207047"/>
            <a:ext cx="238125" cy="0"/>
          </a:xfrm>
          <a:prstGeom prst="line">
            <a:avLst/>
          </a:prstGeom>
        </p:spPr>
        <p:style>
          <a:lnRef idx="2">
            <a:schemeClr val="dk1"/>
          </a:lnRef>
          <a:fillRef idx="0">
            <a:schemeClr val="dk1"/>
          </a:fillRef>
          <a:effectRef idx="1">
            <a:schemeClr val="dk1"/>
          </a:effectRef>
          <a:fontRef idx="minor">
            <a:schemeClr val="tx1"/>
          </a:fontRef>
        </p:style>
      </p:cxnSp>
      <p:cxnSp>
        <p:nvCxnSpPr>
          <p:cNvPr id="75" name="直線接點 74"/>
          <p:cNvCxnSpPr/>
          <p:nvPr/>
        </p:nvCxnSpPr>
        <p:spPr>
          <a:xfrm>
            <a:off x="1681671" y="2427699"/>
            <a:ext cx="238125" cy="0"/>
          </a:xfrm>
          <a:prstGeom prst="line">
            <a:avLst/>
          </a:prstGeom>
        </p:spPr>
        <p:style>
          <a:lnRef idx="2">
            <a:schemeClr val="dk1"/>
          </a:lnRef>
          <a:fillRef idx="0">
            <a:schemeClr val="dk1"/>
          </a:fillRef>
          <a:effectRef idx="1">
            <a:schemeClr val="dk1"/>
          </a:effectRef>
          <a:fontRef idx="minor">
            <a:schemeClr val="tx1"/>
          </a:fontRef>
        </p:style>
      </p:cxnSp>
      <p:cxnSp>
        <p:nvCxnSpPr>
          <p:cNvPr id="76" name="直線接點 75"/>
          <p:cNvCxnSpPr/>
          <p:nvPr/>
        </p:nvCxnSpPr>
        <p:spPr>
          <a:xfrm>
            <a:off x="1681671" y="2658204"/>
            <a:ext cx="238125" cy="0"/>
          </a:xfrm>
          <a:prstGeom prst="line">
            <a:avLst/>
          </a:prstGeom>
        </p:spPr>
        <p:style>
          <a:lnRef idx="2">
            <a:schemeClr val="dk1"/>
          </a:lnRef>
          <a:fillRef idx="0">
            <a:schemeClr val="dk1"/>
          </a:fillRef>
          <a:effectRef idx="1">
            <a:schemeClr val="dk1"/>
          </a:effectRef>
          <a:fontRef idx="minor">
            <a:schemeClr val="tx1"/>
          </a:fontRef>
        </p:style>
      </p:cxnSp>
      <p:cxnSp>
        <p:nvCxnSpPr>
          <p:cNvPr id="77" name="直線接點 76"/>
          <p:cNvCxnSpPr/>
          <p:nvPr/>
        </p:nvCxnSpPr>
        <p:spPr>
          <a:xfrm>
            <a:off x="1681671" y="2916012"/>
            <a:ext cx="238125" cy="0"/>
          </a:xfrm>
          <a:prstGeom prst="line">
            <a:avLst/>
          </a:prstGeom>
        </p:spPr>
        <p:style>
          <a:lnRef idx="2">
            <a:schemeClr val="dk1"/>
          </a:lnRef>
          <a:fillRef idx="0">
            <a:schemeClr val="dk1"/>
          </a:fillRef>
          <a:effectRef idx="1">
            <a:schemeClr val="dk1"/>
          </a:effectRef>
          <a:fontRef idx="minor">
            <a:schemeClr val="tx1"/>
          </a:fontRef>
        </p:style>
      </p:cxnSp>
      <p:cxnSp>
        <p:nvCxnSpPr>
          <p:cNvPr id="78" name="直線接點 77"/>
          <p:cNvCxnSpPr/>
          <p:nvPr/>
        </p:nvCxnSpPr>
        <p:spPr>
          <a:xfrm>
            <a:off x="1681671" y="3116037"/>
            <a:ext cx="238125" cy="0"/>
          </a:xfrm>
          <a:prstGeom prst="line">
            <a:avLst/>
          </a:prstGeom>
        </p:spPr>
        <p:style>
          <a:lnRef idx="2">
            <a:schemeClr val="dk1"/>
          </a:lnRef>
          <a:fillRef idx="0">
            <a:schemeClr val="dk1"/>
          </a:fillRef>
          <a:effectRef idx="1">
            <a:schemeClr val="dk1"/>
          </a:effectRef>
          <a:fontRef idx="minor">
            <a:schemeClr val="tx1"/>
          </a:fontRef>
        </p:style>
      </p:cxnSp>
      <p:sp>
        <p:nvSpPr>
          <p:cNvPr id="79" name="文字方塊 78"/>
          <p:cNvSpPr txBox="1"/>
          <p:nvPr/>
        </p:nvSpPr>
        <p:spPr>
          <a:xfrm>
            <a:off x="6858000" y="2101215"/>
            <a:ext cx="737894" cy="369332"/>
          </a:xfrm>
          <a:prstGeom prst="rect">
            <a:avLst/>
          </a:prstGeom>
          <a:noFill/>
        </p:spPr>
        <p:txBody>
          <a:bodyPr wrap="none" rtlCol="0">
            <a:spAutoFit/>
          </a:bodyPr>
          <a:lstStyle/>
          <a:p>
            <a:r>
              <a:rPr lang="en-US" altLang="zh-TW" dirty="0" smtClean="0"/>
              <a:t>Fail_h</a:t>
            </a:r>
            <a:endParaRPr lang="zh-TW" altLang="en-US" dirty="0"/>
          </a:p>
        </p:txBody>
      </p:sp>
      <p:sp>
        <p:nvSpPr>
          <p:cNvPr id="80" name="文字方塊 79"/>
          <p:cNvSpPr txBox="1"/>
          <p:nvPr/>
        </p:nvSpPr>
        <p:spPr>
          <a:xfrm>
            <a:off x="484366" y="2101215"/>
            <a:ext cx="1054712" cy="369332"/>
          </a:xfrm>
          <a:prstGeom prst="rect">
            <a:avLst/>
          </a:prstGeom>
          <a:noFill/>
        </p:spPr>
        <p:txBody>
          <a:bodyPr wrap="none" rtlCol="0">
            <a:spAutoFit/>
          </a:bodyPr>
          <a:lstStyle/>
          <a:p>
            <a:r>
              <a:rPr lang="en-US" altLang="zh-TW" dirty="0" smtClean="0"/>
              <a:t>Tap ports</a:t>
            </a:r>
            <a:endParaRPr lang="zh-TW" altLang="en-US" dirty="0"/>
          </a:p>
        </p:txBody>
      </p:sp>
      <p:cxnSp>
        <p:nvCxnSpPr>
          <p:cNvPr id="82" name="直線接點 81"/>
          <p:cNvCxnSpPr/>
          <p:nvPr/>
        </p:nvCxnSpPr>
        <p:spPr>
          <a:xfrm flipH="1">
            <a:off x="6513734" y="4319963"/>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83" name="直線接點 82"/>
          <p:cNvCxnSpPr/>
          <p:nvPr/>
        </p:nvCxnSpPr>
        <p:spPr>
          <a:xfrm flipH="1">
            <a:off x="4607223" y="2515400"/>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84" name="直線接點 83"/>
          <p:cNvCxnSpPr/>
          <p:nvPr/>
        </p:nvCxnSpPr>
        <p:spPr>
          <a:xfrm flipH="1">
            <a:off x="4591954" y="2153009"/>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87" name="直線接點 86"/>
          <p:cNvCxnSpPr/>
          <p:nvPr/>
        </p:nvCxnSpPr>
        <p:spPr>
          <a:xfrm flipH="1">
            <a:off x="4151534" y="3481763"/>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88" name="直線接點 87"/>
          <p:cNvCxnSpPr/>
          <p:nvPr/>
        </p:nvCxnSpPr>
        <p:spPr>
          <a:xfrm flipH="1">
            <a:off x="3558492" y="3874502"/>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89" name="直線接點 88"/>
          <p:cNvCxnSpPr/>
          <p:nvPr/>
        </p:nvCxnSpPr>
        <p:spPr>
          <a:xfrm flipH="1">
            <a:off x="4161059" y="4253288"/>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90" name="直線接點 89"/>
          <p:cNvCxnSpPr/>
          <p:nvPr/>
        </p:nvCxnSpPr>
        <p:spPr>
          <a:xfrm flipH="1">
            <a:off x="3540789" y="4440660"/>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91" name="直線接點 90"/>
          <p:cNvCxnSpPr/>
          <p:nvPr/>
        </p:nvCxnSpPr>
        <p:spPr>
          <a:xfrm flipH="1">
            <a:off x="4151534" y="4748588"/>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92" name="直線接點 91"/>
          <p:cNvCxnSpPr/>
          <p:nvPr/>
        </p:nvCxnSpPr>
        <p:spPr>
          <a:xfrm flipH="1">
            <a:off x="3494388" y="4918542"/>
            <a:ext cx="144241" cy="263571"/>
          </a:xfrm>
          <a:prstGeom prst="line">
            <a:avLst/>
          </a:prstGeom>
        </p:spPr>
        <p:style>
          <a:lnRef idx="2">
            <a:schemeClr val="dk1"/>
          </a:lnRef>
          <a:fillRef idx="0">
            <a:schemeClr val="dk1"/>
          </a:fillRef>
          <a:effectRef idx="1">
            <a:schemeClr val="dk1"/>
          </a:effectRef>
          <a:fontRef idx="minor">
            <a:schemeClr val="tx1"/>
          </a:fontRef>
        </p:style>
      </p:cxnSp>
      <p:cxnSp>
        <p:nvCxnSpPr>
          <p:cNvPr id="93" name="直線接點 92"/>
          <p:cNvCxnSpPr/>
          <p:nvPr/>
        </p:nvCxnSpPr>
        <p:spPr>
          <a:xfrm>
            <a:off x="2295525" y="2658204"/>
            <a:ext cx="10477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4399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03089" y="1623934"/>
            <a:ext cx="2664000" cy="436784"/>
          </a:xfrm>
          <a:prstGeom prst="rect">
            <a:avLst/>
          </a:prstGeom>
          <a:solidFill>
            <a:srgbClr val="9797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(1/7)</a:t>
            </a:r>
            <a:endParaRPr lang="zh-TW" altLang="en-US" sz="2000" dirty="0"/>
          </a:p>
        </p:txBody>
      </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46" name="AutoShape 44"/>
          <p:cNvSpPr>
            <a:spLocks noChangeArrowheads="1"/>
          </p:cNvSpPr>
          <p:nvPr/>
        </p:nvSpPr>
        <p:spPr bwMode="auto">
          <a:xfrm rot="16200000">
            <a:off x="-769066" y="3903030"/>
            <a:ext cx="3775414"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7575FF"/>
          </a:solidFill>
          <a:ln w="9525">
            <a:noFill/>
            <a:miter lim="800000"/>
            <a:headEnd/>
            <a:tailEnd/>
          </a:ln>
          <a:effectLst/>
        </p:spPr>
        <p:txBody>
          <a:bodyPr wrap="none" anchor="ctr"/>
          <a:lstStyle/>
          <a:p>
            <a:endParaRPr lang="zh-TW" altLang="en-US"/>
          </a:p>
        </p:txBody>
      </p:sp>
      <p:grpSp>
        <p:nvGrpSpPr>
          <p:cNvPr id="81" name="群組 80"/>
          <p:cNvGrpSpPr/>
          <p:nvPr/>
        </p:nvGrpSpPr>
        <p:grpSpPr>
          <a:xfrm>
            <a:off x="5620746" y="1666603"/>
            <a:ext cx="3040049" cy="2265176"/>
            <a:chOff x="5831593" y="304791"/>
            <a:chExt cx="2817374" cy="2114386"/>
          </a:xfrm>
        </p:grpSpPr>
        <p:grpSp>
          <p:nvGrpSpPr>
            <p:cNvPr id="57" name="Group 5"/>
            <p:cNvGrpSpPr>
              <a:grpSpLocks/>
            </p:cNvGrpSpPr>
            <p:nvPr/>
          </p:nvGrpSpPr>
          <p:grpSpPr bwMode="auto">
            <a:xfrm>
              <a:off x="5831594" y="304791"/>
              <a:ext cx="2817373" cy="2114386"/>
              <a:chOff x="1508" y="924"/>
              <a:chExt cx="1630" cy="1730"/>
            </a:xfrm>
          </p:grpSpPr>
          <p:sp>
            <p:nvSpPr>
              <p:cNvPr id="58"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59"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60"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61"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sp>
            <p:nvSpPr>
              <p:cNvPr id="62"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63"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64"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7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80"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grpSp>
        <p:nvGrpSpPr>
          <p:cNvPr id="2" name="群組 1"/>
          <p:cNvGrpSpPr/>
          <p:nvPr/>
        </p:nvGrpSpPr>
        <p:grpSpPr>
          <a:xfrm>
            <a:off x="1565138" y="1950596"/>
            <a:ext cx="3405517" cy="4202553"/>
            <a:chOff x="1565138" y="1950596"/>
            <a:chExt cx="3405517" cy="4202553"/>
          </a:xfrm>
        </p:grpSpPr>
        <p:grpSp>
          <p:nvGrpSpPr>
            <p:cNvPr id="49" name="群組 48"/>
            <p:cNvGrpSpPr/>
            <p:nvPr/>
          </p:nvGrpSpPr>
          <p:grpSpPr>
            <a:xfrm>
              <a:off x="1565138" y="1950596"/>
              <a:ext cx="3060000" cy="4202553"/>
              <a:chOff x="2951163" y="2085975"/>
              <a:chExt cx="2973387" cy="4600574"/>
            </a:xfrm>
          </p:grpSpPr>
          <p:sp>
            <p:nvSpPr>
              <p:cNvPr id="47" name="矩形 46"/>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4" name="Rectangle 42"/>
            <p:cNvSpPr>
              <a:spLocks noChangeArrowheads="1"/>
            </p:cNvSpPr>
            <p:nvPr/>
          </p:nvSpPr>
          <p:spPr bwMode="auto">
            <a:xfrm>
              <a:off x="1749443" y="551666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0" name="Text Box 6"/>
            <p:cNvSpPr txBox="1">
              <a:spLocks noChangeArrowheads="1"/>
            </p:cNvSpPr>
            <p:nvPr/>
          </p:nvSpPr>
          <p:spPr bwMode="auto">
            <a:xfrm>
              <a:off x="2759793" y="5538327"/>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45" name="Rectangle 42"/>
            <p:cNvSpPr>
              <a:spLocks noChangeArrowheads="1"/>
            </p:cNvSpPr>
            <p:nvPr/>
          </p:nvSpPr>
          <p:spPr bwMode="auto">
            <a:xfrm>
              <a:off x="1749443" y="502798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4" name="Rectangle 42"/>
            <p:cNvSpPr>
              <a:spLocks noChangeArrowheads="1"/>
            </p:cNvSpPr>
            <p:nvPr/>
          </p:nvSpPr>
          <p:spPr bwMode="auto">
            <a:xfrm>
              <a:off x="1744080" y="454105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5" name="Rectangle 42"/>
            <p:cNvSpPr>
              <a:spLocks noChangeArrowheads="1"/>
            </p:cNvSpPr>
            <p:nvPr/>
          </p:nvSpPr>
          <p:spPr bwMode="auto">
            <a:xfrm>
              <a:off x="1745258" y="4061184"/>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6" name="Rectangle 42"/>
            <p:cNvSpPr>
              <a:spLocks noChangeArrowheads="1"/>
            </p:cNvSpPr>
            <p:nvPr/>
          </p:nvSpPr>
          <p:spPr bwMode="auto">
            <a:xfrm>
              <a:off x="1744080" y="357497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7" name="Rectangle 42"/>
            <p:cNvSpPr>
              <a:spLocks noChangeArrowheads="1"/>
            </p:cNvSpPr>
            <p:nvPr/>
          </p:nvSpPr>
          <p:spPr bwMode="auto">
            <a:xfrm>
              <a:off x="1744080" y="308736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8" name="Rectangle 42"/>
            <p:cNvSpPr>
              <a:spLocks noChangeArrowheads="1"/>
            </p:cNvSpPr>
            <p:nvPr/>
          </p:nvSpPr>
          <p:spPr bwMode="auto">
            <a:xfrm>
              <a:off x="1744080" y="2603251"/>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9" name="Rectangle 42"/>
            <p:cNvSpPr>
              <a:spLocks noChangeArrowheads="1"/>
            </p:cNvSpPr>
            <p:nvPr/>
          </p:nvSpPr>
          <p:spPr bwMode="auto">
            <a:xfrm>
              <a:off x="1744080" y="211977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8" name="Text Box 6"/>
            <p:cNvSpPr txBox="1">
              <a:spLocks noChangeArrowheads="1"/>
            </p:cNvSpPr>
            <p:nvPr/>
          </p:nvSpPr>
          <p:spPr bwMode="auto">
            <a:xfrm>
              <a:off x="2759793" y="2126826"/>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7</a:t>
              </a:r>
            </a:p>
          </p:txBody>
        </p:sp>
        <p:sp>
          <p:nvSpPr>
            <p:cNvPr id="89" name="Text Box 6"/>
            <p:cNvSpPr txBox="1">
              <a:spLocks noChangeArrowheads="1"/>
            </p:cNvSpPr>
            <p:nvPr/>
          </p:nvSpPr>
          <p:spPr bwMode="auto">
            <a:xfrm>
              <a:off x="2759793" y="2614138"/>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6</a:t>
              </a:r>
            </a:p>
          </p:txBody>
        </p:sp>
        <p:sp>
          <p:nvSpPr>
            <p:cNvPr id="91" name="Text Box 6"/>
            <p:cNvSpPr txBox="1">
              <a:spLocks noChangeArrowheads="1"/>
            </p:cNvSpPr>
            <p:nvPr/>
          </p:nvSpPr>
          <p:spPr bwMode="auto">
            <a:xfrm>
              <a:off x="2759793" y="3088031"/>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5</a:t>
              </a:r>
            </a:p>
          </p:txBody>
        </p:sp>
        <p:sp>
          <p:nvSpPr>
            <p:cNvPr id="92" name="Text Box 6"/>
            <p:cNvSpPr txBox="1">
              <a:spLocks noChangeArrowheads="1"/>
            </p:cNvSpPr>
            <p:nvPr/>
          </p:nvSpPr>
          <p:spPr bwMode="auto">
            <a:xfrm>
              <a:off x="2759793" y="3604643"/>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4</a:t>
              </a:r>
            </a:p>
          </p:txBody>
        </p:sp>
        <p:sp>
          <p:nvSpPr>
            <p:cNvPr id="93" name="Text Box 6"/>
            <p:cNvSpPr txBox="1">
              <a:spLocks noChangeArrowheads="1"/>
            </p:cNvSpPr>
            <p:nvPr/>
          </p:nvSpPr>
          <p:spPr bwMode="auto">
            <a:xfrm>
              <a:off x="2759793" y="4091591"/>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3</a:t>
              </a:r>
            </a:p>
          </p:txBody>
        </p:sp>
        <p:sp>
          <p:nvSpPr>
            <p:cNvPr id="94" name="Text Box 6"/>
            <p:cNvSpPr txBox="1">
              <a:spLocks noChangeArrowheads="1"/>
            </p:cNvSpPr>
            <p:nvPr/>
          </p:nvSpPr>
          <p:spPr bwMode="auto">
            <a:xfrm>
              <a:off x="2759793" y="4586715"/>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2</a:t>
              </a:r>
            </a:p>
          </p:txBody>
        </p:sp>
        <p:sp>
          <p:nvSpPr>
            <p:cNvPr id="95" name="Text Box 6"/>
            <p:cNvSpPr txBox="1">
              <a:spLocks noChangeArrowheads="1"/>
            </p:cNvSpPr>
            <p:nvPr/>
          </p:nvSpPr>
          <p:spPr bwMode="auto">
            <a:xfrm>
              <a:off x="2759793" y="5061902"/>
              <a:ext cx="2210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w</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1</a:t>
              </a:r>
            </a:p>
          </p:txBody>
        </p:sp>
      </p:grpSp>
      <p:sp>
        <p:nvSpPr>
          <p:cNvPr id="40"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92462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3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05980" y="2018412"/>
            <a:ext cx="2664000" cy="436784"/>
          </a:xfrm>
          <a:prstGeom prst="rect">
            <a:avLst/>
          </a:prstGeom>
          <a:solidFill>
            <a:srgbClr val="9797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69" name="AutoShape 44"/>
          <p:cNvSpPr>
            <a:spLocks noChangeArrowheads="1"/>
          </p:cNvSpPr>
          <p:nvPr/>
        </p:nvSpPr>
        <p:spPr bwMode="auto">
          <a:xfrm rot="16200000">
            <a:off x="-769066" y="3903030"/>
            <a:ext cx="3775414"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7575FF"/>
          </a:solidFill>
          <a:ln w="9525">
            <a:noFill/>
            <a:miter lim="800000"/>
            <a:headEnd/>
            <a:tailEnd/>
          </a:ln>
          <a:effectLst/>
        </p:spPr>
        <p:txBody>
          <a:bodyPr wrap="none" anchor="ctr"/>
          <a:lstStyle/>
          <a:p>
            <a:endParaRPr lang="zh-TW" altLang="en-US"/>
          </a:p>
        </p:txBody>
      </p:sp>
      <p:sp>
        <p:nvSpPr>
          <p:cNvPr id="7" name="橢圓形圖說文字 6"/>
          <p:cNvSpPr/>
          <p:nvPr/>
        </p:nvSpPr>
        <p:spPr>
          <a:xfrm>
            <a:off x="5275329" y="4070655"/>
            <a:ext cx="2395500" cy="945179"/>
          </a:xfrm>
          <a:prstGeom prst="wedgeEllipseCallout">
            <a:avLst>
              <a:gd name="adj1" fmla="val -57645"/>
              <a:gd name="adj2" fmla="val -510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u="sng" dirty="0">
                <a:solidFill>
                  <a:srgbClr val="FF0000"/>
                </a:solidFill>
              </a:rPr>
              <a:t>Stuck-At </a:t>
            </a:r>
            <a:r>
              <a:rPr lang="en-US" altLang="zh-TW" sz="2000" u="sng" dirty="0" smtClean="0">
                <a:solidFill>
                  <a:srgbClr val="FF0000"/>
                </a:solidFill>
              </a:rPr>
              <a:t>Fault</a:t>
            </a:r>
          </a:p>
          <a:p>
            <a:pPr algn="ctr"/>
            <a:r>
              <a:rPr lang="en-US" altLang="zh-TW" sz="2000" dirty="0">
                <a:solidFill>
                  <a:srgbClr val="FF0000"/>
                </a:solidFill>
              </a:rPr>
              <a:t>w1, r1 =&gt; </a:t>
            </a:r>
            <a:r>
              <a:rPr lang="en-US" altLang="zh-TW" sz="2000" dirty="0" smtClean="0">
                <a:solidFill>
                  <a:srgbClr val="FF0000"/>
                </a:solidFill>
              </a:rPr>
              <a:t>sa0</a:t>
            </a:r>
            <a:endParaRPr lang="en-US" altLang="zh-TW" sz="2000" dirty="0">
              <a:solidFill>
                <a:srgbClr val="FF0000"/>
              </a:solidFill>
            </a:endParaRPr>
          </a:p>
        </p:txBody>
      </p:sp>
      <p:grpSp>
        <p:nvGrpSpPr>
          <p:cNvPr id="88" name="群組 87"/>
          <p:cNvGrpSpPr/>
          <p:nvPr/>
        </p:nvGrpSpPr>
        <p:grpSpPr>
          <a:xfrm>
            <a:off x="5620746" y="1666603"/>
            <a:ext cx="3040049" cy="2265176"/>
            <a:chOff x="5831593" y="304791"/>
            <a:chExt cx="2817374" cy="2114386"/>
          </a:xfrm>
        </p:grpSpPr>
        <p:grpSp>
          <p:nvGrpSpPr>
            <p:cNvPr id="89" name="Group 5"/>
            <p:cNvGrpSpPr>
              <a:grpSpLocks/>
            </p:cNvGrpSpPr>
            <p:nvPr/>
          </p:nvGrpSpPr>
          <p:grpSpPr bwMode="auto">
            <a:xfrm>
              <a:off x="5831594" y="304791"/>
              <a:ext cx="2817373" cy="2114386"/>
              <a:chOff x="1508" y="924"/>
              <a:chExt cx="1630" cy="1730"/>
            </a:xfrm>
          </p:grpSpPr>
          <p:sp>
            <p:nvSpPr>
              <p:cNvPr id="96"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97"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98"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99"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sp>
            <p:nvSpPr>
              <p:cNvPr id="100"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101"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102"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91"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92"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93"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94"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95"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104" name="橢圓形圖說文字 103"/>
          <p:cNvSpPr/>
          <p:nvPr/>
        </p:nvSpPr>
        <p:spPr>
          <a:xfrm>
            <a:off x="5041620" y="5260405"/>
            <a:ext cx="3666081" cy="1038540"/>
          </a:xfrm>
          <a:prstGeom prst="wedgeEllipseCallout">
            <a:avLst>
              <a:gd name="adj1" fmla="val -51669"/>
              <a:gd name="adj2" fmla="val -5286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u="sng" dirty="0">
                <a:solidFill>
                  <a:srgbClr val="FF0000"/>
                </a:solidFill>
              </a:rPr>
              <a:t>Transition Fault</a:t>
            </a:r>
          </a:p>
          <a:p>
            <a:r>
              <a:rPr lang="en-US" altLang="zh-TW" sz="2000" dirty="0">
                <a:solidFill>
                  <a:srgbClr val="FF0000"/>
                </a:solidFill>
              </a:rPr>
              <a:t>w0, r0, w1, r1 =&gt; up TF</a:t>
            </a:r>
          </a:p>
        </p:txBody>
      </p:sp>
      <p:grpSp>
        <p:nvGrpSpPr>
          <p:cNvPr id="8" name="群組 7"/>
          <p:cNvGrpSpPr/>
          <p:nvPr/>
        </p:nvGrpSpPr>
        <p:grpSpPr>
          <a:xfrm>
            <a:off x="1565138" y="1950596"/>
            <a:ext cx="3450401" cy="4202553"/>
            <a:chOff x="1565138" y="1950596"/>
            <a:chExt cx="3450401" cy="4202553"/>
          </a:xfrm>
        </p:grpSpPr>
        <p:grpSp>
          <p:nvGrpSpPr>
            <p:cNvPr id="46" name="群組 45"/>
            <p:cNvGrpSpPr/>
            <p:nvPr/>
          </p:nvGrpSpPr>
          <p:grpSpPr>
            <a:xfrm>
              <a:off x="1565138" y="1950596"/>
              <a:ext cx="3450401" cy="4202553"/>
              <a:chOff x="1565138" y="1950596"/>
              <a:chExt cx="3450401" cy="4202553"/>
            </a:xfrm>
          </p:grpSpPr>
          <p:grpSp>
            <p:nvGrpSpPr>
              <p:cNvPr id="54" name="群組 53"/>
              <p:cNvGrpSpPr/>
              <p:nvPr/>
            </p:nvGrpSpPr>
            <p:grpSpPr>
              <a:xfrm>
                <a:off x="1565138" y="1950596"/>
                <a:ext cx="3060000" cy="4202553"/>
                <a:chOff x="2951163" y="2085975"/>
                <a:chExt cx="2973387" cy="4600574"/>
              </a:xfrm>
            </p:grpSpPr>
            <p:sp>
              <p:nvSpPr>
                <p:cNvPr id="76" name="矩形 75"/>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7" name="Rectangle 42"/>
              <p:cNvSpPr>
                <a:spLocks noChangeArrowheads="1"/>
              </p:cNvSpPr>
              <p:nvPr/>
            </p:nvSpPr>
            <p:spPr bwMode="auto">
              <a:xfrm>
                <a:off x="1749443" y="551666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8" name="Text Box 6"/>
              <p:cNvSpPr txBox="1">
                <a:spLocks noChangeArrowheads="1"/>
              </p:cNvSpPr>
              <p:nvPr/>
            </p:nvSpPr>
            <p:spPr bwMode="auto">
              <a:xfrm>
                <a:off x="2400300" y="5538327"/>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59" name="Rectangle 42"/>
              <p:cNvSpPr>
                <a:spLocks noChangeArrowheads="1"/>
              </p:cNvSpPr>
              <p:nvPr/>
            </p:nvSpPr>
            <p:spPr bwMode="auto">
              <a:xfrm>
                <a:off x="1749443" y="502798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0" name="Rectangle 42"/>
              <p:cNvSpPr>
                <a:spLocks noChangeArrowheads="1"/>
              </p:cNvSpPr>
              <p:nvPr/>
            </p:nvSpPr>
            <p:spPr bwMode="auto">
              <a:xfrm>
                <a:off x="1744080" y="454105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1" name="Rectangle 42"/>
              <p:cNvSpPr>
                <a:spLocks noChangeArrowheads="1"/>
              </p:cNvSpPr>
              <p:nvPr/>
            </p:nvSpPr>
            <p:spPr bwMode="auto">
              <a:xfrm>
                <a:off x="1745258" y="4061184"/>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2" name="Rectangle 42"/>
              <p:cNvSpPr>
                <a:spLocks noChangeArrowheads="1"/>
              </p:cNvSpPr>
              <p:nvPr/>
            </p:nvSpPr>
            <p:spPr bwMode="auto">
              <a:xfrm>
                <a:off x="1744080" y="357497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3" name="Rectangle 42"/>
              <p:cNvSpPr>
                <a:spLocks noChangeArrowheads="1"/>
              </p:cNvSpPr>
              <p:nvPr/>
            </p:nvSpPr>
            <p:spPr bwMode="auto">
              <a:xfrm>
                <a:off x="1744080" y="308736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4" name="Rectangle 42"/>
              <p:cNvSpPr>
                <a:spLocks noChangeArrowheads="1"/>
              </p:cNvSpPr>
              <p:nvPr/>
            </p:nvSpPr>
            <p:spPr bwMode="auto">
              <a:xfrm>
                <a:off x="1744080" y="2603251"/>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5" name="Rectangle 42"/>
              <p:cNvSpPr>
                <a:spLocks noChangeArrowheads="1"/>
              </p:cNvSpPr>
              <p:nvPr/>
            </p:nvSpPr>
            <p:spPr bwMode="auto">
              <a:xfrm>
                <a:off x="1744080" y="211977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79" name="Text Box 6"/>
            <p:cNvSpPr txBox="1">
              <a:spLocks noChangeArrowheads="1"/>
            </p:cNvSpPr>
            <p:nvPr/>
          </p:nvSpPr>
          <p:spPr bwMode="auto">
            <a:xfrm>
              <a:off x="2400299" y="503488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1</a:t>
              </a:r>
            </a:p>
          </p:txBody>
        </p:sp>
        <p:sp>
          <p:nvSpPr>
            <p:cNvPr id="80" name="Text Box 6"/>
            <p:cNvSpPr txBox="1">
              <a:spLocks noChangeArrowheads="1"/>
            </p:cNvSpPr>
            <p:nvPr/>
          </p:nvSpPr>
          <p:spPr bwMode="auto">
            <a:xfrm>
              <a:off x="2400298" y="452984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2</a:t>
              </a:r>
            </a:p>
          </p:txBody>
        </p:sp>
        <p:sp>
          <p:nvSpPr>
            <p:cNvPr id="81" name="Text Box 6"/>
            <p:cNvSpPr txBox="1">
              <a:spLocks noChangeArrowheads="1"/>
            </p:cNvSpPr>
            <p:nvPr/>
          </p:nvSpPr>
          <p:spPr bwMode="auto">
            <a:xfrm>
              <a:off x="2400297" y="407309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3</a:t>
              </a:r>
            </a:p>
          </p:txBody>
        </p:sp>
        <p:sp>
          <p:nvSpPr>
            <p:cNvPr id="84" name="Text Box 6"/>
            <p:cNvSpPr txBox="1">
              <a:spLocks noChangeArrowheads="1"/>
            </p:cNvSpPr>
            <p:nvPr/>
          </p:nvSpPr>
          <p:spPr bwMode="auto">
            <a:xfrm>
              <a:off x="2400296" y="361553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4</a:t>
              </a:r>
            </a:p>
          </p:txBody>
        </p:sp>
        <p:sp>
          <p:nvSpPr>
            <p:cNvPr id="85" name="Text Box 6"/>
            <p:cNvSpPr txBox="1">
              <a:spLocks noChangeArrowheads="1"/>
            </p:cNvSpPr>
            <p:nvPr/>
          </p:nvSpPr>
          <p:spPr bwMode="auto">
            <a:xfrm>
              <a:off x="2400296" y="311038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5</a:t>
              </a:r>
            </a:p>
          </p:txBody>
        </p:sp>
        <p:sp>
          <p:nvSpPr>
            <p:cNvPr id="86" name="Text Box 6"/>
            <p:cNvSpPr txBox="1">
              <a:spLocks noChangeArrowheads="1"/>
            </p:cNvSpPr>
            <p:nvPr/>
          </p:nvSpPr>
          <p:spPr bwMode="auto">
            <a:xfrm>
              <a:off x="2400296" y="264410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6</a:t>
              </a:r>
            </a:p>
          </p:txBody>
        </p:sp>
        <p:sp>
          <p:nvSpPr>
            <p:cNvPr id="87" name="Text Box 6"/>
            <p:cNvSpPr txBox="1">
              <a:spLocks noChangeArrowheads="1"/>
            </p:cNvSpPr>
            <p:nvPr/>
          </p:nvSpPr>
          <p:spPr bwMode="auto">
            <a:xfrm>
              <a:off x="2398182" y="213986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7</a:t>
              </a:r>
            </a:p>
          </p:txBody>
        </p:sp>
      </p:grpSp>
      <p:sp>
        <p:nvSpPr>
          <p:cNvPr id="44"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(2/7)</a:t>
            </a:r>
            <a:endParaRPr lang="zh-TW" altLang="en-US" sz="2000" dirty="0"/>
          </a:p>
        </p:txBody>
      </p:sp>
      <p:sp>
        <p:nvSpPr>
          <p:cNvPr id="45"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348036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3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 grpId="0" animBg="1"/>
      <p:bldP spid="10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05980" y="2362364"/>
            <a:ext cx="2664000" cy="436784"/>
          </a:xfrm>
          <a:prstGeom prst="rect">
            <a:avLst/>
          </a:prstGeom>
          <a:solidFill>
            <a:srgbClr val="9797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41" name="AutoShape 44"/>
          <p:cNvSpPr>
            <a:spLocks noChangeArrowheads="1"/>
          </p:cNvSpPr>
          <p:nvPr/>
        </p:nvSpPr>
        <p:spPr bwMode="auto">
          <a:xfrm rot="16200000">
            <a:off x="-769066" y="3903030"/>
            <a:ext cx="3775414"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7575FF"/>
          </a:solidFill>
          <a:ln w="9525">
            <a:noFill/>
            <a:miter lim="800000"/>
            <a:headEnd/>
            <a:tailEnd/>
          </a:ln>
          <a:effectLst/>
        </p:spPr>
        <p:txBody>
          <a:bodyPr wrap="none" anchor="ctr"/>
          <a:lstStyle/>
          <a:p>
            <a:endParaRPr lang="zh-TW" altLang="en-US"/>
          </a:p>
        </p:txBody>
      </p:sp>
      <p:grpSp>
        <p:nvGrpSpPr>
          <p:cNvPr id="46" name="群組 45"/>
          <p:cNvGrpSpPr/>
          <p:nvPr/>
        </p:nvGrpSpPr>
        <p:grpSpPr>
          <a:xfrm>
            <a:off x="5620746" y="1666603"/>
            <a:ext cx="3040049" cy="2265176"/>
            <a:chOff x="5831593" y="304791"/>
            <a:chExt cx="2817374" cy="2114386"/>
          </a:xfrm>
        </p:grpSpPr>
        <p:grpSp>
          <p:nvGrpSpPr>
            <p:cNvPr id="65" name="Group 5"/>
            <p:cNvGrpSpPr>
              <a:grpSpLocks/>
            </p:cNvGrpSpPr>
            <p:nvPr/>
          </p:nvGrpSpPr>
          <p:grpSpPr bwMode="auto">
            <a:xfrm>
              <a:off x="5831594" y="304791"/>
              <a:ext cx="2817373" cy="2114386"/>
              <a:chOff x="1508" y="924"/>
              <a:chExt cx="1630" cy="1730"/>
            </a:xfrm>
          </p:grpSpPr>
          <p:sp>
            <p:nvSpPr>
              <p:cNvPr id="73"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74"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75"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4"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sp>
            <p:nvSpPr>
              <p:cNvPr id="85"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6"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87"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6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2"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grpSp>
        <p:nvGrpSpPr>
          <p:cNvPr id="54" name="群組 53"/>
          <p:cNvGrpSpPr/>
          <p:nvPr/>
        </p:nvGrpSpPr>
        <p:grpSpPr>
          <a:xfrm>
            <a:off x="1565138" y="1950596"/>
            <a:ext cx="3450401" cy="4202553"/>
            <a:chOff x="1565138" y="1950596"/>
            <a:chExt cx="3450401" cy="4202553"/>
          </a:xfrm>
        </p:grpSpPr>
        <p:grpSp>
          <p:nvGrpSpPr>
            <p:cNvPr id="57" name="群組 56"/>
            <p:cNvGrpSpPr/>
            <p:nvPr/>
          </p:nvGrpSpPr>
          <p:grpSpPr>
            <a:xfrm>
              <a:off x="1565138" y="1950596"/>
              <a:ext cx="3450401" cy="4202553"/>
              <a:chOff x="1565138" y="1950596"/>
              <a:chExt cx="3450401" cy="4202553"/>
            </a:xfrm>
          </p:grpSpPr>
          <p:grpSp>
            <p:nvGrpSpPr>
              <p:cNvPr id="76" name="群組 75"/>
              <p:cNvGrpSpPr/>
              <p:nvPr/>
            </p:nvGrpSpPr>
            <p:grpSpPr>
              <a:xfrm>
                <a:off x="1565138" y="1950596"/>
                <a:ext cx="3060000" cy="4202553"/>
                <a:chOff x="2951163" y="2085975"/>
                <a:chExt cx="2973387" cy="4600574"/>
              </a:xfrm>
            </p:grpSpPr>
            <p:sp>
              <p:nvSpPr>
                <p:cNvPr id="94" name="矩形 93"/>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7" name="Rectangle 42"/>
              <p:cNvSpPr>
                <a:spLocks noChangeArrowheads="1"/>
              </p:cNvSpPr>
              <p:nvPr/>
            </p:nvSpPr>
            <p:spPr bwMode="auto">
              <a:xfrm>
                <a:off x="1749443" y="551666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8" name="Text Box 6"/>
              <p:cNvSpPr txBox="1">
                <a:spLocks noChangeArrowheads="1"/>
              </p:cNvSpPr>
              <p:nvPr/>
            </p:nvSpPr>
            <p:spPr bwMode="auto">
              <a:xfrm>
                <a:off x="2400300" y="5538327"/>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79" name="Rectangle 42"/>
              <p:cNvSpPr>
                <a:spLocks noChangeArrowheads="1"/>
              </p:cNvSpPr>
              <p:nvPr/>
            </p:nvSpPr>
            <p:spPr bwMode="auto">
              <a:xfrm>
                <a:off x="1749443" y="5027980"/>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 name="Rectangle 42"/>
              <p:cNvSpPr>
                <a:spLocks noChangeArrowheads="1"/>
              </p:cNvSpPr>
              <p:nvPr/>
            </p:nvSpPr>
            <p:spPr bwMode="auto">
              <a:xfrm>
                <a:off x="1744080" y="454105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1" name="Rectangle 42"/>
              <p:cNvSpPr>
                <a:spLocks noChangeArrowheads="1"/>
              </p:cNvSpPr>
              <p:nvPr/>
            </p:nvSpPr>
            <p:spPr bwMode="auto">
              <a:xfrm>
                <a:off x="1745258" y="4061184"/>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8" name="Rectangle 42"/>
              <p:cNvSpPr>
                <a:spLocks noChangeArrowheads="1"/>
              </p:cNvSpPr>
              <p:nvPr/>
            </p:nvSpPr>
            <p:spPr bwMode="auto">
              <a:xfrm>
                <a:off x="1744080" y="357497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1" name="Rectangle 42"/>
              <p:cNvSpPr>
                <a:spLocks noChangeArrowheads="1"/>
              </p:cNvSpPr>
              <p:nvPr/>
            </p:nvSpPr>
            <p:spPr bwMode="auto">
              <a:xfrm>
                <a:off x="1744080" y="3087369"/>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2" name="Rectangle 42"/>
              <p:cNvSpPr>
                <a:spLocks noChangeArrowheads="1"/>
              </p:cNvSpPr>
              <p:nvPr/>
            </p:nvSpPr>
            <p:spPr bwMode="auto">
              <a:xfrm>
                <a:off x="1744080" y="2603251"/>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3" name="Rectangle 42"/>
              <p:cNvSpPr>
                <a:spLocks noChangeArrowheads="1"/>
              </p:cNvSpPr>
              <p:nvPr/>
            </p:nvSpPr>
            <p:spPr bwMode="auto">
              <a:xfrm>
                <a:off x="1744080" y="2119777"/>
                <a:ext cx="2700000" cy="474223"/>
              </a:xfrm>
              <a:prstGeom prst="rect">
                <a:avLst/>
              </a:prstGeom>
              <a:solidFill>
                <a:srgbClr val="9797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58" name="Text Box 6"/>
            <p:cNvSpPr txBox="1">
              <a:spLocks noChangeArrowheads="1"/>
            </p:cNvSpPr>
            <p:nvPr/>
          </p:nvSpPr>
          <p:spPr bwMode="auto">
            <a:xfrm>
              <a:off x="2400299" y="503488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a:t>
              </a:r>
              <a:r>
                <a:rPr lang="en-US" altLang="zh-TW" sz="2200" b="0" dirty="0">
                  <a:solidFill>
                    <a:schemeClr val="tx1">
                      <a:lumMod val="50000"/>
                    </a:schemeClr>
                  </a:solidFill>
                  <a:latin typeface="+mn-lt"/>
                </a:rPr>
                <a:t>0</a:t>
              </a:r>
              <a:r>
                <a:rPr lang="en-US" altLang="zh-TW" sz="2200" b="0" dirty="0" smtClean="0">
                  <a:solidFill>
                    <a:schemeClr val="tx1">
                      <a:lumMod val="50000"/>
                    </a:schemeClr>
                  </a:solidFill>
                  <a:latin typeface="+mn-lt"/>
                </a:rPr>
                <a:t>                  </a:t>
              </a:r>
              <a:r>
                <a:rPr lang="en-US" altLang="zh-TW" sz="2200" dirty="0">
                  <a:solidFill>
                    <a:schemeClr val="tx1">
                      <a:lumMod val="50000"/>
                    </a:schemeClr>
                  </a:solidFill>
                  <a:latin typeface="+mn-lt"/>
                </a:rPr>
                <a:t>1</a:t>
              </a:r>
            </a:p>
          </p:txBody>
        </p:sp>
        <p:sp>
          <p:nvSpPr>
            <p:cNvPr id="59" name="Text Box 6"/>
            <p:cNvSpPr txBox="1">
              <a:spLocks noChangeArrowheads="1"/>
            </p:cNvSpPr>
            <p:nvPr/>
          </p:nvSpPr>
          <p:spPr bwMode="auto">
            <a:xfrm>
              <a:off x="2400298" y="452984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2</a:t>
              </a:r>
            </a:p>
          </p:txBody>
        </p:sp>
        <p:sp>
          <p:nvSpPr>
            <p:cNvPr id="60" name="Text Box 6"/>
            <p:cNvSpPr txBox="1">
              <a:spLocks noChangeArrowheads="1"/>
            </p:cNvSpPr>
            <p:nvPr/>
          </p:nvSpPr>
          <p:spPr bwMode="auto">
            <a:xfrm>
              <a:off x="2400297" y="407309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3</a:t>
              </a:r>
            </a:p>
          </p:txBody>
        </p:sp>
        <p:sp>
          <p:nvSpPr>
            <p:cNvPr id="61" name="Text Box 6"/>
            <p:cNvSpPr txBox="1">
              <a:spLocks noChangeArrowheads="1"/>
            </p:cNvSpPr>
            <p:nvPr/>
          </p:nvSpPr>
          <p:spPr bwMode="auto">
            <a:xfrm>
              <a:off x="2400296" y="361553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4</a:t>
              </a:r>
            </a:p>
          </p:txBody>
        </p:sp>
        <p:sp>
          <p:nvSpPr>
            <p:cNvPr id="62" name="Text Box 6"/>
            <p:cNvSpPr txBox="1">
              <a:spLocks noChangeArrowheads="1"/>
            </p:cNvSpPr>
            <p:nvPr/>
          </p:nvSpPr>
          <p:spPr bwMode="auto">
            <a:xfrm>
              <a:off x="2400296" y="311038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5</a:t>
              </a:r>
            </a:p>
          </p:txBody>
        </p:sp>
        <p:sp>
          <p:nvSpPr>
            <p:cNvPr id="63" name="Text Box 6"/>
            <p:cNvSpPr txBox="1">
              <a:spLocks noChangeArrowheads="1"/>
            </p:cNvSpPr>
            <p:nvPr/>
          </p:nvSpPr>
          <p:spPr bwMode="auto">
            <a:xfrm>
              <a:off x="2400296" y="264410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6</a:t>
              </a:r>
            </a:p>
          </p:txBody>
        </p:sp>
        <p:sp>
          <p:nvSpPr>
            <p:cNvPr id="64" name="Text Box 6"/>
            <p:cNvSpPr txBox="1">
              <a:spLocks noChangeArrowheads="1"/>
            </p:cNvSpPr>
            <p:nvPr/>
          </p:nvSpPr>
          <p:spPr bwMode="auto">
            <a:xfrm>
              <a:off x="2398182" y="213986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7</a:t>
              </a:r>
            </a:p>
          </p:txBody>
        </p:sp>
      </p:grpSp>
      <p:sp>
        <p:nvSpPr>
          <p:cNvPr id="96" name="橢圓形圖說文字 95"/>
          <p:cNvSpPr/>
          <p:nvPr/>
        </p:nvSpPr>
        <p:spPr>
          <a:xfrm>
            <a:off x="5275329" y="4070655"/>
            <a:ext cx="2395500" cy="945179"/>
          </a:xfrm>
          <a:prstGeom prst="wedgeEllipseCallout">
            <a:avLst>
              <a:gd name="adj1" fmla="val -57645"/>
              <a:gd name="adj2" fmla="val -510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u="sng" dirty="0">
                <a:solidFill>
                  <a:srgbClr val="FF0000"/>
                </a:solidFill>
              </a:rPr>
              <a:t>Stuck-At </a:t>
            </a:r>
            <a:r>
              <a:rPr lang="en-US" altLang="zh-TW" sz="2000" u="sng" dirty="0" smtClean="0">
                <a:solidFill>
                  <a:srgbClr val="FF0000"/>
                </a:solidFill>
              </a:rPr>
              <a:t>Fault</a:t>
            </a:r>
          </a:p>
          <a:p>
            <a:pPr algn="ctr"/>
            <a:r>
              <a:rPr lang="en-US" altLang="zh-TW" sz="2000" dirty="0" smtClean="0">
                <a:solidFill>
                  <a:srgbClr val="FF0000"/>
                </a:solidFill>
              </a:rPr>
              <a:t>w0, r0 </a:t>
            </a:r>
            <a:r>
              <a:rPr lang="en-US" altLang="zh-TW" sz="2000" dirty="0">
                <a:solidFill>
                  <a:srgbClr val="FF0000"/>
                </a:solidFill>
              </a:rPr>
              <a:t>=&gt; </a:t>
            </a:r>
            <a:r>
              <a:rPr lang="en-US" altLang="zh-TW" sz="2000" dirty="0" smtClean="0">
                <a:solidFill>
                  <a:srgbClr val="FF0000"/>
                </a:solidFill>
              </a:rPr>
              <a:t>sa1</a:t>
            </a:r>
            <a:endParaRPr lang="en-US" altLang="zh-TW" sz="2000" dirty="0">
              <a:solidFill>
                <a:srgbClr val="FF0000"/>
              </a:solidFill>
            </a:endParaRPr>
          </a:p>
        </p:txBody>
      </p:sp>
      <p:sp>
        <p:nvSpPr>
          <p:cNvPr id="43"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(3/7)</a:t>
            </a:r>
            <a:endParaRPr lang="zh-TW" altLang="en-US" sz="2000" dirty="0"/>
          </a:p>
        </p:txBody>
      </p:sp>
      <p:sp>
        <p:nvSpPr>
          <p:cNvPr id="44"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137091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3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26300" y="2778828"/>
            <a:ext cx="2664000" cy="436784"/>
          </a:xfrm>
          <a:prstGeom prst="rect">
            <a:avLst/>
          </a:prstGeom>
          <a:solidFill>
            <a:srgbClr val="19C3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46" name="群組 45"/>
          <p:cNvGrpSpPr/>
          <p:nvPr/>
        </p:nvGrpSpPr>
        <p:grpSpPr>
          <a:xfrm>
            <a:off x="5620746" y="1666603"/>
            <a:ext cx="3040049" cy="2265176"/>
            <a:chOff x="5831593" y="304791"/>
            <a:chExt cx="2817374" cy="2114386"/>
          </a:xfrm>
        </p:grpSpPr>
        <p:grpSp>
          <p:nvGrpSpPr>
            <p:cNvPr id="65" name="Group 5"/>
            <p:cNvGrpSpPr>
              <a:grpSpLocks/>
            </p:cNvGrpSpPr>
            <p:nvPr/>
          </p:nvGrpSpPr>
          <p:grpSpPr bwMode="auto">
            <a:xfrm>
              <a:off x="5831594" y="304791"/>
              <a:ext cx="2817373" cy="2114386"/>
              <a:chOff x="1508" y="924"/>
              <a:chExt cx="1630" cy="1730"/>
            </a:xfrm>
          </p:grpSpPr>
          <p:sp>
            <p:nvSpPr>
              <p:cNvPr id="73"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74"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75"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5"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6"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87"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84"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grpSp>
        <p:sp>
          <p:nvSpPr>
            <p:cNvPr id="6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2"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54" name="AutoShape 25"/>
          <p:cNvSpPr>
            <a:spLocks noChangeArrowheads="1"/>
          </p:cNvSpPr>
          <p:nvPr/>
        </p:nvSpPr>
        <p:spPr bwMode="auto">
          <a:xfrm rot="5400000">
            <a:off x="-740325" y="3970011"/>
            <a:ext cx="3699560"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19C3FF"/>
          </a:solidFill>
          <a:ln w="9525">
            <a:noFill/>
            <a:miter lim="800000"/>
            <a:headEnd/>
            <a:tailEnd/>
          </a:ln>
          <a:effectLst/>
        </p:spPr>
        <p:txBody>
          <a:bodyPr wrap="none" anchor="ctr"/>
          <a:lstStyle/>
          <a:p>
            <a:endParaRPr lang="zh-TW" altLang="en-US"/>
          </a:p>
        </p:txBody>
      </p:sp>
      <p:sp>
        <p:nvSpPr>
          <p:cNvPr id="36" name="橢圓形圖說文字 35"/>
          <p:cNvSpPr/>
          <p:nvPr/>
        </p:nvSpPr>
        <p:spPr>
          <a:xfrm>
            <a:off x="5226008" y="4707949"/>
            <a:ext cx="3194917" cy="1310098"/>
          </a:xfrm>
          <a:prstGeom prst="wedgeEllipseCallout">
            <a:avLst>
              <a:gd name="adj1" fmla="val -57645"/>
              <a:gd name="adj2" fmla="val -510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u="sng" dirty="0">
                <a:solidFill>
                  <a:srgbClr val="FF0000"/>
                </a:solidFill>
              </a:rPr>
              <a:t>Coupling </a:t>
            </a:r>
            <a:r>
              <a:rPr lang="en-US" altLang="zh-TW" sz="2000" u="sng" dirty="0" smtClean="0">
                <a:solidFill>
                  <a:srgbClr val="FF0000"/>
                </a:solidFill>
              </a:rPr>
              <a:t>Fault</a:t>
            </a:r>
          </a:p>
          <a:p>
            <a:pPr algn="ctr"/>
            <a:r>
              <a:rPr lang="en-US" altLang="zh-TW" sz="2000" dirty="0" smtClean="0">
                <a:solidFill>
                  <a:srgbClr val="FF0000"/>
                </a:solidFill>
              </a:rPr>
              <a:t>w1</a:t>
            </a:r>
            <a:r>
              <a:rPr lang="en-US" altLang="zh-TW" sz="2000" dirty="0">
                <a:solidFill>
                  <a:srgbClr val="FF0000"/>
                </a:solidFill>
              </a:rPr>
              <a:t>, r1 (address </a:t>
            </a:r>
            <a:r>
              <a:rPr lang="en-US" altLang="zh-TW" sz="2000" dirty="0" smtClean="0">
                <a:solidFill>
                  <a:srgbClr val="FF0000"/>
                </a:solidFill>
              </a:rPr>
              <a:t>n-1)</a:t>
            </a:r>
          </a:p>
          <a:p>
            <a:pPr algn="ctr"/>
            <a:r>
              <a:rPr lang="en-US" altLang="zh-TW" sz="2000" dirty="0" smtClean="0">
                <a:solidFill>
                  <a:srgbClr val="FF0000"/>
                </a:solidFill>
              </a:rPr>
              <a:t>r1 </a:t>
            </a:r>
            <a:r>
              <a:rPr lang="en-US" altLang="zh-TW" sz="2000" dirty="0">
                <a:solidFill>
                  <a:srgbClr val="FF0000"/>
                </a:solidFill>
              </a:rPr>
              <a:t>(address n)</a:t>
            </a:r>
          </a:p>
        </p:txBody>
      </p:sp>
      <p:grpSp>
        <p:nvGrpSpPr>
          <p:cNvPr id="89" name="群組 88"/>
          <p:cNvGrpSpPr/>
          <p:nvPr/>
        </p:nvGrpSpPr>
        <p:grpSpPr>
          <a:xfrm>
            <a:off x="1565138" y="1950596"/>
            <a:ext cx="3450401" cy="4202553"/>
            <a:chOff x="1565138" y="1950596"/>
            <a:chExt cx="3450401" cy="4202553"/>
          </a:xfrm>
        </p:grpSpPr>
        <p:grpSp>
          <p:nvGrpSpPr>
            <p:cNvPr id="91" name="群組 90"/>
            <p:cNvGrpSpPr/>
            <p:nvPr/>
          </p:nvGrpSpPr>
          <p:grpSpPr>
            <a:xfrm>
              <a:off x="1565138" y="1950596"/>
              <a:ext cx="3450401" cy="4202553"/>
              <a:chOff x="1565138" y="1950596"/>
              <a:chExt cx="3450401" cy="4202553"/>
            </a:xfrm>
          </p:grpSpPr>
          <p:grpSp>
            <p:nvGrpSpPr>
              <p:cNvPr id="99" name="群組 98"/>
              <p:cNvGrpSpPr/>
              <p:nvPr/>
            </p:nvGrpSpPr>
            <p:grpSpPr>
              <a:xfrm>
                <a:off x="1565138" y="1950596"/>
                <a:ext cx="3060000" cy="4202553"/>
                <a:chOff x="2951163" y="2085975"/>
                <a:chExt cx="2973387" cy="4600574"/>
              </a:xfrm>
            </p:grpSpPr>
            <p:sp>
              <p:nvSpPr>
                <p:cNvPr id="109" name="矩形 108"/>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0" name="Rectangle 42"/>
              <p:cNvSpPr>
                <a:spLocks noChangeArrowheads="1"/>
              </p:cNvSpPr>
              <p:nvPr/>
            </p:nvSpPr>
            <p:spPr bwMode="auto">
              <a:xfrm>
                <a:off x="1749443" y="551666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1" name="Text Box 6"/>
              <p:cNvSpPr txBox="1">
                <a:spLocks noChangeArrowheads="1"/>
              </p:cNvSpPr>
              <p:nvPr/>
            </p:nvSpPr>
            <p:spPr bwMode="auto">
              <a:xfrm>
                <a:off x="2400300" y="5538327"/>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102" name="Rectangle 42"/>
              <p:cNvSpPr>
                <a:spLocks noChangeArrowheads="1"/>
              </p:cNvSpPr>
              <p:nvPr/>
            </p:nvSpPr>
            <p:spPr bwMode="auto">
              <a:xfrm>
                <a:off x="1749443" y="502798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3" name="Rectangle 42"/>
              <p:cNvSpPr>
                <a:spLocks noChangeArrowheads="1"/>
              </p:cNvSpPr>
              <p:nvPr/>
            </p:nvSpPr>
            <p:spPr bwMode="auto">
              <a:xfrm>
                <a:off x="1744080" y="454105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4" name="Rectangle 42"/>
              <p:cNvSpPr>
                <a:spLocks noChangeArrowheads="1"/>
              </p:cNvSpPr>
              <p:nvPr/>
            </p:nvSpPr>
            <p:spPr bwMode="auto">
              <a:xfrm>
                <a:off x="1745258" y="4061184"/>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5" name="Rectangle 42"/>
              <p:cNvSpPr>
                <a:spLocks noChangeArrowheads="1"/>
              </p:cNvSpPr>
              <p:nvPr/>
            </p:nvSpPr>
            <p:spPr bwMode="auto">
              <a:xfrm>
                <a:off x="1744080" y="357497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6" name="Rectangle 42"/>
              <p:cNvSpPr>
                <a:spLocks noChangeArrowheads="1"/>
              </p:cNvSpPr>
              <p:nvPr/>
            </p:nvSpPr>
            <p:spPr bwMode="auto">
              <a:xfrm>
                <a:off x="1744080" y="308736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7" name="Rectangle 42"/>
              <p:cNvSpPr>
                <a:spLocks noChangeArrowheads="1"/>
              </p:cNvSpPr>
              <p:nvPr/>
            </p:nvSpPr>
            <p:spPr bwMode="auto">
              <a:xfrm>
                <a:off x="1744080" y="2603251"/>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08" name="Rectangle 42"/>
              <p:cNvSpPr>
                <a:spLocks noChangeArrowheads="1"/>
              </p:cNvSpPr>
              <p:nvPr/>
            </p:nvSpPr>
            <p:spPr bwMode="auto">
              <a:xfrm>
                <a:off x="1744080" y="211977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92" name="Text Box 6"/>
            <p:cNvSpPr txBox="1">
              <a:spLocks noChangeArrowheads="1"/>
            </p:cNvSpPr>
            <p:nvPr/>
          </p:nvSpPr>
          <p:spPr bwMode="auto">
            <a:xfrm>
              <a:off x="2400299" y="503488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1</a:t>
              </a:r>
            </a:p>
          </p:txBody>
        </p:sp>
        <p:sp>
          <p:nvSpPr>
            <p:cNvPr id="93" name="Text Box 6"/>
            <p:cNvSpPr txBox="1">
              <a:spLocks noChangeArrowheads="1"/>
            </p:cNvSpPr>
            <p:nvPr/>
          </p:nvSpPr>
          <p:spPr bwMode="auto">
            <a:xfrm>
              <a:off x="2400298" y="452984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2</a:t>
              </a:r>
            </a:p>
          </p:txBody>
        </p:sp>
        <p:sp>
          <p:nvSpPr>
            <p:cNvPr id="94" name="Text Box 6"/>
            <p:cNvSpPr txBox="1">
              <a:spLocks noChangeArrowheads="1"/>
            </p:cNvSpPr>
            <p:nvPr/>
          </p:nvSpPr>
          <p:spPr bwMode="auto">
            <a:xfrm>
              <a:off x="2400297" y="407309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3</a:t>
              </a:r>
            </a:p>
          </p:txBody>
        </p:sp>
        <p:sp>
          <p:nvSpPr>
            <p:cNvPr id="95" name="Text Box 6"/>
            <p:cNvSpPr txBox="1">
              <a:spLocks noChangeArrowheads="1"/>
            </p:cNvSpPr>
            <p:nvPr/>
          </p:nvSpPr>
          <p:spPr bwMode="auto">
            <a:xfrm>
              <a:off x="2400296" y="361553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4</a:t>
              </a:r>
            </a:p>
          </p:txBody>
        </p:sp>
        <p:sp>
          <p:nvSpPr>
            <p:cNvPr id="96" name="Text Box 6"/>
            <p:cNvSpPr txBox="1">
              <a:spLocks noChangeArrowheads="1"/>
            </p:cNvSpPr>
            <p:nvPr/>
          </p:nvSpPr>
          <p:spPr bwMode="auto">
            <a:xfrm>
              <a:off x="2400296" y="311038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5</a:t>
              </a:r>
            </a:p>
          </p:txBody>
        </p:sp>
        <p:sp>
          <p:nvSpPr>
            <p:cNvPr id="97" name="Text Box 6"/>
            <p:cNvSpPr txBox="1">
              <a:spLocks noChangeArrowheads="1"/>
            </p:cNvSpPr>
            <p:nvPr/>
          </p:nvSpPr>
          <p:spPr bwMode="auto">
            <a:xfrm>
              <a:off x="2400296" y="264410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6</a:t>
              </a:r>
            </a:p>
          </p:txBody>
        </p:sp>
        <p:sp>
          <p:nvSpPr>
            <p:cNvPr id="98" name="Text Box 6"/>
            <p:cNvSpPr txBox="1">
              <a:spLocks noChangeArrowheads="1"/>
            </p:cNvSpPr>
            <p:nvPr/>
          </p:nvSpPr>
          <p:spPr bwMode="auto">
            <a:xfrm>
              <a:off x="2398182" y="213986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7</a:t>
              </a:r>
            </a:p>
          </p:txBody>
        </p:sp>
      </p:grpSp>
      <p:sp>
        <p:nvSpPr>
          <p:cNvPr id="43"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(4/7)</a:t>
            </a:r>
            <a:endParaRPr lang="zh-TW" altLang="en-US" sz="2000" dirty="0"/>
          </a:p>
        </p:txBody>
      </p:sp>
      <p:sp>
        <p:nvSpPr>
          <p:cNvPr id="44"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24772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3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26300" y="2778828"/>
            <a:ext cx="2664000" cy="436784"/>
          </a:xfrm>
          <a:prstGeom prst="rect">
            <a:avLst/>
          </a:prstGeom>
          <a:solidFill>
            <a:srgbClr val="19C3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46" name="群組 45"/>
          <p:cNvGrpSpPr/>
          <p:nvPr/>
        </p:nvGrpSpPr>
        <p:grpSpPr>
          <a:xfrm>
            <a:off x="5620746" y="1666603"/>
            <a:ext cx="3040049" cy="2265176"/>
            <a:chOff x="5831593" y="304791"/>
            <a:chExt cx="2817374" cy="2114386"/>
          </a:xfrm>
        </p:grpSpPr>
        <p:grpSp>
          <p:nvGrpSpPr>
            <p:cNvPr id="65" name="Group 5"/>
            <p:cNvGrpSpPr>
              <a:grpSpLocks/>
            </p:cNvGrpSpPr>
            <p:nvPr/>
          </p:nvGrpSpPr>
          <p:grpSpPr bwMode="auto">
            <a:xfrm>
              <a:off x="5831594" y="304791"/>
              <a:ext cx="2817373" cy="2114386"/>
              <a:chOff x="1508" y="924"/>
              <a:chExt cx="1630" cy="1730"/>
            </a:xfrm>
          </p:grpSpPr>
          <p:sp>
            <p:nvSpPr>
              <p:cNvPr id="73"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74"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75"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5"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6"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87"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84"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grpSp>
        <p:sp>
          <p:nvSpPr>
            <p:cNvPr id="6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2"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54" name="AutoShape 25"/>
          <p:cNvSpPr>
            <a:spLocks noChangeArrowheads="1"/>
          </p:cNvSpPr>
          <p:nvPr/>
        </p:nvSpPr>
        <p:spPr bwMode="auto">
          <a:xfrm rot="5400000">
            <a:off x="-740325" y="3970011"/>
            <a:ext cx="3699560"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19C3FF"/>
          </a:solidFill>
          <a:ln w="9525">
            <a:noFill/>
            <a:miter lim="800000"/>
            <a:headEnd/>
            <a:tailEnd/>
          </a:ln>
          <a:effectLst/>
        </p:spPr>
        <p:txBody>
          <a:bodyPr wrap="none" anchor="ctr"/>
          <a:lstStyle/>
          <a:p>
            <a:endParaRPr lang="zh-TW" altLang="en-US"/>
          </a:p>
        </p:txBody>
      </p:sp>
      <p:sp>
        <p:nvSpPr>
          <p:cNvPr id="37" name="文字方塊 36"/>
          <p:cNvSpPr txBox="1"/>
          <p:nvPr/>
        </p:nvSpPr>
        <p:spPr>
          <a:xfrm>
            <a:off x="4937696" y="5045719"/>
            <a:ext cx="1119962" cy="430887"/>
          </a:xfrm>
          <a:prstGeom prst="rect">
            <a:avLst/>
          </a:prstGeom>
          <a:noFill/>
        </p:spPr>
        <p:txBody>
          <a:bodyPr wrap="square" rtlCol="0">
            <a:spAutoFit/>
          </a:bodyPr>
          <a:lstStyle/>
          <a:p>
            <a:r>
              <a:rPr lang="en-US" altLang="zh-TW" sz="2200" dirty="0" smtClean="0">
                <a:solidFill>
                  <a:schemeClr val="tx1">
                    <a:lumMod val="50000"/>
                  </a:schemeClr>
                </a:solidFill>
              </a:rPr>
              <a:t>(0</a:t>
            </a:r>
            <a:r>
              <a:rPr lang="en-US" altLang="zh-TW" sz="2200" b="1" dirty="0" smtClean="0">
                <a:solidFill>
                  <a:srgbClr val="FF0000"/>
                </a:solidFill>
              </a:rPr>
              <a:t>-1</a:t>
            </a:r>
            <a:r>
              <a:rPr lang="en-US" altLang="zh-TW" sz="2200" dirty="0" smtClean="0">
                <a:solidFill>
                  <a:schemeClr val="tx1">
                    <a:lumMod val="50000"/>
                  </a:schemeClr>
                </a:solidFill>
              </a:rPr>
              <a:t>-1)</a:t>
            </a:r>
            <a:endParaRPr lang="zh-TW" altLang="en-US" sz="2200" dirty="0">
              <a:solidFill>
                <a:schemeClr val="tx1">
                  <a:lumMod val="50000"/>
                </a:schemeClr>
              </a:solidFill>
            </a:endParaRPr>
          </a:p>
        </p:txBody>
      </p:sp>
      <p:sp>
        <p:nvSpPr>
          <p:cNvPr id="38" name="文字方塊 37"/>
          <p:cNvSpPr txBox="1"/>
          <p:nvPr/>
        </p:nvSpPr>
        <p:spPr>
          <a:xfrm>
            <a:off x="4920721" y="4519996"/>
            <a:ext cx="1198944" cy="430887"/>
          </a:xfrm>
          <a:prstGeom prst="rect">
            <a:avLst/>
          </a:prstGeom>
          <a:noFill/>
        </p:spPr>
        <p:txBody>
          <a:bodyPr wrap="square" rtlCol="0">
            <a:spAutoFit/>
          </a:bodyPr>
          <a:lstStyle/>
          <a:p>
            <a:r>
              <a:rPr lang="en-US" altLang="zh-TW" sz="2200" dirty="0" smtClean="0">
                <a:solidFill>
                  <a:schemeClr val="tx1">
                    <a:lumMod val="50000"/>
                  </a:schemeClr>
                </a:solidFill>
              </a:rPr>
              <a:t>(0-1-1</a:t>
            </a:r>
            <a:r>
              <a:rPr lang="en-US" altLang="zh-TW" sz="2200" b="1" dirty="0" smtClean="0">
                <a:solidFill>
                  <a:srgbClr val="FF0000"/>
                </a:solidFill>
              </a:rPr>
              <a:t>-0</a:t>
            </a:r>
            <a:r>
              <a:rPr lang="en-US" altLang="zh-TW" sz="2200" dirty="0" smtClean="0">
                <a:solidFill>
                  <a:schemeClr val="tx1">
                    <a:lumMod val="50000"/>
                  </a:schemeClr>
                </a:solidFill>
              </a:rPr>
              <a:t>)</a:t>
            </a:r>
            <a:endParaRPr lang="zh-TW" altLang="en-US" sz="2200" dirty="0">
              <a:solidFill>
                <a:schemeClr val="tx1">
                  <a:lumMod val="50000"/>
                </a:schemeClr>
              </a:solidFill>
            </a:endParaRPr>
          </a:p>
        </p:txBody>
      </p:sp>
      <p:sp>
        <p:nvSpPr>
          <p:cNvPr id="39" name="弧形箭號 (上彎) 38"/>
          <p:cNvSpPr/>
          <p:nvPr/>
        </p:nvSpPr>
        <p:spPr>
          <a:xfrm rot="16200000">
            <a:off x="5943304" y="4786462"/>
            <a:ext cx="751770" cy="399044"/>
          </a:xfrm>
          <a:prstGeom prst="curvedUpArrow">
            <a:avLst>
              <a:gd name="adj1" fmla="val 25000"/>
              <a:gd name="adj2" fmla="val 5713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40" name="直線接點 39"/>
          <p:cNvCxnSpPr/>
          <p:nvPr/>
        </p:nvCxnSpPr>
        <p:spPr>
          <a:xfrm>
            <a:off x="6930018" y="3123617"/>
            <a:ext cx="16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035683" y="3514669"/>
            <a:ext cx="90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2" name="群組 41"/>
          <p:cNvGrpSpPr/>
          <p:nvPr/>
        </p:nvGrpSpPr>
        <p:grpSpPr>
          <a:xfrm>
            <a:off x="1565138" y="1950596"/>
            <a:ext cx="3450401" cy="4202553"/>
            <a:chOff x="1565138" y="1950596"/>
            <a:chExt cx="3450401" cy="4202553"/>
          </a:xfrm>
        </p:grpSpPr>
        <p:grpSp>
          <p:nvGrpSpPr>
            <p:cNvPr id="43" name="群組 42"/>
            <p:cNvGrpSpPr/>
            <p:nvPr/>
          </p:nvGrpSpPr>
          <p:grpSpPr>
            <a:xfrm>
              <a:off x="1565138" y="1950596"/>
              <a:ext cx="3450401" cy="4202553"/>
              <a:chOff x="1565138" y="1950596"/>
              <a:chExt cx="3450401" cy="4202553"/>
            </a:xfrm>
          </p:grpSpPr>
          <p:grpSp>
            <p:nvGrpSpPr>
              <p:cNvPr id="77" name="群組 76"/>
              <p:cNvGrpSpPr/>
              <p:nvPr/>
            </p:nvGrpSpPr>
            <p:grpSpPr>
              <a:xfrm>
                <a:off x="1565138" y="1950596"/>
                <a:ext cx="3060000" cy="4202553"/>
                <a:chOff x="2951163" y="2085975"/>
                <a:chExt cx="2973387" cy="4600574"/>
              </a:xfrm>
            </p:grpSpPr>
            <p:sp>
              <p:nvSpPr>
                <p:cNvPr id="93" name="矩形 92"/>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8" name="Rectangle 42"/>
              <p:cNvSpPr>
                <a:spLocks noChangeArrowheads="1"/>
              </p:cNvSpPr>
              <p:nvPr/>
            </p:nvSpPr>
            <p:spPr bwMode="auto">
              <a:xfrm>
                <a:off x="1749443" y="551666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 name="Text Box 6"/>
              <p:cNvSpPr txBox="1">
                <a:spLocks noChangeArrowheads="1"/>
              </p:cNvSpPr>
              <p:nvPr/>
            </p:nvSpPr>
            <p:spPr bwMode="auto">
              <a:xfrm>
                <a:off x="2400300" y="5538327"/>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80" name="Rectangle 42"/>
              <p:cNvSpPr>
                <a:spLocks noChangeArrowheads="1"/>
              </p:cNvSpPr>
              <p:nvPr/>
            </p:nvSpPr>
            <p:spPr bwMode="auto">
              <a:xfrm>
                <a:off x="1749443" y="502798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1" name="Rectangle 42"/>
              <p:cNvSpPr>
                <a:spLocks noChangeArrowheads="1"/>
              </p:cNvSpPr>
              <p:nvPr/>
            </p:nvSpPr>
            <p:spPr bwMode="auto">
              <a:xfrm>
                <a:off x="1744080" y="454105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3" name="Rectangle 42"/>
              <p:cNvSpPr>
                <a:spLocks noChangeArrowheads="1"/>
              </p:cNvSpPr>
              <p:nvPr/>
            </p:nvSpPr>
            <p:spPr bwMode="auto">
              <a:xfrm>
                <a:off x="1745258" y="4061184"/>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8" name="Rectangle 42"/>
              <p:cNvSpPr>
                <a:spLocks noChangeArrowheads="1"/>
              </p:cNvSpPr>
              <p:nvPr/>
            </p:nvSpPr>
            <p:spPr bwMode="auto">
              <a:xfrm>
                <a:off x="1744080" y="357497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9" name="Rectangle 42"/>
              <p:cNvSpPr>
                <a:spLocks noChangeArrowheads="1"/>
              </p:cNvSpPr>
              <p:nvPr/>
            </p:nvSpPr>
            <p:spPr bwMode="auto">
              <a:xfrm>
                <a:off x="1744080" y="308736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1" name="Rectangle 42"/>
              <p:cNvSpPr>
                <a:spLocks noChangeArrowheads="1"/>
              </p:cNvSpPr>
              <p:nvPr/>
            </p:nvSpPr>
            <p:spPr bwMode="auto">
              <a:xfrm>
                <a:off x="1744080" y="2603251"/>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2" name="Rectangle 42"/>
              <p:cNvSpPr>
                <a:spLocks noChangeArrowheads="1"/>
              </p:cNvSpPr>
              <p:nvPr/>
            </p:nvSpPr>
            <p:spPr bwMode="auto">
              <a:xfrm>
                <a:off x="1744080" y="211977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45" name="Text Box 6"/>
            <p:cNvSpPr txBox="1">
              <a:spLocks noChangeArrowheads="1"/>
            </p:cNvSpPr>
            <p:nvPr/>
          </p:nvSpPr>
          <p:spPr bwMode="auto">
            <a:xfrm>
              <a:off x="2400299" y="503488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1</a:t>
              </a:r>
            </a:p>
          </p:txBody>
        </p:sp>
        <p:sp>
          <p:nvSpPr>
            <p:cNvPr id="51" name="Text Box 6"/>
            <p:cNvSpPr txBox="1">
              <a:spLocks noChangeArrowheads="1"/>
            </p:cNvSpPr>
            <p:nvPr/>
          </p:nvSpPr>
          <p:spPr bwMode="auto">
            <a:xfrm>
              <a:off x="2400298" y="452984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2</a:t>
              </a:r>
            </a:p>
          </p:txBody>
        </p:sp>
        <p:sp>
          <p:nvSpPr>
            <p:cNvPr id="57" name="Text Box 6"/>
            <p:cNvSpPr txBox="1">
              <a:spLocks noChangeArrowheads="1"/>
            </p:cNvSpPr>
            <p:nvPr/>
          </p:nvSpPr>
          <p:spPr bwMode="auto">
            <a:xfrm>
              <a:off x="2400297" y="407309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3</a:t>
              </a:r>
            </a:p>
          </p:txBody>
        </p:sp>
        <p:sp>
          <p:nvSpPr>
            <p:cNvPr id="63" name="Text Box 6"/>
            <p:cNvSpPr txBox="1">
              <a:spLocks noChangeArrowheads="1"/>
            </p:cNvSpPr>
            <p:nvPr/>
          </p:nvSpPr>
          <p:spPr bwMode="auto">
            <a:xfrm>
              <a:off x="2400296" y="361553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4</a:t>
              </a:r>
            </a:p>
          </p:txBody>
        </p:sp>
        <p:sp>
          <p:nvSpPr>
            <p:cNvPr id="64" name="Text Box 6"/>
            <p:cNvSpPr txBox="1">
              <a:spLocks noChangeArrowheads="1"/>
            </p:cNvSpPr>
            <p:nvPr/>
          </p:nvSpPr>
          <p:spPr bwMode="auto">
            <a:xfrm>
              <a:off x="2400296" y="311038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5</a:t>
              </a:r>
            </a:p>
          </p:txBody>
        </p:sp>
        <p:sp>
          <p:nvSpPr>
            <p:cNvPr id="71" name="Text Box 6"/>
            <p:cNvSpPr txBox="1">
              <a:spLocks noChangeArrowheads="1"/>
            </p:cNvSpPr>
            <p:nvPr/>
          </p:nvSpPr>
          <p:spPr bwMode="auto">
            <a:xfrm>
              <a:off x="2400296" y="264410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6</a:t>
              </a:r>
            </a:p>
          </p:txBody>
        </p:sp>
        <p:sp>
          <p:nvSpPr>
            <p:cNvPr id="76" name="Text Box 6"/>
            <p:cNvSpPr txBox="1">
              <a:spLocks noChangeArrowheads="1"/>
            </p:cNvSpPr>
            <p:nvPr/>
          </p:nvSpPr>
          <p:spPr bwMode="auto">
            <a:xfrm>
              <a:off x="2398182" y="213986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r0, w1, r1                  </a:t>
              </a:r>
              <a:r>
                <a:rPr lang="en-US" altLang="zh-TW" sz="2200" dirty="0">
                  <a:solidFill>
                    <a:schemeClr val="tx1">
                      <a:lumMod val="50000"/>
                    </a:schemeClr>
                  </a:solidFill>
                  <a:latin typeface="+mn-lt"/>
                </a:rPr>
                <a:t>7</a:t>
              </a:r>
            </a:p>
          </p:txBody>
        </p:sp>
      </p:grpSp>
      <p:sp>
        <p:nvSpPr>
          <p:cNvPr id="47"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(5/7)</a:t>
            </a:r>
            <a:endParaRPr lang="zh-TW" altLang="en-US" sz="2000" dirty="0"/>
          </a:p>
        </p:txBody>
      </p:sp>
      <p:sp>
        <p:nvSpPr>
          <p:cNvPr id="48"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37801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3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3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26300" y="3134428"/>
            <a:ext cx="2664000" cy="436784"/>
          </a:xfrm>
          <a:prstGeom prst="rect">
            <a:avLst/>
          </a:prstGeom>
          <a:solidFill>
            <a:srgbClr val="19C3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46" name="群組 45"/>
          <p:cNvGrpSpPr/>
          <p:nvPr/>
        </p:nvGrpSpPr>
        <p:grpSpPr>
          <a:xfrm>
            <a:off x="5620746" y="1666603"/>
            <a:ext cx="3040049" cy="2265176"/>
            <a:chOff x="5831593" y="304791"/>
            <a:chExt cx="2817374" cy="2114386"/>
          </a:xfrm>
        </p:grpSpPr>
        <p:grpSp>
          <p:nvGrpSpPr>
            <p:cNvPr id="65" name="Group 5"/>
            <p:cNvGrpSpPr>
              <a:grpSpLocks/>
            </p:cNvGrpSpPr>
            <p:nvPr/>
          </p:nvGrpSpPr>
          <p:grpSpPr bwMode="auto">
            <a:xfrm>
              <a:off x="5831594" y="304791"/>
              <a:ext cx="2817373" cy="2114386"/>
              <a:chOff x="1508" y="924"/>
              <a:chExt cx="1630" cy="1730"/>
            </a:xfrm>
          </p:grpSpPr>
          <p:sp>
            <p:nvSpPr>
              <p:cNvPr id="73"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74"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75"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5"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6"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87"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84"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grpSp>
        <p:sp>
          <p:nvSpPr>
            <p:cNvPr id="6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2"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54" name="AutoShape 25"/>
          <p:cNvSpPr>
            <a:spLocks noChangeArrowheads="1"/>
          </p:cNvSpPr>
          <p:nvPr/>
        </p:nvSpPr>
        <p:spPr bwMode="auto">
          <a:xfrm rot="5400000">
            <a:off x="-740325" y="3970011"/>
            <a:ext cx="3699560"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19C3FF"/>
          </a:solidFill>
          <a:ln w="9525">
            <a:noFill/>
            <a:miter lim="800000"/>
            <a:headEnd/>
            <a:tailEnd/>
          </a:ln>
          <a:effectLst/>
        </p:spPr>
        <p:txBody>
          <a:bodyPr wrap="none" anchor="ctr"/>
          <a:lstStyle/>
          <a:p>
            <a:endParaRPr lang="zh-TW" altLang="en-US"/>
          </a:p>
        </p:txBody>
      </p:sp>
      <p:cxnSp>
        <p:nvCxnSpPr>
          <p:cNvPr id="39" name="直線接點 38"/>
          <p:cNvCxnSpPr/>
          <p:nvPr/>
        </p:nvCxnSpPr>
        <p:spPr>
          <a:xfrm>
            <a:off x="6930018" y="3123617"/>
            <a:ext cx="16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6035683" y="3514669"/>
            <a:ext cx="90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1" name="群組 40"/>
          <p:cNvGrpSpPr/>
          <p:nvPr/>
        </p:nvGrpSpPr>
        <p:grpSpPr>
          <a:xfrm>
            <a:off x="1565138" y="1950596"/>
            <a:ext cx="3450401" cy="4202553"/>
            <a:chOff x="1565138" y="1950596"/>
            <a:chExt cx="3450401" cy="4202553"/>
          </a:xfrm>
        </p:grpSpPr>
        <p:grpSp>
          <p:nvGrpSpPr>
            <p:cNvPr id="42" name="群組 41"/>
            <p:cNvGrpSpPr/>
            <p:nvPr/>
          </p:nvGrpSpPr>
          <p:grpSpPr>
            <a:xfrm>
              <a:off x="1565138" y="1950596"/>
              <a:ext cx="3450401" cy="4202553"/>
              <a:chOff x="1565138" y="1950596"/>
              <a:chExt cx="3450401" cy="4202553"/>
            </a:xfrm>
          </p:grpSpPr>
          <p:grpSp>
            <p:nvGrpSpPr>
              <p:cNvPr id="76" name="群組 75"/>
              <p:cNvGrpSpPr/>
              <p:nvPr/>
            </p:nvGrpSpPr>
            <p:grpSpPr>
              <a:xfrm>
                <a:off x="1565138" y="1950596"/>
                <a:ext cx="3060000" cy="4202553"/>
                <a:chOff x="2951163" y="2085975"/>
                <a:chExt cx="2973387" cy="4600574"/>
              </a:xfrm>
            </p:grpSpPr>
            <p:sp>
              <p:nvSpPr>
                <p:cNvPr id="91" name="矩形 90"/>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7" name="Rectangle 42"/>
              <p:cNvSpPr>
                <a:spLocks noChangeArrowheads="1"/>
              </p:cNvSpPr>
              <p:nvPr/>
            </p:nvSpPr>
            <p:spPr bwMode="auto">
              <a:xfrm>
                <a:off x="1749443" y="551666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8" name="Text Box 6"/>
              <p:cNvSpPr txBox="1">
                <a:spLocks noChangeArrowheads="1"/>
              </p:cNvSpPr>
              <p:nvPr/>
            </p:nvSpPr>
            <p:spPr bwMode="auto">
              <a:xfrm>
                <a:off x="2400300" y="5538327"/>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79" name="Rectangle 42"/>
              <p:cNvSpPr>
                <a:spLocks noChangeArrowheads="1"/>
              </p:cNvSpPr>
              <p:nvPr/>
            </p:nvSpPr>
            <p:spPr bwMode="auto">
              <a:xfrm>
                <a:off x="1749443" y="502798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0" name="Rectangle 42"/>
              <p:cNvSpPr>
                <a:spLocks noChangeArrowheads="1"/>
              </p:cNvSpPr>
              <p:nvPr/>
            </p:nvSpPr>
            <p:spPr bwMode="auto">
              <a:xfrm>
                <a:off x="1744080" y="454105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1" name="Rectangle 42"/>
              <p:cNvSpPr>
                <a:spLocks noChangeArrowheads="1"/>
              </p:cNvSpPr>
              <p:nvPr/>
            </p:nvSpPr>
            <p:spPr bwMode="auto">
              <a:xfrm>
                <a:off x="1745258" y="4061184"/>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2" name="Rectangle 42"/>
              <p:cNvSpPr>
                <a:spLocks noChangeArrowheads="1"/>
              </p:cNvSpPr>
              <p:nvPr/>
            </p:nvSpPr>
            <p:spPr bwMode="auto">
              <a:xfrm>
                <a:off x="1744080" y="357497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3" name="Rectangle 42"/>
              <p:cNvSpPr>
                <a:spLocks noChangeArrowheads="1"/>
              </p:cNvSpPr>
              <p:nvPr/>
            </p:nvSpPr>
            <p:spPr bwMode="auto">
              <a:xfrm>
                <a:off x="1744080" y="308736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8" name="Rectangle 42"/>
              <p:cNvSpPr>
                <a:spLocks noChangeArrowheads="1"/>
              </p:cNvSpPr>
              <p:nvPr/>
            </p:nvSpPr>
            <p:spPr bwMode="auto">
              <a:xfrm>
                <a:off x="1744080" y="2603251"/>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9" name="Rectangle 42"/>
              <p:cNvSpPr>
                <a:spLocks noChangeArrowheads="1"/>
              </p:cNvSpPr>
              <p:nvPr/>
            </p:nvSpPr>
            <p:spPr bwMode="auto">
              <a:xfrm>
                <a:off x="1744080" y="211977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43" name="Text Box 6"/>
            <p:cNvSpPr txBox="1">
              <a:spLocks noChangeArrowheads="1"/>
            </p:cNvSpPr>
            <p:nvPr/>
          </p:nvSpPr>
          <p:spPr bwMode="auto">
            <a:xfrm>
              <a:off x="2400299" y="503488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a:t>
              </a:r>
              <a:r>
                <a:rPr lang="en-US" altLang="zh-TW" sz="2200" b="0" dirty="0">
                  <a:solidFill>
                    <a:schemeClr val="tx1">
                      <a:lumMod val="50000"/>
                    </a:schemeClr>
                  </a:solidFill>
                  <a:latin typeface="+mn-lt"/>
                </a:rPr>
                <a:t>0</a:t>
              </a:r>
              <a:r>
                <a:rPr lang="en-US" altLang="zh-TW" sz="2200" b="0" dirty="0" smtClean="0">
                  <a:solidFill>
                    <a:schemeClr val="tx1">
                      <a:lumMod val="50000"/>
                    </a:schemeClr>
                  </a:solidFill>
                  <a:latin typeface="+mn-lt"/>
                </a:rPr>
                <a:t>                  </a:t>
              </a:r>
              <a:r>
                <a:rPr lang="en-US" altLang="zh-TW" sz="2200" dirty="0">
                  <a:solidFill>
                    <a:schemeClr val="tx1">
                      <a:lumMod val="50000"/>
                    </a:schemeClr>
                  </a:solidFill>
                  <a:latin typeface="+mn-lt"/>
                </a:rPr>
                <a:t>1</a:t>
              </a:r>
            </a:p>
          </p:txBody>
        </p:sp>
        <p:sp>
          <p:nvSpPr>
            <p:cNvPr id="45" name="Text Box 6"/>
            <p:cNvSpPr txBox="1">
              <a:spLocks noChangeArrowheads="1"/>
            </p:cNvSpPr>
            <p:nvPr/>
          </p:nvSpPr>
          <p:spPr bwMode="auto">
            <a:xfrm>
              <a:off x="2400298" y="452984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2</a:t>
              </a:r>
            </a:p>
          </p:txBody>
        </p:sp>
        <p:sp>
          <p:nvSpPr>
            <p:cNvPr id="51" name="Text Box 6"/>
            <p:cNvSpPr txBox="1">
              <a:spLocks noChangeArrowheads="1"/>
            </p:cNvSpPr>
            <p:nvPr/>
          </p:nvSpPr>
          <p:spPr bwMode="auto">
            <a:xfrm>
              <a:off x="2400297" y="4073091"/>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3</a:t>
              </a:r>
            </a:p>
          </p:txBody>
        </p:sp>
        <p:sp>
          <p:nvSpPr>
            <p:cNvPr id="63" name="Text Box 6"/>
            <p:cNvSpPr txBox="1">
              <a:spLocks noChangeArrowheads="1"/>
            </p:cNvSpPr>
            <p:nvPr/>
          </p:nvSpPr>
          <p:spPr bwMode="auto">
            <a:xfrm>
              <a:off x="2400296" y="361553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4</a:t>
              </a:r>
            </a:p>
          </p:txBody>
        </p:sp>
        <p:sp>
          <p:nvSpPr>
            <p:cNvPr id="64" name="Text Box 6"/>
            <p:cNvSpPr txBox="1">
              <a:spLocks noChangeArrowheads="1"/>
            </p:cNvSpPr>
            <p:nvPr/>
          </p:nvSpPr>
          <p:spPr bwMode="auto">
            <a:xfrm>
              <a:off x="2400296" y="311038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5</a:t>
              </a:r>
            </a:p>
          </p:txBody>
        </p:sp>
        <p:sp>
          <p:nvSpPr>
            <p:cNvPr id="70" name="Text Box 6"/>
            <p:cNvSpPr txBox="1">
              <a:spLocks noChangeArrowheads="1"/>
            </p:cNvSpPr>
            <p:nvPr/>
          </p:nvSpPr>
          <p:spPr bwMode="auto">
            <a:xfrm>
              <a:off x="2400296" y="2644105"/>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6</a:t>
              </a:r>
            </a:p>
          </p:txBody>
        </p:sp>
        <p:sp>
          <p:nvSpPr>
            <p:cNvPr id="71" name="Text Box 6"/>
            <p:cNvSpPr txBox="1">
              <a:spLocks noChangeArrowheads="1"/>
            </p:cNvSpPr>
            <p:nvPr/>
          </p:nvSpPr>
          <p:spPr bwMode="auto">
            <a:xfrm>
              <a:off x="2398182" y="2139862"/>
              <a:ext cx="26152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b="0" dirty="0" smtClean="0">
                  <a:solidFill>
                    <a:schemeClr val="tx1">
                      <a:lumMod val="50000"/>
                    </a:schemeClr>
                  </a:solidFill>
                  <a:latin typeface="+mn-lt"/>
                </a:rPr>
                <a:t>r1, w0, r0                  </a:t>
              </a:r>
              <a:r>
                <a:rPr lang="en-US" altLang="zh-TW" sz="2200" dirty="0">
                  <a:solidFill>
                    <a:schemeClr val="tx1">
                      <a:lumMod val="50000"/>
                    </a:schemeClr>
                  </a:solidFill>
                  <a:latin typeface="+mn-lt"/>
                </a:rPr>
                <a:t>7</a:t>
              </a:r>
            </a:p>
          </p:txBody>
        </p:sp>
      </p:grpSp>
      <p:sp>
        <p:nvSpPr>
          <p:cNvPr id="93" name="文字方塊 92"/>
          <p:cNvSpPr txBox="1"/>
          <p:nvPr/>
        </p:nvSpPr>
        <p:spPr>
          <a:xfrm>
            <a:off x="4937696" y="5045719"/>
            <a:ext cx="1119962" cy="430887"/>
          </a:xfrm>
          <a:prstGeom prst="rect">
            <a:avLst/>
          </a:prstGeom>
          <a:noFill/>
        </p:spPr>
        <p:txBody>
          <a:bodyPr wrap="square" rtlCol="0">
            <a:spAutoFit/>
          </a:bodyPr>
          <a:lstStyle/>
          <a:p>
            <a:r>
              <a:rPr lang="en-US" altLang="zh-TW" sz="2200" dirty="0" smtClean="0">
                <a:solidFill>
                  <a:schemeClr val="tx1">
                    <a:lumMod val="50000"/>
                  </a:schemeClr>
                </a:solidFill>
              </a:rPr>
              <a:t>(0</a:t>
            </a:r>
            <a:r>
              <a:rPr lang="en-US" altLang="zh-TW" sz="2200" b="1" dirty="0" smtClean="0">
                <a:solidFill>
                  <a:srgbClr val="FF0000"/>
                </a:solidFill>
              </a:rPr>
              <a:t>-1</a:t>
            </a:r>
            <a:r>
              <a:rPr lang="en-US" altLang="zh-TW" sz="2200" dirty="0" smtClean="0">
                <a:solidFill>
                  <a:schemeClr val="tx1">
                    <a:lumMod val="50000"/>
                  </a:schemeClr>
                </a:solidFill>
              </a:rPr>
              <a:t>-1)</a:t>
            </a:r>
            <a:endParaRPr lang="zh-TW" altLang="en-US" sz="2200" dirty="0">
              <a:solidFill>
                <a:schemeClr val="tx1">
                  <a:lumMod val="50000"/>
                </a:schemeClr>
              </a:solidFill>
            </a:endParaRPr>
          </a:p>
        </p:txBody>
      </p:sp>
      <p:sp>
        <p:nvSpPr>
          <p:cNvPr id="94" name="文字方塊 93"/>
          <p:cNvSpPr txBox="1"/>
          <p:nvPr/>
        </p:nvSpPr>
        <p:spPr>
          <a:xfrm>
            <a:off x="4920721" y="4519996"/>
            <a:ext cx="1198944" cy="430887"/>
          </a:xfrm>
          <a:prstGeom prst="rect">
            <a:avLst/>
          </a:prstGeom>
          <a:noFill/>
        </p:spPr>
        <p:txBody>
          <a:bodyPr wrap="square" rtlCol="0">
            <a:spAutoFit/>
          </a:bodyPr>
          <a:lstStyle/>
          <a:p>
            <a:r>
              <a:rPr lang="en-US" altLang="zh-TW" sz="2200" dirty="0" smtClean="0">
                <a:solidFill>
                  <a:schemeClr val="tx1">
                    <a:lumMod val="50000"/>
                  </a:schemeClr>
                </a:solidFill>
              </a:rPr>
              <a:t>(0-1-1</a:t>
            </a:r>
            <a:r>
              <a:rPr lang="en-US" altLang="zh-TW" sz="2200" b="1" dirty="0" smtClean="0">
                <a:solidFill>
                  <a:srgbClr val="FF0000"/>
                </a:solidFill>
              </a:rPr>
              <a:t>-0</a:t>
            </a:r>
            <a:r>
              <a:rPr lang="en-US" altLang="zh-TW" sz="2200" dirty="0" smtClean="0">
                <a:solidFill>
                  <a:schemeClr val="tx1">
                    <a:lumMod val="50000"/>
                  </a:schemeClr>
                </a:solidFill>
              </a:rPr>
              <a:t>)</a:t>
            </a:r>
            <a:endParaRPr lang="zh-TW" altLang="en-US" sz="2200" dirty="0">
              <a:solidFill>
                <a:schemeClr val="tx1">
                  <a:lumMod val="50000"/>
                </a:schemeClr>
              </a:solidFill>
            </a:endParaRPr>
          </a:p>
        </p:txBody>
      </p:sp>
      <p:sp>
        <p:nvSpPr>
          <p:cNvPr id="95" name="弧形箭號 (上彎) 94"/>
          <p:cNvSpPr/>
          <p:nvPr/>
        </p:nvSpPr>
        <p:spPr>
          <a:xfrm rot="16200000">
            <a:off x="5943304" y="4786462"/>
            <a:ext cx="751770" cy="399044"/>
          </a:xfrm>
          <a:prstGeom prst="curvedUpArrow">
            <a:avLst>
              <a:gd name="adj1" fmla="val 25000"/>
              <a:gd name="adj2" fmla="val 5713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7"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(6/7)</a:t>
            </a:r>
            <a:endParaRPr lang="zh-TW" altLang="en-US" sz="2000" dirty="0"/>
          </a:p>
        </p:txBody>
      </p:sp>
      <p:sp>
        <p:nvSpPr>
          <p:cNvPr id="48"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28654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3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3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42"/>
          <p:cNvSpPr>
            <a:spLocks noChangeArrowheads="1"/>
          </p:cNvSpPr>
          <p:nvPr/>
        </p:nvSpPr>
        <p:spPr bwMode="auto">
          <a:xfrm>
            <a:off x="6026300" y="3520508"/>
            <a:ext cx="2664000" cy="436784"/>
          </a:xfrm>
          <a:prstGeom prst="rect">
            <a:avLst/>
          </a:prstGeom>
          <a:solidFill>
            <a:srgbClr val="19C3FF"/>
          </a:solidFill>
          <a:ln w="9525">
            <a:no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46" name="群組 45"/>
          <p:cNvGrpSpPr/>
          <p:nvPr/>
        </p:nvGrpSpPr>
        <p:grpSpPr>
          <a:xfrm>
            <a:off x="5620746" y="1666603"/>
            <a:ext cx="3040049" cy="2265176"/>
            <a:chOff x="5831593" y="304791"/>
            <a:chExt cx="2817374" cy="2114386"/>
          </a:xfrm>
        </p:grpSpPr>
        <p:grpSp>
          <p:nvGrpSpPr>
            <p:cNvPr id="65" name="Group 5"/>
            <p:cNvGrpSpPr>
              <a:grpSpLocks/>
            </p:cNvGrpSpPr>
            <p:nvPr/>
          </p:nvGrpSpPr>
          <p:grpSpPr bwMode="auto">
            <a:xfrm>
              <a:off x="5831594" y="304791"/>
              <a:ext cx="2817373" cy="2114386"/>
              <a:chOff x="1508" y="924"/>
              <a:chExt cx="1630" cy="1730"/>
            </a:xfrm>
          </p:grpSpPr>
          <p:sp>
            <p:nvSpPr>
              <p:cNvPr id="73" name="Text Box 6"/>
              <p:cNvSpPr txBox="1">
                <a:spLocks noChangeArrowheads="1"/>
              </p:cNvSpPr>
              <p:nvPr/>
            </p:nvSpPr>
            <p:spPr bwMode="auto">
              <a:xfrm>
                <a:off x="1720" y="924"/>
                <a:ext cx="10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Write 0s (initialize)</a:t>
                </a:r>
              </a:p>
            </p:txBody>
          </p:sp>
          <p:sp>
            <p:nvSpPr>
              <p:cNvPr id="74" name="Text Box 7"/>
              <p:cNvSpPr txBox="1">
                <a:spLocks noChangeArrowheads="1"/>
              </p:cNvSpPr>
              <p:nvPr/>
            </p:nvSpPr>
            <p:spPr bwMode="auto">
              <a:xfrm>
                <a:off x="1720" y="121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 Write 1s, Read 1s</a:t>
                </a:r>
              </a:p>
            </p:txBody>
          </p:sp>
          <p:sp>
            <p:nvSpPr>
              <p:cNvPr id="75" name="Text Box 8"/>
              <p:cNvSpPr txBox="1">
                <a:spLocks noChangeArrowheads="1"/>
              </p:cNvSpPr>
              <p:nvPr/>
            </p:nvSpPr>
            <p:spPr bwMode="auto">
              <a:xfrm>
                <a:off x="1720" y="1503"/>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5" name="Text Box 10"/>
              <p:cNvSpPr txBox="1">
                <a:spLocks noChangeArrowheads="1"/>
              </p:cNvSpPr>
              <p:nvPr/>
            </p:nvSpPr>
            <p:spPr bwMode="auto">
              <a:xfrm>
                <a:off x="1720" y="208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1s, Write 0s, Read 0s</a:t>
                </a:r>
              </a:p>
            </p:txBody>
          </p:sp>
          <p:sp>
            <p:nvSpPr>
              <p:cNvPr id="86" name="Text Box 11"/>
              <p:cNvSpPr txBox="1">
                <a:spLocks noChangeArrowheads="1"/>
              </p:cNvSpPr>
              <p:nvPr/>
            </p:nvSpPr>
            <p:spPr bwMode="auto">
              <a:xfrm>
                <a:off x="1720" y="2372"/>
                <a:ext cx="49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1800" b="0" dirty="0">
                    <a:solidFill>
                      <a:schemeClr val="tx1">
                        <a:lumMod val="50000"/>
                      </a:schemeClr>
                    </a:solidFill>
                    <a:latin typeface="+mn-lt"/>
                  </a:rPr>
                  <a:t>Read 0s</a:t>
                </a:r>
              </a:p>
            </p:txBody>
          </p:sp>
          <p:sp>
            <p:nvSpPr>
              <p:cNvPr id="87" name="AutoShape 12"/>
              <p:cNvSpPr>
                <a:spLocks noChangeArrowheads="1"/>
              </p:cNvSpPr>
              <p:nvPr/>
            </p:nvSpPr>
            <p:spPr bwMode="auto">
              <a:xfrm>
                <a:off x="1508" y="985"/>
                <a:ext cx="137" cy="171"/>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84" name="Text Box 9"/>
              <p:cNvSpPr txBox="1">
                <a:spLocks noChangeArrowheads="1"/>
              </p:cNvSpPr>
              <p:nvPr/>
            </p:nvSpPr>
            <p:spPr bwMode="auto">
              <a:xfrm>
                <a:off x="1720" y="1792"/>
                <a:ext cx="141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1800" b="0" dirty="0">
                    <a:solidFill>
                      <a:schemeClr val="tx1">
                        <a:lumMod val="50000"/>
                      </a:schemeClr>
                    </a:solidFill>
                    <a:latin typeface="+mn-lt"/>
                  </a:rPr>
                  <a:t>Read 0s, Write 1s, Read 1s</a:t>
                </a:r>
              </a:p>
            </p:txBody>
          </p:sp>
        </p:grpSp>
        <p:sp>
          <p:nvSpPr>
            <p:cNvPr id="66" name="AutoShape 12"/>
            <p:cNvSpPr>
              <a:spLocks noChangeArrowheads="1"/>
            </p:cNvSpPr>
            <p:nvPr/>
          </p:nvSpPr>
          <p:spPr bwMode="auto">
            <a:xfrm>
              <a:off x="5831593" y="73253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7" name="AutoShape 12"/>
            <p:cNvSpPr>
              <a:spLocks noChangeArrowheads="1"/>
            </p:cNvSpPr>
            <p:nvPr/>
          </p:nvSpPr>
          <p:spPr bwMode="auto">
            <a:xfrm>
              <a:off x="5831593" y="105888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8" name="AutoShape 12"/>
            <p:cNvSpPr>
              <a:spLocks noChangeArrowheads="1"/>
            </p:cNvSpPr>
            <p:nvPr/>
          </p:nvSpPr>
          <p:spPr bwMode="auto">
            <a:xfrm flipV="1">
              <a:off x="5831593" y="1467528"/>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69" name="AutoShape 12"/>
            <p:cNvSpPr>
              <a:spLocks noChangeArrowheads="1"/>
            </p:cNvSpPr>
            <p:nvPr/>
          </p:nvSpPr>
          <p:spPr bwMode="auto">
            <a:xfrm flipV="1">
              <a:off x="5831593" y="1840096"/>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sp>
          <p:nvSpPr>
            <p:cNvPr id="72" name="AutoShape 12"/>
            <p:cNvSpPr>
              <a:spLocks noChangeArrowheads="1"/>
            </p:cNvSpPr>
            <p:nvPr/>
          </p:nvSpPr>
          <p:spPr bwMode="auto">
            <a:xfrm flipV="1">
              <a:off x="5831593" y="2185101"/>
              <a:ext cx="236798" cy="208994"/>
            </a:xfrm>
            <a:prstGeom prst="flowChartExtract">
              <a:avLst/>
            </a:prstGeom>
            <a:solidFill>
              <a:schemeClr val="tx1">
                <a:lumMod val="5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1800" dirty="0"/>
            </a:p>
          </p:txBody>
        </p:sp>
      </p:grpSp>
      <p:sp>
        <p:nvSpPr>
          <p:cNvPr id="11" name="文字方塊 10"/>
          <p:cNvSpPr txBox="1"/>
          <p:nvPr/>
        </p:nvSpPr>
        <p:spPr>
          <a:xfrm>
            <a:off x="8189344" y="5589955"/>
            <a:ext cx="752065" cy="307777"/>
          </a:xfrm>
          <a:prstGeom prst="rect">
            <a:avLst/>
          </a:prstGeom>
          <a:noFill/>
        </p:spPr>
        <p:txBody>
          <a:bodyPr wrap="none" rtlCol="0">
            <a:spAutoFit/>
          </a:bodyPr>
          <a:lstStyle/>
          <a:p>
            <a:r>
              <a:rPr lang="en-US" altLang="zh-TW" sz="1400" b="1" dirty="0" smtClean="0">
                <a:solidFill>
                  <a:schemeClr val="bg1"/>
                </a:solidFill>
              </a:rPr>
              <a:t>smeax2</a:t>
            </a:r>
            <a:endParaRPr lang="zh-TW" altLang="en-US" sz="1400" b="1" dirty="0">
              <a:solidFill>
                <a:schemeClr val="bg1"/>
              </a:solidFill>
            </a:endParaRPr>
          </a:p>
        </p:txBody>
      </p:sp>
      <p:sp>
        <p:nvSpPr>
          <p:cNvPr id="54" name="AutoShape 25"/>
          <p:cNvSpPr>
            <a:spLocks noChangeArrowheads="1"/>
          </p:cNvSpPr>
          <p:nvPr/>
        </p:nvSpPr>
        <p:spPr bwMode="auto">
          <a:xfrm rot="5400000">
            <a:off x="-740325" y="3970011"/>
            <a:ext cx="3699560" cy="330200"/>
          </a:xfrm>
          <a:custGeom>
            <a:avLst/>
            <a:gdLst>
              <a:gd name="T0" fmla="*/ 1524000 w 21600"/>
              <a:gd name="T1" fmla="*/ 0 h 21600"/>
              <a:gd name="T2" fmla="*/ 0 w 21600"/>
              <a:gd name="T3" fmla="*/ 165100 h 21600"/>
              <a:gd name="T4" fmla="*/ 1524000 w 21600"/>
              <a:gd name="T5" fmla="*/ 330200 h 21600"/>
              <a:gd name="T6" fmla="*/ 2032000 w 21600"/>
              <a:gd name="T7" fmla="*/ 165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19C3FF"/>
          </a:solidFill>
          <a:ln w="9525">
            <a:noFill/>
            <a:miter lim="800000"/>
            <a:headEnd/>
            <a:tailEnd/>
          </a:ln>
          <a:effectLst/>
        </p:spPr>
        <p:txBody>
          <a:bodyPr wrap="none" anchor="ctr"/>
          <a:lstStyle/>
          <a:p>
            <a:endParaRPr lang="zh-TW" altLang="en-US"/>
          </a:p>
        </p:txBody>
      </p:sp>
      <p:grpSp>
        <p:nvGrpSpPr>
          <p:cNvPr id="35" name="群組 34"/>
          <p:cNvGrpSpPr/>
          <p:nvPr/>
        </p:nvGrpSpPr>
        <p:grpSpPr>
          <a:xfrm>
            <a:off x="1565138" y="1950596"/>
            <a:ext cx="3394017" cy="4202553"/>
            <a:chOff x="1565138" y="1950596"/>
            <a:chExt cx="3394017" cy="4202553"/>
          </a:xfrm>
        </p:grpSpPr>
        <p:grpSp>
          <p:nvGrpSpPr>
            <p:cNvPr id="36" name="群組 35"/>
            <p:cNvGrpSpPr/>
            <p:nvPr/>
          </p:nvGrpSpPr>
          <p:grpSpPr>
            <a:xfrm>
              <a:off x="1565138" y="1950596"/>
              <a:ext cx="3060000" cy="4202553"/>
              <a:chOff x="2951163" y="2085975"/>
              <a:chExt cx="2973387" cy="4600574"/>
            </a:xfrm>
          </p:grpSpPr>
          <p:sp>
            <p:nvSpPr>
              <p:cNvPr id="64" name="矩形 63"/>
              <p:cNvSpPr/>
              <p:nvPr/>
            </p:nvSpPr>
            <p:spPr>
              <a:xfrm>
                <a:off x="2951163" y="2085975"/>
                <a:ext cx="2973387" cy="4600574"/>
              </a:xfrm>
              <a:prstGeom prst="rect">
                <a:avLst/>
              </a:prstGeom>
              <a:solidFill>
                <a:srgbClr val="00E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3116457" y="2260662"/>
                <a:ext cx="2658558" cy="4256230"/>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Rectangle 42"/>
            <p:cNvSpPr>
              <a:spLocks noChangeArrowheads="1"/>
            </p:cNvSpPr>
            <p:nvPr/>
          </p:nvSpPr>
          <p:spPr bwMode="auto">
            <a:xfrm>
              <a:off x="1749443" y="551666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8" name="Text Box 6"/>
            <p:cNvSpPr txBox="1">
              <a:spLocks noChangeArrowheads="1"/>
            </p:cNvSpPr>
            <p:nvPr/>
          </p:nvSpPr>
          <p:spPr bwMode="auto">
            <a:xfrm>
              <a:off x="2788368" y="5538327"/>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smtClean="0">
                  <a:solidFill>
                    <a:schemeClr val="tx1">
                      <a:lumMod val="50000"/>
                    </a:schemeClr>
                  </a:solidFill>
                  <a:latin typeface="+mn-lt"/>
                </a:rPr>
                <a:t>0</a:t>
              </a:r>
              <a:endParaRPr lang="en-US" altLang="zh-TW" sz="2200" dirty="0">
                <a:solidFill>
                  <a:schemeClr val="tx1">
                    <a:lumMod val="50000"/>
                  </a:schemeClr>
                </a:solidFill>
                <a:latin typeface="+mn-lt"/>
              </a:endParaRPr>
            </a:p>
          </p:txBody>
        </p:sp>
        <p:sp>
          <p:nvSpPr>
            <p:cNvPr id="39" name="Rectangle 42"/>
            <p:cNvSpPr>
              <a:spLocks noChangeArrowheads="1"/>
            </p:cNvSpPr>
            <p:nvPr/>
          </p:nvSpPr>
          <p:spPr bwMode="auto">
            <a:xfrm>
              <a:off x="1749443" y="5027980"/>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0" name="Rectangle 42"/>
            <p:cNvSpPr>
              <a:spLocks noChangeArrowheads="1"/>
            </p:cNvSpPr>
            <p:nvPr/>
          </p:nvSpPr>
          <p:spPr bwMode="auto">
            <a:xfrm>
              <a:off x="1744080" y="454105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1" name="Rectangle 42"/>
            <p:cNvSpPr>
              <a:spLocks noChangeArrowheads="1"/>
            </p:cNvSpPr>
            <p:nvPr/>
          </p:nvSpPr>
          <p:spPr bwMode="auto">
            <a:xfrm>
              <a:off x="1745258" y="4061184"/>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2" name="Rectangle 42"/>
            <p:cNvSpPr>
              <a:spLocks noChangeArrowheads="1"/>
            </p:cNvSpPr>
            <p:nvPr/>
          </p:nvSpPr>
          <p:spPr bwMode="auto">
            <a:xfrm>
              <a:off x="1744080" y="357497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3" name="Rectangle 42"/>
            <p:cNvSpPr>
              <a:spLocks noChangeArrowheads="1"/>
            </p:cNvSpPr>
            <p:nvPr/>
          </p:nvSpPr>
          <p:spPr bwMode="auto">
            <a:xfrm>
              <a:off x="1744080" y="3087369"/>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5" name="Rectangle 42"/>
            <p:cNvSpPr>
              <a:spLocks noChangeArrowheads="1"/>
            </p:cNvSpPr>
            <p:nvPr/>
          </p:nvSpPr>
          <p:spPr bwMode="auto">
            <a:xfrm>
              <a:off x="1744080" y="2603251"/>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1" name="Rectangle 42"/>
            <p:cNvSpPr>
              <a:spLocks noChangeArrowheads="1"/>
            </p:cNvSpPr>
            <p:nvPr/>
          </p:nvSpPr>
          <p:spPr bwMode="auto">
            <a:xfrm>
              <a:off x="1744080" y="2119777"/>
              <a:ext cx="2700000" cy="474223"/>
            </a:xfrm>
            <a:prstGeom prst="rect">
              <a:avLst/>
            </a:prstGeom>
            <a:solidFill>
              <a:srgbClr val="19C3FF"/>
            </a:solidFill>
            <a:ln w="9525">
              <a:solidFill>
                <a:schemeClr val="tx1"/>
              </a:solidFill>
              <a:miter lim="800000"/>
              <a:headEnd/>
              <a:tailEnd/>
            </a:ln>
            <a:effectLst/>
            <a:extLst/>
          </p:spPr>
          <p:txBody>
            <a:bodyPr wrap="none" anchor="ct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7" name="Text Box 6"/>
            <p:cNvSpPr txBox="1">
              <a:spLocks noChangeArrowheads="1"/>
            </p:cNvSpPr>
            <p:nvPr/>
          </p:nvSpPr>
          <p:spPr bwMode="auto">
            <a:xfrm>
              <a:off x="2788368" y="2126826"/>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7</a:t>
              </a:r>
            </a:p>
          </p:txBody>
        </p:sp>
        <p:sp>
          <p:nvSpPr>
            <p:cNvPr id="58" name="Text Box 6"/>
            <p:cNvSpPr txBox="1">
              <a:spLocks noChangeArrowheads="1"/>
            </p:cNvSpPr>
            <p:nvPr/>
          </p:nvSpPr>
          <p:spPr bwMode="auto">
            <a:xfrm>
              <a:off x="2788368" y="2614138"/>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6</a:t>
              </a:r>
            </a:p>
          </p:txBody>
        </p:sp>
        <p:sp>
          <p:nvSpPr>
            <p:cNvPr id="59" name="Text Box 6"/>
            <p:cNvSpPr txBox="1">
              <a:spLocks noChangeArrowheads="1"/>
            </p:cNvSpPr>
            <p:nvPr/>
          </p:nvSpPr>
          <p:spPr bwMode="auto">
            <a:xfrm>
              <a:off x="2788368" y="3088031"/>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5</a:t>
              </a:r>
            </a:p>
          </p:txBody>
        </p:sp>
        <p:sp>
          <p:nvSpPr>
            <p:cNvPr id="60" name="Text Box 6"/>
            <p:cNvSpPr txBox="1">
              <a:spLocks noChangeArrowheads="1"/>
            </p:cNvSpPr>
            <p:nvPr/>
          </p:nvSpPr>
          <p:spPr bwMode="auto">
            <a:xfrm>
              <a:off x="2788368" y="3604643"/>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4</a:t>
              </a:r>
            </a:p>
          </p:txBody>
        </p:sp>
        <p:sp>
          <p:nvSpPr>
            <p:cNvPr id="61" name="Text Box 6"/>
            <p:cNvSpPr txBox="1">
              <a:spLocks noChangeArrowheads="1"/>
            </p:cNvSpPr>
            <p:nvPr/>
          </p:nvSpPr>
          <p:spPr bwMode="auto">
            <a:xfrm>
              <a:off x="2788368" y="4091591"/>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3</a:t>
              </a:r>
            </a:p>
          </p:txBody>
        </p:sp>
        <p:sp>
          <p:nvSpPr>
            <p:cNvPr id="62" name="Text Box 6"/>
            <p:cNvSpPr txBox="1">
              <a:spLocks noChangeArrowheads="1"/>
            </p:cNvSpPr>
            <p:nvPr/>
          </p:nvSpPr>
          <p:spPr bwMode="auto">
            <a:xfrm>
              <a:off x="2788368" y="4586715"/>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2</a:t>
              </a:r>
            </a:p>
          </p:txBody>
        </p:sp>
        <p:sp>
          <p:nvSpPr>
            <p:cNvPr id="63" name="Text Box 6"/>
            <p:cNvSpPr txBox="1">
              <a:spLocks noChangeArrowheads="1"/>
            </p:cNvSpPr>
            <p:nvPr/>
          </p:nvSpPr>
          <p:spPr bwMode="auto">
            <a:xfrm>
              <a:off x="2788368" y="5061902"/>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b="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b="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b="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b="1">
                  <a:solidFill>
                    <a:schemeClr val="tx1"/>
                  </a:solidFill>
                  <a:latin typeface="Times New Roman" panose="02020603050405020304" pitchFamily="18" charset="0"/>
                  <a:ea typeface="新細明體" panose="02020500000000000000" pitchFamily="18" charset="-120"/>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新細明體" panose="02020500000000000000" pitchFamily="18" charset="-120"/>
                </a:defRPr>
              </a:lvl9pPr>
            </a:lstStyle>
            <a:p>
              <a:pPr algn="l" eaLnBrk="1" hangingPunct="1"/>
              <a:r>
                <a:rPr lang="en-US" altLang="zh-TW" sz="2200" b="0" dirty="0">
                  <a:solidFill>
                    <a:schemeClr val="tx1">
                      <a:lumMod val="50000"/>
                    </a:schemeClr>
                  </a:solidFill>
                  <a:latin typeface="+mn-lt"/>
                </a:rPr>
                <a:t>r</a:t>
              </a:r>
              <a:r>
                <a:rPr lang="en-US" altLang="zh-TW" sz="2200" b="0" dirty="0" smtClean="0">
                  <a:solidFill>
                    <a:schemeClr val="tx1">
                      <a:lumMod val="50000"/>
                    </a:schemeClr>
                  </a:solidFill>
                  <a:latin typeface="+mn-lt"/>
                </a:rPr>
                <a:t>0                         </a:t>
              </a:r>
              <a:r>
                <a:rPr lang="en-US" altLang="zh-TW" sz="2200" dirty="0">
                  <a:solidFill>
                    <a:schemeClr val="tx1">
                      <a:lumMod val="50000"/>
                    </a:schemeClr>
                  </a:solidFill>
                  <a:latin typeface="+mn-lt"/>
                </a:rPr>
                <a:t>1</a:t>
              </a:r>
            </a:p>
          </p:txBody>
        </p:sp>
      </p:grpSp>
      <p:sp>
        <p:nvSpPr>
          <p:cNvPr id="44" name="標題 2"/>
          <p:cNvSpPr>
            <a:spLocks noGrp="1"/>
          </p:cNvSpPr>
          <p:nvPr>
            <p:ph type="title"/>
          </p:nvPr>
        </p:nvSpPr>
        <p:spPr>
          <a:xfrm>
            <a:off x="1735247" y="895166"/>
            <a:ext cx="4581281" cy="883557"/>
          </a:xfrm>
        </p:spPr>
        <p:txBody>
          <a:bodyPr/>
          <a:lstStyle/>
          <a:p>
            <a:r>
              <a:rPr lang="en-US" altLang="zh-TW" sz="2000" dirty="0"/>
              <a:t>March C+ Algorithm </a:t>
            </a:r>
            <a:r>
              <a:rPr lang="en-US" altLang="zh-TW" sz="2000" dirty="0" smtClean="0"/>
              <a:t>(7/7)</a:t>
            </a:r>
            <a:endParaRPr lang="zh-TW" altLang="en-US" sz="2000" dirty="0"/>
          </a:p>
        </p:txBody>
      </p:sp>
      <p:sp>
        <p:nvSpPr>
          <p:cNvPr id="47" name="標題 1"/>
          <p:cNvSpPr txBox="1">
            <a:spLocks/>
          </p:cNvSpPr>
          <p:nvPr/>
        </p:nvSpPr>
        <p:spPr>
          <a:xfrm>
            <a:off x="389374" y="383933"/>
            <a:ext cx="8500626"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pPr algn="ctr"/>
            <a:r>
              <a:rPr lang="en-US" altLang="zh-TW" sz="4000" dirty="0" smtClean="0"/>
              <a:t>Mem Bist – Algorithm Intro</a:t>
            </a:r>
            <a:endParaRPr lang="zh-TW" altLang="en-US" sz="4000" dirty="0"/>
          </a:p>
        </p:txBody>
      </p:sp>
    </p:spTree>
    <p:extLst>
      <p:ext uri="{BB962C8B-B14F-4D97-AF65-F5344CB8AC3E}">
        <p14:creationId xmlns:p14="http://schemas.microsoft.com/office/powerpoint/2010/main" val="276254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IOLT</a:t>
            </a:r>
            <a:endParaRPr lang="zh-TW" altLang="en-US" sz="4000" dirty="0"/>
          </a:p>
        </p:txBody>
      </p:sp>
      <p:sp>
        <p:nvSpPr>
          <p:cNvPr id="6" name="Rectangle 3"/>
          <p:cNvSpPr txBox="1">
            <a:spLocks noChangeArrowheads="1"/>
          </p:cNvSpPr>
          <p:nvPr/>
        </p:nvSpPr>
        <p:spPr bwMode="auto">
          <a:xfrm>
            <a:off x="677863" y="1536700"/>
            <a:ext cx="8024812"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05000"/>
              </a:lnSpc>
              <a:spcBef>
                <a:spcPct val="0"/>
              </a:spcBef>
              <a:spcAft>
                <a:spcPct val="25000"/>
              </a:spcAft>
              <a:buClr>
                <a:srgbClr val="000066"/>
              </a:buClr>
              <a:buFont typeface="Wingdings" panose="05000000000000000000" pitchFamily="2" charset="2"/>
              <a:buChar char="v"/>
              <a:defRPr kumimoji="1" sz="2400" kern="1200">
                <a:solidFill>
                  <a:schemeClr val="tx1"/>
                </a:solidFill>
                <a:latin typeface="+mn-lt"/>
                <a:ea typeface="+mn-ea"/>
                <a:cs typeface="+mn-cs"/>
              </a:defRPr>
            </a:lvl1pPr>
            <a:lvl2pPr marL="742950" indent="-285750" algn="l" rtl="0" fontAlgn="base">
              <a:lnSpc>
                <a:spcPct val="105000"/>
              </a:lnSpc>
              <a:spcBef>
                <a:spcPct val="0"/>
              </a:spcBef>
              <a:spcAft>
                <a:spcPct val="25000"/>
              </a:spcAft>
              <a:buClr>
                <a:srgbClr val="000066"/>
              </a:buClr>
              <a:buFont typeface="Wingdings" panose="05000000000000000000" pitchFamily="2" charset="2"/>
              <a:buChar char="v"/>
              <a:defRPr kumimoji="1" sz="2000" kern="1200">
                <a:solidFill>
                  <a:schemeClr val="tx1"/>
                </a:solidFill>
                <a:latin typeface="+mn-lt"/>
                <a:ea typeface="+mn-ea"/>
                <a:cs typeface="+mn-cs"/>
              </a:defRPr>
            </a:lvl2pPr>
            <a:lvl3pPr marL="1143000" indent="-228600" algn="l" rtl="0" fontAlgn="base">
              <a:lnSpc>
                <a:spcPct val="105000"/>
              </a:lnSpc>
              <a:spcBef>
                <a:spcPct val="0"/>
              </a:spcBef>
              <a:spcAft>
                <a:spcPct val="25000"/>
              </a:spcAft>
              <a:buClr>
                <a:srgbClr val="000066"/>
              </a:buClr>
              <a:buFont typeface="Wingdings" panose="05000000000000000000" pitchFamily="2" charset="2"/>
              <a:buChar char="v"/>
              <a:defRPr kumimoji="1" kern="1200">
                <a:solidFill>
                  <a:schemeClr val="tx1"/>
                </a:solidFill>
                <a:latin typeface="+mn-lt"/>
                <a:ea typeface="+mn-ea"/>
                <a:cs typeface="+mn-cs"/>
              </a:defRPr>
            </a:lvl3pPr>
            <a:lvl4pPr marL="1600200" indent="-228600" algn="l" rtl="0" fontAlgn="base">
              <a:lnSpc>
                <a:spcPct val="105000"/>
              </a:lnSpc>
              <a:spcBef>
                <a:spcPct val="0"/>
              </a:spcBef>
              <a:spcAft>
                <a:spcPct val="25000"/>
              </a:spcAft>
              <a:buClr>
                <a:srgbClr val="000066"/>
              </a:buClr>
              <a:buFont typeface="Wingdings" panose="05000000000000000000" pitchFamily="2" charset="2"/>
              <a:buChar char="v"/>
              <a:defRPr kumimoji="1" sz="1600" kern="1200">
                <a:solidFill>
                  <a:schemeClr val="tx1"/>
                </a:solidFill>
                <a:latin typeface="+mn-lt"/>
                <a:ea typeface="+mn-ea"/>
                <a:cs typeface="+mn-cs"/>
              </a:defRPr>
            </a:lvl4pPr>
            <a:lvl5pPr marL="2057400" indent="-228600" algn="l" rtl="0" fontAlgn="base">
              <a:lnSpc>
                <a:spcPct val="105000"/>
              </a:lnSpc>
              <a:spcBef>
                <a:spcPct val="0"/>
              </a:spcBef>
              <a:spcAft>
                <a:spcPct val="25000"/>
              </a:spcAft>
              <a:buClr>
                <a:srgbClr val="000066"/>
              </a:buClr>
              <a:buFont typeface="Wingdings" panose="05000000000000000000" pitchFamily="2" charset="2"/>
              <a:buChar char="v"/>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400" b="0" i="0" u="none" strike="noStrike" kern="1200" cap="none" spc="0" normalizeH="0" baseline="0" noProof="0" dirty="0" smtClean="0">
                <a:ln>
                  <a:noFill/>
                </a:ln>
                <a:solidFill>
                  <a:srgbClr val="000000"/>
                </a:solidFill>
                <a:effectLst/>
                <a:uLnTx/>
                <a:uFillTx/>
                <a:latin typeface="Tahoma"/>
                <a:ea typeface="新細明體"/>
                <a:cs typeface="+mn-cs"/>
              </a:rPr>
              <a:t>Measure steady-state electrical characteristics</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endPar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endParaRPr>
          </a:p>
          <a:p>
            <a:pPr marL="342900" marR="0" lvl="0" indent="-34290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400" b="0" i="0" u="none" strike="noStrike" kern="1200" cap="none" spc="0" normalizeH="0" baseline="0" noProof="0" dirty="0" smtClean="0">
                <a:ln>
                  <a:noFill/>
                </a:ln>
                <a:solidFill>
                  <a:srgbClr val="000000"/>
                </a:solidFill>
                <a:effectLst/>
                <a:uLnTx/>
                <a:uFillTx/>
                <a:latin typeface="Tahoma"/>
                <a:ea typeface="新細明體"/>
                <a:cs typeface="+mn-cs"/>
              </a:rPr>
              <a:t>Common Test Items</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Open/Short</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VOL/VOH (IOL/IOH)</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VIL/VIH</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IOZL/IOZH</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IIL/IIH</a:t>
            </a:r>
          </a:p>
          <a:p>
            <a:pPr marL="742950" marR="0" lvl="1" indent="-285750" algn="l" defTabSz="914400" rtl="0" eaLnBrk="1" fontAlgn="base" latinLnBrk="0" hangingPunct="1">
              <a:lnSpc>
                <a:spcPct val="105000"/>
              </a:lnSpc>
              <a:spcBef>
                <a:spcPct val="0"/>
              </a:spcBef>
              <a:spcAft>
                <a:spcPct val="25000"/>
              </a:spcAft>
              <a:buClr>
                <a:srgbClr val="000066"/>
              </a:buClr>
              <a:buSzTx/>
              <a:buFont typeface="Wingdings" panose="05000000000000000000" pitchFamily="2" charset="2"/>
              <a:buChar char="v"/>
              <a:tabLst/>
              <a:defRPr/>
            </a:pPr>
            <a:r>
              <a:rPr kumimoji="1" lang="en-US" altLang="zh-TW" sz="2000" b="0" i="0" u="none" strike="noStrike" kern="1200" cap="none" spc="0" normalizeH="0" baseline="0" noProof="0" dirty="0" smtClean="0">
                <a:ln>
                  <a:noFill/>
                </a:ln>
                <a:solidFill>
                  <a:srgbClr val="000000"/>
                </a:solidFill>
                <a:effectLst/>
                <a:uLnTx/>
                <a:uFillTx/>
                <a:latin typeface="Tahoma"/>
                <a:ea typeface="新細明體"/>
                <a:cs typeface="+mn-cs"/>
              </a:rPr>
              <a:t>RPU/RPD</a:t>
            </a:r>
          </a:p>
        </p:txBody>
      </p:sp>
    </p:spTree>
    <p:extLst>
      <p:ext uri="{BB962C8B-B14F-4D97-AF65-F5344CB8AC3E}">
        <p14:creationId xmlns:p14="http://schemas.microsoft.com/office/powerpoint/2010/main" val="533277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p:cNvSpPr>
            <a:spLocks noGrp="1"/>
          </p:cNvSpPr>
          <p:nvPr>
            <p:ph type="title"/>
          </p:nvPr>
        </p:nvSpPr>
        <p:spPr>
          <a:xfrm>
            <a:off x="389374" y="383933"/>
            <a:ext cx="7525594" cy="1080000"/>
          </a:xfrm>
        </p:spPr>
        <p:txBody>
          <a:bodyPr anchor="ctr"/>
          <a:lstStyle/>
          <a:p>
            <a:pPr algn="ctr"/>
            <a:r>
              <a:rPr lang="en-US" altLang="zh-TW" sz="4000" dirty="0"/>
              <a:t>Why need DFT</a:t>
            </a:r>
            <a:endParaRPr lang="zh-TW" altLang="en-US" sz="4000" dirty="0"/>
          </a:p>
        </p:txBody>
      </p:sp>
      <p:sp>
        <p:nvSpPr>
          <p:cNvPr id="12" name="文字方塊 11"/>
          <p:cNvSpPr txBox="1"/>
          <p:nvPr/>
        </p:nvSpPr>
        <p:spPr>
          <a:xfrm>
            <a:off x="489233" y="1409782"/>
            <a:ext cx="7968046" cy="4124206"/>
          </a:xfrm>
          <a:prstGeom prst="rect">
            <a:avLst/>
          </a:prstGeom>
          <a:noFill/>
        </p:spPr>
        <p:txBody>
          <a:bodyPr wrap="square" rtlCol="0">
            <a:spAutoFit/>
          </a:bodyPr>
          <a:lstStyle/>
          <a:p>
            <a:pPr marL="285750" indent="-285750">
              <a:buFont typeface="Arial" panose="020B0604020202020204" pitchFamily="34" charset="0"/>
              <a:buChar char="•"/>
            </a:pPr>
            <a:r>
              <a:rPr lang="en-US" altLang="zh-TW" sz="2000" b="1" dirty="0"/>
              <a:t>100% yield is </a:t>
            </a:r>
            <a:r>
              <a:rPr lang="en-US" altLang="zh-TW" sz="2000" b="1" dirty="0" smtClean="0"/>
              <a:t>NOT possible</a:t>
            </a:r>
            <a:r>
              <a:rPr lang="en-US" altLang="zh-TW" sz="2000" b="1" dirty="0"/>
              <a:t>, fabrication defects will always </a:t>
            </a:r>
            <a:r>
              <a:rPr lang="en-US" altLang="zh-TW" sz="2000" b="1" dirty="0" smtClean="0"/>
              <a:t>present.</a:t>
            </a:r>
            <a:r>
              <a:rPr lang="en-US" altLang="zh-TW" b="1" dirty="0"/>
              <a:t/>
            </a:r>
            <a:br>
              <a:rPr lang="en-US" altLang="zh-TW" b="1" dirty="0"/>
            </a:br>
            <a:endParaRPr lang="en-US" altLang="zh-TW" b="1" dirty="0" smtClean="0"/>
          </a:p>
          <a:p>
            <a:pPr marL="285750" indent="-285750">
              <a:buFont typeface="Arial" panose="020B0604020202020204" pitchFamily="34" charset="0"/>
              <a:buChar char="•"/>
            </a:pPr>
            <a:r>
              <a:rPr lang="en-US" altLang="zh-TW" sz="2000" b="1" dirty="0"/>
              <a:t>Classification of physical defects : </a:t>
            </a:r>
          </a:p>
          <a:p>
            <a:pPr lvl="1"/>
            <a:r>
              <a:rPr lang="en-US" altLang="zh-TW" dirty="0" smtClean="0"/>
              <a:t>[Manufacture]</a:t>
            </a:r>
            <a:endParaRPr lang="en-US" altLang="zh-TW" dirty="0"/>
          </a:p>
          <a:p>
            <a:pPr marL="742950" lvl="1" indent="-285750">
              <a:buFont typeface="Arial" panose="020B0604020202020204" pitchFamily="34" charset="0"/>
              <a:buChar char="•"/>
            </a:pPr>
            <a:r>
              <a:rPr lang="en-US" altLang="zh-TW" sz="2000" dirty="0"/>
              <a:t>dust </a:t>
            </a:r>
            <a:r>
              <a:rPr lang="en-US" altLang="zh-TW" sz="2000" dirty="0" smtClean="0"/>
              <a:t>particles (fig. a)</a:t>
            </a:r>
            <a:endParaRPr lang="en-US" altLang="zh-TW" sz="2000" dirty="0"/>
          </a:p>
          <a:p>
            <a:pPr marL="742950" lvl="1" indent="-285750">
              <a:buFont typeface="Arial" panose="020B0604020202020204" pitchFamily="34" charset="0"/>
              <a:buChar char="•"/>
            </a:pPr>
            <a:r>
              <a:rPr lang="en-US" altLang="zh-TW" sz="2000" dirty="0"/>
              <a:t>Mask contamination, Fabrication area </a:t>
            </a:r>
            <a:r>
              <a:rPr lang="en-US" altLang="zh-TW" sz="2000" dirty="0" smtClean="0"/>
              <a:t>contamination</a:t>
            </a:r>
            <a:r>
              <a:rPr lang="en-US" altLang="zh-TW" sz="2000" dirty="0"/>
              <a:t> (fig. </a:t>
            </a:r>
            <a:r>
              <a:rPr lang="en-US" altLang="zh-TW" sz="2000" dirty="0" smtClean="0"/>
              <a:t>b)</a:t>
            </a:r>
            <a:endParaRPr lang="en-US" altLang="zh-TW" sz="2000" dirty="0"/>
          </a:p>
          <a:p>
            <a:pPr marL="742950" lvl="1" indent="-285750">
              <a:buFont typeface="Arial" panose="020B0604020202020204" pitchFamily="34" charset="0"/>
              <a:buChar char="•"/>
            </a:pPr>
            <a:r>
              <a:rPr lang="en-US" altLang="zh-TW" sz="2000" dirty="0"/>
              <a:t>Process </a:t>
            </a:r>
            <a:r>
              <a:rPr lang="en-US" altLang="zh-TW" sz="2000" dirty="0" smtClean="0"/>
              <a:t>Variation </a:t>
            </a:r>
            <a:r>
              <a:rPr lang="en-US" altLang="zh-TW" sz="2000" dirty="0"/>
              <a:t>(fig. c</a:t>
            </a:r>
            <a:r>
              <a:rPr lang="en-US" altLang="zh-TW" sz="2000" dirty="0" smtClean="0"/>
              <a:t>)</a:t>
            </a:r>
            <a:endParaRPr lang="en-US" altLang="zh-TW" sz="2000" dirty="0"/>
          </a:p>
          <a:p>
            <a:pPr marL="742950" lvl="1" indent="-285750">
              <a:buFont typeface="Arial" panose="020B0604020202020204" pitchFamily="34" charset="0"/>
              <a:buChar char="•"/>
            </a:pPr>
            <a:endParaRPr lang="en-US" altLang="zh-TW" dirty="0" smtClean="0"/>
          </a:p>
          <a:p>
            <a:pPr lvl="1"/>
            <a:r>
              <a:rPr lang="en-US" altLang="zh-TW" dirty="0" smtClean="0"/>
              <a:t>[Aging Effects]</a:t>
            </a:r>
            <a:endParaRPr lang="en-US" altLang="zh-TW" dirty="0"/>
          </a:p>
          <a:p>
            <a:pPr marL="742950" lvl="1" indent="-285750">
              <a:buFont typeface="Arial" panose="020B0604020202020204" pitchFamily="34" charset="0"/>
              <a:buChar char="•"/>
            </a:pPr>
            <a:r>
              <a:rPr lang="en-US" altLang="zh-TW" dirty="0" smtClean="0"/>
              <a:t>Electro migration (metal migration)</a:t>
            </a:r>
            <a:r>
              <a:rPr lang="en-US" altLang="zh-TW" dirty="0"/>
              <a:t> (fig. </a:t>
            </a:r>
            <a:r>
              <a:rPr lang="en-US" altLang="zh-TW" dirty="0" smtClean="0"/>
              <a:t>d) </a:t>
            </a:r>
          </a:p>
          <a:p>
            <a:pPr marL="742950" lvl="1" indent="-285750">
              <a:buFont typeface="Arial" panose="020B0604020202020204" pitchFamily="34" charset="0"/>
              <a:buChar char="•"/>
            </a:pPr>
            <a:r>
              <a:rPr lang="en-US" altLang="zh-TW" dirty="0" smtClean="0"/>
              <a:t>Oxide degradation</a:t>
            </a:r>
            <a:endParaRPr lang="en-US" altLang="zh-TW" dirty="0"/>
          </a:p>
          <a:p>
            <a:pPr marL="742950" lvl="1" indent="-285750">
              <a:buFont typeface="Arial" panose="020B0604020202020204" pitchFamily="34" charset="0"/>
              <a:buChar char="•"/>
            </a:pPr>
            <a:endParaRPr lang="en-US" altLang="zh-TW" dirty="0"/>
          </a:p>
          <a:p>
            <a:pPr lvl="1"/>
            <a:r>
              <a:rPr lang="en-US" altLang="zh-TW" dirty="0" smtClean="0"/>
              <a:t>[Handling]</a:t>
            </a:r>
            <a:endParaRPr lang="en-US" altLang="zh-TW" dirty="0"/>
          </a:p>
          <a:p>
            <a:pPr marL="742950" lvl="1" indent="-285750">
              <a:buFont typeface="Arial" panose="020B0604020202020204" pitchFamily="34" charset="0"/>
              <a:buChar char="•"/>
            </a:pPr>
            <a:r>
              <a:rPr lang="en-US" altLang="zh-TW" sz="2000" dirty="0"/>
              <a:t>ESD</a:t>
            </a:r>
          </a:p>
        </p:txBody>
      </p:sp>
      <p:pic>
        <p:nvPicPr>
          <p:cNvPr id="4" name="圖片 3"/>
          <p:cNvPicPr>
            <a:picLocks noChangeAspect="1"/>
          </p:cNvPicPr>
          <p:nvPr/>
        </p:nvPicPr>
        <p:blipFill>
          <a:blip r:embed="rId2"/>
          <a:stretch>
            <a:fillRect/>
          </a:stretch>
        </p:blipFill>
        <p:spPr>
          <a:xfrm>
            <a:off x="5962498" y="3489106"/>
            <a:ext cx="2871941" cy="1624401"/>
          </a:xfrm>
          <a:prstGeom prst="rect">
            <a:avLst/>
          </a:prstGeom>
        </p:spPr>
      </p:pic>
      <p:pic>
        <p:nvPicPr>
          <p:cNvPr id="5" name="圖片 4"/>
          <p:cNvPicPr>
            <a:picLocks noChangeAspect="1"/>
          </p:cNvPicPr>
          <p:nvPr/>
        </p:nvPicPr>
        <p:blipFill>
          <a:blip r:embed="rId3"/>
          <a:stretch>
            <a:fillRect/>
          </a:stretch>
        </p:blipFill>
        <p:spPr>
          <a:xfrm>
            <a:off x="6081561" y="5193069"/>
            <a:ext cx="2752878" cy="1487187"/>
          </a:xfrm>
          <a:prstGeom prst="rect">
            <a:avLst/>
          </a:prstGeom>
        </p:spPr>
      </p:pic>
      <p:pic>
        <p:nvPicPr>
          <p:cNvPr id="3" name="圖片 2"/>
          <p:cNvPicPr>
            <a:picLocks noChangeAspect="1"/>
          </p:cNvPicPr>
          <p:nvPr/>
        </p:nvPicPr>
        <p:blipFill>
          <a:blip r:embed="rId4"/>
          <a:stretch>
            <a:fillRect/>
          </a:stretch>
        </p:blipFill>
        <p:spPr>
          <a:xfrm>
            <a:off x="2481111" y="5098755"/>
            <a:ext cx="3600450" cy="1562100"/>
          </a:xfrm>
          <a:prstGeom prst="rect">
            <a:avLst/>
          </a:prstGeom>
        </p:spPr>
      </p:pic>
      <p:pic>
        <p:nvPicPr>
          <p:cNvPr id="8" name="圖片 7"/>
          <p:cNvPicPr>
            <a:picLocks noChangeAspect="1"/>
          </p:cNvPicPr>
          <p:nvPr/>
        </p:nvPicPr>
        <p:blipFill>
          <a:blip r:embed="rId5"/>
          <a:stretch>
            <a:fillRect/>
          </a:stretch>
        </p:blipFill>
        <p:spPr>
          <a:xfrm>
            <a:off x="661260" y="5489280"/>
            <a:ext cx="1695450" cy="1171575"/>
          </a:xfrm>
          <a:prstGeom prst="rect">
            <a:avLst/>
          </a:prstGeom>
        </p:spPr>
      </p:pic>
    </p:spTree>
    <p:extLst>
      <p:ext uri="{BB962C8B-B14F-4D97-AF65-F5344CB8AC3E}">
        <p14:creationId xmlns:p14="http://schemas.microsoft.com/office/powerpoint/2010/main" val="3554634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IOLT – DC properties</a:t>
            </a:r>
            <a:endParaRPr lang="zh-TW" altLang="en-US" sz="4000" dirty="0"/>
          </a:p>
        </p:txBody>
      </p:sp>
      <p:sp>
        <p:nvSpPr>
          <p:cNvPr id="2" name="矩形 1"/>
          <p:cNvSpPr/>
          <p:nvPr/>
        </p:nvSpPr>
        <p:spPr>
          <a:xfrm>
            <a:off x="497840" y="1565533"/>
            <a:ext cx="8107680" cy="4662815"/>
          </a:xfrm>
          <a:prstGeom prst="rect">
            <a:avLst/>
          </a:prstGeom>
        </p:spPr>
        <p:txBody>
          <a:bodyPr wrap="square">
            <a:spAutoFit/>
          </a:bodyPr>
          <a:lstStyle/>
          <a:p>
            <a:pPr lvl="1">
              <a:lnSpc>
                <a:spcPct val="150000"/>
              </a:lnSpc>
            </a:pPr>
            <a:r>
              <a:rPr kumimoji="1" lang="en-US" altLang="zh-TW" dirty="0" smtClean="0">
                <a:solidFill>
                  <a:srgbClr val="000000"/>
                </a:solidFill>
                <a:ea typeface="新細明體"/>
              </a:rPr>
              <a:t>VIL : </a:t>
            </a:r>
            <a:r>
              <a:rPr kumimoji="1" lang="en-US" altLang="zh-TW" dirty="0">
                <a:solidFill>
                  <a:srgbClr val="000000"/>
                </a:solidFill>
                <a:ea typeface="新細明體"/>
              </a:rPr>
              <a:t>max </a:t>
            </a:r>
            <a:r>
              <a:rPr kumimoji="1" lang="en-US" altLang="zh-TW" dirty="0" smtClean="0">
                <a:solidFill>
                  <a:srgbClr val="000000"/>
                </a:solidFill>
                <a:ea typeface="新細明體"/>
              </a:rPr>
              <a:t>Voltage</a:t>
            </a:r>
            <a:r>
              <a:rPr kumimoji="1" lang="en-US" altLang="zh-TW" dirty="0">
                <a:solidFill>
                  <a:srgbClr val="000000"/>
                </a:solidFill>
                <a:ea typeface="新細明體"/>
              </a:rPr>
              <a:t> Input</a:t>
            </a:r>
            <a:r>
              <a:rPr kumimoji="1" lang="en-US" altLang="zh-TW" dirty="0" smtClean="0">
                <a:solidFill>
                  <a:srgbClr val="000000"/>
                </a:solidFill>
                <a:ea typeface="新細明體"/>
              </a:rPr>
              <a:t> </a:t>
            </a:r>
            <a:r>
              <a:rPr kumimoji="1" lang="en-US" altLang="zh-TW" dirty="0">
                <a:solidFill>
                  <a:srgbClr val="000000"/>
                </a:solidFill>
                <a:ea typeface="新細明體"/>
              </a:rPr>
              <a:t>that chip is still sensed as logic </a:t>
            </a:r>
            <a:r>
              <a:rPr kumimoji="1" lang="en-US" altLang="zh-TW" dirty="0" smtClean="0">
                <a:solidFill>
                  <a:srgbClr val="000000"/>
                </a:solidFill>
                <a:ea typeface="新細明體"/>
              </a:rPr>
              <a:t>Low, </a:t>
            </a:r>
          </a:p>
          <a:p>
            <a:pPr lvl="1">
              <a:lnSpc>
                <a:spcPct val="150000"/>
              </a:lnSpc>
            </a:pPr>
            <a:r>
              <a:rPr kumimoji="1" lang="en-US" altLang="zh-TW" dirty="0">
                <a:solidFill>
                  <a:srgbClr val="000000"/>
                </a:solidFill>
                <a:ea typeface="新細明體"/>
              </a:rPr>
              <a:t> </a:t>
            </a:r>
            <a:r>
              <a:rPr kumimoji="1" lang="en-US" altLang="zh-TW" dirty="0" smtClean="0">
                <a:solidFill>
                  <a:srgbClr val="000000"/>
                </a:solidFill>
                <a:ea typeface="新細明體"/>
              </a:rPr>
              <a:t>       IIL is the current.</a:t>
            </a:r>
            <a:endParaRPr kumimoji="1" lang="en-US" altLang="zh-TW" dirty="0">
              <a:solidFill>
                <a:srgbClr val="000000"/>
              </a:solidFill>
              <a:ea typeface="新細明體"/>
            </a:endParaRPr>
          </a:p>
          <a:p>
            <a:pPr lvl="1">
              <a:lnSpc>
                <a:spcPct val="150000"/>
              </a:lnSpc>
            </a:pPr>
            <a:r>
              <a:rPr kumimoji="1" lang="en-US" altLang="zh-TW" dirty="0" smtClean="0">
                <a:solidFill>
                  <a:srgbClr val="000000"/>
                </a:solidFill>
                <a:ea typeface="新細明體"/>
              </a:rPr>
              <a:t>VIH : </a:t>
            </a:r>
            <a:r>
              <a:rPr kumimoji="1" lang="en-US" altLang="zh-TW" dirty="0">
                <a:solidFill>
                  <a:srgbClr val="000000"/>
                </a:solidFill>
                <a:ea typeface="新細明體"/>
              </a:rPr>
              <a:t>min </a:t>
            </a:r>
            <a:r>
              <a:rPr kumimoji="1" lang="en-US" altLang="zh-TW" dirty="0" smtClean="0">
                <a:solidFill>
                  <a:srgbClr val="000000"/>
                </a:solidFill>
                <a:ea typeface="新細明體"/>
              </a:rPr>
              <a:t>Voltage Input that </a:t>
            </a:r>
            <a:r>
              <a:rPr kumimoji="1" lang="en-US" altLang="zh-TW" dirty="0">
                <a:solidFill>
                  <a:srgbClr val="000000"/>
                </a:solidFill>
                <a:ea typeface="新細明體"/>
              </a:rPr>
              <a:t>chip is still sensed as logic </a:t>
            </a:r>
            <a:r>
              <a:rPr kumimoji="1" lang="en-US" altLang="zh-TW" dirty="0" smtClean="0">
                <a:solidFill>
                  <a:srgbClr val="000000"/>
                </a:solidFill>
                <a:ea typeface="新細明體"/>
              </a:rPr>
              <a:t>High</a:t>
            </a:r>
          </a:p>
          <a:p>
            <a:pPr lvl="1">
              <a:lnSpc>
                <a:spcPct val="150000"/>
              </a:lnSpc>
            </a:pPr>
            <a:r>
              <a:rPr kumimoji="1" lang="en-US" altLang="zh-TW" dirty="0" smtClean="0">
                <a:solidFill>
                  <a:srgbClr val="000000"/>
                </a:solidFill>
                <a:ea typeface="新細明體"/>
              </a:rPr>
              <a:t>        IIH </a:t>
            </a:r>
            <a:r>
              <a:rPr kumimoji="1" lang="en-US" altLang="zh-TW" dirty="0">
                <a:solidFill>
                  <a:srgbClr val="000000"/>
                </a:solidFill>
                <a:ea typeface="新細明體"/>
              </a:rPr>
              <a:t>is the current.</a:t>
            </a:r>
          </a:p>
          <a:p>
            <a:pPr lvl="1">
              <a:lnSpc>
                <a:spcPct val="150000"/>
              </a:lnSpc>
            </a:pPr>
            <a:r>
              <a:rPr kumimoji="1" lang="en-US" altLang="zh-TW" dirty="0">
                <a:solidFill>
                  <a:srgbClr val="000000"/>
                </a:solidFill>
                <a:ea typeface="新細明體"/>
              </a:rPr>
              <a:t>VOL/IOL : Verify the ability of an output to provide current (IOL) </a:t>
            </a:r>
            <a:endParaRPr kumimoji="1" lang="en-US" altLang="zh-TW" dirty="0" smtClean="0">
              <a:solidFill>
                <a:srgbClr val="000000"/>
              </a:solidFill>
              <a:ea typeface="新細明體"/>
            </a:endParaRPr>
          </a:p>
          <a:p>
            <a:pPr lvl="1">
              <a:lnSpc>
                <a:spcPct val="150000"/>
              </a:lnSpc>
            </a:pPr>
            <a:r>
              <a:rPr kumimoji="1" lang="en-US" altLang="zh-TW" dirty="0">
                <a:solidFill>
                  <a:srgbClr val="000000"/>
                </a:solidFill>
                <a:ea typeface="新細明體"/>
              </a:rPr>
              <a:t> </a:t>
            </a:r>
            <a:r>
              <a:rPr kumimoji="1" lang="en-US" altLang="zh-TW" dirty="0" smtClean="0">
                <a:solidFill>
                  <a:srgbClr val="000000"/>
                </a:solidFill>
                <a:ea typeface="新細明體"/>
              </a:rPr>
              <a:t>              , without </a:t>
            </a:r>
            <a:r>
              <a:rPr kumimoji="1" lang="en-US" altLang="zh-TW" dirty="0">
                <a:solidFill>
                  <a:srgbClr val="000000"/>
                </a:solidFill>
                <a:ea typeface="新細明體"/>
              </a:rPr>
              <a:t>exceeding the specified voltage (VOL)</a:t>
            </a:r>
          </a:p>
          <a:p>
            <a:pPr lvl="1">
              <a:lnSpc>
                <a:spcPct val="150000"/>
              </a:lnSpc>
            </a:pPr>
            <a:r>
              <a:rPr kumimoji="1" lang="en-US" altLang="zh-TW" dirty="0">
                <a:solidFill>
                  <a:srgbClr val="000000"/>
                </a:solidFill>
                <a:ea typeface="新細明體"/>
              </a:rPr>
              <a:t>VOH/IOH : Verify the ability of an output to provide current (IOH) </a:t>
            </a:r>
            <a:endParaRPr kumimoji="1" lang="en-US" altLang="zh-TW" dirty="0" smtClean="0">
              <a:solidFill>
                <a:srgbClr val="000000"/>
              </a:solidFill>
              <a:ea typeface="新細明體"/>
            </a:endParaRPr>
          </a:p>
          <a:p>
            <a:pPr lvl="1">
              <a:lnSpc>
                <a:spcPct val="150000"/>
              </a:lnSpc>
            </a:pPr>
            <a:r>
              <a:rPr kumimoji="1" lang="en-US" altLang="zh-TW" dirty="0">
                <a:solidFill>
                  <a:srgbClr val="000000"/>
                </a:solidFill>
                <a:ea typeface="新細明體"/>
              </a:rPr>
              <a:t> </a:t>
            </a:r>
            <a:r>
              <a:rPr kumimoji="1" lang="en-US" altLang="zh-TW" dirty="0" smtClean="0">
                <a:solidFill>
                  <a:srgbClr val="000000"/>
                </a:solidFill>
                <a:ea typeface="新細明體"/>
              </a:rPr>
              <a:t>               , at </a:t>
            </a:r>
            <a:r>
              <a:rPr kumimoji="1" lang="en-US" altLang="zh-TW" dirty="0">
                <a:solidFill>
                  <a:srgbClr val="000000"/>
                </a:solidFill>
                <a:ea typeface="新細明體"/>
              </a:rPr>
              <a:t>a specified voltage (VOH)</a:t>
            </a:r>
          </a:p>
          <a:p>
            <a:pPr lvl="1">
              <a:lnSpc>
                <a:spcPct val="150000"/>
              </a:lnSpc>
            </a:pPr>
            <a:r>
              <a:rPr kumimoji="1" lang="en-US" altLang="zh-TW" dirty="0">
                <a:solidFill>
                  <a:srgbClr val="000000"/>
                </a:solidFill>
                <a:ea typeface="新細明體"/>
              </a:rPr>
              <a:t>RPU/RPD : resistance of pulling </a:t>
            </a:r>
            <a:r>
              <a:rPr kumimoji="1" lang="en-US" altLang="zh-TW" dirty="0" smtClean="0">
                <a:solidFill>
                  <a:srgbClr val="000000"/>
                </a:solidFill>
                <a:ea typeface="新細明體"/>
              </a:rPr>
              <a:t>circuit</a:t>
            </a:r>
          </a:p>
          <a:p>
            <a:pPr lvl="1">
              <a:lnSpc>
                <a:spcPct val="150000"/>
              </a:lnSpc>
            </a:pPr>
            <a:r>
              <a:rPr kumimoji="1" lang="en-US" altLang="zh-TW" dirty="0" smtClean="0">
                <a:solidFill>
                  <a:srgbClr val="000000"/>
                </a:solidFill>
                <a:ea typeface="新細明體"/>
              </a:rPr>
              <a:t>Leakage : current of IO at Input direction without any pulling</a:t>
            </a:r>
            <a:endParaRPr kumimoji="1" lang="en-US" altLang="zh-TW" dirty="0">
              <a:solidFill>
                <a:srgbClr val="000000"/>
              </a:solidFill>
              <a:ea typeface="新細明體"/>
            </a:endParaRPr>
          </a:p>
          <a:p>
            <a:pPr lvl="1">
              <a:lnSpc>
                <a:spcPct val="150000"/>
              </a:lnSpc>
            </a:pPr>
            <a:endParaRPr lang="en-US" altLang="zh-TW" dirty="0">
              <a:solidFill>
                <a:schemeClr val="tx1">
                  <a:lumMod val="50000"/>
                </a:schemeClr>
              </a:solidFill>
            </a:endParaRPr>
          </a:p>
        </p:txBody>
      </p:sp>
    </p:spTree>
    <p:extLst>
      <p:ext uri="{BB962C8B-B14F-4D97-AF65-F5344CB8AC3E}">
        <p14:creationId xmlns:p14="http://schemas.microsoft.com/office/powerpoint/2010/main" val="3245923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IOLT – DC properties</a:t>
            </a:r>
            <a:endParaRPr lang="zh-TW" altLang="en-US" sz="4000" dirty="0"/>
          </a:p>
        </p:txBody>
      </p:sp>
      <p:pic>
        <p:nvPicPr>
          <p:cNvPr id="3" name="圖片 2"/>
          <p:cNvPicPr>
            <a:picLocks noChangeAspect="1"/>
          </p:cNvPicPr>
          <p:nvPr/>
        </p:nvPicPr>
        <p:blipFill>
          <a:blip r:embed="rId2"/>
          <a:stretch>
            <a:fillRect/>
          </a:stretch>
        </p:blipFill>
        <p:spPr>
          <a:xfrm>
            <a:off x="230187" y="1816417"/>
            <a:ext cx="8582025" cy="3590925"/>
          </a:xfrm>
          <a:prstGeom prst="rect">
            <a:avLst/>
          </a:prstGeom>
        </p:spPr>
      </p:pic>
    </p:spTree>
    <p:extLst>
      <p:ext uri="{BB962C8B-B14F-4D97-AF65-F5344CB8AC3E}">
        <p14:creationId xmlns:p14="http://schemas.microsoft.com/office/powerpoint/2010/main" val="3188399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IOLT – circuit</a:t>
            </a:r>
            <a:endParaRPr lang="zh-TW" altLang="en-US" sz="4000" dirty="0"/>
          </a:p>
        </p:txBody>
      </p:sp>
      <p:graphicFrame>
        <p:nvGraphicFramePr>
          <p:cNvPr id="7" name="Object 4"/>
          <p:cNvGraphicFramePr>
            <a:graphicFrameLocks noChangeAspect="1"/>
          </p:cNvGraphicFramePr>
          <p:nvPr>
            <p:extLst>
              <p:ext uri="{D42A27DB-BD31-4B8C-83A1-F6EECF244321}">
                <p14:modId xmlns:p14="http://schemas.microsoft.com/office/powerpoint/2010/main" val="1482354114"/>
              </p:ext>
            </p:extLst>
          </p:nvPr>
        </p:nvGraphicFramePr>
        <p:xfrm>
          <a:off x="777398" y="1463933"/>
          <a:ext cx="4579937" cy="4683125"/>
        </p:xfrm>
        <a:graphic>
          <a:graphicData uri="http://schemas.openxmlformats.org/presentationml/2006/ole">
            <mc:AlternateContent xmlns:mc="http://schemas.openxmlformats.org/markup-compatibility/2006">
              <mc:Choice xmlns:v="urn:schemas-microsoft-com:vml" Requires="v">
                <p:oleObj spid="_x0000_s1147" name="Visio" r:id="rId3" imgW="7101048" imgH="7256038" progId="Visio.Drawing.11">
                  <p:embed/>
                </p:oleObj>
              </mc:Choice>
              <mc:Fallback>
                <p:oleObj name="Visio" r:id="rId3" imgW="7101048" imgH="72560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98" y="1463933"/>
                        <a:ext cx="457993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字方塊 7"/>
          <p:cNvSpPr txBox="1"/>
          <p:nvPr/>
        </p:nvSpPr>
        <p:spPr>
          <a:xfrm>
            <a:off x="5459028" y="2713613"/>
            <a:ext cx="3549241" cy="1754326"/>
          </a:xfrm>
          <a:prstGeom prst="rect">
            <a:avLst/>
          </a:prstGeom>
          <a:noFill/>
        </p:spPr>
        <p:txBody>
          <a:bodyPr wrap="none" rtlCol="0">
            <a:spAutoFit/>
          </a:bodyPr>
          <a:lstStyle/>
          <a:p>
            <a:r>
              <a:rPr lang="en-US" altLang="zh-TW" dirty="0" smtClean="0">
                <a:solidFill>
                  <a:schemeClr val="tx1">
                    <a:lumMod val="50000"/>
                  </a:schemeClr>
                </a:solidFill>
              </a:rPr>
              <a:t>1. To test IOLT, all digital IO will be</a:t>
            </a:r>
          </a:p>
          <a:p>
            <a:r>
              <a:rPr lang="en-US" altLang="zh-TW" dirty="0">
                <a:solidFill>
                  <a:schemeClr val="tx1">
                    <a:lumMod val="50000"/>
                  </a:schemeClr>
                </a:solidFill>
              </a:rPr>
              <a:t>c</a:t>
            </a:r>
            <a:r>
              <a:rPr lang="en-US" altLang="zh-TW" dirty="0" smtClean="0">
                <a:solidFill>
                  <a:schemeClr val="tx1">
                    <a:lumMod val="50000"/>
                  </a:schemeClr>
                </a:solidFill>
              </a:rPr>
              <a:t>hained up by NAND-tree structure.</a:t>
            </a:r>
          </a:p>
          <a:p>
            <a:endParaRPr lang="en-US" altLang="zh-TW" dirty="0" smtClean="0">
              <a:solidFill>
                <a:schemeClr val="tx1">
                  <a:lumMod val="50000"/>
                </a:schemeClr>
              </a:solidFill>
            </a:endParaRPr>
          </a:p>
          <a:p>
            <a:r>
              <a:rPr lang="en-US" altLang="zh-TW" dirty="0" smtClean="0">
                <a:solidFill>
                  <a:schemeClr val="tx1">
                    <a:lumMod val="50000"/>
                  </a:schemeClr>
                </a:solidFill>
              </a:rPr>
              <a:t>2. DC characteristics will be tested </a:t>
            </a:r>
          </a:p>
          <a:p>
            <a:r>
              <a:rPr lang="en-US" altLang="zh-TW" dirty="0" smtClean="0">
                <a:solidFill>
                  <a:schemeClr val="tx1">
                    <a:lumMod val="50000"/>
                  </a:schemeClr>
                </a:solidFill>
              </a:rPr>
              <a:t>one by one.</a:t>
            </a:r>
          </a:p>
          <a:p>
            <a:endParaRPr lang="en-US" altLang="zh-TW" dirty="0">
              <a:solidFill>
                <a:schemeClr val="tx1">
                  <a:lumMod val="50000"/>
                </a:schemeClr>
              </a:solidFill>
            </a:endParaRPr>
          </a:p>
        </p:txBody>
      </p:sp>
    </p:spTree>
    <p:extLst>
      <p:ext uri="{BB962C8B-B14F-4D97-AF65-F5344CB8AC3E}">
        <p14:creationId xmlns:p14="http://schemas.microsoft.com/office/powerpoint/2010/main" val="1796945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Faraday Test Integration Platform</a:t>
            </a:r>
            <a:endParaRPr lang="zh-TW" altLang="en-US" sz="4000" dirty="0"/>
          </a:p>
        </p:txBody>
      </p:sp>
      <p:sp>
        <p:nvSpPr>
          <p:cNvPr id="6" name="文字方塊 5"/>
          <p:cNvSpPr txBox="1"/>
          <p:nvPr/>
        </p:nvSpPr>
        <p:spPr>
          <a:xfrm>
            <a:off x="829687" y="1596013"/>
            <a:ext cx="7620000" cy="4247317"/>
          </a:xfrm>
          <a:prstGeom prst="rect">
            <a:avLst/>
          </a:prstGeom>
          <a:noFill/>
        </p:spPr>
        <p:txBody>
          <a:bodyPr wrap="square" rtlCol="0">
            <a:spAutoFit/>
          </a:bodyPr>
          <a:lstStyle/>
          <a:p>
            <a:pPr>
              <a:lnSpc>
                <a:spcPct val="150000"/>
              </a:lnSpc>
            </a:pPr>
            <a:r>
              <a:rPr lang="en-US" altLang="zh-TW" dirty="0" smtClean="0">
                <a:solidFill>
                  <a:schemeClr val="tx1">
                    <a:lumMod val="50000"/>
                  </a:schemeClr>
                </a:solidFill>
              </a:rPr>
              <a:t>Modern </a:t>
            </a:r>
            <a:r>
              <a:rPr lang="en-US" altLang="zh-TW" dirty="0">
                <a:solidFill>
                  <a:schemeClr val="tx1">
                    <a:lumMod val="50000"/>
                  </a:schemeClr>
                </a:solidFill>
              </a:rPr>
              <a:t>ASIC/SoC design contains variety of test items :</a:t>
            </a:r>
          </a:p>
          <a:p>
            <a:pPr marL="742950" lvl="1" indent="-285750">
              <a:lnSpc>
                <a:spcPct val="150000"/>
              </a:lnSpc>
              <a:buFont typeface="Arial" panose="020B0604020202020204" pitchFamily="34" charset="0"/>
              <a:buChar char="•"/>
            </a:pPr>
            <a:r>
              <a:rPr lang="en-US" altLang="zh-TW" dirty="0" smtClean="0">
                <a:solidFill>
                  <a:schemeClr val="tx1">
                    <a:lumMod val="50000"/>
                  </a:schemeClr>
                </a:solidFill>
              </a:rPr>
              <a:t>analog IP</a:t>
            </a:r>
            <a:endParaRPr lang="en-US" altLang="zh-TW" dirty="0">
              <a:solidFill>
                <a:schemeClr val="tx1">
                  <a:lumMod val="50000"/>
                </a:schemeClr>
              </a:solidFill>
            </a:endParaRPr>
          </a:p>
          <a:p>
            <a:pPr marL="742950" lvl="1" indent="-285750">
              <a:lnSpc>
                <a:spcPct val="150000"/>
              </a:lnSpc>
              <a:buFont typeface="Arial" panose="020B0604020202020204" pitchFamily="34" charset="0"/>
              <a:buChar char="•"/>
            </a:pPr>
            <a:r>
              <a:rPr lang="en-US" altLang="zh-TW" dirty="0">
                <a:solidFill>
                  <a:schemeClr val="tx1">
                    <a:lumMod val="50000"/>
                  </a:schemeClr>
                </a:solidFill>
              </a:rPr>
              <a:t>m</a:t>
            </a:r>
            <a:r>
              <a:rPr lang="en-US" altLang="zh-TW" dirty="0" smtClean="0">
                <a:solidFill>
                  <a:schemeClr val="tx1">
                    <a:lumMod val="50000"/>
                  </a:schemeClr>
                </a:solidFill>
              </a:rPr>
              <a:t>emory bist blocks</a:t>
            </a:r>
            <a:endParaRPr lang="en-US" altLang="zh-TW" dirty="0">
              <a:solidFill>
                <a:schemeClr val="tx1">
                  <a:lumMod val="50000"/>
                </a:schemeClr>
              </a:solidFill>
            </a:endParaRPr>
          </a:p>
          <a:p>
            <a:pPr marL="742950" lvl="1" indent="-285750">
              <a:lnSpc>
                <a:spcPct val="150000"/>
              </a:lnSpc>
              <a:buFont typeface="Arial" panose="020B0604020202020204" pitchFamily="34" charset="0"/>
              <a:buChar char="•"/>
            </a:pPr>
            <a:r>
              <a:rPr lang="en-US" altLang="zh-TW" dirty="0" smtClean="0">
                <a:solidFill>
                  <a:schemeClr val="tx1">
                    <a:lumMod val="50000"/>
                  </a:schemeClr>
                </a:solidFill>
              </a:rPr>
              <a:t>scan of digital part for Mixed-mode IP</a:t>
            </a:r>
          </a:p>
          <a:p>
            <a:pPr marL="742950" lvl="1" indent="-285750">
              <a:lnSpc>
                <a:spcPct val="150000"/>
              </a:lnSpc>
              <a:buFont typeface="Arial" panose="020B0604020202020204" pitchFamily="34" charset="0"/>
              <a:buChar char="•"/>
            </a:pPr>
            <a:r>
              <a:rPr lang="en-US" altLang="zh-TW" dirty="0" smtClean="0">
                <a:solidFill>
                  <a:schemeClr val="tx1">
                    <a:lumMod val="50000"/>
                  </a:schemeClr>
                </a:solidFill>
              </a:rPr>
              <a:t>functional test vectors for </a:t>
            </a:r>
            <a:r>
              <a:rPr lang="en-US" altLang="zh-TW" dirty="0">
                <a:solidFill>
                  <a:schemeClr val="tx1">
                    <a:lumMod val="50000"/>
                  </a:schemeClr>
                </a:solidFill>
              </a:rPr>
              <a:t>Mixed-mode </a:t>
            </a:r>
            <a:r>
              <a:rPr lang="en-US" altLang="zh-TW" dirty="0" smtClean="0">
                <a:solidFill>
                  <a:schemeClr val="tx1">
                    <a:lumMod val="50000"/>
                  </a:schemeClr>
                </a:solidFill>
              </a:rPr>
              <a:t>IP</a:t>
            </a:r>
            <a:endParaRPr lang="en-US" altLang="zh-TW" dirty="0">
              <a:solidFill>
                <a:schemeClr val="tx1">
                  <a:lumMod val="50000"/>
                </a:schemeClr>
              </a:solidFill>
            </a:endParaRPr>
          </a:p>
          <a:p>
            <a:pPr marL="742950" lvl="1" indent="-285750">
              <a:lnSpc>
                <a:spcPct val="150000"/>
              </a:lnSpc>
              <a:buFont typeface="Arial" panose="020B0604020202020204" pitchFamily="34" charset="0"/>
              <a:buChar char="•"/>
            </a:pPr>
            <a:r>
              <a:rPr lang="en-US" altLang="zh-TW" dirty="0" smtClean="0">
                <a:solidFill>
                  <a:schemeClr val="tx1">
                    <a:lumMod val="50000"/>
                  </a:schemeClr>
                </a:solidFill>
              </a:rPr>
              <a:t>Top scan</a:t>
            </a:r>
          </a:p>
          <a:p>
            <a:pPr marL="742950" lvl="1" indent="-285750">
              <a:lnSpc>
                <a:spcPct val="150000"/>
              </a:lnSpc>
              <a:buFont typeface="Arial" panose="020B0604020202020204" pitchFamily="34" charset="0"/>
              <a:buChar char="•"/>
            </a:pPr>
            <a:r>
              <a:rPr lang="en-US" altLang="zh-TW" dirty="0" smtClean="0">
                <a:solidFill>
                  <a:schemeClr val="tx1">
                    <a:lumMod val="50000"/>
                  </a:schemeClr>
                </a:solidFill>
              </a:rPr>
              <a:t>IOLT</a:t>
            </a:r>
          </a:p>
          <a:p>
            <a:pPr marL="742950" lvl="1" indent="-285750">
              <a:lnSpc>
                <a:spcPct val="150000"/>
              </a:lnSpc>
              <a:buFont typeface="Arial" panose="020B0604020202020204" pitchFamily="34" charset="0"/>
              <a:buChar char="•"/>
            </a:pPr>
            <a:endParaRPr lang="en-US" altLang="zh-TW" dirty="0">
              <a:solidFill>
                <a:schemeClr val="tx1">
                  <a:lumMod val="50000"/>
                </a:schemeClr>
              </a:solidFill>
            </a:endParaRPr>
          </a:p>
          <a:p>
            <a:pPr>
              <a:lnSpc>
                <a:spcPct val="150000"/>
              </a:lnSpc>
            </a:pPr>
            <a:r>
              <a:rPr lang="en-US" altLang="zh-TW" dirty="0" smtClean="0">
                <a:solidFill>
                  <a:schemeClr val="tx1">
                    <a:lumMod val="50000"/>
                  </a:schemeClr>
                </a:solidFill>
              </a:rPr>
              <a:t>How to plan / integrate these test mode and circuits?</a:t>
            </a:r>
          </a:p>
          <a:p>
            <a:pPr lvl="1">
              <a:lnSpc>
                <a:spcPct val="150000"/>
              </a:lnSpc>
            </a:pPr>
            <a:r>
              <a:rPr lang="en-US" altLang="zh-TW" dirty="0" smtClean="0">
                <a:solidFill>
                  <a:schemeClr val="tx1">
                    <a:lumMod val="50000"/>
                  </a:schemeClr>
                </a:solidFill>
              </a:rPr>
              <a:t>&gt;&gt; FTIP – faraday test integration platform</a:t>
            </a:r>
            <a:endParaRPr lang="en-US" altLang="zh-TW" dirty="0">
              <a:solidFill>
                <a:schemeClr val="tx1">
                  <a:lumMod val="50000"/>
                </a:schemeClr>
              </a:solidFill>
            </a:endParaRPr>
          </a:p>
        </p:txBody>
      </p:sp>
    </p:spTree>
    <p:extLst>
      <p:ext uri="{BB962C8B-B14F-4D97-AF65-F5344CB8AC3E}">
        <p14:creationId xmlns:p14="http://schemas.microsoft.com/office/powerpoint/2010/main" val="2335559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Faraday Test Integration Platform</a:t>
            </a:r>
            <a:endParaRPr lang="zh-TW" altLang="en-US" sz="4000" dirty="0"/>
          </a:p>
        </p:txBody>
      </p:sp>
      <p:sp>
        <p:nvSpPr>
          <p:cNvPr id="6" name="文字方塊 5"/>
          <p:cNvSpPr txBox="1"/>
          <p:nvPr/>
        </p:nvSpPr>
        <p:spPr>
          <a:xfrm>
            <a:off x="389374" y="1294893"/>
            <a:ext cx="7620000" cy="1015663"/>
          </a:xfrm>
          <a:prstGeom prst="rect">
            <a:avLst/>
          </a:prstGeom>
          <a:noFill/>
        </p:spPr>
        <p:txBody>
          <a:bodyPr wrap="square" rtlCol="0">
            <a:spAutoFit/>
          </a:bodyPr>
          <a:lstStyle/>
          <a:p>
            <a:r>
              <a:rPr lang="en-US" altLang="zh-TW" sz="2000" dirty="0" smtClean="0">
                <a:solidFill>
                  <a:schemeClr val="tx1">
                    <a:lumMod val="50000"/>
                  </a:schemeClr>
                </a:solidFill>
              </a:rPr>
              <a:t>Phase A </a:t>
            </a:r>
          </a:p>
          <a:p>
            <a:pPr marL="342900" indent="-342900">
              <a:buFont typeface="Arial" panose="020B0604020202020204" pitchFamily="34" charset="0"/>
              <a:buChar char="•"/>
            </a:pPr>
            <a:r>
              <a:rPr lang="en-US" altLang="zh-TW" sz="2000" dirty="0" smtClean="0">
                <a:solidFill>
                  <a:schemeClr val="tx1">
                    <a:lumMod val="50000"/>
                  </a:schemeClr>
                </a:solidFill>
              </a:rPr>
              <a:t>plan test mode decoder</a:t>
            </a:r>
          </a:p>
          <a:p>
            <a:pPr marL="342900" indent="-342900">
              <a:buFont typeface="Arial" panose="020B0604020202020204" pitchFamily="34" charset="0"/>
              <a:buChar char="•"/>
            </a:pPr>
            <a:r>
              <a:rPr lang="en-US" altLang="zh-TW" sz="2000" dirty="0" smtClean="0">
                <a:solidFill>
                  <a:schemeClr val="tx1">
                    <a:lumMod val="50000"/>
                  </a:schemeClr>
                </a:solidFill>
              </a:rPr>
              <a:t>declare test clock / ctrl / obs port</a:t>
            </a:r>
            <a:endParaRPr lang="en-US" altLang="zh-TW" sz="2000" dirty="0">
              <a:solidFill>
                <a:schemeClr val="tx1">
                  <a:lumMod val="50000"/>
                </a:schemeClr>
              </a:solidFill>
            </a:endParaRPr>
          </a:p>
        </p:txBody>
      </p:sp>
      <p:pic>
        <p:nvPicPr>
          <p:cNvPr id="4" name="圖片 3"/>
          <p:cNvPicPr>
            <a:picLocks noChangeAspect="1"/>
          </p:cNvPicPr>
          <p:nvPr/>
        </p:nvPicPr>
        <p:blipFill>
          <a:blip r:embed="rId2"/>
          <a:stretch>
            <a:fillRect/>
          </a:stretch>
        </p:blipFill>
        <p:spPr>
          <a:xfrm>
            <a:off x="216654" y="2317165"/>
            <a:ext cx="6316226" cy="3269202"/>
          </a:xfrm>
          <a:prstGeom prst="rect">
            <a:avLst/>
          </a:prstGeom>
        </p:spPr>
      </p:pic>
      <p:pic>
        <p:nvPicPr>
          <p:cNvPr id="8" name="圖片 7"/>
          <p:cNvPicPr>
            <a:picLocks noChangeAspect="1"/>
          </p:cNvPicPr>
          <p:nvPr/>
        </p:nvPicPr>
        <p:blipFill>
          <a:blip r:embed="rId3"/>
          <a:stretch>
            <a:fillRect/>
          </a:stretch>
        </p:blipFill>
        <p:spPr>
          <a:xfrm>
            <a:off x="233486" y="4931148"/>
            <a:ext cx="6282561" cy="1574597"/>
          </a:xfrm>
          <a:prstGeom prst="rect">
            <a:avLst/>
          </a:prstGeom>
        </p:spPr>
      </p:pic>
    </p:spTree>
    <p:extLst>
      <p:ext uri="{BB962C8B-B14F-4D97-AF65-F5344CB8AC3E}">
        <p14:creationId xmlns:p14="http://schemas.microsoft.com/office/powerpoint/2010/main" val="3939744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Faraday Test Integration Platform</a:t>
            </a:r>
            <a:endParaRPr lang="zh-TW" altLang="en-US" sz="4000" dirty="0"/>
          </a:p>
        </p:txBody>
      </p:sp>
      <p:sp>
        <p:nvSpPr>
          <p:cNvPr id="6" name="文字方塊 5"/>
          <p:cNvSpPr txBox="1"/>
          <p:nvPr/>
        </p:nvSpPr>
        <p:spPr>
          <a:xfrm>
            <a:off x="389374" y="1294893"/>
            <a:ext cx="7620000" cy="707886"/>
          </a:xfrm>
          <a:prstGeom prst="rect">
            <a:avLst/>
          </a:prstGeom>
          <a:noFill/>
        </p:spPr>
        <p:txBody>
          <a:bodyPr wrap="square" rtlCol="0">
            <a:spAutoFit/>
          </a:bodyPr>
          <a:lstStyle/>
          <a:p>
            <a:r>
              <a:rPr lang="en-US" altLang="zh-TW" sz="2000" dirty="0" smtClean="0">
                <a:solidFill>
                  <a:schemeClr val="tx1">
                    <a:lumMod val="50000"/>
                  </a:schemeClr>
                </a:solidFill>
              </a:rPr>
              <a:t>Phase B </a:t>
            </a:r>
          </a:p>
          <a:p>
            <a:pPr marL="342900" indent="-342900">
              <a:buFont typeface="Arial" panose="020B0604020202020204" pitchFamily="34" charset="0"/>
              <a:buChar char="•"/>
            </a:pPr>
            <a:r>
              <a:rPr lang="en-US" altLang="zh-TW" sz="2000" dirty="0" smtClean="0">
                <a:solidFill>
                  <a:schemeClr val="tx1">
                    <a:lumMod val="50000"/>
                  </a:schemeClr>
                </a:solidFill>
              </a:rPr>
              <a:t>plan mux-in, mux-out, or internal hookup for each testmode</a:t>
            </a:r>
          </a:p>
        </p:txBody>
      </p:sp>
      <p:sp>
        <p:nvSpPr>
          <p:cNvPr id="7" name="文字方塊 6"/>
          <p:cNvSpPr txBox="1"/>
          <p:nvPr/>
        </p:nvSpPr>
        <p:spPr>
          <a:xfrm>
            <a:off x="426581" y="5588590"/>
            <a:ext cx="7620000" cy="1015663"/>
          </a:xfrm>
          <a:prstGeom prst="rect">
            <a:avLst/>
          </a:prstGeom>
          <a:noFill/>
        </p:spPr>
        <p:txBody>
          <a:bodyPr wrap="square" rtlCol="0">
            <a:spAutoFit/>
          </a:bodyPr>
          <a:lstStyle/>
          <a:p>
            <a:r>
              <a:rPr lang="en-US" altLang="zh-TW" sz="2000" dirty="0" smtClean="0">
                <a:solidFill>
                  <a:schemeClr val="tx1">
                    <a:lumMod val="50000"/>
                  </a:schemeClr>
                </a:solidFill>
              </a:rPr>
              <a:t>Output of ftip : </a:t>
            </a:r>
          </a:p>
          <a:p>
            <a:pPr marL="342900" indent="-342900">
              <a:buFont typeface="Arial" panose="020B0604020202020204" pitchFamily="34" charset="0"/>
              <a:buChar char="•"/>
            </a:pPr>
            <a:r>
              <a:rPr lang="en-US" altLang="zh-TW" sz="2000" dirty="0" smtClean="0">
                <a:solidFill>
                  <a:schemeClr val="tx1">
                    <a:lumMod val="50000"/>
                  </a:schemeClr>
                </a:solidFill>
              </a:rPr>
              <a:t>Netlist with the specified test circuit</a:t>
            </a:r>
          </a:p>
          <a:p>
            <a:pPr marL="342900" indent="-342900">
              <a:buFont typeface="Arial" panose="020B0604020202020204" pitchFamily="34" charset="0"/>
              <a:buChar char="•"/>
            </a:pPr>
            <a:r>
              <a:rPr lang="en-US" altLang="zh-TW" sz="2000" dirty="0" smtClean="0">
                <a:solidFill>
                  <a:schemeClr val="tx1">
                    <a:lumMod val="50000"/>
                  </a:schemeClr>
                </a:solidFill>
              </a:rPr>
              <a:t>Partial timing constraints</a:t>
            </a:r>
          </a:p>
        </p:txBody>
      </p:sp>
      <p:pic>
        <p:nvPicPr>
          <p:cNvPr id="3" name="圖片 2"/>
          <p:cNvPicPr>
            <a:picLocks noChangeAspect="1"/>
          </p:cNvPicPr>
          <p:nvPr/>
        </p:nvPicPr>
        <p:blipFill>
          <a:blip r:embed="rId2"/>
          <a:stretch>
            <a:fillRect/>
          </a:stretch>
        </p:blipFill>
        <p:spPr>
          <a:xfrm>
            <a:off x="732183" y="2002779"/>
            <a:ext cx="7162800" cy="3476625"/>
          </a:xfrm>
          <a:prstGeom prst="rect">
            <a:avLst/>
          </a:prstGeom>
        </p:spPr>
      </p:pic>
    </p:spTree>
    <p:extLst>
      <p:ext uri="{BB962C8B-B14F-4D97-AF65-F5344CB8AC3E}">
        <p14:creationId xmlns:p14="http://schemas.microsoft.com/office/powerpoint/2010/main" val="1474139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Test pattern</a:t>
            </a:r>
            <a:endParaRPr lang="zh-TW" altLang="en-US" sz="4000" dirty="0"/>
          </a:p>
        </p:txBody>
      </p:sp>
      <p:pic>
        <p:nvPicPr>
          <p:cNvPr id="2" name="圖片 1"/>
          <p:cNvPicPr>
            <a:picLocks noChangeAspect="1"/>
          </p:cNvPicPr>
          <p:nvPr/>
        </p:nvPicPr>
        <p:blipFill>
          <a:blip r:embed="rId2"/>
          <a:stretch>
            <a:fillRect/>
          </a:stretch>
        </p:blipFill>
        <p:spPr>
          <a:xfrm>
            <a:off x="1121727" y="2543933"/>
            <a:ext cx="1838325" cy="1133475"/>
          </a:xfrm>
          <a:prstGeom prst="rect">
            <a:avLst/>
          </a:prstGeom>
        </p:spPr>
      </p:pic>
      <p:pic>
        <p:nvPicPr>
          <p:cNvPr id="3" name="圖片 2"/>
          <p:cNvPicPr>
            <a:picLocks noChangeAspect="1"/>
          </p:cNvPicPr>
          <p:nvPr/>
        </p:nvPicPr>
        <p:blipFill>
          <a:blip r:embed="rId3"/>
          <a:stretch>
            <a:fillRect/>
          </a:stretch>
        </p:blipFill>
        <p:spPr>
          <a:xfrm>
            <a:off x="1121727" y="3772124"/>
            <a:ext cx="2609850" cy="819150"/>
          </a:xfrm>
          <a:prstGeom prst="rect">
            <a:avLst/>
          </a:prstGeom>
        </p:spPr>
      </p:pic>
      <p:pic>
        <p:nvPicPr>
          <p:cNvPr id="4" name="圖片 3"/>
          <p:cNvPicPr>
            <a:picLocks noChangeAspect="1"/>
          </p:cNvPicPr>
          <p:nvPr/>
        </p:nvPicPr>
        <p:blipFill>
          <a:blip r:embed="rId4"/>
          <a:stretch>
            <a:fillRect/>
          </a:stretch>
        </p:blipFill>
        <p:spPr>
          <a:xfrm>
            <a:off x="1121728" y="4728275"/>
            <a:ext cx="3638550" cy="714375"/>
          </a:xfrm>
          <a:prstGeom prst="rect">
            <a:avLst/>
          </a:prstGeom>
        </p:spPr>
      </p:pic>
      <p:pic>
        <p:nvPicPr>
          <p:cNvPr id="6" name="圖片 5"/>
          <p:cNvPicPr>
            <a:picLocks noChangeAspect="1"/>
          </p:cNvPicPr>
          <p:nvPr/>
        </p:nvPicPr>
        <p:blipFill>
          <a:blip r:embed="rId5"/>
          <a:stretch>
            <a:fillRect/>
          </a:stretch>
        </p:blipFill>
        <p:spPr>
          <a:xfrm>
            <a:off x="1121727" y="5579652"/>
            <a:ext cx="3638550" cy="828675"/>
          </a:xfrm>
          <a:prstGeom prst="rect">
            <a:avLst/>
          </a:prstGeom>
        </p:spPr>
      </p:pic>
      <p:sp>
        <p:nvSpPr>
          <p:cNvPr id="7" name="文字方塊 6"/>
          <p:cNvSpPr txBox="1"/>
          <p:nvPr/>
        </p:nvSpPr>
        <p:spPr>
          <a:xfrm>
            <a:off x="726757" y="1463933"/>
            <a:ext cx="4779257" cy="923330"/>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Faraday has internal vector format, called FTL.</a:t>
            </a:r>
          </a:p>
          <a:p>
            <a:pPr marL="285750" indent="-285750">
              <a:buFont typeface="Arial" panose="020B0604020202020204" pitchFamily="34" charset="0"/>
              <a:buChar char="•"/>
            </a:pPr>
            <a:r>
              <a:rPr lang="en-US" altLang="zh-TW" dirty="0" smtClean="0"/>
              <a:t>Advantages is simple for edit.</a:t>
            </a:r>
          </a:p>
          <a:p>
            <a:pPr marL="285750" indent="-285750">
              <a:buFont typeface="Arial" panose="020B0604020202020204" pitchFamily="34" charset="0"/>
              <a:buChar char="•"/>
            </a:pPr>
            <a:r>
              <a:rPr lang="en-US" altLang="zh-TW" dirty="0" smtClean="0"/>
              <a:t>Four parts to descript test vectors :</a:t>
            </a:r>
            <a:endParaRPr lang="zh-TW" altLang="en-US" dirty="0"/>
          </a:p>
        </p:txBody>
      </p:sp>
      <p:sp>
        <p:nvSpPr>
          <p:cNvPr id="8" name="文字方塊 7"/>
          <p:cNvSpPr txBox="1"/>
          <p:nvPr/>
        </p:nvSpPr>
        <p:spPr>
          <a:xfrm>
            <a:off x="5173371" y="2741338"/>
            <a:ext cx="3357394" cy="369332"/>
          </a:xfrm>
          <a:prstGeom prst="rect">
            <a:avLst/>
          </a:prstGeom>
          <a:noFill/>
        </p:spPr>
        <p:txBody>
          <a:bodyPr wrap="none" rtlCol="0">
            <a:spAutoFit/>
          </a:bodyPr>
          <a:lstStyle/>
          <a:p>
            <a:r>
              <a:rPr lang="en-US" altLang="zh-TW" dirty="0" smtClean="0"/>
              <a:t>- Declare port name and direction</a:t>
            </a:r>
            <a:endParaRPr lang="zh-TW" altLang="en-US" dirty="0"/>
          </a:p>
        </p:txBody>
      </p:sp>
      <p:sp>
        <p:nvSpPr>
          <p:cNvPr id="10" name="文字方塊 9"/>
          <p:cNvSpPr txBox="1"/>
          <p:nvPr/>
        </p:nvSpPr>
        <p:spPr>
          <a:xfrm>
            <a:off x="5173371" y="3812367"/>
            <a:ext cx="2074029" cy="369332"/>
          </a:xfrm>
          <a:prstGeom prst="rect">
            <a:avLst/>
          </a:prstGeom>
          <a:noFill/>
        </p:spPr>
        <p:txBody>
          <a:bodyPr wrap="none" rtlCol="0">
            <a:spAutoFit/>
          </a:bodyPr>
          <a:lstStyle/>
          <a:p>
            <a:r>
              <a:rPr lang="en-US" altLang="zh-TW" dirty="0" smtClean="0"/>
              <a:t>- Descript waveform</a:t>
            </a:r>
            <a:endParaRPr lang="zh-TW" altLang="en-US" dirty="0"/>
          </a:p>
        </p:txBody>
      </p:sp>
      <p:sp>
        <p:nvSpPr>
          <p:cNvPr id="11" name="文字方塊 10"/>
          <p:cNvSpPr txBox="1"/>
          <p:nvPr/>
        </p:nvSpPr>
        <p:spPr>
          <a:xfrm>
            <a:off x="5173371" y="4883396"/>
            <a:ext cx="3406189" cy="369332"/>
          </a:xfrm>
          <a:prstGeom prst="rect">
            <a:avLst/>
          </a:prstGeom>
          <a:noFill/>
        </p:spPr>
        <p:txBody>
          <a:bodyPr wrap="none" rtlCol="0">
            <a:spAutoFit/>
          </a:bodyPr>
          <a:lstStyle/>
          <a:p>
            <a:r>
              <a:rPr lang="en-US" altLang="zh-TW" dirty="0" smtClean="0"/>
              <a:t>- Descript the sequence of vectors</a:t>
            </a:r>
            <a:endParaRPr lang="zh-TW" altLang="en-US" dirty="0"/>
          </a:p>
        </p:txBody>
      </p:sp>
      <p:sp>
        <p:nvSpPr>
          <p:cNvPr id="12" name="文字方塊 11"/>
          <p:cNvSpPr txBox="1"/>
          <p:nvPr/>
        </p:nvSpPr>
        <p:spPr>
          <a:xfrm>
            <a:off x="5173371" y="5799304"/>
            <a:ext cx="985719" cy="369332"/>
          </a:xfrm>
          <a:prstGeom prst="rect">
            <a:avLst/>
          </a:prstGeom>
          <a:noFill/>
        </p:spPr>
        <p:txBody>
          <a:bodyPr wrap="none" rtlCol="0">
            <a:spAutoFit/>
          </a:bodyPr>
          <a:lstStyle/>
          <a:p>
            <a:r>
              <a:rPr lang="en-US" altLang="zh-TW" dirty="0" smtClean="0"/>
              <a:t>- vectors</a:t>
            </a:r>
            <a:endParaRPr lang="zh-TW" altLang="en-US" dirty="0"/>
          </a:p>
        </p:txBody>
      </p:sp>
    </p:spTree>
    <p:extLst>
      <p:ext uri="{BB962C8B-B14F-4D97-AF65-F5344CB8AC3E}">
        <p14:creationId xmlns:p14="http://schemas.microsoft.com/office/powerpoint/2010/main" val="1800995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8500626" cy="1080000"/>
          </a:xfrm>
        </p:spPr>
        <p:txBody>
          <a:bodyPr anchor="ctr"/>
          <a:lstStyle/>
          <a:p>
            <a:pPr algn="ctr"/>
            <a:r>
              <a:rPr lang="en-US" altLang="zh-TW" sz="4000" dirty="0" smtClean="0"/>
              <a:t>Test pattern utilities</a:t>
            </a:r>
            <a:endParaRPr lang="zh-TW" altLang="en-US" sz="4000" dirty="0"/>
          </a:p>
        </p:txBody>
      </p:sp>
      <p:sp>
        <p:nvSpPr>
          <p:cNvPr id="3" name="文字方塊 2"/>
          <p:cNvSpPr txBox="1"/>
          <p:nvPr/>
        </p:nvSpPr>
        <p:spPr>
          <a:xfrm>
            <a:off x="1234757" y="1829693"/>
            <a:ext cx="6537643"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b="1" dirty="0" smtClean="0">
                <a:solidFill>
                  <a:schemeClr val="tx1">
                    <a:lumMod val="50000"/>
                  </a:schemeClr>
                </a:solidFill>
                <a:latin typeface="+mj-lt"/>
              </a:rPr>
              <a:t>FTL </a:t>
            </a:r>
            <a:r>
              <a:rPr lang="en-US" altLang="zh-TW" b="1" dirty="0">
                <a:solidFill>
                  <a:schemeClr val="tx1">
                    <a:lumMod val="50000"/>
                  </a:schemeClr>
                </a:solidFill>
                <a:latin typeface="+mj-lt"/>
              </a:rPr>
              <a:t>is </a:t>
            </a:r>
            <a:r>
              <a:rPr lang="en-US" altLang="zh-TW" b="1" dirty="0" smtClean="0">
                <a:solidFill>
                  <a:schemeClr val="tx1">
                    <a:lumMod val="50000"/>
                  </a:schemeClr>
                </a:solidFill>
                <a:latin typeface="+mj-lt"/>
              </a:rPr>
              <a:t>exchangeable </a:t>
            </a:r>
            <a:r>
              <a:rPr lang="en-US" altLang="zh-TW" b="1" smtClean="0">
                <a:solidFill>
                  <a:schemeClr val="tx1">
                    <a:lumMod val="50000"/>
                  </a:schemeClr>
                </a:solidFill>
                <a:latin typeface="+mj-lt"/>
              </a:rPr>
              <a:t>with </a:t>
            </a:r>
            <a:r>
              <a:rPr lang="en-US" altLang="zh-TW" b="1" smtClean="0">
                <a:solidFill>
                  <a:schemeClr val="tx1">
                    <a:lumMod val="50000"/>
                  </a:schemeClr>
                </a:solidFill>
              </a:rPr>
              <a:t>wgl</a:t>
            </a:r>
            <a:r>
              <a:rPr lang="en-US" altLang="zh-TW" b="1" smtClean="0">
                <a:solidFill>
                  <a:schemeClr val="tx1">
                    <a:lumMod val="50000"/>
                  </a:schemeClr>
                </a:solidFill>
                <a:latin typeface="+mj-lt"/>
              </a:rPr>
              <a:t>.</a:t>
            </a:r>
            <a:endParaRPr lang="en-US" altLang="zh-TW" b="1" dirty="0" smtClean="0">
              <a:solidFill>
                <a:schemeClr val="tx1">
                  <a:lumMod val="50000"/>
                </a:schemeClr>
              </a:solidFill>
              <a:latin typeface="+mj-lt"/>
            </a:endParaRPr>
          </a:p>
          <a:p>
            <a:pPr marL="285750" indent="-285750">
              <a:lnSpc>
                <a:spcPct val="150000"/>
              </a:lnSpc>
              <a:buFont typeface="Arial" panose="020B0604020202020204" pitchFamily="34" charset="0"/>
              <a:buChar char="•"/>
            </a:pPr>
            <a:r>
              <a:rPr lang="en-US" altLang="zh-TW" b="1" dirty="0" smtClean="0">
                <a:solidFill>
                  <a:schemeClr val="tx1">
                    <a:lumMod val="50000"/>
                  </a:schemeClr>
                </a:solidFill>
                <a:latin typeface="+mj-lt"/>
                <a:ea typeface="Arial Unicode MS" panose="020B0604020202020204" pitchFamily="34" charset="-120"/>
              </a:rPr>
              <a:t>Utilities, Ftl2ver and ftrc, can convert ftl to testbench, and convert fsdb to FTL, respectively</a:t>
            </a:r>
          </a:p>
          <a:p>
            <a:pPr marL="285750" indent="-285750">
              <a:lnSpc>
                <a:spcPct val="150000"/>
              </a:lnSpc>
              <a:buFont typeface="Arial" panose="020B0604020202020204" pitchFamily="34" charset="0"/>
              <a:buChar char="•"/>
            </a:pPr>
            <a:r>
              <a:rPr lang="en-US" altLang="zh-TW" b="1" dirty="0" smtClean="0">
                <a:solidFill>
                  <a:schemeClr val="tx1">
                    <a:lumMod val="50000"/>
                  </a:schemeClr>
                </a:solidFill>
                <a:latin typeface="+mj-lt"/>
                <a:ea typeface="Arial Unicode MS" panose="020B0604020202020204" pitchFamily="34" charset="-120"/>
              </a:rPr>
              <a:t>Summary table :</a:t>
            </a:r>
          </a:p>
          <a:p>
            <a:pPr>
              <a:lnSpc>
                <a:spcPct val="150000"/>
              </a:lnSpc>
            </a:pPr>
            <a:r>
              <a:rPr lang="en-US" altLang="zh-TW" b="1" dirty="0" smtClean="0">
                <a:solidFill>
                  <a:schemeClr val="tx1">
                    <a:lumMod val="50000"/>
                  </a:schemeClr>
                </a:solidFill>
                <a:latin typeface="+mj-lt"/>
                <a:ea typeface="Arial Unicode MS" panose="020B0604020202020204" pitchFamily="34" charset="-120"/>
              </a:rPr>
              <a:t> </a:t>
            </a:r>
            <a:endParaRPr lang="zh-TW" altLang="en-US" b="1" dirty="0">
              <a:solidFill>
                <a:schemeClr val="tx1">
                  <a:lumMod val="50000"/>
                </a:schemeClr>
              </a:solidFill>
              <a:latin typeface="+mj-lt"/>
            </a:endParaRPr>
          </a:p>
        </p:txBody>
      </p:sp>
      <p:graphicFrame>
        <p:nvGraphicFramePr>
          <p:cNvPr id="4" name="表格 3"/>
          <p:cNvGraphicFramePr>
            <a:graphicFrameLocks noGrp="1"/>
          </p:cNvGraphicFramePr>
          <p:nvPr>
            <p:extLst>
              <p:ext uri="{D42A27DB-BD31-4B8C-83A1-F6EECF244321}">
                <p14:modId xmlns:p14="http://schemas.microsoft.com/office/powerpoint/2010/main" val="696685884"/>
              </p:ext>
            </p:extLst>
          </p:nvPr>
        </p:nvGraphicFramePr>
        <p:xfrm>
          <a:off x="1757680" y="3736820"/>
          <a:ext cx="4470400" cy="859155"/>
        </p:xfrm>
        <a:graphic>
          <a:graphicData uri="http://schemas.openxmlformats.org/drawingml/2006/table">
            <a:tbl>
              <a:tblPr/>
              <a:tblGrid>
                <a:gridCol w="865546">
                  <a:extLst>
                    <a:ext uri="{9D8B030D-6E8A-4147-A177-3AD203B41FA5}">
                      <a16:colId xmlns:a16="http://schemas.microsoft.com/office/drawing/2014/main" val="20000"/>
                    </a:ext>
                  </a:extLst>
                </a:gridCol>
                <a:gridCol w="3604854">
                  <a:extLst>
                    <a:ext uri="{9D8B030D-6E8A-4147-A177-3AD203B41FA5}">
                      <a16:colId xmlns:a16="http://schemas.microsoft.com/office/drawing/2014/main" val="20001"/>
                    </a:ext>
                  </a:extLst>
                </a:gridCol>
              </a:tblGrid>
              <a:tr h="0">
                <a:tc>
                  <a:txBody>
                    <a:bodyPr/>
                    <a:lstStyle/>
                    <a:p>
                      <a:pPr algn="ctr" fontAlgn="ctr"/>
                      <a:r>
                        <a:rPr lang="en-US" sz="1200" b="0" i="0" u="none" strike="noStrike" dirty="0">
                          <a:solidFill>
                            <a:srgbClr val="000000"/>
                          </a:solidFill>
                          <a:effectLst/>
                          <a:latin typeface="Arial Unicode MS" panose="020B0604020202020204" pitchFamily="34" charset="-120"/>
                          <a:ea typeface="Arial Unicode MS" panose="020B0604020202020204" pitchFamily="34" charset="-120"/>
                        </a:rPr>
                        <a:t>Utility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0" i="0" u="none" strike="noStrike" dirty="0">
                          <a:solidFill>
                            <a:srgbClr val="000000"/>
                          </a:solidFill>
                          <a:effectLst/>
                          <a:latin typeface="Arial Unicode MS" panose="020B0604020202020204" pitchFamily="34" charset="-120"/>
                          <a:ea typeface="Arial Unicode MS" panose="020B0604020202020204" pitchFamily="34" charset="-120"/>
                        </a:rPr>
                        <a:t>FUNCTION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19075">
                <a:tc>
                  <a:txBody>
                    <a:bodyPr/>
                    <a:lstStyle/>
                    <a:p>
                      <a:pPr algn="ctr"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ftl2wgl</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convert ftl to wgl</a:t>
                      </a:r>
                    </a:p>
                  </a:txBody>
                  <a:tcPr marL="14287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9075">
                <a:tc>
                  <a:txBody>
                    <a:bodyPr/>
                    <a:lstStyle/>
                    <a:p>
                      <a:pPr algn="ctr"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ftl2ver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convert ftl to verilog testbench and vectors</a:t>
                      </a:r>
                    </a:p>
                  </a:txBody>
                  <a:tcPr marL="14287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ftrc</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Arial Unicode MS" panose="020B0604020202020204" pitchFamily="34" charset="-120"/>
                          <a:ea typeface="Arial Unicode MS" panose="020B0604020202020204" pitchFamily="34" charset="-120"/>
                        </a:rPr>
                        <a:t>convert fsdb or wgl to FTL</a:t>
                      </a:r>
                    </a:p>
                  </a:txBody>
                  <a:tcPr marL="14287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3700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solidFill>
                  <a:srgbClr val="000000"/>
                </a:solidFill>
                <a:latin typeface="+mn-lt"/>
              </a:rPr>
              <a:t>Confidential information</a:t>
            </a:r>
          </a:p>
          <a:p>
            <a:pPr marL="361950" lvl="1" indent="0" algn="just">
              <a:buNone/>
            </a:pPr>
            <a:r>
              <a:rPr lang="en-US" altLang="zh-TW" sz="1400" dirty="0">
                <a:solidFill>
                  <a:srgbClr val="000000"/>
                </a:solidFill>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solidFill>
                  <a:srgbClr val="000000"/>
                </a:solidFill>
                <a:latin typeface="+mn-lt"/>
              </a:rPr>
              <a:t>Legal notice</a:t>
            </a:r>
          </a:p>
          <a:p>
            <a:pPr marL="361950" lvl="1" indent="0" algn="just">
              <a:buNone/>
            </a:pPr>
            <a:r>
              <a:rPr lang="en-US" altLang="zh-TW" sz="1400" dirty="0">
                <a:solidFill>
                  <a:srgbClr val="000000"/>
                </a:solidFill>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solidFill>
                <a:srgbClr val="000000"/>
              </a:solidFill>
              <a:latin typeface="+mn-lt"/>
            </a:endParaRPr>
          </a:p>
        </p:txBody>
      </p:sp>
    </p:spTree>
    <p:extLst>
      <p:ext uri="{BB962C8B-B14F-4D97-AF65-F5344CB8AC3E}">
        <p14:creationId xmlns:p14="http://schemas.microsoft.com/office/powerpoint/2010/main" val="304803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43729" y="1555714"/>
            <a:ext cx="7535426" cy="5016758"/>
          </a:xfrm>
          <a:prstGeom prst="rect">
            <a:avLst/>
          </a:prstGeom>
        </p:spPr>
        <p:txBody>
          <a:bodyPr wrap="square">
            <a:spAutoFit/>
          </a:bodyPr>
          <a:lstStyle/>
          <a:p>
            <a:pPr>
              <a:buClr>
                <a:srgbClr val="660066"/>
              </a:buClr>
              <a:buSzPct val="90000"/>
            </a:pPr>
            <a:r>
              <a:rPr lang="en-US" altLang="zh-TW" sz="2000" b="1" dirty="0" smtClean="0"/>
              <a:t>In View </a:t>
            </a:r>
            <a:r>
              <a:rPr lang="en-US" altLang="zh-TW" sz="2000" b="1" dirty="0"/>
              <a:t>of quality </a:t>
            </a:r>
          </a:p>
          <a:p>
            <a:pPr marL="342900" indent="-342900">
              <a:buClr>
                <a:srgbClr val="660066"/>
              </a:buClr>
              <a:buSzPct val="90000"/>
              <a:buFont typeface="Calibri" panose="020F0502020204030204" pitchFamily="34" charset="0"/>
              <a:buChar char="•"/>
            </a:pPr>
            <a:r>
              <a:rPr lang="en-US" altLang="zh-TW" sz="2000" b="1" dirty="0" smtClean="0"/>
              <a:t>assume natural yield is 90%</a:t>
            </a:r>
            <a:endParaRPr lang="en-US" altLang="zh-TW" sz="2000" b="1" dirty="0"/>
          </a:p>
          <a:p>
            <a:pPr marL="342900" indent="-342900">
              <a:buClr>
                <a:srgbClr val="660066"/>
              </a:buClr>
              <a:buSzPct val="90000"/>
              <a:buFont typeface="Calibri" panose="020F0502020204030204" pitchFamily="34" charset="0"/>
              <a:buChar char="•"/>
            </a:pPr>
            <a:r>
              <a:rPr lang="en-US" altLang="zh-TW" sz="2000" b="1" dirty="0" smtClean="0"/>
              <a:t>, which means 100000 fail die per million</a:t>
            </a:r>
          </a:p>
          <a:p>
            <a:pPr marL="342900" indent="-342900">
              <a:buClr>
                <a:srgbClr val="660066"/>
              </a:buClr>
              <a:buSzPct val="90000"/>
              <a:buFont typeface="Calibri" panose="020F0502020204030204" pitchFamily="34" charset="0"/>
              <a:buChar char="•"/>
            </a:pPr>
            <a:r>
              <a:rPr lang="en-US" altLang="zh-TW" sz="2000" b="1" dirty="0" smtClean="0"/>
              <a:t>The number show we must have a high-coverage test for screening out fail dies</a:t>
            </a:r>
          </a:p>
          <a:p>
            <a:pPr marL="342900" indent="-342900">
              <a:buClr>
                <a:srgbClr val="660066"/>
              </a:buClr>
              <a:buSzPct val="90000"/>
              <a:buFont typeface="Wingdings" panose="05000000000000000000" pitchFamily="2" charset="2"/>
              <a:buChar char=""/>
            </a:pPr>
            <a:endParaRPr lang="en-US" altLang="zh-TW" sz="2000" b="1" dirty="0" smtClean="0"/>
          </a:p>
          <a:p>
            <a:pPr marL="342900" indent="-342900">
              <a:buClr>
                <a:srgbClr val="660066"/>
              </a:buClr>
              <a:buSzPct val="90000"/>
              <a:buFont typeface="Wingdings" panose="05000000000000000000" pitchFamily="2" charset="2"/>
              <a:buChar char=""/>
            </a:pPr>
            <a:endParaRPr lang="en-US" altLang="zh-TW" sz="2000" b="1" dirty="0"/>
          </a:p>
          <a:p>
            <a:pPr>
              <a:buClr>
                <a:srgbClr val="660066"/>
              </a:buClr>
              <a:buSzPct val="90000"/>
            </a:pPr>
            <a:r>
              <a:rPr lang="en-US" altLang="zh-TW" sz="2000" b="1" dirty="0" smtClean="0"/>
              <a:t>In View of test cost</a:t>
            </a:r>
          </a:p>
          <a:p>
            <a:pPr marL="342900" indent="-342900">
              <a:buClr>
                <a:srgbClr val="660066"/>
              </a:buClr>
              <a:buSzPct val="90000"/>
              <a:buFont typeface="Arial" panose="020B0604020202020204" pitchFamily="34" charset="0"/>
              <a:buChar char="•"/>
            </a:pPr>
            <a:r>
              <a:rPr lang="en-US" altLang="zh-TW" sz="2000" b="1" dirty="0" smtClean="0"/>
              <a:t>Rule of ten</a:t>
            </a:r>
          </a:p>
          <a:p>
            <a:pPr marL="342900" indent="-342900">
              <a:buClr>
                <a:srgbClr val="660066"/>
              </a:buClr>
              <a:buSzPct val="90000"/>
              <a:buFont typeface="Arial" panose="020B0604020202020204" pitchFamily="34" charset="0"/>
              <a:buChar char="•"/>
            </a:pPr>
            <a:endParaRPr lang="en-US" altLang="zh-TW" sz="2000" b="1" dirty="0"/>
          </a:p>
          <a:p>
            <a:pPr marL="342900" indent="-342900">
              <a:buClr>
                <a:srgbClr val="660066"/>
              </a:buClr>
              <a:buSzPct val="90000"/>
              <a:buFont typeface="Arial" panose="020B0604020202020204" pitchFamily="34" charset="0"/>
              <a:buChar char="•"/>
            </a:pPr>
            <a:endParaRPr lang="en-US" altLang="zh-TW" sz="2000" b="1" dirty="0" smtClean="0"/>
          </a:p>
          <a:p>
            <a:pPr marL="342900" indent="-342900">
              <a:buClr>
                <a:srgbClr val="660066"/>
              </a:buClr>
              <a:buSzPct val="90000"/>
              <a:buFont typeface="Arial" panose="020B0604020202020204" pitchFamily="34" charset="0"/>
              <a:buChar char="•"/>
            </a:pPr>
            <a:endParaRPr lang="en-US" altLang="zh-TW" sz="2000" b="1" dirty="0"/>
          </a:p>
          <a:p>
            <a:pPr marL="342900" indent="-342900">
              <a:buClr>
                <a:srgbClr val="660066"/>
              </a:buClr>
              <a:buSzPct val="90000"/>
              <a:buFont typeface="Arial" panose="020B0604020202020204" pitchFamily="34" charset="0"/>
              <a:buChar char="•"/>
            </a:pPr>
            <a:endParaRPr lang="en-US" altLang="zh-TW" sz="2000" b="1" dirty="0" smtClean="0"/>
          </a:p>
          <a:p>
            <a:pPr marL="342900" indent="-342900">
              <a:buClr>
                <a:srgbClr val="660066"/>
              </a:buClr>
              <a:buSzPct val="90000"/>
              <a:buFont typeface="Wingdings" panose="05000000000000000000" pitchFamily="2" charset="2"/>
              <a:buChar char="p"/>
            </a:pPr>
            <a:r>
              <a:rPr lang="en-US" altLang="zh-TW" sz="2000" b="1" dirty="0" smtClean="0"/>
              <a:t>DFT </a:t>
            </a:r>
            <a:r>
              <a:rPr lang="en-US" altLang="zh-TW" sz="2000" b="1" dirty="0"/>
              <a:t>is </a:t>
            </a:r>
            <a:r>
              <a:rPr lang="en-US" altLang="zh-TW" sz="2000" b="1" dirty="0" smtClean="0"/>
              <a:t>the abbreviation of “Design-For-Test”</a:t>
            </a:r>
          </a:p>
          <a:p>
            <a:pPr marL="342900" indent="-342900">
              <a:buClr>
                <a:srgbClr val="660066"/>
              </a:buClr>
              <a:buSzPct val="90000"/>
              <a:buFont typeface="Wingdings" panose="05000000000000000000" pitchFamily="2" charset="2"/>
              <a:buChar char="p"/>
            </a:pPr>
            <a:r>
              <a:rPr lang="en-US" altLang="zh-TW" sz="2000" b="1" dirty="0" smtClean="0"/>
              <a:t>Chip-level test circuit, as a part of design.</a:t>
            </a:r>
          </a:p>
          <a:p>
            <a:pPr marL="342900" indent="-342900">
              <a:buClr>
                <a:srgbClr val="660066"/>
              </a:buClr>
              <a:buSzPct val="90000"/>
              <a:buFont typeface="Wingdings" panose="05000000000000000000" pitchFamily="2" charset="2"/>
              <a:buChar char="p"/>
            </a:pPr>
            <a:r>
              <a:rPr lang="en-US" altLang="zh-TW" sz="2000" b="1" dirty="0" smtClean="0"/>
              <a:t>high test coverage and low test cost.</a:t>
            </a:r>
            <a:endParaRPr lang="en-US" altLang="zh-TW" sz="2000" b="1" dirty="0"/>
          </a:p>
        </p:txBody>
      </p:sp>
      <p:sp>
        <p:nvSpPr>
          <p:cNvPr id="5" name="標題 1"/>
          <p:cNvSpPr>
            <a:spLocks noGrp="1"/>
          </p:cNvSpPr>
          <p:nvPr>
            <p:ph type="title"/>
          </p:nvPr>
        </p:nvSpPr>
        <p:spPr>
          <a:xfrm>
            <a:off x="389374" y="383933"/>
            <a:ext cx="7525594" cy="1080000"/>
          </a:xfrm>
        </p:spPr>
        <p:txBody>
          <a:bodyPr anchor="ctr"/>
          <a:lstStyle/>
          <a:p>
            <a:pPr algn="ctr"/>
            <a:r>
              <a:rPr lang="en-US" altLang="zh-TW" sz="4000" dirty="0"/>
              <a:t>Why need DFT</a:t>
            </a:r>
            <a:endParaRPr lang="zh-TW" altLang="en-US" sz="4000" dirty="0"/>
          </a:p>
        </p:txBody>
      </p:sp>
      <p:grpSp>
        <p:nvGrpSpPr>
          <p:cNvPr id="2" name="群組 1"/>
          <p:cNvGrpSpPr/>
          <p:nvPr/>
        </p:nvGrpSpPr>
        <p:grpSpPr>
          <a:xfrm>
            <a:off x="3027363" y="3631580"/>
            <a:ext cx="3945950" cy="1663587"/>
            <a:chOff x="2173923" y="4525660"/>
            <a:chExt cx="3945950" cy="1663587"/>
          </a:xfrm>
        </p:grpSpPr>
        <p:sp>
          <p:nvSpPr>
            <p:cNvPr id="26" name="Line 4"/>
            <p:cNvSpPr>
              <a:spLocks noChangeShapeType="1"/>
            </p:cNvSpPr>
            <p:nvPr/>
          </p:nvSpPr>
          <p:spPr bwMode="auto">
            <a:xfrm>
              <a:off x="2828211" y="4666791"/>
              <a:ext cx="0" cy="152245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Text Box 6"/>
            <p:cNvSpPr txBox="1">
              <a:spLocks noChangeArrowheads="1"/>
            </p:cNvSpPr>
            <p:nvPr/>
          </p:nvSpPr>
          <p:spPr bwMode="auto">
            <a:xfrm>
              <a:off x="4685983" y="4525660"/>
              <a:ext cx="1127816" cy="23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t>Chip Level</a:t>
              </a:r>
            </a:p>
          </p:txBody>
        </p:sp>
        <p:sp>
          <p:nvSpPr>
            <p:cNvPr id="28" name="Text Box 7"/>
            <p:cNvSpPr txBox="1">
              <a:spLocks noChangeArrowheads="1"/>
            </p:cNvSpPr>
            <p:nvPr/>
          </p:nvSpPr>
          <p:spPr bwMode="auto">
            <a:xfrm>
              <a:off x="4685983" y="5462484"/>
              <a:ext cx="1245366" cy="23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t>Board Level</a:t>
              </a:r>
            </a:p>
          </p:txBody>
        </p:sp>
        <p:sp>
          <p:nvSpPr>
            <p:cNvPr id="29" name="Text Box 8"/>
            <p:cNvSpPr txBox="1">
              <a:spLocks noChangeArrowheads="1"/>
            </p:cNvSpPr>
            <p:nvPr/>
          </p:nvSpPr>
          <p:spPr bwMode="auto">
            <a:xfrm>
              <a:off x="4685983" y="5864095"/>
              <a:ext cx="1328538" cy="23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t>System Level</a:t>
              </a:r>
            </a:p>
          </p:txBody>
        </p:sp>
        <p:sp>
          <p:nvSpPr>
            <p:cNvPr id="30" name="Text Box 13"/>
            <p:cNvSpPr txBox="1">
              <a:spLocks noChangeArrowheads="1"/>
            </p:cNvSpPr>
            <p:nvPr/>
          </p:nvSpPr>
          <p:spPr bwMode="auto">
            <a:xfrm>
              <a:off x="4685983" y="5023851"/>
              <a:ext cx="1433890" cy="23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t>Package Level</a:t>
              </a:r>
            </a:p>
          </p:txBody>
        </p:sp>
        <p:sp>
          <p:nvSpPr>
            <p:cNvPr id="31" name="Text Box 15"/>
            <p:cNvSpPr txBox="1">
              <a:spLocks noChangeArrowheads="1"/>
            </p:cNvSpPr>
            <p:nvPr/>
          </p:nvSpPr>
          <p:spPr bwMode="auto">
            <a:xfrm>
              <a:off x="2173923" y="5139747"/>
              <a:ext cx="543392" cy="41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t>Test</a:t>
              </a:r>
            </a:p>
            <a:p>
              <a:r>
                <a:rPr lang="en-US" altLang="zh-TW" dirty="0"/>
                <a:t>Cost</a:t>
              </a:r>
            </a:p>
          </p:txBody>
        </p:sp>
        <p:pic>
          <p:nvPicPr>
            <p:cNvPr id="33" name="Picture 16"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722" y="4534514"/>
              <a:ext cx="553372" cy="4016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7" desc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0722" y="4972342"/>
              <a:ext cx="553372" cy="4016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1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6325" y="5447193"/>
              <a:ext cx="955926" cy="3396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9" descr="10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6325" y="5885021"/>
              <a:ext cx="955926" cy="30422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AutoShape 21"/>
            <p:cNvCxnSpPr>
              <a:cxnSpLocks noChangeShapeType="1"/>
            </p:cNvCxnSpPr>
            <p:nvPr/>
          </p:nvCxnSpPr>
          <p:spPr bwMode="auto">
            <a:xfrm rot="10800000" flipH="1" flipV="1">
              <a:off x="3634900" y="4735722"/>
              <a:ext cx="1109" cy="437828"/>
            </a:xfrm>
            <a:prstGeom prst="curvedConnector3">
              <a:avLst>
                <a:gd name="adj1" fmla="val -1830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24"/>
            <p:cNvCxnSpPr>
              <a:cxnSpLocks noChangeShapeType="1"/>
            </p:cNvCxnSpPr>
            <p:nvPr/>
          </p:nvCxnSpPr>
          <p:spPr bwMode="auto">
            <a:xfrm rot="10800000" flipH="1" flipV="1">
              <a:off x="3633791" y="5192061"/>
              <a:ext cx="1109" cy="437828"/>
            </a:xfrm>
            <a:prstGeom prst="curvedConnector3">
              <a:avLst>
                <a:gd name="adj1" fmla="val -1830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25"/>
            <p:cNvCxnSpPr>
              <a:cxnSpLocks noChangeShapeType="1"/>
            </p:cNvCxnSpPr>
            <p:nvPr/>
          </p:nvCxnSpPr>
          <p:spPr bwMode="auto">
            <a:xfrm rot="10800000" flipH="1" flipV="1">
              <a:off x="3633791" y="5629889"/>
              <a:ext cx="1109" cy="437828"/>
            </a:xfrm>
            <a:prstGeom prst="curvedConnector3">
              <a:avLst>
                <a:gd name="adj1" fmla="val -18300000"/>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 Box 27"/>
            <p:cNvSpPr txBox="1">
              <a:spLocks noChangeArrowheads="1"/>
            </p:cNvSpPr>
            <p:nvPr/>
          </p:nvSpPr>
          <p:spPr bwMode="auto">
            <a:xfrm>
              <a:off x="2929127" y="4862885"/>
              <a:ext cx="403663" cy="18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t>10X</a:t>
              </a:r>
            </a:p>
          </p:txBody>
        </p:sp>
        <p:sp>
          <p:nvSpPr>
            <p:cNvPr id="41" name="Text Box 28"/>
            <p:cNvSpPr txBox="1">
              <a:spLocks noChangeArrowheads="1"/>
            </p:cNvSpPr>
            <p:nvPr/>
          </p:nvSpPr>
          <p:spPr bwMode="auto">
            <a:xfrm>
              <a:off x="2929127" y="5300713"/>
              <a:ext cx="403663" cy="18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t>10X</a:t>
              </a:r>
            </a:p>
          </p:txBody>
        </p:sp>
        <p:sp>
          <p:nvSpPr>
            <p:cNvPr id="42" name="Text Box 29"/>
            <p:cNvSpPr txBox="1">
              <a:spLocks noChangeArrowheads="1"/>
            </p:cNvSpPr>
            <p:nvPr/>
          </p:nvSpPr>
          <p:spPr bwMode="auto">
            <a:xfrm>
              <a:off x="2929127" y="5739346"/>
              <a:ext cx="403663" cy="18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t>10X</a:t>
              </a:r>
            </a:p>
          </p:txBody>
        </p:sp>
      </p:grpSp>
    </p:spTree>
    <p:extLst>
      <p:ext uri="{BB962C8B-B14F-4D97-AF65-F5344CB8AC3E}">
        <p14:creationId xmlns:p14="http://schemas.microsoft.com/office/powerpoint/2010/main" val="164824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818049" y="1626834"/>
            <a:ext cx="7535426" cy="4278094"/>
          </a:xfrm>
          <a:prstGeom prst="rect">
            <a:avLst/>
          </a:prstGeom>
        </p:spPr>
        <p:txBody>
          <a:bodyPr wrap="square">
            <a:spAutoFit/>
          </a:bodyPr>
          <a:lstStyle/>
          <a:p>
            <a:pPr marL="742950" lvl="1" indent="-285750">
              <a:buFont typeface="Arial" panose="020B0604020202020204" pitchFamily="34" charset="0"/>
              <a:buChar char="•"/>
            </a:pPr>
            <a:endParaRPr lang="en-US" altLang="zh-TW" sz="2000" dirty="0"/>
          </a:p>
          <a:p>
            <a:r>
              <a:rPr lang="en-US" altLang="zh-TW" sz="2000" b="1" dirty="0"/>
              <a:t>Pros.</a:t>
            </a:r>
          </a:p>
          <a:p>
            <a:pPr marL="800100" lvl="1" indent="-342900">
              <a:buFont typeface="Arial" panose="020B0604020202020204" pitchFamily="34" charset="0"/>
              <a:buChar char="•"/>
            </a:pPr>
            <a:r>
              <a:rPr lang="en-US" altLang="zh-TW" dirty="0"/>
              <a:t>Accelerate the testing process</a:t>
            </a:r>
          </a:p>
          <a:p>
            <a:pPr marL="800100" lvl="1" indent="-342900">
              <a:buFont typeface="Arial" panose="020B0604020202020204" pitchFamily="34" charset="0"/>
              <a:buChar char="•"/>
            </a:pPr>
            <a:r>
              <a:rPr lang="en-US" altLang="zh-TW" dirty="0" smtClean="0"/>
              <a:t>Guarantee the </a:t>
            </a:r>
            <a:r>
              <a:rPr lang="en-US" altLang="zh-TW" dirty="0"/>
              <a:t>quality of </a:t>
            </a:r>
            <a:r>
              <a:rPr lang="en-US" altLang="zh-TW" dirty="0" smtClean="0"/>
              <a:t>chips</a:t>
            </a:r>
            <a:endParaRPr lang="en-US" altLang="zh-TW" dirty="0"/>
          </a:p>
          <a:p>
            <a:endParaRPr lang="en-US" altLang="zh-TW" dirty="0" smtClean="0"/>
          </a:p>
          <a:p>
            <a:r>
              <a:rPr lang="en-US" altLang="zh-TW" sz="2000" b="1" dirty="0"/>
              <a:t>Cons.</a:t>
            </a:r>
          </a:p>
          <a:p>
            <a:pPr marL="800100" lvl="1" indent="-342900">
              <a:buFont typeface="Arial" panose="020B0604020202020204" pitchFamily="34" charset="0"/>
              <a:buChar char="•"/>
            </a:pPr>
            <a:r>
              <a:rPr lang="en-US" altLang="zh-TW" dirty="0" smtClean="0"/>
              <a:t>Overhead in chip area </a:t>
            </a:r>
            <a:endParaRPr lang="en-US" altLang="zh-TW" dirty="0"/>
          </a:p>
          <a:p>
            <a:pPr lvl="1"/>
            <a:endParaRPr lang="en-US" altLang="zh-TW" sz="2000" dirty="0"/>
          </a:p>
          <a:p>
            <a:r>
              <a:rPr lang="en-US" altLang="zh-TW" sz="2000" b="1" dirty="0"/>
              <a:t>Basic role of test</a:t>
            </a:r>
          </a:p>
          <a:p>
            <a:pPr marL="800100" lvl="1" indent="-342900">
              <a:buFont typeface="Arial" panose="020B0604020202020204" pitchFamily="34" charset="0"/>
              <a:buChar char="•"/>
            </a:pPr>
            <a:r>
              <a:rPr lang="en-US" altLang="zh-TW" sz="2000" dirty="0" smtClean="0"/>
              <a:t>Separating </a:t>
            </a:r>
            <a:r>
              <a:rPr lang="en-US" altLang="zh-TW" sz="2000" dirty="0"/>
              <a:t>good dies from bad dies</a:t>
            </a:r>
          </a:p>
          <a:p>
            <a:r>
              <a:rPr lang="en-US" altLang="zh-TW" sz="2000" b="1" dirty="0" smtClean="0"/>
              <a:t>Expanded </a:t>
            </a:r>
            <a:r>
              <a:rPr lang="en-US" altLang="zh-TW" sz="2000" b="1" dirty="0"/>
              <a:t>role of test</a:t>
            </a:r>
          </a:p>
          <a:p>
            <a:pPr marL="742950" lvl="1" indent="-285750">
              <a:buFont typeface="Arial" panose="020B0604020202020204" pitchFamily="34" charset="0"/>
              <a:buChar char="•"/>
            </a:pPr>
            <a:r>
              <a:rPr lang="en-US" altLang="zh-TW" sz="2000" dirty="0" smtClean="0"/>
              <a:t>Feedback </a:t>
            </a:r>
            <a:r>
              <a:rPr lang="en-US" altLang="zh-TW" sz="2000" dirty="0"/>
              <a:t>for yield learning/ramping</a:t>
            </a:r>
          </a:p>
          <a:p>
            <a:pPr marL="742950" lvl="1" indent="-285750">
              <a:buFont typeface="Arial" panose="020B0604020202020204" pitchFamily="34" charset="0"/>
              <a:buChar char="•"/>
            </a:pPr>
            <a:r>
              <a:rPr lang="en-US" altLang="zh-TW" sz="2000" dirty="0"/>
              <a:t>Screening out weak dies (reliability)</a:t>
            </a:r>
          </a:p>
          <a:p>
            <a:pPr marL="285750" indent="-285750">
              <a:buFont typeface="Arial" panose="020B0604020202020204" pitchFamily="34" charset="0"/>
              <a:buChar char="•"/>
            </a:pPr>
            <a:endParaRPr lang="en-US" altLang="zh-TW" sz="2000" dirty="0"/>
          </a:p>
        </p:txBody>
      </p:sp>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Why need </a:t>
            </a:r>
            <a:r>
              <a:rPr lang="en-US" altLang="zh-TW" sz="4000" dirty="0"/>
              <a:t>DFT</a:t>
            </a:r>
            <a:endParaRPr lang="zh-TW" altLang="en-US" sz="4000" dirty="0"/>
          </a:p>
        </p:txBody>
      </p:sp>
    </p:spTree>
    <p:extLst>
      <p:ext uri="{BB962C8B-B14F-4D97-AF65-F5344CB8AC3E}">
        <p14:creationId xmlns:p14="http://schemas.microsoft.com/office/powerpoint/2010/main" val="4160675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What’s DFT</a:t>
            </a:r>
            <a:endParaRPr lang="zh-TW" altLang="en-US" sz="4000" dirty="0"/>
          </a:p>
        </p:txBody>
      </p:sp>
      <p:sp>
        <p:nvSpPr>
          <p:cNvPr id="100" name="Text Box 57"/>
          <p:cNvSpPr txBox="1">
            <a:spLocks noChangeArrowheads="1"/>
          </p:cNvSpPr>
          <p:nvPr/>
        </p:nvSpPr>
        <p:spPr bwMode="auto">
          <a:xfrm>
            <a:off x="6003535" y="2076302"/>
            <a:ext cx="2999547" cy="3831818"/>
          </a:xfrm>
          <a:prstGeom prst="rect">
            <a:avLst/>
          </a:prstGeom>
          <a:noFill/>
          <a:ln>
            <a:noFill/>
          </a:ln>
          <a:effectLst/>
          <a:extLst/>
        </p:spPr>
        <p:txBody>
          <a:bodyPr wrap="square">
            <a:spAutoFit/>
          </a:bodyP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eaLnBrk="1" hangingPunct="1">
              <a:lnSpc>
                <a:spcPct val="150000"/>
              </a:lnSpc>
              <a:spcBef>
                <a:spcPct val="0"/>
              </a:spcBef>
              <a:buClrTx/>
              <a:buFontTx/>
              <a:buNone/>
            </a:pPr>
            <a:r>
              <a:rPr lang="en-US" altLang="zh-TW" sz="1800" dirty="0" smtClean="0">
                <a:latin typeface="Arial" panose="020B0604020202020204" pitchFamily="34" charset="0"/>
              </a:rPr>
              <a:t>[Defect-based Test]</a:t>
            </a:r>
          </a:p>
          <a:p>
            <a:pPr marL="342900" indent="-342900" eaLnBrk="1" hangingPunct="1">
              <a:lnSpc>
                <a:spcPct val="150000"/>
              </a:lnSpc>
              <a:spcBef>
                <a:spcPct val="0"/>
              </a:spcBef>
              <a:buClrTx/>
              <a:buFont typeface="+mj-lt"/>
              <a:buAutoNum type="arabicPeriod"/>
            </a:pPr>
            <a:r>
              <a:rPr lang="en-US" altLang="zh-TW" sz="1600" dirty="0" smtClean="0">
                <a:latin typeface="Arial" panose="020B0604020202020204" pitchFamily="34" charset="0"/>
              </a:rPr>
              <a:t>Identify </a:t>
            </a:r>
            <a:r>
              <a:rPr lang="en-US" altLang="zh-TW" sz="1600" dirty="0" smtClean="0">
                <a:solidFill>
                  <a:srgbClr val="0000FF"/>
                </a:solidFill>
                <a:latin typeface="Arial" panose="020B0604020202020204" pitchFamily="34" charset="0"/>
              </a:rPr>
              <a:t>physical defect </a:t>
            </a:r>
          </a:p>
          <a:p>
            <a:pPr marL="342900" indent="-342900" eaLnBrk="1" hangingPunct="1">
              <a:lnSpc>
                <a:spcPct val="150000"/>
              </a:lnSpc>
              <a:spcBef>
                <a:spcPct val="0"/>
              </a:spcBef>
              <a:buClrTx/>
              <a:buFont typeface="+mj-lt"/>
              <a:buAutoNum type="arabicPeriod"/>
            </a:pPr>
            <a:r>
              <a:rPr lang="en-US" altLang="zh-TW" sz="1600" dirty="0" smtClean="0">
                <a:latin typeface="Arial" panose="020B0604020202020204" pitchFamily="34" charset="0"/>
              </a:rPr>
              <a:t>Convert physical defect to </a:t>
            </a:r>
            <a:r>
              <a:rPr lang="en-US" altLang="zh-TW" sz="1600" dirty="0" smtClean="0">
                <a:solidFill>
                  <a:srgbClr val="0000FF"/>
                </a:solidFill>
                <a:latin typeface="Arial" panose="020B0604020202020204" pitchFamily="34" charset="0"/>
              </a:rPr>
              <a:t>logic fault model </a:t>
            </a:r>
            <a:r>
              <a:rPr lang="en-US" altLang="zh-TW" sz="1600" dirty="0" smtClean="0">
                <a:latin typeface="Arial" panose="020B0604020202020204" pitchFamily="34" charset="0"/>
              </a:rPr>
              <a:t>and </a:t>
            </a:r>
            <a:r>
              <a:rPr lang="en-US" altLang="zh-TW" sz="1600" dirty="0" smtClean="0">
                <a:solidFill>
                  <a:srgbClr val="0000FF"/>
                </a:solidFill>
                <a:latin typeface="Arial" panose="020B0604020202020204" pitchFamily="34" charset="0"/>
              </a:rPr>
              <a:t>parameter fault model</a:t>
            </a:r>
          </a:p>
          <a:p>
            <a:pPr marL="342900" indent="-342900" eaLnBrk="1" hangingPunct="1">
              <a:lnSpc>
                <a:spcPct val="150000"/>
              </a:lnSpc>
              <a:spcBef>
                <a:spcPct val="0"/>
              </a:spcBef>
              <a:buClrTx/>
              <a:buFont typeface="+mj-lt"/>
              <a:buAutoNum type="arabicPeriod"/>
            </a:pPr>
            <a:r>
              <a:rPr lang="en-US" altLang="zh-TW" sz="1600" dirty="0" smtClean="0">
                <a:latin typeface="Arial" panose="020B0604020202020204" pitchFamily="34" charset="0"/>
              </a:rPr>
              <a:t>Decide </a:t>
            </a:r>
            <a:r>
              <a:rPr lang="en-US" altLang="zh-TW" sz="1600" dirty="0">
                <a:solidFill>
                  <a:srgbClr val="0000FF"/>
                </a:solidFill>
                <a:latin typeface="Arial" panose="020B0604020202020204" pitchFamily="34" charset="0"/>
              </a:rPr>
              <a:t>test method/algorithm </a:t>
            </a:r>
            <a:r>
              <a:rPr lang="en-US" altLang="zh-TW" sz="1600" dirty="0" smtClean="0">
                <a:latin typeface="Arial" panose="020B0604020202020204" pitchFamily="34" charset="0"/>
              </a:rPr>
              <a:t>to target the certain fault model</a:t>
            </a:r>
          </a:p>
          <a:p>
            <a:pPr marL="342900" indent="-342900" eaLnBrk="1" hangingPunct="1">
              <a:lnSpc>
                <a:spcPct val="150000"/>
              </a:lnSpc>
              <a:spcBef>
                <a:spcPct val="0"/>
              </a:spcBef>
              <a:buClrTx/>
              <a:buFont typeface="+mj-lt"/>
              <a:buAutoNum type="arabicPeriod"/>
            </a:pPr>
            <a:endParaRPr lang="en-US" altLang="zh-TW" sz="1600" dirty="0">
              <a:latin typeface="Arial" panose="020B0604020202020204" pitchFamily="34" charset="0"/>
            </a:endParaRPr>
          </a:p>
        </p:txBody>
      </p:sp>
      <p:pic>
        <p:nvPicPr>
          <p:cNvPr id="67" name="Picture 36" descr="MMj0284067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44989" y="1792792"/>
            <a:ext cx="981175" cy="8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38"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254" y="1722599"/>
            <a:ext cx="329375" cy="32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40" descr="MCj035111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0779" y="1963019"/>
            <a:ext cx="341883" cy="32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41" descr="MMj0284067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57808" y="3116338"/>
            <a:ext cx="981175" cy="8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3" descr="MCAN00385_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0001" y="5505709"/>
            <a:ext cx="496147" cy="29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45" descr="MMj0284067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89303" y="4350362"/>
            <a:ext cx="981175" cy="8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46" descr="MCj0331923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6138" y="4252291"/>
            <a:ext cx="516993"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50"/>
          <p:cNvGrpSpPr>
            <a:grpSpLocks/>
          </p:cNvGrpSpPr>
          <p:nvPr/>
        </p:nvGrpSpPr>
        <p:grpSpPr bwMode="auto">
          <a:xfrm>
            <a:off x="3563236" y="5267196"/>
            <a:ext cx="1091947" cy="875345"/>
            <a:chOff x="4034" y="3452"/>
            <a:chExt cx="737" cy="636"/>
          </a:xfrm>
        </p:grpSpPr>
        <p:grpSp>
          <p:nvGrpSpPr>
            <p:cNvPr id="82" name="Group 51"/>
            <p:cNvGrpSpPr>
              <a:grpSpLocks/>
            </p:cNvGrpSpPr>
            <p:nvPr/>
          </p:nvGrpSpPr>
          <p:grpSpPr bwMode="auto">
            <a:xfrm>
              <a:off x="4065" y="3452"/>
              <a:ext cx="706" cy="636"/>
              <a:chOff x="4065" y="3452"/>
              <a:chExt cx="706" cy="636"/>
            </a:xfrm>
          </p:grpSpPr>
          <p:pic>
            <p:nvPicPr>
              <p:cNvPr id="84" name="Picture 52" descr="MMj0284067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5" y="3452"/>
                <a:ext cx="70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54" descr="MCAN00223_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4173" y="3549"/>
                <a:ext cx="215" cy="20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83" name="Picture 55" descr="MCj0230291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34" y="3587"/>
              <a:ext cx="213" cy="193"/>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91" name="Group 59"/>
          <p:cNvGrpSpPr>
            <a:grpSpLocks/>
          </p:cNvGrpSpPr>
          <p:nvPr/>
        </p:nvGrpSpPr>
        <p:grpSpPr bwMode="auto">
          <a:xfrm>
            <a:off x="1233898" y="5047202"/>
            <a:ext cx="1031156" cy="1029951"/>
            <a:chOff x="4065" y="3452"/>
            <a:chExt cx="706" cy="636"/>
          </a:xfrm>
        </p:grpSpPr>
        <p:pic>
          <p:nvPicPr>
            <p:cNvPr id="93" name="Picture 60" descr="MMj0284067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5" y="3452"/>
              <a:ext cx="70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62" descr="MCAN00223_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4173" y="3549"/>
              <a:ext cx="215" cy="20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6" name="群組 5"/>
          <p:cNvGrpSpPr/>
          <p:nvPr/>
        </p:nvGrpSpPr>
        <p:grpSpPr>
          <a:xfrm>
            <a:off x="157480" y="1631687"/>
            <a:ext cx="3923312" cy="3751870"/>
            <a:chOff x="157480" y="1631687"/>
            <a:chExt cx="3923312" cy="3751870"/>
          </a:xfrm>
        </p:grpSpPr>
        <p:grpSp>
          <p:nvGrpSpPr>
            <p:cNvPr id="20" name="Group 3"/>
            <p:cNvGrpSpPr>
              <a:grpSpLocks/>
            </p:cNvGrpSpPr>
            <p:nvPr/>
          </p:nvGrpSpPr>
          <p:grpSpPr bwMode="auto">
            <a:xfrm>
              <a:off x="157480" y="1631687"/>
              <a:ext cx="3923312" cy="3751870"/>
              <a:chOff x="288" y="576"/>
              <a:chExt cx="2571" cy="2585"/>
            </a:xfrm>
          </p:grpSpPr>
          <p:pic>
            <p:nvPicPr>
              <p:cNvPr id="21" name="Picture 4" descr="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576"/>
                <a:ext cx="2571" cy="2585"/>
              </a:xfrm>
              <a:prstGeom prst="rect">
                <a:avLst/>
              </a:prstGeom>
              <a:noFill/>
              <a:ln>
                <a:noFill/>
              </a:ln>
              <a:effectLst>
                <a:outerShdw dist="71842"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
              <p:cNvSpPr>
                <a:spLocks noChangeArrowheads="1"/>
              </p:cNvSpPr>
              <p:nvPr/>
            </p:nvSpPr>
            <p:spPr bwMode="auto">
              <a:xfrm>
                <a:off x="525" y="1684"/>
                <a:ext cx="612" cy="604"/>
              </a:xfrm>
              <a:prstGeom prst="rect">
                <a:avLst/>
              </a:prstGeom>
              <a:noFill/>
              <a:ln w="571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900" dirty="0">
                    <a:solidFill>
                      <a:schemeClr val="bg1"/>
                    </a:solidFill>
                    <a:latin typeface="Arial" panose="020B0604020202020204" pitchFamily="34" charset="0"/>
                  </a:rPr>
                  <a:t>PD_MPC220</a:t>
                </a:r>
              </a:p>
            </p:txBody>
          </p:sp>
          <p:sp>
            <p:nvSpPr>
              <p:cNvPr id="23" name="Rectangle 6"/>
              <p:cNvSpPr>
                <a:spLocks noChangeArrowheads="1"/>
              </p:cNvSpPr>
              <p:nvPr/>
            </p:nvSpPr>
            <p:spPr bwMode="auto">
              <a:xfrm>
                <a:off x="1952" y="1483"/>
                <a:ext cx="747" cy="571"/>
              </a:xfrm>
              <a:prstGeom prst="rect">
                <a:avLst/>
              </a:prstGeom>
              <a:noFill/>
              <a:ln w="571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900" dirty="0">
                    <a:solidFill>
                      <a:schemeClr val="bg1"/>
                    </a:solidFill>
                    <a:latin typeface="Arial" panose="020B0604020202020204" pitchFamily="34" charset="0"/>
                  </a:rPr>
                  <a:t>PD_MCP100</a:t>
                </a:r>
              </a:p>
            </p:txBody>
          </p:sp>
          <p:sp>
            <p:nvSpPr>
              <p:cNvPr id="24" name="Rectangle 7"/>
              <p:cNvSpPr>
                <a:spLocks noChangeArrowheads="1"/>
              </p:cNvSpPr>
              <p:nvPr/>
            </p:nvSpPr>
            <p:spPr bwMode="auto">
              <a:xfrm>
                <a:off x="618" y="710"/>
                <a:ext cx="238" cy="168"/>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600" dirty="0">
                    <a:solidFill>
                      <a:schemeClr val="bg1"/>
                    </a:solidFill>
                    <a:latin typeface="Arial" panose="020B0604020202020204" pitchFamily="34" charset="0"/>
                  </a:rPr>
                  <a:t>PD_ALIVE</a:t>
                </a:r>
              </a:p>
            </p:txBody>
          </p:sp>
          <p:sp>
            <p:nvSpPr>
              <p:cNvPr id="25" name="Freeform 8"/>
              <p:cNvSpPr>
                <a:spLocks/>
              </p:cNvSpPr>
              <p:nvPr/>
            </p:nvSpPr>
            <p:spPr bwMode="auto">
              <a:xfrm>
                <a:off x="1826" y="2339"/>
                <a:ext cx="373" cy="805"/>
              </a:xfrm>
              <a:custGeom>
                <a:avLst/>
                <a:gdLst>
                  <a:gd name="T0" fmla="*/ 0 w 499"/>
                  <a:gd name="T1" fmla="*/ 0 h 1088"/>
                  <a:gd name="T2" fmla="*/ 279 w 499"/>
                  <a:gd name="T3" fmla="*/ 0 h 1088"/>
                  <a:gd name="T4" fmla="*/ 279 w 499"/>
                  <a:gd name="T5" fmla="*/ 372 h 1088"/>
                  <a:gd name="T6" fmla="*/ 228 w 499"/>
                  <a:gd name="T7" fmla="*/ 372 h 1088"/>
                  <a:gd name="T8" fmla="*/ 228 w 499"/>
                  <a:gd name="T9" fmla="*/ 596 h 1088"/>
                  <a:gd name="T10" fmla="*/ 0 w 499"/>
                  <a:gd name="T11" fmla="*/ 596 h 1088"/>
                  <a:gd name="T12" fmla="*/ 0 w 499"/>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9" h="1088">
                    <a:moveTo>
                      <a:pt x="0" y="0"/>
                    </a:moveTo>
                    <a:lnTo>
                      <a:pt x="499" y="0"/>
                    </a:lnTo>
                    <a:lnTo>
                      <a:pt x="499" y="680"/>
                    </a:lnTo>
                    <a:lnTo>
                      <a:pt x="408" y="680"/>
                    </a:lnTo>
                    <a:lnTo>
                      <a:pt x="408" y="1088"/>
                    </a:lnTo>
                    <a:lnTo>
                      <a:pt x="0" y="1088"/>
                    </a:lnTo>
                    <a:lnTo>
                      <a:pt x="0" y="0"/>
                    </a:lnTo>
                    <a:close/>
                  </a:path>
                </a:pathLst>
              </a:custGeom>
              <a:noFill/>
              <a:ln w="5715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 name="Freeform 9"/>
              <p:cNvSpPr>
                <a:spLocks/>
              </p:cNvSpPr>
              <p:nvPr/>
            </p:nvSpPr>
            <p:spPr bwMode="auto">
              <a:xfrm>
                <a:off x="1957" y="2096"/>
                <a:ext cx="747" cy="671"/>
              </a:xfrm>
              <a:custGeom>
                <a:avLst/>
                <a:gdLst>
                  <a:gd name="T0" fmla="*/ 0 w 998"/>
                  <a:gd name="T1" fmla="*/ 0 h 907"/>
                  <a:gd name="T2" fmla="*/ 559 w 998"/>
                  <a:gd name="T3" fmla="*/ 0 h 907"/>
                  <a:gd name="T4" fmla="*/ 559 w 998"/>
                  <a:gd name="T5" fmla="*/ 496 h 907"/>
                  <a:gd name="T6" fmla="*/ 229 w 998"/>
                  <a:gd name="T7" fmla="*/ 496 h 907"/>
                  <a:gd name="T8" fmla="*/ 229 w 998"/>
                  <a:gd name="T9" fmla="*/ 149 h 907"/>
                  <a:gd name="T10" fmla="*/ 0 w 998"/>
                  <a:gd name="T11" fmla="*/ 149 h 907"/>
                  <a:gd name="T12" fmla="*/ 0 w 998"/>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8" h="907">
                    <a:moveTo>
                      <a:pt x="0" y="0"/>
                    </a:moveTo>
                    <a:lnTo>
                      <a:pt x="998" y="0"/>
                    </a:lnTo>
                    <a:lnTo>
                      <a:pt x="998" y="907"/>
                    </a:lnTo>
                    <a:lnTo>
                      <a:pt x="409" y="907"/>
                    </a:lnTo>
                    <a:lnTo>
                      <a:pt x="409" y="272"/>
                    </a:lnTo>
                    <a:lnTo>
                      <a:pt x="0" y="272"/>
                    </a:lnTo>
                    <a:lnTo>
                      <a:pt x="0" y="0"/>
                    </a:lnTo>
                    <a:close/>
                  </a:path>
                </a:pathLst>
              </a:custGeom>
              <a:noFill/>
              <a:ln w="5715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4" name="Freeform 10"/>
              <p:cNvSpPr>
                <a:spLocks/>
              </p:cNvSpPr>
              <p:nvPr/>
            </p:nvSpPr>
            <p:spPr bwMode="auto">
              <a:xfrm>
                <a:off x="1957" y="768"/>
                <a:ext cx="747" cy="672"/>
              </a:xfrm>
              <a:custGeom>
                <a:avLst/>
                <a:gdLst>
                  <a:gd name="T0" fmla="*/ 0 w 998"/>
                  <a:gd name="T1" fmla="*/ 199 h 907"/>
                  <a:gd name="T2" fmla="*/ 406 w 998"/>
                  <a:gd name="T3" fmla="*/ 199 h 907"/>
                  <a:gd name="T4" fmla="*/ 406 w 998"/>
                  <a:gd name="T5" fmla="*/ 0 h 907"/>
                  <a:gd name="T6" fmla="*/ 559 w 998"/>
                  <a:gd name="T7" fmla="*/ 0 h 907"/>
                  <a:gd name="T8" fmla="*/ 559 w 998"/>
                  <a:gd name="T9" fmla="*/ 498 h 907"/>
                  <a:gd name="T10" fmla="*/ 0 w 998"/>
                  <a:gd name="T11" fmla="*/ 498 h 907"/>
                  <a:gd name="T12" fmla="*/ 0 w 998"/>
                  <a:gd name="T13" fmla="*/ 199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8" h="907">
                    <a:moveTo>
                      <a:pt x="0" y="363"/>
                    </a:moveTo>
                    <a:lnTo>
                      <a:pt x="726" y="363"/>
                    </a:lnTo>
                    <a:lnTo>
                      <a:pt x="726" y="0"/>
                    </a:lnTo>
                    <a:lnTo>
                      <a:pt x="998" y="0"/>
                    </a:lnTo>
                    <a:lnTo>
                      <a:pt x="998" y="907"/>
                    </a:lnTo>
                    <a:lnTo>
                      <a:pt x="0" y="907"/>
                    </a:lnTo>
                    <a:lnTo>
                      <a:pt x="0" y="363"/>
                    </a:lnTo>
                    <a:close/>
                  </a:path>
                </a:pathLst>
              </a:custGeom>
              <a:noFill/>
              <a:ln w="5715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5" name="Freeform 11"/>
              <p:cNvSpPr>
                <a:spLocks/>
              </p:cNvSpPr>
              <p:nvPr/>
            </p:nvSpPr>
            <p:spPr bwMode="auto">
              <a:xfrm>
                <a:off x="802" y="614"/>
                <a:ext cx="645" cy="403"/>
              </a:xfrm>
              <a:custGeom>
                <a:avLst/>
                <a:gdLst>
                  <a:gd name="T0" fmla="*/ 51 w 862"/>
                  <a:gd name="T1" fmla="*/ 0 h 545"/>
                  <a:gd name="T2" fmla="*/ 406 w 862"/>
                  <a:gd name="T3" fmla="*/ 0 h 545"/>
                  <a:gd name="T4" fmla="*/ 406 w 862"/>
                  <a:gd name="T5" fmla="*/ 100 h 545"/>
                  <a:gd name="T6" fmla="*/ 483 w 862"/>
                  <a:gd name="T7" fmla="*/ 100 h 545"/>
                  <a:gd name="T8" fmla="*/ 483 w 862"/>
                  <a:gd name="T9" fmla="*/ 298 h 545"/>
                  <a:gd name="T10" fmla="*/ 0 w 862"/>
                  <a:gd name="T11" fmla="*/ 298 h 545"/>
                  <a:gd name="T12" fmla="*/ 0 w 862"/>
                  <a:gd name="T13" fmla="*/ 223 h 545"/>
                  <a:gd name="T14" fmla="*/ 51 w 862"/>
                  <a:gd name="T15" fmla="*/ 223 h 545"/>
                  <a:gd name="T16" fmla="*/ 51 w 862"/>
                  <a:gd name="T17" fmla="*/ 0 h 5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2" h="545">
                    <a:moveTo>
                      <a:pt x="91" y="0"/>
                    </a:moveTo>
                    <a:lnTo>
                      <a:pt x="726" y="0"/>
                    </a:lnTo>
                    <a:lnTo>
                      <a:pt x="726" y="182"/>
                    </a:lnTo>
                    <a:lnTo>
                      <a:pt x="862" y="182"/>
                    </a:lnTo>
                    <a:lnTo>
                      <a:pt x="862" y="545"/>
                    </a:lnTo>
                    <a:lnTo>
                      <a:pt x="0" y="545"/>
                    </a:lnTo>
                    <a:lnTo>
                      <a:pt x="0" y="409"/>
                    </a:lnTo>
                    <a:lnTo>
                      <a:pt x="91" y="409"/>
                    </a:lnTo>
                    <a:lnTo>
                      <a:pt x="91" y="0"/>
                    </a:lnTo>
                    <a:close/>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6" name="Freeform 12"/>
              <p:cNvSpPr>
                <a:spLocks/>
              </p:cNvSpPr>
              <p:nvPr/>
            </p:nvSpPr>
            <p:spPr bwMode="auto">
              <a:xfrm>
                <a:off x="1470" y="605"/>
                <a:ext cx="985" cy="403"/>
              </a:xfrm>
              <a:custGeom>
                <a:avLst/>
                <a:gdLst>
                  <a:gd name="T0" fmla="*/ 0 w 1315"/>
                  <a:gd name="T1" fmla="*/ 0 h 545"/>
                  <a:gd name="T2" fmla="*/ 433 w 1315"/>
                  <a:gd name="T3" fmla="*/ 0 h 545"/>
                  <a:gd name="T4" fmla="*/ 433 w 1315"/>
                  <a:gd name="T5" fmla="*/ 100 h 545"/>
                  <a:gd name="T6" fmla="*/ 738 w 1315"/>
                  <a:gd name="T7" fmla="*/ 100 h 545"/>
                  <a:gd name="T8" fmla="*/ 738 w 1315"/>
                  <a:gd name="T9" fmla="*/ 298 h 545"/>
                  <a:gd name="T10" fmla="*/ 0 w 1315"/>
                  <a:gd name="T11" fmla="*/ 298 h 545"/>
                  <a:gd name="T12" fmla="*/ 0 w 1315"/>
                  <a:gd name="T13" fmla="*/ 0 h 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15" h="545">
                    <a:moveTo>
                      <a:pt x="0" y="0"/>
                    </a:moveTo>
                    <a:lnTo>
                      <a:pt x="771" y="0"/>
                    </a:lnTo>
                    <a:lnTo>
                      <a:pt x="771" y="182"/>
                    </a:lnTo>
                    <a:lnTo>
                      <a:pt x="1315" y="182"/>
                    </a:lnTo>
                    <a:lnTo>
                      <a:pt x="1315" y="545"/>
                    </a:lnTo>
                    <a:lnTo>
                      <a:pt x="0" y="545"/>
                    </a:lnTo>
                    <a:lnTo>
                      <a:pt x="0" y="0"/>
                    </a:lnTo>
                    <a:close/>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7" name="Rectangle 13"/>
              <p:cNvSpPr>
                <a:spLocks noChangeArrowheads="1"/>
              </p:cNvSpPr>
              <p:nvPr/>
            </p:nvSpPr>
            <p:spPr bwMode="auto">
              <a:xfrm>
                <a:off x="1889" y="2524"/>
                <a:ext cx="23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800" dirty="0">
                    <a:solidFill>
                      <a:schemeClr val="bg1"/>
                    </a:solidFill>
                    <a:latin typeface="Arial" panose="020B0604020202020204" pitchFamily="34" charset="0"/>
                  </a:rPr>
                  <a:t>PD_PCIE</a:t>
                </a:r>
              </a:p>
            </p:txBody>
          </p:sp>
          <p:sp>
            <p:nvSpPr>
              <p:cNvPr id="48" name="Rectangle 14"/>
              <p:cNvSpPr>
                <a:spLocks noChangeArrowheads="1"/>
              </p:cNvSpPr>
              <p:nvPr/>
            </p:nvSpPr>
            <p:spPr bwMode="auto">
              <a:xfrm>
                <a:off x="2233" y="2121"/>
                <a:ext cx="23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1200" dirty="0">
                    <a:solidFill>
                      <a:schemeClr val="bg1"/>
                    </a:solidFill>
                    <a:latin typeface="Arial" panose="020B0604020202020204" pitchFamily="34" charset="0"/>
                  </a:rPr>
                  <a:t>PD_LCDC</a:t>
                </a:r>
              </a:p>
            </p:txBody>
          </p:sp>
          <p:sp>
            <p:nvSpPr>
              <p:cNvPr id="49" name="Rectangle 15"/>
              <p:cNvSpPr>
                <a:spLocks noChangeArrowheads="1"/>
              </p:cNvSpPr>
              <p:nvPr/>
            </p:nvSpPr>
            <p:spPr bwMode="auto">
              <a:xfrm>
                <a:off x="2123" y="1147"/>
                <a:ext cx="23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1200" dirty="0">
                    <a:solidFill>
                      <a:schemeClr val="bg1"/>
                    </a:solidFill>
                    <a:latin typeface="Arial" panose="020B0604020202020204" pitchFamily="34" charset="0"/>
                  </a:rPr>
                  <a:t>PD_ISP</a:t>
                </a:r>
              </a:p>
            </p:txBody>
          </p:sp>
          <p:sp>
            <p:nvSpPr>
              <p:cNvPr id="50" name="Rectangle 16"/>
              <p:cNvSpPr>
                <a:spLocks noChangeArrowheads="1"/>
              </p:cNvSpPr>
              <p:nvPr/>
            </p:nvSpPr>
            <p:spPr bwMode="auto">
              <a:xfrm>
                <a:off x="1749" y="777"/>
                <a:ext cx="23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1000" dirty="0">
                    <a:solidFill>
                      <a:schemeClr val="bg1"/>
                    </a:solidFill>
                    <a:latin typeface="Arial" panose="020B0604020202020204" pitchFamily="34" charset="0"/>
                  </a:rPr>
                  <a:t>PD_USBOTG</a:t>
                </a:r>
              </a:p>
            </p:txBody>
          </p:sp>
          <p:sp>
            <p:nvSpPr>
              <p:cNvPr id="51" name="Rectangle 17"/>
              <p:cNvSpPr>
                <a:spLocks noChangeArrowheads="1"/>
              </p:cNvSpPr>
              <p:nvPr/>
            </p:nvSpPr>
            <p:spPr bwMode="auto">
              <a:xfrm>
                <a:off x="1001" y="777"/>
                <a:ext cx="23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r>
                  <a:rPr lang="en-US" altLang="zh-TW" sz="900" dirty="0">
                    <a:solidFill>
                      <a:schemeClr val="bg1"/>
                    </a:solidFill>
                    <a:latin typeface="Arial" panose="020B0604020202020204" pitchFamily="34" charset="0"/>
                  </a:rPr>
                  <a:t>PD_SATA</a:t>
                </a:r>
              </a:p>
            </p:txBody>
          </p:sp>
        </p:grpSp>
        <p:pic>
          <p:nvPicPr>
            <p:cNvPr id="52" name="Picture 18" descr="MCj035111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249" y="2513913"/>
              <a:ext cx="283512" cy="26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9" descr="MCAN00385_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0437" y="3559922"/>
              <a:ext cx="496147" cy="29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0" descr="MCj035111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6881" y="2738255"/>
              <a:ext cx="91725" cy="8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1"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428" y="4417375"/>
              <a:ext cx="329375" cy="32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2"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1095" y="4450407"/>
              <a:ext cx="329374" cy="32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3" descr="MCj0331923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426" y="4797242"/>
              <a:ext cx="516993"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24" descr="MCAN00223_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3223306" y="4875692"/>
              <a:ext cx="298800" cy="2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5" descr="MCAN00223_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550784" y="4206796"/>
              <a:ext cx="298799" cy="28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6" descr="MCj0230291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19200" y="3345215"/>
              <a:ext cx="296020" cy="26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27" descr="MCj0230291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93995" y="3067197"/>
              <a:ext cx="296020" cy="26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8" descr="MCj0230291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9597" y="1938608"/>
              <a:ext cx="296020" cy="26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9"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6212" y="4373333"/>
              <a:ext cx="329375" cy="32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30"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037" y="3316313"/>
              <a:ext cx="329374" cy="32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1" descr="MCAN00385_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7734" y="2526300"/>
              <a:ext cx="496146" cy="29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65" descr="MCAN0058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927" y="4158625"/>
              <a:ext cx="173720" cy="16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66" descr="coco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80854" y="2278561"/>
              <a:ext cx="75047" cy="6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67" descr="MCj0299555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26527" y="2055596"/>
              <a:ext cx="1027037" cy="103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68" descr="coco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82181" y="2206992"/>
              <a:ext cx="343272" cy="28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 name="Picture 46" descr="MCj0331923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7641" y="3331388"/>
            <a:ext cx="516993" cy="26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4132174" y="1491492"/>
            <a:ext cx="1792478" cy="338554"/>
          </a:xfrm>
          <a:prstGeom prst="rect">
            <a:avLst/>
          </a:prstGeom>
          <a:noFill/>
        </p:spPr>
        <p:txBody>
          <a:bodyPr wrap="none" rtlCol="0">
            <a:spAutoFit/>
          </a:bodyPr>
          <a:lstStyle/>
          <a:p>
            <a:r>
              <a:rPr lang="en-US" altLang="zh-TW" sz="1600" dirty="0" smtClean="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Circuit open/short</a:t>
            </a:r>
            <a:endParaRPr lang="zh-TW" altLang="en-US" sz="1600" dirty="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0" name="文字方塊 109"/>
          <p:cNvSpPr txBox="1"/>
          <p:nvPr/>
        </p:nvSpPr>
        <p:spPr>
          <a:xfrm>
            <a:off x="4054289" y="2679861"/>
            <a:ext cx="1555234" cy="584775"/>
          </a:xfrm>
          <a:prstGeom prst="rect">
            <a:avLst/>
          </a:prstGeom>
          <a:noFill/>
        </p:spPr>
        <p:txBody>
          <a:bodyPr wrap="none" rtlCol="0">
            <a:spAutoFit/>
          </a:bodyPr>
          <a:lstStyle/>
          <a:p>
            <a:r>
              <a:rPr lang="en-US" altLang="zh-TW" sz="1600" dirty="0" smtClean="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cmos stuck on/</a:t>
            </a:r>
          </a:p>
          <a:p>
            <a:r>
              <a:rPr lang="en-US" altLang="zh-TW" sz="1600" dirty="0" smtClean="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short</a:t>
            </a:r>
            <a:endParaRPr lang="zh-TW" altLang="en-US" sz="1600" dirty="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1" name="文字方塊 110"/>
          <p:cNvSpPr txBox="1"/>
          <p:nvPr/>
        </p:nvSpPr>
        <p:spPr>
          <a:xfrm>
            <a:off x="4083962" y="4461210"/>
            <a:ext cx="856325" cy="338554"/>
          </a:xfrm>
          <a:prstGeom prst="rect">
            <a:avLst/>
          </a:prstGeom>
          <a:noFill/>
        </p:spPr>
        <p:txBody>
          <a:bodyPr wrap="none" rtlCol="0">
            <a:spAutoFit/>
          </a:bodyPr>
          <a:lstStyle/>
          <a:p>
            <a:r>
              <a:rPr lang="en-US" altLang="zh-TW" sz="1600" dirty="0" smtClean="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bridges</a:t>
            </a:r>
            <a:endParaRPr lang="zh-TW" altLang="en-US" sz="1600" dirty="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7" name="矩形 6"/>
          <p:cNvSpPr/>
          <p:nvPr/>
        </p:nvSpPr>
        <p:spPr>
          <a:xfrm>
            <a:off x="2199546" y="5856287"/>
            <a:ext cx="1975221" cy="338554"/>
          </a:xfrm>
          <a:prstGeom prst="rect">
            <a:avLst/>
          </a:prstGeom>
          <a:noFill/>
        </p:spPr>
        <p:txBody>
          <a:bodyPr wrap="none" rtlCol="0">
            <a:spAutoFit/>
          </a:bodyPr>
          <a:lstStyle/>
          <a:p>
            <a:r>
              <a:rPr lang="zh-TW" altLang="en-US" sz="1600" dirty="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geometric distortion</a:t>
            </a:r>
          </a:p>
        </p:txBody>
      </p:sp>
      <p:sp>
        <p:nvSpPr>
          <p:cNvPr id="113" name="矩形 112"/>
          <p:cNvSpPr/>
          <p:nvPr/>
        </p:nvSpPr>
        <p:spPr>
          <a:xfrm>
            <a:off x="106133" y="5774239"/>
            <a:ext cx="1757212" cy="338554"/>
          </a:xfrm>
          <a:prstGeom prst="rect">
            <a:avLst/>
          </a:prstGeom>
          <a:noFill/>
        </p:spPr>
        <p:txBody>
          <a:bodyPr wrap="none" rtlCol="0">
            <a:spAutoFit/>
          </a:bodyPr>
          <a:lstStyle/>
          <a:p>
            <a:r>
              <a:rPr lang="en-US" altLang="zh-TW" sz="1600" dirty="0" smtClean="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rPr>
              <a:t>Process variation</a:t>
            </a:r>
            <a:endParaRPr lang="zh-TW" altLang="en-US" sz="1600" dirty="0">
              <a:solidFill>
                <a:srgbClr val="009BD8"/>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1656473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What’s DFT</a:t>
            </a:r>
            <a:endParaRPr lang="zh-TW" altLang="en-US" sz="4000" dirty="0"/>
          </a:p>
        </p:txBody>
      </p:sp>
      <p:sp>
        <p:nvSpPr>
          <p:cNvPr id="66" name="Text Box 57"/>
          <p:cNvSpPr txBox="1">
            <a:spLocks noChangeArrowheads="1"/>
          </p:cNvSpPr>
          <p:nvPr/>
        </p:nvSpPr>
        <p:spPr bwMode="auto">
          <a:xfrm>
            <a:off x="913375" y="1463932"/>
            <a:ext cx="7651505" cy="4847481"/>
          </a:xfrm>
          <a:prstGeom prst="rect">
            <a:avLst/>
          </a:prstGeom>
          <a:noFill/>
          <a:ln>
            <a:noFill/>
          </a:ln>
          <a:effectLst/>
          <a:extLst/>
        </p:spPr>
        <p:txBody>
          <a:bodyPr wrap="square">
            <a:spAutoFit/>
          </a:bodyP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eaLnBrk="1" hangingPunct="1">
              <a:lnSpc>
                <a:spcPct val="150000"/>
              </a:lnSpc>
              <a:spcBef>
                <a:spcPct val="0"/>
              </a:spcBef>
              <a:buClrTx/>
              <a:buFontTx/>
              <a:buNone/>
            </a:pPr>
            <a:r>
              <a:rPr lang="en-US" altLang="zh-TW" sz="1800" dirty="0" smtClean="0">
                <a:latin typeface="Arial" panose="020B0604020202020204" pitchFamily="34" charset="0"/>
              </a:rPr>
              <a:t>Convert physical defect to fault model</a:t>
            </a:r>
          </a:p>
          <a:p>
            <a:pPr marL="285750" indent="-285750" eaLnBrk="1" hangingPunct="1">
              <a:lnSpc>
                <a:spcPct val="150000"/>
              </a:lnSpc>
              <a:spcBef>
                <a:spcPct val="0"/>
              </a:spcBef>
              <a:buClrTx/>
            </a:pPr>
            <a:r>
              <a:rPr lang="en-US" altLang="zh-TW" sz="1800" dirty="0" smtClean="0">
                <a:latin typeface="Arial" panose="020B0604020202020204" pitchFamily="34" charset="0"/>
              </a:rPr>
              <a:t> Logical faults </a:t>
            </a:r>
          </a:p>
          <a:p>
            <a:pPr eaLnBrk="1" hangingPunct="1">
              <a:lnSpc>
                <a:spcPct val="150000"/>
              </a:lnSpc>
              <a:spcBef>
                <a:spcPct val="0"/>
              </a:spcBef>
              <a:buClrTx/>
              <a:buNone/>
            </a:pPr>
            <a:r>
              <a:rPr lang="en-US" altLang="zh-TW" sz="1800" dirty="0" smtClean="0">
                <a:latin typeface="Arial" panose="020B0604020202020204" pitchFamily="34" charset="0"/>
              </a:rPr>
              <a:t>     – the fault change the logic function of the circuit</a:t>
            </a:r>
          </a:p>
          <a:p>
            <a:pPr marL="1028700" lvl="1" eaLnBrk="1" hangingPunct="1">
              <a:lnSpc>
                <a:spcPct val="150000"/>
              </a:lnSpc>
              <a:spcBef>
                <a:spcPct val="0"/>
              </a:spcBef>
              <a:buClrTx/>
            </a:pPr>
            <a:r>
              <a:rPr lang="en-US" altLang="zh-TW" sz="1400" dirty="0" smtClean="0">
                <a:latin typeface="Arial" panose="020B0604020202020204" pitchFamily="34" charset="0"/>
              </a:rPr>
              <a:t>Stuck-at : net stuck at a logic 0/1 </a:t>
            </a:r>
          </a:p>
          <a:p>
            <a:pPr marL="1028700" lvl="1" eaLnBrk="1" hangingPunct="1">
              <a:lnSpc>
                <a:spcPct val="150000"/>
              </a:lnSpc>
              <a:spcBef>
                <a:spcPct val="0"/>
              </a:spcBef>
              <a:buClrTx/>
            </a:pPr>
            <a:r>
              <a:rPr lang="en-US" altLang="zh-TW" sz="1400" dirty="0" smtClean="0">
                <a:latin typeface="Arial" panose="020B0604020202020204" pitchFamily="34" charset="0"/>
              </a:rPr>
              <a:t>Bridging : value on one net affects another net</a:t>
            </a:r>
          </a:p>
          <a:p>
            <a:pPr marL="1028700" lvl="1" eaLnBrk="1" hangingPunct="1">
              <a:lnSpc>
                <a:spcPct val="150000"/>
              </a:lnSpc>
              <a:spcBef>
                <a:spcPct val="0"/>
              </a:spcBef>
              <a:buClrTx/>
            </a:pPr>
            <a:r>
              <a:rPr lang="en-US" altLang="zh-TW" sz="1400" dirty="0" smtClean="0">
                <a:latin typeface="Arial" panose="020B0604020202020204" pitchFamily="34" charset="0"/>
              </a:rPr>
              <a:t>Coupling : transition </a:t>
            </a:r>
            <a:r>
              <a:rPr lang="en-US" altLang="zh-TW" sz="1400" dirty="0">
                <a:latin typeface="Arial" panose="020B0604020202020204" pitchFamily="34" charset="0"/>
              </a:rPr>
              <a:t>on one net affects another </a:t>
            </a:r>
            <a:r>
              <a:rPr lang="en-US" altLang="zh-TW" sz="1400" dirty="0" smtClean="0">
                <a:latin typeface="Arial" panose="020B0604020202020204" pitchFamily="34" charset="0"/>
              </a:rPr>
              <a:t>net</a:t>
            </a:r>
          </a:p>
          <a:p>
            <a:pPr marL="285750" indent="-285750" eaLnBrk="1" hangingPunct="1">
              <a:lnSpc>
                <a:spcPct val="150000"/>
              </a:lnSpc>
              <a:spcBef>
                <a:spcPct val="0"/>
              </a:spcBef>
              <a:buClrTx/>
            </a:pPr>
            <a:endParaRPr lang="en-US" altLang="zh-TW" sz="1800" dirty="0">
              <a:latin typeface="Arial" panose="020B0604020202020204" pitchFamily="34" charset="0"/>
            </a:endParaRPr>
          </a:p>
          <a:p>
            <a:pPr marL="285750" indent="-285750" eaLnBrk="1" hangingPunct="1">
              <a:lnSpc>
                <a:spcPct val="150000"/>
              </a:lnSpc>
              <a:spcBef>
                <a:spcPct val="0"/>
              </a:spcBef>
              <a:buClrTx/>
            </a:pPr>
            <a:r>
              <a:rPr lang="en-US" altLang="zh-TW" sz="1800" dirty="0" smtClean="0">
                <a:latin typeface="Arial" panose="020B0604020202020204" pitchFamily="34" charset="0"/>
              </a:rPr>
              <a:t>Parametric faults</a:t>
            </a:r>
          </a:p>
          <a:p>
            <a:pPr eaLnBrk="1" hangingPunct="1">
              <a:lnSpc>
                <a:spcPct val="150000"/>
              </a:lnSpc>
              <a:spcBef>
                <a:spcPct val="0"/>
              </a:spcBef>
              <a:buClrTx/>
              <a:buNone/>
            </a:pPr>
            <a:r>
              <a:rPr lang="en-US" altLang="zh-TW" sz="1800" dirty="0" smtClean="0">
                <a:latin typeface="Arial" panose="020B0604020202020204" pitchFamily="34" charset="0"/>
              </a:rPr>
              <a:t>     - the fault alter physical properties other than logic function</a:t>
            </a:r>
          </a:p>
          <a:p>
            <a:pPr lvl="1" eaLnBrk="1" hangingPunct="1">
              <a:lnSpc>
                <a:spcPct val="150000"/>
              </a:lnSpc>
              <a:spcBef>
                <a:spcPct val="0"/>
              </a:spcBef>
              <a:buClrTx/>
            </a:pPr>
            <a:r>
              <a:rPr lang="en-US" altLang="zh-TW" sz="1400" dirty="0" smtClean="0">
                <a:latin typeface="Arial" panose="020B0604020202020204" pitchFamily="34" charset="0"/>
              </a:rPr>
              <a:t>Delay  / Transition</a:t>
            </a:r>
          </a:p>
          <a:p>
            <a:pPr lvl="1" eaLnBrk="1" hangingPunct="1">
              <a:lnSpc>
                <a:spcPct val="150000"/>
              </a:lnSpc>
              <a:spcBef>
                <a:spcPct val="0"/>
              </a:spcBef>
              <a:buClrTx/>
            </a:pPr>
            <a:r>
              <a:rPr lang="en-US" altLang="zh-TW" sz="1400" dirty="0">
                <a:latin typeface="Arial" panose="020B0604020202020204" pitchFamily="34" charset="0"/>
              </a:rPr>
              <a:t>Coupling : transition on one net affects another </a:t>
            </a:r>
            <a:r>
              <a:rPr lang="en-US" altLang="zh-TW" sz="1400" dirty="0" smtClean="0">
                <a:latin typeface="Arial" panose="020B0604020202020204" pitchFamily="34" charset="0"/>
              </a:rPr>
              <a:t>net</a:t>
            </a:r>
            <a:endParaRPr lang="en-US" altLang="zh-TW" sz="1400" dirty="0">
              <a:latin typeface="Arial" panose="020B0604020202020204" pitchFamily="34" charset="0"/>
            </a:endParaRPr>
          </a:p>
          <a:p>
            <a:pPr lvl="1" eaLnBrk="1" hangingPunct="1">
              <a:lnSpc>
                <a:spcPct val="150000"/>
              </a:lnSpc>
              <a:spcBef>
                <a:spcPct val="0"/>
              </a:spcBef>
              <a:buClrTx/>
            </a:pPr>
            <a:r>
              <a:rPr lang="en-US" altLang="zh-TW" sz="1400" dirty="0">
                <a:latin typeface="Arial" panose="020B0604020202020204" pitchFamily="34" charset="0"/>
              </a:rPr>
              <a:t>IDDQ</a:t>
            </a:r>
          </a:p>
          <a:p>
            <a:pPr lvl="1" eaLnBrk="1" hangingPunct="1">
              <a:lnSpc>
                <a:spcPct val="150000"/>
              </a:lnSpc>
              <a:spcBef>
                <a:spcPct val="0"/>
              </a:spcBef>
              <a:buClrTx/>
            </a:pPr>
            <a:r>
              <a:rPr lang="en-US" altLang="zh-TW" sz="1400" dirty="0" smtClean="0">
                <a:latin typeface="Arial" panose="020B0604020202020204" pitchFamily="34" charset="0"/>
              </a:rPr>
              <a:t>DC Level</a:t>
            </a:r>
            <a:endParaRPr lang="en-US" altLang="zh-TW" sz="1400" dirty="0">
              <a:latin typeface="Arial" panose="020B0604020202020204" pitchFamily="34" charset="0"/>
            </a:endParaRPr>
          </a:p>
        </p:txBody>
      </p:sp>
    </p:spTree>
    <p:extLst>
      <p:ext uri="{BB962C8B-B14F-4D97-AF65-F5344CB8AC3E}">
        <p14:creationId xmlns:p14="http://schemas.microsoft.com/office/powerpoint/2010/main" val="3985886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What’s DFT</a:t>
            </a:r>
            <a:endParaRPr lang="zh-TW" altLang="en-US" sz="4000" dirty="0"/>
          </a:p>
        </p:txBody>
      </p:sp>
      <p:sp>
        <p:nvSpPr>
          <p:cNvPr id="4" name="文字方塊 3"/>
          <p:cNvSpPr txBox="1"/>
          <p:nvPr/>
        </p:nvSpPr>
        <p:spPr>
          <a:xfrm>
            <a:off x="1042794" y="4968240"/>
            <a:ext cx="6218754" cy="369332"/>
          </a:xfrm>
          <a:prstGeom prst="rect">
            <a:avLst/>
          </a:prstGeom>
          <a:noFill/>
        </p:spPr>
        <p:txBody>
          <a:bodyPr wrap="none" rtlCol="0">
            <a:spAutoFit/>
          </a:bodyPr>
          <a:lstStyle/>
          <a:p>
            <a:r>
              <a:rPr lang="en-US" altLang="zh-TW" dirty="0" smtClean="0"/>
              <a:t>A example of the fault models that supported </a:t>
            </a:r>
            <a:r>
              <a:rPr lang="en-US" altLang="zh-TW" dirty="0"/>
              <a:t>by Mentor Graphic</a:t>
            </a:r>
            <a:endParaRPr lang="zh-TW" altLang="en-US" dirty="0"/>
          </a:p>
        </p:txBody>
      </p:sp>
      <p:pic>
        <p:nvPicPr>
          <p:cNvPr id="2" name="圖片 1"/>
          <p:cNvPicPr>
            <a:picLocks noChangeAspect="1"/>
          </p:cNvPicPr>
          <p:nvPr/>
        </p:nvPicPr>
        <p:blipFill>
          <a:blip r:embed="rId2"/>
          <a:stretch>
            <a:fillRect/>
          </a:stretch>
        </p:blipFill>
        <p:spPr>
          <a:xfrm>
            <a:off x="1042794" y="1715899"/>
            <a:ext cx="4819650" cy="3000375"/>
          </a:xfrm>
          <a:prstGeom prst="rect">
            <a:avLst/>
          </a:prstGeom>
        </p:spPr>
      </p:pic>
    </p:spTree>
    <p:extLst>
      <p:ext uri="{BB962C8B-B14F-4D97-AF65-F5344CB8AC3E}">
        <p14:creationId xmlns:p14="http://schemas.microsoft.com/office/powerpoint/2010/main" val="140125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89374" y="383933"/>
            <a:ext cx="7525594" cy="1080000"/>
          </a:xfrm>
        </p:spPr>
        <p:txBody>
          <a:bodyPr anchor="ctr"/>
          <a:lstStyle/>
          <a:p>
            <a:pPr algn="ctr"/>
            <a:r>
              <a:rPr lang="en-US" altLang="zh-TW" sz="4000" dirty="0" smtClean="0"/>
              <a:t>Scan – stuck-at fault model</a:t>
            </a:r>
            <a:endParaRPr lang="zh-TW" altLang="en-US" sz="4000" dirty="0"/>
          </a:p>
        </p:txBody>
      </p:sp>
      <p:sp>
        <p:nvSpPr>
          <p:cNvPr id="2" name="矩形 1"/>
          <p:cNvSpPr/>
          <p:nvPr/>
        </p:nvSpPr>
        <p:spPr>
          <a:xfrm>
            <a:off x="701040" y="4442363"/>
            <a:ext cx="4572000" cy="1638910"/>
          </a:xfrm>
          <a:prstGeom prst="rect">
            <a:avLst/>
          </a:prstGeom>
          <a:ln w="3175">
            <a:solidFill>
              <a:schemeClr val="tx1"/>
            </a:solidFill>
          </a:ln>
        </p:spPr>
        <p:txBody>
          <a:bodyPr>
            <a:spAutoFit/>
          </a:bodyPr>
          <a:lstStyle/>
          <a:p>
            <a:endParaRPr lang="zh-TW" altLang="en-US" sz="1050" dirty="0">
              <a:solidFill>
                <a:schemeClr val="tx1">
                  <a:lumMod val="50000"/>
                </a:schemeClr>
              </a:solidFill>
              <a:latin typeface="JJMCDK+Arial,Bold"/>
            </a:endParaRPr>
          </a:p>
          <a:p>
            <a:pPr marL="285750" marR="22550" indent="-285750">
              <a:buFont typeface="Arial" panose="020B0604020202020204" pitchFamily="34" charset="0"/>
              <a:buChar char="•"/>
            </a:pPr>
            <a:r>
              <a:rPr lang="en-US" altLang="zh-TW" b="1" dirty="0" smtClean="0">
                <a:solidFill>
                  <a:schemeClr val="tx1">
                    <a:lumMod val="50000"/>
                  </a:schemeClr>
                </a:solidFill>
                <a:latin typeface="JJMCDK+Arial,Bold"/>
              </a:rPr>
              <a:t>Many </a:t>
            </a:r>
            <a:r>
              <a:rPr lang="en-US" altLang="zh-TW" b="1" dirty="0">
                <a:solidFill>
                  <a:schemeClr val="tx1">
                    <a:lumMod val="50000"/>
                  </a:schemeClr>
                </a:solidFill>
                <a:latin typeface="JJMCDK+Arial,Bold"/>
              </a:rPr>
              <a:t>different physical defects may be modeled by the same logical stuck-at fault</a:t>
            </a:r>
            <a:r>
              <a:rPr lang="en-US" altLang="zh-TW" b="1" dirty="0" smtClean="0">
                <a:solidFill>
                  <a:schemeClr val="tx1">
                    <a:lumMod val="50000"/>
                  </a:schemeClr>
                </a:solidFill>
                <a:latin typeface="JJMCDK+Arial,Bold"/>
              </a:rPr>
              <a:t>.</a:t>
            </a:r>
          </a:p>
          <a:p>
            <a:pPr marL="285750" marR="22550" indent="-285750">
              <a:buFont typeface="Arial" panose="020B0604020202020204" pitchFamily="34" charset="0"/>
              <a:buChar char="•"/>
            </a:pPr>
            <a:r>
              <a:rPr lang="en-US" altLang="zh-TW" b="1" dirty="0">
                <a:solidFill>
                  <a:schemeClr val="tx1">
                    <a:lumMod val="50000"/>
                  </a:schemeClr>
                </a:solidFill>
                <a:latin typeface="JJMCDK+Arial,Bold"/>
              </a:rPr>
              <a:t>Complexity is greatly reduced. </a:t>
            </a:r>
          </a:p>
          <a:p>
            <a:pPr marL="285750" marR="22550" indent="-285750">
              <a:buFont typeface="Arial" panose="020B0604020202020204" pitchFamily="34" charset="0"/>
              <a:buChar char="•"/>
            </a:pPr>
            <a:endParaRPr lang="zh-TW" altLang="en-US" dirty="0">
              <a:solidFill>
                <a:schemeClr val="tx1">
                  <a:lumMod val="50000"/>
                </a:schemeClr>
              </a:solidFill>
            </a:endParaRPr>
          </a:p>
        </p:txBody>
      </p:sp>
      <p:pic>
        <p:nvPicPr>
          <p:cNvPr id="3" name="圖片 2"/>
          <p:cNvPicPr>
            <a:picLocks noChangeAspect="1"/>
          </p:cNvPicPr>
          <p:nvPr/>
        </p:nvPicPr>
        <p:blipFill>
          <a:blip r:embed="rId2"/>
          <a:stretch>
            <a:fillRect/>
          </a:stretch>
        </p:blipFill>
        <p:spPr>
          <a:xfrm>
            <a:off x="701040" y="1463933"/>
            <a:ext cx="2896077" cy="2423495"/>
          </a:xfrm>
          <a:prstGeom prst="rect">
            <a:avLst/>
          </a:prstGeom>
        </p:spPr>
      </p:pic>
      <p:pic>
        <p:nvPicPr>
          <p:cNvPr id="6" name="圖片 5"/>
          <p:cNvPicPr>
            <a:picLocks noChangeAspect="1"/>
          </p:cNvPicPr>
          <p:nvPr/>
        </p:nvPicPr>
        <p:blipFill>
          <a:blip r:embed="rId3"/>
          <a:stretch>
            <a:fillRect/>
          </a:stretch>
        </p:blipFill>
        <p:spPr>
          <a:xfrm>
            <a:off x="4628833" y="1463933"/>
            <a:ext cx="3742689" cy="2431829"/>
          </a:xfrm>
          <a:prstGeom prst="rect">
            <a:avLst/>
          </a:prstGeom>
        </p:spPr>
      </p:pic>
      <p:sp>
        <p:nvSpPr>
          <p:cNvPr id="7" name="向右箭號 6"/>
          <p:cNvSpPr/>
          <p:nvPr/>
        </p:nvSpPr>
        <p:spPr>
          <a:xfrm>
            <a:off x="4106451" y="2632906"/>
            <a:ext cx="441489" cy="437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5400000">
            <a:off x="6514371" y="3988053"/>
            <a:ext cx="47752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a:stretch>
            <a:fillRect/>
          </a:stretch>
        </p:blipFill>
        <p:spPr>
          <a:xfrm>
            <a:off x="5578157" y="4736213"/>
            <a:ext cx="2448571" cy="1453086"/>
          </a:xfrm>
          <a:prstGeom prst="rect">
            <a:avLst/>
          </a:prstGeom>
        </p:spPr>
      </p:pic>
    </p:spTree>
    <p:extLst>
      <p:ext uri="{BB962C8B-B14F-4D97-AF65-F5344CB8AC3E}">
        <p14:creationId xmlns:p14="http://schemas.microsoft.com/office/powerpoint/2010/main" val="2379025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114697</TotalTime>
  <Words>2409</Words>
  <Application>Microsoft Office PowerPoint</Application>
  <PresentationFormat>On-screen Show (4:3)</PresentationFormat>
  <Paragraphs>541</Paragraphs>
  <Slides>38</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微軟正黑體</vt:lpstr>
      <vt:lpstr>Arial</vt:lpstr>
      <vt:lpstr>Arial Unicode MS</vt:lpstr>
      <vt:lpstr>Calibri</vt:lpstr>
      <vt:lpstr>Century Gothic</vt:lpstr>
      <vt:lpstr>JJMCDK+Arial,Bold</vt:lpstr>
      <vt:lpstr>新細明體</vt:lpstr>
      <vt:lpstr>Tahoma</vt:lpstr>
      <vt:lpstr>Times New Roman</vt:lpstr>
      <vt:lpstr>Wingdings</vt:lpstr>
      <vt:lpstr>華康中黑體</vt:lpstr>
      <vt:lpstr>2_Faraday template</vt:lpstr>
      <vt:lpstr>Visio</vt:lpstr>
      <vt:lpstr>Basic DFT Training</vt:lpstr>
      <vt:lpstr>Agenda</vt:lpstr>
      <vt:lpstr>Why need DFT</vt:lpstr>
      <vt:lpstr>Why need DFT</vt:lpstr>
      <vt:lpstr>Why need DFT</vt:lpstr>
      <vt:lpstr>What’s DFT</vt:lpstr>
      <vt:lpstr>What’s DFT</vt:lpstr>
      <vt:lpstr>What’s DFT</vt:lpstr>
      <vt:lpstr>Scan – stuck-at fault model</vt:lpstr>
      <vt:lpstr>Scan – concept</vt:lpstr>
      <vt:lpstr>Scan – basic steps</vt:lpstr>
      <vt:lpstr>Scan – basic steps</vt:lpstr>
      <vt:lpstr>Scan – basic steps</vt:lpstr>
      <vt:lpstr>Scan – basic steps</vt:lpstr>
      <vt:lpstr>Scan – basic steps</vt:lpstr>
      <vt:lpstr>Scan – test compression</vt:lpstr>
      <vt:lpstr>ac Scan – basic &amp; OCC</vt:lpstr>
      <vt:lpstr>ac Scan – Transitional delay fault model</vt:lpstr>
      <vt:lpstr>ac Scan – clock plan</vt:lpstr>
      <vt:lpstr>ac Scan – clock plan</vt:lpstr>
      <vt:lpstr>Mem Bist - structure</vt:lpstr>
      <vt:lpstr>March C+ Algorithm (1/7)</vt:lpstr>
      <vt:lpstr>March C+ Algorithm (2/7)</vt:lpstr>
      <vt:lpstr>March C+ Algorithm (3/7)</vt:lpstr>
      <vt:lpstr>March C+ Algorithm (4/7)</vt:lpstr>
      <vt:lpstr>March C+ Algorithm (5/7)</vt:lpstr>
      <vt:lpstr>March C+ Algorithm (6/7)</vt:lpstr>
      <vt:lpstr>March C+ Algorithm (7/7)</vt:lpstr>
      <vt:lpstr>IOLT</vt:lpstr>
      <vt:lpstr>IOLT – DC properties</vt:lpstr>
      <vt:lpstr>IOLT – DC properties</vt:lpstr>
      <vt:lpstr>IOLT – circuit</vt:lpstr>
      <vt:lpstr>Faraday Test Integration Platform</vt:lpstr>
      <vt:lpstr>Faraday Test Integration Platform</vt:lpstr>
      <vt:lpstr>Faraday Test Integration Platform</vt:lpstr>
      <vt:lpstr>Test pattern</vt:lpstr>
      <vt:lpstr>Test pattern utilities</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Vy Nguyen (Nguyen Le Thao Vy)</cp:lastModifiedBy>
  <cp:revision>7186</cp:revision>
  <cp:lastPrinted>2015-08-06T11:04:11Z</cp:lastPrinted>
  <dcterms:created xsi:type="dcterms:W3CDTF">2012-12-17T03:20:11Z</dcterms:created>
  <dcterms:modified xsi:type="dcterms:W3CDTF">2024-05-17T10:42:49Z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