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1" r:id="rId4"/>
  </p:sldMasterIdLst>
  <p:notesMasterIdLst>
    <p:notesMasterId r:id="rId36"/>
  </p:notesMasterIdLst>
  <p:handoutMasterIdLst>
    <p:handoutMasterId r:id="rId37"/>
  </p:handoutMasterIdLst>
  <p:sldIdLst>
    <p:sldId id="1085" r:id="rId5"/>
    <p:sldId id="1136" r:id="rId6"/>
    <p:sldId id="1147" r:id="rId7"/>
    <p:sldId id="1138" r:id="rId8"/>
    <p:sldId id="1148" r:id="rId9"/>
    <p:sldId id="1150" r:id="rId10"/>
    <p:sldId id="1172" r:id="rId11"/>
    <p:sldId id="1146" r:id="rId12"/>
    <p:sldId id="1173" r:id="rId13"/>
    <p:sldId id="1162" r:id="rId14"/>
    <p:sldId id="1161" r:id="rId15"/>
    <p:sldId id="1166" r:id="rId16"/>
    <p:sldId id="1167" r:id="rId17"/>
    <p:sldId id="1168" r:id="rId18"/>
    <p:sldId id="1169" r:id="rId19"/>
    <p:sldId id="1170" r:id="rId20"/>
    <p:sldId id="1171" r:id="rId21"/>
    <p:sldId id="1165" r:id="rId22"/>
    <p:sldId id="1152" r:id="rId23"/>
    <p:sldId id="1160" r:id="rId24"/>
    <p:sldId id="1163" r:id="rId25"/>
    <p:sldId id="1140" r:id="rId26"/>
    <p:sldId id="1153" r:id="rId27"/>
    <p:sldId id="1159" r:id="rId28"/>
    <p:sldId id="1155" r:id="rId29"/>
    <p:sldId id="1143" r:id="rId30"/>
    <p:sldId id="1157" r:id="rId31"/>
    <p:sldId id="1156" r:id="rId32"/>
    <p:sldId id="1144" r:id="rId33"/>
    <p:sldId id="1141" r:id="rId34"/>
    <p:sldId id="1137" r:id="rId35"/>
  </p:sldIdLst>
  <p:sldSz cx="12192000" cy="6858000"/>
  <p:notesSz cx="7010400" cy="92964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pening" id="{484CC9E6-9DC8-4EAD-BF98-FF445A095A53}">
          <p14:sldIdLst>
            <p14:sldId id="1085"/>
            <p14:sldId id="1136"/>
          </p14:sldIdLst>
        </p14:section>
        <p14:section name="Concept" id="{1169ECDE-B81B-42A4-9B24-634C51CE806E}">
          <p14:sldIdLst>
            <p14:sldId id="1147"/>
            <p14:sldId id="1138"/>
            <p14:sldId id="1148"/>
            <p14:sldId id="1150"/>
            <p14:sldId id="1172"/>
          </p14:sldIdLst>
        </p14:section>
        <p14:section name="Scan" id="{A6A17E2D-B1B6-4247-AF61-70F3F9F47250}">
          <p14:sldIdLst>
            <p14:sldId id="1146"/>
            <p14:sldId id="1173"/>
            <p14:sldId id="1162"/>
            <p14:sldId id="1161"/>
            <p14:sldId id="1166"/>
            <p14:sldId id="1167"/>
            <p14:sldId id="1168"/>
            <p14:sldId id="1169"/>
            <p14:sldId id="1170"/>
            <p14:sldId id="1171"/>
            <p14:sldId id="1165"/>
            <p14:sldId id="1152"/>
            <p14:sldId id="1160"/>
            <p14:sldId id="1163"/>
          </p14:sldIdLst>
        </p14:section>
        <p14:section name="MBIST" id="{2C3268AE-0BF9-4C3C-B425-C0E64A590828}">
          <p14:sldIdLst>
            <p14:sldId id="1140"/>
            <p14:sldId id="1153"/>
            <p14:sldId id="1159"/>
          </p14:sldIdLst>
        </p14:section>
        <p14:section name="IOLT" id="{B8AB35BE-64EC-4CB8-9619-14C60DD1F2A1}">
          <p14:sldIdLst>
            <p14:sldId id="1155"/>
          </p14:sldIdLst>
        </p14:section>
        <p14:section name="FTIP" id="{CD53376E-71C2-4C8F-95EA-86BF9A5E73FC}">
          <p14:sldIdLst>
            <p14:sldId id="1143"/>
            <p14:sldId id="1157"/>
          </p14:sldIdLst>
        </p14:section>
        <p14:section name="Pattern &amp; utilities" id="{595C20F3-4D44-4809-AA35-0AA3E097ECB0}">
          <p14:sldIdLst>
            <p14:sldId id="1156"/>
            <p14:sldId id="1144"/>
          </p14:sldIdLst>
        </p14:section>
        <p14:section name="Closing" id="{F1203EF0-33D0-4CFB-ACDA-FC6084D75158}">
          <p14:sldIdLst>
            <p14:sldId id="1141"/>
            <p14:sldId id="1137"/>
          </p14:sldIdLst>
        </p14:section>
      </p14:sectionLst>
    </p:ext>
    <p:ext uri="{EFAFB233-063F-42B5-8137-9DF3F51BA10A}">
      <p15:sldGuideLst xmlns:p15="http://schemas.microsoft.com/office/powerpoint/2012/main">
        <p15:guide id="1" orient="horz" pos="2160" userDrawn="1">
          <p15:clr>
            <a:srgbClr val="F26B43"/>
          </p15:clr>
        </p15:guide>
        <p15:guide id="2" pos="3840" userDrawn="1">
          <p15:clr>
            <a:srgbClr val="F26B43"/>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bw"/>
  <p:clrMru>
    <a:srgbClr val="000000"/>
    <a:srgbClr val="00CC66"/>
    <a:srgbClr val="FDEDCF"/>
    <a:srgbClr val="EB005A"/>
    <a:srgbClr val="FDE9F6"/>
    <a:srgbClr val="E3FDE4"/>
    <a:srgbClr val="FF004B"/>
    <a:srgbClr val="F6C158"/>
    <a:srgbClr val="BE0037"/>
    <a:srgbClr val="BE14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99" autoAdjust="0"/>
    <p:restoredTop sz="72525" autoAdjust="0"/>
  </p:normalViewPr>
  <p:slideViewPr>
    <p:cSldViewPr snapToGrid="0">
      <p:cViewPr varScale="1">
        <p:scale>
          <a:sx n="84" d="100"/>
          <a:sy n="84" d="100"/>
        </p:scale>
        <p:origin x="1314" y="78"/>
      </p:cViewPr>
      <p:guideLst>
        <p:guide orient="horz" pos="2160"/>
        <p:guide pos="3840"/>
      </p:guideLst>
    </p:cSldViewPr>
  </p:slideViewPr>
  <p:outlineViewPr>
    <p:cViewPr>
      <p:scale>
        <a:sx n="33" d="100"/>
        <a:sy n="33" d="100"/>
      </p:scale>
      <p:origin x="0" y="4728"/>
    </p:cViewPr>
  </p:outlineViewPr>
  <p:notesTextViewPr>
    <p:cViewPr>
      <p:scale>
        <a:sx n="1" d="1"/>
        <a:sy n="1" d="1"/>
      </p:scale>
      <p:origin x="0" y="0"/>
    </p:cViewPr>
  </p:notesTextViewPr>
  <p:sorterViewPr>
    <p:cViewPr>
      <p:scale>
        <a:sx n="200" d="100"/>
        <a:sy n="200" d="100"/>
      </p:scale>
      <p:origin x="0" y="0"/>
    </p:cViewPr>
  </p:sorterViewPr>
  <p:notesViewPr>
    <p:cSldViewPr snapToGrid="0">
      <p:cViewPr varScale="1">
        <p:scale>
          <a:sx n="96" d="100"/>
          <a:sy n="96" d="100"/>
        </p:scale>
        <p:origin x="-3564" y="-114"/>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253EB501-4AA8-44E6-A0F3-7F4F8817B213}" type="datetimeFigureOut">
              <a:rPr lang="zh-TW" altLang="en-US" smtClean="0"/>
              <a:t>2024/5/24</a:t>
            </a:fld>
            <a:endParaRPr lang="zh-TW" altLang="en-US"/>
          </a:p>
        </p:txBody>
      </p:sp>
      <p:sp>
        <p:nvSpPr>
          <p:cNvPr id="4" name="頁尾版面配置區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0A874531-A72D-405F-823F-CF126A4FAEE5}" type="slidenum">
              <a:rPr lang="zh-TW" altLang="en-US" smtClean="0"/>
              <a:t>‹#›</a:t>
            </a:fld>
            <a:endParaRPr lang="zh-TW" altLang="en-US"/>
          </a:p>
        </p:txBody>
      </p:sp>
    </p:spTree>
    <p:extLst>
      <p:ext uri="{BB962C8B-B14F-4D97-AF65-F5344CB8AC3E}">
        <p14:creationId xmlns:p14="http://schemas.microsoft.com/office/powerpoint/2010/main" val="9367658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zh-TW" altLang="en-US"/>
          </a:p>
        </p:txBody>
      </p:sp>
      <p:sp>
        <p:nvSpPr>
          <p:cNvPr id="3" name="日期版面配置區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7F90FBF4-500E-458C-9DD9-F6657EAE5B12}" type="datetimeFigureOut">
              <a:rPr lang="zh-TW" altLang="en-US" smtClean="0"/>
              <a:t>2024/5/24</a:t>
            </a:fld>
            <a:endParaRPr lang="zh-TW" altLang="en-US"/>
          </a:p>
        </p:txBody>
      </p:sp>
      <p:sp>
        <p:nvSpPr>
          <p:cNvPr id="4" name="投影片圖像版面配置區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zh-TW" altLang="en-US"/>
          </a:p>
        </p:txBody>
      </p:sp>
      <p:sp>
        <p:nvSpPr>
          <p:cNvPr id="5" name="備忘稿版面配置區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06927009-C44B-487B-BF54-BA289DEBE3EB}" type="slidenum">
              <a:rPr lang="zh-TW" altLang="en-US" smtClean="0"/>
              <a:t>‹#›</a:t>
            </a:fld>
            <a:endParaRPr lang="zh-TW" altLang="en-US"/>
          </a:p>
        </p:txBody>
      </p:sp>
    </p:spTree>
    <p:extLst>
      <p:ext uri="{BB962C8B-B14F-4D97-AF65-F5344CB8AC3E}">
        <p14:creationId xmlns:p14="http://schemas.microsoft.com/office/powerpoint/2010/main" val="2015776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406400" y="696913"/>
            <a:ext cx="6197600" cy="348615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06927009-C44B-487B-BF54-BA289DEBE3EB}" type="slidenum">
              <a:rPr lang="zh-TW" altLang="en-US" smtClean="0"/>
              <a:t>1</a:t>
            </a:fld>
            <a:endParaRPr lang="zh-TW" altLang="en-US" dirty="0"/>
          </a:p>
        </p:txBody>
      </p:sp>
    </p:spTree>
    <p:extLst>
      <p:ext uri="{BB962C8B-B14F-4D97-AF65-F5344CB8AC3E}">
        <p14:creationId xmlns:p14="http://schemas.microsoft.com/office/powerpoint/2010/main" val="24804892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Để giải quyết các vấn đề liệt kê ở slide trước, ta</a:t>
            </a:r>
            <a:r>
              <a:rPr lang="vi-VN" baseline="0" smtClean="0"/>
              <a:t> có thể áp dụng phương pháp scan. Scan cho phép đặt và quan sát giá trị ở bất kì node nào trong thiết kế, thường bằng cách chèn thêm mux ở chân dữ liệu của phần tử tuần tự / flip flop để chọn dữ liệu đầu vào tương ứng với chế độ mạch chạy bình thường và chế độ test. </a:t>
            </a:r>
          </a:p>
          <a:p>
            <a:endParaRPr lang="vi-VN" baseline="0" smtClean="0"/>
          </a:p>
          <a:p>
            <a:r>
              <a:rPr lang="vi-VN" baseline="0" smtClean="0"/>
              <a:t>Các phần tử tuần tự có kèm mux gọi là scan cell, và mux này được điều khiển bằng một tín hiệu thương gọi là scan enable – khi tín hiệu này bằng 1, mạch vào chế độ test, và scan cell nhận dữ liệu từ chân scan in; ngược lại, khi scan enable bằng 0, mạch hoạt động bình thường theo chức năng được thiết kế với dữ liệu đầu vào lấy từ D in.</a:t>
            </a:r>
            <a:endParaRPr lang="en-US"/>
          </a:p>
        </p:txBody>
      </p:sp>
      <p:sp>
        <p:nvSpPr>
          <p:cNvPr id="4" name="Slide Number Placeholder 3"/>
          <p:cNvSpPr>
            <a:spLocks noGrp="1"/>
          </p:cNvSpPr>
          <p:nvPr>
            <p:ph type="sldNum" sz="quarter" idx="10"/>
          </p:nvPr>
        </p:nvSpPr>
        <p:spPr/>
        <p:txBody>
          <a:bodyPr/>
          <a:lstStyle/>
          <a:p>
            <a:fld id="{06927009-C44B-487B-BF54-BA289DEBE3EB}" type="slidenum">
              <a:rPr lang="zh-TW" altLang="en-US" smtClean="0"/>
              <a:t>11</a:t>
            </a:fld>
            <a:endParaRPr lang="zh-TW" altLang="en-US"/>
          </a:p>
        </p:txBody>
      </p:sp>
    </p:spTree>
    <p:extLst>
      <p:ext uri="{BB962C8B-B14F-4D97-AF65-F5344CB8AC3E}">
        <p14:creationId xmlns:p14="http://schemas.microsoft.com/office/powerpoint/2010/main" val="11784482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Các scan cell nằm trong thiết kế sẽ được kết nối thành một chuỗi nối tiếp – tức là chân Q của cell thứ nhất nối với chân D cell thứ hai, tương tự chân Q cell thứ hai nối với chân D cell thứ ba và tiếp tục như thế – tạo thành một chuỗi scan / scan chain và hoạt</a:t>
            </a:r>
            <a:r>
              <a:rPr lang="vi-VN" baseline="0" smtClean="0"/>
              <a:t> động như một thanh ghi dịch / shift register. Cách các cell này tham gia vào quá trình kiểm tra sẽ xoay quanh 3 tác vụ: load hoặc shift, capture, và unload.</a:t>
            </a:r>
          </a:p>
          <a:p>
            <a:endParaRPr lang="vi-VN" baseline="0" smtClean="0"/>
          </a:p>
          <a:p>
            <a:r>
              <a:rPr lang="vi-VN" baseline="0" smtClean="0"/>
              <a:t>Để hiểu hơn về quy trình scan, ta có một thiết kế ví dụ như trên hình, và mục tiêu là kiểm tra ra lỗi stuck-at-0 ở đầu ra của cổng AND. Các giá trị tương ứng cần có đã được điền sẵn: </a:t>
            </a:r>
          </a:p>
          <a:p>
            <a:pPr marL="171450" indent="-171450">
              <a:buFontTx/>
              <a:buChar char="-"/>
            </a:pPr>
            <a:r>
              <a:rPr lang="vi-VN" baseline="0" smtClean="0"/>
              <a:t>Giá trị cần được cung cấp ở ngõ vào I là 0;</a:t>
            </a:r>
          </a:p>
          <a:p>
            <a:pPr marL="171450" indent="-171450">
              <a:buFontTx/>
              <a:buChar char="-"/>
            </a:pPr>
            <a:r>
              <a:rPr lang="vi-VN" baseline="0" smtClean="0"/>
              <a:t>Các giá trị ở các chân logic nối với scan cell lần lượt là 0 – 1 – 1 -&gt; đây là pattern sẽ được đưa vào mạch qua scan chain.</a:t>
            </a:r>
          </a:p>
          <a:p>
            <a:pPr marL="171450" indent="-171450">
              <a:buFontTx/>
              <a:buChar char="-"/>
            </a:pPr>
            <a:endParaRPr lang="vi-VN" baseline="0" smtClean="0"/>
          </a:p>
          <a:p>
            <a:pPr marL="0" indent="0">
              <a:buFontTx/>
              <a:buNone/>
            </a:pPr>
            <a:r>
              <a:rPr lang="vi-VN" baseline="0" smtClean="0"/>
              <a:t>Với các giá trị đã cho, thì giá trị cần xét, tức đầu ra của cổng AND, sẽ có giá trị 1/0 tương ứng với hai khả năng là không lỗi và có lỗi (lỗi ở đây chỉ nói riêng trường hợp đang xét là lỗi stuck-at-0). Giá trị này sau đó đi qua cổng OR đến ngõ ra, để quan sát, ta đặt giá trị 1 vào chân còn lại của cổng OR -&gt; giá trị đo được ở ngõ ra sẽ phản ánh đúng giá trị ta cần xét.</a:t>
            </a:r>
          </a:p>
        </p:txBody>
      </p:sp>
      <p:sp>
        <p:nvSpPr>
          <p:cNvPr id="4" name="Slide Number Placeholder 3"/>
          <p:cNvSpPr>
            <a:spLocks noGrp="1"/>
          </p:cNvSpPr>
          <p:nvPr>
            <p:ph type="sldNum" sz="quarter" idx="10"/>
          </p:nvPr>
        </p:nvSpPr>
        <p:spPr/>
        <p:txBody>
          <a:bodyPr/>
          <a:lstStyle/>
          <a:p>
            <a:fld id="{06927009-C44B-487B-BF54-BA289DEBE3EB}" type="slidenum">
              <a:rPr lang="zh-TW" altLang="en-US" smtClean="0"/>
              <a:t>12</a:t>
            </a:fld>
            <a:endParaRPr lang="zh-TW" altLang="en-US"/>
          </a:p>
        </p:txBody>
      </p:sp>
    </p:spTree>
    <p:extLst>
      <p:ext uri="{BB962C8B-B14F-4D97-AF65-F5344CB8AC3E}">
        <p14:creationId xmlns:p14="http://schemas.microsoft.com/office/powerpoint/2010/main" val="9653943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Để khởi đầu quá trình scan test, ta thực hiện bước load các giá trị cần thiết vào mạch. Ở bước này, tín hiệu SE được chuyển sang mức 1, và các giá trị trong pattern sẽ được truyền vào scan chain qua chân SI hay scan-in sau 3</a:t>
            </a:r>
            <a:r>
              <a:rPr lang="vi-VN" baseline="0" smtClean="0"/>
              <a:t> xung</a:t>
            </a:r>
            <a:r>
              <a:rPr lang="vi-VN" smtClean="0"/>
              <a:t> clock – có bao nhiêu scan cell trong scan chain thì cần bấy nhiêu xung clock. </a:t>
            </a:r>
            <a:endParaRPr lang="en-US"/>
          </a:p>
        </p:txBody>
      </p:sp>
      <p:sp>
        <p:nvSpPr>
          <p:cNvPr id="4" name="Slide Number Placeholder 3"/>
          <p:cNvSpPr>
            <a:spLocks noGrp="1"/>
          </p:cNvSpPr>
          <p:nvPr>
            <p:ph type="sldNum" sz="quarter" idx="10"/>
          </p:nvPr>
        </p:nvSpPr>
        <p:spPr/>
        <p:txBody>
          <a:bodyPr/>
          <a:lstStyle/>
          <a:p>
            <a:fld id="{06927009-C44B-487B-BF54-BA289DEBE3EB}" type="slidenum">
              <a:rPr lang="zh-TW" altLang="en-US" smtClean="0"/>
              <a:t>13</a:t>
            </a:fld>
            <a:endParaRPr lang="zh-TW" altLang="en-US"/>
          </a:p>
        </p:txBody>
      </p:sp>
    </p:spTree>
    <p:extLst>
      <p:ext uri="{BB962C8B-B14F-4D97-AF65-F5344CB8AC3E}">
        <p14:creationId xmlns:p14="http://schemas.microsoft.com/office/powerpoint/2010/main" val="35899218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Sau khi hoàn tất việc đưa dữ liệu </a:t>
            </a:r>
            <a:r>
              <a:rPr lang="vi-VN" baseline="0" smtClean="0"/>
              <a:t>vào</a:t>
            </a:r>
            <a:r>
              <a:rPr lang="vi-VN" smtClean="0"/>
              <a:t> scan cell, ta tiếp tục</a:t>
            </a:r>
            <a:r>
              <a:rPr lang="vi-VN" baseline="0" smtClean="0"/>
              <a:t> truyền các giá trị ngõ vào cần thiết ở chân I. Ở ví dụ này, ta cần truyền giá trị 0, sau đó tín hiệu SE phải được chuyển sang mức 0 và vậy là đã xong bước load giá trị.</a:t>
            </a:r>
            <a:endParaRPr lang="en-US"/>
          </a:p>
        </p:txBody>
      </p:sp>
      <p:sp>
        <p:nvSpPr>
          <p:cNvPr id="4" name="Slide Number Placeholder 3"/>
          <p:cNvSpPr>
            <a:spLocks noGrp="1"/>
          </p:cNvSpPr>
          <p:nvPr>
            <p:ph type="sldNum" sz="quarter" idx="10"/>
          </p:nvPr>
        </p:nvSpPr>
        <p:spPr/>
        <p:txBody>
          <a:bodyPr/>
          <a:lstStyle/>
          <a:p>
            <a:fld id="{06927009-C44B-487B-BF54-BA289DEBE3EB}" type="slidenum">
              <a:rPr lang="zh-TW" altLang="en-US" smtClean="0"/>
              <a:t>14</a:t>
            </a:fld>
            <a:endParaRPr lang="zh-TW" altLang="en-US"/>
          </a:p>
        </p:txBody>
      </p:sp>
    </p:spTree>
    <p:extLst>
      <p:ext uri="{BB962C8B-B14F-4D97-AF65-F5344CB8AC3E}">
        <p14:creationId xmlns:p14="http://schemas.microsoft.com/office/powerpoint/2010/main" val="16574042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Đến bước này, ta sẽ giám sát kết quả ở ngõ ra O, nếu O = 1, ta có thể tạm kết luận lỗi stuck-at-0 ở đầu ra cổng AND không xuất hiện trong mạch đang test; để chắc chắn hơn, hoặc để xác định vấn đề trong trường hợp O = 0, ta sẽ cần kiểm tra giá trị ở các vị trí bên trong mạch.</a:t>
            </a:r>
            <a:endParaRPr lang="en-US"/>
          </a:p>
        </p:txBody>
      </p:sp>
      <p:sp>
        <p:nvSpPr>
          <p:cNvPr id="4" name="Slide Number Placeholder 3"/>
          <p:cNvSpPr>
            <a:spLocks noGrp="1"/>
          </p:cNvSpPr>
          <p:nvPr>
            <p:ph type="sldNum" sz="quarter" idx="10"/>
          </p:nvPr>
        </p:nvSpPr>
        <p:spPr/>
        <p:txBody>
          <a:bodyPr/>
          <a:lstStyle/>
          <a:p>
            <a:fld id="{06927009-C44B-487B-BF54-BA289DEBE3EB}" type="slidenum">
              <a:rPr lang="zh-TW" altLang="en-US" smtClean="0"/>
              <a:t>15</a:t>
            </a:fld>
            <a:endParaRPr lang="zh-TW" altLang="en-US"/>
          </a:p>
        </p:txBody>
      </p:sp>
    </p:spTree>
    <p:extLst>
      <p:ext uri="{BB962C8B-B14F-4D97-AF65-F5344CB8AC3E}">
        <p14:creationId xmlns:p14="http://schemas.microsoft.com/office/powerpoint/2010/main" val="19240944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Việc kiểm tra các giá trị</a:t>
            </a:r>
            <a:r>
              <a:rPr lang="vi-VN" baseline="0" smtClean="0"/>
              <a:t> bên trong, ví dụ như giá trị ngõ vào I đến chân đầu vào cổng NOR có đúng không, hay kết quả ở các cổng NOR hay AND có phù hợp logic không sẽ được tiến hành ở bước capture. Ở bước này, tín hiệu SE phải bằng 0 để scan cell lấy dữ liệu từ các cổng logic, và ta cần 1 xung clock – gọi là capture clock để mux ở các scan cell lấy được giá trị mong muốn.</a:t>
            </a:r>
            <a:endParaRPr lang="en-US"/>
          </a:p>
        </p:txBody>
      </p:sp>
      <p:sp>
        <p:nvSpPr>
          <p:cNvPr id="4" name="Slide Number Placeholder 3"/>
          <p:cNvSpPr>
            <a:spLocks noGrp="1"/>
          </p:cNvSpPr>
          <p:nvPr>
            <p:ph type="sldNum" sz="quarter" idx="10"/>
          </p:nvPr>
        </p:nvSpPr>
        <p:spPr/>
        <p:txBody>
          <a:bodyPr/>
          <a:lstStyle/>
          <a:p>
            <a:fld id="{06927009-C44B-487B-BF54-BA289DEBE3EB}" type="slidenum">
              <a:rPr lang="zh-TW" altLang="en-US" smtClean="0"/>
              <a:t>16</a:t>
            </a:fld>
            <a:endParaRPr lang="zh-TW" altLang="en-US"/>
          </a:p>
        </p:txBody>
      </p:sp>
    </p:spTree>
    <p:extLst>
      <p:ext uri="{BB962C8B-B14F-4D97-AF65-F5344CB8AC3E}">
        <p14:creationId xmlns:p14="http://schemas.microsoft.com/office/powerpoint/2010/main" val="13720215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Bước unload sau đó sẽ được tiến hành cùng lúc với việc load một pattern mới. Unload ở đây sẽ đẩy các giá trị được capture ở bước trước đó qua ngõ</a:t>
            </a:r>
            <a:r>
              <a:rPr lang="vi-VN" baseline="0" smtClean="0"/>
              <a:t> ra SO. Trong quá trình này, tín hiệu SE giữ mức 1, và ta sẽ cần 3 chu kì clock để hoàn thành việc unload giá trị cũ và load giá trị của pattern tiếp theo vào scan chain.</a:t>
            </a:r>
          </a:p>
          <a:p>
            <a:endParaRPr lang="vi-VN" baseline="0" smtClean="0"/>
          </a:p>
          <a:p>
            <a:r>
              <a:rPr lang="vi-VN" baseline="0" smtClean="0"/>
              <a:t>Khi thực hiện scan test, các thao tác này sẽ được thực hiện lặp lại cho đến khi việc unload các giá trị liên quan đến pattern cuối cùng ra khỏi mạch được hoàn thành.</a:t>
            </a:r>
            <a:endParaRPr lang="en-US"/>
          </a:p>
        </p:txBody>
      </p:sp>
      <p:sp>
        <p:nvSpPr>
          <p:cNvPr id="4" name="Slide Number Placeholder 3"/>
          <p:cNvSpPr>
            <a:spLocks noGrp="1"/>
          </p:cNvSpPr>
          <p:nvPr>
            <p:ph type="sldNum" sz="quarter" idx="10"/>
          </p:nvPr>
        </p:nvSpPr>
        <p:spPr/>
        <p:txBody>
          <a:bodyPr/>
          <a:lstStyle/>
          <a:p>
            <a:fld id="{06927009-C44B-487B-BF54-BA289DEBE3EB}" type="slidenum">
              <a:rPr lang="zh-TW" altLang="en-US" smtClean="0"/>
              <a:t>17</a:t>
            </a:fld>
            <a:endParaRPr lang="zh-TW" altLang="en-US"/>
          </a:p>
        </p:txBody>
      </p:sp>
    </p:spTree>
    <p:extLst>
      <p:ext uri="{BB962C8B-B14F-4D97-AF65-F5344CB8AC3E}">
        <p14:creationId xmlns:p14="http://schemas.microsoft.com/office/powerpoint/2010/main" val="17524943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aseline="0" smtClean="0"/>
              <a:t>Lỗi transition khác với lỗi stuck-at ở chỗ nó không hạn chế về mặt chức năng của phần tử bị lỗi, tức là một phần tử bị lỗi transition vẫn có thể trả về kết quả đúng, nhưng với tốc độ chậm hơn mức cần thiết, do đó làm ảnh hưởng đến khả năng hoạt động bình thường của mạch.</a:t>
            </a:r>
          </a:p>
          <a:p>
            <a:endParaRPr lang="vi-VN" baseline="0" smtClean="0"/>
          </a:p>
          <a:p>
            <a:r>
              <a:rPr lang="vi-VN" baseline="0" smtClean="0"/>
              <a:t>Transition fault model giúp phát hiện các lỗi này bằng cách kiểm tra khoảng thời gian mà tín hiệu ở một cổng hay một node cần để thay đổi trạng thái (từ 1 xuống 0 hoặc 0 lên 1) có lớn hơn mức lớn nhất cho phép hay không; trong trường hợp vượt quá mức này thì có thể cho rằng phần tử này mắc lỗi transtion. Có 2 trường hợp lỗi có thể xảy ra tương ứng với 2 chiều hướng thay đổi của tín hiệu: 0 lên 1 chậm hơn dự kiến gọi là slow to rise và trường hợp ngược lại là slow to fall.</a:t>
            </a:r>
            <a:endParaRPr lang="en-US"/>
          </a:p>
        </p:txBody>
      </p:sp>
      <p:sp>
        <p:nvSpPr>
          <p:cNvPr id="4" name="Slide Number Placeholder 3"/>
          <p:cNvSpPr>
            <a:spLocks noGrp="1"/>
          </p:cNvSpPr>
          <p:nvPr>
            <p:ph type="sldNum" sz="quarter" idx="10"/>
          </p:nvPr>
        </p:nvSpPr>
        <p:spPr/>
        <p:txBody>
          <a:bodyPr/>
          <a:lstStyle/>
          <a:p>
            <a:fld id="{06927009-C44B-487B-BF54-BA289DEBE3EB}" type="slidenum">
              <a:rPr lang="zh-TW" altLang="en-US" smtClean="0"/>
              <a:t>18</a:t>
            </a:fld>
            <a:endParaRPr lang="zh-TW" altLang="en-US"/>
          </a:p>
        </p:txBody>
      </p:sp>
    </p:spTree>
    <p:extLst>
      <p:ext uri="{BB962C8B-B14F-4D97-AF65-F5344CB8AC3E}">
        <p14:creationId xmlns:p14="http://schemas.microsoft.com/office/powerpoint/2010/main" val="13460134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Ref: https://</a:t>
            </a:r>
            <a:r>
              <a:rPr lang="en-US" smtClean="0"/>
              <a:t>vlsitutorials.com/scan-on-chip-clock-controller/</a:t>
            </a:r>
            <a:endParaRPr lang="vi-VN" smtClean="0"/>
          </a:p>
          <a:p>
            <a:endParaRPr lang="vi-VN" smtClean="0"/>
          </a:p>
          <a:p>
            <a:r>
              <a:rPr lang="vi-VN" smtClean="0"/>
              <a:t>Khi kiểm tra các lỗi transition, ta sử dụng</a:t>
            </a:r>
            <a:r>
              <a:rPr lang="vi-VN" baseline="0" smtClean="0"/>
              <a:t> một biến thể của scan, gọi là at-speed scan / AC scan. </a:t>
            </a:r>
          </a:p>
          <a:p>
            <a:endParaRPr lang="vi-VN" baseline="0" smtClean="0"/>
          </a:p>
          <a:p>
            <a:r>
              <a:rPr lang="vi-VN" baseline="0" smtClean="0"/>
              <a:t>Phương pháp này cũng dùng cấu trúc scan cell như scan bình thường, nhưng</a:t>
            </a:r>
            <a:r>
              <a:rPr lang="vi-VN" smtClean="0"/>
              <a:t> yêu cầu 2 xung clock ở bước capture (thay vì 1 như scan bình thường) – 1 để trigger sự thay đổi mức logic, có thể là 0 lên 1 hay 1 xuống 0, và xung thứ 2 để capture và đo lường thời gian bắt được dữ liệu mới. Để đảm bảo tính hiệu quả, các xung clock cần phải đạt tần số</a:t>
            </a:r>
            <a:r>
              <a:rPr lang="vi-VN" baseline="0" smtClean="0"/>
              <a:t> bằng với tần số hoạt động bình thường được quy định cho thiết kế, do nếu sử dụng các xung clock chậm hơn, có khả năng ta sẽ không phát hiện được các lỗi này.</a:t>
            </a:r>
          </a:p>
          <a:p>
            <a:endParaRPr lang="vi-VN" baseline="0" smtClean="0"/>
          </a:p>
          <a:p>
            <a:r>
              <a:rPr lang="vi-VN" baseline="0" smtClean="0"/>
              <a:t>Về các xung clock thì ta sẽ dung</a:t>
            </a:r>
            <a:r>
              <a:rPr lang="en-US" baseline="0" smtClean="0"/>
              <a:t> 1</a:t>
            </a:r>
            <a:r>
              <a:rPr lang="vi-VN" baseline="0" smtClean="0"/>
              <a:t> phần tử là OCC / on-chip clock controller để đảm bảo việc tạo ra các xung clock đúng với yêu cầu của quá trình kiểm tra cả ở scan bình thường và at-speed scan.</a:t>
            </a:r>
            <a:endParaRPr lang="vi-VN" smtClean="0"/>
          </a:p>
        </p:txBody>
      </p:sp>
      <p:sp>
        <p:nvSpPr>
          <p:cNvPr id="4" name="Slide Number Placeholder 3"/>
          <p:cNvSpPr>
            <a:spLocks noGrp="1"/>
          </p:cNvSpPr>
          <p:nvPr>
            <p:ph type="sldNum" sz="quarter" idx="10"/>
          </p:nvPr>
        </p:nvSpPr>
        <p:spPr/>
        <p:txBody>
          <a:bodyPr/>
          <a:lstStyle/>
          <a:p>
            <a:fld id="{06927009-C44B-487B-BF54-BA289DEBE3EB}" type="slidenum">
              <a:rPr lang="zh-TW" altLang="en-US" smtClean="0"/>
              <a:t>19</a:t>
            </a:fld>
            <a:endParaRPr lang="zh-TW" altLang="en-US"/>
          </a:p>
        </p:txBody>
      </p:sp>
    </p:spTree>
    <p:extLst>
      <p:ext uri="{BB962C8B-B14F-4D97-AF65-F5344CB8AC3E}">
        <p14:creationId xmlns:p14="http://schemas.microsoft.com/office/powerpoint/2010/main" val="18681666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Một thiết kế ASIC thường có số</a:t>
            </a:r>
            <a:r>
              <a:rPr lang="vi-VN" baseline="0" smtClean="0"/>
              <a:t> FF ít nhất khoảng hàng chục / trăm nghìn, tuy nhiên số cổng ngõ vào / ngõ ra trực tiếp với bên ngoài thường ít hơn nhiều so với con số chục / trăm nghìn kia. Như vậy, nếu kết nối trực tiếp các scan chain với pin I/O, chain length – độ dài của scan chain sẽ tăng lên rất nhiều, gây ảnh hưởng trực tiếp đến test time – như công thức trên slide: test time / data volume tỉ lệ thuận với chain length – do khi chain length lớn thì cần nhiều chu kì để shift in / out pattern và kết quả, và pattern cho scan chain dài cũng chứa nhiều bit hơn, đòi hỏi ATE phải có dung lượng lớn để lưu trữ dữ liệu. </a:t>
            </a:r>
          </a:p>
          <a:p>
            <a:endParaRPr lang="vi-VN" baseline="0" smtClean="0"/>
          </a:p>
          <a:p>
            <a:r>
              <a:rPr lang="vi-VN" baseline="0" smtClean="0"/>
              <a:t>Để giải quyết vấn đề này, một kỹ thuật gọi là test compression thường được áp dụng cho các thiết kế lớn. Về cơ bản, test compression sẽ hỗ trợ nén các pattern - nguyên lí của quá trình nén này dựa trên sự tồn tại của rất nhiều giá trị dont care / x trong pattern. Số lượng chain của thiết kế có áp dụng test compression cũng không còn phụ thuộc vào số lượng pin I/O, với số scan chain tăng, độ dài của mỗi chain giảm mạnh - ở ví dụ trên slide, trước khi áp dụng test compression, 1 scan chain có thể chứa đến 2590 scan cell, đồng nghĩa với việc 1 pattern phải chứa từng đấy bit; sau khi test compression được áp dụng, độ dài của scan chain chỉ còn 263, như vậy thời gian và khối lượng dữ liệu test có thể được cải thiện đáng kể. </a:t>
            </a:r>
          </a:p>
          <a:p>
            <a:endParaRPr lang="vi-VN" baseline="0" smtClean="0"/>
          </a:p>
          <a:p>
            <a:r>
              <a:rPr lang="vi-VN" baseline="0" smtClean="0"/>
              <a:t>Một điểm cần lưu ý là với tỷ lệ nén càng cao, số lượng pattern cần thiết sẽ tăng để đảm bảo giữ được độ bao phủ / test coverage.</a:t>
            </a:r>
          </a:p>
          <a:p>
            <a:endParaRPr lang="vi-VN" baseline="0" smtClean="0"/>
          </a:p>
          <a:p>
            <a:endParaRPr lang="en-US"/>
          </a:p>
        </p:txBody>
      </p:sp>
      <p:sp>
        <p:nvSpPr>
          <p:cNvPr id="4" name="Slide Number Placeholder 3"/>
          <p:cNvSpPr>
            <a:spLocks noGrp="1"/>
          </p:cNvSpPr>
          <p:nvPr>
            <p:ph type="sldNum" sz="quarter" idx="10"/>
          </p:nvPr>
        </p:nvSpPr>
        <p:spPr/>
        <p:txBody>
          <a:bodyPr/>
          <a:lstStyle/>
          <a:p>
            <a:fld id="{06927009-C44B-487B-BF54-BA289DEBE3EB}" type="slidenum">
              <a:rPr lang="zh-TW" altLang="en-US" smtClean="0"/>
              <a:t>20</a:t>
            </a:fld>
            <a:endParaRPr lang="zh-TW" altLang="en-US"/>
          </a:p>
        </p:txBody>
      </p:sp>
    </p:spTree>
    <p:extLst>
      <p:ext uri="{BB962C8B-B14F-4D97-AF65-F5344CB8AC3E}">
        <p14:creationId xmlns:p14="http://schemas.microsoft.com/office/powerpoint/2010/main" val="3215495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Bài thuyết trình này gồm 2 phần chính:</a:t>
            </a:r>
          </a:p>
          <a:p>
            <a:pPr marL="228600" indent="-228600">
              <a:buAutoNum type="arabicPeriod"/>
            </a:pPr>
            <a:r>
              <a:rPr lang="vi-VN" smtClean="0"/>
              <a:t>Các khái niệm liên quan đến DFT</a:t>
            </a:r>
          </a:p>
          <a:p>
            <a:pPr marL="228600" indent="-228600">
              <a:buAutoNum type="arabicPeriod"/>
            </a:pPr>
            <a:r>
              <a:rPr lang="vi-VN" smtClean="0"/>
              <a:t>Sơ lược về các kỹ thuật DFT</a:t>
            </a:r>
            <a:endParaRPr lang="en-US"/>
          </a:p>
        </p:txBody>
      </p:sp>
      <p:sp>
        <p:nvSpPr>
          <p:cNvPr id="4" name="Slide Number Placeholder 3"/>
          <p:cNvSpPr>
            <a:spLocks noGrp="1"/>
          </p:cNvSpPr>
          <p:nvPr>
            <p:ph type="sldNum" sz="quarter" idx="10"/>
          </p:nvPr>
        </p:nvSpPr>
        <p:spPr/>
        <p:txBody>
          <a:bodyPr/>
          <a:lstStyle/>
          <a:p>
            <a:fld id="{06927009-C44B-487B-BF54-BA289DEBE3EB}" type="slidenum">
              <a:rPr lang="zh-TW" altLang="en-US" smtClean="0"/>
              <a:t>2</a:t>
            </a:fld>
            <a:endParaRPr lang="zh-TW" altLang="en-US"/>
          </a:p>
        </p:txBody>
      </p:sp>
    </p:spTree>
    <p:extLst>
      <p:ext uri="{BB962C8B-B14F-4D97-AF65-F5344CB8AC3E}">
        <p14:creationId xmlns:p14="http://schemas.microsoft.com/office/powerpoint/2010/main" val="11670617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Việc áp dụng test compression cho một thiết kế sẽ đòi hỏi phải chèn thêm một số mạch: decompressor ở đầu scan chain để tiếp nhận &amp; giải nén các pattern và compactor cuối các scan chain để nén dữ liệu kết quả test.</a:t>
            </a:r>
          </a:p>
          <a:p>
            <a:endParaRPr lang="vi-VN" smtClean="0"/>
          </a:p>
          <a:p>
            <a:r>
              <a:rPr lang="vi-VN" smtClean="0"/>
              <a:t>Trên hình là cấu trúc của một thiết kế có ứng dụng test compression. Khi thực hiện test, các pattern đã được nén được cung</a:t>
            </a:r>
            <a:r>
              <a:rPr lang="vi-VN" baseline="0" smtClean="0"/>
              <a:t> cấp cho ATE, và ATE sẽ truyền phần pattern này vào trong thiết kế thông qua các đường scan channels. Bên trong thiết kế được chèn sẵn mạch có chức năng giải nén để xử lí các pattern này, và pattern sau khi đã giải nén được truyền vào các scan chain bên trong. Cách các scan chain này hoạt động đã được đề cập ở phần trước rồi. Kết quả test sau đó được truyền đến một mạch khác – compactor – để thực hiện nén và trả kết quả này về ATE để so sánh và đánh giá.</a:t>
            </a:r>
            <a:endParaRPr lang="en-US"/>
          </a:p>
        </p:txBody>
      </p:sp>
      <p:sp>
        <p:nvSpPr>
          <p:cNvPr id="4" name="Slide Number Placeholder 3"/>
          <p:cNvSpPr>
            <a:spLocks noGrp="1"/>
          </p:cNvSpPr>
          <p:nvPr>
            <p:ph type="sldNum" sz="quarter" idx="10"/>
          </p:nvPr>
        </p:nvSpPr>
        <p:spPr/>
        <p:txBody>
          <a:bodyPr/>
          <a:lstStyle/>
          <a:p>
            <a:fld id="{06927009-C44B-487B-BF54-BA289DEBE3EB}" type="slidenum">
              <a:rPr lang="zh-TW" altLang="en-US" smtClean="0"/>
              <a:t>21</a:t>
            </a:fld>
            <a:endParaRPr lang="zh-TW" altLang="en-US"/>
          </a:p>
        </p:txBody>
      </p:sp>
    </p:spTree>
    <p:extLst>
      <p:ext uri="{BB962C8B-B14F-4D97-AF65-F5344CB8AC3E}">
        <p14:creationId xmlns:p14="http://schemas.microsoft.com/office/powerpoint/2010/main" val="16240996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Khi kiểm tra chip bằng phương pháp scan</a:t>
            </a:r>
            <a:r>
              <a:rPr lang="vi-VN" baseline="0" smtClean="0"/>
              <a:t> thì cần cung cấp các pattern từ bên ngoài, cụ thể là thông qua các thiết bị ATE có chi phí khá đắt đỏ. Để giảm bớt chi phí tiêu hao và làm cho việc kiểm tra không còn quá phụ thuộc vào ATE, ta có thể cân nhắc sử dụng các kỹ thuật BIST – Built-In Self Test. Các mạch chèn thêm thông qua BIST sẽ hỗ trợ chức năng self-test / tự kiểm tra, có thể là kiểm tra chức năng, kiểm tra các thông số vật lí hoặc cả 2. Ngoài ra, BIST còn được áp dụng để kiểm tra các mạch trọng yếu mà từ bên ngoài không thể kết nối trực tiếp được, điển hình là các hệ thống bộ nhớ RAM / ROM của thiết kế</a:t>
            </a:r>
            <a:r>
              <a:rPr lang="vi-VN" baseline="0" smtClean="0"/>
              <a:t>.</a:t>
            </a:r>
          </a:p>
          <a:p>
            <a:endParaRPr lang="vi-VN" baseline="0" smtClean="0"/>
          </a:p>
          <a:p>
            <a:r>
              <a:rPr lang="vi-VN" baseline="0" smtClean="0"/>
              <a:t>Mạch BIST bao gồm 3 phần chính:</a:t>
            </a:r>
          </a:p>
          <a:p>
            <a:pPr marL="171450" indent="-171450">
              <a:buFontTx/>
              <a:buChar char="-"/>
            </a:pPr>
            <a:r>
              <a:rPr lang="vi-VN" baseline="0" smtClean="0"/>
              <a:t>BIST controller truyền nhận các tín hiệu điều khiển quá trình test;</a:t>
            </a:r>
          </a:p>
          <a:p>
            <a:pPr marL="171450" indent="-171450">
              <a:buFontTx/>
              <a:buChar char="-"/>
            </a:pPr>
            <a:r>
              <a:rPr lang="vi-VN" baseline="0" smtClean="0"/>
              <a:t>Test pattern generator tạo các test pattern phục vụ cho việc test mạch;</a:t>
            </a:r>
          </a:p>
          <a:p>
            <a:pPr marL="171450" indent="-171450">
              <a:buFontTx/>
              <a:buChar char="-"/>
            </a:pPr>
            <a:r>
              <a:rPr lang="vi-VN" baseline="0" smtClean="0"/>
              <a:t>Comparator so sánh kết quả nhận được từ mạch khi truyền pattern vào với kết quả dự kiến.</a:t>
            </a:r>
          </a:p>
        </p:txBody>
      </p:sp>
      <p:sp>
        <p:nvSpPr>
          <p:cNvPr id="4" name="Slide Number Placeholder 3"/>
          <p:cNvSpPr>
            <a:spLocks noGrp="1"/>
          </p:cNvSpPr>
          <p:nvPr>
            <p:ph type="sldNum" sz="quarter" idx="10"/>
          </p:nvPr>
        </p:nvSpPr>
        <p:spPr/>
        <p:txBody>
          <a:bodyPr/>
          <a:lstStyle/>
          <a:p>
            <a:fld id="{06927009-C44B-487B-BF54-BA289DEBE3EB}" type="slidenum">
              <a:rPr lang="zh-TW" altLang="en-US" smtClean="0"/>
              <a:t>22</a:t>
            </a:fld>
            <a:endParaRPr lang="zh-TW" altLang="en-US"/>
          </a:p>
        </p:txBody>
      </p:sp>
    </p:spTree>
    <p:extLst>
      <p:ext uri="{BB962C8B-B14F-4D97-AF65-F5344CB8AC3E}">
        <p14:creationId xmlns:p14="http://schemas.microsoft.com/office/powerpoint/2010/main" val="35807823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Ref: </a:t>
            </a:r>
            <a:r>
              <a:rPr lang="en-US" smtClean="0"/>
              <a:t>Chapter 12</a:t>
            </a:r>
            <a:r>
              <a:rPr lang="vi-VN" baseline="0" smtClean="0"/>
              <a:t> /</a:t>
            </a:r>
            <a:r>
              <a:rPr lang="en-US" smtClean="0"/>
              <a:t> Memory Organization</a:t>
            </a:r>
            <a:r>
              <a:rPr lang="vi-VN" smtClean="0"/>
              <a:t> - Computer Organization and Design Fundamentals (2007),</a:t>
            </a:r>
            <a:r>
              <a:rPr lang="vi-VN" baseline="0" smtClean="0"/>
              <a:t> by</a:t>
            </a:r>
            <a:r>
              <a:rPr lang="vi-VN" smtClean="0"/>
              <a:t> David L. Tarnoff</a:t>
            </a:r>
          </a:p>
          <a:p>
            <a:endParaRPr lang="vi-VN" smtClean="0"/>
          </a:p>
          <a:p>
            <a:r>
              <a:rPr lang="vi-VN" smtClean="0"/>
              <a:t>MBIST - </a:t>
            </a:r>
            <a:r>
              <a:rPr lang="en-US" smtClean="0"/>
              <a:t>Memory Built-In Self Test</a:t>
            </a:r>
            <a:r>
              <a:rPr lang="vi-VN" smtClean="0"/>
              <a:t> là 1 biến thể của BIST, được thiết kế cho phù hợp với cấu trúc của bộ nhớ. </a:t>
            </a:r>
          </a:p>
          <a:p>
            <a:r>
              <a:rPr lang="vi-VN" smtClean="0"/>
              <a:t>Ví dụ trên hình là 1 cấu trúc bộ nhớ cơ bản, với các ô nhớ được sắp xếp thành dạng ma trận, trong đó các hàng của ma trận tượng trưng cho một vị trí lưu trữ dữ liệu (chuỗi nhị phân), còn các cột sẽ tương ứng với vị trí các bit. Để thực hiện các thao tác đọc / ghi vào ô nhớ, cần phải có một giá trị hợp lệ được cung cấp ở chân Address / địa chỉ, ngoài ra có thể </a:t>
            </a:r>
            <a:r>
              <a:rPr lang="vi-VN" smtClean="0"/>
              <a:t>cần </a:t>
            </a:r>
            <a:r>
              <a:rPr lang="vi-VN" smtClean="0"/>
              <a:t>đến một số tín hiệu điều khiển như chip select, read hay write enable. Như vậy để chạy được self-test, MBIST sẽ tích hợp address generator để sinh ra các giá trị địa chỉ đưa vào chân Address, data generator để tạo các chuỗi dữ liệu để đọc /</a:t>
            </a:r>
            <a:r>
              <a:rPr lang="vi-VN" baseline="0" smtClean="0"/>
              <a:t> ghi ở ô nhớ, comparator để so sánh kết quả và controller điều hành quá trình kiểm tra.</a:t>
            </a:r>
          </a:p>
          <a:p>
            <a:endParaRPr lang="vi-VN" baseline="0" smtClean="0"/>
          </a:p>
          <a:p>
            <a:r>
              <a:rPr lang="vi-VN" baseline="0" smtClean="0"/>
              <a:t>Kết quả sau khi chạy MBIST có thể được sử dụng làm dữ liệu đầu vào cho BISR – Built-In Self Repair – đây là tính năng tự sửa ô nhớ bị lỗi thường đi kèm với MBIST. Các bộ nhớ có trang bị tính năng này sẽ có sẵn một số hàng / cột </a:t>
            </a:r>
            <a:r>
              <a:rPr lang="vi-VN" baseline="0" smtClean="0"/>
              <a:t>dự phòng, để khi </a:t>
            </a:r>
            <a:r>
              <a:rPr lang="vi-VN" baseline="0" smtClean="0"/>
              <a:t>MBIST trả kết quả fail ở các ô nhớ nào thì BISR có thể dùng </a:t>
            </a:r>
            <a:r>
              <a:rPr lang="vi-VN" baseline="0" smtClean="0"/>
              <a:t>phần dự phòng này </a:t>
            </a:r>
            <a:r>
              <a:rPr lang="vi-VN" baseline="0" smtClean="0"/>
              <a:t>để thay thế nó.</a:t>
            </a:r>
            <a:endParaRPr lang="vi-VN" smtClean="0"/>
          </a:p>
        </p:txBody>
      </p:sp>
      <p:sp>
        <p:nvSpPr>
          <p:cNvPr id="4" name="Slide Number Placeholder 3"/>
          <p:cNvSpPr>
            <a:spLocks noGrp="1"/>
          </p:cNvSpPr>
          <p:nvPr>
            <p:ph type="sldNum" sz="quarter" idx="10"/>
          </p:nvPr>
        </p:nvSpPr>
        <p:spPr/>
        <p:txBody>
          <a:bodyPr/>
          <a:lstStyle/>
          <a:p>
            <a:fld id="{06927009-C44B-487B-BF54-BA289DEBE3EB}" type="slidenum">
              <a:rPr lang="zh-TW" altLang="en-US" smtClean="0"/>
              <a:t>23</a:t>
            </a:fld>
            <a:endParaRPr lang="zh-TW" altLang="en-US"/>
          </a:p>
        </p:txBody>
      </p:sp>
    </p:spTree>
    <p:extLst>
      <p:ext uri="{BB962C8B-B14F-4D97-AF65-F5344CB8AC3E}">
        <p14:creationId xmlns:p14="http://schemas.microsoft.com/office/powerpoint/2010/main" val="11706667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Pattern của MBIST cũng được tạo ra dựa trên các fault model giống như scan, tuy nhiên, fault model dùng cho MBIST sẽ có vài điểm khác biệt</a:t>
            </a:r>
            <a:r>
              <a:rPr lang="vi-VN" baseline="0" smtClean="0"/>
              <a:t>, do đặc thù cấu trúc của bộ nhớ, và bên cạnh đó các ô trong bộ nhớ còn có khả năng dính một số lỗi đặc biệt, ngoài các lỗi như stuck-at hay coupling thông thường. Một số lỗi chỉ xuất hiện ở bộ nhớ là:</a:t>
            </a:r>
          </a:p>
          <a:p>
            <a:pPr marL="171450" indent="-171450">
              <a:buFontTx/>
              <a:buChar char="-"/>
            </a:pPr>
            <a:r>
              <a:rPr lang="vi-VN" baseline="0" smtClean="0"/>
              <a:t>Neighborhood pattern sensitive fault – dữ liệu / khả năng cập nhật dữ liệu của ô nhớ bị ảnh hưởng bới các ô xung quanh.</a:t>
            </a:r>
          </a:p>
          <a:p>
            <a:pPr marL="171450" indent="-171450">
              <a:buFontTx/>
              <a:buChar char="-"/>
            </a:pPr>
            <a:r>
              <a:rPr lang="vi-VN" baseline="0" smtClean="0"/>
              <a:t>Lỗi liên quan tới address decoder – khi bộ nhớ hoạt động thì nguyên tắc là 1 địa chỉ sẽ trỏ tới đúng 1 ô – các trường hợp còn lại, ví dụ như 1 địa chỉ trỏ tới nhiều ô, nhiều địa chỉ trỏ tới cùng ô đều là vi phạm.</a:t>
            </a:r>
          </a:p>
          <a:p>
            <a:pPr marL="171450" indent="-171450">
              <a:buFontTx/>
              <a:buChar char="-"/>
            </a:pPr>
            <a:r>
              <a:rPr lang="vi-VN" baseline="0" smtClean="0"/>
              <a:t>Retention fault – tức là dữ liệu trong 1 ô bị thay đổi không mong muốn / mất đi theo thời gian.</a:t>
            </a:r>
          </a:p>
          <a:p>
            <a:pPr marL="171450" indent="-171450">
              <a:buFontTx/>
              <a:buChar char="-"/>
            </a:pPr>
            <a:endParaRPr lang="vi-VN" baseline="0" smtClean="0"/>
          </a:p>
          <a:p>
            <a:pPr marL="0" indent="0">
              <a:buFontTx/>
              <a:buNone/>
            </a:pPr>
            <a:r>
              <a:rPr lang="vi-VN" smtClean="0"/>
              <a:t>Trong quá trình test bộ nhớ, mạch MBIST sẽ thực hiện các thao tác đọc và ghi vào các ô nhớ theo thứ tự dựa trên giải thuật</a:t>
            </a:r>
            <a:r>
              <a:rPr lang="vi-VN" baseline="0" smtClean="0"/>
              <a:t> MBIST được áp dụng</a:t>
            </a:r>
            <a:r>
              <a:rPr lang="vi-VN" smtClean="0"/>
              <a:t>. Một số các giải thuật thường dùng là các phiên bản của March, Checkerboard, hoặc kết hợp 2 loại này. </a:t>
            </a:r>
            <a:endParaRPr lang="en-US"/>
          </a:p>
        </p:txBody>
      </p:sp>
      <p:sp>
        <p:nvSpPr>
          <p:cNvPr id="4" name="Slide Number Placeholder 3"/>
          <p:cNvSpPr>
            <a:spLocks noGrp="1"/>
          </p:cNvSpPr>
          <p:nvPr>
            <p:ph type="sldNum" sz="quarter" idx="10"/>
          </p:nvPr>
        </p:nvSpPr>
        <p:spPr/>
        <p:txBody>
          <a:bodyPr/>
          <a:lstStyle/>
          <a:p>
            <a:fld id="{06927009-C44B-487B-BF54-BA289DEBE3EB}" type="slidenum">
              <a:rPr lang="zh-TW" altLang="en-US" smtClean="0"/>
              <a:t>24</a:t>
            </a:fld>
            <a:endParaRPr lang="zh-TW" altLang="en-US"/>
          </a:p>
        </p:txBody>
      </p:sp>
    </p:spTree>
    <p:extLst>
      <p:ext uri="{BB962C8B-B14F-4D97-AF65-F5344CB8AC3E}">
        <p14:creationId xmlns:p14="http://schemas.microsoft.com/office/powerpoint/2010/main" val="9007804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IOLT là kiểm tra liên quan đến các ngõ vào / ngõ ra của thiết kế, với mục đích chính là đo lường / xác định các thông số vật lí</a:t>
            </a:r>
            <a:r>
              <a:rPr lang="vi-VN" baseline="0" smtClean="0"/>
              <a:t> </a:t>
            </a:r>
            <a:r>
              <a:rPr lang="vi-VN" smtClean="0"/>
              <a:t>– ví dụ điện áp của ngõ vào / ngõ ra bao nhiêu thì được xem là mức logic 1 hoặc 0; hay một số thông số về dòng rò ở ngõ vào / ngõ ra. Loại kiểm tra này được thực hiện bằng cách chèn thêm cấu trúc NAND tree, tức là gắn cổng NAND với tất cả các pin IO của thiết kế, trừ một số pin đặc biệt (các Test Access Port của boundary scan, các pin liên quan tới analog...).</a:t>
            </a:r>
            <a:endParaRPr lang="en-US"/>
          </a:p>
        </p:txBody>
      </p:sp>
      <p:sp>
        <p:nvSpPr>
          <p:cNvPr id="4" name="Slide Number Placeholder 3"/>
          <p:cNvSpPr>
            <a:spLocks noGrp="1"/>
          </p:cNvSpPr>
          <p:nvPr>
            <p:ph type="sldNum" sz="quarter" idx="10"/>
          </p:nvPr>
        </p:nvSpPr>
        <p:spPr/>
        <p:txBody>
          <a:bodyPr/>
          <a:lstStyle/>
          <a:p>
            <a:fld id="{06927009-C44B-487B-BF54-BA289DEBE3EB}" type="slidenum">
              <a:rPr lang="zh-TW" altLang="en-US" smtClean="0"/>
              <a:t>25</a:t>
            </a:fld>
            <a:endParaRPr lang="zh-TW" altLang="en-US"/>
          </a:p>
        </p:txBody>
      </p:sp>
    </p:spTree>
    <p:extLst>
      <p:ext uri="{BB962C8B-B14F-4D97-AF65-F5344CB8AC3E}">
        <p14:creationId xmlns:p14="http://schemas.microsoft.com/office/powerpoint/2010/main" val="40200118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Hiện nay thì hầu hết các chip ASIC / SoC đều chứa rất nhiều block / IP với các chức năng khác nhau, ví dụ như block chứa memory BIST, analog IP, mixed-signal IP... các block này khi test ở chip level sẽ được xem như một core, và mỗi một core như vậy sẽ cần phương pháp test và test pattern khác nhau. Và với </a:t>
            </a:r>
            <a:r>
              <a:rPr lang="vi-VN" baseline="0" smtClean="0"/>
              <a:t>số lượng các ngõ vào &amp; ngõ ra của một chip là có giới hạn, nếu phải </a:t>
            </a:r>
            <a:r>
              <a:rPr lang="vi-VN" smtClean="0"/>
              <a:t>test cả chip trong một lần</a:t>
            </a:r>
            <a:r>
              <a:rPr lang="vi-VN" baseline="0" smtClean="0"/>
              <a:t> thì việc thiết kế pattern, phân tích kết quả hay debug sẽ rất khó khăn và tốn nhiều thời gian. Vậy nên thay vì gộp tất cả các block</a:t>
            </a:r>
            <a:r>
              <a:rPr lang="en-US" baseline="0" smtClean="0"/>
              <a:t> </a:t>
            </a:r>
            <a:r>
              <a:rPr lang="vi-VN" baseline="0" smtClean="0"/>
              <a:t>để kiểm tra trong một lần, ta thiết kế các test mode riêng rẽ để giúp việc kiểm tra dễ kiểm soát hơn. Để tối ưu chi phí và thời gian, một test mode có thể kích hoạt nhiều hơn một core test để chạy song song, và mỗi core có thể được kiểm tra bằng ít nhất một test mode.</a:t>
            </a:r>
          </a:p>
          <a:p>
            <a:endParaRPr lang="vi-VN" baseline="0" smtClean="0"/>
          </a:p>
          <a:p>
            <a:r>
              <a:rPr lang="vi-VN" baseline="0" smtClean="0"/>
              <a:t>Câu hỏi mới được đặt ra là làm thế nào để thiết lập, quản lí hoặc điều chỉnh các test mode? </a:t>
            </a:r>
          </a:p>
        </p:txBody>
      </p:sp>
      <p:sp>
        <p:nvSpPr>
          <p:cNvPr id="4" name="Slide Number Placeholder 3"/>
          <p:cNvSpPr>
            <a:spLocks noGrp="1"/>
          </p:cNvSpPr>
          <p:nvPr>
            <p:ph type="sldNum" sz="quarter" idx="10"/>
          </p:nvPr>
        </p:nvSpPr>
        <p:spPr/>
        <p:txBody>
          <a:bodyPr/>
          <a:lstStyle/>
          <a:p>
            <a:fld id="{06927009-C44B-487B-BF54-BA289DEBE3EB}" type="slidenum">
              <a:rPr lang="zh-TW" altLang="en-US" smtClean="0"/>
              <a:t>26</a:t>
            </a:fld>
            <a:endParaRPr lang="zh-TW" altLang="en-US"/>
          </a:p>
        </p:txBody>
      </p:sp>
    </p:spTree>
    <p:extLst>
      <p:ext uri="{BB962C8B-B14F-4D97-AF65-F5344CB8AC3E}">
        <p14:creationId xmlns:p14="http://schemas.microsoft.com/office/powerpoint/2010/main" val="37874741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Ở Faraday, ta có thể sử dụng tool </a:t>
            </a:r>
            <a:r>
              <a:rPr lang="en-US" smtClean="0"/>
              <a:t>FTIP – Faraday Test Integration </a:t>
            </a:r>
            <a:r>
              <a:rPr lang="vi-VN" smtClean="0"/>
              <a:t>Platform. Ở đầu vào, FTIP yêu cầu người dùng cung cấp sơ đồ netlist của thiết kế kèm với một file .xml mô tả một số thông tin, bao gồm các chân ngõ vào / ngõ ra dùng làm chân test, test mode cần có</a:t>
            </a:r>
            <a:r>
              <a:rPr lang="vi-VN" baseline="0" smtClean="0"/>
              <a:t> và quy định cách bật các core để kiểm tra, và thông tin quy định việc map các pin đầu vào &amp; đầu ra của từng core bên trong với ngõ vào &amp; ngõ ra của mạch. </a:t>
            </a:r>
            <a:endParaRPr lang="vi-VN" baseline="0" smtClean="0"/>
          </a:p>
          <a:p>
            <a:endParaRPr lang="vi-VN" baseline="0" smtClean="0"/>
          </a:p>
          <a:p>
            <a:r>
              <a:rPr lang="vi-VN" baseline="0" smtClean="0"/>
              <a:t>Sau </a:t>
            </a:r>
            <a:r>
              <a:rPr lang="vi-VN" baseline="0" smtClean="0"/>
              <a:t>đó, tool sẽ hỗ trợ việc cấu hình và </a:t>
            </a:r>
            <a:r>
              <a:rPr lang="vi-VN" baseline="0" smtClean="0"/>
              <a:t>chèn vào thiết kế </a:t>
            </a:r>
            <a:r>
              <a:rPr lang="vi-VN" baseline="0" smtClean="0"/>
              <a:t>các tín hiệu </a:t>
            </a:r>
            <a:r>
              <a:rPr lang="vi-VN" baseline="0" smtClean="0"/>
              <a:t>để điều khiển các test mode &amp; hỗ trợ kiểm tra kết quả, cùng với một số </a:t>
            </a:r>
            <a:r>
              <a:rPr lang="vi-VN" baseline="0" smtClean="0"/>
              <a:t>mạch phần cứng cần </a:t>
            </a:r>
            <a:r>
              <a:rPr lang="vi-VN" baseline="0" smtClean="0"/>
              <a:t>thiết, quan trọng nhất là mạch decoder cho test mode và các switchbox trung gian để phân phối / điều hành dữ liệu từ ngõ vào &amp; tới ngõ ra.</a:t>
            </a:r>
            <a:endParaRPr lang="en-US"/>
          </a:p>
        </p:txBody>
      </p:sp>
      <p:sp>
        <p:nvSpPr>
          <p:cNvPr id="4" name="Slide Number Placeholder 3"/>
          <p:cNvSpPr>
            <a:spLocks noGrp="1"/>
          </p:cNvSpPr>
          <p:nvPr>
            <p:ph type="sldNum" sz="quarter" idx="10"/>
          </p:nvPr>
        </p:nvSpPr>
        <p:spPr/>
        <p:txBody>
          <a:bodyPr/>
          <a:lstStyle/>
          <a:p>
            <a:fld id="{06927009-C44B-487B-BF54-BA289DEBE3EB}" type="slidenum">
              <a:rPr lang="zh-TW" altLang="en-US" smtClean="0"/>
              <a:t>27</a:t>
            </a:fld>
            <a:endParaRPr lang="zh-TW" altLang="en-US"/>
          </a:p>
        </p:txBody>
      </p:sp>
    </p:spTree>
    <p:extLst>
      <p:ext uri="{BB962C8B-B14F-4D97-AF65-F5344CB8AC3E}">
        <p14:creationId xmlns:p14="http://schemas.microsoft.com/office/powerpoint/2010/main" val="27123990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Để mô tả</a:t>
            </a:r>
            <a:r>
              <a:rPr lang="vi-VN" baseline="0" smtClean="0"/>
              <a:t> test pattern, ở Faraday ta sử dụng FTL – viết tắt cho Faraday Tester interface Language. FTL là một dạng ngôn ngữ trung gian, có ưu điểm là dễ đọc, dễ chỉnh sửa, và có thể được chuyển đổi dễ dàng sang các định dạng như verilog / file .vt dùng cho mô phỏng hay simulation, hay wgl – viết tắt cho waveform generation language – dùng cho các máy tester. Các tác vụ liên quan như tạo file .ftl, kiểm tra lỗi cho các file này hay việc chuyển đổi giữa các định dạng có thể được thực hiện tự động hoàn toàn nhờ vào các tool do Faraday phát triển, điển hình là ftrc.</a:t>
            </a:r>
            <a:endParaRPr lang="en-US"/>
          </a:p>
        </p:txBody>
      </p:sp>
      <p:sp>
        <p:nvSpPr>
          <p:cNvPr id="4" name="Slide Number Placeholder 3"/>
          <p:cNvSpPr>
            <a:spLocks noGrp="1"/>
          </p:cNvSpPr>
          <p:nvPr>
            <p:ph type="sldNum" sz="quarter" idx="10"/>
          </p:nvPr>
        </p:nvSpPr>
        <p:spPr/>
        <p:txBody>
          <a:bodyPr/>
          <a:lstStyle/>
          <a:p>
            <a:fld id="{06927009-C44B-487B-BF54-BA289DEBE3EB}" type="slidenum">
              <a:rPr lang="zh-TW" altLang="en-US" smtClean="0"/>
              <a:t>28</a:t>
            </a:fld>
            <a:endParaRPr lang="zh-TW" altLang="en-US"/>
          </a:p>
        </p:txBody>
      </p:sp>
    </p:spTree>
    <p:extLst>
      <p:ext uri="{BB962C8B-B14F-4D97-AF65-F5344CB8AC3E}">
        <p14:creationId xmlns:p14="http://schemas.microsoft.com/office/powerpoint/2010/main" val="35052748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Trên đây là 1 file .ftl, thông thường sẽ có 4 phần chính:</a:t>
            </a:r>
          </a:p>
          <a:p>
            <a:pPr marL="0" indent="0">
              <a:buNone/>
            </a:pPr>
            <a:endParaRPr lang="vi-VN" smtClean="0"/>
          </a:p>
          <a:p>
            <a:pPr marL="0" indent="0">
              <a:buNone/>
            </a:pPr>
            <a:r>
              <a:rPr lang="vi-VN" smtClean="0"/>
              <a:t>Phần đầu tiên dành để xác định test type và khao báo các pin input / output / inout</a:t>
            </a:r>
            <a:r>
              <a:rPr lang="en-US" smtClean="0"/>
              <a:t>.</a:t>
            </a:r>
            <a:r>
              <a:rPr lang="en-US" baseline="0" smtClean="0"/>
              <a:t> </a:t>
            </a:r>
            <a:r>
              <a:rPr lang="vi-VN" baseline="0" smtClean="0"/>
              <a:t>Các pin này được khai báo kèm với 1 số trong ngoặc – số này ứng với 1 timing generator được đặc tả bằng các lệnh TIMEGEN bên dưới.</a:t>
            </a:r>
            <a:endParaRPr lang="vi-VN" smtClean="0"/>
          </a:p>
          <a:p>
            <a:pPr marL="0" indent="0">
              <a:buNone/>
            </a:pPr>
            <a:endParaRPr lang="vi-VN" smtClean="0"/>
          </a:p>
          <a:p>
            <a:pPr marL="0" indent="0">
              <a:buNone/>
            </a:pPr>
            <a:r>
              <a:rPr lang="vi-VN" smtClean="0"/>
              <a:t>Sau đó, ở phần 2 sẽ có một số dòng liên quan đến timing ví dụ như xác định đơn vị về thời gian</a:t>
            </a:r>
            <a:r>
              <a:rPr lang="vi-VN" baseline="0" smtClean="0"/>
              <a:t> để áp dụng cho các câu khai báo phía sau,</a:t>
            </a:r>
            <a:r>
              <a:rPr lang="vi-VN" smtClean="0"/>
              <a:t> test cycle </a:t>
            </a:r>
            <a:r>
              <a:rPr lang="en-US" smtClean="0"/>
              <a:t>–</a:t>
            </a:r>
            <a:r>
              <a:rPr lang="en-US" baseline="0" smtClean="0"/>
              <a:t> </a:t>
            </a:r>
            <a:r>
              <a:rPr lang="vi-VN" baseline="0" smtClean="0"/>
              <a:t>độ dài 1 chu kì test (ví </a:t>
            </a:r>
            <a:r>
              <a:rPr lang="vi-VN" baseline="0" smtClean="0"/>
              <a:t>dụ ở đây là </a:t>
            </a:r>
            <a:r>
              <a:rPr lang="vi-VN" baseline="0" smtClean="0"/>
              <a:t>100ns), </a:t>
            </a:r>
            <a:r>
              <a:rPr lang="vi-VN" baseline="0" smtClean="0"/>
              <a:t>và</a:t>
            </a:r>
            <a:r>
              <a:rPr lang="en-US" baseline="0" smtClean="0"/>
              <a:t> khai </a:t>
            </a:r>
            <a:r>
              <a:rPr lang="vi-VN" baseline="0" smtClean="0"/>
              <a:t>báo timegen a.k.a timing generator</a:t>
            </a:r>
            <a:r>
              <a:rPr lang="en-US" baseline="0" smtClean="0"/>
              <a:t>,</a:t>
            </a:r>
            <a:r>
              <a:rPr lang="vi-VN" baseline="0" smtClean="0"/>
              <a:t> theo format là type với 4 loại cơ bản (Delayed Non-Return to Zero, Return to Zero, Return-to-One dùng cho input, và STROBE cho output), sau đó là độ trễ khi tín hiệu thay đổi giá trị, và cuối cùng là độ rộng xung.</a:t>
            </a:r>
          </a:p>
          <a:p>
            <a:pPr marL="0" indent="0">
              <a:buNone/>
            </a:pPr>
            <a:endParaRPr lang="vi-VN" baseline="0" smtClean="0"/>
          </a:p>
          <a:p>
            <a:pPr marL="0" indent="0">
              <a:buNone/>
            </a:pPr>
            <a:r>
              <a:rPr lang="vi-VN" baseline="0" smtClean="0"/>
              <a:t>Phần thứ 3 là thứ tự tên các pin xuất hiện trong pattern, khai báo với keyword là sequence.</a:t>
            </a:r>
          </a:p>
          <a:p>
            <a:pPr marL="0" indent="0">
              <a:buNone/>
            </a:pPr>
            <a:endParaRPr lang="vi-VN" baseline="0" smtClean="0"/>
          </a:p>
          <a:p>
            <a:pPr marL="0" indent="0">
              <a:buNone/>
            </a:pPr>
            <a:r>
              <a:rPr lang="vi-VN" baseline="0" smtClean="0"/>
              <a:t>Cuối cùng là list các test pattern, trong đó các giá trị 0 / 1 (6 kí tự đầu) sẽ được apply vào các input pin theo thứ tự khai báo ở phần 3 phía trên, còn các kí tự L / H / Z / X sau đó là các giá trị output dự kiến ở các pin đầu ra. </a:t>
            </a:r>
            <a:r>
              <a:rPr lang="vi-VN" baseline="0" smtClean="0"/>
              <a:t>Mỗi dòng ở phần này sẽ được apply trong 1 chu kì test -&gt; các tín hiệu 0/1 trong pattern 1 sẽ được cấp vào mạch và kiểm tra kết quả trong khoảng 0 - 100ns, sau đó là pattern 2 trong 100 – 200ns, tiếp tục đến khi hoàn thành tất cả pattern được liệt kê trong file.</a:t>
            </a:r>
            <a:endParaRPr lang="vi-VN" baseline="0" smtClean="0"/>
          </a:p>
        </p:txBody>
      </p:sp>
      <p:sp>
        <p:nvSpPr>
          <p:cNvPr id="4" name="Slide Number Placeholder 3"/>
          <p:cNvSpPr>
            <a:spLocks noGrp="1"/>
          </p:cNvSpPr>
          <p:nvPr>
            <p:ph type="sldNum" sz="quarter" idx="10"/>
          </p:nvPr>
        </p:nvSpPr>
        <p:spPr/>
        <p:txBody>
          <a:bodyPr/>
          <a:lstStyle/>
          <a:p>
            <a:fld id="{06927009-C44B-487B-BF54-BA289DEBE3EB}" type="slidenum">
              <a:rPr lang="zh-TW" altLang="en-US" smtClean="0"/>
              <a:t>29</a:t>
            </a:fld>
            <a:endParaRPr lang="zh-TW" altLang="en-US"/>
          </a:p>
        </p:txBody>
      </p:sp>
    </p:spTree>
    <p:extLst>
      <p:ext uri="{BB962C8B-B14F-4D97-AF65-F5344CB8AC3E}">
        <p14:creationId xmlns:p14="http://schemas.microsoft.com/office/powerpoint/2010/main" val="2616038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DFT </a:t>
            </a:r>
            <a:r>
              <a:rPr lang="vi-VN" smtClean="0"/>
              <a:t>viết tắt cho Design for Testability – phần test trong khái niệm này đề cập tới manufacturing test, tức là quá trình kiểm tra một chip thực tế đã được sản xuất. </a:t>
            </a:r>
            <a:endParaRPr lang="vi-VN" smtClean="0"/>
          </a:p>
          <a:p>
            <a:endParaRPr lang="vi-VN" smtClean="0"/>
          </a:p>
          <a:p>
            <a:r>
              <a:rPr lang="vi-VN" sz="1200" b="0" i="0" kern="1200" smtClean="0">
                <a:solidFill>
                  <a:schemeClr val="tx1"/>
                </a:solidFill>
                <a:effectLst/>
                <a:latin typeface="+mn-lt"/>
                <a:ea typeface="+mn-ea"/>
                <a:cs typeface="+mn-cs"/>
              </a:rPr>
              <a:t>Một quy trình sản xuất thực tế không thể đảm bảo toàn bộ chip được sản xuất ra đều đạt chất lượng và không có lỗi.</a:t>
            </a:r>
            <a:r>
              <a:rPr lang="vi-VN" sz="1200" b="0" i="0" kern="1200" baseline="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Lỗi ở đây là lỗi vật lý / physical defect sinh ra trong quá trình sản xuất, không phải lỗi chức năng hay lỗi logic /</a:t>
            </a:r>
            <a:r>
              <a:rPr lang="vi-VN" sz="1200" b="0" i="0" kern="1200" baseline="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logical fault do thiết kế sai. Lỗi chức năng do thiết kế sai phải được phát hiện khi mô phỏng và kiểm tra trước khi sản xuất</a:t>
            </a:r>
            <a:r>
              <a:rPr lang="vi-VN" sz="1200" b="0" i="0" kern="1200" smtClean="0">
                <a:solidFill>
                  <a:schemeClr val="tx1"/>
                </a:solidFill>
                <a:effectLst/>
                <a:latin typeface="+mn-lt"/>
                <a:ea typeface="+mn-ea"/>
                <a:cs typeface="+mn-cs"/>
              </a:rPr>
              <a:t>.</a:t>
            </a:r>
          </a:p>
          <a:p>
            <a:endParaRPr lang="vi-VN" sz="1200" b="0" i="0" kern="1200" smtClean="0">
              <a:solidFill>
                <a:schemeClr val="tx1"/>
              </a:solidFill>
              <a:effectLst/>
              <a:latin typeface="+mn-lt"/>
              <a:ea typeface="+mn-ea"/>
              <a:cs typeface="+mn-cs"/>
            </a:endParaRPr>
          </a:p>
          <a:p>
            <a:r>
              <a:rPr lang="vi-VN" sz="1200" b="0" i="0" kern="1200" smtClean="0">
                <a:solidFill>
                  <a:schemeClr val="tx1"/>
                </a:solidFill>
                <a:effectLst/>
                <a:latin typeface="+mn-lt"/>
                <a:ea typeface="+mn-ea"/>
                <a:cs typeface="+mn-cs"/>
              </a:rPr>
              <a:t>Các lỗi vật lí có thể xảy ra đối với 1 chip có thể được chia làm 3 loại chính:</a:t>
            </a:r>
          </a:p>
          <a:p>
            <a:pPr marL="171450" indent="-171450">
              <a:buFontTx/>
              <a:buChar char="-"/>
            </a:pPr>
            <a:r>
              <a:rPr lang="vi-VN" sz="1200" b="0" i="0" kern="1200" smtClean="0">
                <a:solidFill>
                  <a:schemeClr val="tx1"/>
                </a:solidFill>
                <a:effectLst/>
                <a:latin typeface="+mn-lt"/>
                <a:ea typeface="+mn-ea"/>
                <a:cs typeface="+mn-cs"/>
              </a:rPr>
              <a:t>Các lỗi trong quá trình sản xuất, có thể do bụi bay vào, nhiễm bẩn hoặc do process variation - ở đây chỉ sự khác biệt không tránh khỏi do sự chênh lệch của điều kiện sản xuất (nhiệt độ, áp suất...) -&gt;</a:t>
            </a:r>
            <a:r>
              <a:rPr lang="vi-VN" sz="1200" b="0" i="0" kern="1200" baseline="0" smtClean="0">
                <a:solidFill>
                  <a:schemeClr val="tx1"/>
                </a:solidFill>
                <a:effectLst/>
                <a:latin typeface="+mn-lt"/>
                <a:ea typeface="+mn-ea"/>
                <a:cs typeface="+mn-cs"/>
              </a:rPr>
              <a:t> mục tiêu chính của manufacturing test, ngoài ra còn có 2 loại khác.</a:t>
            </a:r>
            <a:endParaRPr lang="vi-VN" sz="1200" b="0" i="0" kern="1200" smtClean="0">
              <a:solidFill>
                <a:schemeClr val="tx1"/>
              </a:solidFill>
              <a:effectLst/>
              <a:latin typeface="+mn-lt"/>
              <a:ea typeface="+mn-ea"/>
              <a:cs typeface="+mn-cs"/>
            </a:endParaRPr>
          </a:p>
          <a:p>
            <a:pPr marL="171450" indent="-171450">
              <a:buFontTx/>
              <a:buChar char="-"/>
            </a:pPr>
            <a:r>
              <a:rPr lang="vi-VN" sz="1200" b="0" i="0" kern="1200" smtClean="0">
                <a:solidFill>
                  <a:schemeClr val="tx1"/>
                </a:solidFill>
                <a:effectLst/>
                <a:latin typeface="+mn-lt"/>
                <a:ea typeface="+mn-ea"/>
                <a:cs typeface="+mn-cs"/>
              </a:rPr>
              <a:t>Các aging effect, tức là các lỗi xuất hiện sau quá trình sử dụng lâu dài, điển hình là electro migration – sự dịch chuyển không </a:t>
            </a:r>
            <a:r>
              <a:rPr lang="vi-VN" sz="1200" b="0" i="0" kern="1200" smtClean="0">
                <a:solidFill>
                  <a:schemeClr val="tx1"/>
                </a:solidFill>
                <a:effectLst/>
                <a:latin typeface="+mn-lt"/>
                <a:ea typeface="+mn-ea"/>
                <a:cs typeface="+mn-cs"/>
              </a:rPr>
              <a:t>mong </a:t>
            </a:r>
            <a:r>
              <a:rPr lang="vi-VN" sz="1200" b="0" i="0" kern="1200" smtClean="0">
                <a:solidFill>
                  <a:schemeClr val="tx1"/>
                </a:solidFill>
                <a:effectLst/>
                <a:latin typeface="+mn-lt"/>
                <a:ea typeface="+mn-ea"/>
                <a:cs typeface="+mn-cs"/>
              </a:rPr>
              <a:t>muốn của e- theo dòng </a:t>
            </a:r>
            <a:r>
              <a:rPr lang="vi-VN" sz="1200" b="0" i="0" kern="1200" smtClean="0">
                <a:solidFill>
                  <a:schemeClr val="tx1"/>
                </a:solidFill>
                <a:effectLst/>
                <a:latin typeface="+mn-lt"/>
                <a:ea typeface="+mn-ea"/>
                <a:cs typeface="+mn-cs"/>
              </a:rPr>
              <a:t>điện, dẫn đến hiện tượng ngắn mạch / hở mạch, </a:t>
            </a:r>
            <a:r>
              <a:rPr lang="vi-VN" sz="1200" b="0" i="0" kern="1200" smtClean="0">
                <a:solidFill>
                  <a:schemeClr val="tx1"/>
                </a:solidFill>
                <a:effectLst/>
                <a:latin typeface="+mn-lt"/>
                <a:ea typeface="+mn-ea"/>
                <a:cs typeface="+mn-cs"/>
              </a:rPr>
              <a:t>hoặc oxide </a:t>
            </a:r>
            <a:r>
              <a:rPr lang="vi-VN" sz="1200" b="0" i="0" kern="1200" smtClean="0">
                <a:solidFill>
                  <a:schemeClr val="tx1"/>
                </a:solidFill>
                <a:effectLst/>
                <a:latin typeface="+mn-lt"/>
                <a:ea typeface="+mn-ea"/>
                <a:cs typeface="+mn-cs"/>
              </a:rPr>
              <a:t>degradation.</a:t>
            </a:r>
            <a:endParaRPr lang="vi-VN" sz="1200" b="0" i="0" kern="1200" smtClean="0">
              <a:solidFill>
                <a:schemeClr val="tx1"/>
              </a:solidFill>
              <a:effectLst/>
              <a:latin typeface="+mn-lt"/>
              <a:ea typeface="+mn-ea"/>
              <a:cs typeface="+mn-cs"/>
            </a:endParaRPr>
          </a:p>
          <a:p>
            <a:pPr marL="171450" indent="-171450">
              <a:buFontTx/>
              <a:buChar char="-"/>
            </a:pPr>
            <a:r>
              <a:rPr lang="vi-VN" sz="1200" b="0" i="0" kern="1200" smtClean="0">
                <a:solidFill>
                  <a:schemeClr val="tx1"/>
                </a:solidFill>
                <a:effectLst/>
                <a:latin typeface="+mn-lt"/>
                <a:ea typeface="+mn-ea"/>
                <a:cs typeface="+mn-cs"/>
              </a:rPr>
              <a:t>ESD -&gt; </a:t>
            </a:r>
            <a:r>
              <a:rPr lang="vi-VN" sz="1200" b="0" i="0" kern="1200" smtClean="0">
                <a:solidFill>
                  <a:schemeClr val="tx1"/>
                </a:solidFill>
                <a:effectLst/>
                <a:latin typeface="+mn-lt"/>
                <a:ea typeface="+mn-ea"/>
                <a:cs typeface="+mn-cs"/>
              </a:rPr>
              <a:t>liên quan tới các vấn đề về tĩnh </a:t>
            </a:r>
            <a:r>
              <a:rPr lang="vi-VN" sz="1200" b="0" i="0" kern="1200" smtClean="0">
                <a:solidFill>
                  <a:schemeClr val="tx1"/>
                </a:solidFill>
                <a:effectLst/>
                <a:latin typeface="+mn-lt"/>
                <a:ea typeface="+mn-ea"/>
                <a:cs typeface="+mn-cs"/>
              </a:rPr>
              <a:t>điện.</a:t>
            </a:r>
            <a:endParaRPr lang="vi-VN" sz="1200" b="0" i="0" kern="1200" smtClean="0">
              <a:solidFill>
                <a:schemeClr val="tx1"/>
              </a:solidFill>
              <a:effectLst/>
              <a:latin typeface="+mn-lt"/>
              <a:ea typeface="+mn-ea"/>
              <a:cs typeface="+mn-cs"/>
            </a:endParaRPr>
          </a:p>
          <a:p>
            <a:pPr marL="0" indent="0">
              <a:buFontTx/>
              <a:buNone/>
            </a:pPr>
            <a:endParaRPr lang="vi-VN" sz="1200" b="0" i="0" kern="1200" smtClean="0">
              <a:solidFill>
                <a:schemeClr val="tx1"/>
              </a:solidFill>
              <a:effectLst/>
              <a:latin typeface="+mn-lt"/>
              <a:ea typeface="+mn-ea"/>
              <a:cs typeface="+mn-cs"/>
            </a:endParaRPr>
          </a:p>
          <a:p>
            <a:endParaRPr lang="vi-VN" smtClean="0"/>
          </a:p>
        </p:txBody>
      </p:sp>
      <p:sp>
        <p:nvSpPr>
          <p:cNvPr id="4" name="Slide Number Placeholder 3"/>
          <p:cNvSpPr>
            <a:spLocks noGrp="1"/>
          </p:cNvSpPr>
          <p:nvPr>
            <p:ph type="sldNum" sz="quarter" idx="10"/>
          </p:nvPr>
        </p:nvSpPr>
        <p:spPr/>
        <p:txBody>
          <a:bodyPr/>
          <a:lstStyle/>
          <a:p>
            <a:fld id="{06927009-C44B-487B-BF54-BA289DEBE3EB}" type="slidenum">
              <a:rPr lang="zh-TW" altLang="en-US" smtClean="0"/>
              <a:t>4</a:t>
            </a:fld>
            <a:endParaRPr lang="zh-TW" altLang="en-US"/>
          </a:p>
        </p:txBody>
      </p:sp>
    </p:spTree>
    <p:extLst>
      <p:ext uri="{BB962C8B-B14F-4D97-AF65-F5344CB8AC3E}">
        <p14:creationId xmlns:p14="http://schemas.microsoft.com/office/powerpoint/2010/main" val="34989598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smtClean="0">
                <a:solidFill>
                  <a:schemeClr val="tx1"/>
                </a:solidFill>
                <a:effectLst/>
                <a:latin typeface="+mn-lt"/>
                <a:ea typeface="+mn-ea"/>
                <a:cs typeface="+mn-cs"/>
              </a:rPr>
              <a:t>Mục tiêu và vai trò của việc thực hiện kiểm tra sau khi sản xuất </a:t>
            </a:r>
            <a:r>
              <a:rPr lang="vi-VN" sz="1200" b="0" i="0" kern="1200" smtClean="0">
                <a:solidFill>
                  <a:schemeClr val="tx1"/>
                </a:solidFill>
                <a:effectLst/>
                <a:latin typeface="+mn-lt"/>
                <a:ea typeface="+mn-ea"/>
                <a:cs typeface="+mn-cs"/>
              </a:rPr>
              <a:t>chip</a:t>
            </a:r>
            <a:r>
              <a:rPr lang="vi-VN" sz="1200" b="0" i="0" kern="1200" baseline="0" smtClean="0">
                <a:solidFill>
                  <a:schemeClr val="tx1"/>
                </a:solidFill>
                <a:effectLst/>
                <a:latin typeface="+mn-lt"/>
                <a:ea typeface="+mn-ea"/>
                <a:cs typeface="+mn-cs"/>
              </a:rPr>
              <a:t> là:</a:t>
            </a:r>
            <a:endParaRPr lang="vi-VN" sz="1200" b="0" i="0" kern="1200" smtClean="0">
              <a:solidFill>
                <a:schemeClr val="tx1"/>
              </a:solidFill>
              <a:effectLst/>
              <a:latin typeface="+mn-lt"/>
              <a:ea typeface="+mn-ea"/>
              <a:cs typeface="+mn-cs"/>
            </a:endParaRPr>
          </a:p>
          <a:p>
            <a:pPr marL="171450" indent="-171450">
              <a:buFontTx/>
              <a:buChar char="-"/>
            </a:pPr>
            <a:r>
              <a:rPr lang="vi-VN" sz="1200" b="0" i="0" kern="1200" smtClean="0">
                <a:solidFill>
                  <a:schemeClr val="tx1"/>
                </a:solidFill>
                <a:effectLst/>
                <a:latin typeface="+mn-lt"/>
                <a:ea typeface="+mn-ea"/>
                <a:cs typeface="+mn-cs"/>
              </a:rPr>
              <a:t>Thứ nhất là đảm bảo chất lượng sản phẩm đến tay khách hàng. Chip sau khi sản xuất sẽ được kiểm tra qua nhiều test items khác nhau, chỉ các chip pass tất cả các kiểm tra mới có thể được xếp loại </a:t>
            </a:r>
            <a:r>
              <a:rPr lang="vi-VN" sz="1200" b="0" i="0" kern="1200" smtClean="0">
                <a:solidFill>
                  <a:schemeClr val="tx1"/>
                </a:solidFill>
                <a:effectLst/>
                <a:latin typeface="+mn-lt"/>
                <a:ea typeface="+mn-ea"/>
                <a:cs typeface="+mn-cs"/>
              </a:rPr>
              <a:t>là đạt chuẩn / </a:t>
            </a:r>
            <a:r>
              <a:rPr lang="vi-VN" sz="1200" b="0" i="0" kern="1200" smtClean="0">
                <a:solidFill>
                  <a:schemeClr val="tx1"/>
                </a:solidFill>
                <a:effectLst/>
                <a:latin typeface="+mn-lt"/>
                <a:ea typeface="+mn-ea"/>
                <a:cs typeface="+mn-cs"/>
              </a:rPr>
              <a:t>good chip và </a:t>
            </a:r>
            <a:r>
              <a:rPr lang="vi-VN" sz="1200" b="0" i="0" kern="1200" smtClean="0">
                <a:solidFill>
                  <a:schemeClr val="tx1"/>
                </a:solidFill>
                <a:effectLst/>
                <a:latin typeface="+mn-lt"/>
                <a:ea typeface="+mn-ea"/>
                <a:cs typeface="+mn-cs"/>
              </a:rPr>
              <a:t>đủ điều kiện để được đưa </a:t>
            </a:r>
            <a:r>
              <a:rPr lang="vi-VN" sz="1200" b="0" i="0" kern="1200" smtClean="0">
                <a:solidFill>
                  <a:schemeClr val="tx1"/>
                </a:solidFill>
                <a:effectLst/>
                <a:latin typeface="+mn-lt"/>
                <a:ea typeface="+mn-ea"/>
                <a:cs typeface="+mn-cs"/>
              </a:rPr>
              <a:t>ra thị trường.</a:t>
            </a:r>
          </a:p>
          <a:p>
            <a:pPr marL="171450" indent="-171450">
              <a:buFontTx/>
              <a:buChar char="-"/>
            </a:pPr>
            <a:r>
              <a:rPr lang="vi-VN" sz="1200" b="0" i="0" kern="1200" smtClean="0">
                <a:solidFill>
                  <a:schemeClr val="tx1"/>
                </a:solidFill>
                <a:effectLst/>
                <a:latin typeface="+mn-lt"/>
                <a:ea typeface="+mn-ea"/>
                <a:cs typeface="+mn-cs"/>
              </a:rPr>
              <a:t>Thứ hai là kiểm soát chi phí test. Ở đây nhắc đến Rule of Ten, nôm na là ở mỗi </a:t>
            </a:r>
            <a:r>
              <a:rPr lang="vi-VN" sz="1200" b="0" i="0" kern="1200" smtClean="0">
                <a:solidFill>
                  <a:schemeClr val="tx1"/>
                </a:solidFill>
                <a:effectLst/>
                <a:latin typeface="+mn-lt"/>
                <a:ea typeface="+mn-ea"/>
                <a:cs typeface="+mn-cs"/>
              </a:rPr>
              <a:t>level: </a:t>
            </a:r>
            <a:r>
              <a:rPr lang="vi-VN" sz="1200" b="0" i="0" kern="1200" smtClean="0">
                <a:solidFill>
                  <a:schemeClr val="tx1"/>
                </a:solidFill>
                <a:effectLst/>
                <a:latin typeface="+mn-lt"/>
                <a:ea typeface="+mn-ea"/>
                <a:cs typeface="+mn-cs"/>
              </a:rPr>
              <a:t>chip -&gt; chip đã đóng gói -&gt; </a:t>
            </a:r>
            <a:r>
              <a:rPr lang="vi-VN" sz="1200" b="0" i="0" kern="1200" smtClean="0">
                <a:solidFill>
                  <a:schemeClr val="tx1"/>
                </a:solidFill>
                <a:effectLst/>
                <a:latin typeface="+mn-lt"/>
                <a:ea typeface="+mn-ea"/>
                <a:cs typeface="+mn-cs"/>
              </a:rPr>
              <a:t>board mạch </a:t>
            </a:r>
            <a:r>
              <a:rPr lang="vi-VN" sz="1200" b="0" i="0" kern="1200" smtClean="0">
                <a:solidFill>
                  <a:schemeClr val="tx1"/>
                </a:solidFill>
                <a:effectLst/>
                <a:latin typeface="+mn-lt"/>
                <a:ea typeface="+mn-ea"/>
                <a:cs typeface="+mn-cs"/>
              </a:rPr>
              <a:t>-&gt; system – chi phí để sửa 1 lỗi sẽ nhân lên 10 lần so với level trước nó. Ví dụ, nếu tốn 100$ để sửa 1 lỗi ở chip level, con số này sẽ tăng lên </a:t>
            </a:r>
            <a:r>
              <a:rPr lang="vi-VN" sz="1200" b="0" i="0" kern="1200" smtClean="0">
                <a:solidFill>
                  <a:schemeClr val="tx1"/>
                </a:solidFill>
                <a:effectLst/>
                <a:latin typeface="+mn-lt"/>
                <a:ea typeface="+mn-ea"/>
                <a:cs typeface="+mn-cs"/>
              </a:rPr>
              <a:t>1.000</a:t>
            </a:r>
            <a:r>
              <a:rPr lang="vi-VN" sz="1200" b="0" i="0" kern="1200" smtClean="0">
                <a:solidFill>
                  <a:schemeClr val="tx1"/>
                </a:solidFill>
                <a:effectLst/>
                <a:latin typeface="+mn-lt"/>
                <a:ea typeface="+mn-ea"/>
                <a:cs typeface="+mn-cs"/>
              </a:rPr>
              <a:t>$ nếu cũng chính lỗi đấy đến package level mới được phát hiện, và tương tự là </a:t>
            </a:r>
            <a:r>
              <a:rPr lang="vi-VN" sz="1200" b="0" i="0" kern="1200" smtClean="0">
                <a:solidFill>
                  <a:schemeClr val="tx1"/>
                </a:solidFill>
                <a:effectLst/>
                <a:latin typeface="+mn-lt"/>
                <a:ea typeface="+mn-ea"/>
                <a:cs typeface="+mn-cs"/>
              </a:rPr>
              <a:t>10.000</a:t>
            </a:r>
            <a:r>
              <a:rPr lang="vi-VN" sz="1200" b="0" i="0" kern="1200" smtClean="0">
                <a:solidFill>
                  <a:schemeClr val="tx1"/>
                </a:solidFill>
                <a:effectLst/>
                <a:latin typeface="+mn-lt"/>
                <a:ea typeface="+mn-ea"/>
                <a:cs typeface="+mn-cs"/>
              </a:rPr>
              <a:t>$ và </a:t>
            </a:r>
            <a:r>
              <a:rPr lang="vi-VN" sz="1200" b="0" i="0" kern="1200" smtClean="0">
                <a:solidFill>
                  <a:schemeClr val="tx1"/>
                </a:solidFill>
                <a:effectLst/>
                <a:latin typeface="+mn-lt"/>
                <a:ea typeface="+mn-ea"/>
                <a:cs typeface="+mn-cs"/>
              </a:rPr>
              <a:t>100.000</a:t>
            </a:r>
            <a:r>
              <a:rPr lang="vi-VN" sz="1200" b="0" i="0" kern="1200" smtClean="0">
                <a:solidFill>
                  <a:schemeClr val="tx1"/>
                </a:solidFill>
                <a:effectLst/>
                <a:latin typeface="+mn-lt"/>
                <a:ea typeface="+mn-ea"/>
                <a:cs typeface="+mn-cs"/>
              </a:rPr>
              <a:t>$ nếu lỗi đó được tìm ra ở board hay system level. Như vậy</a:t>
            </a:r>
            <a:r>
              <a:rPr lang="vi-VN" sz="1200" b="0" i="0" kern="1200" smtClean="0">
                <a:solidFill>
                  <a:schemeClr val="tx1"/>
                </a:solidFill>
                <a:effectLst/>
                <a:latin typeface="+mn-lt"/>
                <a:ea typeface="+mn-ea"/>
                <a:cs typeface="+mn-cs"/>
              </a:rPr>
              <a:t>, nếu ta thực hiện kiểm tra kỹ càng ở từng level</a:t>
            </a:r>
            <a:r>
              <a:rPr lang="vi-VN" sz="1200" b="0" i="0" kern="1200" baseline="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 để phát hiện các </a:t>
            </a:r>
            <a:r>
              <a:rPr lang="vi-VN" sz="1200" b="0" i="0" kern="1200" smtClean="0">
                <a:solidFill>
                  <a:schemeClr val="tx1"/>
                </a:solidFill>
                <a:effectLst/>
                <a:latin typeface="+mn-lt"/>
                <a:ea typeface="+mn-ea"/>
                <a:cs typeface="+mn-cs"/>
              </a:rPr>
              <a:t>lỗi </a:t>
            </a:r>
            <a:r>
              <a:rPr lang="vi-VN" sz="1200" b="0" i="0" kern="1200" smtClean="0">
                <a:solidFill>
                  <a:schemeClr val="tx1"/>
                </a:solidFill>
                <a:effectLst/>
                <a:latin typeface="+mn-lt"/>
                <a:ea typeface="+mn-ea"/>
                <a:cs typeface="+mn-cs"/>
              </a:rPr>
              <a:t>sớm nhất có thể - thì bên cạnh việc tiết kiệm được thời gian, công sức để tìm nguyên nhân và cách khắc phục, chi phí bỏ ra cho việc sửa lỗi cũng sẽ rẻ hơn.</a:t>
            </a:r>
            <a:endParaRPr lang="en-US"/>
          </a:p>
        </p:txBody>
      </p:sp>
      <p:sp>
        <p:nvSpPr>
          <p:cNvPr id="4" name="Slide Number Placeholder 3"/>
          <p:cNvSpPr>
            <a:spLocks noGrp="1"/>
          </p:cNvSpPr>
          <p:nvPr>
            <p:ph type="sldNum" sz="quarter" idx="10"/>
          </p:nvPr>
        </p:nvSpPr>
        <p:spPr/>
        <p:txBody>
          <a:bodyPr/>
          <a:lstStyle/>
          <a:p>
            <a:fld id="{06927009-C44B-487B-BF54-BA289DEBE3EB}" type="slidenum">
              <a:rPr lang="zh-TW" altLang="en-US" smtClean="0"/>
              <a:t>5</a:t>
            </a:fld>
            <a:endParaRPr lang="zh-TW" altLang="en-US"/>
          </a:p>
        </p:txBody>
      </p:sp>
    </p:spTree>
    <p:extLst>
      <p:ext uri="{BB962C8B-B14F-4D97-AF65-F5344CB8AC3E}">
        <p14:creationId xmlns:p14="http://schemas.microsoft.com/office/powerpoint/2010/main" val="20374330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Quay lại với DFT, đây là khái niệm</a:t>
            </a:r>
            <a:r>
              <a:rPr lang="en-US" smtClean="0"/>
              <a:t> </a:t>
            </a:r>
            <a:r>
              <a:rPr lang="vi-VN" smtClean="0"/>
              <a:t>dùng để chỉ chung các kỹ</a:t>
            </a:r>
            <a:r>
              <a:rPr lang="vi-VN" baseline="0" smtClean="0"/>
              <a:t> thuật chèn thêm mạch vào thiết kế, nhằm mục đích </a:t>
            </a:r>
            <a:r>
              <a:rPr lang="vi-VN" baseline="0" smtClean="0"/>
              <a:t>là hỗ trợ việc kiểm tra, đặc biệt là tìm / phát hiện các lỗi vật lí </a:t>
            </a:r>
            <a:r>
              <a:rPr lang="vi-VN" baseline="0" smtClean="0"/>
              <a:t>sau khi </a:t>
            </a:r>
            <a:r>
              <a:rPr lang="vi-VN" baseline="0" smtClean="0"/>
              <a:t>thiết kế được sản </a:t>
            </a:r>
            <a:r>
              <a:rPr lang="vi-VN" baseline="0" smtClean="0"/>
              <a:t>xuất thành chip mà không cần quan tâm đến chức năng của thiết kế. </a:t>
            </a:r>
            <a:endParaRPr lang="vi-VN" baseline="0" smtClean="0"/>
          </a:p>
          <a:p>
            <a:endParaRPr lang="vi-VN" baseline="0" smtClean="0"/>
          </a:p>
          <a:p>
            <a:r>
              <a:rPr lang="vi-VN" baseline="0" smtClean="0"/>
              <a:t>Việc </a:t>
            </a:r>
            <a:r>
              <a:rPr lang="vi-VN" baseline="0" smtClean="0"/>
              <a:t>ứng dụng DFT mang lại nhiều lợi ích như việc tạo các test vector </a:t>
            </a:r>
            <a:r>
              <a:rPr lang="vi-VN" baseline="0" smtClean="0"/>
              <a:t>(cần </a:t>
            </a:r>
            <a:r>
              <a:rPr lang="vi-VN" baseline="0" smtClean="0"/>
              <a:t>ở đầu vào khi </a:t>
            </a:r>
            <a:r>
              <a:rPr lang="vi-VN" baseline="0" smtClean="0"/>
              <a:t>test) </a:t>
            </a:r>
            <a:r>
              <a:rPr lang="vi-VN" baseline="0" smtClean="0"/>
              <a:t>được đầy đủ và dễ dàng hơn, đẩy </a:t>
            </a:r>
            <a:r>
              <a:rPr lang="vi-VN" baseline="0" smtClean="0"/>
              <a:t>nhanh tiến độ của </a:t>
            </a:r>
            <a:r>
              <a:rPr lang="vi-VN" baseline="0" smtClean="0"/>
              <a:t>quá trình test, tuy vậy, mạch DFT sẽ làm tăng thêm diện tích thiết kế, kèm theo </a:t>
            </a:r>
            <a:r>
              <a:rPr lang="vi-VN" baseline="0" smtClean="0"/>
              <a:t>đó có thể </a:t>
            </a:r>
            <a:r>
              <a:rPr lang="vi-VN" baseline="0" smtClean="0"/>
              <a:t>là các vấn đề về hiệu năng, nhiễu và hiệu ứng </a:t>
            </a:r>
            <a:r>
              <a:rPr lang="vi-VN" baseline="0" smtClean="0"/>
              <a:t>parasitic; vì vậy, cần </a:t>
            </a:r>
            <a:r>
              <a:rPr lang="vi-VN" baseline="0" smtClean="0"/>
              <a:t>phải cẩn trọng khi quyết định những kỹ thuật DFT nào nên được dùng cho một thiết kế.</a:t>
            </a:r>
          </a:p>
          <a:p>
            <a:endParaRPr lang="vi-VN" baseline="0" smtClean="0"/>
          </a:p>
          <a:p>
            <a:r>
              <a:rPr lang="vi-VN" baseline="0" smtClean="0"/>
              <a:t>Các kỹ thuật DFT được tạo ra thông qua việc xác định, nghiên cứu và mô hình hóa các lỗi vật lí, từ đó phát triển các phương pháp / giải thuật nhằm vào các mô hình lỗi / faul model cụ thể.</a:t>
            </a:r>
          </a:p>
        </p:txBody>
      </p:sp>
      <p:sp>
        <p:nvSpPr>
          <p:cNvPr id="4" name="Slide Number Placeholder 3"/>
          <p:cNvSpPr>
            <a:spLocks noGrp="1"/>
          </p:cNvSpPr>
          <p:nvPr>
            <p:ph type="sldNum" sz="quarter" idx="10"/>
          </p:nvPr>
        </p:nvSpPr>
        <p:spPr/>
        <p:txBody>
          <a:bodyPr/>
          <a:lstStyle/>
          <a:p>
            <a:fld id="{06927009-C44B-487B-BF54-BA289DEBE3EB}" type="slidenum">
              <a:rPr lang="zh-TW" altLang="en-US" smtClean="0"/>
              <a:t>6</a:t>
            </a:fld>
            <a:endParaRPr lang="zh-TW" altLang="en-US"/>
          </a:p>
        </p:txBody>
      </p:sp>
    </p:spTree>
    <p:extLst>
      <p:ext uri="{BB962C8B-B14F-4D97-AF65-F5344CB8AC3E}">
        <p14:creationId xmlns:p14="http://schemas.microsoft.com/office/powerpoint/2010/main" val="25584534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Catastrophic / Logical: cause the circuit to fail or to function incorrectly</a:t>
            </a:r>
          </a:p>
          <a:p>
            <a:r>
              <a:rPr lang="en-US" smtClean="0"/>
              <a:t>Parametric: cause the circuit to operate outside of its normal operating range or produce inaccurate results</a:t>
            </a:r>
            <a:endParaRPr lang="vi-VN" smtClean="0"/>
          </a:p>
          <a:p>
            <a:endParaRPr lang="vi-VN" smtClean="0"/>
          </a:p>
          <a:p>
            <a:r>
              <a:rPr lang="vi-VN" smtClean="0"/>
              <a:t>Đối với những thiết kế chứa đến hàng triệu linh kiện bán dẫn như hiện nay, việc tìm / xác định toàn bộ các lỗi vật lí bằng cách thủ công là không tưởng. Thay </a:t>
            </a:r>
            <a:r>
              <a:rPr lang="vi-VN" smtClean="0"/>
              <a:t>vào đó, </a:t>
            </a:r>
            <a:r>
              <a:rPr lang="vi-VN" smtClean="0"/>
              <a:t>ta dùng các phương pháp mô hình hóa những hoạt động lệch khỏi tính năng định trước của </a:t>
            </a:r>
            <a:r>
              <a:rPr lang="vi-VN" smtClean="0"/>
              <a:t>mạch, tạo </a:t>
            </a:r>
            <a:r>
              <a:rPr lang="vi-VN" smtClean="0"/>
              <a:t>thành các mô hình lỗi </a:t>
            </a:r>
            <a:r>
              <a:rPr lang="vi-VN" smtClean="0"/>
              <a:t>hay </a:t>
            </a:r>
            <a:r>
              <a:rPr lang="vi-VN" smtClean="0"/>
              <a:t>fault model. </a:t>
            </a:r>
            <a:endParaRPr lang="vi-VN" smtClean="0"/>
          </a:p>
          <a:p>
            <a:endParaRPr lang="vi-VN" smtClean="0"/>
          </a:p>
          <a:p>
            <a:r>
              <a:rPr lang="vi-VN" smtClean="0"/>
              <a:t>Ví dụ trên slide là lỗi stuck-at, cụ thể là stuck-at-0, tức là tín hiệu chỉ ở mức 0 chứ không thể thay đổi thành mức 1. Ở mức vật lí, lỗi này</a:t>
            </a:r>
            <a:r>
              <a:rPr lang="vi-VN" baseline="0" smtClean="0"/>
              <a:t> xảy ra do hiện tượng ngắn mạch tới nguồn âm GND của đường Z, ở mức schematic, lỗi này được thể hiện như hình, và ở mức logic nó là một cổng</a:t>
            </a:r>
            <a:r>
              <a:rPr lang="en-US" baseline="0" smtClean="0"/>
              <a:t> NOR</a:t>
            </a:r>
            <a:r>
              <a:rPr lang="vi-VN" baseline="0" smtClean="0"/>
              <a:t> với lỗi stuck-at-0 nằm ở đầu ra Z.</a:t>
            </a:r>
          </a:p>
          <a:p>
            <a:endParaRPr lang="vi-VN" smtClean="0"/>
          </a:p>
          <a:p>
            <a:r>
              <a:rPr lang="vi-VN" smtClean="0"/>
              <a:t>Ngoài giúp đơn giản hóa quá trình phát hiện các lỗi vật lí, việc</a:t>
            </a:r>
            <a:r>
              <a:rPr lang="vi-VN" baseline="0" smtClean="0"/>
              <a:t> ứng dụng các fault model cũng tạo điều kiện cho việc đánh giá hiệu quả của việc kiểm tra thông qua khả năng tính toán tỷ lệ các lỗi có thể phát hiện được – thông số này gọi là coverage / độ bao phủ.</a:t>
            </a:r>
            <a:endParaRPr lang="vi-VN" smtClean="0"/>
          </a:p>
          <a:p>
            <a:endParaRPr lang="en-US" smtClean="0"/>
          </a:p>
          <a:p>
            <a:r>
              <a:rPr lang="vi-VN" smtClean="0"/>
              <a:t>Các </a:t>
            </a:r>
            <a:r>
              <a:rPr lang="vi-VN" smtClean="0"/>
              <a:t>fault model thành có thể chia thành 2 dạng chính:</a:t>
            </a:r>
          </a:p>
          <a:p>
            <a:pPr marL="228600" indent="-228600">
              <a:buFont typeface="+mj-lt"/>
              <a:buAutoNum type="arabicPeriod"/>
            </a:pPr>
            <a:r>
              <a:rPr lang="vi-VN" smtClean="0"/>
              <a:t>Logical </a:t>
            </a:r>
            <a:r>
              <a:rPr lang="vi-VN" smtClean="0"/>
              <a:t>fault</a:t>
            </a:r>
            <a:r>
              <a:rPr lang="vi-VN" baseline="0" smtClean="0"/>
              <a:t> chỉ các</a:t>
            </a:r>
            <a:r>
              <a:rPr lang="vi-VN" smtClean="0"/>
              <a:t> </a:t>
            </a:r>
            <a:r>
              <a:rPr lang="vi-VN" smtClean="0"/>
              <a:t>lỗi ảnh hưởng tới mạch về mặt logic, ví dụ như stuck-at</a:t>
            </a:r>
            <a:r>
              <a:rPr lang="vi-VN" baseline="0" smtClean="0"/>
              <a:t> – tín hiệu bị kẹt ở mức logic cố định, bridging hoặc coupling – giá trị / sự thay đổi giá trị trên một dây nối gây ảnh hưởng đến một dây khác.</a:t>
            </a:r>
            <a:endParaRPr lang="vi-VN" baseline="0"/>
          </a:p>
          <a:p>
            <a:pPr marL="228600" indent="-228600">
              <a:buFont typeface="+mj-lt"/>
              <a:buAutoNum type="arabicPeriod"/>
            </a:pPr>
            <a:r>
              <a:rPr lang="vi-VN" baseline="0" smtClean="0"/>
              <a:t>Parametric </a:t>
            </a:r>
            <a:r>
              <a:rPr lang="vi-VN" baseline="0" smtClean="0"/>
              <a:t>fault là </a:t>
            </a:r>
            <a:r>
              <a:rPr lang="vi-VN" baseline="0" smtClean="0"/>
              <a:t>lỗi làm </a:t>
            </a:r>
            <a:r>
              <a:rPr lang="vi-VN" baseline="0" smtClean="0"/>
              <a:t>biến </a:t>
            </a:r>
            <a:r>
              <a:rPr lang="vi-VN" baseline="0" smtClean="0"/>
              <a:t>đổi các thông số vật lí của chip, điển hình là lỗi liên quan đến delay / transition time, gây hiện tượng trễ kéo dài trên </a:t>
            </a:r>
            <a:r>
              <a:rPr lang="vi-VN" baseline="0" smtClean="0"/>
              <a:t>các phần tử của mạch.</a:t>
            </a:r>
            <a:endParaRPr lang="vi-VN" baseline="0" smtClean="0"/>
          </a:p>
          <a:p>
            <a:pPr marL="0" indent="0">
              <a:buFont typeface="+mj-lt"/>
              <a:buNone/>
            </a:pPr>
            <a:endParaRPr lang="vi-VN" baseline="0" smtClean="0"/>
          </a:p>
        </p:txBody>
      </p:sp>
      <p:sp>
        <p:nvSpPr>
          <p:cNvPr id="4" name="Slide Number Placeholder 3"/>
          <p:cNvSpPr>
            <a:spLocks noGrp="1"/>
          </p:cNvSpPr>
          <p:nvPr>
            <p:ph type="sldNum" sz="quarter" idx="10"/>
          </p:nvPr>
        </p:nvSpPr>
        <p:spPr/>
        <p:txBody>
          <a:bodyPr/>
          <a:lstStyle/>
          <a:p>
            <a:fld id="{06927009-C44B-487B-BF54-BA289DEBE3EB}" type="slidenum">
              <a:rPr lang="zh-TW" altLang="en-US" smtClean="0"/>
              <a:t>7</a:t>
            </a:fld>
            <a:endParaRPr lang="zh-TW" altLang="en-US"/>
          </a:p>
        </p:txBody>
      </p:sp>
    </p:spTree>
    <p:extLst>
      <p:ext uri="{BB962C8B-B14F-4D97-AF65-F5344CB8AC3E}">
        <p14:creationId xmlns:p14="http://schemas.microsoft.com/office/powerpoint/2010/main" val="219078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Mỗi phương thức hay giải thuật DFT đều nhắm đến</a:t>
            </a:r>
            <a:r>
              <a:rPr lang="vi-VN" baseline="0" smtClean="0"/>
              <a:t> việc tìm ra một tập các lỗi xác định; các lỗi này có thể có trùng lắp giữa các phương thức, ví dụ như scan và MBIST đều có thể kiểm tra ra lỗi stuck-at – điểm khác biệt ở đây là scan sẽ được apply cho các mạch logic tổ hợp, còn MBIST được dùng để kiểm tra phần bộ nhớ của thiết kế. Ở phần này, ta sẽ đi sơ qua các kỹ thuật DFT được dùng phổ biến trong công nghiệp, cùng với một số tool riêng của Faraday.</a:t>
            </a:r>
            <a:endParaRPr lang="en-US"/>
          </a:p>
        </p:txBody>
      </p:sp>
      <p:sp>
        <p:nvSpPr>
          <p:cNvPr id="4" name="Slide Number Placeholder 3"/>
          <p:cNvSpPr>
            <a:spLocks noGrp="1"/>
          </p:cNvSpPr>
          <p:nvPr>
            <p:ph type="sldNum" sz="quarter" idx="10"/>
          </p:nvPr>
        </p:nvSpPr>
        <p:spPr/>
        <p:txBody>
          <a:bodyPr/>
          <a:lstStyle/>
          <a:p>
            <a:fld id="{06927009-C44B-487B-BF54-BA289DEBE3EB}" type="slidenum">
              <a:rPr lang="zh-TW" altLang="en-US" smtClean="0"/>
              <a:t>8</a:t>
            </a:fld>
            <a:endParaRPr lang="zh-TW" altLang="en-US"/>
          </a:p>
        </p:txBody>
      </p:sp>
    </p:spTree>
    <p:extLst>
      <p:ext uri="{BB962C8B-B14F-4D97-AF65-F5344CB8AC3E}">
        <p14:creationId xmlns:p14="http://schemas.microsoft.com/office/powerpoint/2010/main" val="40058865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Đầu tiên, nói về stuck-at thì đây là một fault model cơ bản, thường được sử dụng để kiểm tra các lỗi tín hiệu bị kẹt ở một mức logic 1 hoặc 0. Một phần tử mắc lỗi này hoạt động sai ở mọi tần số hoạt động của mạch, và có thể được kiểm tra bằng clock chậm (chậm so với tần số hoạt động bình thường của thiết kế). </a:t>
            </a:r>
            <a:endParaRPr lang="vi-VN" baseline="0" smtClean="0"/>
          </a:p>
          <a:p>
            <a:endParaRPr lang="vi-VN" baseline="0" smtClean="0"/>
          </a:p>
          <a:p>
            <a:r>
              <a:rPr lang="vi-VN" baseline="0" smtClean="0"/>
              <a:t>Vậy làm thế nào để xác định một lỗi stuck at có tồn tại hay không? Đối với mạch tổ hợp, ta có 4 bước:</a:t>
            </a:r>
          </a:p>
          <a:p>
            <a:pPr marL="171450" indent="-171450">
              <a:buFontTx/>
              <a:buChar char="-"/>
            </a:pPr>
            <a:r>
              <a:rPr lang="vi-VN" baseline="0" smtClean="0"/>
              <a:t>Đầu tiên, cần giả định một giá trị khác với giá trị lỗi dự tính tại điểm cần kiểm tra – ví dụ muốn kiểm tra lỗi stuck-at-1 thì giá trị giả định là 0 và ngược lại; sau đó, trace ngược về đầu vào để xác định các giá trị cần để hiện thực giá trị giả định (ví dụ đối với cổng OR: để output bằng 0 thì A = B = 0 –&gt; cần cung cấp giá trị 0 cho ngõ vào Input A và Input B).</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vi-VN" baseline="0" smtClean="0"/>
              <a:t>Ở bước 2, giá trị ở điểm cần kiểm tra phải được truyền đến một điểm quan sát được, ở ví dụ này thì nó đã là output sẵn rồi.</a:t>
            </a:r>
          </a:p>
          <a:p>
            <a:pPr marL="171450" indent="-171450">
              <a:buFontTx/>
              <a:buChar char="-"/>
            </a:pPr>
            <a:r>
              <a:rPr lang="vi-VN" baseline="0" smtClean="0"/>
              <a:t>Sau đó, xác định giá trị đầu ra cụ thể cần có và so sánh với kết quả nhận được, ví dụ trong trường hợp không tồn tại lỗi, đầu ra sẽ có giá trị 0, và nếu ta quan sát được giá trị 1 với cặp giá trị A = B = 0 thì có thể kết luận lỗi stuck-at-1 tồn tại trong mạch. </a:t>
            </a:r>
          </a:p>
          <a:p>
            <a:pPr marL="0" indent="0">
              <a:buNone/>
            </a:pPr>
            <a:endParaRPr lang="vi-VN" smtClean="0"/>
          </a:p>
        </p:txBody>
      </p:sp>
      <p:sp>
        <p:nvSpPr>
          <p:cNvPr id="4" name="Slide Number Placeholder 3"/>
          <p:cNvSpPr>
            <a:spLocks noGrp="1"/>
          </p:cNvSpPr>
          <p:nvPr>
            <p:ph type="sldNum" sz="quarter" idx="10"/>
          </p:nvPr>
        </p:nvSpPr>
        <p:spPr/>
        <p:txBody>
          <a:bodyPr/>
          <a:lstStyle/>
          <a:p>
            <a:fld id="{06927009-C44B-487B-BF54-BA289DEBE3EB}" type="slidenum">
              <a:rPr lang="zh-TW" altLang="en-US" smtClean="0"/>
              <a:t>9</a:t>
            </a:fld>
            <a:endParaRPr lang="zh-TW" altLang="en-US"/>
          </a:p>
        </p:txBody>
      </p:sp>
    </p:spTree>
    <p:extLst>
      <p:ext uri="{BB962C8B-B14F-4D97-AF65-F5344CB8AC3E}">
        <p14:creationId xmlns:p14="http://schemas.microsoft.com/office/powerpoint/2010/main" val="28275648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Vậy còn đối với trường hợp thiết kế có tồn tại phần tử tuần tự</a:t>
            </a:r>
            <a:r>
              <a:rPr lang="vi-VN" baseline="0" smtClean="0"/>
              <a:t> thì sao?</a:t>
            </a:r>
          </a:p>
          <a:p>
            <a:endParaRPr lang="vi-VN" baseline="0" smtClean="0"/>
          </a:p>
          <a:p>
            <a:r>
              <a:rPr lang="vi-VN" baseline="0" smtClean="0"/>
              <a:t>Ví dụ trường hợp ta cần kiểm tra lỗi stuck-at-1 ở đầu ra của cổng OR trên hình.</a:t>
            </a:r>
          </a:p>
          <a:p>
            <a:r>
              <a:rPr lang="vi-VN" smtClean="0"/>
              <a:t>Để phát hiện lỗi stuck-at-1, cần các giá trị đầu vào để lái đầu ra cổng OR này thành 0 –&gt; A = B = 0.</a:t>
            </a:r>
          </a:p>
          <a:p>
            <a:r>
              <a:rPr lang="vi-VN" smtClean="0"/>
              <a:t>Đối với giá trị ở chân A, ta có thể cung cấp giá trị cần thiết trực tiếp từ</a:t>
            </a:r>
            <a:r>
              <a:rPr lang="vi-VN" baseline="0" smtClean="0"/>
              <a:t> ngõ vào Input; còn giá trị ở chân B thì lại được nối với chân Q của flip flop, như vậy để Q = 0, dữ liệu đầu vào của flip flop phải là 0 và ta quay trở lại vấn đề ban đầu. </a:t>
            </a:r>
          </a:p>
          <a:p>
            <a:r>
              <a:rPr lang="vi-VN" baseline="0" smtClean="0"/>
              <a:t>Như vậy, do giới hạn về số lượng ngõ vào – khiến ta khó mà gán giá trị trực tiếp cho các phần tử bên trong, và do bản chất của phần tử tuần tự, </a:t>
            </a:r>
            <a:r>
              <a:rPr lang="vi-VN" baseline="0" smtClean="0"/>
              <a:t>ta không thể điều khiển được các phần tử trong thiết kế này dễ dàng như đối với một mạch tổ hợp đơn thuần. Khi việc loại bỏ các phần tử tuần tự khỏi thiết kế là không khả thi, làm thế nào để kiểm tra thiết kế?</a:t>
            </a:r>
            <a:endParaRPr lang="vi-VN" baseline="0" smtClean="0"/>
          </a:p>
        </p:txBody>
      </p:sp>
      <p:sp>
        <p:nvSpPr>
          <p:cNvPr id="4" name="Slide Number Placeholder 3"/>
          <p:cNvSpPr>
            <a:spLocks noGrp="1"/>
          </p:cNvSpPr>
          <p:nvPr>
            <p:ph type="sldNum" sz="quarter" idx="10"/>
          </p:nvPr>
        </p:nvSpPr>
        <p:spPr/>
        <p:txBody>
          <a:bodyPr/>
          <a:lstStyle/>
          <a:p>
            <a:fld id="{06927009-C44B-487B-BF54-BA289DEBE3EB}" type="slidenum">
              <a:rPr lang="zh-TW" altLang="en-US" smtClean="0"/>
              <a:t>10</a:t>
            </a:fld>
            <a:endParaRPr lang="zh-TW" altLang="en-US"/>
          </a:p>
        </p:txBody>
      </p:sp>
    </p:spTree>
    <p:extLst>
      <p:ext uri="{BB962C8B-B14F-4D97-AF65-F5344CB8AC3E}">
        <p14:creationId xmlns:p14="http://schemas.microsoft.com/office/powerpoint/2010/main" val="39263287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封面">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文字版面配置區 2"/>
          <p:cNvSpPr>
            <a:spLocks noGrp="1"/>
          </p:cNvSpPr>
          <p:nvPr>
            <p:ph type="body" idx="1"/>
          </p:nvPr>
        </p:nvSpPr>
        <p:spPr>
          <a:xfrm>
            <a:off x="1440000" y="2520000"/>
            <a:ext cx="9600000" cy="1080000"/>
          </a:xfrm>
          <a:prstGeom prst="rect">
            <a:avLst/>
          </a:prstGeom>
        </p:spPr>
        <p:txBody>
          <a:bodyPr anchor="t">
            <a:normAutofit/>
          </a:bodyPr>
          <a:lstStyle>
            <a:lvl1pPr marL="0" indent="0" algn="r">
              <a:buNone/>
              <a:defRPr sz="2800" baseline="0">
                <a:solidFill>
                  <a:schemeClr val="bg1"/>
                </a:solidFill>
                <a:latin typeface="Calibri" panose="020F0502020204030204" pitchFamily="34" charset="0"/>
                <a:ea typeface="微軟正黑體" panose="020B0604030504040204" pitchFamily="34" charset="-12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dirty="0" smtClean="0"/>
              <a:t>按一下以編輯母片文字樣式</a:t>
            </a:r>
          </a:p>
        </p:txBody>
      </p:sp>
      <p:sp>
        <p:nvSpPr>
          <p:cNvPr id="7" name="標題 1"/>
          <p:cNvSpPr>
            <a:spLocks noGrp="1"/>
          </p:cNvSpPr>
          <p:nvPr>
            <p:ph type="ctrTitle"/>
          </p:nvPr>
        </p:nvSpPr>
        <p:spPr>
          <a:xfrm>
            <a:off x="1440000" y="1080000"/>
            <a:ext cx="9600000" cy="1080000"/>
          </a:xfrm>
          <a:prstGeom prst="rect">
            <a:avLst/>
          </a:prstGeom>
        </p:spPr>
        <p:txBody>
          <a:bodyPr anchor="t">
            <a:normAutofit/>
          </a:bodyPr>
          <a:lstStyle>
            <a:lvl1pPr algn="r">
              <a:defRPr sz="3600" b="1" baseline="0">
                <a:solidFill>
                  <a:schemeClr val="bg1"/>
                </a:solidFill>
                <a:latin typeface="Calibri" panose="020F0502020204030204" pitchFamily="34" charset="0"/>
                <a:ea typeface="微軟正黑體" panose="020B0604030504040204" pitchFamily="34" charset="-120"/>
              </a:defRPr>
            </a:lvl1pPr>
          </a:lstStyle>
          <a:p>
            <a:r>
              <a:rPr lang="zh-TW" altLang="en-US" dirty="0" smtClean="0"/>
              <a:t>按一下以編輯母片標題樣式</a:t>
            </a:r>
            <a:endParaRPr lang="zh-TW" altLang="en-US" dirty="0"/>
          </a:p>
        </p:txBody>
      </p:sp>
      <p:sp>
        <p:nvSpPr>
          <p:cNvPr id="10" name="文字方塊 9"/>
          <p:cNvSpPr txBox="1"/>
          <p:nvPr userDrawn="1"/>
        </p:nvSpPr>
        <p:spPr>
          <a:xfrm>
            <a:off x="9865844" y="5528537"/>
            <a:ext cx="1088760" cy="276999"/>
          </a:xfrm>
          <a:prstGeom prst="rect">
            <a:avLst/>
          </a:prstGeom>
          <a:noFill/>
        </p:spPr>
        <p:txBody>
          <a:bodyPr wrap="none" rtlCol="0">
            <a:spAutoFit/>
          </a:bodyPr>
          <a:lstStyle/>
          <a:p>
            <a:r>
              <a:rPr lang="en-US" altLang="zh-TW" sz="1200" b="1" kern="1200" dirty="0" smtClean="0">
                <a:solidFill>
                  <a:schemeClr val="accent1">
                    <a:lumMod val="60000"/>
                    <a:lumOff val="40000"/>
                  </a:schemeClr>
                </a:solidFill>
                <a:effectLst/>
                <a:latin typeface="Century Gothic" panose="020B0502020202020204" pitchFamily="34" charset="0"/>
                <a:ea typeface="+mn-ea"/>
                <a:cs typeface="+mn-cs"/>
              </a:rPr>
              <a:t>Confidential</a:t>
            </a:r>
            <a:endParaRPr lang="zh-TW" altLang="en-US" sz="1200" b="1" dirty="0">
              <a:solidFill>
                <a:schemeClr val="accent1">
                  <a:lumMod val="60000"/>
                  <a:lumOff val="40000"/>
                </a:schemeClr>
              </a:solidFill>
              <a:latin typeface="Century Gothic" panose="020B0502020202020204" pitchFamily="34" charset="0"/>
            </a:endParaRPr>
          </a:p>
        </p:txBody>
      </p:sp>
      <p:cxnSp>
        <p:nvCxnSpPr>
          <p:cNvPr id="11" name="直線接點 10"/>
          <p:cNvCxnSpPr/>
          <p:nvPr userDrawn="1"/>
        </p:nvCxnSpPr>
        <p:spPr>
          <a:xfrm>
            <a:off x="11124776" y="1171578"/>
            <a:ext cx="0" cy="981075"/>
          </a:xfrm>
          <a:prstGeom prst="line">
            <a:avLst/>
          </a:prstGeom>
          <a:ln w="28575">
            <a:solidFill>
              <a:srgbClr val="EB005A"/>
            </a:solidFill>
          </a:ln>
        </p:spPr>
        <p:style>
          <a:lnRef idx="1">
            <a:schemeClr val="accent1"/>
          </a:lnRef>
          <a:fillRef idx="0">
            <a:schemeClr val="accent1"/>
          </a:fillRef>
          <a:effectRef idx="0">
            <a:schemeClr val="accent1"/>
          </a:effectRef>
          <a:fontRef idx="minor">
            <a:schemeClr val="tx1"/>
          </a:fontRef>
        </p:style>
      </p:cxnSp>
      <p:pic>
        <p:nvPicPr>
          <p:cNvPr id="16" name="圖片 15"/>
          <p:cNvPicPr>
            <a:picLocks noChangeAspect="1"/>
          </p:cNvPicPr>
          <p:nvPr userDrawn="1"/>
        </p:nvPicPr>
        <p:blipFill rotWithShape="1">
          <a:blip r:embed="rId3">
            <a:extLst>
              <a:ext uri="{28A0092B-C50C-407E-A947-70E740481C1C}">
                <a14:useLocalDpi xmlns:a14="http://schemas.microsoft.com/office/drawing/2010/main" val="0"/>
              </a:ext>
            </a:extLst>
          </a:blip>
          <a:srcRect t="58286" b="10091"/>
          <a:stretch/>
        </p:blipFill>
        <p:spPr>
          <a:xfrm>
            <a:off x="1464801" y="3600001"/>
            <a:ext cx="10413695" cy="2469874"/>
          </a:xfrm>
          <a:prstGeom prst="rect">
            <a:avLst/>
          </a:prstGeom>
        </p:spPr>
      </p:pic>
    </p:spTree>
    <p:extLst>
      <p:ext uri="{BB962C8B-B14F-4D97-AF65-F5344CB8AC3E}">
        <p14:creationId xmlns:p14="http://schemas.microsoft.com/office/powerpoint/2010/main" val="932497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內頁_1">
    <p:spTree>
      <p:nvGrpSpPr>
        <p:cNvPr id="1" name=""/>
        <p:cNvGrpSpPr/>
        <p:nvPr/>
      </p:nvGrpSpPr>
      <p:grpSpPr>
        <a:xfrm>
          <a:off x="0" y="0"/>
          <a:ext cx="0" cy="0"/>
          <a:chOff x="0" y="0"/>
          <a:chExt cx="0" cy="0"/>
        </a:xfrm>
      </p:grpSpPr>
      <p:sp>
        <p:nvSpPr>
          <p:cNvPr id="2" name="標題 1"/>
          <p:cNvSpPr>
            <a:spLocks noGrp="1"/>
          </p:cNvSpPr>
          <p:nvPr>
            <p:ph type="title"/>
          </p:nvPr>
        </p:nvSpPr>
        <p:spPr>
          <a:xfrm>
            <a:off x="1440000" y="720000"/>
            <a:ext cx="10080000" cy="1080000"/>
          </a:xfrm>
          <a:prstGeom prst="rect">
            <a:avLst/>
          </a:prstGeom>
        </p:spPr>
        <p:txBody>
          <a:bodyPr anchor="ctr"/>
          <a:lstStyle>
            <a:lvl1pPr>
              <a:defRPr sz="3600" baseline="0">
                <a:solidFill>
                  <a:srgbClr val="EB005A"/>
                </a:solidFill>
                <a:latin typeface="Calibri" panose="020F0502020204030204" pitchFamily="34" charset="0"/>
              </a:defRPr>
            </a:lvl1pPr>
          </a:lstStyle>
          <a:p>
            <a:r>
              <a:rPr lang="zh-TW" altLang="en-US" dirty="0" smtClean="0"/>
              <a:t>按一下以編輯母片標題樣式</a:t>
            </a:r>
            <a:endParaRPr lang="zh-TW" altLang="en-US" dirty="0"/>
          </a:p>
        </p:txBody>
      </p:sp>
      <p:sp>
        <p:nvSpPr>
          <p:cNvPr id="4" name="內容版面配置區 3"/>
          <p:cNvSpPr>
            <a:spLocks noGrp="1"/>
          </p:cNvSpPr>
          <p:nvPr>
            <p:ph sz="quarter" idx="10"/>
          </p:nvPr>
        </p:nvSpPr>
        <p:spPr>
          <a:xfrm>
            <a:off x="1440000" y="1980000"/>
            <a:ext cx="10080000" cy="4140000"/>
          </a:xfrm>
          <a:prstGeom prst="rect">
            <a:avLst/>
          </a:prstGeom>
        </p:spPr>
        <p:txBody>
          <a:bodyPr/>
          <a:lstStyle>
            <a:lvl1pPr>
              <a:defRPr sz="2400" b="1" baseline="0">
                <a:solidFill>
                  <a:schemeClr val="tx1"/>
                </a:solidFill>
                <a:latin typeface="Calibri" panose="020F0502020204030204" pitchFamily="34" charset="0"/>
              </a:defRPr>
            </a:lvl1pPr>
            <a:lvl2pPr>
              <a:defRPr sz="2000" baseline="0">
                <a:solidFill>
                  <a:schemeClr val="tx1"/>
                </a:solidFill>
                <a:latin typeface="Calibri" panose="020F0502020204030204" pitchFamily="34" charset="0"/>
              </a:defRPr>
            </a:lvl2pPr>
            <a:lvl3pPr>
              <a:defRPr sz="1800" baseline="0">
                <a:solidFill>
                  <a:schemeClr val="tx1"/>
                </a:solidFill>
                <a:latin typeface="Calibri" panose="020F0502020204030204" pitchFamily="34" charset="0"/>
              </a:defRPr>
            </a:lvl3pPr>
            <a:lvl4pPr>
              <a:defRPr sz="1600" baseline="0">
                <a:solidFill>
                  <a:schemeClr val="tx1"/>
                </a:solidFill>
                <a:latin typeface="Calibri" panose="020F0502020204030204" pitchFamily="34" charset="0"/>
              </a:defRPr>
            </a:lvl4pPr>
            <a:lvl5pPr>
              <a:defRPr sz="1600" baseline="0">
                <a:solidFill>
                  <a:schemeClr val="tx1"/>
                </a:solidFill>
                <a:latin typeface="Calibri" panose="020F0502020204030204" pitchFamily="34" charset="0"/>
              </a:defRPr>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Tree>
    <p:extLst>
      <p:ext uri="{BB962C8B-B14F-4D97-AF65-F5344CB8AC3E}">
        <p14:creationId xmlns:p14="http://schemas.microsoft.com/office/powerpoint/2010/main" val="1488932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內頁_2">
    <p:spTree>
      <p:nvGrpSpPr>
        <p:cNvPr id="1" name=""/>
        <p:cNvGrpSpPr/>
        <p:nvPr/>
      </p:nvGrpSpPr>
      <p:grpSpPr>
        <a:xfrm>
          <a:off x="0" y="0"/>
          <a:ext cx="0" cy="0"/>
          <a:chOff x="0" y="0"/>
          <a:chExt cx="0" cy="0"/>
        </a:xfrm>
      </p:grpSpPr>
      <p:sp>
        <p:nvSpPr>
          <p:cNvPr id="3" name="標題 1"/>
          <p:cNvSpPr>
            <a:spLocks noGrp="1"/>
          </p:cNvSpPr>
          <p:nvPr>
            <p:ph type="title"/>
          </p:nvPr>
        </p:nvSpPr>
        <p:spPr>
          <a:xfrm>
            <a:off x="1440000" y="720000"/>
            <a:ext cx="10080000" cy="1080000"/>
          </a:xfrm>
          <a:prstGeom prst="rect">
            <a:avLst/>
          </a:prstGeom>
        </p:spPr>
        <p:txBody>
          <a:bodyPr anchor="ctr"/>
          <a:lstStyle>
            <a:lvl1pPr>
              <a:defRPr sz="3600" baseline="0">
                <a:solidFill>
                  <a:srgbClr val="EB005A"/>
                </a:solidFill>
                <a:latin typeface="Calibri" panose="020F0502020204030204" pitchFamily="34" charset="0"/>
              </a:defRPr>
            </a:lvl1pPr>
          </a:lstStyle>
          <a:p>
            <a:r>
              <a:rPr lang="zh-TW" altLang="en-US" dirty="0" smtClean="0"/>
              <a:t>按一下以編輯母片標題樣式</a:t>
            </a:r>
            <a:endParaRPr lang="zh-TW" altLang="en-US" dirty="0"/>
          </a:p>
        </p:txBody>
      </p:sp>
    </p:spTree>
    <p:extLst>
      <p:ext uri="{BB962C8B-B14F-4D97-AF65-F5344CB8AC3E}">
        <p14:creationId xmlns:p14="http://schemas.microsoft.com/office/powerpoint/2010/main" val="1287670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章節插頁">
    <p:bg>
      <p:bgPr>
        <a:solidFill>
          <a:schemeClr val="bg1">
            <a:lumMod val="95000"/>
          </a:schemeClr>
        </a:solidFill>
        <a:effectLst/>
      </p:bgPr>
    </p:bg>
    <p:spTree>
      <p:nvGrpSpPr>
        <p:cNvPr id="1" name=""/>
        <p:cNvGrpSpPr/>
        <p:nvPr/>
      </p:nvGrpSpPr>
      <p:grpSpPr>
        <a:xfrm>
          <a:off x="0" y="0"/>
          <a:ext cx="0" cy="0"/>
          <a:chOff x="0" y="0"/>
          <a:chExt cx="0" cy="0"/>
        </a:xfrm>
      </p:grpSpPr>
      <p:sp>
        <p:nvSpPr>
          <p:cNvPr id="3" name="標題 1"/>
          <p:cNvSpPr>
            <a:spLocks noGrp="1"/>
          </p:cNvSpPr>
          <p:nvPr>
            <p:ph type="title"/>
          </p:nvPr>
        </p:nvSpPr>
        <p:spPr>
          <a:xfrm>
            <a:off x="1680000" y="2880000"/>
            <a:ext cx="10080000" cy="1080000"/>
          </a:xfrm>
          <a:prstGeom prst="rect">
            <a:avLst/>
          </a:prstGeom>
        </p:spPr>
        <p:txBody>
          <a:bodyPr anchor="b">
            <a:normAutofit/>
          </a:bodyPr>
          <a:lstStyle>
            <a:lvl1pPr>
              <a:defRPr sz="3600" baseline="0">
                <a:solidFill>
                  <a:schemeClr val="tx1"/>
                </a:solidFill>
                <a:latin typeface="Calibri" panose="020F0502020204030204" pitchFamily="34" charset="0"/>
              </a:defRPr>
            </a:lvl1pPr>
          </a:lstStyle>
          <a:p>
            <a:r>
              <a:rPr lang="zh-TW" altLang="en-US" dirty="0" smtClean="0"/>
              <a:t>按一下以編輯母片標題樣式</a:t>
            </a:r>
            <a:endParaRPr lang="zh-TW" altLang="en-US" dirty="0"/>
          </a:p>
        </p:txBody>
      </p:sp>
      <p:pic>
        <p:nvPicPr>
          <p:cNvPr id="8" name="圖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12124" y="3990443"/>
            <a:ext cx="10594621" cy="111219"/>
          </a:xfrm>
          <a:prstGeom prst="rect">
            <a:avLst/>
          </a:prstGeom>
        </p:spPr>
      </p:pic>
      <p:pic>
        <p:nvPicPr>
          <p:cNvPr id="10" name="圖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459951"/>
            <a:ext cx="3115733" cy="72396"/>
          </a:xfrm>
          <a:prstGeom prst="rect">
            <a:avLst/>
          </a:prstGeom>
        </p:spPr>
      </p:pic>
      <p:sp>
        <p:nvSpPr>
          <p:cNvPr id="6" name="Text Box 15"/>
          <p:cNvSpPr txBox="1">
            <a:spLocks noChangeArrowheads="1"/>
          </p:cNvSpPr>
          <p:nvPr userDrawn="1"/>
        </p:nvSpPr>
        <p:spPr bwMode="auto">
          <a:xfrm>
            <a:off x="11472169" y="6402597"/>
            <a:ext cx="67250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fld id="{B9BB4768-2ACB-4A6A-8962-41794B66754D}" type="slidenum">
              <a:rPr lang="en-US" altLang="zh-TW" sz="1000" b="1">
                <a:solidFill>
                  <a:srgbClr val="333333"/>
                </a:solidFill>
                <a:ea typeface="華康中黑體" pitchFamily="49" charset="-120"/>
              </a:rPr>
              <a:pPr algn="l"/>
              <a:t>‹#›</a:t>
            </a:fld>
            <a:endParaRPr lang="en-US" altLang="zh-TW" sz="1000" b="1" dirty="0">
              <a:solidFill>
                <a:srgbClr val="333333"/>
              </a:solidFill>
              <a:ea typeface="華康中黑體" pitchFamily="49" charset="-120"/>
            </a:endParaRPr>
          </a:p>
        </p:txBody>
      </p:sp>
    </p:spTree>
    <p:extLst>
      <p:ext uri="{BB962C8B-B14F-4D97-AF65-F5344CB8AC3E}">
        <p14:creationId xmlns:p14="http://schemas.microsoft.com/office/powerpoint/2010/main" val="27051169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圖片 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 y="857"/>
            <a:ext cx="12193523" cy="6857143"/>
          </a:xfrm>
          <a:prstGeom prst="rect">
            <a:avLst/>
          </a:prstGeom>
        </p:spPr>
      </p:pic>
      <p:sp>
        <p:nvSpPr>
          <p:cNvPr id="10" name="Text Box 15"/>
          <p:cNvSpPr txBox="1">
            <a:spLocks noChangeArrowheads="1"/>
          </p:cNvSpPr>
          <p:nvPr userDrawn="1"/>
        </p:nvSpPr>
        <p:spPr bwMode="auto">
          <a:xfrm>
            <a:off x="11478697" y="6420284"/>
            <a:ext cx="67250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fld id="{B9BB4768-2ACB-4A6A-8962-41794B66754D}" type="slidenum">
              <a:rPr lang="en-US" altLang="zh-TW" sz="1000" b="1">
                <a:solidFill>
                  <a:srgbClr val="333333"/>
                </a:solidFill>
                <a:ea typeface="華康中黑體" pitchFamily="49" charset="-120"/>
              </a:rPr>
              <a:pPr algn="l"/>
              <a:t>‹#›</a:t>
            </a:fld>
            <a:endParaRPr lang="en-US" altLang="zh-TW" sz="1000" b="1" dirty="0">
              <a:solidFill>
                <a:srgbClr val="333333"/>
              </a:solidFill>
              <a:ea typeface="華康中黑體" pitchFamily="49" charset="-120"/>
            </a:endParaRPr>
          </a:p>
        </p:txBody>
      </p:sp>
      <p:sp>
        <p:nvSpPr>
          <p:cNvPr id="7" name="文字方塊 6"/>
          <p:cNvSpPr txBox="1"/>
          <p:nvPr userDrawn="1"/>
        </p:nvSpPr>
        <p:spPr>
          <a:xfrm>
            <a:off x="419854" y="6419428"/>
            <a:ext cx="1088760" cy="276999"/>
          </a:xfrm>
          <a:prstGeom prst="rect">
            <a:avLst/>
          </a:prstGeom>
          <a:noFill/>
        </p:spPr>
        <p:txBody>
          <a:bodyPr wrap="none" rtlCol="0">
            <a:spAutoFit/>
          </a:bodyPr>
          <a:lstStyle/>
          <a:p>
            <a:r>
              <a:rPr lang="en-US" altLang="zh-TW" sz="1200" b="1" kern="1200" dirty="0" smtClean="0">
                <a:solidFill>
                  <a:schemeClr val="bg1">
                    <a:lumMod val="85000"/>
                  </a:schemeClr>
                </a:solidFill>
                <a:effectLst/>
                <a:latin typeface="Century Gothic" panose="020B0502020202020204" pitchFamily="34" charset="0"/>
                <a:ea typeface="+mn-ea"/>
                <a:cs typeface="+mn-cs"/>
              </a:rPr>
              <a:t>Confidential</a:t>
            </a:r>
            <a:endParaRPr lang="zh-TW" altLang="en-US" sz="1200" b="1" dirty="0">
              <a:solidFill>
                <a:schemeClr val="bg1">
                  <a:lumMod val="85000"/>
                </a:schemeClr>
              </a:solidFill>
              <a:latin typeface="Century Gothic" panose="020B0502020202020204" pitchFamily="34" charset="0"/>
            </a:endParaRPr>
          </a:p>
        </p:txBody>
      </p:sp>
    </p:spTree>
    <p:extLst>
      <p:ext uri="{BB962C8B-B14F-4D97-AF65-F5344CB8AC3E}">
        <p14:creationId xmlns:p14="http://schemas.microsoft.com/office/powerpoint/2010/main" val="3871463843"/>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5" r:id="rId3"/>
    <p:sldLayoutId id="2147483744" r:id="rId4"/>
  </p:sldLayoutIdLst>
  <p:txStyles>
    <p:titleStyle>
      <a:lvl1pPr algn="l" defTabSz="914400" rtl="0" eaLnBrk="1" latinLnBrk="0" hangingPunct="1">
        <a:spcBef>
          <a:spcPct val="0"/>
        </a:spcBef>
        <a:buNone/>
        <a:defRPr sz="3600" b="1" kern="1200" baseline="0">
          <a:solidFill>
            <a:srgbClr val="FA4646"/>
          </a:solidFill>
          <a:latin typeface="Century Gothic" panose="020B0502020202020204" pitchFamily="34" charset="0"/>
          <a:ea typeface="微軟正黑體" panose="020B0604030504040204" pitchFamily="34" charset="-120"/>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800" kern="1200" baseline="0">
          <a:solidFill>
            <a:schemeClr val="tx1">
              <a:lumMod val="75000"/>
              <a:lumOff val="25000"/>
            </a:schemeClr>
          </a:solidFill>
          <a:latin typeface="Century Gothic" panose="020B0502020202020204" pitchFamily="34" charset="0"/>
          <a:ea typeface="微軟正黑體" panose="020B0604030504040204" pitchFamily="34" charset="-120"/>
          <a:cs typeface="+mn-cs"/>
        </a:defRPr>
      </a:lvl1pPr>
      <a:lvl2pPr marL="742950" indent="-285750" algn="l" defTabSz="914400" rtl="0" eaLnBrk="1" latinLnBrk="0" hangingPunct="1">
        <a:spcBef>
          <a:spcPct val="20000"/>
        </a:spcBef>
        <a:buFont typeface="Arial" panose="020B0604020202020204" pitchFamily="34" charset="0"/>
        <a:buChar char="–"/>
        <a:defRPr sz="2400" kern="1200" baseline="0">
          <a:solidFill>
            <a:schemeClr val="tx1">
              <a:lumMod val="75000"/>
              <a:lumOff val="25000"/>
            </a:schemeClr>
          </a:solidFill>
          <a:latin typeface="Century Gothic" panose="020B0502020202020204" pitchFamily="34" charset="0"/>
          <a:ea typeface="微軟正黑體" panose="020B0604030504040204" pitchFamily="34" charset="-120"/>
          <a:cs typeface="+mn-cs"/>
        </a:defRPr>
      </a:lvl2pPr>
      <a:lvl3pPr marL="1143000" indent="-228600" algn="l" defTabSz="914400" rtl="0" eaLnBrk="1" latinLnBrk="0" hangingPunct="1">
        <a:spcBef>
          <a:spcPct val="20000"/>
        </a:spcBef>
        <a:buFont typeface="Arial" panose="020B0604020202020204" pitchFamily="34" charset="0"/>
        <a:buChar char="•"/>
        <a:defRPr sz="2000" kern="1200" baseline="0">
          <a:solidFill>
            <a:schemeClr val="tx1">
              <a:lumMod val="75000"/>
              <a:lumOff val="25000"/>
            </a:schemeClr>
          </a:solidFill>
          <a:latin typeface="Century Gothic" panose="020B0502020202020204" pitchFamily="34" charset="0"/>
          <a:ea typeface="微軟正黑體" panose="020B0604030504040204" pitchFamily="34" charset="-120"/>
          <a:cs typeface="+mn-cs"/>
        </a:defRPr>
      </a:lvl3pPr>
      <a:lvl4pPr marL="1600200" indent="-228600" algn="l" defTabSz="914400" rtl="0" eaLnBrk="1" latinLnBrk="0" hangingPunct="1">
        <a:spcBef>
          <a:spcPct val="20000"/>
        </a:spcBef>
        <a:buFont typeface="Arial" panose="020B0604020202020204" pitchFamily="34" charset="0"/>
        <a:buChar char="–"/>
        <a:defRPr sz="1800" kern="1200" baseline="0">
          <a:solidFill>
            <a:schemeClr val="tx1">
              <a:lumMod val="75000"/>
              <a:lumOff val="25000"/>
            </a:schemeClr>
          </a:solidFill>
          <a:latin typeface="Century Gothic" panose="020B0502020202020204" pitchFamily="34" charset="0"/>
          <a:ea typeface="微軟正黑體" panose="020B0604030504040204" pitchFamily="34" charset="-120"/>
          <a:cs typeface="+mn-cs"/>
        </a:defRPr>
      </a:lvl4pPr>
      <a:lvl5pPr marL="2057400" indent="-228600" algn="l" defTabSz="914400" rtl="0" eaLnBrk="1" latinLnBrk="0" hangingPunct="1">
        <a:spcBef>
          <a:spcPct val="20000"/>
        </a:spcBef>
        <a:buFont typeface="Arial" panose="020B0604020202020204" pitchFamily="34" charset="0"/>
        <a:buChar char="»"/>
        <a:defRPr sz="1800" kern="1200" baseline="0">
          <a:solidFill>
            <a:schemeClr val="tx1">
              <a:lumMod val="75000"/>
              <a:lumOff val="25000"/>
            </a:schemeClr>
          </a:solidFill>
          <a:latin typeface="Century Gothic" panose="020B0502020202020204" pitchFamily="34" charset="0"/>
          <a:ea typeface="微軟正黑體" panose="020B0604030504040204" pitchFamily="34" charset="-12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130.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file:///\\faraday.com.tw\com\Proj\DesignKitUsage\ftsmbist\tessent%20doc"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hyperlink" Target="file:///\\faraday.com.tw\com\Proj\DesignKitUsage\fiolt" TargetMode="External"/><Relationship Id="rId5" Type="http://schemas.openxmlformats.org/officeDocument/2006/relationships/image" Target="../media/image28.emf"/><Relationship Id="rId4" Type="http://schemas.openxmlformats.org/officeDocument/2006/relationships/oleObject" Target="../embeddings/oleObject1.bin"/></Relationships>
</file>

<file path=ppt/slides/_rels/slide26.xml.rels><?xml version="1.0" encoding="UTF-8" standalone="yes"?>
<Relationships xmlns="http://schemas.openxmlformats.org/package/2006/relationships"><Relationship Id="rId3" Type="http://schemas.openxmlformats.org/officeDocument/2006/relationships/hyperlink" Target="file:///\\faraday.com.tw\com\Proj\DesignKitUsage\ftip"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file:///\\faraday.com.tw\com\Proj\DesignKitUsage\ftip"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hyperlink" Target="file:///\\faraday.com.tw\com\Proj\DesignKitUsage\ftrc" TargetMode="External"/><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body" idx="1"/>
          </p:nvPr>
        </p:nvSpPr>
        <p:spPr>
          <a:prstGeom prst="rect">
            <a:avLst/>
          </a:prstGeom>
        </p:spPr>
        <p:txBody>
          <a:bodyPr/>
          <a:lstStyle/>
          <a:p>
            <a:r>
              <a:rPr lang="en-US" altLang="zh-TW" smtClean="0">
                <a:latin typeface="+mj-lt"/>
              </a:rPr>
              <a:t>AC / ACT3 / Vy</a:t>
            </a:r>
            <a:endParaRPr lang="zh-TW" altLang="en-US" dirty="0">
              <a:latin typeface="+mj-lt"/>
            </a:endParaRPr>
          </a:p>
        </p:txBody>
      </p:sp>
      <p:sp>
        <p:nvSpPr>
          <p:cNvPr id="2" name="標題 1"/>
          <p:cNvSpPr>
            <a:spLocks noGrp="1"/>
          </p:cNvSpPr>
          <p:nvPr>
            <p:ph type="ctrTitle"/>
          </p:nvPr>
        </p:nvSpPr>
        <p:spPr/>
        <p:txBody>
          <a:bodyPr>
            <a:noAutofit/>
          </a:bodyPr>
          <a:lstStyle/>
          <a:p>
            <a:r>
              <a:rPr lang="en-US" altLang="zh-TW" sz="4000" smtClean="0">
                <a:latin typeface="+mj-lt"/>
              </a:rPr>
              <a:t>Basic DFT Training</a:t>
            </a:r>
            <a:endParaRPr lang="zh-TW" altLang="en-US" sz="4000" dirty="0">
              <a:latin typeface="+mj-lt"/>
            </a:endParaRPr>
          </a:p>
        </p:txBody>
      </p:sp>
    </p:spTree>
    <p:extLst>
      <p:ext uri="{BB962C8B-B14F-4D97-AF65-F5344CB8AC3E}">
        <p14:creationId xmlns:p14="http://schemas.microsoft.com/office/powerpoint/2010/main" val="14962038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Problem with Sequential Cells</a:t>
            </a:r>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3405" y="2340684"/>
            <a:ext cx="9865189" cy="2176631"/>
          </a:xfrm>
          <a:prstGeom prst="rect">
            <a:avLst/>
          </a:prstGeom>
        </p:spPr>
      </p:pic>
      <p:sp>
        <p:nvSpPr>
          <p:cNvPr id="6" name="TextBox 5"/>
          <p:cNvSpPr txBox="1"/>
          <p:nvPr/>
        </p:nvSpPr>
        <p:spPr>
          <a:xfrm>
            <a:off x="2638753" y="5057999"/>
            <a:ext cx="6914491" cy="923330"/>
          </a:xfrm>
          <a:prstGeom prst="rect">
            <a:avLst/>
          </a:prstGeom>
          <a:solidFill>
            <a:srgbClr val="FDEDCF">
              <a:alpha val="20000"/>
            </a:srgbClr>
          </a:solidFill>
        </p:spPr>
        <p:txBody>
          <a:bodyPr wrap="square" rtlCol="0">
            <a:spAutoFit/>
          </a:bodyPr>
          <a:lstStyle/>
          <a:p>
            <a:r>
              <a:rPr lang="en-US" smtClean="0">
                <a:latin typeface="Ebrima" panose="02000000000000000000" pitchFamily="2" charset="0"/>
                <a:ea typeface="Ebrima" panose="02000000000000000000" pitchFamily="2" charset="0"/>
                <a:cs typeface="Ebrima" panose="02000000000000000000" pitchFamily="2" charset="0"/>
              </a:rPr>
              <a:t>Unable to sensitize s-a-1 because:</a:t>
            </a:r>
          </a:p>
          <a:p>
            <a:pPr marL="285750" indent="-285750">
              <a:buFontTx/>
              <a:buChar char="-"/>
            </a:pPr>
            <a:r>
              <a:rPr lang="en-US" smtClean="0">
                <a:latin typeface="Ebrima" panose="02000000000000000000" pitchFamily="2" charset="0"/>
                <a:ea typeface="Ebrima" panose="02000000000000000000" pitchFamily="2" charset="0"/>
                <a:cs typeface="Ebrima" panose="02000000000000000000" pitchFamily="2" charset="0"/>
              </a:rPr>
              <a:t>Limited I/O access </a:t>
            </a:r>
            <a:r>
              <a:rPr lang="en-US" smtClean="0">
                <a:latin typeface="Ebrima" panose="02000000000000000000" pitchFamily="2" charset="0"/>
                <a:ea typeface="Ebrima" panose="02000000000000000000" pitchFamily="2" charset="0"/>
                <a:cs typeface="Ebrima" panose="02000000000000000000" pitchFamily="2" charset="0"/>
                <a:sym typeface="Wingdings" panose="05000000000000000000" pitchFamily="2" charset="2"/>
              </a:rPr>
              <a:t> cannot control pin B of OR cell from Input.</a:t>
            </a:r>
          </a:p>
          <a:p>
            <a:pPr marL="285750" indent="-285750">
              <a:buFontTx/>
              <a:buChar char="-"/>
            </a:pPr>
            <a:r>
              <a:rPr lang="en-US" smtClean="0">
                <a:latin typeface="Ebrima" panose="02000000000000000000" pitchFamily="2" charset="0"/>
                <a:ea typeface="Ebrima" panose="02000000000000000000" pitchFamily="2" charset="0"/>
                <a:cs typeface="Ebrima" panose="02000000000000000000" pitchFamily="2" charset="0"/>
                <a:sym typeface="Wingdings" panose="05000000000000000000" pitchFamily="2" charset="2"/>
              </a:rPr>
              <a:t>The nature of sequential cell DFF.</a:t>
            </a:r>
            <a:r>
              <a:rPr lang="en-US" smtClean="0">
                <a:latin typeface="Ebrima" panose="02000000000000000000" pitchFamily="2" charset="0"/>
                <a:ea typeface="Ebrima" panose="02000000000000000000" pitchFamily="2" charset="0"/>
                <a:cs typeface="Ebrima" panose="02000000000000000000" pitchFamily="2" charset="0"/>
              </a:rPr>
              <a:t> </a:t>
            </a:r>
            <a:endParaRPr lang="en-US">
              <a:latin typeface="Ebrima" panose="02000000000000000000" pitchFamily="2" charset="0"/>
              <a:ea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117044060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Scan</a:t>
            </a:r>
            <a:endParaRPr lang="en-US"/>
          </a:p>
        </p:txBody>
      </p:sp>
      <p:sp>
        <p:nvSpPr>
          <p:cNvPr id="5" name="Rectangle 4"/>
          <p:cNvSpPr/>
          <p:nvPr/>
        </p:nvSpPr>
        <p:spPr>
          <a:xfrm>
            <a:off x="1439999" y="1800000"/>
            <a:ext cx="9334017" cy="1446550"/>
          </a:xfrm>
          <a:prstGeom prst="rect">
            <a:avLst/>
          </a:prstGeom>
        </p:spPr>
        <p:txBody>
          <a:bodyPr wrap="square">
            <a:spAutoFit/>
          </a:bodyPr>
          <a:lstStyle/>
          <a:p>
            <a:pPr marL="285750" indent="-285750" algn="just">
              <a:buFont typeface="Arial" panose="020B0604020202020204" pitchFamily="34" charset="0"/>
              <a:buChar char="•"/>
            </a:pPr>
            <a:r>
              <a:rPr lang="en-US">
                <a:solidFill>
                  <a:srgbClr val="000000"/>
                </a:solidFill>
                <a:latin typeface="Ebrima" panose="02000000000000000000" pitchFamily="2" charset="0"/>
                <a:ea typeface="Ebrima" panose="02000000000000000000" pitchFamily="2" charset="0"/>
                <a:cs typeface="Ebrima" panose="02000000000000000000" pitchFamily="2" charset="0"/>
              </a:rPr>
              <a:t>Scan test involves scanning test patterns into internal circuits within the </a:t>
            </a:r>
            <a:r>
              <a:rPr lang="en-US" smtClean="0">
                <a:solidFill>
                  <a:srgbClr val="000000"/>
                </a:solidFill>
                <a:latin typeface="Ebrima" panose="02000000000000000000" pitchFamily="2" charset="0"/>
                <a:ea typeface="Ebrima" panose="02000000000000000000" pitchFamily="2" charset="0"/>
                <a:cs typeface="Ebrima" panose="02000000000000000000" pitchFamily="2" charset="0"/>
              </a:rPr>
              <a:t>chip </a:t>
            </a:r>
            <a:r>
              <a:rPr lang="en-US">
                <a:solidFill>
                  <a:srgbClr val="000000"/>
                </a:solidFill>
                <a:latin typeface="Ebrima" panose="02000000000000000000" pitchFamily="2" charset="0"/>
                <a:ea typeface="Ebrima" panose="02000000000000000000" pitchFamily="2" charset="0"/>
                <a:cs typeface="Ebrima" panose="02000000000000000000" pitchFamily="2" charset="0"/>
              </a:rPr>
              <a:t>under </a:t>
            </a:r>
            <a:r>
              <a:rPr lang="en-US" smtClean="0">
                <a:solidFill>
                  <a:srgbClr val="000000"/>
                </a:solidFill>
                <a:latin typeface="Ebrima" panose="02000000000000000000" pitchFamily="2" charset="0"/>
                <a:ea typeface="Ebrima" panose="02000000000000000000" pitchFamily="2" charset="0"/>
                <a:cs typeface="Ebrima" panose="02000000000000000000" pitchFamily="2" charset="0"/>
              </a:rPr>
              <a:t>test.</a:t>
            </a:r>
          </a:p>
          <a:p>
            <a:pPr marL="285750" indent="-285750" algn="just">
              <a:buFont typeface="Arial" panose="020B0604020202020204" pitchFamily="34" charset="0"/>
              <a:buChar char="•"/>
            </a:pPr>
            <a:endParaRPr lang="en-US" sz="800">
              <a:solidFill>
                <a:srgbClr val="000000"/>
              </a:solidFill>
              <a:latin typeface="Ebrima" panose="02000000000000000000" pitchFamily="2" charset="0"/>
              <a:ea typeface="Ebrima" panose="02000000000000000000" pitchFamily="2" charset="0"/>
              <a:cs typeface="Ebrima" panose="02000000000000000000" pitchFamily="2" charset="0"/>
            </a:endParaRPr>
          </a:p>
          <a:p>
            <a:pPr marL="285750" indent="-285750" algn="just">
              <a:buFont typeface="Arial" panose="020B0604020202020204" pitchFamily="34" charset="0"/>
              <a:buChar char="•"/>
            </a:pPr>
            <a:r>
              <a:rPr lang="en-US" smtClean="0">
                <a:solidFill>
                  <a:srgbClr val="000000"/>
                </a:solidFill>
                <a:latin typeface="Ebrima" panose="02000000000000000000" pitchFamily="2" charset="0"/>
                <a:ea typeface="Ebrima" panose="02000000000000000000" pitchFamily="2" charset="0"/>
                <a:cs typeface="Ebrima" panose="02000000000000000000" pitchFamily="2" charset="0"/>
              </a:rPr>
              <a:t>Scan </a:t>
            </a:r>
            <a:r>
              <a:rPr lang="en-US">
                <a:solidFill>
                  <a:srgbClr val="000000"/>
                </a:solidFill>
                <a:latin typeface="Ebrima" panose="02000000000000000000" pitchFamily="2" charset="0"/>
                <a:ea typeface="Ebrima" panose="02000000000000000000" pitchFamily="2" charset="0"/>
                <a:cs typeface="Ebrima" panose="02000000000000000000" pitchFamily="2" charset="0"/>
              </a:rPr>
              <a:t>enables the placement of a value at any node in the circuit and the propagation of that value to the output after being inserted into the </a:t>
            </a:r>
            <a:r>
              <a:rPr lang="en-US" smtClean="0">
                <a:solidFill>
                  <a:srgbClr val="000000"/>
                </a:solidFill>
                <a:latin typeface="Ebrima" panose="02000000000000000000" pitchFamily="2" charset="0"/>
                <a:ea typeface="Ebrima" panose="02000000000000000000" pitchFamily="2" charset="0"/>
                <a:cs typeface="Ebrima" panose="02000000000000000000" pitchFamily="2" charset="0"/>
              </a:rPr>
              <a:t>design. This is facilitated by </a:t>
            </a:r>
            <a:r>
              <a:rPr lang="en-US" b="1" smtClean="0">
                <a:solidFill>
                  <a:srgbClr val="000000"/>
                </a:solidFill>
                <a:latin typeface="Ebrima" panose="02000000000000000000" pitchFamily="2" charset="0"/>
                <a:ea typeface="Ebrima" panose="02000000000000000000" pitchFamily="2" charset="0"/>
                <a:cs typeface="Ebrima" panose="02000000000000000000" pitchFamily="2" charset="0"/>
              </a:rPr>
              <a:t>adding a muxing logic </a:t>
            </a:r>
            <a:r>
              <a:rPr lang="en-US" smtClean="0">
                <a:solidFill>
                  <a:srgbClr val="000000"/>
                </a:solidFill>
                <a:latin typeface="Ebrima" panose="02000000000000000000" pitchFamily="2" charset="0"/>
                <a:ea typeface="Ebrima" panose="02000000000000000000" pitchFamily="2" charset="0"/>
                <a:cs typeface="Ebrima" panose="02000000000000000000" pitchFamily="2" charset="0"/>
              </a:rPr>
              <a:t>to sequential cells, turning them to “scan cells”.</a:t>
            </a:r>
          </a:p>
          <a:p>
            <a:pPr marL="285750" indent="-285750" algn="just">
              <a:buFont typeface="Arial" panose="020B0604020202020204" pitchFamily="34" charset="0"/>
              <a:buChar char="•"/>
            </a:pPr>
            <a:endParaRPr lang="en-US" sz="800" smtClean="0">
              <a:solidFill>
                <a:srgbClr val="000000"/>
              </a:solidFill>
              <a:latin typeface="Ebrima" panose="02000000000000000000" pitchFamily="2" charset="0"/>
              <a:ea typeface="Ebrima" panose="02000000000000000000" pitchFamily="2" charset="0"/>
              <a:cs typeface="Ebrima" panose="02000000000000000000" pitchFamily="2" charset="0"/>
            </a:endParaRPr>
          </a:p>
        </p:txBody>
      </p:sp>
      <p:grpSp>
        <p:nvGrpSpPr>
          <p:cNvPr id="11" name="Group 10"/>
          <p:cNvGrpSpPr/>
          <p:nvPr/>
        </p:nvGrpSpPr>
        <p:grpSpPr>
          <a:xfrm>
            <a:off x="2947987" y="3429000"/>
            <a:ext cx="6296025" cy="2235385"/>
            <a:chOff x="2947987" y="3445520"/>
            <a:chExt cx="6296025" cy="2235385"/>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7987" y="3445520"/>
              <a:ext cx="6296025" cy="1724025"/>
            </a:xfrm>
            <a:prstGeom prst="rect">
              <a:avLst/>
            </a:prstGeom>
          </p:spPr>
        </p:pic>
        <p:sp>
          <p:nvSpPr>
            <p:cNvPr id="8" name="Rectangle 7"/>
            <p:cNvSpPr/>
            <p:nvPr/>
          </p:nvSpPr>
          <p:spPr>
            <a:xfrm>
              <a:off x="5612847" y="5219240"/>
              <a:ext cx="3631165" cy="461665"/>
            </a:xfrm>
            <a:prstGeom prst="rect">
              <a:avLst/>
            </a:prstGeom>
          </p:spPr>
          <p:txBody>
            <a:bodyPr wrap="square">
              <a:spAutoFit/>
            </a:bodyPr>
            <a:lstStyle/>
            <a:p>
              <a:pPr algn="ctr"/>
              <a:r>
                <a:rPr lang="en-US" sz="1200">
                  <a:solidFill>
                    <a:srgbClr val="000000"/>
                  </a:solidFill>
                  <a:latin typeface="Ebrima" panose="02000000000000000000" pitchFamily="2" charset="0"/>
                  <a:ea typeface="Ebrima" panose="02000000000000000000" pitchFamily="2" charset="0"/>
                  <a:cs typeface="Ebrima" panose="02000000000000000000" pitchFamily="2" charset="0"/>
                </a:rPr>
                <a:t>Scan_enable = 1 </a:t>
              </a:r>
              <a:r>
                <a:rPr lang="en-US" sz="1200">
                  <a:solidFill>
                    <a:srgbClr val="000000"/>
                  </a:solidFill>
                  <a:latin typeface="Ebrima" panose="02000000000000000000" pitchFamily="2" charset="0"/>
                  <a:ea typeface="Ebrima" panose="02000000000000000000" pitchFamily="2" charset="0"/>
                  <a:cs typeface="Ebrima" panose="02000000000000000000" pitchFamily="2" charset="0"/>
                  <a:sym typeface="Wingdings 3" panose="05040102010807070707" pitchFamily="18" charset="2"/>
                </a:rPr>
                <a:t></a:t>
              </a:r>
              <a:r>
                <a:rPr lang="en-US" sz="1200">
                  <a:solidFill>
                    <a:srgbClr val="000000"/>
                  </a:solidFill>
                  <a:latin typeface="Ebrima" panose="02000000000000000000" pitchFamily="2" charset="0"/>
                  <a:ea typeface="Ebrima" panose="02000000000000000000" pitchFamily="2" charset="0"/>
                  <a:cs typeface="Ebrima" panose="02000000000000000000" pitchFamily="2" charset="0"/>
                </a:rPr>
                <a:t> Scan mode (D = Scan_in</a:t>
              </a:r>
              <a:r>
                <a:rPr lang="en-US" sz="1200" smtClean="0">
                  <a:solidFill>
                    <a:srgbClr val="000000"/>
                  </a:solidFill>
                  <a:latin typeface="Ebrima" panose="02000000000000000000" pitchFamily="2" charset="0"/>
                  <a:ea typeface="Ebrima" panose="02000000000000000000" pitchFamily="2" charset="0"/>
                  <a:cs typeface="Ebrima" panose="02000000000000000000" pitchFamily="2" charset="0"/>
                </a:rPr>
                <a:t>)</a:t>
              </a:r>
            </a:p>
            <a:p>
              <a:pPr algn="ctr"/>
              <a:r>
                <a:rPr lang="en-US" sz="1200" smtClean="0">
                  <a:solidFill>
                    <a:srgbClr val="000000"/>
                  </a:solidFill>
                  <a:latin typeface="Ebrima" panose="02000000000000000000" pitchFamily="2" charset="0"/>
                  <a:ea typeface="Ebrima" panose="02000000000000000000" pitchFamily="2" charset="0"/>
                  <a:cs typeface="Ebrima" panose="02000000000000000000" pitchFamily="2" charset="0"/>
                </a:rPr>
                <a:t>Scan_enable </a:t>
              </a:r>
              <a:r>
                <a:rPr lang="en-US" sz="1200">
                  <a:solidFill>
                    <a:srgbClr val="000000"/>
                  </a:solidFill>
                  <a:latin typeface="Ebrima" panose="02000000000000000000" pitchFamily="2" charset="0"/>
                  <a:ea typeface="Ebrima" panose="02000000000000000000" pitchFamily="2" charset="0"/>
                  <a:cs typeface="Ebrima" panose="02000000000000000000" pitchFamily="2" charset="0"/>
                </a:rPr>
                <a:t>= </a:t>
              </a:r>
              <a:r>
                <a:rPr lang="en-US" sz="1200" smtClean="0">
                  <a:solidFill>
                    <a:srgbClr val="000000"/>
                  </a:solidFill>
                  <a:latin typeface="Ebrima" panose="02000000000000000000" pitchFamily="2" charset="0"/>
                  <a:ea typeface="Ebrima" panose="02000000000000000000" pitchFamily="2" charset="0"/>
                  <a:cs typeface="Ebrima" panose="02000000000000000000" pitchFamily="2" charset="0"/>
                </a:rPr>
                <a:t>0 </a:t>
              </a:r>
              <a:r>
                <a:rPr lang="en-US" sz="1200" smtClean="0">
                  <a:solidFill>
                    <a:srgbClr val="000000"/>
                  </a:solidFill>
                  <a:latin typeface="Ebrima" panose="02000000000000000000" pitchFamily="2" charset="0"/>
                  <a:ea typeface="Ebrima" panose="02000000000000000000" pitchFamily="2" charset="0"/>
                  <a:cs typeface="Ebrima" panose="02000000000000000000" pitchFamily="2" charset="0"/>
                  <a:sym typeface="Wingdings 3" panose="05040102010807070707" pitchFamily="18" charset="2"/>
                </a:rPr>
                <a:t></a:t>
              </a:r>
              <a:r>
                <a:rPr lang="en-US" sz="1200" smtClean="0">
                  <a:solidFill>
                    <a:srgbClr val="000000"/>
                  </a:solidFill>
                  <a:latin typeface="Ebrima" panose="02000000000000000000" pitchFamily="2" charset="0"/>
                  <a:ea typeface="Ebrima" panose="02000000000000000000" pitchFamily="2" charset="0"/>
                  <a:cs typeface="Ebrima" panose="02000000000000000000" pitchFamily="2" charset="0"/>
                </a:rPr>
                <a:t> Functional mode (D </a:t>
              </a:r>
              <a:r>
                <a:rPr lang="en-US" sz="1200">
                  <a:solidFill>
                    <a:srgbClr val="000000"/>
                  </a:solidFill>
                  <a:latin typeface="Ebrima" panose="02000000000000000000" pitchFamily="2" charset="0"/>
                  <a:ea typeface="Ebrima" panose="02000000000000000000" pitchFamily="2" charset="0"/>
                  <a:cs typeface="Ebrima" panose="02000000000000000000" pitchFamily="2" charset="0"/>
                </a:rPr>
                <a:t>= </a:t>
              </a:r>
              <a:r>
                <a:rPr lang="en-US" sz="1200" smtClean="0">
                  <a:solidFill>
                    <a:srgbClr val="000000"/>
                  </a:solidFill>
                  <a:latin typeface="Ebrima" panose="02000000000000000000" pitchFamily="2" charset="0"/>
                  <a:ea typeface="Ebrima" panose="02000000000000000000" pitchFamily="2" charset="0"/>
                  <a:cs typeface="Ebrima" panose="02000000000000000000" pitchFamily="2" charset="0"/>
                </a:rPr>
                <a:t>D_in)</a:t>
              </a:r>
            </a:p>
          </p:txBody>
        </p:sp>
      </p:grpSp>
    </p:spTree>
    <p:extLst>
      <p:ext uri="{BB962C8B-B14F-4D97-AF65-F5344CB8AC3E}">
        <p14:creationId xmlns:p14="http://schemas.microsoft.com/office/powerpoint/2010/main" val="19254346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Scan </a:t>
            </a:r>
            <a:r>
              <a:rPr lang="vi-VN" smtClean="0"/>
              <a:t>Mode </a:t>
            </a:r>
            <a:r>
              <a:rPr lang="en-US" smtClean="0"/>
              <a:t>Operation</a:t>
            </a:r>
            <a:endParaRPr lang="en-US"/>
          </a:p>
        </p:txBody>
      </p:sp>
      <p:sp>
        <p:nvSpPr>
          <p:cNvPr id="4" name="Rectangle 3"/>
          <p:cNvSpPr/>
          <p:nvPr/>
        </p:nvSpPr>
        <p:spPr>
          <a:xfrm>
            <a:off x="1439999" y="1796040"/>
            <a:ext cx="9334017" cy="1046440"/>
          </a:xfrm>
          <a:prstGeom prst="rect">
            <a:avLst/>
          </a:prstGeom>
        </p:spPr>
        <p:txBody>
          <a:bodyPr wrap="square">
            <a:spAutoFit/>
          </a:bodyPr>
          <a:lstStyle/>
          <a:p>
            <a:pPr marL="285750" indent="-285750" algn="just">
              <a:buFont typeface="Arial" panose="020B0604020202020204" pitchFamily="34" charset="0"/>
              <a:buChar char="•"/>
            </a:pPr>
            <a:r>
              <a:rPr lang="en-US">
                <a:solidFill>
                  <a:srgbClr val="000000"/>
                </a:solidFill>
                <a:latin typeface="Ebrima" panose="02000000000000000000" pitchFamily="2" charset="0"/>
                <a:ea typeface="Ebrima" panose="02000000000000000000" pitchFamily="2" charset="0"/>
                <a:cs typeface="Ebrima" panose="02000000000000000000" pitchFamily="2" charset="0"/>
              </a:rPr>
              <a:t>The scan cells are linked together into “scan chains” that operate like big shift registers when the circuit is put into test mode</a:t>
            </a:r>
            <a:r>
              <a:rPr lang="en-US" smtClean="0">
                <a:solidFill>
                  <a:srgbClr val="000000"/>
                </a:solidFill>
                <a:latin typeface="Ebrima" panose="02000000000000000000" pitchFamily="2" charset="0"/>
                <a:ea typeface="Ebrima" panose="02000000000000000000" pitchFamily="2" charset="0"/>
                <a:cs typeface="Ebrima" panose="02000000000000000000" pitchFamily="2" charset="0"/>
              </a:rPr>
              <a:t>.</a:t>
            </a:r>
          </a:p>
          <a:p>
            <a:pPr marL="285750" indent="-285750" algn="just">
              <a:buFont typeface="Arial" panose="020B0604020202020204" pitchFamily="34" charset="0"/>
              <a:buChar char="•"/>
            </a:pPr>
            <a:endParaRPr lang="en-US" sz="800" smtClean="0">
              <a:solidFill>
                <a:srgbClr val="000000"/>
              </a:solidFill>
              <a:latin typeface="Ebrima" panose="02000000000000000000" pitchFamily="2" charset="0"/>
              <a:ea typeface="Ebrima" panose="02000000000000000000" pitchFamily="2" charset="0"/>
              <a:cs typeface="Ebrima" panose="02000000000000000000" pitchFamily="2" charset="0"/>
            </a:endParaRPr>
          </a:p>
          <a:p>
            <a:pPr marL="285750" indent="-285750" algn="just">
              <a:buFont typeface="Arial" panose="020B0604020202020204" pitchFamily="34" charset="0"/>
              <a:buChar char="•"/>
            </a:pPr>
            <a:r>
              <a:rPr lang="en-US">
                <a:solidFill>
                  <a:srgbClr val="000000"/>
                </a:solidFill>
                <a:latin typeface="Ebrima" panose="02000000000000000000" pitchFamily="2" charset="0"/>
                <a:ea typeface="Ebrima" panose="02000000000000000000" pitchFamily="2" charset="0"/>
                <a:cs typeface="Ebrima" panose="02000000000000000000" pitchFamily="2" charset="0"/>
              </a:rPr>
              <a:t>T</a:t>
            </a:r>
            <a:r>
              <a:rPr lang="en-US" smtClean="0">
                <a:solidFill>
                  <a:srgbClr val="000000"/>
                </a:solidFill>
                <a:latin typeface="Ebrima" panose="02000000000000000000" pitchFamily="2" charset="0"/>
                <a:ea typeface="Ebrima" panose="02000000000000000000" pitchFamily="2" charset="0"/>
                <a:cs typeface="Ebrima" panose="02000000000000000000" pitchFamily="2" charset="0"/>
              </a:rPr>
              <a:t>ypical scan operation revolves around 3 tasks: Load / shift – Capture – Unload.</a:t>
            </a:r>
            <a:endParaRPr lang="en-US">
              <a:solidFill>
                <a:srgbClr val="000000"/>
              </a:solidFill>
              <a:latin typeface="Ebrima" panose="02000000000000000000" pitchFamily="2" charset="0"/>
              <a:ea typeface="Ebrima" panose="02000000000000000000" pitchFamily="2" charset="0"/>
              <a:cs typeface="Ebrima" panose="02000000000000000000" pitchFamily="2"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9559" y="3058774"/>
            <a:ext cx="8554896" cy="306860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9559" y="3133164"/>
            <a:ext cx="8554896" cy="2994214"/>
          </a:xfrm>
          <a:prstGeom prst="rect">
            <a:avLst/>
          </a:prstGeom>
        </p:spPr>
      </p:pic>
    </p:spTree>
    <p:extLst>
      <p:ext uri="{BB962C8B-B14F-4D97-AF65-F5344CB8AC3E}">
        <p14:creationId xmlns:p14="http://schemas.microsoft.com/office/powerpoint/2010/main" val="1150914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par>
                                <p:cTn id="7" presetID="10"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animEffect transition="in" filter="fade">
                                      <p:cBhvr>
                                        <p:cTn id="9" dur="1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chemeClr val="accent4">
                    <a:lumMod val="75000"/>
                  </a:schemeClr>
                </a:solidFill>
              </a:rPr>
              <a:t>Scan Detailed</a:t>
            </a:r>
            <a:r>
              <a:rPr lang="vi-VN" smtClean="0">
                <a:solidFill>
                  <a:schemeClr val="accent4">
                    <a:lumMod val="75000"/>
                  </a:schemeClr>
                </a:solidFill>
              </a:rPr>
              <a:t> </a:t>
            </a:r>
            <a:r>
              <a:rPr lang="en-US" smtClean="0">
                <a:solidFill>
                  <a:schemeClr val="accent4">
                    <a:lumMod val="75000"/>
                  </a:schemeClr>
                </a:solidFill>
              </a:rPr>
              <a:t>Operation – </a:t>
            </a:r>
            <a:r>
              <a:rPr lang="en-US" smtClean="0"/>
              <a:t>Load </a:t>
            </a:r>
            <a:endParaRPr lang="en-US"/>
          </a:p>
        </p:txBody>
      </p:sp>
      <p:sp>
        <p:nvSpPr>
          <p:cNvPr id="5" name="Rectangle 4"/>
          <p:cNvSpPr/>
          <p:nvPr/>
        </p:nvSpPr>
        <p:spPr>
          <a:xfrm>
            <a:off x="1440000" y="1800000"/>
            <a:ext cx="5592812" cy="1200329"/>
          </a:xfrm>
          <a:prstGeom prst="rect">
            <a:avLst/>
          </a:prstGeom>
        </p:spPr>
        <p:txBody>
          <a:bodyPr wrap="square">
            <a:spAutoFit/>
          </a:bodyPr>
          <a:lstStyle/>
          <a:p>
            <a:pPr marL="342900" indent="-342900">
              <a:buFont typeface="+mj-lt"/>
              <a:buAutoNum type="arabicPeriod"/>
            </a:pPr>
            <a:r>
              <a:rPr lang="en-US" smtClean="0">
                <a:solidFill>
                  <a:srgbClr val="000000"/>
                </a:solidFill>
                <a:latin typeface="Ebrima" panose="02000000000000000000" pitchFamily="2" charset="0"/>
                <a:ea typeface="Ebrima" panose="02000000000000000000" pitchFamily="2" charset="0"/>
                <a:cs typeface="Ebrima" panose="02000000000000000000" pitchFamily="2" charset="0"/>
              </a:rPr>
              <a:t>Force </a:t>
            </a:r>
            <a:r>
              <a:rPr lang="en-US">
                <a:solidFill>
                  <a:srgbClr val="000000"/>
                </a:solidFill>
                <a:latin typeface="Ebrima" panose="02000000000000000000" pitchFamily="2" charset="0"/>
                <a:ea typeface="Ebrima" panose="02000000000000000000" pitchFamily="2" charset="0"/>
                <a:cs typeface="Ebrima" panose="02000000000000000000" pitchFamily="2" charset="0"/>
              </a:rPr>
              <a:t>SE to “1”.</a:t>
            </a:r>
          </a:p>
          <a:p>
            <a:pPr marL="342900" indent="-342900">
              <a:buFont typeface="+mj-lt"/>
              <a:buAutoNum type="arabicPeriod"/>
            </a:pPr>
            <a:r>
              <a:rPr lang="en-US" smtClean="0">
                <a:solidFill>
                  <a:srgbClr val="000000"/>
                </a:solidFill>
                <a:latin typeface="Ebrima" panose="02000000000000000000" pitchFamily="2" charset="0"/>
                <a:ea typeface="Ebrima" panose="02000000000000000000" pitchFamily="2" charset="0"/>
                <a:cs typeface="Ebrima" panose="02000000000000000000" pitchFamily="2" charset="0"/>
              </a:rPr>
              <a:t>Force </a:t>
            </a:r>
            <a:r>
              <a:rPr lang="en-US">
                <a:solidFill>
                  <a:srgbClr val="000000"/>
                </a:solidFill>
                <a:latin typeface="Ebrima" panose="02000000000000000000" pitchFamily="2" charset="0"/>
                <a:ea typeface="Ebrima" panose="02000000000000000000" pitchFamily="2" charset="0"/>
                <a:cs typeface="Ebrima" panose="02000000000000000000" pitchFamily="2" charset="0"/>
              </a:rPr>
              <a:t>SI.</a:t>
            </a:r>
          </a:p>
          <a:p>
            <a:pPr marL="342900" indent="-342900">
              <a:buFont typeface="+mj-lt"/>
              <a:buAutoNum type="arabicPeriod"/>
            </a:pPr>
            <a:r>
              <a:rPr lang="en-US" smtClean="0">
                <a:solidFill>
                  <a:srgbClr val="000000"/>
                </a:solidFill>
                <a:latin typeface="Ebrima" panose="02000000000000000000" pitchFamily="2" charset="0"/>
                <a:ea typeface="Ebrima" panose="02000000000000000000" pitchFamily="2" charset="0"/>
                <a:cs typeface="Ebrima" panose="02000000000000000000" pitchFamily="2" charset="0"/>
              </a:rPr>
              <a:t>Pulse </a:t>
            </a:r>
            <a:r>
              <a:rPr lang="en-US">
                <a:solidFill>
                  <a:srgbClr val="000000"/>
                </a:solidFill>
                <a:latin typeface="Ebrima" panose="02000000000000000000" pitchFamily="2" charset="0"/>
                <a:ea typeface="Ebrima" panose="02000000000000000000" pitchFamily="2" charset="0"/>
                <a:cs typeface="Ebrima" panose="02000000000000000000" pitchFamily="2" charset="0"/>
              </a:rPr>
              <a:t>shift clock.</a:t>
            </a:r>
          </a:p>
          <a:p>
            <a:r>
              <a:rPr lang="en-US" smtClean="0">
                <a:solidFill>
                  <a:srgbClr val="000000"/>
                </a:solidFill>
                <a:latin typeface="Ebrima" panose="02000000000000000000" pitchFamily="2" charset="0"/>
                <a:ea typeface="Ebrima" panose="02000000000000000000" pitchFamily="2" charset="0"/>
                <a:cs typeface="Ebrima" panose="02000000000000000000" pitchFamily="2" charset="0"/>
              </a:rPr>
              <a:t>Repeat </a:t>
            </a:r>
            <a:r>
              <a:rPr lang="en-US">
                <a:solidFill>
                  <a:srgbClr val="000000"/>
                </a:solidFill>
                <a:latin typeface="Ebrima" panose="02000000000000000000" pitchFamily="2" charset="0"/>
                <a:ea typeface="Ebrima" panose="02000000000000000000" pitchFamily="2" charset="0"/>
                <a:cs typeface="Ebrima" panose="02000000000000000000" pitchFamily="2" charset="0"/>
              </a:rPr>
              <a:t>steps 2 </a:t>
            </a:r>
            <a:r>
              <a:rPr lang="en-US" smtClean="0">
                <a:solidFill>
                  <a:srgbClr val="000000"/>
                </a:solidFill>
                <a:latin typeface="Ebrima" panose="02000000000000000000" pitchFamily="2" charset="0"/>
                <a:ea typeface="Ebrima" panose="02000000000000000000" pitchFamily="2" charset="0"/>
                <a:cs typeface="Ebrima" panose="02000000000000000000" pitchFamily="2" charset="0"/>
              </a:rPr>
              <a:t>&amp; </a:t>
            </a:r>
            <a:r>
              <a:rPr lang="en-US">
                <a:solidFill>
                  <a:srgbClr val="000000"/>
                </a:solidFill>
                <a:latin typeface="Ebrima" panose="02000000000000000000" pitchFamily="2" charset="0"/>
                <a:ea typeface="Ebrima" panose="02000000000000000000" pitchFamily="2" charset="0"/>
                <a:cs typeface="Ebrima" panose="02000000000000000000" pitchFamily="2" charset="0"/>
              </a:rPr>
              <a:t>3 until all scan cells </a:t>
            </a:r>
            <a:r>
              <a:rPr lang="en-US" smtClean="0">
                <a:solidFill>
                  <a:srgbClr val="000000"/>
                </a:solidFill>
                <a:latin typeface="Ebrima" panose="02000000000000000000" pitchFamily="2" charset="0"/>
                <a:ea typeface="Ebrima" panose="02000000000000000000" pitchFamily="2" charset="0"/>
                <a:cs typeface="Ebrima" panose="02000000000000000000" pitchFamily="2" charset="0"/>
              </a:rPr>
              <a:t>are loaded</a:t>
            </a:r>
            <a:r>
              <a:rPr lang="en-US">
                <a:solidFill>
                  <a:srgbClr val="000000"/>
                </a:solidFill>
                <a:latin typeface="Ebrima" panose="02000000000000000000" pitchFamily="2" charset="0"/>
                <a:ea typeface="Ebrima" panose="02000000000000000000" pitchFamily="2" charset="0"/>
                <a:cs typeface="Ebrima" panose="02000000000000000000" pitchFamily="2" charset="0"/>
              </a:rPr>
              <a:t>.</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492" y="3200399"/>
            <a:ext cx="11209016" cy="2807915"/>
          </a:xfrm>
          <a:prstGeom prst="rect">
            <a:avLst/>
          </a:prstGeom>
        </p:spPr>
      </p:pic>
    </p:spTree>
    <p:extLst>
      <p:ext uri="{BB962C8B-B14F-4D97-AF65-F5344CB8AC3E}">
        <p14:creationId xmlns:p14="http://schemas.microsoft.com/office/powerpoint/2010/main" val="23138547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chemeClr val="accent4">
                    <a:lumMod val="75000"/>
                  </a:schemeClr>
                </a:solidFill>
              </a:rPr>
              <a:t>Scan Detailed</a:t>
            </a:r>
            <a:r>
              <a:rPr lang="vi-VN" smtClean="0">
                <a:solidFill>
                  <a:schemeClr val="accent4">
                    <a:lumMod val="75000"/>
                  </a:schemeClr>
                </a:solidFill>
              </a:rPr>
              <a:t> </a:t>
            </a:r>
            <a:r>
              <a:rPr lang="en-US" smtClean="0">
                <a:solidFill>
                  <a:schemeClr val="accent4">
                    <a:lumMod val="75000"/>
                  </a:schemeClr>
                </a:solidFill>
              </a:rPr>
              <a:t>Operation – </a:t>
            </a:r>
            <a:r>
              <a:rPr lang="en-US" smtClean="0"/>
              <a:t>Force Primary Input </a:t>
            </a:r>
            <a:endParaRPr lang="en-US"/>
          </a:p>
        </p:txBody>
      </p:sp>
      <p:sp>
        <p:nvSpPr>
          <p:cNvPr id="4" name="Rectangle 3"/>
          <p:cNvSpPr/>
          <p:nvPr/>
        </p:nvSpPr>
        <p:spPr>
          <a:xfrm>
            <a:off x="1440000" y="1800000"/>
            <a:ext cx="4656000" cy="646331"/>
          </a:xfrm>
          <a:prstGeom prst="rect">
            <a:avLst/>
          </a:prstGeom>
        </p:spPr>
        <p:txBody>
          <a:bodyPr wrap="square">
            <a:spAutoFit/>
          </a:bodyPr>
          <a:lstStyle/>
          <a:p>
            <a:pPr marL="342900" indent="-342900">
              <a:buFont typeface="+mj-lt"/>
              <a:buAutoNum type="arabicPeriod"/>
            </a:pPr>
            <a:r>
              <a:rPr lang="en-US">
                <a:solidFill>
                  <a:srgbClr val="000000"/>
                </a:solidFill>
                <a:latin typeface="Ebrima" panose="02000000000000000000" pitchFamily="2" charset="0"/>
                <a:ea typeface="Ebrima" panose="02000000000000000000" pitchFamily="2" charset="0"/>
                <a:cs typeface="Ebrima" panose="02000000000000000000" pitchFamily="2" charset="0"/>
              </a:rPr>
              <a:t>Force </a:t>
            </a:r>
            <a:r>
              <a:rPr lang="en-US" smtClean="0">
                <a:solidFill>
                  <a:srgbClr val="000000"/>
                </a:solidFill>
                <a:latin typeface="Ebrima" panose="02000000000000000000" pitchFamily="2" charset="0"/>
                <a:ea typeface="Ebrima" panose="02000000000000000000" pitchFamily="2" charset="0"/>
                <a:cs typeface="Ebrima" panose="02000000000000000000" pitchFamily="2" charset="0"/>
              </a:rPr>
              <a:t>primary </a:t>
            </a:r>
            <a:r>
              <a:rPr lang="en-US">
                <a:solidFill>
                  <a:srgbClr val="000000"/>
                </a:solidFill>
                <a:latin typeface="Ebrima" panose="02000000000000000000" pitchFamily="2" charset="0"/>
                <a:ea typeface="Ebrima" panose="02000000000000000000" pitchFamily="2" charset="0"/>
                <a:cs typeface="Ebrima" panose="02000000000000000000" pitchFamily="2" charset="0"/>
              </a:rPr>
              <a:t>inputs.</a:t>
            </a:r>
          </a:p>
          <a:p>
            <a:pPr marL="342900" indent="-342900">
              <a:buFont typeface="+mj-lt"/>
              <a:buAutoNum type="arabicPeriod"/>
            </a:pPr>
            <a:r>
              <a:rPr lang="en-US">
                <a:solidFill>
                  <a:srgbClr val="000000"/>
                </a:solidFill>
                <a:latin typeface="Ebrima" panose="02000000000000000000" pitchFamily="2" charset="0"/>
                <a:ea typeface="Ebrima" panose="02000000000000000000" pitchFamily="2" charset="0"/>
                <a:cs typeface="Ebrima" panose="02000000000000000000" pitchFamily="2" charset="0"/>
              </a:rPr>
              <a:t>Force SE to “0” </a:t>
            </a:r>
            <a:r>
              <a:rPr lang="en-US">
                <a:solidFill>
                  <a:srgbClr val="000000"/>
                </a:solidFill>
                <a:latin typeface="Ebrima" panose="02000000000000000000" pitchFamily="2" charset="0"/>
                <a:ea typeface="Ebrima" panose="02000000000000000000" pitchFamily="2" charset="0"/>
                <a:cs typeface="Ebrima" panose="02000000000000000000" pitchFamily="2" charset="0"/>
                <a:sym typeface="Wingdings 3" panose="05040102010807070707" pitchFamily="18" charset="2"/>
              </a:rPr>
              <a:t></a:t>
            </a:r>
            <a:r>
              <a:rPr lang="en-US" smtClean="0">
                <a:solidFill>
                  <a:srgbClr val="000000"/>
                </a:solidFill>
                <a:latin typeface="Ebrima" panose="02000000000000000000" pitchFamily="2" charset="0"/>
                <a:ea typeface="Ebrima" panose="02000000000000000000" pitchFamily="2" charset="0"/>
                <a:cs typeface="Ebrima" panose="02000000000000000000" pitchFamily="2" charset="0"/>
              </a:rPr>
              <a:t> exit </a:t>
            </a:r>
            <a:r>
              <a:rPr lang="en-US">
                <a:solidFill>
                  <a:srgbClr val="000000"/>
                </a:solidFill>
                <a:latin typeface="Ebrima" panose="02000000000000000000" pitchFamily="2" charset="0"/>
                <a:ea typeface="Ebrima" panose="02000000000000000000" pitchFamily="2" charset="0"/>
                <a:cs typeface="Ebrima" panose="02000000000000000000" pitchFamily="2" charset="0"/>
              </a:rPr>
              <a:t>load </a:t>
            </a:r>
            <a:r>
              <a:rPr lang="en-US" smtClean="0">
                <a:solidFill>
                  <a:srgbClr val="000000"/>
                </a:solidFill>
                <a:latin typeface="Ebrima" panose="02000000000000000000" pitchFamily="2" charset="0"/>
                <a:ea typeface="Ebrima" panose="02000000000000000000" pitchFamily="2" charset="0"/>
                <a:cs typeface="Ebrima" panose="02000000000000000000" pitchFamily="2" charset="0"/>
              </a:rPr>
              <a:t>mode.</a:t>
            </a:r>
            <a:endParaRPr lang="en-US">
              <a:solidFill>
                <a:srgbClr val="000000"/>
              </a:solidFill>
              <a:latin typeface="Ebrima" panose="02000000000000000000" pitchFamily="2" charset="0"/>
              <a:ea typeface="Ebrima" panose="02000000000000000000" pitchFamily="2" charset="0"/>
              <a:cs typeface="Ebrima" panose="02000000000000000000" pitchFamily="2"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5" y="2861875"/>
            <a:ext cx="9048750" cy="3143250"/>
          </a:xfrm>
          <a:prstGeom prst="rect">
            <a:avLst/>
          </a:prstGeom>
        </p:spPr>
      </p:pic>
    </p:spTree>
    <p:extLst>
      <p:ext uri="{BB962C8B-B14F-4D97-AF65-F5344CB8AC3E}">
        <p14:creationId xmlns:p14="http://schemas.microsoft.com/office/powerpoint/2010/main" val="22817707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chemeClr val="accent4">
                    <a:lumMod val="75000"/>
                  </a:schemeClr>
                </a:solidFill>
              </a:rPr>
              <a:t>Scan Detailed</a:t>
            </a:r>
            <a:r>
              <a:rPr lang="vi-VN" smtClean="0">
                <a:solidFill>
                  <a:schemeClr val="accent4">
                    <a:lumMod val="75000"/>
                  </a:schemeClr>
                </a:solidFill>
              </a:rPr>
              <a:t> </a:t>
            </a:r>
            <a:r>
              <a:rPr lang="en-US" smtClean="0">
                <a:solidFill>
                  <a:schemeClr val="accent4">
                    <a:lumMod val="75000"/>
                  </a:schemeClr>
                </a:solidFill>
              </a:rPr>
              <a:t>Operation – </a:t>
            </a:r>
            <a:r>
              <a:rPr lang="en-US" smtClean="0"/>
              <a:t>Measure Primary Output </a:t>
            </a:r>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0" y="2854210"/>
            <a:ext cx="8763000" cy="3143250"/>
          </a:xfrm>
          <a:prstGeom prst="rect">
            <a:avLst/>
          </a:prstGeom>
        </p:spPr>
      </p:pic>
      <p:sp>
        <p:nvSpPr>
          <p:cNvPr id="8" name="Rectangle 7"/>
          <p:cNvSpPr/>
          <p:nvPr/>
        </p:nvSpPr>
        <p:spPr>
          <a:xfrm>
            <a:off x="1439999" y="1800000"/>
            <a:ext cx="9344541" cy="646331"/>
          </a:xfrm>
          <a:prstGeom prst="rect">
            <a:avLst/>
          </a:prstGeom>
        </p:spPr>
        <p:txBody>
          <a:bodyPr wrap="square">
            <a:spAutoFit/>
          </a:bodyPr>
          <a:lstStyle/>
          <a:p>
            <a:pPr marL="285750" indent="-285750">
              <a:buFont typeface="Arial" panose="020B0604020202020204" pitchFamily="34" charset="0"/>
              <a:buChar char="•"/>
            </a:pPr>
            <a:r>
              <a:rPr lang="en-US" smtClean="0">
                <a:solidFill>
                  <a:srgbClr val="000000"/>
                </a:solidFill>
                <a:latin typeface="Ebrima" panose="02000000000000000000" pitchFamily="2" charset="0"/>
                <a:ea typeface="Ebrima" panose="02000000000000000000" pitchFamily="2" charset="0"/>
                <a:cs typeface="Ebrima" panose="02000000000000000000" pitchFamily="2" charset="0"/>
              </a:rPr>
              <a:t>If O == 1 </a:t>
            </a:r>
            <a:r>
              <a:rPr lang="en-US" smtClean="0">
                <a:solidFill>
                  <a:srgbClr val="000000"/>
                </a:solidFill>
                <a:latin typeface="Ebrima" panose="02000000000000000000" pitchFamily="2" charset="0"/>
                <a:ea typeface="Ebrima" panose="02000000000000000000" pitchFamily="2" charset="0"/>
                <a:cs typeface="Ebrima" panose="02000000000000000000" pitchFamily="2" charset="0"/>
                <a:sym typeface="Wingdings 3" panose="05040102010807070707" pitchFamily="18" charset="2"/>
              </a:rPr>
              <a:t> the chip does not suffer from the given s-a-0.</a:t>
            </a:r>
          </a:p>
          <a:p>
            <a:pPr marL="285750" indent="-285750">
              <a:buFont typeface="Arial" panose="020B0604020202020204" pitchFamily="34" charset="0"/>
              <a:buChar char="•"/>
            </a:pPr>
            <a:r>
              <a:rPr lang="en-US" smtClean="0">
                <a:solidFill>
                  <a:srgbClr val="000000"/>
                </a:solidFill>
                <a:latin typeface="Ebrima" panose="02000000000000000000" pitchFamily="2" charset="0"/>
                <a:ea typeface="Ebrima" panose="02000000000000000000" pitchFamily="2" charset="0"/>
                <a:cs typeface="Ebrima" panose="02000000000000000000" pitchFamily="2" charset="0"/>
                <a:sym typeface="Wingdings 3" panose="05040102010807070707" pitchFamily="18" charset="2"/>
              </a:rPr>
              <a:t>Else, something has gone wrong  scan cells status can be observed to debug.</a:t>
            </a:r>
            <a:endParaRPr lang="en-US">
              <a:solidFill>
                <a:srgbClr val="000000"/>
              </a:solidFill>
              <a:latin typeface="Ebrima" panose="02000000000000000000" pitchFamily="2" charset="0"/>
              <a:ea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14958085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1440000" y="720000"/>
            <a:ext cx="10080000" cy="1080000"/>
          </a:xfrm>
        </p:spPr>
        <p:txBody>
          <a:bodyPr/>
          <a:lstStyle/>
          <a:p>
            <a:r>
              <a:rPr lang="en-US" smtClean="0">
                <a:solidFill>
                  <a:schemeClr val="accent4">
                    <a:lumMod val="75000"/>
                  </a:schemeClr>
                </a:solidFill>
              </a:rPr>
              <a:t>Scan Detailed</a:t>
            </a:r>
            <a:r>
              <a:rPr lang="vi-VN" smtClean="0">
                <a:solidFill>
                  <a:schemeClr val="accent4">
                    <a:lumMod val="75000"/>
                  </a:schemeClr>
                </a:solidFill>
              </a:rPr>
              <a:t> </a:t>
            </a:r>
            <a:r>
              <a:rPr lang="en-US" smtClean="0">
                <a:solidFill>
                  <a:schemeClr val="accent4">
                    <a:lumMod val="75000"/>
                  </a:schemeClr>
                </a:solidFill>
              </a:rPr>
              <a:t>Operation – </a:t>
            </a:r>
            <a:r>
              <a:rPr lang="en-US" smtClean="0"/>
              <a:t>Capture</a:t>
            </a:r>
            <a:endParaRPr lang="en-US"/>
          </a:p>
        </p:txBody>
      </p:sp>
      <p:sp>
        <p:nvSpPr>
          <p:cNvPr id="4" name="Rectangle 3"/>
          <p:cNvSpPr/>
          <p:nvPr/>
        </p:nvSpPr>
        <p:spPr>
          <a:xfrm>
            <a:off x="1439999" y="1800000"/>
            <a:ext cx="9344541" cy="369332"/>
          </a:xfrm>
          <a:prstGeom prst="rect">
            <a:avLst/>
          </a:prstGeom>
        </p:spPr>
        <p:txBody>
          <a:bodyPr wrap="square">
            <a:spAutoFit/>
          </a:bodyPr>
          <a:lstStyle/>
          <a:p>
            <a:pPr marL="285750" indent="-285750">
              <a:buFont typeface="Arial" panose="020B0604020202020204" pitchFamily="34" charset="0"/>
              <a:buChar char="•"/>
            </a:pPr>
            <a:r>
              <a:rPr lang="en-US" smtClean="0">
                <a:solidFill>
                  <a:srgbClr val="000000"/>
                </a:solidFill>
                <a:latin typeface="Ebrima" panose="02000000000000000000" pitchFamily="2" charset="0"/>
                <a:ea typeface="Ebrima" panose="02000000000000000000" pitchFamily="2" charset="0"/>
                <a:cs typeface="Ebrima" panose="02000000000000000000" pitchFamily="2" charset="0"/>
              </a:rPr>
              <a:t>Pulse capture clock to observe internal circuit status.</a:t>
            </a:r>
            <a:endParaRPr lang="en-US">
              <a:solidFill>
                <a:srgbClr val="000000"/>
              </a:solidFill>
              <a:latin typeface="Ebrima" panose="02000000000000000000" pitchFamily="2" charset="0"/>
              <a:ea typeface="Ebrima" panose="02000000000000000000" pitchFamily="2" charset="0"/>
              <a:cs typeface="Ebrima" panose="02000000000000000000" pitchFamily="2"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0625" y="2502313"/>
            <a:ext cx="9810750" cy="3248025"/>
          </a:xfrm>
          <a:prstGeom prst="rect">
            <a:avLst/>
          </a:prstGeom>
        </p:spPr>
      </p:pic>
    </p:spTree>
    <p:extLst>
      <p:ext uri="{BB962C8B-B14F-4D97-AF65-F5344CB8AC3E}">
        <p14:creationId xmlns:p14="http://schemas.microsoft.com/office/powerpoint/2010/main" val="11679971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1440000" y="720000"/>
            <a:ext cx="10080000" cy="1080000"/>
          </a:xfrm>
        </p:spPr>
        <p:txBody>
          <a:bodyPr/>
          <a:lstStyle/>
          <a:p>
            <a:r>
              <a:rPr lang="en-US" smtClean="0">
                <a:solidFill>
                  <a:schemeClr val="accent4">
                    <a:lumMod val="75000"/>
                  </a:schemeClr>
                </a:solidFill>
              </a:rPr>
              <a:t>Scan Detailed</a:t>
            </a:r>
            <a:r>
              <a:rPr lang="vi-VN" smtClean="0">
                <a:solidFill>
                  <a:schemeClr val="accent4">
                    <a:lumMod val="75000"/>
                  </a:schemeClr>
                </a:solidFill>
              </a:rPr>
              <a:t> </a:t>
            </a:r>
            <a:r>
              <a:rPr lang="en-US" smtClean="0">
                <a:solidFill>
                  <a:schemeClr val="accent4">
                    <a:lumMod val="75000"/>
                  </a:schemeClr>
                </a:solidFill>
              </a:rPr>
              <a:t>Operation – </a:t>
            </a:r>
            <a:r>
              <a:rPr lang="en-US" smtClean="0"/>
              <a:t>Unload</a:t>
            </a:r>
            <a:endParaRPr lang="en-US"/>
          </a:p>
        </p:txBody>
      </p:sp>
      <p:sp>
        <p:nvSpPr>
          <p:cNvPr id="5" name="Rectangle 4"/>
          <p:cNvSpPr/>
          <p:nvPr/>
        </p:nvSpPr>
        <p:spPr>
          <a:xfrm>
            <a:off x="1440000" y="1800335"/>
            <a:ext cx="9324078" cy="1046440"/>
          </a:xfrm>
          <a:prstGeom prst="rect">
            <a:avLst/>
          </a:prstGeom>
        </p:spPr>
        <p:txBody>
          <a:bodyPr wrap="square">
            <a:spAutoFit/>
          </a:bodyPr>
          <a:lstStyle/>
          <a:p>
            <a:pPr marL="285750" indent="-285750" algn="just">
              <a:buFont typeface="Arial" panose="020B0604020202020204" pitchFamily="34" charset="0"/>
              <a:buChar char="•"/>
            </a:pPr>
            <a:r>
              <a:rPr lang="en-US" smtClean="0">
                <a:solidFill>
                  <a:srgbClr val="000000"/>
                </a:solidFill>
                <a:latin typeface="Ebrima" panose="02000000000000000000" pitchFamily="2" charset="0"/>
                <a:ea typeface="Ebrima" panose="02000000000000000000" pitchFamily="2" charset="0"/>
                <a:cs typeface="Ebrima" panose="02000000000000000000" pitchFamily="2" charset="0"/>
              </a:rPr>
              <a:t>As </a:t>
            </a:r>
            <a:r>
              <a:rPr lang="en-US">
                <a:solidFill>
                  <a:srgbClr val="000000"/>
                </a:solidFill>
                <a:latin typeface="Ebrima" panose="02000000000000000000" pitchFamily="2" charset="0"/>
                <a:ea typeface="Ebrima" panose="02000000000000000000" pitchFamily="2" charset="0"/>
                <a:cs typeface="Ebrima" panose="02000000000000000000" pitchFamily="2" charset="0"/>
              </a:rPr>
              <a:t>the previous internal circuit state is being shifted out and measured at </a:t>
            </a:r>
            <a:r>
              <a:rPr lang="en-US" smtClean="0">
                <a:solidFill>
                  <a:srgbClr val="000000"/>
                </a:solidFill>
                <a:latin typeface="Ebrima" panose="02000000000000000000" pitchFamily="2" charset="0"/>
                <a:ea typeface="Ebrima" panose="02000000000000000000" pitchFamily="2" charset="0"/>
                <a:cs typeface="Ebrima" panose="02000000000000000000" pitchFamily="2" charset="0"/>
              </a:rPr>
              <a:t>SO, </a:t>
            </a:r>
            <a:r>
              <a:rPr lang="en-US">
                <a:solidFill>
                  <a:srgbClr val="000000"/>
                </a:solidFill>
                <a:latin typeface="Ebrima" panose="02000000000000000000" pitchFamily="2" charset="0"/>
                <a:ea typeface="Ebrima" panose="02000000000000000000" pitchFamily="2" charset="0"/>
                <a:cs typeface="Ebrima" panose="02000000000000000000" pitchFamily="2" charset="0"/>
              </a:rPr>
              <a:t>new data is being shifted into the scan </a:t>
            </a:r>
            <a:r>
              <a:rPr lang="en-US" smtClean="0">
                <a:solidFill>
                  <a:srgbClr val="000000"/>
                </a:solidFill>
                <a:latin typeface="Ebrima" panose="02000000000000000000" pitchFamily="2" charset="0"/>
                <a:ea typeface="Ebrima" panose="02000000000000000000" pitchFamily="2" charset="0"/>
                <a:cs typeface="Ebrima" panose="02000000000000000000" pitchFamily="2" charset="0"/>
              </a:rPr>
              <a:t>chain.</a:t>
            </a:r>
          </a:p>
          <a:p>
            <a:pPr marL="285750" indent="-285750" algn="just">
              <a:buFont typeface="Arial" panose="020B0604020202020204" pitchFamily="34" charset="0"/>
              <a:buChar char="•"/>
            </a:pPr>
            <a:endParaRPr lang="en-US" sz="800" smtClean="0">
              <a:solidFill>
                <a:srgbClr val="000000"/>
              </a:solidFill>
              <a:latin typeface="Ebrima" panose="02000000000000000000" pitchFamily="2" charset="0"/>
              <a:ea typeface="Ebrima" panose="02000000000000000000" pitchFamily="2" charset="0"/>
              <a:cs typeface="Ebrima" panose="02000000000000000000" pitchFamily="2" charset="0"/>
            </a:endParaRPr>
          </a:p>
          <a:p>
            <a:pPr marL="285750" indent="-285750" algn="just">
              <a:buFont typeface="Arial" panose="020B0604020202020204" pitchFamily="34" charset="0"/>
              <a:buChar char="•"/>
            </a:pPr>
            <a:r>
              <a:rPr lang="en-US" smtClean="0">
                <a:solidFill>
                  <a:srgbClr val="000000"/>
                </a:solidFill>
                <a:latin typeface="Ebrima" panose="02000000000000000000" pitchFamily="2" charset="0"/>
                <a:ea typeface="Ebrima" panose="02000000000000000000" pitchFamily="2" charset="0"/>
                <a:cs typeface="Ebrima" panose="02000000000000000000" pitchFamily="2" charset="0"/>
              </a:rPr>
              <a:t>These operations shall go on until all responses of every test patterns are scanned out.</a:t>
            </a:r>
            <a:endParaRPr lang="en-US">
              <a:solidFill>
                <a:srgbClr val="000000"/>
              </a:solidFill>
              <a:latin typeface="Ebrima" panose="02000000000000000000" pitchFamily="2" charset="0"/>
              <a:ea typeface="Ebrima" panose="02000000000000000000" pitchFamily="2" charset="0"/>
              <a:cs typeface="Ebrima" panose="02000000000000000000" pitchFamily="2"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004" y="3191683"/>
            <a:ext cx="11423991" cy="2821588"/>
          </a:xfrm>
          <a:prstGeom prst="rect">
            <a:avLst/>
          </a:prstGeom>
        </p:spPr>
      </p:pic>
    </p:spTree>
    <p:extLst>
      <p:ext uri="{BB962C8B-B14F-4D97-AF65-F5344CB8AC3E}">
        <p14:creationId xmlns:p14="http://schemas.microsoft.com/office/powerpoint/2010/main" val="40858653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chemeClr val="accent4">
                    <a:lumMod val="75000"/>
                  </a:schemeClr>
                </a:solidFill>
              </a:rPr>
              <a:t>Targeted Fault Model –</a:t>
            </a:r>
            <a:r>
              <a:rPr lang="en-US" smtClean="0"/>
              <a:t> </a:t>
            </a:r>
            <a:r>
              <a:rPr lang="en-US" smtClean="0"/>
              <a:t>Transition Delay </a:t>
            </a:r>
            <a:r>
              <a:rPr lang="en-US" smtClean="0"/>
              <a:t>Fault</a:t>
            </a:r>
            <a:endParaRPr lang="en-US"/>
          </a:p>
        </p:txBody>
      </p:sp>
      <p:sp>
        <p:nvSpPr>
          <p:cNvPr id="5" name="Rectangle 4"/>
          <p:cNvSpPr/>
          <p:nvPr/>
        </p:nvSpPr>
        <p:spPr>
          <a:xfrm>
            <a:off x="1440000" y="1800000"/>
            <a:ext cx="9334017" cy="2277547"/>
          </a:xfrm>
          <a:prstGeom prst="rect">
            <a:avLst/>
          </a:prstGeom>
        </p:spPr>
        <p:txBody>
          <a:bodyPr wrap="square">
            <a:spAutoFit/>
          </a:bodyPr>
          <a:lstStyle/>
          <a:p>
            <a:pPr marL="285750" indent="-285750" algn="just">
              <a:buFont typeface="Arial" panose="020B0604020202020204" pitchFamily="34" charset="0"/>
              <a:buChar char="•"/>
            </a:pPr>
            <a:r>
              <a:rPr lang="en-US" smtClean="0">
                <a:solidFill>
                  <a:schemeClr val="tx1">
                    <a:lumMod val="50000"/>
                  </a:schemeClr>
                </a:solidFill>
                <a:latin typeface="Ebrima" panose="02000000000000000000" pitchFamily="2" charset="0"/>
                <a:ea typeface="Ebrima" panose="02000000000000000000" pitchFamily="2" charset="0"/>
                <a:cs typeface="Ebrima" panose="02000000000000000000" pitchFamily="2" charset="0"/>
              </a:rPr>
              <a:t>While a defective component suffering from </a:t>
            </a:r>
            <a:r>
              <a:rPr lang="vi-VN" smtClean="0">
                <a:solidFill>
                  <a:schemeClr val="tx1">
                    <a:lumMod val="50000"/>
                  </a:schemeClr>
                </a:solidFill>
                <a:latin typeface="Ebrima" panose="02000000000000000000" pitchFamily="2" charset="0"/>
                <a:ea typeface="Ebrima" panose="02000000000000000000" pitchFamily="2" charset="0"/>
                <a:cs typeface="Ebrima" panose="02000000000000000000" pitchFamily="2" charset="0"/>
              </a:rPr>
              <a:t>stuck</a:t>
            </a:r>
            <a:r>
              <a:rPr lang="en-US" smtClean="0">
                <a:solidFill>
                  <a:schemeClr val="tx1">
                    <a:lumMod val="50000"/>
                  </a:schemeClr>
                </a:solidFill>
                <a:latin typeface="Ebrima" panose="02000000000000000000" pitchFamily="2" charset="0"/>
                <a:ea typeface="Ebrima" panose="02000000000000000000" pitchFamily="2" charset="0"/>
                <a:cs typeface="Ebrima" panose="02000000000000000000" pitchFamily="2" charset="0"/>
              </a:rPr>
              <a:t>-at fault remains at constant logic value forever</a:t>
            </a:r>
            <a:r>
              <a:rPr lang="en-US">
                <a:solidFill>
                  <a:schemeClr val="tx1">
                    <a:lumMod val="50000"/>
                  </a:schemeClr>
                </a:solidFill>
                <a:latin typeface="Ebrima" panose="02000000000000000000" pitchFamily="2" charset="0"/>
                <a:ea typeface="Ebrima" panose="02000000000000000000" pitchFamily="2" charset="0"/>
                <a:cs typeface="Ebrima" panose="02000000000000000000" pitchFamily="2" charset="0"/>
              </a:rPr>
              <a:t>, </a:t>
            </a:r>
            <a:r>
              <a:rPr lang="en-US" smtClean="0">
                <a:solidFill>
                  <a:schemeClr val="tx1">
                    <a:lumMod val="50000"/>
                  </a:schemeClr>
                </a:solidFill>
                <a:latin typeface="Ebrima" panose="02000000000000000000" pitchFamily="2" charset="0"/>
                <a:ea typeface="Ebrima" panose="02000000000000000000" pitchFamily="2" charset="0"/>
                <a:cs typeface="Ebrima" panose="02000000000000000000" pitchFamily="2" charset="0"/>
              </a:rPr>
              <a:t>one with transition delay fault may be able to produce correct responses, but </a:t>
            </a:r>
            <a:r>
              <a:rPr lang="vi-VN" smtClean="0">
                <a:solidFill>
                  <a:schemeClr val="tx1">
                    <a:lumMod val="50000"/>
                  </a:schemeClr>
                </a:solidFill>
                <a:latin typeface="Ebrima" panose="02000000000000000000" pitchFamily="2" charset="0"/>
                <a:ea typeface="Ebrima" panose="02000000000000000000" pitchFamily="2" charset="0"/>
                <a:cs typeface="Ebrima" panose="02000000000000000000" pitchFamily="2" charset="0"/>
              </a:rPr>
              <a:t>not in a timely manner</a:t>
            </a:r>
            <a:r>
              <a:rPr lang="en-US" smtClean="0">
                <a:solidFill>
                  <a:schemeClr val="tx1">
                    <a:lumMod val="50000"/>
                  </a:schemeClr>
                </a:solidFill>
                <a:latin typeface="Ebrima" panose="02000000000000000000" pitchFamily="2" charset="0"/>
                <a:ea typeface="Ebrima" panose="02000000000000000000" pitchFamily="2" charset="0"/>
                <a:cs typeface="Ebrima" panose="02000000000000000000" pitchFamily="2" charset="0"/>
              </a:rPr>
              <a:t>.</a:t>
            </a:r>
          </a:p>
          <a:p>
            <a:pPr marL="285750" indent="-285750" algn="just">
              <a:buFont typeface="Arial" panose="020B0604020202020204" pitchFamily="34" charset="0"/>
              <a:buChar char="•"/>
            </a:pPr>
            <a:endParaRPr lang="en-US" sz="800" smtClean="0">
              <a:solidFill>
                <a:schemeClr val="tx1">
                  <a:lumMod val="50000"/>
                </a:schemeClr>
              </a:solidFill>
              <a:latin typeface="Ebrima" panose="02000000000000000000" pitchFamily="2" charset="0"/>
              <a:ea typeface="Ebrima" panose="02000000000000000000" pitchFamily="2" charset="0"/>
              <a:cs typeface="Ebrima" panose="02000000000000000000" pitchFamily="2" charset="0"/>
            </a:endParaRPr>
          </a:p>
          <a:p>
            <a:pPr marL="285750" indent="-285750" algn="just">
              <a:buFont typeface="Arial" panose="020B0604020202020204" pitchFamily="34" charset="0"/>
              <a:buChar char="•"/>
            </a:pPr>
            <a:r>
              <a:rPr lang="en-US" smtClean="0">
                <a:solidFill>
                  <a:schemeClr val="tx1">
                    <a:lumMod val="50000"/>
                  </a:schemeClr>
                </a:solidFill>
                <a:latin typeface="Ebrima" panose="02000000000000000000" pitchFamily="2" charset="0"/>
                <a:ea typeface="Ebrima" panose="02000000000000000000" pitchFamily="2" charset="0"/>
                <a:cs typeface="Ebrima" panose="02000000000000000000" pitchFamily="2" charset="0"/>
              </a:rPr>
              <a:t>A timing defect can be assumed if a gate / node takes </a:t>
            </a:r>
            <a:r>
              <a:rPr lang="en-US" b="1" smtClean="0">
                <a:solidFill>
                  <a:schemeClr val="tx1">
                    <a:lumMod val="50000"/>
                  </a:schemeClr>
                </a:solidFill>
                <a:latin typeface="Ebrima" panose="02000000000000000000" pitchFamily="2" charset="0"/>
                <a:ea typeface="Ebrima" panose="02000000000000000000" pitchFamily="2" charset="0"/>
                <a:cs typeface="Ebrima" panose="02000000000000000000" pitchFamily="2" charset="0"/>
              </a:rPr>
              <a:t>more than the allotted time</a:t>
            </a:r>
            <a:r>
              <a:rPr lang="en-US" smtClean="0">
                <a:solidFill>
                  <a:schemeClr val="tx1">
                    <a:lumMod val="50000"/>
                  </a:schemeClr>
                </a:solidFill>
                <a:latin typeface="Ebrima" panose="02000000000000000000" pitchFamily="2" charset="0"/>
                <a:ea typeface="Ebrima" panose="02000000000000000000" pitchFamily="2" charset="0"/>
                <a:cs typeface="Ebrima" panose="02000000000000000000" pitchFamily="2" charset="0"/>
              </a:rPr>
              <a:t>, if not infinite, to perform a transition either from 1 to 0 or vice versa.</a:t>
            </a:r>
          </a:p>
          <a:p>
            <a:pPr marL="285750" indent="-285750" algn="just">
              <a:buFont typeface="Arial" panose="020B0604020202020204" pitchFamily="34" charset="0"/>
              <a:buChar char="•"/>
            </a:pPr>
            <a:endParaRPr lang="en-US" sz="800" smtClean="0">
              <a:solidFill>
                <a:schemeClr val="tx1">
                  <a:lumMod val="50000"/>
                </a:schemeClr>
              </a:solidFill>
              <a:latin typeface="Ebrima" panose="02000000000000000000" pitchFamily="2" charset="0"/>
              <a:ea typeface="Ebrima" panose="02000000000000000000" pitchFamily="2" charset="0"/>
              <a:cs typeface="Ebrima" panose="02000000000000000000" pitchFamily="2" charset="0"/>
            </a:endParaRPr>
          </a:p>
          <a:p>
            <a:pPr marL="285750" indent="-285750" algn="just">
              <a:buFont typeface="Arial" panose="020B0604020202020204" pitchFamily="34" charset="0"/>
              <a:buChar char="•"/>
            </a:pPr>
            <a:r>
              <a:rPr lang="en-US" smtClean="0">
                <a:solidFill>
                  <a:srgbClr val="000000"/>
                </a:solidFill>
                <a:latin typeface="Ebrima" panose="02000000000000000000" pitchFamily="2" charset="0"/>
                <a:ea typeface="Ebrima" panose="02000000000000000000" pitchFamily="2" charset="0"/>
                <a:cs typeface="Ebrima" panose="02000000000000000000" pitchFamily="2" charset="0"/>
              </a:rPr>
              <a:t>Based on the signal changing direction, possible transition faults can be </a:t>
            </a:r>
            <a:r>
              <a:rPr lang="en-US" smtClean="0">
                <a:solidFill>
                  <a:srgbClr val="000000"/>
                </a:solidFill>
                <a:latin typeface="Ebrima" panose="02000000000000000000" pitchFamily="2" charset="0"/>
                <a:ea typeface="Ebrima" panose="02000000000000000000" pitchFamily="2" charset="0"/>
                <a:cs typeface="Ebrima" panose="02000000000000000000" pitchFamily="2" charset="0"/>
              </a:rPr>
              <a:t>classified into 2 types: </a:t>
            </a:r>
            <a:r>
              <a:rPr lang="en-US" b="1">
                <a:solidFill>
                  <a:srgbClr val="000000"/>
                </a:solidFill>
                <a:latin typeface="Ebrima" panose="02000000000000000000" pitchFamily="2" charset="0"/>
                <a:ea typeface="Ebrima" panose="02000000000000000000" pitchFamily="2" charset="0"/>
                <a:cs typeface="Ebrima" panose="02000000000000000000" pitchFamily="2" charset="0"/>
              </a:rPr>
              <a:t>slow-to-rise</a:t>
            </a:r>
            <a:r>
              <a:rPr lang="en-US">
                <a:solidFill>
                  <a:srgbClr val="000000"/>
                </a:solidFill>
                <a:latin typeface="Ebrima" panose="02000000000000000000" pitchFamily="2" charset="0"/>
                <a:ea typeface="Ebrima" panose="02000000000000000000" pitchFamily="2" charset="0"/>
                <a:cs typeface="Ebrima" panose="02000000000000000000" pitchFamily="2" charset="0"/>
              </a:rPr>
              <a:t> </a:t>
            </a:r>
            <a:r>
              <a:rPr lang="en-US" smtClean="0">
                <a:solidFill>
                  <a:srgbClr val="000000"/>
                </a:solidFill>
                <a:latin typeface="Ebrima" panose="02000000000000000000" pitchFamily="2" charset="0"/>
                <a:ea typeface="Ebrima" panose="02000000000000000000" pitchFamily="2" charset="0"/>
                <a:cs typeface="Ebrima" panose="02000000000000000000" pitchFamily="2" charset="0"/>
              </a:rPr>
              <a:t>(from 0 to 1) and </a:t>
            </a:r>
            <a:r>
              <a:rPr lang="en-US" b="1" smtClean="0">
                <a:solidFill>
                  <a:srgbClr val="000000"/>
                </a:solidFill>
                <a:latin typeface="Ebrima" panose="02000000000000000000" pitchFamily="2" charset="0"/>
                <a:ea typeface="Ebrima" panose="02000000000000000000" pitchFamily="2" charset="0"/>
                <a:cs typeface="Ebrima" panose="02000000000000000000" pitchFamily="2" charset="0"/>
              </a:rPr>
              <a:t>slow-to-fall</a:t>
            </a:r>
            <a:r>
              <a:rPr lang="en-US">
                <a:solidFill>
                  <a:srgbClr val="000000"/>
                </a:solidFill>
                <a:latin typeface="Ebrima" panose="02000000000000000000" pitchFamily="2" charset="0"/>
                <a:ea typeface="Ebrima" panose="02000000000000000000" pitchFamily="2" charset="0"/>
                <a:cs typeface="Ebrima" panose="02000000000000000000" pitchFamily="2" charset="0"/>
              </a:rPr>
              <a:t> </a:t>
            </a:r>
            <a:r>
              <a:rPr lang="en-US" smtClean="0">
                <a:solidFill>
                  <a:srgbClr val="000000"/>
                </a:solidFill>
                <a:latin typeface="Ebrima" panose="02000000000000000000" pitchFamily="2" charset="0"/>
                <a:ea typeface="Ebrima" panose="02000000000000000000" pitchFamily="2" charset="0"/>
                <a:cs typeface="Ebrima" panose="02000000000000000000" pitchFamily="2" charset="0"/>
              </a:rPr>
              <a:t>(from 1 to 0).</a:t>
            </a:r>
            <a:endParaRPr lang="en-US" smtClean="0">
              <a:solidFill>
                <a:srgbClr val="000000"/>
              </a:solidFill>
              <a:latin typeface="Ebrima" panose="02000000000000000000" pitchFamily="2" charset="0"/>
              <a:ea typeface="Ebrima" panose="02000000000000000000" pitchFamily="2" charset="0"/>
              <a:cs typeface="Ebrima" panose="02000000000000000000" pitchFamily="2"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0835" y="4376398"/>
            <a:ext cx="4370330" cy="1465500"/>
          </a:xfrm>
          <a:prstGeom prst="rect">
            <a:avLst/>
          </a:prstGeom>
        </p:spPr>
      </p:pic>
    </p:spTree>
    <p:extLst>
      <p:ext uri="{BB962C8B-B14F-4D97-AF65-F5344CB8AC3E}">
        <p14:creationId xmlns:p14="http://schemas.microsoft.com/office/powerpoint/2010/main" val="9956515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At-speed Scan</a:t>
            </a:r>
            <a:r>
              <a:rPr lang="en-US" smtClean="0"/>
              <a:t> / AC scan</a:t>
            </a:r>
            <a:endParaRPr lang="en-US"/>
          </a:p>
        </p:txBody>
      </p:sp>
      <p:sp>
        <p:nvSpPr>
          <p:cNvPr id="3" name="Rectangle 2"/>
          <p:cNvSpPr/>
          <p:nvPr/>
        </p:nvSpPr>
        <p:spPr>
          <a:xfrm>
            <a:off x="1440000" y="1800000"/>
            <a:ext cx="9334017" cy="2431435"/>
          </a:xfrm>
          <a:prstGeom prst="rect">
            <a:avLst/>
          </a:prstGeom>
        </p:spPr>
        <p:txBody>
          <a:bodyPr wrap="square">
            <a:spAutoFit/>
          </a:bodyPr>
          <a:lstStyle/>
          <a:p>
            <a:pPr marL="285750" indent="-285750" algn="just">
              <a:buFont typeface="Arial" panose="020B0604020202020204" pitchFamily="34" charset="0"/>
              <a:buChar char="•"/>
            </a:pPr>
            <a:r>
              <a:rPr lang="vi-VN">
                <a:solidFill>
                  <a:srgbClr val="000000"/>
                </a:solidFill>
                <a:latin typeface="Ebrima" panose="02000000000000000000" pitchFamily="2" charset="0"/>
                <a:ea typeface="Ebrima" panose="02000000000000000000" pitchFamily="2" charset="0"/>
                <a:cs typeface="Ebrima" panose="02000000000000000000" pitchFamily="2" charset="0"/>
              </a:rPr>
              <a:t>A</a:t>
            </a:r>
            <a:r>
              <a:rPr lang="en-US">
                <a:solidFill>
                  <a:srgbClr val="000000"/>
                </a:solidFill>
                <a:latin typeface="Ebrima" panose="02000000000000000000" pitchFamily="2" charset="0"/>
                <a:ea typeface="Ebrima" panose="02000000000000000000" pitchFamily="2" charset="0"/>
                <a:cs typeface="Ebrima" panose="02000000000000000000" pitchFamily="2" charset="0"/>
              </a:rPr>
              <a:t>t-speed</a:t>
            </a:r>
            <a:r>
              <a:rPr lang="vi-VN">
                <a:solidFill>
                  <a:srgbClr val="000000"/>
                </a:solidFill>
                <a:latin typeface="Ebrima" panose="02000000000000000000" pitchFamily="2" charset="0"/>
                <a:ea typeface="Ebrima" panose="02000000000000000000" pitchFamily="2" charset="0"/>
                <a:cs typeface="Ebrima" panose="02000000000000000000" pitchFamily="2" charset="0"/>
              </a:rPr>
              <a:t> scan relies on the </a:t>
            </a:r>
            <a:r>
              <a:rPr lang="vi-VN" b="1">
                <a:solidFill>
                  <a:srgbClr val="000000"/>
                </a:solidFill>
                <a:latin typeface="Ebrima" panose="02000000000000000000" pitchFamily="2" charset="0"/>
                <a:ea typeface="Ebrima" panose="02000000000000000000" pitchFamily="2" charset="0"/>
                <a:cs typeface="Ebrima" panose="02000000000000000000" pitchFamily="2" charset="0"/>
              </a:rPr>
              <a:t>same scan </a:t>
            </a:r>
            <a:r>
              <a:rPr lang="vi-VN" b="1">
                <a:solidFill>
                  <a:srgbClr val="000000"/>
                </a:solidFill>
                <a:latin typeface="Ebrima" panose="02000000000000000000" pitchFamily="2" charset="0"/>
                <a:ea typeface="Ebrima" panose="02000000000000000000" pitchFamily="2" charset="0"/>
                <a:cs typeface="Ebrima" panose="02000000000000000000" pitchFamily="2" charset="0"/>
              </a:rPr>
              <a:t>cell </a:t>
            </a:r>
            <a:r>
              <a:rPr lang="vi-VN" b="1" smtClean="0">
                <a:solidFill>
                  <a:srgbClr val="000000"/>
                </a:solidFill>
                <a:latin typeface="Ebrima" panose="02000000000000000000" pitchFamily="2" charset="0"/>
                <a:ea typeface="Ebrima" panose="02000000000000000000" pitchFamily="2" charset="0"/>
                <a:cs typeface="Ebrima" panose="02000000000000000000" pitchFamily="2" charset="0"/>
              </a:rPr>
              <a:t>architecture</a:t>
            </a:r>
            <a:r>
              <a:rPr lang="en-US" smtClean="0">
                <a:solidFill>
                  <a:srgbClr val="000000"/>
                </a:solidFill>
                <a:latin typeface="Ebrima" panose="02000000000000000000" pitchFamily="2" charset="0"/>
                <a:ea typeface="Ebrima" panose="02000000000000000000" pitchFamily="2" charset="0"/>
                <a:cs typeface="Ebrima" panose="02000000000000000000" pitchFamily="2" charset="0"/>
              </a:rPr>
              <a:t>, yet requires </a:t>
            </a:r>
            <a:r>
              <a:rPr lang="en-US" b="1" smtClean="0">
                <a:solidFill>
                  <a:srgbClr val="000000"/>
                </a:solidFill>
                <a:latin typeface="Ebrima" panose="02000000000000000000" pitchFamily="2" charset="0"/>
                <a:ea typeface="Ebrima" panose="02000000000000000000" pitchFamily="2" charset="0"/>
                <a:cs typeface="Ebrima" panose="02000000000000000000" pitchFamily="2" charset="0"/>
              </a:rPr>
              <a:t>2 clock pulses </a:t>
            </a:r>
            <a:r>
              <a:rPr lang="en-US" smtClean="0">
                <a:solidFill>
                  <a:srgbClr val="000000"/>
                </a:solidFill>
                <a:latin typeface="Ebrima" panose="02000000000000000000" pitchFamily="2" charset="0"/>
                <a:ea typeface="Ebrima" panose="02000000000000000000" pitchFamily="2" charset="0"/>
                <a:cs typeface="Ebrima" panose="02000000000000000000" pitchFamily="2" charset="0"/>
              </a:rPr>
              <a:t>between the load and unload of scan chains:</a:t>
            </a:r>
            <a:endParaRPr lang="vi-VN" smtClean="0">
              <a:solidFill>
                <a:srgbClr val="000000"/>
              </a:solidFill>
              <a:latin typeface="Ebrima" panose="02000000000000000000" pitchFamily="2" charset="0"/>
              <a:ea typeface="Ebrima" panose="02000000000000000000" pitchFamily="2" charset="0"/>
              <a:cs typeface="Ebrima" panose="02000000000000000000" pitchFamily="2" charset="0"/>
            </a:endParaRPr>
          </a:p>
          <a:p>
            <a:pPr marL="285750" indent="-285750" algn="just">
              <a:buFont typeface="Arial" panose="020B0604020202020204" pitchFamily="34" charset="0"/>
              <a:buChar char="•"/>
            </a:pPr>
            <a:endParaRPr lang="en-US" sz="800" smtClean="0">
              <a:solidFill>
                <a:srgbClr val="000000"/>
              </a:solidFill>
              <a:latin typeface="Ebrima" panose="02000000000000000000" pitchFamily="2" charset="0"/>
              <a:ea typeface="Ebrima" panose="02000000000000000000" pitchFamily="2" charset="0"/>
              <a:cs typeface="Ebrima" panose="02000000000000000000" pitchFamily="2" charset="0"/>
            </a:endParaRPr>
          </a:p>
          <a:p>
            <a:pPr marL="800100" lvl="1" indent="-342900" algn="just">
              <a:buFont typeface="+mj-lt"/>
              <a:buAutoNum type="arabicPeriod"/>
            </a:pPr>
            <a:r>
              <a:rPr lang="en-US" sz="1600" smtClean="0">
                <a:solidFill>
                  <a:srgbClr val="000000"/>
                </a:solidFill>
                <a:latin typeface="Ebrima" panose="02000000000000000000" pitchFamily="2" charset="0"/>
                <a:ea typeface="Ebrima" panose="02000000000000000000" pitchFamily="2" charset="0"/>
                <a:cs typeface="Ebrima" panose="02000000000000000000" pitchFamily="2" charset="0"/>
              </a:rPr>
              <a:t>The</a:t>
            </a:r>
            <a:r>
              <a:rPr lang="en-US" sz="1600" smtClean="0">
                <a:solidFill>
                  <a:srgbClr val="000000"/>
                </a:solidFill>
                <a:latin typeface="Ebrima" panose="02000000000000000000" pitchFamily="2" charset="0"/>
                <a:ea typeface="Ebrima" panose="02000000000000000000" pitchFamily="2" charset="0"/>
                <a:cs typeface="Ebrima" panose="02000000000000000000" pitchFamily="2" charset="0"/>
              </a:rPr>
              <a:t> first pulse to excite a transition, either 0 to 1 or 1 to 0, starting from a scan cell to a gate / node under test.</a:t>
            </a:r>
          </a:p>
          <a:p>
            <a:pPr marL="800100" lvl="1" indent="-342900" algn="just">
              <a:buFont typeface="+mj-lt"/>
              <a:buAutoNum type="arabicPeriod"/>
            </a:pPr>
            <a:r>
              <a:rPr lang="en-US" sz="1600">
                <a:solidFill>
                  <a:srgbClr val="000000"/>
                </a:solidFill>
                <a:latin typeface="Ebrima" panose="02000000000000000000" pitchFamily="2" charset="0"/>
                <a:ea typeface="Ebrima" panose="02000000000000000000" pitchFamily="2" charset="0"/>
                <a:cs typeface="Ebrima" panose="02000000000000000000" pitchFamily="2" charset="0"/>
              </a:rPr>
              <a:t>The second pulse to check whether this </a:t>
            </a:r>
            <a:r>
              <a:rPr lang="en-US" sz="1600">
                <a:solidFill>
                  <a:srgbClr val="000000"/>
                </a:solidFill>
                <a:latin typeface="Ebrima" panose="02000000000000000000" pitchFamily="2" charset="0"/>
                <a:ea typeface="Ebrima" panose="02000000000000000000" pitchFamily="2" charset="0"/>
                <a:cs typeface="Ebrima" panose="02000000000000000000" pitchFamily="2" charset="0"/>
              </a:rPr>
              <a:t>transition </a:t>
            </a:r>
            <a:r>
              <a:rPr lang="vi-VN" sz="1600" smtClean="0">
                <a:solidFill>
                  <a:srgbClr val="000000"/>
                </a:solidFill>
                <a:latin typeface="Ebrima" panose="02000000000000000000" pitchFamily="2" charset="0"/>
                <a:ea typeface="Ebrima" panose="02000000000000000000" pitchFamily="2" charset="0"/>
                <a:cs typeface="Ebrima" panose="02000000000000000000" pitchFamily="2" charset="0"/>
              </a:rPr>
              <a:t>could go through the given gate / node</a:t>
            </a:r>
            <a:r>
              <a:rPr lang="vi-VN" sz="1600">
                <a:solidFill>
                  <a:srgbClr val="000000"/>
                </a:solidFill>
                <a:latin typeface="Ebrima" panose="02000000000000000000" pitchFamily="2" charset="0"/>
                <a:ea typeface="Ebrima" panose="02000000000000000000" pitchFamily="2" charset="0"/>
                <a:cs typeface="Ebrima" panose="02000000000000000000" pitchFamily="2" charset="0"/>
              </a:rPr>
              <a:t> </a:t>
            </a:r>
            <a:r>
              <a:rPr lang="vi-VN" sz="1600" smtClean="0">
                <a:solidFill>
                  <a:srgbClr val="000000"/>
                </a:solidFill>
                <a:latin typeface="Ebrima" panose="02000000000000000000" pitchFamily="2" charset="0"/>
                <a:ea typeface="Ebrima" panose="02000000000000000000" pitchFamily="2" charset="0"/>
                <a:cs typeface="Ebrima" panose="02000000000000000000" pitchFamily="2" charset="0"/>
              </a:rPr>
              <a:t>so that data</a:t>
            </a:r>
            <a:r>
              <a:rPr lang="vi-VN" sz="1600">
                <a:solidFill>
                  <a:srgbClr val="000000"/>
                </a:solidFill>
                <a:latin typeface="Ebrima" panose="02000000000000000000" pitchFamily="2" charset="0"/>
                <a:ea typeface="Ebrima" panose="02000000000000000000" pitchFamily="2" charset="0"/>
                <a:cs typeface="Ebrima" panose="02000000000000000000" pitchFamily="2" charset="0"/>
              </a:rPr>
              <a:t> </a:t>
            </a:r>
            <a:r>
              <a:rPr lang="vi-VN" sz="1600" smtClean="0">
                <a:solidFill>
                  <a:srgbClr val="000000"/>
                </a:solidFill>
                <a:latin typeface="Ebrima" panose="02000000000000000000" pitchFamily="2" charset="0"/>
                <a:ea typeface="Ebrima" panose="02000000000000000000" pitchFamily="2" charset="0"/>
                <a:cs typeface="Ebrima" panose="02000000000000000000" pitchFamily="2" charset="0"/>
              </a:rPr>
              <a:t>could be</a:t>
            </a:r>
            <a:r>
              <a:rPr lang="en-US" sz="1600" smtClean="0">
                <a:solidFill>
                  <a:srgbClr val="000000"/>
                </a:solidFill>
                <a:latin typeface="Ebrima" panose="02000000000000000000" pitchFamily="2" charset="0"/>
                <a:ea typeface="Ebrima" panose="02000000000000000000" pitchFamily="2" charset="0"/>
                <a:cs typeface="Ebrima" panose="02000000000000000000" pitchFamily="2" charset="0"/>
              </a:rPr>
              <a:t> captured correctly </a:t>
            </a:r>
            <a:r>
              <a:rPr lang="en-US" sz="1600">
                <a:solidFill>
                  <a:srgbClr val="000000"/>
                </a:solidFill>
                <a:latin typeface="Ebrima" panose="02000000000000000000" pitchFamily="2" charset="0"/>
                <a:ea typeface="Ebrima" panose="02000000000000000000" pitchFamily="2" charset="0"/>
                <a:cs typeface="Ebrima" panose="02000000000000000000" pitchFamily="2" charset="0"/>
              </a:rPr>
              <a:t>by </a:t>
            </a:r>
            <a:r>
              <a:rPr lang="en-US" sz="1600">
                <a:solidFill>
                  <a:srgbClr val="000000"/>
                </a:solidFill>
                <a:latin typeface="Ebrima" panose="02000000000000000000" pitchFamily="2" charset="0"/>
                <a:ea typeface="Ebrima" panose="02000000000000000000" pitchFamily="2" charset="0"/>
                <a:cs typeface="Ebrima" panose="02000000000000000000" pitchFamily="2" charset="0"/>
              </a:rPr>
              <a:t>the </a:t>
            </a:r>
            <a:r>
              <a:rPr lang="en-US" sz="1600" smtClean="0">
                <a:solidFill>
                  <a:srgbClr val="000000"/>
                </a:solidFill>
                <a:latin typeface="Ebrima" panose="02000000000000000000" pitchFamily="2" charset="0"/>
                <a:ea typeface="Ebrima" panose="02000000000000000000" pitchFamily="2" charset="0"/>
                <a:cs typeface="Ebrima" panose="02000000000000000000" pitchFamily="2" charset="0"/>
              </a:rPr>
              <a:t>following </a:t>
            </a:r>
            <a:r>
              <a:rPr lang="en-US" sz="1600">
                <a:solidFill>
                  <a:srgbClr val="000000"/>
                </a:solidFill>
                <a:latin typeface="Ebrima" panose="02000000000000000000" pitchFamily="2" charset="0"/>
                <a:ea typeface="Ebrima" panose="02000000000000000000" pitchFamily="2" charset="0"/>
                <a:cs typeface="Ebrima" panose="02000000000000000000" pitchFamily="2" charset="0"/>
              </a:rPr>
              <a:t>scan </a:t>
            </a:r>
            <a:r>
              <a:rPr lang="vi-VN" sz="1600" smtClean="0">
                <a:solidFill>
                  <a:srgbClr val="000000"/>
                </a:solidFill>
                <a:latin typeface="Ebrima" panose="02000000000000000000" pitchFamily="2" charset="0"/>
                <a:ea typeface="Ebrima" panose="02000000000000000000" pitchFamily="2" charset="0"/>
                <a:cs typeface="Ebrima" panose="02000000000000000000" pitchFamily="2" charset="0"/>
              </a:rPr>
              <a:t>cell.</a:t>
            </a:r>
          </a:p>
          <a:p>
            <a:pPr marL="800100" lvl="1" indent="-342900" algn="just">
              <a:buFont typeface="+mj-lt"/>
              <a:buAutoNum type="arabicPeriod"/>
            </a:pPr>
            <a:endParaRPr lang="en-US" sz="800" smtClean="0">
              <a:solidFill>
                <a:srgbClr val="000000"/>
              </a:solidFill>
              <a:latin typeface="Ebrima" panose="02000000000000000000" pitchFamily="2" charset="0"/>
              <a:ea typeface="Ebrima" panose="02000000000000000000" pitchFamily="2" charset="0"/>
              <a:cs typeface="Ebrima" panose="02000000000000000000" pitchFamily="2" charset="0"/>
            </a:endParaRPr>
          </a:p>
          <a:p>
            <a:pPr marL="285750" indent="-285750" algn="just">
              <a:buFont typeface="Arial" panose="020B0604020202020204" pitchFamily="34" charset="0"/>
              <a:buChar char="•"/>
            </a:pPr>
            <a:r>
              <a:rPr lang="en-US">
                <a:solidFill>
                  <a:srgbClr val="000000"/>
                </a:solidFill>
                <a:latin typeface="Ebrima" panose="02000000000000000000" pitchFamily="2" charset="0"/>
                <a:ea typeface="Ebrima" panose="02000000000000000000" pitchFamily="2" charset="0"/>
                <a:cs typeface="Ebrima" panose="02000000000000000000" pitchFamily="2" charset="0"/>
              </a:rPr>
              <a:t>For </a:t>
            </a:r>
            <a:r>
              <a:rPr lang="en-US" smtClean="0">
                <a:solidFill>
                  <a:srgbClr val="000000"/>
                </a:solidFill>
                <a:latin typeface="Ebrima" panose="02000000000000000000" pitchFamily="2" charset="0"/>
                <a:ea typeface="Ebrima" panose="02000000000000000000" pitchFamily="2" charset="0"/>
                <a:cs typeface="Ebrima" panose="02000000000000000000" pitchFamily="2" charset="0"/>
              </a:rPr>
              <a:t>this scheme to </a:t>
            </a:r>
            <a:r>
              <a:rPr lang="en-US">
                <a:solidFill>
                  <a:srgbClr val="000000"/>
                </a:solidFill>
                <a:latin typeface="Ebrima" panose="02000000000000000000" pitchFamily="2" charset="0"/>
                <a:ea typeface="Ebrima" panose="02000000000000000000" pitchFamily="2" charset="0"/>
                <a:cs typeface="Ebrima" panose="02000000000000000000" pitchFamily="2" charset="0"/>
              </a:rPr>
              <a:t>be effective, </a:t>
            </a:r>
            <a:r>
              <a:rPr lang="en-US" smtClean="0">
                <a:solidFill>
                  <a:srgbClr val="000000"/>
                </a:solidFill>
                <a:latin typeface="Ebrima" panose="02000000000000000000" pitchFamily="2" charset="0"/>
                <a:ea typeface="Ebrima" panose="02000000000000000000" pitchFamily="2" charset="0"/>
                <a:cs typeface="Ebrima" panose="02000000000000000000" pitchFamily="2" charset="0"/>
              </a:rPr>
              <a:t>the above clock </a:t>
            </a:r>
            <a:r>
              <a:rPr lang="en-US">
                <a:solidFill>
                  <a:srgbClr val="000000"/>
                </a:solidFill>
                <a:latin typeface="Ebrima" panose="02000000000000000000" pitchFamily="2" charset="0"/>
                <a:ea typeface="Ebrima" panose="02000000000000000000" pitchFamily="2" charset="0"/>
                <a:cs typeface="Ebrima" panose="02000000000000000000" pitchFamily="2" charset="0"/>
              </a:rPr>
              <a:t>pulses must be </a:t>
            </a:r>
            <a:r>
              <a:rPr lang="en-US" smtClean="0">
                <a:solidFill>
                  <a:srgbClr val="000000"/>
                </a:solidFill>
                <a:latin typeface="Ebrima" panose="02000000000000000000" pitchFamily="2" charset="0"/>
                <a:ea typeface="Ebrima" panose="02000000000000000000" pitchFamily="2" charset="0"/>
                <a:cs typeface="Ebrima" panose="02000000000000000000" pitchFamily="2" charset="0"/>
              </a:rPr>
              <a:t>the </a:t>
            </a:r>
            <a:r>
              <a:rPr lang="en-US" b="1" smtClean="0">
                <a:solidFill>
                  <a:srgbClr val="000000"/>
                </a:solidFill>
                <a:latin typeface="Ebrima" panose="02000000000000000000" pitchFamily="2" charset="0"/>
                <a:ea typeface="Ebrima" panose="02000000000000000000" pitchFamily="2" charset="0"/>
                <a:cs typeface="Ebrima" panose="02000000000000000000" pitchFamily="2" charset="0"/>
              </a:rPr>
              <a:t>same </a:t>
            </a:r>
            <a:r>
              <a:rPr lang="en-US" b="1" smtClean="0">
                <a:solidFill>
                  <a:srgbClr val="000000"/>
                </a:solidFill>
                <a:latin typeface="Ebrima" panose="02000000000000000000" pitchFamily="2" charset="0"/>
                <a:ea typeface="Ebrima" panose="02000000000000000000" pitchFamily="2" charset="0"/>
                <a:cs typeface="Ebrima" panose="02000000000000000000" pitchFamily="2" charset="0"/>
              </a:rPr>
              <a:t>as its designated speed of operation </a:t>
            </a:r>
            <a:r>
              <a:rPr lang="en-US" smtClean="0">
                <a:solidFill>
                  <a:srgbClr val="000000"/>
                </a:solidFill>
                <a:latin typeface="Ebrima" panose="02000000000000000000" pitchFamily="2" charset="0"/>
                <a:ea typeface="Ebrima" panose="02000000000000000000" pitchFamily="2" charset="0"/>
                <a:cs typeface="Ebrima" panose="02000000000000000000" pitchFamily="2" charset="0"/>
              </a:rPr>
              <a:t>(fast clock), </a:t>
            </a:r>
            <a:r>
              <a:rPr lang="en-US" smtClean="0">
                <a:solidFill>
                  <a:srgbClr val="000000"/>
                </a:solidFill>
                <a:latin typeface="Ebrima" panose="02000000000000000000" pitchFamily="2" charset="0"/>
                <a:ea typeface="Ebrima" panose="02000000000000000000" pitchFamily="2" charset="0"/>
                <a:cs typeface="Ebrima" panose="02000000000000000000" pitchFamily="2" charset="0"/>
              </a:rPr>
              <a:t>hence the name “at-speed scan</a:t>
            </a:r>
            <a:r>
              <a:rPr lang="en-US" smtClean="0">
                <a:solidFill>
                  <a:srgbClr val="000000"/>
                </a:solidFill>
                <a:latin typeface="Ebrima" panose="02000000000000000000" pitchFamily="2" charset="0"/>
                <a:ea typeface="Ebrima" panose="02000000000000000000" pitchFamily="2" charset="0"/>
                <a:cs typeface="Ebrima" panose="02000000000000000000" pitchFamily="2" charset="0"/>
              </a:rPr>
              <a:t>”.</a:t>
            </a:r>
            <a:endParaRPr lang="en-US" smtClean="0">
              <a:solidFill>
                <a:srgbClr val="000000"/>
              </a:solidFill>
              <a:latin typeface="Ebrima" panose="02000000000000000000" pitchFamily="2" charset="0"/>
              <a:ea typeface="Ebrima" panose="02000000000000000000" pitchFamily="2" charset="0"/>
              <a:cs typeface="Ebrima" panose="02000000000000000000" pitchFamily="2" charset="0"/>
            </a:endParaRPr>
          </a:p>
        </p:txBody>
      </p:sp>
      <p:sp>
        <p:nvSpPr>
          <p:cNvPr id="4" name="文字方塊 5"/>
          <p:cNvSpPr txBox="1"/>
          <p:nvPr/>
        </p:nvSpPr>
        <p:spPr>
          <a:xfrm>
            <a:off x="1440000" y="4383181"/>
            <a:ext cx="9334017" cy="400110"/>
          </a:xfrm>
          <a:prstGeom prst="rect">
            <a:avLst/>
          </a:prstGeom>
          <a:noFill/>
        </p:spPr>
        <p:txBody>
          <a:bodyPr wrap="square" rtlCol="0">
            <a:spAutoFit/>
          </a:bodyPr>
          <a:lstStyle/>
          <a:p>
            <a:r>
              <a:rPr lang="vi-VN" altLang="zh-TW" sz="2000" b="1" smtClean="0">
                <a:solidFill>
                  <a:schemeClr val="accent4">
                    <a:lumMod val="75000"/>
                  </a:schemeClr>
                </a:solidFill>
                <a:latin typeface="+mj-lt"/>
                <a:ea typeface="Ebrima" panose="02000000000000000000" pitchFamily="2" charset="0"/>
                <a:cs typeface="Ebrima" panose="02000000000000000000" pitchFamily="2" charset="0"/>
              </a:rPr>
              <a:t>OCC On-Chip Clock Controller</a:t>
            </a:r>
            <a:endParaRPr lang="en-US" altLang="zh-TW" sz="2000" b="1" dirty="0">
              <a:solidFill>
                <a:schemeClr val="accent4">
                  <a:lumMod val="75000"/>
                </a:schemeClr>
              </a:solidFill>
              <a:latin typeface="+mj-lt"/>
              <a:ea typeface="Ebrima" panose="02000000000000000000" pitchFamily="2" charset="0"/>
              <a:cs typeface="Ebrima" panose="02000000000000000000" pitchFamily="2" charset="0"/>
            </a:endParaRPr>
          </a:p>
        </p:txBody>
      </p:sp>
      <p:sp>
        <p:nvSpPr>
          <p:cNvPr id="5" name="Rectangle 4"/>
          <p:cNvSpPr/>
          <p:nvPr/>
        </p:nvSpPr>
        <p:spPr>
          <a:xfrm>
            <a:off x="1439999" y="4783291"/>
            <a:ext cx="9334017" cy="1077218"/>
          </a:xfrm>
          <a:prstGeom prst="rect">
            <a:avLst/>
          </a:prstGeom>
        </p:spPr>
        <p:txBody>
          <a:bodyPr wrap="square">
            <a:spAutoFit/>
          </a:bodyPr>
          <a:lstStyle/>
          <a:p>
            <a:pPr algn="just"/>
            <a:r>
              <a:rPr lang="en-US" sz="1600" smtClean="0">
                <a:solidFill>
                  <a:srgbClr val="1A1A1A"/>
                </a:solidFill>
                <a:latin typeface="Ebrima" panose="02000000000000000000" pitchFamily="2" charset="0"/>
                <a:ea typeface="Ebrima" panose="02000000000000000000" pitchFamily="2" charset="0"/>
                <a:cs typeface="Ebrima" panose="02000000000000000000" pitchFamily="2" charset="0"/>
              </a:rPr>
              <a:t>All test clocks in a scan-friendly design is routed through an OCC – a circuitry inserted to </a:t>
            </a:r>
            <a:r>
              <a:rPr lang="en-US" sz="1600" b="1" smtClean="0">
                <a:solidFill>
                  <a:srgbClr val="1A1A1A"/>
                </a:solidFill>
                <a:latin typeface="Ebrima" panose="02000000000000000000" pitchFamily="2" charset="0"/>
                <a:ea typeface="Ebrima" panose="02000000000000000000" pitchFamily="2" charset="0"/>
                <a:cs typeface="Ebrima" panose="02000000000000000000" pitchFamily="2" charset="0"/>
              </a:rPr>
              <a:t>control the clock operation</a:t>
            </a:r>
            <a:r>
              <a:rPr lang="en-US" sz="1600" smtClean="0">
                <a:solidFill>
                  <a:srgbClr val="1A1A1A"/>
                </a:solidFill>
                <a:latin typeface="Ebrima" panose="02000000000000000000" pitchFamily="2" charset="0"/>
                <a:ea typeface="Ebrima" panose="02000000000000000000" pitchFamily="2" charset="0"/>
                <a:cs typeface="Ebrima" panose="02000000000000000000" pitchFamily="2" charset="0"/>
              </a:rPr>
              <a:t> in scan mode (*) and bypass the functional clock in functional mode.</a:t>
            </a:r>
          </a:p>
          <a:p>
            <a:pPr algn="just"/>
            <a:endParaRPr lang="en-US" sz="800" smtClean="0">
              <a:solidFill>
                <a:srgbClr val="1A1A1A"/>
              </a:solidFill>
              <a:latin typeface="Ebrima" panose="02000000000000000000" pitchFamily="2" charset="0"/>
              <a:ea typeface="Ebrima" panose="02000000000000000000" pitchFamily="2" charset="0"/>
              <a:cs typeface="Ebrima" panose="02000000000000000000" pitchFamily="2" charset="0"/>
            </a:endParaRPr>
          </a:p>
          <a:p>
            <a:pPr algn="just"/>
            <a:r>
              <a:rPr lang="en-US" sz="1200" smtClean="0">
                <a:solidFill>
                  <a:srgbClr val="1A1A1A"/>
                </a:solidFill>
                <a:latin typeface="Ebrima" panose="02000000000000000000" pitchFamily="2" charset="0"/>
                <a:ea typeface="Ebrima" panose="02000000000000000000" pitchFamily="2" charset="0"/>
                <a:cs typeface="Ebrima" panose="02000000000000000000" pitchFamily="2" charset="0"/>
              </a:rPr>
              <a:t>(*) </a:t>
            </a:r>
            <a:r>
              <a:rPr lang="en-US" sz="1200">
                <a:solidFill>
                  <a:srgbClr val="1A1A1A"/>
                </a:solidFill>
                <a:latin typeface="Ebrima" panose="02000000000000000000" pitchFamily="2" charset="0"/>
                <a:ea typeface="Ebrima" panose="02000000000000000000" pitchFamily="2" charset="0"/>
                <a:cs typeface="Ebrima" panose="02000000000000000000" pitchFamily="2" charset="0"/>
              </a:rPr>
              <a:t>In scan </a:t>
            </a:r>
            <a:r>
              <a:rPr lang="en-US" sz="1200" smtClean="0">
                <a:solidFill>
                  <a:srgbClr val="1A1A1A"/>
                </a:solidFill>
                <a:latin typeface="Ebrima" panose="02000000000000000000" pitchFamily="2" charset="0"/>
                <a:ea typeface="Ebrima" panose="02000000000000000000" pitchFamily="2" charset="0"/>
                <a:cs typeface="Ebrima" panose="02000000000000000000" pitchFamily="2" charset="0"/>
              </a:rPr>
              <a:t>mode, </a:t>
            </a:r>
            <a:r>
              <a:rPr lang="en-US" sz="1200">
                <a:solidFill>
                  <a:srgbClr val="1A1A1A"/>
                </a:solidFill>
                <a:latin typeface="Ebrima" panose="02000000000000000000" pitchFamily="2" charset="0"/>
                <a:ea typeface="Ebrima" panose="02000000000000000000" pitchFamily="2" charset="0"/>
                <a:cs typeface="Ebrima" panose="02000000000000000000" pitchFamily="2" charset="0"/>
              </a:rPr>
              <a:t>OCC ensures only one clock pulse is </a:t>
            </a:r>
            <a:r>
              <a:rPr lang="en-US" sz="1200" smtClean="0">
                <a:solidFill>
                  <a:srgbClr val="1A1A1A"/>
                </a:solidFill>
                <a:latin typeface="Ebrima" panose="02000000000000000000" pitchFamily="2" charset="0"/>
                <a:ea typeface="Ebrima" panose="02000000000000000000" pitchFamily="2" charset="0"/>
                <a:cs typeface="Ebrima" panose="02000000000000000000" pitchFamily="2" charset="0"/>
              </a:rPr>
              <a:t>generated in capture </a:t>
            </a:r>
            <a:r>
              <a:rPr lang="en-US" sz="1200">
                <a:solidFill>
                  <a:srgbClr val="1A1A1A"/>
                </a:solidFill>
                <a:latin typeface="Ebrima" panose="02000000000000000000" pitchFamily="2" charset="0"/>
                <a:ea typeface="Ebrima" panose="02000000000000000000" pitchFamily="2" charset="0"/>
                <a:cs typeface="Ebrima" panose="02000000000000000000" pitchFamily="2" charset="0"/>
              </a:rPr>
              <a:t>phase of normal scan, and two clock </a:t>
            </a:r>
            <a:r>
              <a:rPr lang="en-US" sz="1200" smtClean="0">
                <a:solidFill>
                  <a:srgbClr val="1A1A1A"/>
                </a:solidFill>
                <a:latin typeface="Ebrima" panose="02000000000000000000" pitchFamily="2" charset="0"/>
                <a:ea typeface="Ebrima" panose="02000000000000000000" pitchFamily="2" charset="0"/>
                <a:cs typeface="Ebrima" panose="02000000000000000000" pitchFamily="2" charset="0"/>
              </a:rPr>
              <a:t>pulses with functional frequency </a:t>
            </a:r>
            <a:r>
              <a:rPr lang="en-US" sz="1200">
                <a:solidFill>
                  <a:srgbClr val="1A1A1A"/>
                </a:solidFill>
                <a:latin typeface="Ebrima" panose="02000000000000000000" pitchFamily="2" charset="0"/>
                <a:ea typeface="Ebrima" panose="02000000000000000000" pitchFamily="2" charset="0"/>
                <a:cs typeface="Ebrima" panose="02000000000000000000" pitchFamily="2" charset="0"/>
              </a:rPr>
              <a:t>are generated in the capture </a:t>
            </a:r>
            <a:r>
              <a:rPr lang="en-US" sz="1200" smtClean="0">
                <a:solidFill>
                  <a:srgbClr val="1A1A1A"/>
                </a:solidFill>
                <a:latin typeface="Ebrima" panose="02000000000000000000" pitchFamily="2" charset="0"/>
                <a:ea typeface="Ebrima" panose="02000000000000000000" pitchFamily="2" charset="0"/>
                <a:cs typeface="Ebrima" panose="02000000000000000000" pitchFamily="2" charset="0"/>
              </a:rPr>
              <a:t>phase of at-speed scan.</a:t>
            </a:r>
            <a:endParaRPr lang="en-US" sz="1200">
              <a:latin typeface="Ebrima" panose="02000000000000000000" pitchFamily="2" charset="0"/>
              <a:ea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987574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Table of Contents</a:t>
            </a:r>
            <a:endParaRPr lang="zh-TW" altLang="en-US" dirty="0"/>
          </a:p>
        </p:txBody>
      </p:sp>
      <p:sp>
        <p:nvSpPr>
          <p:cNvPr id="3" name="內容版面配置區 2"/>
          <p:cNvSpPr>
            <a:spLocks noGrp="1"/>
          </p:cNvSpPr>
          <p:nvPr>
            <p:ph sz="quarter" idx="10"/>
          </p:nvPr>
        </p:nvSpPr>
        <p:spPr>
          <a:xfrm>
            <a:off x="1440000" y="1800000"/>
            <a:ext cx="6521243" cy="4441774"/>
          </a:xfrm>
        </p:spPr>
        <p:txBody>
          <a:bodyPr/>
          <a:lstStyle/>
          <a:p>
            <a:r>
              <a:rPr lang="en-US" altLang="zh-TW" sz="2000" smtClean="0">
                <a:latin typeface="Ebrima" panose="02000000000000000000" pitchFamily="2" charset="0"/>
                <a:ea typeface="Ebrima" panose="02000000000000000000" pitchFamily="2" charset="0"/>
                <a:cs typeface="Ebrima" panose="02000000000000000000" pitchFamily="2" charset="0"/>
              </a:rPr>
              <a:t>DFT Concepts</a:t>
            </a:r>
          </a:p>
          <a:p>
            <a:pPr lvl="1"/>
            <a:r>
              <a:rPr lang="en-US" altLang="zh-TW" sz="1600" smtClean="0">
                <a:latin typeface="Ebrima" panose="02000000000000000000" pitchFamily="2" charset="0"/>
                <a:ea typeface="Ebrima" panose="02000000000000000000" pitchFamily="2" charset="0"/>
                <a:cs typeface="Ebrima" panose="02000000000000000000" pitchFamily="2" charset="0"/>
              </a:rPr>
              <a:t>Manufacturing Test &amp; Its Goals</a:t>
            </a:r>
          </a:p>
          <a:p>
            <a:pPr lvl="1"/>
            <a:r>
              <a:rPr lang="en-US" altLang="zh-TW" sz="1600" smtClean="0">
                <a:latin typeface="Ebrima" panose="02000000000000000000" pitchFamily="2" charset="0"/>
                <a:ea typeface="Ebrima" panose="02000000000000000000" pitchFamily="2" charset="0"/>
                <a:cs typeface="Ebrima" panose="02000000000000000000" pitchFamily="2" charset="0"/>
              </a:rPr>
              <a:t>DFT – Design For Testability</a:t>
            </a:r>
          </a:p>
          <a:p>
            <a:pPr lvl="1"/>
            <a:r>
              <a:rPr lang="en-US" altLang="zh-TW" sz="1600" smtClean="0">
                <a:latin typeface="Ebrima" panose="02000000000000000000" pitchFamily="2" charset="0"/>
                <a:ea typeface="Ebrima" panose="02000000000000000000" pitchFamily="2" charset="0"/>
                <a:cs typeface="Ebrima" panose="02000000000000000000" pitchFamily="2" charset="0"/>
              </a:rPr>
              <a:t>Fault Model</a:t>
            </a:r>
            <a:endParaRPr lang="en-US" altLang="zh-TW" sz="1600" smtClean="0">
              <a:latin typeface="Ebrima" panose="02000000000000000000" pitchFamily="2" charset="0"/>
              <a:ea typeface="Ebrima" panose="02000000000000000000" pitchFamily="2" charset="0"/>
              <a:cs typeface="Ebrima" panose="02000000000000000000" pitchFamily="2" charset="0"/>
            </a:endParaRPr>
          </a:p>
          <a:p>
            <a:r>
              <a:rPr lang="en-US" altLang="zh-TW" sz="2000" smtClean="0">
                <a:latin typeface="Ebrima" panose="02000000000000000000" pitchFamily="2" charset="0"/>
                <a:ea typeface="Ebrima" panose="02000000000000000000" pitchFamily="2" charset="0"/>
                <a:cs typeface="Ebrima" panose="02000000000000000000" pitchFamily="2" charset="0"/>
              </a:rPr>
              <a:t>DFT Methodology</a:t>
            </a:r>
          </a:p>
          <a:p>
            <a:pPr lvl="1"/>
            <a:r>
              <a:rPr lang="en-US" altLang="zh-TW" sz="1600" smtClean="0">
                <a:latin typeface="Ebrima" panose="02000000000000000000" pitchFamily="2" charset="0"/>
                <a:ea typeface="Ebrima" panose="02000000000000000000" pitchFamily="2" charset="0"/>
                <a:cs typeface="Ebrima" panose="02000000000000000000" pitchFamily="2" charset="0"/>
              </a:rPr>
              <a:t>Stuck-At Fault – How To Detect?</a:t>
            </a:r>
          </a:p>
          <a:p>
            <a:pPr lvl="1"/>
            <a:r>
              <a:rPr lang="en-US" altLang="zh-TW" sz="1600" smtClean="0">
                <a:latin typeface="Ebrima" panose="02000000000000000000" pitchFamily="2" charset="0"/>
                <a:ea typeface="Ebrima" panose="02000000000000000000" pitchFamily="2" charset="0"/>
                <a:cs typeface="Ebrima" panose="02000000000000000000" pitchFamily="2" charset="0"/>
              </a:rPr>
              <a:t>Scan – Scan Operations</a:t>
            </a:r>
          </a:p>
          <a:p>
            <a:pPr lvl="1"/>
            <a:r>
              <a:rPr lang="en-US" altLang="zh-TW" sz="1600" smtClean="0">
                <a:latin typeface="Ebrima" panose="02000000000000000000" pitchFamily="2" charset="0"/>
                <a:ea typeface="Ebrima" panose="02000000000000000000" pitchFamily="2" charset="0"/>
                <a:cs typeface="Ebrima" panose="02000000000000000000" pitchFamily="2" charset="0"/>
              </a:rPr>
              <a:t>Transition Fault</a:t>
            </a:r>
          </a:p>
          <a:p>
            <a:pPr lvl="1"/>
            <a:r>
              <a:rPr lang="en-US" altLang="zh-TW" sz="1600" smtClean="0">
                <a:latin typeface="Ebrima" panose="02000000000000000000" pitchFamily="2" charset="0"/>
                <a:ea typeface="Ebrima" panose="02000000000000000000" pitchFamily="2" charset="0"/>
                <a:cs typeface="Ebrima" panose="02000000000000000000" pitchFamily="2" charset="0"/>
              </a:rPr>
              <a:t>At-speed / AC Scan</a:t>
            </a:r>
          </a:p>
          <a:p>
            <a:pPr lvl="1"/>
            <a:r>
              <a:rPr lang="en-US" altLang="zh-TW" sz="1600" smtClean="0">
                <a:latin typeface="Ebrima" panose="02000000000000000000" pitchFamily="2" charset="0"/>
                <a:ea typeface="Ebrima" panose="02000000000000000000" pitchFamily="2" charset="0"/>
                <a:cs typeface="Ebrima" panose="02000000000000000000" pitchFamily="2" charset="0"/>
              </a:rPr>
              <a:t>Test Compression</a:t>
            </a:r>
          </a:p>
          <a:p>
            <a:pPr lvl="1"/>
            <a:r>
              <a:rPr lang="en-US" altLang="zh-TW" sz="1600" smtClean="0">
                <a:latin typeface="Ebrima" panose="02000000000000000000" pitchFamily="2" charset="0"/>
                <a:ea typeface="Ebrima" panose="02000000000000000000" pitchFamily="2" charset="0"/>
                <a:cs typeface="Ebrima" panose="02000000000000000000" pitchFamily="2" charset="0"/>
              </a:rPr>
              <a:t>BIST – MBIST </a:t>
            </a:r>
          </a:p>
          <a:p>
            <a:pPr lvl="1"/>
            <a:r>
              <a:rPr lang="en-US" altLang="zh-TW" sz="1600" smtClean="0">
                <a:latin typeface="Ebrima" panose="02000000000000000000" pitchFamily="2" charset="0"/>
                <a:ea typeface="Ebrima" panose="02000000000000000000" pitchFamily="2" charset="0"/>
                <a:cs typeface="Ebrima" panose="02000000000000000000" pitchFamily="2" charset="0"/>
              </a:rPr>
              <a:t>IOLT I/O Level Test</a:t>
            </a:r>
          </a:p>
          <a:p>
            <a:pPr lvl="1"/>
            <a:r>
              <a:rPr lang="en-US" altLang="zh-TW" sz="1600" smtClean="0">
                <a:latin typeface="Ebrima" panose="02000000000000000000" pitchFamily="2" charset="0"/>
                <a:ea typeface="Ebrima" panose="02000000000000000000" pitchFamily="2" charset="0"/>
                <a:cs typeface="Ebrima" panose="02000000000000000000" pitchFamily="2" charset="0"/>
              </a:rPr>
              <a:t>FTIP Faraday Test Integration Platform</a:t>
            </a:r>
          </a:p>
          <a:p>
            <a:pPr lvl="1"/>
            <a:r>
              <a:rPr lang="en-US" altLang="zh-TW" sz="1600" smtClean="0">
                <a:latin typeface="Ebrima" panose="02000000000000000000" pitchFamily="2" charset="0"/>
                <a:ea typeface="Ebrima" panose="02000000000000000000" pitchFamily="2" charset="0"/>
                <a:cs typeface="Ebrima" panose="02000000000000000000" pitchFamily="2" charset="0"/>
              </a:rPr>
              <a:t>FTL Faraday Tester Interface Language</a:t>
            </a:r>
          </a:p>
          <a:p>
            <a:pPr lvl="1"/>
            <a:endParaRPr lang="en-US" altLang="zh-TW" sz="1600" smtClean="0">
              <a:latin typeface="Ebrima" panose="02000000000000000000" pitchFamily="2" charset="0"/>
              <a:ea typeface="Ebrima" panose="02000000000000000000" pitchFamily="2" charset="0"/>
              <a:cs typeface="Ebrima" panose="02000000000000000000" pitchFamily="2" charset="0"/>
            </a:endParaRPr>
          </a:p>
          <a:p>
            <a:pPr lvl="1"/>
            <a:endParaRPr lang="zh-TW" altLang="en-US" sz="1600" dirty="0">
              <a:latin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7892153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Test Compression</a:t>
            </a:r>
            <a:endParaRPr lang="en-US"/>
          </a:p>
        </p:txBody>
      </p:sp>
      <p:sp>
        <p:nvSpPr>
          <p:cNvPr id="8" name="Rectangle 7"/>
          <p:cNvSpPr/>
          <p:nvPr/>
        </p:nvSpPr>
        <p:spPr>
          <a:xfrm>
            <a:off x="1440000" y="1800000"/>
            <a:ext cx="9347865" cy="923330"/>
          </a:xfrm>
          <a:prstGeom prst="rect">
            <a:avLst/>
          </a:prstGeom>
        </p:spPr>
        <p:txBody>
          <a:bodyPr wrap="square">
            <a:spAutoFit/>
          </a:bodyPr>
          <a:lstStyle/>
          <a:p>
            <a:r>
              <a:rPr lang="en-US">
                <a:solidFill>
                  <a:srgbClr val="000000"/>
                </a:solidFill>
                <a:latin typeface="Ebrima" panose="02000000000000000000" pitchFamily="2" charset="0"/>
                <a:ea typeface="Ebrima" panose="02000000000000000000" pitchFamily="2" charset="0"/>
                <a:cs typeface="Ebrima" panose="02000000000000000000" pitchFamily="2" charset="0"/>
              </a:rPr>
              <a:t>As design size increased, the I/O interface did not scale with the increasing FFs. </a:t>
            </a:r>
            <a:r>
              <a:rPr lang="en-US" smtClean="0">
                <a:solidFill>
                  <a:srgbClr val="000000"/>
                </a:solidFill>
                <a:latin typeface="Ebrima" panose="02000000000000000000" pitchFamily="2" charset="0"/>
                <a:ea typeface="Ebrima" panose="02000000000000000000" pitchFamily="2" charset="0"/>
                <a:cs typeface="Ebrima" panose="02000000000000000000" pitchFamily="2" charset="0"/>
              </a:rPr>
              <a:t>Connecting scan chains directly to I/O therefore can vastly increase these chain length</a:t>
            </a:r>
            <a:r>
              <a:rPr lang="en-US">
                <a:solidFill>
                  <a:srgbClr val="000000"/>
                </a:solidFill>
                <a:latin typeface="Ebrima" panose="02000000000000000000" pitchFamily="2" charset="0"/>
                <a:ea typeface="Ebrima" panose="02000000000000000000" pitchFamily="2" charset="0"/>
                <a:cs typeface="Ebrima" panose="02000000000000000000" pitchFamily="2" charset="0"/>
              </a:rPr>
              <a:t>s. Meanwhile, test time and data volume are linearly dependent on the chain </a:t>
            </a:r>
            <a:r>
              <a:rPr lang="en-US" smtClean="0">
                <a:solidFill>
                  <a:srgbClr val="000000"/>
                </a:solidFill>
                <a:latin typeface="Ebrima" panose="02000000000000000000" pitchFamily="2" charset="0"/>
                <a:ea typeface="Ebrima" panose="02000000000000000000" pitchFamily="2" charset="0"/>
                <a:cs typeface="Ebrima" panose="02000000000000000000" pitchFamily="2" charset="0"/>
              </a:rPr>
              <a:t>length:</a:t>
            </a:r>
            <a:endParaRPr lang="en-US">
              <a:solidFill>
                <a:srgbClr val="000000"/>
              </a:solidFill>
              <a:latin typeface="Ebrima" panose="02000000000000000000" pitchFamily="2" charset="0"/>
              <a:ea typeface="Ebrima" panose="02000000000000000000" pitchFamily="2" charset="0"/>
              <a:cs typeface="Ebrima" panose="02000000000000000000" pitchFamily="2" charset="0"/>
            </a:endParaRPr>
          </a:p>
        </p:txBody>
      </p:sp>
      <mc:AlternateContent xmlns:mc="http://schemas.openxmlformats.org/markup-compatibility/2006" xmlns:a14="http://schemas.microsoft.com/office/drawing/2010/main">
        <mc:Choice Requires="a14">
          <p:sp>
            <p:nvSpPr>
              <p:cNvPr id="9" name="TextBox 8"/>
              <p:cNvSpPr txBox="1"/>
              <p:nvPr/>
            </p:nvSpPr>
            <p:spPr>
              <a:xfrm>
                <a:off x="4061308" y="2817385"/>
                <a:ext cx="40693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𝑇𝑒𝑠𝑡</m:t>
                      </m:r>
                      <m:r>
                        <a:rPr lang="en-US" b="0" i="1" smtClean="0">
                          <a:latin typeface="Cambria Math" panose="02040503050406030204" pitchFamily="18" charset="0"/>
                        </a:rPr>
                        <m:t> </m:t>
                      </m:r>
                      <m:r>
                        <a:rPr lang="en-US" b="0" i="1" smtClean="0">
                          <a:latin typeface="Cambria Math" panose="02040503050406030204" pitchFamily="18" charset="0"/>
                        </a:rPr>
                        <m:t>𝑐𝑦𝑐𝑙𝑒</m:t>
                      </m:r>
                      <m:r>
                        <a:rPr lang="en-US" b="0" i="1" smtClean="0">
                          <a:latin typeface="Cambria Math" panose="02040503050406030204" pitchFamily="18" charset="0"/>
                        </a:rPr>
                        <m:t>=# </m:t>
                      </m:r>
                      <m:r>
                        <a:rPr lang="en-US" b="0" i="1" smtClean="0">
                          <a:latin typeface="Cambria Math" panose="02040503050406030204" pitchFamily="18" charset="0"/>
                        </a:rPr>
                        <m:t>𝑝𝑎𝑡𝑡𝑒𝑟𝑛𝑠</m:t>
                      </m:r>
                      <m:r>
                        <a:rPr lang="en-US" b="0" i="1" smtClean="0">
                          <a:latin typeface="Cambria Math" panose="02040503050406030204" pitchFamily="18" charset="0"/>
                        </a:rPr>
                        <m:t> ∗</m:t>
                      </m:r>
                      <m:r>
                        <a:rPr lang="en-US" b="0" i="1" smtClean="0">
                          <a:latin typeface="Cambria Math" panose="02040503050406030204" pitchFamily="18" charset="0"/>
                        </a:rPr>
                        <m:t>𝑐h𝑎𝑖𝑛</m:t>
                      </m:r>
                      <m:r>
                        <a:rPr lang="en-US" b="0" i="1" smtClean="0">
                          <a:latin typeface="Cambria Math" panose="02040503050406030204" pitchFamily="18" charset="0"/>
                        </a:rPr>
                        <m:t> </m:t>
                      </m:r>
                      <m:r>
                        <a:rPr lang="en-US" b="0" i="1" smtClean="0">
                          <a:latin typeface="Cambria Math" panose="02040503050406030204" pitchFamily="18" charset="0"/>
                        </a:rPr>
                        <m:t>𝑙𝑒𝑛𝑔𝑡h</m:t>
                      </m:r>
                    </m:oMath>
                  </m:oMathPara>
                </a14:m>
                <a:endParaRPr lang="en-US"/>
              </a:p>
            </p:txBody>
          </p:sp>
        </mc:Choice>
        <mc:Fallback xmlns="">
          <p:sp>
            <p:nvSpPr>
              <p:cNvPr id="9" name="TextBox 8"/>
              <p:cNvSpPr txBox="1">
                <a:spLocks noRot="1" noChangeAspect="1" noMove="1" noResize="1" noEditPoints="1" noAdjustHandles="1" noChangeArrowheads="1" noChangeShapeType="1" noTextEdit="1"/>
              </p:cNvSpPr>
              <p:nvPr/>
            </p:nvSpPr>
            <p:spPr>
              <a:xfrm>
                <a:off x="4061308" y="2817385"/>
                <a:ext cx="4069384" cy="276999"/>
              </a:xfrm>
              <a:prstGeom prst="rect">
                <a:avLst/>
              </a:prstGeom>
              <a:blipFill>
                <a:blip r:embed="rId3"/>
                <a:stretch>
                  <a:fillRect l="-898" t="-2174" r="-1497" b="-326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3038592" y="3144052"/>
                <a:ext cx="611481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𝑇𝑒𝑠𝑡</m:t>
                      </m:r>
                      <m:r>
                        <a:rPr lang="en-US" b="0" i="1" smtClean="0">
                          <a:latin typeface="Cambria Math" panose="02040503050406030204" pitchFamily="18" charset="0"/>
                        </a:rPr>
                        <m:t> </m:t>
                      </m:r>
                      <m:r>
                        <a:rPr lang="en-US" b="0" i="1" smtClean="0">
                          <a:latin typeface="Cambria Math" panose="02040503050406030204" pitchFamily="18" charset="0"/>
                        </a:rPr>
                        <m:t>𝑑𝑎𝑡𝑎</m:t>
                      </m:r>
                      <m:r>
                        <a:rPr lang="en-US" b="0" i="1" smtClean="0">
                          <a:latin typeface="Cambria Math" panose="02040503050406030204" pitchFamily="18" charset="0"/>
                        </a:rPr>
                        <m:t> </m:t>
                      </m:r>
                      <m:r>
                        <a:rPr lang="en-US" b="0" i="1" smtClean="0">
                          <a:latin typeface="Cambria Math" panose="02040503050406030204" pitchFamily="18" charset="0"/>
                        </a:rPr>
                        <m:t>𝑣𝑜𝑙𝑢𝑚𝑒</m:t>
                      </m:r>
                      <m:r>
                        <a:rPr lang="en-US" b="0" i="1" smtClean="0">
                          <a:latin typeface="Cambria Math" panose="02040503050406030204" pitchFamily="18" charset="0"/>
                        </a:rPr>
                        <m:t>=# </m:t>
                      </m:r>
                      <m:r>
                        <a:rPr lang="en-US" b="0" i="1" smtClean="0">
                          <a:latin typeface="Cambria Math" panose="02040503050406030204" pitchFamily="18" charset="0"/>
                        </a:rPr>
                        <m:t>𝑝𝑎𝑡𝑡𝑒𝑟𝑛𝑠</m:t>
                      </m:r>
                      <m:r>
                        <a:rPr lang="en-US" b="0" i="1" smtClean="0">
                          <a:latin typeface="Cambria Math" panose="02040503050406030204" pitchFamily="18" charset="0"/>
                        </a:rPr>
                        <m:t> ∗# </m:t>
                      </m:r>
                      <m:r>
                        <a:rPr lang="en-US" b="0" i="1" smtClean="0">
                          <a:latin typeface="Cambria Math" panose="02040503050406030204" pitchFamily="18" charset="0"/>
                        </a:rPr>
                        <m:t>𝐼𝑂</m:t>
                      </m:r>
                      <m:r>
                        <a:rPr lang="en-US" b="0" i="1" smtClean="0">
                          <a:latin typeface="Cambria Math" panose="02040503050406030204" pitchFamily="18" charset="0"/>
                        </a:rPr>
                        <m:t> </m:t>
                      </m:r>
                      <m:r>
                        <a:rPr lang="en-US" b="0" i="1" smtClean="0">
                          <a:latin typeface="Cambria Math" panose="02040503050406030204" pitchFamily="18" charset="0"/>
                        </a:rPr>
                        <m:t>𝑝𝑜𝑟𝑡𝑠</m:t>
                      </m:r>
                      <m:r>
                        <a:rPr lang="en-US" b="0" i="1" smtClean="0">
                          <a:latin typeface="Cambria Math" panose="02040503050406030204" pitchFamily="18" charset="0"/>
                        </a:rPr>
                        <m:t>∗</m:t>
                      </m:r>
                      <m:r>
                        <a:rPr lang="en-US" b="0" i="1" smtClean="0">
                          <a:latin typeface="Cambria Math" panose="02040503050406030204" pitchFamily="18" charset="0"/>
                        </a:rPr>
                        <m:t>𝑐h𝑎𝑖𝑛</m:t>
                      </m:r>
                      <m:r>
                        <a:rPr lang="en-US" b="0" i="1" smtClean="0">
                          <a:latin typeface="Cambria Math" panose="02040503050406030204" pitchFamily="18" charset="0"/>
                        </a:rPr>
                        <m:t> </m:t>
                      </m:r>
                      <m:r>
                        <a:rPr lang="en-US" b="0" i="1" smtClean="0">
                          <a:latin typeface="Cambria Math" panose="02040503050406030204" pitchFamily="18" charset="0"/>
                        </a:rPr>
                        <m:t>𝑙𝑒𝑛𝑔𝑡h</m:t>
                      </m:r>
                    </m:oMath>
                  </m:oMathPara>
                </a14:m>
                <a:endParaRPr lang="en-US"/>
              </a:p>
            </p:txBody>
          </p:sp>
        </mc:Choice>
        <mc:Fallback xmlns="">
          <p:sp>
            <p:nvSpPr>
              <p:cNvPr id="11" name="TextBox 10"/>
              <p:cNvSpPr txBox="1">
                <a:spLocks noRot="1" noChangeAspect="1" noMove="1" noResize="1" noEditPoints="1" noAdjustHandles="1" noChangeArrowheads="1" noChangeShapeType="1" noTextEdit="1"/>
              </p:cNvSpPr>
              <p:nvPr/>
            </p:nvSpPr>
            <p:spPr>
              <a:xfrm>
                <a:off x="3038592" y="3144052"/>
                <a:ext cx="6114815" cy="276999"/>
              </a:xfrm>
              <a:prstGeom prst="rect">
                <a:avLst/>
              </a:prstGeom>
              <a:blipFill>
                <a:blip r:embed="rId4"/>
                <a:stretch>
                  <a:fillRect l="-398" t="-2222" r="-797" b="-35556"/>
                </a:stretch>
              </a:blipFill>
            </p:spPr>
            <p:txBody>
              <a:bodyPr/>
              <a:lstStyle/>
              <a:p>
                <a:r>
                  <a:rPr lang="en-US">
                    <a:noFill/>
                  </a:rPr>
                  <a:t> </a:t>
                </a:r>
              </a:p>
            </p:txBody>
          </p:sp>
        </mc:Fallback>
      </mc:AlternateContent>
      <p:grpSp>
        <p:nvGrpSpPr>
          <p:cNvPr id="19" name="Group 18"/>
          <p:cNvGrpSpPr/>
          <p:nvPr/>
        </p:nvGrpSpPr>
        <p:grpSpPr>
          <a:xfrm>
            <a:off x="1368082" y="3803330"/>
            <a:ext cx="5151038" cy="2413665"/>
            <a:chOff x="397777" y="3638396"/>
            <a:chExt cx="5357588" cy="2629971"/>
          </a:xfrm>
        </p:grpSpPr>
        <p:pic>
          <p:nvPicPr>
            <p:cNvPr id="7" name="Picture 4"/>
            <p:cNvPicPr>
              <a:picLocks noChangeAspect="1" noChangeArrowheads="1"/>
            </p:cNvPicPr>
            <p:nvPr/>
          </p:nvPicPr>
          <p:blipFill rotWithShape="1">
            <a:blip r:embed="rId5">
              <a:extLst>
                <a:ext uri="{28A0092B-C50C-407E-A947-70E740481C1C}">
                  <a14:useLocalDpi xmlns:a14="http://schemas.microsoft.com/office/drawing/2010/main" val="0"/>
                </a:ext>
              </a:extLst>
            </a:blip>
            <a:srcRect l="64296" t="1049" r="8761" b="33181"/>
            <a:stretch/>
          </p:blipFill>
          <p:spPr bwMode="auto">
            <a:xfrm>
              <a:off x="4184905" y="3638396"/>
              <a:ext cx="1570460" cy="2629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4"/>
            <p:cNvPicPr>
              <a:picLocks noChangeAspect="1" noChangeArrowheads="1"/>
            </p:cNvPicPr>
            <p:nvPr/>
          </p:nvPicPr>
          <p:blipFill rotWithShape="1">
            <a:blip r:embed="rId5">
              <a:extLst>
                <a:ext uri="{28A0092B-C50C-407E-A947-70E740481C1C}">
                  <a14:useLocalDpi xmlns:a14="http://schemas.microsoft.com/office/drawing/2010/main" val="0"/>
                </a:ext>
              </a:extLst>
            </a:blip>
            <a:srcRect l="6463" t="1049" r="42498" b="33181"/>
            <a:stretch/>
          </p:blipFill>
          <p:spPr bwMode="auto">
            <a:xfrm>
              <a:off x="397777" y="3638397"/>
              <a:ext cx="2974838" cy="2629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ight Arrow 13"/>
            <p:cNvSpPr/>
            <p:nvPr/>
          </p:nvSpPr>
          <p:spPr>
            <a:xfrm>
              <a:off x="3439734" y="4828298"/>
              <a:ext cx="673930" cy="226177"/>
            </a:xfrm>
            <a:prstGeom prst="rightArrow">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p:cNvSpPr/>
          <p:nvPr/>
        </p:nvSpPr>
        <p:spPr>
          <a:xfrm>
            <a:off x="7037071" y="4040666"/>
            <a:ext cx="3843615" cy="1938992"/>
          </a:xfrm>
          <a:prstGeom prst="rect">
            <a:avLst/>
          </a:prstGeom>
        </p:spPr>
        <p:txBody>
          <a:bodyPr wrap="square">
            <a:spAutoFit/>
          </a:bodyPr>
          <a:lstStyle/>
          <a:p>
            <a:pPr algn="just"/>
            <a:r>
              <a:rPr lang="en-US" sz="1400" smtClean="0">
                <a:solidFill>
                  <a:srgbClr val="000000"/>
                </a:solidFill>
                <a:latin typeface="Ebrima" panose="02000000000000000000" pitchFamily="2" charset="0"/>
                <a:ea typeface="Ebrima" panose="02000000000000000000" pitchFamily="2" charset="0"/>
                <a:cs typeface="Ebrima" panose="02000000000000000000" pitchFamily="2" charset="0"/>
              </a:rPr>
              <a:t>Test compression can help to:</a:t>
            </a:r>
            <a:endParaRPr lang="vi-VN" sz="1400" smtClean="0">
              <a:solidFill>
                <a:srgbClr val="000000"/>
              </a:solidFill>
              <a:latin typeface="Ebrima" panose="02000000000000000000" pitchFamily="2" charset="0"/>
              <a:ea typeface="Ebrima" panose="02000000000000000000" pitchFamily="2" charset="0"/>
              <a:cs typeface="Ebrima" panose="02000000000000000000" pitchFamily="2" charset="0"/>
            </a:endParaRPr>
          </a:p>
          <a:p>
            <a:pPr marL="285750" indent="-285750" algn="just">
              <a:buFont typeface="Arial" panose="020B0604020202020204" pitchFamily="34" charset="0"/>
              <a:buChar char="•"/>
            </a:pPr>
            <a:r>
              <a:rPr lang="en-US" sz="1400" smtClean="0">
                <a:solidFill>
                  <a:srgbClr val="000000"/>
                </a:solidFill>
                <a:latin typeface="Ebrima" panose="02000000000000000000" pitchFamily="2" charset="0"/>
                <a:ea typeface="Ebrima" panose="02000000000000000000" pitchFamily="2" charset="0"/>
                <a:cs typeface="Ebrima" panose="02000000000000000000" pitchFamily="2" charset="0"/>
              </a:rPr>
              <a:t>Reduce </a:t>
            </a:r>
            <a:r>
              <a:rPr lang="en-US" sz="1400">
                <a:solidFill>
                  <a:srgbClr val="000000"/>
                </a:solidFill>
                <a:latin typeface="Ebrima" panose="02000000000000000000" pitchFamily="2" charset="0"/>
                <a:ea typeface="Ebrima" panose="02000000000000000000" pitchFamily="2" charset="0"/>
                <a:cs typeface="Ebrima" panose="02000000000000000000" pitchFamily="2" charset="0"/>
              </a:rPr>
              <a:t>test time.</a:t>
            </a:r>
          </a:p>
          <a:p>
            <a:pPr marL="285750" indent="-285750" algn="just">
              <a:buFont typeface="Arial" panose="020B0604020202020204" pitchFamily="34" charset="0"/>
              <a:buChar char="•"/>
            </a:pPr>
            <a:r>
              <a:rPr lang="en-US" sz="1400">
                <a:solidFill>
                  <a:srgbClr val="000000"/>
                </a:solidFill>
                <a:latin typeface="Ebrima" panose="02000000000000000000" pitchFamily="2" charset="0"/>
                <a:ea typeface="Ebrima" panose="02000000000000000000" pitchFamily="2" charset="0"/>
                <a:cs typeface="Ebrima" panose="02000000000000000000" pitchFamily="2" charset="0"/>
              </a:rPr>
              <a:t>R</a:t>
            </a:r>
            <a:r>
              <a:rPr lang="en-US" sz="1400" smtClean="0">
                <a:solidFill>
                  <a:srgbClr val="000000"/>
                </a:solidFill>
                <a:latin typeface="Ebrima" panose="02000000000000000000" pitchFamily="2" charset="0"/>
                <a:ea typeface="Ebrima" panose="02000000000000000000" pitchFamily="2" charset="0"/>
                <a:cs typeface="Ebrima" panose="02000000000000000000" pitchFamily="2" charset="0"/>
              </a:rPr>
              <a:t>educe </a:t>
            </a:r>
            <a:r>
              <a:rPr lang="en-US" sz="1400">
                <a:solidFill>
                  <a:srgbClr val="000000"/>
                </a:solidFill>
                <a:latin typeface="Ebrima" panose="02000000000000000000" pitchFamily="2" charset="0"/>
                <a:ea typeface="Ebrima" panose="02000000000000000000" pitchFamily="2" charset="0"/>
                <a:cs typeface="Ebrima" panose="02000000000000000000" pitchFamily="2" charset="0"/>
              </a:rPr>
              <a:t>the test data volume.</a:t>
            </a:r>
          </a:p>
          <a:p>
            <a:pPr marL="285750" indent="-285750" algn="just">
              <a:buFont typeface="Arial" panose="020B0604020202020204" pitchFamily="34" charset="0"/>
              <a:buChar char="•"/>
            </a:pPr>
            <a:r>
              <a:rPr lang="en-US" sz="1400">
                <a:solidFill>
                  <a:srgbClr val="000000"/>
                </a:solidFill>
                <a:latin typeface="Ebrima" panose="02000000000000000000" pitchFamily="2" charset="0"/>
                <a:ea typeface="Ebrima" panose="02000000000000000000" pitchFamily="2" charset="0"/>
                <a:cs typeface="Ebrima" panose="02000000000000000000" pitchFamily="2" charset="0"/>
              </a:rPr>
              <a:t>R</a:t>
            </a:r>
            <a:r>
              <a:rPr lang="en-US" sz="1400" smtClean="0">
                <a:solidFill>
                  <a:srgbClr val="000000"/>
                </a:solidFill>
                <a:latin typeface="Ebrima" panose="02000000000000000000" pitchFamily="2" charset="0"/>
                <a:ea typeface="Ebrima" panose="02000000000000000000" pitchFamily="2" charset="0"/>
                <a:cs typeface="Ebrima" panose="02000000000000000000" pitchFamily="2" charset="0"/>
              </a:rPr>
              <a:t>educe </a:t>
            </a:r>
            <a:r>
              <a:rPr lang="en-US" sz="1400">
                <a:solidFill>
                  <a:srgbClr val="000000"/>
                </a:solidFill>
                <a:latin typeface="Ebrima" panose="02000000000000000000" pitchFamily="2" charset="0"/>
                <a:ea typeface="Ebrima" panose="02000000000000000000" pitchFamily="2" charset="0"/>
                <a:cs typeface="Ebrima" panose="02000000000000000000" pitchFamily="2" charset="0"/>
              </a:rPr>
              <a:t>chip-level pins.</a:t>
            </a:r>
          </a:p>
          <a:p>
            <a:pPr marL="285750" indent="-285750" algn="just">
              <a:buFont typeface="Arial" panose="020B0604020202020204" pitchFamily="34" charset="0"/>
              <a:buChar char="•"/>
            </a:pPr>
            <a:r>
              <a:rPr lang="en-US" sz="1400" smtClean="0">
                <a:solidFill>
                  <a:srgbClr val="000000"/>
                </a:solidFill>
                <a:latin typeface="Ebrima" panose="02000000000000000000" pitchFamily="2" charset="0"/>
                <a:ea typeface="Ebrima" panose="02000000000000000000" pitchFamily="2" charset="0"/>
                <a:cs typeface="Ebrima" panose="02000000000000000000" pitchFamily="2" charset="0"/>
              </a:rPr>
              <a:t>Reduce </a:t>
            </a:r>
            <a:r>
              <a:rPr lang="en-US" sz="1400">
                <a:solidFill>
                  <a:srgbClr val="000000"/>
                </a:solidFill>
                <a:latin typeface="Ebrima" panose="02000000000000000000" pitchFamily="2" charset="0"/>
                <a:ea typeface="Ebrima" panose="02000000000000000000" pitchFamily="2" charset="0"/>
                <a:cs typeface="Ebrima" panose="02000000000000000000" pitchFamily="2" charset="0"/>
              </a:rPr>
              <a:t>ATE memory requirements</a:t>
            </a:r>
            <a:r>
              <a:rPr lang="en-US" sz="1400" smtClean="0">
                <a:solidFill>
                  <a:srgbClr val="000000"/>
                </a:solidFill>
                <a:latin typeface="Ebrima" panose="02000000000000000000" pitchFamily="2" charset="0"/>
                <a:ea typeface="Ebrima" panose="02000000000000000000" pitchFamily="2" charset="0"/>
                <a:cs typeface="Ebrima" panose="02000000000000000000" pitchFamily="2" charset="0"/>
              </a:rPr>
              <a:t>.</a:t>
            </a:r>
          </a:p>
          <a:p>
            <a:pPr marL="285750" indent="-285750" algn="just">
              <a:buFont typeface="Arial" panose="020B0604020202020204" pitchFamily="34" charset="0"/>
              <a:buChar char="•"/>
            </a:pPr>
            <a:endParaRPr lang="en-US" sz="800" smtClean="0">
              <a:solidFill>
                <a:srgbClr val="000000"/>
              </a:solidFill>
              <a:latin typeface="Ebrima" panose="02000000000000000000" pitchFamily="2" charset="0"/>
              <a:ea typeface="Ebrima" panose="02000000000000000000" pitchFamily="2" charset="0"/>
              <a:cs typeface="Ebrima" panose="02000000000000000000" pitchFamily="2" charset="0"/>
            </a:endParaRPr>
          </a:p>
          <a:p>
            <a:pPr algn="just"/>
            <a:r>
              <a:rPr lang="en-US" sz="1400" smtClean="0">
                <a:solidFill>
                  <a:srgbClr val="000000"/>
                </a:solidFill>
                <a:effectLst/>
                <a:latin typeface="Ebrima" panose="02000000000000000000" pitchFamily="2" charset="0"/>
                <a:ea typeface="Ebrima" panose="02000000000000000000" pitchFamily="2" charset="0"/>
                <a:cs typeface="Ebrima" panose="02000000000000000000" pitchFamily="2" charset="0"/>
              </a:rPr>
              <a:t>However, </a:t>
            </a:r>
            <a:r>
              <a:rPr lang="en-US" sz="1400" smtClean="0">
                <a:solidFill>
                  <a:srgbClr val="000000"/>
                </a:solidFill>
                <a:latin typeface="Ebrima" panose="02000000000000000000" pitchFamily="2" charset="0"/>
                <a:ea typeface="Ebrima" panose="02000000000000000000" pitchFamily="2" charset="0"/>
                <a:cs typeface="Ebrima" panose="02000000000000000000" pitchFamily="2" charset="0"/>
              </a:rPr>
              <a:t>along with the growing compression ratio, </a:t>
            </a:r>
            <a:r>
              <a:rPr lang="en-US" sz="1400" b="1">
                <a:solidFill>
                  <a:srgbClr val="000000"/>
                </a:solidFill>
                <a:latin typeface="Ebrima" panose="02000000000000000000" pitchFamily="2" charset="0"/>
                <a:ea typeface="Ebrima" panose="02000000000000000000" pitchFamily="2" charset="0"/>
                <a:cs typeface="Ebrima" panose="02000000000000000000" pitchFamily="2" charset="0"/>
              </a:rPr>
              <a:t>more patterns are needed </a:t>
            </a:r>
            <a:r>
              <a:rPr lang="en-US" sz="1400">
                <a:solidFill>
                  <a:srgbClr val="000000"/>
                </a:solidFill>
                <a:latin typeface="Ebrima" panose="02000000000000000000" pitchFamily="2" charset="0"/>
                <a:ea typeface="Ebrima" panose="02000000000000000000" pitchFamily="2" charset="0"/>
                <a:cs typeface="Ebrima" panose="02000000000000000000" pitchFamily="2" charset="0"/>
              </a:rPr>
              <a:t>to maintain the same high fault coverage</a:t>
            </a:r>
            <a:r>
              <a:rPr lang="en-US" sz="1400" smtClean="0">
                <a:solidFill>
                  <a:srgbClr val="000000"/>
                </a:solidFill>
                <a:latin typeface="Ebrima" panose="02000000000000000000" pitchFamily="2" charset="0"/>
                <a:ea typeface="Ebrima" panose="02000000000000000000" pitchFamily="2" charset="0"/>
                <a:cs typeface="Ebrima" panose="02000000000000000000" pitchFamily="2" charset="0"/>
              </a:rPr>
              <a:t>.</a:t>
            </a:r>
            <a:endParaRPr lang="en-US" sz="1400">
              <a:solidFill>
                <a:srgbClr val="000000"/>
              </a:solidFill>
              <a:latin typeface="Ebrima" panose="02000000000000000000" pitchFamily="2" charset="0"/>
              <a:ea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42896655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Test Compression</a:t>
            </a:r>
            <a:endParaRPr lang="en-US"/>
          </a:p>
        </p:txBody>
      </p:sp>
      <p:sp>
        <p:nvSpPr>
          <p:cNvPr id="7" name="文字方塊 5"/>
          <p:cNvSpPr txBox="1"/>
          <p:nvPr/>
        </p:nvSpPr>
        <p:spPr>
          <a:xfrm>
            <a:off x="5707626" y="3508287"/>
            <a:ext cx="4681592" cy="400110"/>
          </a:xfrm>
          <a:prstGeom prst="rect">
            <a:avLst/>
          </a:prstGeom>
          <a:noFill/>
        </p:spPr>
        <p:txBody>
          <a:bodyPr wrap="square" rtlCol="0">
            <a:spAutoFit/>
          </a:bodyPr>
          <a:lstStyle/>
          <a:p>
            <a:r>
              <a:rPr lang="en-US" altLang="zh-TW" sz="2000" b="1" smtClean="0">
                <a:solidFill>
                  <a:schemeClr val="accent4">
                    <a:lumMod val="75000"/>
                  </a:schemeClr>
                </a:solidFill>
                <a:latin typeface="+mj-lt"/>
                <a:ea typeface="Ebrima" panose="02000000000000000000" pitchFamily="2" charset="0"/>
                <a:cs typeface="Ebrima" panose="02000000000000000000" pitchFamily="2" charset="0"/>
              </a:rPr>
              <a:t>Scan</a:t>
            </a:r>
            <a:r>
              <a:rPr lang="vi-VN" altLang="zh-TW" sz="2000" b="1" smtClean="0">
                <a:solidFill>
                  <a:schemeClr val="accent4">
                    <a:lumMod val="75000"/>
                  </a:schemeClr>
                </a:solidFill>
                <a:latin typeface="+mj-lt"/>
                <a:ea typeface="Ebrima" panose="02000000000000000000" pitchFamily="2" charset="0"/>
                <a:cs typeface="Ebrima" panose="02000000000000000000" pitchFamily="2" charset="0"/>
              </a:rPr>
              <a:t> operation</a:t>
            </a:r>
            <a:r>
              <a:rPr lang="en-US" altLang="zh-TW" sz="2000" b="1" smtClean="0">
                <a:solidFill>
                  <a:schemeClr val="accent4">
                    <a:lumMod val="75000"/>
                  </a:schemeClr>
                </a:solidFill>
                <a:latin typeface="+mj-lt"/>
                <a:ea typeface="Ebrima" panose="02000000000000000000" pitchFamily="2" charset="0"/>
                <a:cs typeface="Ebrima" panose="02000000000000000000" pitchFamily="2" charset="0"/>
              </a:rPr>
              <a:t> </a:t>
            </a:r>
            <a:r>
              <a:rPr lang="en-US" altLang="zh-TW" sz="2000" b="1" smtClean="0">
                <a:solidFill>
                  <a:schemeClr val="accent4">
                    <a:lumMod val="75000"/>
                  </a:schemeClr>
                </a:solidFill>
                <a:latin typeface="+mj-lt"/>
                <a:ea typeface="Ebrima" panose="02000000000000000000" pitchFamily="2" charset="0"/>
                <a:cs typeface="Ebrima" panose="02000000000000000000" pitchFamily="2" charset="0"/>
              </a:rPr>
              <a:t>with test compression</a:t>
            </a:r>
            <a:endParaRPr lang="en-US" altLang="zh-TW" sz="2000" b="1" dirty="0">
              <a:solidFill>
                <a:schemeClr val="accent4">
                  <a:lumMod val="75000"/>
                </a:schemeClr>
              </a:solidFill>
              <a:latin typeface="+mj-lt"/>
              <a:ea typeface="Ebrima" panose="02000000000000000000" pitchFamily="2" charset="0"/>
              <a:cs typeface="Ebrima" panose="02000000000000000000" pitchFamily="2" charset="0"/>
            </a:endParaRPr>
          </a:p>
        </p:txBody>
      </p:sp>
      <p:sp>
        <p:nvSpPr>
          <p:cNvPr id="11" name="Rectangle 10"/>
          <p:cNvSpPr/>
          <p:nvPr/>
        </p:nvSpPr>
        <p:spPr>
          <a:xfrm>
            <a:off x="5707626" y="3908397"/>
            <a:ext cx="5069966" cy="1600438"/>
          </a:xfrm>
          <a:prstGeom prst="rect">
            <a:avLst/>
          </a:prstGeom>
        </p:spPr>
        <p:txBody>
          <a:bodyPr wrap="square">
            <a:spAutoFit/>
          </a:bodyPr>
          <a:lstStyle/>
          <a:p>
            <a:pPr marL="342900" indent="-342900" algn="just">
              <a:buFont typeface="+mj-lt"/>
              <a:buAutoNum type="arabicPeriod"/>
            </a:pPr>
            <a:r>
              <a:rPr lang="en-US" sz="1400" smtClean="0">
                <a:solidFill>
                  <a:schemeClr val="tx1">
                    <a:lumMod val="50000"/>
                  </a:schemeClr>
                </a:solidFill>
                <a:latin typeface="Ebrima" panose="02000000000000000000" pitchFamily="2" charset="0"/>
                <a:ea typeface="Ebrima" panose="02000000000000000000" pitchFamily="2" charset="0"/>
                <a:cs typeface="Ebrima" panose="02000000000000000000" pitchFamily="2" charset="0"/>
              </a:rPr>
              <a:t>The </a:t>
            </a:r>
            <a:r>
              <a:rPr lang="en-US" sz="1400" smtClean="0">
                <a:solidFill>
                  <a:schemeClr val="tx1">
                    <a:lumMod val="50000"/>
                  </a:schemeClr>
                </a:solidFill>
                <a:latin typeface="Ebrima" panose="02000000000000000000" pitchFamily="2" charset="0"/>
                <a:ea typeface="Ebrima" panose="02000000000000000000" pitchFamily="2" charset="0"/>
                <a:cs typeface="Ebrima" panose="02000000000000000000" pitchFamily="2" charset="0"/>
              </a:rPr>
              <a:t>ATE </a:t>
            </a:r>
            <a:r>
              <a:rPr lang="en-US" sz="1400">
                <a:solidFill>
                  <a:schemeClr val="tx1">
                    <a:lumMod val="50000"/>
                  </a:schemeClr>
                </a:solidFill>
                <a:latin typeface="Ebrima" panose="02000000000000000000" pitchFamily="2" charset="0"/>
                <a:ea typeface="Ebrima" panose="02000000000000000000" pitchFamily="2" charset="0"/>
                <a:cs typeface="Ebrima" panose="02000000000000000000" pitchFamily="2" charset="0"/>
              </a:rPr>
              <a:t>sends </a:t>
            </a:r>
            <a:r>
              <a:rPr lang="en-US" sz="1400" smtClean="0">
                <a:solidFill>
                  <a:schemeClr val="tx1">
                    <a:lumMod val="50000"/>
                  </a:schemeClr>
                </a:solidFill>
                <a:latin typeface="Ebrima" panose="02000000000000000000" pitchFamily="2" charset="0"/>
                <a:ea typeface="Ebrima" panose="02000000000000000000" pitchFamily="2" charset="0"/>
                <a:cs typeface="Ebrima" panose="02000000000000000000" pitchFamily="2" charset="0"/>
              </a:rPr>
              <a:t>compressed </a:t>
            </a:r>
            <a:r>
              <a:rPr lang="en-US" sz="1400" smtClean="0">
                <a:solidFill>
                  <a:schemeClr val="tx1">
                    <a:lumMod val="50000"/>
                  </a:schemeClr>
                </a:solidFill>
                <a:latin typeface="Ebrima" panose="02000000000000000000" pitchFamily="2" charset="0"/>
                <a:ea typeface="Ebrima" panose="02000000000000000000" pitchFamily="2" charset="0"/>
                <a:cs typeface="Ebrima" panose="02000000000000000000" pitchFamily="2" charset="0"/>
              </a:rPr>
              <a:t>patterns via scan </a:t>
            </a:r>
            <a:r>
              <a:rPr lang="en-US" sz="1400">
                <a:solidFill>
                  <a:schemeClr val="tx1">
                    <a:lumMod val="50000"/>
                  </a:schemeClr>
                </a:solidFill>
                <a:latin typeface="Ebrima" panose="02000000000000000000" pitchFamily="2" charset="0"/>
                <a:ea typeface="Ebrima" panose="02000000000000000000" pitchFamily="2" charset="0"/>
                <a:cs typeface="Ebrima" panose="02000000000000000000" pitchFamily="2" charset="0"/>
              </a:rPr>
              <a:t>channels</a:t>
            </a:r>
            <a:r>
              <a:rPr lang="en-US" sz="1400" smtClean="0">
                <a:solidFill>
                  <a:schemeClr val="tx1">
                    <a:lumMod val="50000"/>
                  </a:schemeClr>
                </a:solidFill>
                <a:latin typeface="Ebrima" panose="02000000000000000000" pitchFamily="2" charset="0"/>
                <a:ea typeface="Ebrima" panose="02000000000000000000" pitchFamily="2" charset="0"/>
                <a:cs typeface="Ebrima" panose="02000000000000000000" pitchFamily="2" charset="0"/>
              </a:rPr>
              <a:t>.</a:t>
            </a:r>
            <a:endParaRPr lang="en-US" sz="1400">
              <a:solidFill>
                <a:schemeClr val="tx1">
                  <a:lumMod val="50000"/>
                </a:schemeClr>
              </a:solidFill>
              <a:latin typeface="Ebrima" panose="02000000000000000000" pitchFamily="2" charset="0"/>
              <a:ea typeface="Ebrima" panose="02000000000000000000" pitchFamily="2" charset="0"/>
              <a:cs typeface="Ebrima" panose="02000000000000000000" pitchFamily="2" charset="0"/>
            </a:endParaRPr>
          </a:p>
          <a:p>
            <a:pPr marL="342900" indent="-342900" algn="just">
              <a:buFont typeface="+mj-lt"/>
              <a:buAutoNum type="arabicPeriod"/>
            </a:pPr>
            <a:r>
              <a:rPr lang="en-US" sz="1400">
                <a:solidFill>
                  <a:schemeClr val="tx1">
                    <a:lumMod val="50000"/>
                  </a:schemeClr>
                </a:solidFill>
                <a:latin typeface="Ebrima" panose="02000000000000000000" pitchFamily="2" charset="0"/>
                <a:ea typeface="Ebrima" panose="02000000000000000000" pitchFamily="2" charset="0"/>
                <a:cs typeface="Ebrima" panose="02000000000000000000" pitchFamily="2" charset="0"/>
              </a:rPr>
              <a:t>The decompressor </a:t>
            </a:r>
            <a:r>
              <a:rPr lang="en-US" sz="1400" smtClean="0">
                <a:solidFill>
                  <a:schemeClr val="tx1">
                    <a:lumMod val="50000"/>
                  </a:schemeClr>
                </a:solidFill>
                <a:latin typeface="Ebrima" panose="02000000000000000000" pitchFamily="2" charset="0"/>
                <a:ea typeface="Ebrima" panose="02000000000000000000" pitchFamily="2" charset="0"/>
                <a:cs typeface="Ebrima" panose="02000000000000000000" pitchFamily="2" charset="0"/>
              </a:rPr>
              <a:t>will </a:t>
            </a:r>
            <a:r>
              <a:rPr lang="en-US" sz="1400">
                <a:solidFill>
                  <a:schemeClr val="tx1">
                    <a:lumMod val="50000"/>
                  </a:schemeClr>
                </a:solidFill>
                <a:latin typeface="Ebrima" panose="02000000000000000000" pitchFamily="2" charset="0"/>
                <a:ea typeface="Ebrima" panose="02000000000000000000" pitchFamily="2" charset="0"/>
                <a:cs typeface="Ebrima" panose="02000000000000000000" pitchFamily="2" charset="0"/>
              </a:rPr>
              <a:t>expand the patterns and apply them to the </a:t>
            </a:r>
            <a:r>
              <a:rPr lang="en-US" sz="1400" smtClean="0">
                <a:solidFill>
                  <a:schemeClr val="tx1">
                    <a:lumMod val="50000"/>
                  </a:schemeClr>
                </a:solidFill>
                <a:latin typeface="Ebrima" panose="02000000000000000000" pitchFamily="2" charset="0"/>
                <a:ea typeface="Ebrima" panose="02000000000000000000" pitchFamily="2" charset="0"/>
                <a:cs typeface="Ebrima" panose="02000000000000000000" pitchFamily="2" charset="0"/>
              </a:rPr>
              <a:t>internal scan chains.</a:t>
            </a:r>
            <a:endParaRPr lang="en-US" sz="1400">
              <a:solidFill>
                <a:schemeClr val="tx1">
                  <a:lumMod val="50000"/>
                </a:schemeClr>
              </a:solidFill>
              <a:latin typeface="Ebrima" panose="02000000000000000000" pitchFamily="2" charset="0"/>
              <a:ea typeface="Ebrima" panose="02000000000000000000" pitchFamily="2" charset="0"/>
              <a:cs typeface="Ebrima" panose="02000000000000000000" pitchFamily="2" charset="0"/>
            </a:endParaRPr>
          </a:p>
          <a:p>
            <a:pPr marL="342900" indent="-342900" algn="just">
              <a:buFont typeface="+mj-lt"/>
              <a:buAutoNum type="arabicPeriod"/>
            </a:pPr>
            <a:r>
              <a:rPr lang="en-US" sz="1400" smtClean="0">
                <a:solidFill>
                  <a:schemeClr val="tx1">
                    <a:lumMod val="50000"/>
                  </a:schemeClr>
                </a:solidFill>
                <a:latin typeface="Ebrima" panose="02000000000000000000" pitchFamily="2" charset="0"/>
                <a:ea typeface="Ebrima" panose="02000000000000000000" pitchFamily="2" charset="0"/>
                <a:cs typeface="Ebrima" panose="02000000000000000000" pitchFamily="2" charset="0"/>
              </a:rPr>
              <a:t>The produced (uncompressed) test responses </a:t>
            </a:r>
            <a:r>
              <a:rPr lang="en-US" sz="1400">
                <a:solidFill>
                  <a:schemeClr val="tx1">
                    <a:lumMod val="50000"/>
                  </a:schemeClr>
                </a:solidFill>
                <a:latin typeface="Ebrima" panose="02000000000000000000" pitchFamily="2" charset="0"/>
                <a:ea typeface="Ebrima" panose="02000000000000000000" pitchFamily="2" charset="0"/>
                <a:cs typeface="Ebrima" panose="02000000000000000000" pitchFamily="2" charset="0"/>
              </a:rPr>
              <a:t>will be captured </a:t>
            </a:r>
            <a:r>
              <a:rPr lang="en-US" sz="1400" smtClean="0">
                <a:solidFill>
                  <a:schemeClr val="tx1">
                    <a:lumMod val="50000"/>
                  </a:schemeClr>
                </a:solidFill>
                <a:latin typeface="Ebrima" panose="02000000000000000000" pitchFamily="2" charset="0"/>
                <a:ea typeface="Ebrima" panose="02000000000000000000" pitchFamily="2" charset="0"/>
                <a:cs typeface="Ebrima" panose="02000000000000000000" pitchFamily="2" charset="0"/>
              </a:rPr>
              <a:t>by </a:t>
            </a:r>
            <a:r>
              <a:rPr lang="vi-VN" sz="1400" smtClean="0">
                <a:solidFill>
                  <a:schemeClr val="tx1">
                    <a:lumMod val="50000"/>
                  </a:schemeClr>
                </a:solidFill>
                <a:latin typeface="Ebrima" panose="02000000000000000000" pitchFamily="2" charset="0"/>
                <a:ea typeface="Ebrima" panose="02000000000000000000" pitchFamily="2" charset="0"/>
                <a:cs typeface="Ebrima" panose="02000000000000000000" pitchFamily="2" charset="0"/>
              </a:rPr>
              <a:t>internal </a:t>
            </a:r>
            <a:r>
              <a:rPr lang="en-US" sz="1400" smtClean="0">
                <a:solidFill>
                  <a:schemeClr val="tx1">
                    <a:lumMod val="50000"/>
                  </a:schemeClr>
                </a:solidFill>
                <a:latin typeface="Ebrima" panose="02000000000000000000" pitchFamily="2" charset="0"/>
                <a:ea typeface="Ebrima" panose="02000000000000000000" pitchFamily="2" charset="0"/>
                <a:cs typeface="Ebrima" panose="02000000000000000000" pitchFamily="2" charset="0"/>
              </a:rPr>
              <a:t>scan </a:t>
            </a:r>
            <a:r>
              <a:rPr lang="en-US" sz="1400">
                <a:solidFill>
                  <a:schemeClr val="tx1">
                    <a:lumMod val="50000"/>
                  </a:schemeClr>
                </a:solidFill>
                <a:latin typeface="Ebrima" panose="02000000000000000000" pitchFamily="2" charset="0"/>
                <a:ea typeface="Ebrima" panose="02000000000000000000" pitchFamily="2" charset="0"/>
                <a:cs typeface="Ebrima" panose="02000000000000000000" pitchFamily="2" charset="0"/>
              </a:rPr>
              <a:t>chains </a:t>
            </a:r>
            <a:r>
              <a:rPr lang="en-US" sz="1400" smtClean="0">
                <a:solidFill>
                  <a:schemeClr val="tx1">
                    <a:lumMod val="50000"/>
                  </a:schemeClr>
                </a:solidFill>
                <a:latin typeface="Ebrima" panose="02000000000000000000" pitchFamily="2" charset="0"/>
                <a:ea typeface="Ebrima" panose="02000000000000000000" pitchFamily="2" charset="0"/>
                <a:cs typeface="Ebrima" panose="02000000000000000000" pitchFamily="2" charset="0"/>
              </a:rPr>
              <a:t>and fed into </a:t>
            </a:r>
            <a:r>
              <a:rPr lang="en-US" sz="1400">
                <a:solidFill>
                  <a:schemeClr val="tx1">
                    <a:lumMod val="50000"/>
                  </a:schemeClr>
                </a:solidFill>
                <a:latin typeface="Ebrima" panose="02000000000000000000" pitchFamily="2" charset="0"/>
                <a:ea typeface="Ebrima" panose="02000000000000000000" pitchFamily="2" charset="0"/>
                <a:cs typeface="Ebrima" panose="02000000000000000000" pitchFamily="2" charset="0"/>
              </a:rPr>
              <a:t>compactor</a:t>
            </a:r>
            <a:r>
              <a:rPr lang="en-US" sz="1400" smtClean="0">
                <a:solidFill>
                  <a:schemeClr val="tx1">
                    <a:lumMod val="50000"/>
                  </a:schemeClr>
                </a:solidFill>
                <a:latin typeface="Ebrima" panose="02000000000000000000" pitchFamily="2" charset="0"/>
                <a:ea typeface="Ebrima" panose="02000000000000000000" pitchFamily="2" charset="0"/>
                <a:cs typeface="Ebrima" panose="02000000000000000000" pitchFamily="2" charset="0"/>
              </a:rPr>
              <a:t>.</a:t>
            </a:r>
            <a:endParaRPr lang="en-US" sz="1400">
              <a:solidFill>
                <a:schemeClr val="tx1">
                  <a:lumMod val="50000"/>
                </a:schemeClr>
              </a:solidFill>
              <a:latin typeface="Ebrima" panose="02000000000000000000" pitchFamily="2" charset="0"/>
              <a:ea typeface="Ebrima" panose="02000000000000000000" pitchFamily="2" charset="0"/>
              <a:cs typeface="Ebrima" panose="02000000000000000000" pitchFamily="2" charset="0"/>
            </a:endParaRPr>
          </a:p>
          <a:p>
            <a:pPr marL="342900" indent="-342900" algn="just">
              <a:buFont typeface="+mj-lt"/>
              <a:buAutoNum type="arabicPeriod"/>
            </a:pPr>
            <a:r>
              <a:rPr lang="en-US" sz="1400">
                <a:solidFill>
                  <a:schemeClr val="tx1">
                    <a:lumMod val="50000"/>
                  </a:schemeClr>
                </a:solidFill>
                <a:latin typeface="Ebrima" panose="02000000000000000000" pitchFamily="2" charset="0"/>
                <a:ea typeface="Ebrima" panose="02000000000000000000" pitchFamily="2" charset="0"/>
                <a:cs typeface="Ebrima" panose="02000000000000000000" pitchFamily="2" charset="0"/>
              </a:rPr>
              <a:t>The compactor will then compact the responses and send them back to the ATE for analysis.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084" y="1800001"/>
            <a:ext cx="4596019" cy="4293858"/>
          </a:xfrm>
          <a:prstGeom prst="rect">
            <a:avLst/>
          </a:prstGeom>
        </p:spPr>
      </p:pic>
      <p:sp>
        <p:nvSpPr>
          <p:cNvPr id="8" name="Rectangle 7"/>
          <p:cNvSpPr/>
          <p:nvPr/>
        </p:nvSpPr>
        <p:spPr>
          <a:xfrm>
            <a:off x="5707626" y="1800697"/>
            <a:ext cx="5069966" cy="1477328"/>
          </a:xfrm>
          <a:prstGeom prst="rect">
            <a:avLst/>
          </a:prstGeom>
        </p:spPr>
        <p:txBody>
          <a:bodyPr wrap="square">
            <a:spAutoFit/>
          </a:bodyPr>
          <a:lstStyle/>
          <a:p>
            <a:pPr algn="just"/>
            <a:r>
              <a:rPr lang="en-US">
                <a:solidFill>
                  <a:schemeClr val="tx1">
                    <a:lumMod val="50000"/>
                  </a:schemeClr>
                </a:solidFill>
                <a:latin typeface="Ebrima" panose="02000000000000000000" pitchFamily="2" charset="0"/>
                <a:ea typeface="Ebrima" panose="02000000000000000000" pitchFamily="2" charset="0"/>
                <a:cs typeface="Ebrima" panose="02000000000000000000" pitchFamily="2" charset="0"/>
              </a:rPr>
              <a:t>Test </a:t>
            </a:r>
            <a:r>
              <a:rPr lang="en-US">
                <a:solidFill>
                  <a:schemeClr val="tx1">
                    <a:lumMod val="50000"/>
                  </a:schemeClr>
                </a:solidFill>
                <a:latin typeface="Ebrima" panose="02000000000000000000" pitchFamily="2" charset="0"/>
                <a:ea typeface="Ebrima" panose="02000000000000000000" pitchFamily="2" charset="0"/>
                <a:cs typeface="Ebrima" panose="02000000000000000000" pitchFamily="2" charset="0"/>
              </a:rPr>
              <a:t>compression </a:t>
            </a:r>
            <a:r>
              <a:rPr lang="en-US" smtClean="0">
                <a:solidFill>
                  <a:schemeClr val="tx1">
                    <a:lumMod val="50000"/>
                  </a:schemeClr>
                </a:solidFill>
                <a:latin typeface="Ebrima" panose="02000000000000000000" pitchFamily="2" charset="0"/>
                <a:ea typeface="Ebrima" panose="02000000000000000000" pitchFamily="2" charset="0"/>
                <a:cs typeface="Ebrima" panose="02000000000000000000" pitchFamily="2" charset="0"/>
              </a:rPr>
              <a:t>is </a:t>
            </a:r>
            <a:r>
              <a:rPr lang="vi-VN" smtClean="0">
                <a:solidFill>
                  <a:schemeClr val="tx1">
                    <a:lumMod val="50000"/>
                  </a:schemeClr>
                </a:solidFill>
                <a:latin typeface="Ebrima" panose="02000000000000000000" pitchFamily="2" charset="0"/>
                <a:ea typeface="Ebrima" panose="02000000000000000000" pitchFamily="2" charset="0"/>
                <a:cs typeface="Ebrima" panose="02000000000000000000" pitchFamily="2" charset="0"/>
              </a:rPr>
              <a:t>facilitated using</a:t>
            </a:r>
            <a:r>
              <a:rPr lang="en-US" smtClean="0">
                <a:solidFill>
                  <a:schemeClr val="tx1">
                    <a:lumMod val="50000"/>
                  </a:schemeClr>
                </a:solidFill>
                <a:latin typeface="Ebrima" panose="02000000000000000000" pitchFamily="2" charset="0"/>
                <a:ea typeface="Ebrima" panose="02000000000000000000" pitchFamily="2" charset="0"/>
                <a:cs typeface="Ebrima" panose="02000000000000000000" pitchFamily="2" charset="0"/>
              </a:rPr>
              <a:t> on-chip hardware</a:t>
            </a:r>
            <a:r>
              <a:rPr lang="vi-VN" smtClean="0">
                <a:solidFill>
                  <a:schemeClr val="tx1">
                    <a:lumMod val="50000"/>
                  </a:schemeClr>
                </a:solidFill>
                <a:latin typeface="Ebrima" panose="02000000000000000000" pitchFamily="2" charset="0"/>
                <a:ea typeface="Ebrima" panose="02000000000000000000" pitchFamily="2" charset="0"/>
                <a:cs typeface="Ebrima" panose="02000000000000000000" pitchFamily="2" charset="0"/>
              </a:rPr>
              <a:t> added</a:t>
            </a:r>
            <a:r>
              <a:rPr lang="en-US" smtClean="0">
                <a:solidFill>
                  <a:schemeClr val="tx1">
                    <a:lumMod val="50000"/>
                  </a:schemeClr>
                </a:solidFill>
                <a:latin typeface="Ebrima" panose="02000000000000000000" pitchFamily="2" charset="0"/>
                <a:ea typeface="Ebrima" panose="02000000000000000000" pitchFamily="2" charset="0"/>
                <a:cs typeface="Ebrima" panose="02000000000000000000" pitchFamily="2" charset="0"/>
              </a:rPr>
              <a:t> </a:t>
            </a:r>
            <a:r>
              <a:rPr lang="en-US" b="1">
                <a:solidFill>
                  <a:schemeClr val="tx1">
                    <a:lumMod val="50000"/>
                  </a:schemeClr>
                </a:solidFill>
                <a:latin typeface="Ebrima" panose="02000000000000000000" pitchFamily="2" charset="0"/>
                <a:ea typeface="Ebrima" panose="02000000000000000000" pitchFamily="2" charset="0"/>
                <a:cs typeface="Ebrima" panose="02000000000000000000" pitchFamily="2" charset="0"/>
              </a:rPr>
              <a:t>before</a:t>
            </a:r>
            <a:r>
              <a:rPr lang="en-US">
                <a:solidFill>
                  <a:schemeClr val="tx1">
                    <a:lumMod val="50000"/>
                  </a:schemeClr>
                </a:solidFill>
                <a:latin typeface="Ebrima" panose="02000000000000000000" pitchFamily="2" charset="0"/>
                <a:ea typeface="Ebrima" panose="02000000000000000000" pitchFamily="2" charset="0"/>
                <a:cs typeface="Ebrima" panose="02000000000000000000" pitchFamily="2" charset="0"/>
              </a:rPr>
              <a:t> the scan chains to </a:t>
            </a:r>
            <a:r>
              <a:rPr lang="en-US" i="1">
                <a:solidFill>
                  <a:schemeClr val="tx1">
                    <a:lumMod val="50000"/>
                  </a:schemeClr>
                </a:solidFill>
                <a:latin typeface="Ebrima" panose="02000000000000000000" pitchFamily="2" charset="0"/>
                <a:ea typeface="Ebrima" panose="02000000000000000000" pitchFamily="2" charset="0"/>
                <a:cs typeface="Ebrima" panose="02000000000000000000" pitchFamily="2" charset="0"/>
              </a:rPr>
              <a:t>decompress the test stimulus </a:t>
            </a:r>
            <a:r>
              <a:rPr lang="en-US">
                <a:solidFill>
                  <a:schemeClr val="tx1">
                    <a:lumMod val="50000"/>
                  </a:schemeClr>
                </a:solidFill>
                <a:latin typeface="Ebrima" panose="02000000000000000000" pitchFamily="2" charset="0"/>
                <a:ea typeface="Ebrima" panose="02000000000000000000" pitchFamily="2" charset="0"/>
                <a:cs typeface="Ebrima" panose="02000000000000000000" pitchFamily="2" charset="0"/>
              </a:rPr>
              <a:t>coming from the ATE and </a:t>
            </a:r>
            <a:r>
              <a:rPr lang="en-US" b="1">
                <a:solidFill>
                  <a:schemeClr val="tx1">
                    <a:lumMod val="50000"/>
                  </a:schemeClr>
                </a:solidFill>
                <a:latin typeface="Ebrima" panose="02000000000000000000" pitchFamily="2" charset="0"/>
                <a:ea typeface="Ebrima" panose="02000000000000000000" pitchFamily="2" charset="0"/>
                <a:cs typeface="Ebrima" panose="02000000000000000000" pitchFamily="2" charset="0"/>
              </a:rPr>
              <a:t>after</a:t>
            </a:r>
            <a:r>
              <a:rPr lang="en-US">
                <a:solidFill>
                  <a:schemeClr val="tx1">
                    <a:lumMod val="50000"/>
                  </a:schemeClr>
                </a:solidFill>
                <a:latin typeface="Ebrima" panose="02000000000000000000" pitchFamily="2" charset="0"/>
                <a:ea typeface="Ebrima" panose="02000000000000000000" pitchFamily="2" charset="0"/>
                <a:cs typeface="Ebrima" panose="02000000000000000000" pitchFamily="2" charset="0"/>
              </a:rPr>
              <a:t> the scan chains to </a:t>
            </a:r>
            <a:r>
              <a:rPr lang="en-US" i="1">
                <a:solidFill>
                  <a:schemeClr val="tx1">
                    <a:lumMod val="50000"/>
                  </a:schemeClr>
                </a:solidFill>
                <a:latin typeface="Ebrima" panose="02000000000000000000" pitchFamily="2" charset="0"/>
                <a:ea typeface="Ebrima" panose="02000000000000000000" pitchFamily="2" charset="0"/>
                <a:cs typeface="Ebrima" panose="02000000000000000000" pitchFamily="2" charset="0"/>
              </a:rPr>
              <a:t>compress </a:t>
            </a:r>
            <a:r>
              <a:rPr lang="en-US" i="1">
                <a:solidFill>
                  <a:schemeClr val="tx1">
                    <a:lumMod val="50000"/>
                  </a:schemeClr>
                </a:solidFill>
                <a:latin typeface="Ebrima" panose="02000000000000000000" pitchFamily="2" charset="0"/>
                <a:ea typeface="Ebrima" panose="02000000000000000000" pitchFamily="2" charset="0"/>
                <a:cs typeface="Ebrima" panose="02000000000000000000" pitchFamily="2" charset="0"/>
              </a:rPr>
              <a:t>the </a:t>
            </a:r>
            <a:r>
              <a:rPr lang="vi-VN" i="1" smtClean="0">
                <a:solidFill>
                  <a:schemeClr val="tx1">
                    <a:lumMod val="50000"/>
                  </a:schemeClr>
                </a:solidFill>
                <a:latin typeface="Ebrima" panose="02000000000000000000" pitchFamily="2" charset="0"/>
                <a:ea typeface="Ebrima" panose="02000000000000000000" pitchFamily="2" charset="0"/>
                <a:cs typeface="Ebrima" panose="02000000000000000000" pitchFamily="2" charset="0"/>
              </a:rPr>
              <a:t>test </a:t>
            </a:r>
            <a:r>
              <a:rPr lang="en-US" i="1" smtClean="0">
                <a:solidFill>
                  <a:schemeClr val="tx1">
                    <a:lumMod val="50000"/>
                  </a:schemeClr>
                </a:solidFill>
                <a:latin typeface="Ebrima" panose="02000000000000000000" pitchFamily="2" charset="0"/>
                <a:ea typeface="Ebrima" panose="02000000000000000000" pitchFamily="2" charset="0"/>
                <a:cs typeface="Ebrima" panose="02000000000000000000" pitchFamily="2" charset="0"/>
              </a:rPr>
              <a:t>response</a:t>
            </a:r>
            <a:r>
              <a:rPr lang="en-US" smtClean="0">
                <a:solidFill>
                  <a:schemeClr val="tx1">
                    <a:lumMod val="50000"/>
                  </a:schemeClr>
                </a:solidFill>
                <a:latin typeface="Ebrima" panose="02000000000000000000" pitchFamily="2" charset="0"/>
                <a:ea typeface="Ebrima" panose="02000000000000000000" pitchFamily="2" charset="0"/>
                <a:cs typeface="Ebrima" panose="02000000000000000000" pitchFamily="2" charset="0"/>
              </a:rPr>
              <a:t> </a:t>
            </a:r>
            <a:r>
              <a:rPr lang="en-US">
                <a:solidFill>
                  <a:schemeClr val="tx1">
                    <a:lumMod val="50000"/>
                  </a:schemeClr>
                </a:solidFill>
                <a:latin typeface="Ebrima" panose="02000000000000000000" pitchFamily="2" charset="0"/>
                <a:ea typeface="Ebrima" panose="02000000000000000000" pitchFamily="2" charset="0"/>
                <a:cs typeface="Ebrima" panose="02000000000000000000" pitchFamily="2" charset="0"/>
              </a:rPr>
              <a:t>going to the ATE.</a:t>
            </a:r>
            <a:endParaRPr lang="en-US">
              <a:solidFill>
                <a:schemeClr val="tx1">
                  <a:lumMod val="50000"/>
                </a:schemeClr>
              </a:solidFill>
              <a:latin typeface="Ebrima" panose="02000000000000000000" pitchFamily="2" charset="0"/>
              <a:ea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21377998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BIST – Built-In Self Test</a:t>
            </a:r>
            <a:endParaRPr lang="en-US"/>
          </a:p>
        </p:txBody>
      </p:sp>
      <p:sp>
        <p:nvSpPr>
          <p:cNvPr id="3" name="Rectangle 2"/>
          <p:cNvSpPr/>
          <p:nvPr/>
        </p:nvSpPr>
        <p:spPr>
          <a:xfrm>
            <a:off x="1439999" y="1800000"/>
            <a:ext cx="9332776" cy="1477328"/>
          </a:xfrm>
          <a:prstGeom prst="rect">
            <a:avLst/>
          </a:prstGeom>
        </p:spPr>
        <p:txBody>
          <a:bodyPr wrap="square">
            <a:spAutoFit/>
          </a:bodyPr>
          <a:lstStyle/>
          <a:p>
            <a:pPr marL="285750" indent="-285750" algn="just">
              <a:buFont typeface="Arial" panose="020B0604020202020204" pitchFamily="34" charset="0"/>
              <a:buChar char="•"/>
            </a:pPr>
            <a:r>
              <a:rPr lang="en-US" smtClean="0">
                <a:solidFill>
                  <a:schemeClr val="tx1">
                    <a:lumMod val="50000"/>
                  </a:schemeClr>
                </a:solidFill>
                <a:latin typeface="Ebrima" panose="02000000000000000000" pitchFamily="2" charset="0"/>
                <a:ea typeface="Ebrima" panose="02000000000000000000" pitchFamily="2" charset="0"/>
                <a:cs typeface="Ebrima" panose="02000000000000000000" pitchFamily="2" charset="0"/>
              </a:rPr>
              <a:t>BIST refers to a DFT technique in which additional logic is embedded into a design so that the chip is able to </a:t>
            </a:r>
            <a:r>
              <a:rPr lang="en-US" b="1">
                <a:solidFill>
                  <a:schemeClr val="tx1">
                    <a:lumMod val="50000"/>
                  </a:schemeClr>
                </a:solidFill>
                <a:latin typeface="Ebrima" panose="02000000000000000000" pitchFamily="2" charset="0"/>
                <a:ea typeface="Ebrima" panose="02000000000000000000" pitchFamily="2" charset="0"/>
                <a:cs typeface="Ebrima" panose="02000000000000000000" pitchFamily="2" charset="0"/>
              </a:rPr>
              <a:t>perform </a:t>
            </a:r>
            <a:r>
              <a:rPr lang="en-US" b="1" smtClean="0">
                <a:solidFill>
                  <a:schemeClr val="tx1">
                    <a:lumMod val="50000"/>
                  </a:schemeClr>
                </a:solidFill>
                <a:latin typeface="Ebrima" panose="02000000000000000000" pitchFamily="2" charset="0"/>
                <a:ea typeface="Ebrima" panose="02000000000000000000" pitchFamily="2" charset="0"/>
                <a:cs typeface="Ebrima" panose="02000000000000000000" pitchFamily="2" charset="0"/>
              </a:rPr>
              <a:t>self-testing </a:t>
            </a:r>
            <a:r>
              <a:rPr lang="en-US" smtClean="0">
                <a:solidFill>
                  <a:schemeClr val="tx1">
                    <a:lumMod val="50000"/>
                  </a:schemeClr>
                </a:solidFill>
                <a:latin typeface="Ebrima" panose="02000000000000000000" pitchFamily="2" charset="0"/>
                <a:ea typeface="Ebrima" panose="02000000000000000000" pitchFamily="2" charset="0"/>
                <a:cs typeface="Ebrima" panose="02000000000000000000" pitchFamily="2" charset="0"/>
              </a:rPr>
              <a:t>(</a:t>
            </a:r>
            <a:r>
              <a:rPr lang="en-US">
                <a:solidFill>
                  <a:schemeClr val="tx1">
                    <a:lumMod val="50000"/>
                  </a:schemeClr>
                </a:solidFill>
                <a:latin typeface="Ebrima" panose="02000000000000000000" pitchFamily="2" charset="0"/>
                <a:ea typeface="Ebrima" panose="02000000000000000000" pitchFamily="2" charset="0"/>
                <a:cs typeface="Ebrima" panose="02000000000000000000" pitchFamily="2" charset="0"/>
              </a:rPr>
              <a:t>functionally, parametrically, or both</a:t>
            </a:r>
            <a:r>
              <a:rPr lang="en-US" smtClean="0">
                <a:solidFill>
                  <a:schemeClr val="tx1">
                    <a:lumMod val="50000"/>
                  </a:schemeClr>
                </a:solidFill>
                <a:latin typeface="Ebrima" panose="02000000000000000000" pitchFamily="2" charset="0"/>
                <a:ea typeface="Ebrima" panose="02000000000000000000" pitchFamily="2" charset="0"/>
                <a:cs typeface="Ebrima" panose="02000000000000000000" pitchFamily="2" charset="0"/>
              </a:rPr>
              <a:t>).</a:t>
            </a:r>
          </a:p>
          <a:p>
            <a:pPr marL="285750" indent="-285750" algn="just">
              <a:buFont typeface="Arial" panose="020B0604020202020204" pitchFamily="34" charset="0"/>
              <a:buChar char="•"/>
            </a:pPr>
            <a:r>
              <a:rPr lang="en-US">
                <a:solidFill>
                  <a:schemeClr val="tx1">
                    <a:lumMod val="50000"/>
                  </a:schemeClr>
                </a:solidFill>
                <a:latin typeface="Ebrima" panose="02000000000000000000" pitchFamily="2" charset="0"/>
                <a:ea typeface="Ebrima" panose="02000000000000000000" pitchFamily="2" charset="0"/>
                <a:cs typeface="Ebrima" panose="02000000000000000000" pitchFamily="2" charset="0"/>
              </a:rPr>
              <a:t>BIST is also the solution to the testing of critical circuits that have </a:t>
            </a:r>
            <a:r>
              <a:rPr lang="en-US" b="1">
                <a:solidFill>
                  <a:schemeClr val="tx1">
                    <a:lumMod val="50000"/>
                  </a:schemeClr>
                </a:solidFill>
                <a:latin typeface="Ebrima" panose="02000000000000000000" pitchFamily="2" charset="0"/>
                <a:ea typeface="Ebrima" panose="02000000000000000000" pitchFamily="2" charset="0"/>
                <a:cs typeface="Ebrima" panose="02000000000000000000" pitchFamily="2" charset="0"/>
              </a:rPr>
              <a:t>no direct connections to external pins</a:t>
            </a:r>
            <a:r>
              <a:rPr lang="en-US">
                <a:solidFill>
                  <a:schemeClr val="tx1">
                    <a:lumMod val="50000"/>
                  </a:schemeClr>
                </a:solidFill>
                <a:latin typeface="Ebrima" panose="02000000000000000000" pitchFamily="2" charset="0"/>
                <a:ea typeface="Ebrima" panose="02000000000000000000" pitchFamily="2" charset="0"/>
                <a:cs typeface="Ebrima" panose="02000000000000000000" pitchFamily="2" charset="0"/>
              </a:rPr>
              <a:t>, such as embedded memories used internally by the devices.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6519" y="3429000"/>
            <a:ext cx="3798961" cy="2532640"/>
          </a:xfrm>
          <a:prstGeom prst="rect">
            <a:avLst/>
          </a:prstGeom>
        </p:spPr>
      </p:pic>
    </p:spTree>
    <p:extLst>
      <p:ext uri="{BB962C8B-B14F-4D97-AF65-F5344CB8AC3E}">
        <p14:creationId xmlns:p14="http://schemas.microsoft.com/office/powerpoint/2010/main" val="13030601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MBIST – Memory Built-In Self Test</a:t>
            </a:r>
            <a:endParaRPr lang="en-US"/>
          </a:p>
        </p:txBody>
      </p:sp>
      <p:sp>
        <p:nvSpPr>
          <p:cNvPr id="3" name="Rectangle 2"/>
          <p:cNvSpPr/>
          <p:nvPr/>
        </p:nvSpPr>
        <p:spPr>
          <a:xfrm>
            <a:off x="1439999" y="1800000"/>
            <a:ext cx="9332776" cy="1200329"/>
          </a:xfrm>
          <a:prstGeom prst="rect">
            <a:avLst/>
          </a:prstGeom>
        </p:spPr>
        <p:txBody>
          <a:bodyPr wrap="square">
            <a:spAutoFit/>
          </a:bodyPr>
          <a:lstStyle/>
          <a:p>
            <a:pPr marL="285750" indent="-285750" algn="just">
              <a:buFont typeface="Arial" panose="020B0604020202020204" pitchFamily="34" charset="0"/>
              <a:buChar char="•"/>
            </a:pPr>
            <a:r>
              <a:rPr lang="en-US" smtClean="0">
                <a:solidFill>
                  <a:schemeClr val="tx1">
                    <a:lumMod val="50000"/>
                  </a:schemeClr>
                </a:solidFill>
                <a:latin typeface="Ebrima" panose="02000000000000000000" pitchFamily="2" charset="0"/>
                <a:ea typeface="Ebrima" panose="02000000000000000000" pitchFamily="2" charset="0"/>
                <a:cs typeface="Ebrima" panose="02000000000000000000" pitchFamily="2" charset="0"/>
              </a:rPr>
              <a:t>MBIST adopts the concepts of BIST with modifications to target specifically embedded memory cores. </a:t>
            </a:r>
          </a:p>
          <a:p>
            <a:pPr marL="285750" indent="-285750" algn="just">
              <a:buFont typeface="Arial" panose="020B0604020202020204" pitchFamily="34" charset="0"/>
              <a:buChar char="•"/>
            </a:pPr>
            <a:r>
              <a:rPr lang="en-US" smtClean="0">
                <a:solidFill>
                  <a:schemeClr val="tx1">
                    <a:lumMod val="50000"/>
                  </a:schemeClr>
                </a:solidFill>
                <a:latin typeface="Ebrima" panose="02000000000000000000" pitchFamily="2" charset="0"/>
                <a:ea typeface="Ebrima" panose="02000000000000000000" pitchFamily="2" charset="0"/>
                <a:cs typeface="Ebrima" panose="02000000000000000000" pitchFamily="2" charset="0"/>
              </a:rPr>
              <a:t>Moreover, MBIST can come along with a feature of self-repair (a.k.a BISR) – by replacing</a:t>
            </a:r>
            <a:r>
              <a:rPr lang="vi-VN" smtClean="0">
                <a:solidFill>
                  <a:schemeClr val="tx1">
                    <a:lumMod val="50000"/>
                  </a:schemeClr>
                </a:solidFill>
                <a:latin typeface="Ebrima" panose="02000000000000000000" pitchFamily="2" charset="0"/>
                <a:ea typeface="Ebrima" panose="02000000000000000000" pitchFamily="2" charset="0"/>
                <a:cs typeface="Ebrima" panose="02000000000000000000" pitchFamily="2" charset="0"/>
              </a:rPr>
              <a:t> faulty</a:t>
            </a:r>
            <a:r>
              <a:rPr lang="en-US" smtClean="0">
                <a:solidFill>
                  <a:schemeClr val="tx1">
                    <a:lumMod val="50000"/>
                  </a:schemeClr>
                </a:solidFill>
                <a:latin typeface="Ebrima" panose="02000000000000000000" pitchFamily="2" charset="0"/>
                <a:ea typeface="Ebrima" panose="02000000000000000000" pitchFamily="2" charset="0"/>
                <a:cs typeface="Ebrima" panose="02000000000000000000" pitchFamily="2" charset="0"/>
              </a:rPr>
              <a:t> memory cell(s) with redundant ones.</a:t>
            </a:r>
            <a:endParaRPr lang="en-US">
              <a:solidFill>
                <a:schemeClr val="tx1">
                  <a:lumMod val="50000"/>
                </a:schemeClr>
              </a:solidFill>
              <a:latin typeface="Ebrima" panose="02000000000000000000" pitchFamily="2" charset="0"/>
              <a:ea typeface="Ebrima" panose="02000000000000000000" pitchFamily="2" charset="0"/>
              <a:cs typeface="Ebrima" panose="02000000000000000000" pitchFamily="2" charset="0"/>
            </a:endParaRPr>
          </a:p>
        </p:txBody>
      </p:sp>
      <p:sp>
        <p:nvSpPr>
          <p:cNvPr id="9" name="TextBox 8"/>
          <p:cNvSpPr txBox="1"/>
          <p:nvPr/>
        </p:nvSpPr>
        <p:spPr>
          <a:xfrm>
            <a:off x="1439999" y="5818079"/>
            <a:ext cx="4412779" cy="415498"/>
          </a:xfrm>
          <a:prstGeom prst="rect">
            <a:avLst/>
          </a:prstGeom>
          <a:noFill/>
        </p:spPr>
        <p:txBody>
          <a:bodyPr wrap="square" rtlCol="0">
            <a:spAutoFit/>
          </a:bodyPr>
          <a:lstStyle/>
          <a:p>
            <a:r>
              <a:rPr lang="en-US" sz="1050">
                <a:solidFill>
                  <a:srgbClr val="00B0F0"/>
                </a:solidFill>
                <a:latin typeface="Ebrima" panose="02000000000000000000" pitchFamily="2" charset="0"/>
                <a:ea typeface="Ebrima" panose="02000000000000000000" pitchFamily="2" charset="0"/>
                <a:cs typeface="Ebrima" panose="02000000000000000000" pitchFamily="2" charset="0"/>
              </a:rPr>
              <a:t>Further reading material: </a:t>
            </a:r>
            <a:endParaRPr lang="en-US" sz="1050" smtClean="0">
              <a:solidFill>
                <a:srgbClr val="00B0F0"/>
              </a:solidFill>
              <a:latin typeface="Ebrima" panose="02000000000000000000" pitchFamily="2" charset="0"/>
              <a:ea typeface="Ebrima" panose="02000000000000000000" pitchFamily="2" charset="0"/>
              <a:cs typeface="Ebrima" panose="02000000000000000000" pitchFamily="2" charset="0"/>
            </a:endParaRPr>
          </a:p>
          <a:p>
            <a:r>
              <a:rPr lang="en-US" sz="1050" smtClean="0">
                <a:solidFill>
                  <a:srgbClr val="00B0F0"/>
                </a:solidFill>
                <a:latin typeface="Ebrima" panose="02000000000000000000" pitchFamily="2" charset="0"/>
                <a:ea typeface="Ebrima" panose="02000000000000000000" pitchFamily="2" charset="0"/>
                <a:cs typeface="Ebrima" panose="02000000000000000000" pitchFamily="2" charset="0"/>
                <a:hlinkClick r:id="rId3" action="ppaction://hlinkfile"/>
              </a:rPr>
              <a:t>U:\DesignKitUsage\ftsmbist\tessent doc</a:t>
            </a:r>
            <a:endParaRPr lang="en-US" sz="1050">
              <a:solidFill>
                <a:srgbClr val="00B0F0"/>
              </a:solidFill>
              <a:latin typeface="Ebrima" panose="02000000000000000000" pitchFamily="2" charset="0"/>
              <a:ea typeface="Ebrima" panose="02000000000000000000" pitchFamily="2" charset="0"/>
              <a:cs typeface="Ebrima" panose="02000000000000000000" pitchFamily="2"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9999" y="3147461"/>
            <a:ext cx="9566717" cy="2633040"/>
          </a:xfrm>
          <a:prstGeom prst="rect">
            <a:avLst/>
          </a:prstGeom>
        </p:spPr>
      </p:pic>
    </p:spTree>
    <p:extLst>
      <p:ext uri="{BB962C8B-B14F-4D97-AF65-F5344CB8AC3E}">
        <p14:creationId xmlns:p14="http://schemas.microsoft.com/office/powerpoint/2010/main" val="9886464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MBIST – Memory Built-In Self Test</a:t>
            </a:r>
            <a:endParaRPr lang="en-US"/>
          </a:p>
        </p:txBody>
      </p:sp>
      <p:sp>
        <p:nvSpPr>
          <p:cNvPr id="3" name="Rectangle 2"/>
          <p:cNvSpPr/>
          <p:nvPr/>
        </p:nvSpPr>
        <p:spPr>
          <a:xfrm>
            <a:off x="1440000" y="2191057"/>
            <a:ext cx="9332776" cy="2210670"/>
          </a:xfrm>
          <a:prstGeom prst="rect">
            <a:avLst/>
          </a:prstGeom>
        </p:spPr>
        <p:txBody>
          <a:bodyPr wrap="square">
            <a:spAutoFit/>
          </a:bodyPr>
          <a:lstStyle/>
          <a:p>
            <a:pPr marL="285750" indent="-285750" algn="just">
              <a:lnSpc>
                <a:spcPts val="2800"/>
              </a:lnSpc>
              <a:buFont typeface="Arial" panose="020B0604020202020204" pitchFamily="34" charset="0"/>
              <a:buChar char="•"/>
            </a:pPr>
            <a:r>
              <a:rPr lang="en-US" b="1">
                <a:solidFill>
                  <a:schemeClr val="tx1">
                    <a:lumMod val="50000"/>
                  </a:schemeClr>
                </a:solidFill>
                <a:latin typeface="Ebrima" panose="02000000000000000000" pitchFamily="2" charset="0"/>
                <a:ea typeface="Ebrima" panose="02000000000000000000" pitchFamily="2" charset="0"/>
                <a:cs typeface="Ebrima" panose="02000000000000000000" pitchFamily="2" charset="0"/>
              </a:rPr>
              <a:t>Neighborhood pattern sensitive fault (NPSF</a:t>
            </a:r>
            <a:r>
              <a:rPr lang="en-US" b="1" smtClean="0">
                <a:solidFill>
                  <a:schemeClr val="tx1">
                    <a:lumMod val="50000"/>
                  </a:schemeClr>
                </a:solidFill>
                <a:latin typeface="Ebrima" panose="02000000000000000000" pitchFamily="2" charset="0"/>
                <a:ea typeface="Ebrima" panose="02000000000000000000" pitchFamily="2" charset="0"/>
                <a:cs typeface="Ebrima" panose="02000000000000000000" pitchFamily="2" charset="0"/>
              </a:rPr>
              <a:t>): </a:t>
            </a:r>
            <a:r>
              <a:rPr lang="en-US" smtClean="0">
                <a:solidFill>
                  <a:schemeClr val="tx1">
                    <a:lumMod val="50000"/>
                  </a:schemeClr>
                </a:solidFill>
                <a:latin typeface="Ebrima" panose="02000000000000000000" pitchFamily="2" charset="0"/>
                <a:ea typeface="Ebrima" panose="02000000000000000000" pitchFamily="2" charset="0"/>
                <a:cs typeface="Ebrima" panose="02000000000000000000" pitchFamily="2" charset="0"/>
              </a:rPr>
              <a:t>the contents / ability to change contents of cells are influenced by other cells.</a:t>
            </a:r>
            <a:endParaRPr lang="en-US">
              <a:solidFill>
                <a:schemeClr val="tx1">
                  <a:lumMod val="50000"/>
                </a:schemeClr>
              </a:solidFill>
              <a:latin typeface="Ebrima" panose="02000000000000000000" pitchFamily="2" charset="0"/>
              <a:ea typeface="Ebrima" panose="02000000000000000000" pitchFamily="2" charset="0"/>
              <a:cs typeface="Ebrima" panose="02000000000000000000" pitchFamily="2" charset="0"/>
            </a:endParaRPr>
          </a:p>
          <a:p>
            <a:pPr marL="285750" indent="-285750" algn="just">
              <a:lnSpc>
                <a:spcPts val="2800"/>
              </a:lnSpc>
              <a:buFont typeface="Arial" panose="020B0604020202020204" pitchFamily="34" charset="0"/>
              <a:buChar char="•"/>
            </a:pPr>
            <a:r>
              <a:rPr lang="en-US" b="1">
                <a:solidFill>
                  <a:schemeClr val="tx1">
                    <a:lumMod val="50000"/>
                  </a:schemeClr>
                </a:solidFill>
                <a:latin typeface="Ebrima" panose="02000000000000000000" pitchFamily="2" charset="0"/>
                <a:ea typeface="Ebrima" panose="02000000000000000000" pitchFamily="2" charset="0"/>
                <a:cs typeface="Ebrima" panose="02000000000000000000" pitchFamily="2" charset="0"/>
              </a:rPr>
              <a:t>Address decoder </a:t>
            </a:r>
            <a:r>
              <a:rPr lang="en-US" b="1" smtClean="0">
                <a:solidFill>
                  <a:schemeClr val="tx1">
                    <a:lumMod val="50000"/>
                  </a:schemeClr>
                </a:solidFill>
                <a:latin typeface="Ebrima" panose="02000000000000000000" pitchFamily="2" charset="0"/>
                <a:ea typeface="Ebrima" panose="02000000000000000000" pitchFamily="2" charset="0"/>
                <a:cs typeface="Ebrima" panose="02000000000000000000" pitchFamily="2" charset="0"/>
              </a:rPr>
              <a:t>faults:</a:t>
            </a:r>
            <a:endParaRPr lang="en-US">
              <a:solidFill>
                <a:schemeClr val="tx1">
                  <a:lumMod val="50000"/>
                </a:schemeClr>
              </a:solidFill>
              <a:latin typeface="Ebrima" panose="02000000000000000000" pitchFamily="2" charset="0"/>
              <a:ea typeface="Ebrima" panose="02000000000000000000" pitchFamily="2" charset="0"/>
              <a:cs typeface="Ebrima" panose="02000000000000000000" pitchFamily="2" charset="0"/>
            </a:endParaRPr>
          </a:p>
          <a:p>
            <a:pPr marL="742950" lvl="1" indent="-285750" algn="just">
              <a:lnSpc>
                <a:spcPts val="2800"/>
              </a:lnSpc>
              <a:buFont typeface="Arial" panose="020B0604020202020204" pitchFamily="34" charset="0"/>
              <a:buChar char="•"/>
            </a:pPr>
            <a:r>
              <a:rPr lang="en-US" sz="1400">
                <a:solidFill>
                  <a:schemeClr val="tx1">
                    <a:lumMod val="50000"/>
                  </a:schemeClr>
                </a:solidFill>
                <a:latin typeface="Ebrima" panose="02000000000000000000" pitchFamily="2" charset="0"/>
                <a:ea typeface="Ebrima" panose="02000000000000000000" pitchFamily="2" charset="0"/>
                <a:cs typeface="Ebrima" panose="02000000000000000000" pitchFamily="2" charset="0"/>
              </a:rPr>
              <a:t>One address, multiple cells are accessed / no cell is accessed.</a:t>
            </a:r>
          </a:p>
          <a:p>
            <a:pPr marL="742950" lvl="1" indent="-285750" algn="just">
              <a:lnSpc>
                <a:spcPts val="2800"/>
              </a:lnSpc>
              <a:buFont typeface="Arial" panose="020B0604020202020204" pitchFamily="34" charset="0"/>
              <a:buChar char="•"/>
            </a:pPr>
            <a:r>
              <a:rPr lang="en-US" sz="1400">
                <a:solidFill>
                  <a:schemeClr val="tx1">
                    <a:lumMod val="50000"/>
                  </a:schemeClr>
                </a:solidFill>
                <a:latin typeface="Ebrima" panose="02000000000000000000" pitchFamily="2" charset="0"/>
                <a:ea typeface="Ebrima" panose="02000000000000000000" pitchFamily="2" charset="0"/>
                <a:cs typeface="Ebrima" panose="02000000000000000000" pitchFamily="2" charset="0"/>
              </a:rPr>
              <a:t>Multiple addresses, one cell is </a:t>
            </a:r>
            <a:r>
              <a:rPr lang="en-US" sz="1400" smtClean="0">
                <a:solidFill>
                  <a:schemeClr val="tx1">
                    <a:lumMod val="50000"/>
                  </a:schemeClr>
                </a:solidFill>
                <a:latin typeface="Ebrima" panose="02000000000000000000" pitchFamily="2" charset="0"/>
                <a:ea typeface="Ebrima" panose="02000000000000000000" pitchFamily="2" charset="0"/>
                <a:cs typeface="Ebrima" panose="02000000000000000000" pitchFamily="2" charset="0"/>
              </a:rPr>
              <a:t>accessed </a:t>
            </a:r>
            <a:r>
              <a:rPr lang="en-US" sz="1400">
                <a:solidFill>
                  <a:schemeClr val="tx1">
                    <a:lumMod val="50000"/>
                  </a:schemeClr>
                </a:solidFill>
                <a:latin typeface="Ebrima" panose="02000000000000000000" pitchFamily="2" charset="0"/>
                <a:ea typeface="Ebrima" panose="02000000000000000000" pitchFamily="2" charset="0"/>
                <a:cs typeface="Ebrima" panose="02000000000000000000" pitchFamily="2" charset="0"/>
              </a:rPr>
              <a:t>/ no cell is accessed</a:t>
            </a:r>
            <a:r>
              <a:rPr lang="en-US" sz="1400" smtClean="0">
                <a:solidFill>
                  <a:schemeClr val="tx1">
                    <a:lumMod val="50000"/>
                  </a:schemeClr>
                </a:solidFill>
                <a:latin typeface="Ebrima" panose="02000000000000000000" pitchFamily="2" charset="0"/>
                <a:ea typeface="Ebrima" panose="02000000000000000000" pitchFamily="2" charset="0"/>
                <a:cs typeface="Ebrima" panose="02000000000000000000" pitchFamily="2" charset="0"/>
              </a:rPr>
              <a:t>.</a:t>
            </a:r>
            <a:endParaRPr lang="en-US" sz="1400">
              <a:solidFill>
                <a:schemeClr val="tx1">
                  <a:lumMod val="50000"/>
                </a:schemeClr>
              </a:solidFill>
              <a:latin typeface="Ebrima" panose="02000000000000000000" pitchFamily="2" charset="0"/>
              <a:ea typeface="Ebrima" panose="02000000000000000000" pitchFamily="2" charset="0"/>
              <a:cs typeface="Ebrima" panose="02000000000000000000" pitchFamily="2" charset="0"/>
            </a:endParaRPr>
          </a:p>
          <a:p>
            <a:pPr marL="285750" indent="-285750" algn="just">
              <a:lnSpc>
                <a:spcPts val="2800"/>
              </a:lnSpc>
              <a:buFont typeface="Arial" panose="020B0604020202020204" pitchFamily="34" charset="0"/>
              <a:buChar char="•"/>
            </a:pPr>
            <a:r>
              <a:rPr lang="en-US" b="1" smtClean="0">
                <a:solidFill>
                  <a:schemeClr val="tx1">
                    <a:lumMod val="50000"/>
                  </a:schemeClr>
                </a:solidFill>
                <a:latin typeface="Ebrima" panose="02000000000000000000" pitchFamily="2" charset="0"/>
                <a:ea typeface="Ebrima" panose="02000000000000000000" pitchFamily="2" charset="0"/>
                <a:cs typeface="Ebrima" panose="02000000000000000000" pitchFamily="2" charset="0"/>
              </a:rPr>
              <a:t>Retention </a:t>
            </a:r>
            <a:r>
              <a:rPr lang="en-US" b="1">
                <a:solidFill>
                  <a:schemeClr val="tx1">
                    <a:lumMod val="50000"/>
                  </a:schemeClr>
                </a:solidFill>
                <a:latin typeface="Ebrima" panose="02000000000000000000" pitchFamily="2" charset="0"/>
                <a:ea typeface="Ebrima" panose="02000000000000000000" pitchFamily="2" charset="0"/>
                <a:cs typeface="Ebrima" panose="02000000000000000000" pitchFamily="2" charset="0"/>
              </a:rPr>
              <a:t>fault: </a:t>
            </a:r>
            <a:r>
              <a:rPr lang="en-US">
                <a:solidFill>
                  <a:schemeClr val="tx1">
                    <a:lumMod val="50000"/>
                  </a:schemeClr>
                </a:solidFill>
                <a:latin typeface="Ebrima" panose="02000000000000000000" pitchFamily="2" charset="0"/>
                <a:ea typeface="Ebrima" panose="02000000000000000000" pitchFamily="2" charset="0"/>
                <a:cs typeface="Ebrima" panose="02000000000000000000" pitchFamily="2" charset="0"/>
              </a:rPr>
              <a:t>cell fails to retain its logic value after some </a:t>
            </a:r>
            <a:r>
              <a:rPr lang="en-US" smtClean="0">
                <a:solidFill>
                  <a:schemeClr val="tx1">
                    <a:lumMod val="50000"/>
                  </a:schemeClr>
                </a:solidFill>
                <a:latin typeface="Ebrima" panose="02000000000000000000" pitchFamily="2" charset="0"/>
                <a:ea typeface="Ebrima" panose="02000000000000000000" pitchFamily="2" charset="0"/>
                <a:cs typeface="Ebrima" panose="02000000000000000000" pitchFamily="2" charset="0"/>
              </a:rPr>
              <a:t>time.</a:t>
            </a:r>
            <a:endParaRPr lang="en-US">
              <a:solidFill>
                <a:schemeClr val="tx1">
                  <a:lumMod val="50000"/>
                </a:schemeClr>
              </a:solidFill>
              <a:latin typeface="Ebrima" panose="02000000000000000000" pitchFamily="2" charset="0"/>
              <a:ea typeface="Ebrima" panose="02000000000000000000" pitchFamily="2" charset="0"/>
              <a:cs typeface="Ebrima" panose="02000000000000000000" pitchFamily="2" charset="0"/>
            </a:endParaRPr>
          </a:p>
        </p:txBody>
      </p:sp>
      <p:sp>
        <p:nvSpPr>
          <p:cNvPr id="9" name="文字方塊 5"/>
          <p:cNvSpPr txBox="1"/>
          <p:nvPr/>
        </p:nvSpPr>
        <p:spPr>
          <a:xfrm>
            <a:off x="1440000" y="1790947"/>
            <a:ext cx="3014305" cy="400110"/>
          </a:xfrm>
          <a:prstGeom prst="rect">
            <a:avLst/>
          </a:prstGeom>
          <a:noFill/>
        </p:spPr>
        <p:txBody>
          <a:bodyPr wrap="square" rtlCol="0">
            <a:spAutoFit/>
          </a:bodyPr>
          <a:lstStyle/>
          <a:p>
            <a:r>
              <a:rPr lang="en-US" altLang="zh-TW" sz="2000" b="1" smtClean="0">
                <a:solidFill>
                  <a:schemeClr val="accent4">
                    <a:lumMod val="75000"/>
                  </a:schemeClr>
                </a:solidFill>
                <a:latin typeface="+mj-lt"/>
                <a:ea typeface="Ebrima" panose="02000000000000000000" pitchFamily="2" charset="0"/>
                <a:cs typeface="Ebrima" panose="02000000000000000000" pitchFamily="2" charset="0"/>
              </a:rPr>
              <a:t>Memory-specific Faults</a:t>
            </a:r>
            <a:endParaRPr lang="en-US" altLang="zh-TW" sz="2000" b="1" dirty="0">
              <a:solidFill>
                <a:schemeClr val="accent4">
                  <a:lumMod val="75000"/>
                </a:schemeClr>
              </a:solidFill>
              <a:latin typeface="+mj-lt"/>
              <a:ea typeface="Ebrima" panose="02000000000000000000" pitchFamily="2" charset="0"/>
              <a:cs typeface="Ebrima" panose="02000000000000000000" pitchFamily="2" charset="0"/>
            </a:endParaRPr>
          </a:p>
        </p:txBody>
      </p:sp>
      <p:sp>
        <p:nvSpPr>
          <p:cNvPr id="10" name="文字方塊 5"/>
          <p:cNvSpPr txBox="1"/>
          <p:nvPr/>
        </p:nvSpPr>
        <p:spPr>
          <a:xfrm>
            <a:off x="1439999" y="4590017"/>
            <a:ext cx="3014305" cy="400110"/>
          </a:xfrm>
          <a:prstGeom prst="rect">
            <a:avLst/>
          </a:prstGeom>
          <a:noFill/>
        </p:spPr>
        <p:txBody>
          <a:bodyPr wrap="square" rtlCol="0">
            <a:spAutoFit/>
          </a:bodyPr>
          <a:lstStyle/>
          <a:p>
            <a:r>
              <a:rPr lang="en-US" altLang="zh-TW" sz="2000" b="1" smtClean="0">
                <a:solidFill>
                  <a:schemeClr val="accent4">
                    <a:lumMod val="75000"/>
                  </a:schemeClr>
                </a:solidFill>
                <a:latin typeface="+mj-lt"/>
                <a:ea typeface="Ebrima" panose="02000000000000000000" pitchFamily="2" charset="0"/>
                <a:cs typeface="Ebrima" panose="02000000000000000000" pitchFamily="2" charset="0"/>
              </a:rPr>
              <a:t>MBIST Algorithms</a:t>
            </a:r>
            <a:endParaRPr lang="en-US" altLang="zh-TW" sz="2000" b="1" dirty="0">
              <a:solidFill>
                <a:schemeClr val="accent4">
                  <a:lumMod val="75000"/>
                </a:schemeClr>
              </a:solidFill>
              <a:latin typeface="+mj-lt"/>
              <a:ea typeface="Ebrima" panose="02000000000000000000" pitchFamily="2" charset="0"/>
              <a:cs typeface="Ebrima" panose="02000000000000000000" pitchFamily="2" charset="0"/>
            </a:endParaRPr>
          </a:p>
        </p:txBody>
      </p:sp>
      <p:sp>
        <p:nvSpPr>
          <p:cNvPr id="12" name="Rectangle 11"/>
          <p:cNvSpPr/>
          <p:nvPr/>
        </p:nvSpPr>
        <p:spPr>
          <a:xfrm>
            <a:off x="1439998" y="5058018"/>
            <a:ext cx="9332777" cy="923330"/>
          </a:xfrm>
          <a:prstGeom prst="rect">
            <a:avLst/>
          </a:prstGeom>
        </p:spPr>
        <p:txBody>
          <a:bodyPr wrap="square">
            <a:spAutoFit/>
          </a:bodyPr>
          <a:lstStyle/>
          <a:p>
            <a:r>
              <a:rPr lang="en-US">
                <a:solidFill>
                  <a:schemeClr val="tx1">
                    <a:lumMod val="50000"/>
                  </a:schemeClr>
                </a:solidFill>
                <a:latin typeface="Ebrima" panose="02000000000000000000" pitchFamily="2" charset="0"/>
                <a:ea typeface="Ebrima" panose="02000000000000000000" pitchFamily="2" charset="0"/>
                <a:cs typeface="Ebrima" panose="02000000000000000000" pitchFamily="2" charset="0"/>
              </a:rPr>
              <a:t>MBIST works by performing sequences of reads and writes to </a:t>
            </a:r>
            <a:r>
              <a:rPr lang="en-US" smtClean="0">
                <a:solidFill>
                  <a:schemeClr val="tx1">
                    <a:lumMod val="50000"/>
                  </a:schemeClr>
                </a:solidFill>
                <a:latin typeface="Ebrima" panose="02000000000000000000" pitchFamily="2" charset="0"/>
                <a:ea typeface="Ebrima" panose="02000000000000000000" pitchFamily="2" charset="0"/>
                <a:cs typeface="Ebrima" panose="02000000000000000000" pitchFamily="2" charset="0"/>
              </a:rPr>
              <a:t>the memory </a:t>
            </a:r>
            <a:r>
              <a:rPr lang="en-US">
                <a:solidFill>
                  <a:schemeClr val="tx1">
                    <a:lumMod val="50000"/>
                  </a:schemeClr>
                </a:solidFill>
                <a:latin typeface="Ebrima" panose="02000000000000000000" pitchFamily="2" charset="0"/>
                <a:ea typeface="Ebrima" panose="02000000000000000000" pitchFamily="2" charset="0"/>
                <a:cs typeface="Ebrima" panose="02000000000000000000" pitchFamily="2" charset="0"/>
              </a:rPr>
              <a:t>according to a test </a:t>
            </a:r>
            <a:r>
              <a:rPr lang="en-US" smtClean="0">
                <a:solidFill>
                  <a:schemeClr val="tx1">
                    <a:lumMod val="50000"/>
                  </a:schemeClr>
                </a:solidFill>
                <a:latin typeface="Ebrima" panose="02000000000000000000" pitchFamily="2" charset="0"/>
                <a:ea typeface="Ebrima" panose="02000000000000000000" pitchFamily="2" charset="0"/>
                <a:cs typeface="Ebrima" panose="02000000000000000000" pitchFamily="2" charset="0"/>
              </a:rPr>
              <a:t>algorithm. Some of the most </a:t>
            </a:r>
            <a:r>
              <a:rPr lang="vi-VN" smtClean="0">
                <a:solidFill>
                  <a:schemeClr val="tx1">
                    <a:lumMod val="50000"/>
                  </a:schemeClr>
                </a:solidFill>
                <a:latin typeface="Ebrima" panose="02000000000000000000" pitchFamily="2" charset="0"/>
                <a:ea typeface="Ebrima" panose="02000000000000000000" pitchFamily="2" charset="0"/>
                <a:cs typeface="Ebrima" panose="02000000000000000000" pitchFamily="2" charset="0"/>
              </a:rPr>
              <a:t>comm</a:t>
            </a:r>
            <a:r>
              <a:rPr lang="en-US" smtClean="0">
                <a:solidFill>
                  <a:schemeClr val="tx1">
                    <a:lumMod val="50000"/>
                  </a:schemeClr>
                </a:solidFill>
                <a:latin typeface="Ebrima" panose="02000000000000000000" pitchFamily="2" charset="0"/>
                <a:ea typeface="Ebrima" panose="02000000000000000000" pitchFamily="2" charset="0"/>
                <a:cs typeface="Ebrima" panose="02000000000000000000" pitchFamily="2" charset="0"/>
              </a:rPr>
              <a:t>only used industry-standard MBIST algorithms include </a:t>
            </a:r>
            <a:r>
              <a:rPr lang="en-US" b="1" smtClean="0">
                <a:solidFill>
                  <a:schemeClr val="tx1">
                    <a:lumMod val="50000"/>
                  </a:schemeClr>
                </a:solidFill>
                <a:latin typeface="Ebrima" panose="02000000000000000000" pitchFamily="2" charset="0"/>
                <a:ea typeface="Ebrima" panose="02000000000000000000" pitchFamily="2" charset="0"/>
                <a:cs typeface="Ebrima" panose="02000000000000000000" pitchFamily="2" charset="0"/>
              </a:rPr>
              <a:t>March,</a:t>
            </a:r>
            <a:r>
              <a:rPr lang="en-US" smtClean="0">
                <a:solidFill>
                  <a:schemeClr val="tx1">
                    <a:lumMod val="50000"/>
                  </a:schemeClr>
                </a:solidFill>
                <a:latin typeface="Ebrima" panose="02000000000000000000" pitchFamily="2" charset="0"/>
                <a:ea typeface="Ebrima" panose="02000000000000000000" pitchFamily="2" charset="0"/>
                <a:cs typeface="Ebrima" panose="02000000000000000000" pitchFamily="2" charset="0"/>
              </a:rPr>
              <a:t> </a:t>
            </a:r>
            <a:r>
              <a:rPr lang="en-US" b="1" smtClean="0">
                <a:solidFill>
                  <a:schemeClr val="tx1">
                    <a:lumMod val="50000"/>
                  </a:schemeClr>
                </a:solidFill>
                <a:latin typeface="Ebrima" panose="02000000000000000000" pitchFamily="2" charset="0"/>
                <a:ea typeface="Ebrima" panose="02000000000000000000" pitchFamily="2" charset="0"/>
                <a:cs typeface="Ebrima" panose="02000000000000000000" pitchFamily="2" charset="0"/>
              </a:rPr>
              <a:t>Checkerboard</a:t>
            </a:r>
            <a:r>
              <a:rPr lang="en-US" smtClean="0">
                <a:solidFill>
                  <a:schemeClr val="tx1">
                    <a:lumMod val="50000"/>
                  </a:schemeClr>
                </a:solidFill>
                <a:latin typeface="Ebrima" panose="02000000000000000000" pitchFamily="2" charset="0"/>
                <a:ea typeface="Ebrima" panose="02000000000000000000" pitchFamily="2" charset="0"/>
                <a:cs typeface="Ebrima" panose="02000000000000000000" pitchFamily="2" charset="0"/>
              </a:rPr>
              <a:t>, their variants, and combination, namely </a:t>
            </a:r>
            <a:r>
              <a:rPr lang="en-US" b="1">
                <a:solidFill>
                  <a:schemeClr val="tx1">
                    <a:lumMod val="50000"/>
                  </a:schemeClr>
                </a:solidFill>
              </a:rPr>
              <a:t>SMarchCKBD</a:t>
            </a:r>
            <a:r>
              <a:rPr lang="en-US" smtClean="0">
                <a:solidFill>
                  <a:schemeClr val="tx1">
                    <a:lumMod val="50000"/>
                  </a:schemeClr>
                </a:solidFill>
                <a:latin typeface="Ebrima" panose="02000000000000000000" pitchFamily="2" charset="0"/>
                <a:ea typeface="Ebrima" panose="02000000000000000000" pitchFamily="2" charset="0"/>
                <a:cs typeface="Ebrima" panose="02000000000000000000" pitchFamily="2" charset="0"/>
              </a:rPr>
              <a:t>.</a:t>
            </a:r>
            <a:endParaRPr lang="en-US">
              <a:solidFill>
                <a:schemeClr val="tx1">
                  <a:lumMod val="50000"/>
                </a:schemeClr>
              </a:solidFill>
              <a:latin typeface="Ebrima" panose="02000000000000000000" pitchFamily="2" charset="0"/>
              <a:ea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2094970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IOLT – IO Level Test</a:t>
            </a:r>
            <a:endParaRPr lang="en-US"/>
          </a:p>
        </p:txBody>
      </p:sp>
      <p:sp>
        <p:nvSpPr>
          <p:cNvPr id="3" name="TextBox 2"/>
          <p:cNvSpPr txBox="1"/>
          <p:nvPr/>
        </p:nvSpPr>
        <p:spPr>
          <a:xfrm>
            <a:off x="1440001" y="1800000"/>
            <a:ext cx="4195690" cy="3139321"/>
          </a:xfrm>
          <a:prstGeom prst="rect">
            <a:avLst/>
          </a:prstGeom>
          <a:noFill/>
        </p:spPr>
        <p:txBody>
          <a:bodyPr wrap="square" rtlCol="0">
            <a:spAutoFit/>
          </a:bodyPr>
          <a:lstStyle/>
          <a:p>
            <a:pPr algn="just"/>
            <a:r>
              <a:rPr lang="en-US">
                <a:solidFill>
                  <a:srgbClr val="000000"/>
                </a:solidFill>
                <a:latin typeface="Ebrima" panose="02000000000000000000" pitchFamily="2" charset="0"/>
                <a:ea typeface="Ebrima" panose="02000000000000000000" pitchFamily="2" charset="0"/>
                <a:cs typeface="Ebrima" panose="02000000000000000000" pitchFamily="2" charset="0"/>
              </a:rPr>
              <a:t>The main function of IOLT is to </a:t>
            </a:r>
            <a:r>
              <a:rPr lang="en-US" b="1">
                <a:solidFill>
                  <a:srgbClr val="000000"/>
                </a:solidFill>
                <a:latin typeface="Ebrima" panose="02000000000000000000" pitchFamily="2" charset="0"/>
                <a:ea typeface="Ebrima" panose="02000000000000000000" pitchFamily="2" charset="0"/>
                <a:cs typeface="Ebrima" panose="02000000000000000000" pitchFamily="2" charset="0"/>
              </a:rPr>
              <a:t>measure the DC characteristics</a:t>
            </a:r>
            <a:r>
              <a:rPr lang="en-US">
                <a:solidFill>
                  <a:srgbClr val="000000"/>
                </a:solidFill>
                <a:latin typeface="Ebrima" panose="02000000000000000000" pitchFamily="2" charset="0"/>
                <a:ea typeface="Ebrima" panose="02000000000000000000" pitchFamily="2" charset="0"/>
                <a:cs typeface="Ebrima" panose="02000000000000000000" pitchFamily="2" charset="0"/>
              </a:rPr>
              <a:t> of a design, namely input levels (</a:t>
            </a:r>
            <a:r>
              <a:rPr lang="en-US" smtClean="0">
                <a:solidFill>
                  <a:srgbClr val="000000"/>
                </a:solidFill>
                <a:latin typeface="Ebrima" panose="02000000000000000000" pitchFamily="2" charset="0"/>
                <a:ea typeface="Ebrima" panose="02000000000000000000" pitchFamily="2" charset="0"/>
                <a:cs typeface="Ebrima" panose="02000000000000000000" pitchFamily="2" charset="0"/>
              </a:rPr>
              <a:t>V</a:t>
            </a:r>
            <a:r>
              <a:rPr lang="en-US" baseline="-25000" smtClean="0">
                <a:solidFill>
                  <a:srgbClr val="000000"/>
                </a:solidFill>
                <a:latin typeface="Ebrima" panose="02000000000000000000" pitchFamily="2" charset="0"/>
                <a:ea typeface="Ebrima" panose="02000000000000000000" pitchFamily="2" charset="0"/>
                <a:cs typeface="Ebrima" panose="02000000000000000000" pitchFamily="2" charset="0"/>
              </a:rPr>
              <a:t>IL</a:t>
            </a:r>
            <a:r>
              <a:rPr lang="en-US" smtClean="0">
                <a:solidFill>
                  <a:srgbClr val="000000"/>
                </a:solidFill>
                <a:latin typeface="Ebrima" panose="02000000000000000000" pitchFamily="2" charset="0"/>
                <a:ea typeface="Ebrima" panose="02000000000000000000" pitchFamily="2" charset="0"/>
                <a:cs typeface="Ebrima" panose="02000000000000000000" pitchFamily="2" charset="0"/>
              </a:rPr>
              <a:t>, V</a:t>
            </a:r>
            <a:r>
              <a:rPr lang="en-US" baseline="-25000" smtClean="0">
                <a:solidFill>
                  <a:srgbClr val="000000"/>
                </a:solidFill>
                <a:latin typeface="Ebrima" panose="02000000000000000000" pitchFamily="2" charset="0"/>
                <a:ea typeface="Ebrima" panose="02000000000000000000" pitchFamily="2" charset="0"/>
                <a:cs typeface="Ebrima" panose="02000000000000000000" pitchFamily="2" charset="0"/>
              </a:rPr>
              <a:t>IH</a:t>
            </a:r>
            <a:r>
              <a:rPr lang="en-US">
                <a:solidFill>
                  <a:srgbClr val="000000"/>
                </a:solidFill>
                <a:latin typeface="Ebrima" panose="02000000000000000000" pitchFamily="2" charset="0"/>
                <a:ea typeface="Ebrima" panose="02000000000000000000" pitchFamily="2" charset="0"/>
                <a:cs typeface="Ebrima" panose="02000000000000000000" pitchFamily="2" charset="0"/>
              </a:rPr>
              <a:t>), output levels (V</a:t>
            </a:r>
            <a:r>
              <a:rPr lang="en-US" baseline="-25000">
                <a:solidFill>
                  <a:srgbClr val="000000"/>
                </a:solidFill>
                <a:latin typeface="Ebrima" panose="02000000000000000000" pitchFamily="2" charset="0"/>
                <a:ea typeface="Ebrima" panose="02000000000000000000" pitchFamily="2" charset="0"/>
                <a:cs typeface="Ebrima" panose="02000000000000000000" pitchFamily="2" charset="0"/>
              </a:rPr>
              <a:t>OL</a:t>
            </a:r>
            <a:r>
              <a:rPr lang="en-US">
                <a:solidFill>
                  <a:srgbClr val="000000"/>
                </a:solidFill>
                <a:latin typeface="Ebrima" panose="02000000000000000000" pitchFamily="2" charset="0"/>
                <a:ea typeface="Ebrima" panose="02000000000000000000" pitchFamily="2" charset="0"/>
                <a:cs typeface="Ebrima" panose="02000000000000000000" pitchFamily="2" charset="0"/>
              </a:rPr>
              <a:t>, V</a:t>
            </a:r>
            <a:r>
              <a:rPr lang="en-US" baseline="-25000">
                <a:solidFill>
                  <a:srgbClr val="000000"/>
                </a:solidFill>
                <a:latin typeface="Ebrima" panose="02000000000000000000" pitchFamily="2" charset="0"/>
                <a:ea typeface="Ebrima" panose="02000000000000000000" pitchFamily="2" charset="0"/>
                <a:cs typeface="Ebrima" panose="02000000000000000000" pitchFamily="2" charset="0"/>
              </a:rPr>
              <a:t>OH</a:t>
            </a:r>
            <a:r>
              <a:rPr lang="en-US">
                <a:solidFill>
                  <a:srgbClr val="000000"/>
                </a:solidFill>
                <a:latin typeface="Ebrima" panose="02000000000000000000" pitchFamily="2" charset="0"/>
                <a:ea typeface="Ebrima" panose="02000000000000000000" pitchFamily="2" charset="0"/>
                <a:cs typeface="Ebrima" panose="02000000000000000000" pitchFamily="2" charset="0"/>
              </a:rPr>
              <a:t>), input leakage (I</a:t>
            </a:r>
            <a:r>
              <a:rPr lang="en-US" baseline="-25000">
                <a:solidFill>
                  <a:srgbClr val="000000"/>
                </a:solidFill>
                <a:latin typeface="Ebrima" panose="02000000000000000000" pitchFamily="2" charset="0"/>
                <a:ea typeface="Ebrima" panose="02000000000000000000" pitchFamily="2" charset="0"/>
                <a:cs typeface="Ebrima" panose="02000000000000000000" pitchFamily="2" charset="0"/>
              </a:rPr>
              <a:t>IL</a:t>
            </a:r>
            <a:r>
              <a:rPr lang="en-US">
                <a:solidFill>
                  <a:srgbClr val="000000"/>
                </a:solidFill>
                <a:latin typeface="Ebrima" panose="02000000000000000000" pitchFamily="2" charset="0"/>
                <a:ea typeface="Ebrima" panose="02000000000000000000" pitchFamily="2" charset="0"/>
                <a:cs typeface="Ebrima" panose="02000000000000000000" pitchFamily="2" charset="0"/>
              </a:rPr>
              <a:t>, I</a:t>
            </a:r>
            <a:r>
              <a:rPr lang="en-US" baseline="-25000">
                <a:solidFill>
                  <a:srgbClr val="000000"/>
                </a:solidFill>
                <a:latin typeface="Ebrima" panose="02000000000000000000" pitchFamily="2" charset="0"/>
                <a:ea typeface="Ebrima" panose="02000000000000000000" pitchFamily="2" charset="0"/>
                <a:cs typeface="Ebrima" panose="02000000000000000000" pitchFamily="2" charset="0"/>
              </a:rPr>
              <a:t>IH</a:t>
            </a:r>
            <a:r>
              <a:rPr lang="en-US" smtClean="0">
                <a:solidFill>
                  <a:srgbClr val="000000"/>
                </a:solidFill>
                <a:latin typeface="Ebrima" panose="02000000000000000000" pitchFamily="2" charset="0"/>
                <a:ea typeface="Ebrima" panose="02000000000000000000" pitchFamily="2" charset="0"/>
                <a:cs typeface="Ebrima" panose="02000000000000000000" pitchFamily="2" charset="0"/>
              </a:rPr>
              <a:t>), output </a:t>
            </a:r>
            <a:r>
              <a:rPr lang="en-US">
                <a:solidFill>
                  <a:srgbClr val="000000"/>
                </a:solidFill>
                <a:latin typeface="Ebrima" panose="02000000000000000000" pitchFamily="2" charset="0"/>
                <a:ea typeface="Ebrima" panose="02000000000000000000" pitchFamily="2" charset="0"/>
                <a:cs typeface="Ebrima" panose="02000000000000000000" pitchFamily="2" charset="0"/>
              </a:rPr>
              <a:t>leakage (I</a:t>
            </a:r>
            <a:r>
              <a:rPr lang="en-US" baseline="-25000">
                <a:solidFill>
                  <a:srgbClr val="000000"/>
                </a:solidFill>
                <a:latin typeface="Ebrima" panose="02000000000000000000" pitchFamily="2" charset="0"/>
                <a:ea typeface="Ebrima" panose="02000000000000000000" pitchFamily="2" charset="0"/>
                <a:cs typeface="Ebrima" panose="02000000000000000000" pitchFamily="2" charset="0"/>
              </a:rPr>
              <a:t>OZL</a:t>
            </a:r>
            <a:r>
              <a:rPr lang="en-US">
                <a:solidFill>
                  <a:srgbClr val="000000"/>
                </a:solidFill>
                <a:latin typeface="Ebrima" panose="02000000000000000000" pitchFamily="2" charset="0"/>
                <a:ea typeface="Ebrima" panose="02000000000000000000" pitchFamily="2" charset="0"/>
                <a:cs typeface="Ebrima" panose="02000000000000000000" pitchFamily="2" charset="0"/>
              </a:rPr>
              <a:t>, I</a:t>
            </a:r>
            <a:r>
              <a:rPr lang="en-US" baseline="-25000">
                <a:solidFill>
                  <a:srgbClr val="000000"/>
                </a:solidFill>
                <a:latin typeface="Ebrima" panose="02000000000000000000" pitchFamily="2" charset="0"/>
                <a:ea typeface="Ebrima" panose="02000000000000000000" pitchFamily="2" charset="0"/>
                <a:cs typeface="Ebrima" panose="02000000000000000000" pitchFamily="2" charset="0"/>
              </a:rPr>
              <a:t>OZH</a:t>
            </a:r>
            <a:r>
              <a:rPr lang="en-US" smtClean="0">
                <a:solidFill>
                  <a:srgbClr val="000000"/>
                </a:solidFill>
                <a:latin typeface="Ebrima" panose="02000000000000000000" pitchFamily="2" charset="0"/>
                <a:ea typeface="Ebrima" panose="02000000000000000000" pitchFamily="2" charset="0"/>
                <a:cs typeface="Ebrima" panose="02000000000000000000" pitchFamily="2" charset="0"/>
              </a:rPr>
              <a:t>)…</a:t>
            </a:r>
          </a:p>
          <a:p>
            <a:pPr algn="just"/>
            <a:endParaRPr lang="en-US">
              <a:solidFill>
                <a:srgbClr val="000000"/>
              </a:solidFill>
              <a:latin typeface="Ebrima" panose="02000000000000000000" pitchFamily="2" charset="0"/>
              <a:ea typeface="Ebrima" panose="02000000000000000000" pitchFamily="2" charset="0"/>
              <a:cs typeface="Ebrima" panose="02000000000000000000" pitchFamily="2" charset="0"/>
            </a:endParaRPr>
          </a:p>
          <a:p>
            <a:pPr algn="just"/>
            <a:r>
              <a:rPr lang="en-US">
                <a:solidFill>
                  <a:srgbClr val="000000"/>
                </a:solidFill>
                <a:latin typeface="Ebrima" panose="02000000000000000000" pitchFamily="2" charset="0"/>
                <a:ea typeface="Ebrima" panose="02000000000000000000" pitchFamily="2" charset="0"/>
                <a:cs typeface="Ebrima" panose="02000000000000000000" pitchFamily="2" charset="0"/>
              </a:rPr>
              <a:t>IOLT relies on a combinational structure known as </a:t>
            </a:r>
            <a:r>
              <a:rPr lang="en-US" b="1">
                <a:solidFill>
                  <a:srgbClr val="000000"/>
                </a:solidFill>
                <a:latin typeface="Ebrima" panose="02000000000000000000" pitchFamily="2" charset="0"/>
                <a:ea typeface="Ebrima" panose="02000000000000000000" pitchFamily="2" charset="0"/>
                <a:cs typeface="Ebrima" panose="02000000000000000000" pitchFamily="2" charset="0"/>
              </a:rPr>
              <a:t>NAND tree</a:t>
            </a:r>
            <a:r>
              <a:rPr lang="en-US">
                <a:solidFill>
                  <a:srgbClr val="000000"/>
                </a:solidFill>
                <a:latin typeface="Ebrima" panose="02000000000000000000" pitchFamily="2" charset="0"/>
                <a:ea typeface="Ebrima" panose="02000000000000000000" pitchFamily="2" charset="0"/>
                <a:cs typeface="Ebrima" panose="02000000000000000000" pitchFamily="2" charset="0"/>
              </a:rPr>
              <a:t>, in which </a:t>
            </a:r>
            <a:r>
              <a:rPr lang="en-US" smtClean="0">
                <a:solidFill>
                  <a:srgbClr val="000000"/>
                </a:solidFill>
                <a:latin typeface="Ebrima" panose="02000000000000000000" pitchFamily="2" charset="0"/>
                <a:ea typeface="Ebrima" panose="02000000000000000000" pitchFamily="2" charset="0"/>
                <a:cs typeface="Ebrima" panose="02000000000000000000" pitchFamily="2" charset="0"/>
              </a:rPr>
              <a:t>all the input/inout </a:t>
            </a:r>
            <a:r>
              <a:rPr lang="en-US">
                <a:solidFill>
                  <a:srgbClr val="000000"/>
                </a:solidFill>
                <a:latin typeface="Ebrima" panose="02000000000000000000" pitchFamily="2" charset="0"/>
                <a:ea typeface="Ebrima" panose="02000000000000000000" pitchFamily="2" charset="0"/>
                <a:cs typeface="Ebrima" panose="02000000000000000000" pitchFamily="2" charset="0"/>
              </a:rPr>
              <a:t>pins are connected one by one </a:t>
            </a:r>
            <a:r>
              <a:rPr lang="en-US" smtClean="0">
                <a:solidFill>
                  <a:srgbClr val="000000"/>
                </a:solidFill>
                <a:latin typeface="Ebrima" panose="02000000000000000000" pitchFamily="2" charset="0"/>
                <a:ea typeface="Ebrima" panose="02000000000000000000" pitchFamily="2" charset="0"/>
                <a:cs typeface="Ebrima" panose="02000000000000000000" pitchFamily="2" charset="0"/>
              </a:rPr>
              <a:t>by </a:t>
            </a:r>
            <a:r>
              <a:rPr lang="en-US">
                <a:solidFill>
                  <a:srgbClr val="000000"/>
                </a:solidFill>
                <a:latin typeface="Ebrima" panose="02000000000000000000" pitchFamily="2" charset="0"/>
                <a:ea typeface="Ebrima" panose="02000000000000000000" pitchFamily="2" charset="0"/>
                <a:cs typeface="Ebrima" panose="02000000000000000000" pitchFamily="2" charset="0"/>
              </a:rPr>
              <a:t>NAND </a:t>
            </a:r>
            <a:r>
              <a:rPr lang="en-US" smtClean="0">
                <a:solidFill>
                  <a:srgbClr val="000000"/>
                </a:solidFill>
                <a:latin typeface="Ebrima" panose="02000000000000000000" pitchFamily="2" charset="0"/>
                <a:ea typeface="Ebrima" panose="02000000000000000000" pitchFamily="2" charset="0"/>
                <a:cs typeface="Ebrima" panose="02000000000000000000" pitchFamily="2" charset="0"/>
              </a:rPr>
              <a:t>gates (with exception of certain special pins).</a:t>
            </a:r>
            <a:endParaRPr lang="en-US">
              <a:solidFill>
                <a:srgbClr val="000000"/>
              </a:solidFill>
              <a:latin typeface="Ebrima" panose="02000000000000000000" pitchFamily="2" charset="0"/>
              <a:ea typeface="Ebrima" panose="02000000000000000000" pitchFamily="2" charset="0"/>
              <a:cs typeface="Ebrima" panose="02000000000000000000" pitchFamily="2"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527333768"/>
              </p:ext>
            </p:extLst>
          </p:nvPr>
        </p:nvGraphicFramePr>
        <p:xfrm>
          <a:off x="6666620" y="1087437"/>
          <a:ext cx="4579937" cy="4683125"/>
        </p:xfrm>
        <a:graphic>
          <a:graphicData uri="http://schemas.openxmlformats.org/presentationml/2006/ole">
            <mc:AlternateContent xmlns:mc="http://schemas.openxmlformats.org/markup-compatibility/2006">
              <mc:Choice xmlns:v="urn:schemas-microsoft-com:vml" Requires="v">
                <p:oleObj spid="_x0000_s1292" name="Visio" r:id="rId4" imgW="7101048" imgH="7256038" progId="Visio.Drawing.11">
                  <p:embed/>
                </p:oleObj>
              </mc:Choice>
              <mc:Fallback>
                <p:oleObj name="Visio" r:id="rId4" imgW="7101048" imgH="7256038" progId="Visio.Drawing.11">
                  <p:embed/>
                  <p:pic>
                    <p:nvPicPr>
                      <p:cNvPr id="7"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66620" y="1087437"/>
                        <a:ext cx="4579937" cy="468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Box 6"/>
          <p:cNvSpPr txBox="1"/>
          <p:nvPr/>
        </p:nvSpPr>
        <p:spPr>
          <a:xfrm>
            <a:off x="1440001" y="5508952"/>
            <a:ext cx="4195690" cy="261610"/>
          </a:xfrm>
          <a:prstGeom prst="rect">
            <a:avLst/>
          </a:prstGeom>
          <a:noFill/>
        </p:spPr>
        <p:txBody>
          <a:bodyPr wrap="square" rtlCol="0">
            <a:spAutoFit/>
          </a:bodyPr>
          <a:lstStyle/>
          <a:p>
            <a:pPr algn="just"/>
            <a:r>
              <a:rPr lang="en-US" sz="1050">
                <a:solidFill>
                  <a:srgbClr val="00B0F0"/>
                </a:solidFill>
                <a:latin typeface="Ebrima" panose="02000000000000000000" pitchFamily="2" charset="0"/>
                <a:ea typeface="Ebrima" panose="02000000000000000000" pitchFamily="2" charset="0"/>
                <a:cs typeface="Ebrima" panose="02000000000000000000" pitchFamily="2" charset="0"/>
              </a:rPr>
              <a:t>Further reading material: </a:t>
            </a:r>
            <a:r>
              <a:rPr lang="en-US" sz="1050">
                <a:solidFill>
                  <a:srgbClr val="00B0F0"/>
                </a:solidFill>
                <a:latin typeface="Ebrima" panose="02000000000000000000" pitchFamily="2" charset="0"/>
                <a:ea typeface="Ebrima" panose="02000000000000000000" pitchFamily="2" charset="0"/>
                <a:cs typeface="Ebrima" panose="02000000000000000000" pitchFamily="2" charset="0"/>
                <a:hlinkClick r:id="rId6" action="ppaction://hlinkfile"/>
              </a:rPr>
              <a:t>U:\DesignKitUsage\fiolt</a:t>
            </a:r>
            <a:endParaRPr lang="en-US" sz="1050">
              <a:solidFill>
                <a:srgbClr val="00B0F0"/>
              </a:solidFill>
              <a:latin typeface="Ebrima" panose="02000000000000000000" pitchFamily="2" charset="0"/>
              <a:ea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15604827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FTIP – Faraday Test Integration Platform</a:t>
            </a:r>
            <a:endParaRPr lang="en-US"/>
          </a:p>
        </p:txBody>
      </p:sp>
      <p:sp>
        <p:nvSpPr>
          <p:cNvPr id="3" name="TextBox 2"/>
          <p:cNvSpPr txBox="1"/>
          <p:nvPr/>
        </p:nvSpPr>
        <p:spPr>
          <a:xfrm>
            <a:off x="1440001" y="5979728"/>
            <a:ext cx="4195690" cy="253916"/>
          </a:xfrm>
          <a:prstGeom prst="rect">
            <a:avLst/>
          </a:prstGeom>
          <a:noFill/>
        </p:spPr>
        <p:txBody>
          <a:bodyPr wrap="square" rtlCol="0">
            <a:spAutoFit/>
          </a:bodyPr>
          <a:lstStyle/>
          <a:p>
            <a:pPr algn="just"/>
            <a:r>
              <a:rPr lang="en-US" sz="1050">
                <a:solidFill>
                  <a:srgbClr val="00B0F0"/>
                </a:solidFill>
                <a:latin typeface="Ebrima" panose="02000000000000000000" pitchFamily="2" charset="0"/>
                <a:ea typeface="Ebrima" panose="02000000000000000000" pitchFamily="2" charset="0"/>
                <a:cs typeface="Ebrima" panose="02000000000000000000" pitchFamily="2" charset="0"/>
              </a:rPr>
              <a:t>Further reading material: </a:t>
            </a:r>
            <a:r>
              <a:rPr lang="en-US" sz="1050" smtClean="0">
                <a:solidFill>
                  <a:srgbClr val="00B0F0"/>
                </a:solidFill>
                <a:latin typeface="Ebrima" panose="02000000000000000000" pitchFamily="2" charset="0"/>
                <a:ea typeface="Ebrima" panose="02000000000000000000" pitchFamily="2" charset="0"/>
                <a:cs typeface="Ebrima" panose="02000000000000000000" pitchFamily="2" charset="0"/>
                <a:hlinkClick r:id="rId3" action="ppaction://hlinkfile"/>
              </a:rPr>
              <a:t>U:\DesignKitUsage\ftip</a:t>
            </a:r>
            <a:endParaRPr lang="en-US" sz="1050">
              <a:solidFill>
                <a:srgbClr val="00B0F0"/>
              </a:solidFill>
              <a:latin typeface="Ebrima" panose="02000000000000000000" pitchFamily="2" charset="0"/>
              <a:ea typeface="Ebrima" panose="02000000000000000000" pitchFamily="2" charset="0"/>
              <a:cs typeface="Ebrima" panose="02000000000000000000" pitchFamily="2" charset="0"/>
            </a:endParaRPr>
          </a:p>
        </p:txBody>
      </p:sp>
      <p:sp>
        <p:nvSpPr>
          <p:cNvPr id="4" name="文字方塊 5"/>
          <p:cNvSpPr txBox="1"/>
          <p:nvPr/>
        </p:nvSpPr>
        <p:spPr>
          <a:xfrm>
            <a:off x="1440000" y="2228671"/>
            <a:ext cx="9324570" cy="258532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TW" smtClean="0">
                <a:solidFill>
                  <a:schemeClr val="tx1">
                    <a:lumMod val="50000"/>
                  </a:schemeClr>
                </a:solidFill>
                <a:latin typeface="Ebrima" panose="02000000000000000000" pitchFamily="2" charset="0"/>
                <a:ea typeface="Ebrima" panose="02000000000000000000" pitchFamily="2" charset="0"/>
                <a:cs typeface="Ebrima" panose="02000000000000000000" pitchFamily="2" charset="0"/>
              </a:rPr>
              <a:t>Modern ASICs </a:t>
            </a:r>
            <a:r>
              <a:rPr lang="en-US" altLang="zh-TW">
                <a:solidFill>
                  <a:schemeClr val="tx1">
                    <a:lumMod val="50000"/>
                  </a:schemeClr>
                </a:solidFill>
                <a:latin typeface="Ebrima" panose="02000000000000000000" pitchFamily="2" charset="0"/>
                <a:ea typeface="Ebrima" panose="02000000000000000000" pitchFamily="2" charset="0"/>
                <a:cs typeface="Ebrima" panose="02000000000000000000" pitchFamily="2" charset="0"/>
              </a:rPr>
              <a:t>/ </a:t>
            </a:r>
            <a:r>
              <a:rPr lang="en-US" altLang="zh-TW" smtClean="0">
                <a:solidFill>
                  <a:schemeClr val="tx1">
                    <a:lumMod val="50000"/>
                  </a:schemeClr>
                </a:solidFill>
                <a:latin typeface="Ebrima" panose="02000000000000000000" pitchFamily="2" charset="0"/>
                <a:ea typeface="Ebrima" panose="02000000000000000000" pitchFamily="2" charset="0"/>
                <a:cs typeface="Ebrima" panose="02000000000000000000" pitchFamily="2" charset="0"/>
              </a:rPr>
              <a:t>SoCs commonly have functionally-diverse </a:t>
            </a:r>
            <a:r>
              <a:rPr lang="en-US" altLang="zh-TW">
                <a:solidFill>
                  <a:schemeClr val="tx1">
                    <a:lumMod val="50000"/>
                  </a:schemeClr>
                </a:solidFill>
                <a:latin typeface="Ebrima" panose="02000000000000000000" pitchFamily="2" charset="0"/>
                <a:ea typeface="Ebrima" panose="02000000000000000000" pitchFamily="2" charset="0"/>
                <a:cs typeface="Ebrima" panose="02000000000000000000" pitchFamily="2" charset="0"/>
              </a:rPr>
              <a:t>blocks built on different </a:t>
            </a:r>
            <a:r>
              <a:rPr lang="en-US" altLang="zh-TW" smtClean="0">
                <a:solidFill>
                  <a:schemeClr val="tx1">
                    <a:lumMod val="50000"/>
                  </a:schemeClr>
                </a:solidFill>
                <a:latin typeface="Ebrima" panose="02000000000000000000" pitchFamily="2" charset="0"/>
                <a:ea typeface="Ebrima" panose="02000000000000000000" pitchFamily="2" charset="0"/>
                <a:cs typeface="Ebrima" panose="02000000000000000000" pitchFamily="2" charset="0"/>
              </a:rPr>
              <a:t>technologies, thus require </a:t>
            </a:r>
            <a:r>
              <a:rPr lang="en-US" altLang="zh-TW">
                <a:solidFill>
                  <a:schemeClr val="tx1">
                    <a:lumMod val="50000"/>
                  </a:schemeClr>
                </a:solidFill>
                <a:latin typeface="Ebrima" panose="02000000000000000000" pitchFamily="2" charset="0"/>
                <a:ea typeface="Ebrima" panose="02000000000000000000" pitchFamily="2" charset="0"/>
                <a:cs typeface="Ebrima" panose="02000000000000000000" pitchFamily="2" charset="0"/>
              </a:rPr>
              <a:t>many types of tests to target different parts of the design, e.g. MBIST for memory, IOLT for IO… </a:t>
            </a:r>
          </a:p>
          <a:p>
            <a:pPr marL="285750" indent="-285750">
              <a:lnSpc>
                <a:spcPct val="150000"/>
              </a:lnSpc>
              <a:buFont typeface="Arial" panose="020B0604020202020204" pitchFamily="34" charset="0"/>
              <a:buChar char="•"/>
            </a:pPr>
            <a:r>
              <a:rPr lang="en-US" altLang="zh-TW" smtClean="0">
                <a:solidFill>
                  <a:schemeClr val="tx1">
                    <a:lumMod val="50000"/>
                  </a:schemeClr>
                </a:solidFill>
                <a:latin typeface="Ebrima" panose="02000000000000000000" pitchFamily="2" charset="0"/>
                <a:ea typeface="Ebrima" panose="02000000000000000000" pitchFamily="2" charset="0"/>
                <a:cs typeface="Ebrima" panose="02000000000000000000" pitchFamily="2" charset="0"/>
              </a:rPr>
              <a:t>A complex design may contain different IPs / blocks with their own test patterns.</a:t>
            </a:r>
          </a:p>
          <a:p>
            <a:pPr marL="285750" indent="-285750">
              <a:lnSpc>
                <a:spcPct val="150000"/>
              </a:lnSpc>
              <a:buFont typeface="Arial" panose="020B0604020202020204" pitchFamily="34" charset="0"/>
              <a:buChar char="•"/>
            </a:pPr>
            <a:r>
              <a:rPr lang="en-US" altLang="zh-TW" smtClean="0">
                <a:solidFill>
                  <a:schemeClr val="tx1">
                    <a:lumMod val="50000"/>
                  </a:schemeClr>
                </a:solidFill>
                <a:latin typeface="Ebrima" panose="02000000000000000000" pitchFamily="2" charset="0"/>
                <a:ea typeface="Ebrima" panose="02000000000000000000" pitchFamily="2" charset="0"/>
                <a:cs typeface="Ebrima" panose="02000000000000000000" pitchFamily="2" charset="0"/>
              </a:rPr>
              <a:t>The pad count of a design is limited.</a:t>
            </a:r>
          </a:p>
          <a:p>
            <a:pPr>
              <a:lnSpc>
                <a:spcPct val="150000"/>
              </a:lnSpc>
            </a:pPr>
            <a:r>
              <a:rPr lang="en-US" altLang="zh-TW" smtClean="0">
                <a:solidFill>
                  <a:schemeClr val="tx1">
                    <a:lumMod val="50000"/>
                  </a:schemeClr>
                </a:solidFill>
                <a:latin typeface="Ebrima" panose="02000000000000000000" pitchFamily="2" charset="0"/>
                <a:ea typeface="Ebrima" panose="02000000000000000000" pitchFamily="2" charset="0"/>
                <a:cs typeface="Ebrima" panose="02000000000000000000" pitchFamily="2" charset="0"/>
                <a:sym typeface="Wingdings" panose="05000000000000000000" pitchFamily="2" charset="2"/>
              </a:rPr>
              <a:t> Having separate </a:t>
            </a:r>
            <a:r>
              <a:rPr lang="en-US" altLang="zh-TW" b="1" smtClean="0">
                <a:solidFill>
                  <a:schemeClr val="tx1">
                    <a:lumMod val="50000"/>
                  </a:schemeClr>
                </a:solidFill>
                <a:latin typeface="Ebrima" panose="02000000000000000000" pitchFamily="2" charset="0"/>
                <a:ea typeface="Ebrima" panose="02000000000000000000" pitchFamily="2" charset="0"/>
                <a:cs typeface="Ebrima" panose="02000000000000000000" pitchFamily="2" charset="0"/>
                <a:sym typeface="Wingdings" panose="05000000000000000000" pitchFamily="2" charset="2"/>
              </a:rPr>
              <a:t>test mode</a:t>
            </a:r>
            <a:r>
              <a:rPr lang="en-US" altLang="zh-TW" smtClean="0">
                <a:solidFill>
                  <a:schemeClr val="tx1">
                    <a:lumMod val="50000"/>
                  </a:schemeClr>
                </a:solidFill>
                <a:latin typeface="Ebrima" panose="02000000000000000000" pitchFamily="2" charset="0"/>
                <a:ea typeface="Ebrima" panose="02000000000000000000" pitchFamily="2" charset="0"/>
                <a:cs typeface="Ebrima" panose="02000000000000000000" pitchFamily="2" charset="0"/>
                <a:sym typeface="Wingdings" panose="05000000000000000000" pitchFamily="2" charset="2"/>
              </a:rPr>
              <a:t>s can make testing easier and more controllable.</a:t>
            </a:r>
            <a:endParaRPr lang="en-US" altLang="zh-TW" dirty="0">
              <a:solidFill>
                <a:schemeClr val="tx1">
                  <a:lumMod val="50000"/>
                </a:schemeClr>
              </a:solidFill>
              <a:latin typeface="Ebrima" panose="02000000000000000000" pitchFamily="2" charset="0"/>
              <a:ea typeface="Ebrima" panose="02000000000000000000" pitchFamily="2" charset="0"/>
              <a:cs typeface="Ebrima" panose="02000000000000000000" pitchFamily="2" charset="0"/>
            </a:endParaRPr>
          </a:p>
        </p:txBody>
      </p:sp>
      <p:sp>
        <p:nvSpPr>
          <p:cNvPr id="5" name="文字方塊 5"/>
          <p:cNvSpPr txBox="1"/>
          <p:nvPr/>
        </p:nvSpPr>
        <p:spPr>
          <a:xfrm>
            <a:off x="1440000" y="1790947"/>
            <a:ext cx="9324570" cy="400110"/>
          </a:xfrm>
          <a:prstGeom prst="rect">
            <a:avLst/>
          </a:prstGeom>
          <a:noFill/>
        </p:spPr>
        <p:txBody>
          <a:bodyPr wrap="square" rtlCol="0">
            <a:spAutoFit/>
          </a:bodyPr>
          <a:lstStyle/>
          <a:p>
            <a:r>
              <a:rPr lang="en-US" altLang="zh-TW" sz="2000" b="1" smtClean="0">
                <a:solidFill>
                  <a:schemeClr val="accent4">
                    <a:lumMod val="75000"/>
                  </a:schemeClr>
                </a:solidFill>
                <a:latin typeface="+mj-lt"/>
                <a:ea typeface="Ebrima" panose="02000000000000000000" pitchFamily="2" charset="0"/>
                <a:cs typeface="Ebrima" panose="02000000000000000000" pitchFamily="2" charset="0"/>
              </a:rPr>
              <a:t>Test mode</a:t>
            </a:r>
            <a:endParaRPr lang="en-US" altLang="zh-TW" sz="2000" b="1" dirty="0">
              <a:solidFill>
                <a:schemeClr val="accent4">
                  <a:lumMod val="75000"/>
                </a:schemeClr>
              </a:solidFill>
              <a:latin typeface="+mj-lt"/>
              <a:ea typeface="Ebrima" panose="02000000000000000000" pitchFamily="2" charset="0"/>
              <a:cs typeface="Ebrima" panose="02000000000000000000" pitchFamily="2" charset="0"/>
            </a:endParaRPr>
          </a:p>
        </p:txBody>
      </p:sp>
      <p:sp>
        <p:nvSpPr>
          <p:cNvPr id="6" name="文字方塊 5"/>
          <p:cNvSpPr txBox="1"/>
          <p:nvPr/>
        </p:nvSpPr>
        <p:spPr>
          <a:xfrm>
            <a:off x="1440000" y="5010721"/>
            <a:ext cx="9324570" cy="400110"/>
          </a:xfrm>
          <a:prstGeom prst="rect">
            <a:avLst/>
          </a:prstGeom>
          <a:noFill/>
        </p:spPr>
        <p:txBody>
          <a:bodyPr wrap="square" rtlCol="0">
            <a:spAutoFit/>
          </a:bodyPr>
          <a:lstStyle/>
          <a:p>
            <a:r>
              <a:rPr lang="en-US" altLang="zh-TW" sz="2000" b="1" smtClean="0">
                <a:solidFill>
                  <a:schemeClr val="accent4">
                    <a:lumMod val="75000"/>
                  </a:schemeClr>
                </a:solidFill>
                <a:latin typeface="+mj-lt"/>
                <a:ea typeface="Ebrima" panose="02000000000000000000" pitchFamily="2" charset="0"/>
                <a:cs typeface="Ebrima" panose="02000000000000000000" pitchFamily="2" charset="0"/>
              </a:rPr>
              <a:t>If so, how can we manage / control</a:t>
            </a:r>
            <a:r>
              <a:rPr lang="vi-VN" altLang="zh-TW" sz="2000" b="1" smtClean="0">
                <a:solidFill>
                  <a:schemeClr val="accent4">
                    <a:lumMod val="75000"/>
                  </a:schemeClr>
                </a:solidFill>
                <a:latin typeface="+mj-lt"/>
                <a:ea typeface="Ebrima" panose="02000000000000000000" pitchFamily="2" charset="0"/>
                <a:cs typeface="Ebrima" panose="02000000000000000000" pitchFamily="2" charset="0"/>
              </a:rPr>
              <a:t> </a:t>
            </a:r>
            <a:r>
              <a:rPr lang="en-US" altLang="zh-TW" sz="2000" b="1" smtClean="0">
                <a:solidFill>
                  <a:schemeClr val="accent4">
                    <a:lumMod val="75000"/>
                  </a:schemeClr>
                </a:solidFill>
                <a:latin typeface="+mj-lt"/>
                <a:ea typeface="Ebrima" panose="02000000000000000000" pitchFamily="2" charset="0"/>
                <a:cs typeface="Ebrima" panose="02000000000000000000" pitchFamily="2" charset="0"/>
              </a:rPr>
              <a:t>/ configure these test modes externally?</a:t>
            </a:r>
            <a:endParaRPr lang="en-US" altLang="zh-TW" sz="2000" b="1" dirty="0">
              <a:solidFill>
                <a:schemeClr val="accent4">
                  <a:lumMod val="75000"/>
                </a:schemeClr>
              </a:solidFill>
              <a:latin typeface="+mj-lt"/>
              <a:ea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2259948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FTIP – Faraday Test Integration Platform</a:t>
            </a:r>
            <a:endParaRPr lang="en-US"/>
          </a:p>
        </p:txBody>
      </p:sp>
      <p:sp>
        <p:nvSpPr>
          <p:cNvPr id="3" name="TextBox 2"/>
          <p:cNvSpPr txBox="1"/>
          <p:nvPr/>
        </p:nvSpPr>
        <p:spPr>
          <a:xfrm>
            <a:off x="1440001" y="5979728"/>
            <a:ext cx="4195690" cy="253916"/>
          </a:xfrm>
          <a:prstGeom prst="rect">
            <a:avLst/>
          </a:prstGeom>
          <a:noFill/>
        </p:spPr>
        <p:txBody>
          <a:bodyPr wrap="square" rtlCol="0">
            <a:spAutoFit/>
          </a:bodyPr>
          <a:lstStyle/>
          <a:p>
            <a:pPr algn="just"/>
            <a:r>
              <a:rPr lang="en-US" sz="1050">
                <a:solidFill>
                  <a:srgbClr val="00B0F0"/>
                </a:solidFill>
                <a:latin typeface="Ebrima" panose="02000000000000000000" pitchFamily="2" charset="0"/>
                <a:ea typeface="Ebrima" panose="02000000000000000000" pitchFamily="2" charset="0"/>
                <a:cs typeface="Ebrima" panose="02000000000000000000" pitchFamily="2" charset="0"/>
              </a:rPr>
              <a:t>Further reading material: </a:t>
            </a:r>
            <a:r>
              <a:rPr lang="en-US" sz="1050" smtClean="0">
                <a:solidFill>
                  <a:srgbClr val="00B0F0"/>
                </a:solidFill>
                <a:latin typeface="Ebrima" panose="02000000000000000000" pitchFamily="2" charset="0"/>
                <a:ea typeface="Ebrima" panose="02000000000000000000" pitchFamily="2" charset="0"/>
                <a:cs typeface="Ebrima" panose="02000000000000000000" pitchFamily="2" charset="0"/>
                <a:hlinkClick r:id="rId3" action="ppaction://hlinkfile"/>
              </a:rPr>
              <a:t>U:\DesignKitUsage\ftip</a:t>
            </a:r>
            <a:endParaRPr lang="en-US" sz="1050">
              <a:solidFill>
                <a:srgbClr val="00B0F0"/>
              </a:solidFill>
              <a:latin typeface="Ebrima" panose="02000000000000000000" pitchFamily="2" charset="0"/>
              <a:ea typeface="Ebrima" panose="02000000000000000000" pitchFamily="2" charset="0"/>
              <a:cs typeface="Ebrima" panose="02000000000000000000" pitchFamily="2" charset="0"/>
            </a:endParaRPr>
          </a:p>
        </p:txBody>
      </p:sp>
      <p:sp>
        <p:nvSpPr>
          <p:cNvPr id="7" name="TextBox 6"/>
          <p:cNvSpPr txBox="1"/>
          <p:nvPr/>
        </p:nvSpPr>
        <p:spPr>
          <a:xfrm>
            <a:off x="1440001" y="1800000"/>
            <a:ext cx="9333624" cy="923330"/>
          </a:xfrm>
          <a:prstGeom prst="rect">
            <a:avLst/>
          </a:prstGeom>
          <a:noFill/>
        </p:spPr>
        <p:txBody>
          <a:bodyPr wrap="square" rtlCol="0">
            <a:spAutoFit/>
          </a:bodyPr>
          <a:lstStyle/>
          <a:p>
            <a:pPr algn="just"/>
            <a:r>
              <a:rPr lang="en-US" smtClean="0">
                <a:solidFill>
                  <a:srgbClr val="000000"/>
                </a:solidFill>
                <a:latin typeface="Ebrima" panose="02000000000000000000" pitchFamily="2" charset="0"/>
                <a:ea typeface="Ebrima" panose="02000000000000000000" pitchFamily="2" charset="0"/>
                <a:cs typeface="Ebrima" panose="02000000000000000000" pitchFamily="2" charset="0"/>
              </a:rPr>
              <a:t>FTIP has been developed to facilitate a seamless chip test integration process, providing a simplified solution to support the configuration, generation, and insertion of </a:t>
            </a:r>
            <a:r>
              <a:rPr lang="en-US" smtClean="0">
                <a:solidFill>
                  <a:srgbClr val="000000"/>
                </a:solidFill>
                <a:latin typeface="Ebrima" panose="02000000000000000000" pitchFamily="2" charset="0"/>
                <a:ea typeface="Ebrima" panose="02000000000000000000" pitchFamily="2" charset="0"/>
                <a:cs typeface="Ebrima" panose="02000000000000000000" pitchFamily="2" charset="0"/>
              </a:rPr>
              <a:t>necessary signals</a:t>
            </a:r>
            <a:r>
              <a:rPr lang="vi-VN" smtClean="0">
                <a:solidFill>
                  <a:srgbClr val="000000"/>
                </a:solidFill>
                <a:latin typeface="Ebrima" panose="02000000000000000000" pitchFamily="2" charset="0"/>
                <a:ea typeface="Ebrima" panose="02000000000000000000" pitchFamily="2" charset="0"/>
                <a:cs typeface="Ebrima" panose="02000000000000000000" pitchFamily="2" charset="0"/>
              </a:rPr>
              <a:t> (for controlling / observing </a:t>
            </a:r>
            <a:r>
              <a:rPr lang="en-US" smtClean="0">
                <a:solidFill>
                  <a:srgbClr val="000000"/>
                </a:solidFill>
                <a:latin typeface="Ebrima" panose="02000000000000000000" pitchFamily="2" charset="0"/>
                <a:ea typeface="Ebrima" panose="02000000000000000000" pitchFamily="2" charset="0"/>
                <a:cs typeface="Ebrima" panose="02000000000000000000" pitchFamily="2" charset="0"/>
              </a:rPr>
              <a:t>purposes</a:t>
            </a:r>
            <a:r>
              <a:rPr lang="vi-VN" smtClean="0">
                <a:solidFill>
                  <a:srgbClr val="000000"/>
                </a:solidFill>
                <a:latin typeface="Ebrima" panose="02000000000000000000" pitchFamily="2" charset="0"/>
                <a:ea typeface="Ebrima" panose="02000000000000000000" pitchFamily="2" charset="0"/>
                <a:cs typeface="Ebrima" panose="02000000000000000000" pitchFamily="2" charset="0"/>
              </a:rPr>
              <a:t>)</a:t>
            </a:r>
            <a:r>
              <a:rPr lang="en-US" smtClean="0">
                <a:solidFill>
                  <a:srgbClr val="000000"/>
                </a:solidFill>
                <a:latin typeface="Ebrima" panose="02000000000000000000" pitchFamily="2" charset="0"/>
                <a:ea typeface="Ebrima" panose="02000000000000000000" pitchFamily="2" charset="0"/>
                <a:cs typeface="Ebrima" panose="02000000000000000000" pitchFamily="2" charset="0"/>
              </a:rPr>
              <a:t>, along with supporting </a:t>
            </a:r>
            <a:r>
              <a:rPr lang="en-US" smtClean="0">
                <a:solidFill>
                  <a:srgbClr val="000000"/>
                </a:solidFill>
                <a:latin typeface="Ebrima" panose="02000000000000000000" pitchFamily="2" charset="0"/>
                <a:ea typeface="Ebrima" panose="02000000000000000000" pitchFamily="2" charset="0"/>
                <a:cs typeface="Ebrima" panose="02000000000000000000" pitchFamily="2" charset="0"/>
              </a:rPr>
              <a:t>circuitry. </a:t>
            </a:r>
            <a:endParaRPr lang="en-US">
              <a:solidFill>
                <a:srgbClr val="000000"/>
              </a:solidFill>
              <a:latin typeface="Ebrima" panose="02000000000000000000" pitchFamily="2" charset="0"/>
              <a:ea typeface="Ebrima" panose="02000000000000000000" pitchFamily="2" charset="0"/>
              <a:cs typeface="Ebrima" panose="02000000000000000000" pitchFamily="2" charset="0"/>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08464" y="2723330"/>
            <a:ext cx="8796697" cy="3179529"/>
          </a:xfrm>
          <a:prstGeom prst="rect">
            <a:avLst/>
          </a:prstGeom>
        </p:spPr>
      </p:pic>
    </p:spTree>
    <p:extLst>
      <p:ext uri="{BB962C8B-B14F-4D97-AF65-F5344CB8AC3E}">
        <p14:creationId xmlns:p14="http://schemas.microsoft.com/office/powerpoint/2010/main" val="40661731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FTL – Faraday Tester interface Language</a:t>
            </a:r>
            <a:endParaRPr lang="en-US"/>
          </a:p>
        </p:txBody>
      </p:sp>
      <p:sp>
        <p:nvSpPr>
          <p:cNvPr id="5" name="TextBox 4"/>
          <p:cNvSpPr txBox="1"/>
          <p:nvPr/>
        </p:nvSpPr>
        <p:spPr>
          <a:xfrm>
            <a:off x="1440001" y="1800000"/>
            <a:ext cx="9327526" cy="1287212"/>
          </a:xfrm>
          <a:prstGeom prst="rect">
            <a:avLst/>
          </a:prstGeom>
          <a:noFill/>
        </p:spPr>
        <p:txBody>
          <a:bodyPr wrap="square" rtlCol="0">
            <a:spAutoFit/>
          </a:bodyPr>
          <a:lstStyle/>
          <a:p>
            <a:pPr marL="182880" indent="-285750" algn="just">
              <a:lnSpc>
                <a:spcPct val="150000"/>
              </a:lnSpc>
              <a:buFont typeface="Arial" panose="020B0604020202020204" pitchFamily="34" charset="0"/>
              <a:buChar char="•"/>
            </a:pPr>
            <a:r>
              <a:rPr lang="en-US" smtClean="0">
                <a:solidFill>
                  <a:srgbClr val="000000"/>
                </a:solidFill>
                <a:latin typeface="Ebrima" panose="02000000000000000000" pitchFamily="2" charset="0"/>
                <a:ea typeface="Ebrima" panose="02000000000000000000" pitchFamily="2" charset="0"/>
                <a:cs typeface="Ebrima" panose="02000000000000000000" pitchFamily="2" charset="0"/>
              </a:rPr>
              <a:t>In Faraday, FTL is employed as an intermediate data format for simulator / tester.</a:t>
            </a:r>
            <a:endParaRPr lang="en-US">
              <a:solidFill>
                <a:srgbClr val="000000"/>
              </a:solidFill>
              <a:latin typeface="Ebrima" panose="02000000000000000000" pitchFamily="2" charset="0"/>
              <a:ea typeface="Ebrima" panose="02000000000000000000" pitchFamily="2" charset="0"/>
              <a:cs typeface="Ebrima" panose="02000000000000000000" pitchFamily="2" charset="0"/>
            </a:endParaRPr>
          </a:p>
          <a:p>
            <a:pPr marL="182880" indent="-285750" algn="just">
              <a:lnSpc>
                <a:spcPct val="150000"/>
              </a:lnSpc>
              <a:buFont typeface="Arial" panose="020B0604020202020204" pitchFamily="34" charset="0"/>
              <a:buChar char="•"/>
            </a:pPr>
            <a:r>
              <a:rPr lang="en-US" smtClean="0">
                <a:solidFill>
                  <a:srgbClr val="000000"/>
                </a:solidFill>
                <a:latin typeface="Ebrima" panose="02000000000000000000" pitchFamily="2" charset="0"/>
                <a:ea typeface="Ebrima" panose="02000000000000000000" pitchFamily="2" charset="0"/>
                <a:cs typeface="Ebrima" panose="02000000000000000000" pitchFamily="2" charset="0"/>
              </a:rPr>
              <a:t>Its main strongpoint is the ease of human-reading and modification.</a:t>
            </a:r>
          </a:p>
          <a:p>
            <a:pPr marL="182880" indent="-285750" algn="just">
              <a:lnSpc>
                <a:spcPct val="150000"/>
              </a:lnSpc>
              <a:buFont typeface="Arial" panose="020B0604020202020204" pitchFamily="34" charset="0"/>
              <a:buChar char="•"/>
            </a:pPr>
            <a:r>
              <a:rPr lang="en-US" smtClean="0">
                <a:solidFill>
                  <a:srgbClr val="000000"/>
                </a:solidFill>
                <a:latin typeface="Ebrima" panose="02000000000000000000" pitchFamily="2" charset="0"/>
                <a:ea typeface="Ebrima" panose="02000000000000000000" pitchFamily="2" charset="0"/>
                <a:cs typeface="Ebrima" panose="02000000000000000000" pitchFamily="2" charset="0"/>
              </a:rPr>
              <a:t>To support the use of FTL, various utilities have been developed (see below table).</a:t>
            </a:r>
          </a:p>
        </p:txBody>
      </p:sp>
      <p:graphicFrame>
        <p:nvGraphicFramePr>
          <p:cNvPr id="6" name="Table 5"/>
          <p:cNvGraphicFramePr>
            <a:graphicFrameLocks noGrp="1"/>
          </p:cNvGraphicFramePr>
          <p:nvPr>
            <p:extLst>
              <p:ext uri="{D42A27DB-BD31-4B8C-83A1-F6EECF244321}">
                <p14:modId xmlns:p14="http://schemas.microsoft.com/office/powerpoint/2010/main" val="1167611816"/>
              </p:ext>
            </p:extLst>
          </p:nvPr>
        </p:nvGraphicFramePr>
        <p:xfrm>
          <a:off x="1869262" y="3291286"/>
          <a:ext cx="8898265" cy="1483360"/>
        </p:xfrm>
        <a:graphic>
          <a:graphicData uri="http://schemas.openxmlformats.org/drawingml/2006/table">
            <a:tbl>
              <a:tblPr firstRow="1" bandRow="1">
                <a:tableStyleId>{8799B23B-EC83-4686-B30A-512413B5E67A}</a:tableStyleId>
              </a:tblPr>
              <a:tblGrid>
                <a:gridCol w="1545663">
                  <a:extLst>
                    <a:ext uri="{9D8B030D-6E8A-4147-A177-3AD203B41FA5}">
                      <a16:colId xmlns:a16="http://schemas.microsoft.com/office/drawing/2014/main" val="479094334"/>
                    </a:ext>
                  </a:extLst>
                </a:gridCol>
                <a:gridCol w="7352602">
                  <a:extLst>
                    <a:ext uri="{9D8B030D-6E8A-4147-A177-3AD203B41FA5}">
                      <a16:colId xmlns:a16="http://schemas.microsoft.com/office/drawing/2014/main" val="2828127479"/>
                    </a:ext>
                  </a:extLst>
                </a:gridCol>
              </a:tblGrid>
              <a:tr h="370840">
                <a:tc>
                  <a:txBody>
                    <a:bodyPr/>
                    <a:lstStyle/>
                    <a:p>
                      <a:pPr algn="ctr"/>
                      <a:r>
                        <a:rPr lang="en-US" smtClean="0">
                          <a:solidFill>
                            <a:srgbClr val="000000"/>
                          </a:solidFill>
                          <a:latin typeface="Ebrima" panose="02000000000000000000" pitchFamily="2" charset="0"/>
                          <a:ea typeface="Ebrima" panose="02000000000000000000" pitchFamily="2" charset="0"/>
                          <a:cs typeface="Ebrima" panose="02000000000000000000" pitchFamily="2" charset="0"/>
                        </a:rPr>
                        <a:t>Utility</a:t>
                      </a:r>
                      <a:endParaRPr lang="en-US">
                        <a:solidFill>
                          <a:srgbClr val="000000"/>
                        </a:solidFill>
                        <a:latin typeface="Ebrima" panose="02000000000000000000" pitchFamily="2" charset="0"/>
                        <a:ea typeface="Ebrima" panose="02000000000000000000" pitchFamily="2" charset="0"/>
                        <a:cs typeface="Ebrima" panose="02000000000000000000" pitchFamily="2" charset="0"/>
                      </a:endParaRPr>
                    </a:p>
                  </a:txBody>
                  <a:tcPr anchor="ctr"/>
                </a:tc>
                <a:tc>
                  <a:txBody>
                    <a:bodyPr/>
                    <a:lstStyle/>
                    <a:p>
                      <a:pPr algn="ctr"/>
                      <a:r>
                        <a:rPr lang="en-US" smtClean="0">
                          <a:solidFill>
                            <a:srgbClr val="000000"/>
                          </a:solidFill>
                          <a:latin typeface="Ebrima" panose="02000000000000000000" pitchFamily="2" charset="0"/>
                          <a:ea typeface="Ebrima" panose="02000000000000000000" pitchFamily="2" charset="0"/>
                          <a:cs typeface="Ebrima" panose="02000000000000000000" pitchFamily="2" charset="0"/>
                        </a:rPr>
                        <a:t>Function</a:t>
                      </a:r>
                      <a:endParaRPr lang="en-US">
                        <a:solidFill>
                          <a:srgbClr val="000000"/>
                        </a:solidFill>
                        <a:latin typeface="Ebrima" panose="02000000000000000000" pitchFamily="2" charset="0"/>
                        <a:ea typeface="Ebrima" panose="02000000000000000000" pitchFamily="2" charset="0"/>
                        <a:cs typeface="Ebrima" panose="02000000000000000000" pitchFamily="2" charset="0"/>
                      </a:endParaRPr>
                    </a:p>
                  </a:txBody>
                  <a:tcPr anchor="ctr"/>
                </a:tc>
                <a:extLst>
                  <a:ext uri="{0D108BD9-81ED-4DB2-BD59-A6C34878D82A}">
                    <a16:rowId xmlns:a16="http://schemas.microsoft.com/office/drawing/2014/main" val="386920706"/>
                  </a:ext>
                </a:extLst>
              </a:tr>
              <a:tr h="370840">
                <a:tc>
                  <a:txBody>
                    <a:bodyPr/>
                    <a:lstStyle/>
                    <a:p>
                      <a:pPr algn="ctr"/>
                      <a:r>
                        <a:rPr lang="en-US" sz="1600" smtClean="0">
                          <a:solidFill>
                            <a:srgbClr val="000000"/>
                          </a:solidFill>
                          <a:latin typeface="Ebrima" panose="02000000000000000000" pitchFamily="2" charset="0"/>
                          <a:ea typeface="Ebrima" panose="02000000000000000000" pitchFamily="2" charset="0"/>
                          <a:cs typeface="Ebrima" panose="02000000000000000000" pitchFamily="2" charset="0"/>
                        </a:rPr>
                        <a:t>ftrc</a:t>
                      </a:r>
                      <a:endParaRPr lang="en-US" sz="1600">
                        <a:solidFill>
                          <a:srgbClr val="000000"/>
                        </a:solidFill>
                        <a:latin typeface="Ebrima" panose="02000000000000000000" pitchFamily="2" charset="0"/>
                        <a:ea typeface="Ebrima" panose="02000000000000000000" pitchFamily="2" charset="0"/>
                        <a:cs typeface="Ebrima" panose="02000000000000000000" pitchFamily="2" charset="0"/>
                      </a:endParaRPr>
                    </a:p>
                  </a:txBody>
                  <a:tcPr anchor="ctr"/>
                </a:tc>
                <a:tc>
                  <a:txBody>
                    <a:bodyPr/>
                    <a:lstStyle/>
                    <a:p>
                      <a:pPr algn="l"/>
                      <a:r>
                        <a:rPr lang="en-US" sz="1600" smtClean="0">
                          <a:solidFill>
                            <a:srgbClr val="000000"/>
                          </a:solidFill>
                          <a:latin typeface="Ebrima" panose="02000000000000000000" pitchFamily="2" charset="0"/>
                          <a:ea typeface="Ebrima" panose="02000000000000000000" pitchFamily="2" charset="0"/>
                          <a:cs typeface="Ebrima" panose="02000000000000000000" pitchFamily="2" charset="0"/>
                        </a:rPr>
                        <a:t>Generate FTL patterns and detect</a:t>
                      </a:r>
                      <a:r>
                        <a:rPr lang="en-US" sz="1600" baseline="0" smtClean="0">
                          <a:solidFill>
                            <a:srgbClr val="000000"/>
                          </a:solidFill>
                          <a:latin typeface="Ebrima" panose="02000000000000000000" pitchFamily="2" charset="0"/>
                          <a:ea typeface="Ebrima" panose="02000000000000000000" pitchFamily="2" charset="0"/>
                          <a:cs typeface="Ebrima" panose="02000000000000000000" pitchFamily="2" charset="0"/>
                        </a:rPr>
                        <a:t> </a:t>
                      </a:r>
                      <a:r>
                        <a:rPr lang="en-US" sz="1600" smtClean="0">
                          <a:solidFill>
                            <a:srgbClr val="000000"/>
                          </a:solidFill>
                          <a:latin typeface="Ebrima" panose="02000000000000000000" pitchFamily="2" charset="0"/>
                          <a:ea typeface="Ebrima" panose="02000000000000000000" pitchFamily="2" charset="0"/>
                          <a:cs typeface="Ebrima" panose="02000000000000000000" pitchFamily="2" charset="0"/>
                        </a:rPr>
                        <a:t>violations against the</a:t>
                      </a:r>
                      <a:r>
                        <a:rPr lang="en-US" sz="1600" baseline="0" smtClean="0">
                          <a:solidFill>
                            <a:srgbClr val="000000"/>
                          </a:solidFill>
                          <a:latin typeface="Ebrima" panose="02000000000000000000" pitchFamily="2" charset="0"/>
                          <a:ea typeface="Ebrima" panose="02000000000000000000" pitchFamily="2" charset="0"/>
                          <a:cs typeface="Ebrima" panose="02000000000000000000" pitchFamily="2" charset="0"/>
                        </a:rPr>
                        <a:t> </a:t>
                      </a:r>
                      <a:r>
                        <a:rPr lang="en-US" sz="1600" smtClean="0">
                          <a:solidFill>
                            <a:srgbClr val="000000"/>
                          </a:solidFill>
                          <a:latin typeface="Ebrima" panose="02000000000000000000" pitchFamily="2" charset="0"/>
                          <a:ea typeface="Ebrima" panose="02000000000000000000" pitchFamily="2" charset="0"/>
                          <a:cs typeface="Ebrima" panose="02000000000000000000" pitchFamily="2" charset="0"/>
                        </a:rPr>
                        <a:t>rules of testers</a:t>
                      </a:r>
                      <a:endParaRPr lang="en-US" sz="1600">
                        <a:solidFill>
                          <a:srgbClr val="000000"/>
                        </a:solidFill>
                        <a:latin typeface="Ebrima" panose="02000000000000000000" pitchFamily="2" charset="0"/>
                        <a:ea typeface="Ebrima" panose="02000000000000000000" pitchFamily="2" charset="0"/>
                        <a:cs typeface="Ebrima" panose="02000000000000000000" pitchFamily="2" charset="0"/>
                      </a:endParaRPr>
                    </a:p>
                  </a:txBody>
                  <a:tcPr anchor="ctr"/>
                </a:tc>
                <a:extLst>
                  <a:ext uri="{0D108BD9-81ED-4DB2-BD59-A6C34878D82A}">
                    <a16:rowId xmlns:a16="http://schemas.microsoft.com/office/drawing/2014/main" val="2961419559"/>
                  </a:ext>
                </a:extLst>
              </a:tr>
              <a:tr h="370840">
                <a:tc>
                  <a:txBody>
                    <a:bodyPr/>
                    <a:lstStyle/>
                    <a:p>
                      <a:pPr algn="ctr"/>
                      <a:r>
                        <a:rPr lang="en-US" sz="1600" smtClean="0">
                          <a:solidFill>
                            <a:srgbClr val="000000"/>
                          </a:solidFill>
                          <a:latin typeface="Ebrima" panose="02000000000000000000" pitchFamily="2" charset="0"/>
                          <a:ea typeface="Ebrima" panose="02000000000000000000" pitchFamily="2" charset="0"/>
                          <a:cs typeface="Ebrima" panose="02000000000000000000" pitchFamily="2" charset="0"/>
                        </a:rPr>
                        <a:t>ftl2wgl</a:t>
                      </a:r>
                      <a:endParaRPr lang="en-US" sz="1600">
                        <a:solidFill>
                          <a:srgbClr val="000000"/>
                        </a:solidFill>
                        <a:latin typeface="Ebrima" panose="02000000000000000000" pitchFamily="2" charset="0"/>
                        <a:ea typeface="Ebrima" panose="02000000000000000000" pitchFamily="2" charset="0"/>
                        <a:cs typeface="Ebrima" panose="02000000000000000000" pitchFamily="2"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mtClean="0">
                          <a:solidFill>
                            <a:srgbClr val="000000"/>
                          </a:solidFill>
                          <a:latin typeface="Ebrima" panose="02000000000000000000" pitchFamily="2" charset="0"/>
                          <a:ea typeface="Ebrima" panose="02000000000000000000" pitchFamily="2" charset="0"/>
                          <a:cs typeface="Ebrima" panose="02000000000000000000" pitchFamily="2" charset="0"/>
                        </a:rPr>
                        <a:t>Convert</a:t>
                      </a:r>
                      <a:r>
                        <a:rPr lang="en-US" sz="1600" baseline="0" smtClean="0">
                          <a:solidFill>
                            <a:srgbClr val="000000"/>
                          </a:solidFill>
                          <a:latin typeface="Ebrima" panose="02000000000000000000" pitchFamily="2" charset="0"/>
                          <a:ea typeface="Ebrima" panose="02000000000000000000" pitchFamily="2" charset="0"/>
                          <a:cs typeface="Ebrima" panose="02000000000000000000" pitchFamily="2" charset="0"/>
                        </a:rPr>
                        <a:t> FTL to WGL – Waveform Generation Language</a:t>
                      </a:r>
                      <a:endParaRPr lang="en-US" sz="1600" smtClean="0">
                        <a:solidFill>
                          <a:srgbClr val="000000"/>
                        </a:solidFill>
                        <a:latin typeface="Ebrima" panose="02000000000000000000" pitchFamily="2" charset="0"/>
                        <a:ea typeface="Ebrima" panose="02000000000000000000" pitchFamily="2" charset="0"/>
                        <a:cs typeface="Ebrima" panose="02000000000000000000" pitchFamily="2" charset="0"/>
                      </a:endParaRPr>
                    </a:p>
                  </a:txBody>
                  <a:tcPr anchor="ctr"/>
                </a:tc>
                <a:extLst>
                  <a:ext uri="{0D108BD9-81ED-4DB2-BD59-A6C34878D82A}">
                    <a16:rowId xmlns:a16="http://schemas.microsoft.com/office/drawing/2014/main" val="949683693"/>
                  </a:ext>
                </a:extLst>
              </a:tr>
              <a:tr h="370840">
                <a:tc>
                  <a:txBody>
                    <a:bodyPr/>
                    <a:lstStyle/>
                    <a:p>
                      <a:pPr algn="ctr"/>
                      <a:r>
                        <a:rPr lang="en-US" sz="1600" smtClean="0">
                          <a:solidFill>
                            <a:srgbClr val="000000"/>
                          </a:solidFill>
                          <a:latin typeface="Ebrima" panose="02000000000000000000" pitchFamily="2" charset="0"/>
                          <a:ea typeface="Ebrima" panose="02000000000000000000" pitchFamily="2" charset="0"/>
                          <a:cs typeface="Ebrima" panose="02000000000000000000" pitchFamily="2" charset="0"/>
                        </a:rPr>
                        <a:t>ftl2ver</a:t>
                      </a:r>
                      <a:endParaRPr lang="en-US" sz="1600">
                        <a:solidFill>
                          <a:srgbClr val="000000"/>
                        </a:solidFill>
                        <a:latin typeface="Ebrima" panose="02000000000000000000" pitchFamily="2" charset="0"/>
                        <a:ea typeface="Ebrima" panose="02000000000000000000" pitchFamily="2" charset="0"/>
                        <a:cs typeface="Ebrima" panose="02000000000000000000" pitchFamily="2" charset="0"/>
                      </a:endParaRPr>
                    </a:p>
                  </a:txBody>
                  <a:tcPr anchor="ctr"/>
                </a:tc>
                <a:tc>
                  <a:txBody>
                    <a:bodyPr/>
                    <a:lstStyle/>
                    <a:p>
                      <a:pPr algn="l"/>
                      <a:r>
                        <a:rPr lang="en-US" sz="1600" smtClean="0">
                          <a:solidFill>
                            <a:srgbClr val="000000"/>
                          </a:solidFill>
                          <a:latin typeface="Ebrima" panose="02000000000000000000" pitchFamily="2" charset="0"/>
                          <a:ea typeface="Ebrima" panose="02000000000000000000" pitchFamily="2" charset="0"/>
                          <a:cs typeface="Ebrima" panose="02000000000000000000" pitchFamily="2" charset="0"/>
                        </a:rPr>
                        <a:t>Convert</a:t>
                      </a:r>
                      <a:r>
                        <a:rPr lang="en-US" sz="1600" baseline="0" smtClean="0">
                          <a:solidFill>
                            <a:srgbClr val="000000"/>
                          </a:solidFill>
                          <a:latin typeface="Ebrima" panose="02000000000000000000" pitchFamily="2" charset="0"/>
                          <a:ea typeface="Ebrima" panose="02000000000000000000" pitchFamily="2" charset="0"/>
                          <a:cs typeface="Ebrima" panose="02000000000000000000" pitchFamily="2" charset="0"/>
                        </a:rPr>
                        <a:t> FTL to Verilog testbench</a:t>
                      </a:r>
                      <a:endParaRPr lang="en-US" sz="1600">
                        <a:solidFill>
                          <a:srgbClr val="000000"/>
                        </a:solidFill>
                        <a:latin typeface="Ebrima" panose="02000000000000000000" pitchFamily="2" charset="0"/>
                        <a:ea typeface="Ebrima" panose="02000000000000000000" pitchFamily="2" charset="0"/>
                        <a:cs typeface="Ebrima" panose="02000000000000000000" pitchFamily="2" charset="0"/>
                      </a:endParaRPr>
                    </a:p>
                  </a:txBody>
                  <a:tcPr anchor="ctr"/>
                </a:tc>
                <a:extLst>
                  <a:ext uri="{0D108BD9-81ED-4DB2-BD59-A6C34878D82A}">
                    <a16:rowId xmlns:a16="http://schemas.microsoft.com/office/drawing/2014/main" val="415845655"/>
                  </a:ext>
                </a:extLst>
              </a:tr>
            </a:tbl>
          </a:graphicData>
        </a:graphic>
      </p:graphicFrame>
      <p:sp>
        <p:nvSpPr>
          <p:cNvPr id="7" name="TextBox 6"/>
          <p:cNvSpPr txBox="1"/>
          <p:nvPr/>
        </p:nvSpPr>
        <p:spPr>
          <a:xfrm>
            <a:off x="1440001" y="5137755"/>
            <a:ext cx="4195690" cy="253916"/>
          </a:xfrm>
          <a:prstGeom prst="rect">
            <a:avLst/>
          </a:prstGeom>
          <a:noFill/>
        </p:spPr>
        <p:txBody>
          <a:bodyPr wrap="square" rtlCol="0">
            <a:spAutoFit/>
          </a:bodyPr>
          <a:lstStyle/>
          <a:p>
            <a:pPr algn="just"/>
            <a:r>
              <a:rPr lang="en-US" sz="1050">
                <a:solidFill>
                  <a:srgbClr val="00B0F0"/>
                </a:solidFill>
                <a:latin typeface="Ebrima" panose="02000000000000000000" pitchFamily="2" charset="0"/>
                <a:ea typeface="Ebrima" panose="02000000000000000000" pitchFamily="2" charset="0"/>
                <a:cs typeface="Ebrima" panose="02000000000000000000" pitchFamily="2" charset="0"/>
              </a:rPr>
              <a:t>Further reading material: </a:t>
            </a:r>
            <a:r>
              <a:rPr lang="en-US" sz="1050" smtClean="0">
                <a:solidFill>
                  <a:srgbClr val="00B0F0"/>
                </a:solidFill>
                <a:latin typeface="Ebrima" panose="02000000000000000000" pitchFamily="2" charset="0"/>
                <a:ea typeface="Ebrima" panose="02000000000000000000" pitchFamily="2" charset="0"/>
                <a:cs typeface="Ebrima" panose="02000000000000000000" pitchFamily="2" charset="0"/>
                <a:hlinkClick r:id="rId3" action="ppaction://hlinkfile"/>
              </a:rPr>
              <a:t>U</a:t>
            </a:r>
            <a:r>
              <a:rPr lang="en-US" sz="1050">
                <a:solidFill>
                  <a:srgbClr val="00B0F0"/>
                </a:solidFill>
                <a:latin typeface="Ebrima" panose="02000000000000000000" pitchFamily="2" charset="0"/>
                <a:ea typeface="Ebrima" panose="02000000000000000000" pitchFamily="2" charset="0"/>
                <a:cs typeface="Ebrima" panose="02000000000000000000" pitchFamily="2" charset="0"/>
                <a:hlinkClick r:id="rId3" action="ppaction://hlinkfile"/>
              </a:rPr>
              <a:t>:\</a:t>
            </a:r>
            <a:r>
              <a:rPr lang="en-US" sz="1050" smtClean="0">
                <a:solidFill>
                  <a:srgbClr val="00B0F0"/>
                </a:solidFill>
                <a:latin typeface="Ebrima" panose="02000000000000000000" pitchFamily="2" charset="0"/>
                <a:ea typeface="Ebrima" panose="02000000000000000000" pitchFamily="2" charset="0"/>
                <a:cs typeface="Ebrima" panose="02000000000000000000" pitchFamily="2" charset="0"/>
                <a:hlinkClick r:id="rId3" action="ppaction://hlinkfile"/>
              </a:rPr>
              <a:t>DesignKitUsage\ftrc</a:t>
            </a:r>
            <a:endParaRPr lang="en-US" sz="1050">
              <a:solidFill>
                <a:srgbClr val="00B0F0"/>
              </a:solidFill>
              <a:latin typeface="Ebrima" panose="02000000000000000000" pitchFamily="2" charset="0"/>
              <a:ea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28664414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FTL – Faraday Tester interface Language</a:t>
            </a:r>
            <a:endParaRPr lang="en-US"/>
          </a:p>
        </p:txBody>
      </p:sp>
      <p:graphicFrame>
        <p:nvGraphicFramePr>
          <p:cNvPr id="8" name="Table 7"/>
          <p:cNvGraphicFramePr>
            <a:graphicFrameLocks noGrp="1"/>
          </p:cNvGraphicFramePr>
          <p:nvPr>
            <p:extLst>
              <p:ext uri="{D42A27DB-BD31-4B8C-83A1-F6EECF244321}">
                <p14:modId xmlns:p14="http://schemas.microsoft.com/office/powerpoint/2010/main" val="2401815254"/>
              </p:ext>
            </p:extLst>
          </p:nvPr>
        </p:nvGraphicFramePr>
        <p:xfrm>
          <a:off x="1440000" y="1673251"/>
          <a:ext cx="9333624" cy="4389120"/>
        </p:xfrm>
        <a:graphic>
          <a:graphicData uri="http://schemas.openxmlformats.org/drawingml/2006/table">
            <a:tbl>
              <a:tblPr firstRow="1" bandRow="1">
                <a:tableStyleId>{2D5ABB26-0587-4C30-8999-92F81FD0307C}</a:tableStyleId>
              </a:tblPr>
              <a:tblGrid>
                <a:gridCol w="4666812">
                  <a:extLst>
                    <a:ext uri="{9D8B030D-6E8A-4147-A177-3AD203B41FA5}">
                      <a16:colId xmlns:a16="http://schemas.microsoft.com/office/drawing/2014/main" val="799075369"/>
                    </a:ext>
                  </a:extLst>
                </a:gridCol>
                <a:gridCol w="4666812">
                  <a:extLst>
                    <a:ext uri="{9D8B030D-6E8A-4147-A177-3AD203B41FA5}">
                      <a16:colId xmlns:a16="http://schemas.microsoft.com/office/drawing/2014/main" val="3638337332"/>
                    </a:ext>
                  </a:extLst>
                </a:gridCol>
              </a:tblGrid>
              <a:tr h="370840">
                <a:tc>
                  <a:txBody>
                    <a:bodyPr/>
                    <a:lstStyle/>
                    <a:p>
                      <a:r>
                        <a:rPr lang="en-US" sz="1200" b="1" smtClean="0">
                          <a:latin typeface="Courier New" panose="02070309020205020404" pitchFamily="49" charset="0"/>
                          <a:cs typeface="Courier New" panose="02070309020205020404" pitchFamily="49" charset="0"/>
                        </a:rPr>
                        <a:t>TESTTYPE</a:t>
                      </a:r>
                      <a:r>
                        <a:rPr lang="en-US" sz="1200" smtClean="0">
                          <a:latin typeface="Courier New" panose="02070309020205020404" pitchFamily="49" charset="0"/>
                          <a:cs typeface="Courier New" panose="02070309020205020404" pitchFamily="49" charset="0"/>
                        </a:rPr>
                        <a:t> FUNC;</a:t>
                      </a:r>
                    </a:p>
                    <a:p>
                      <a:r>
                        <a:rPr lang="en-US" sz="1200" b="1" smtClean="0">
                          <a:latin typeface="Courier New" panose="02070309020205020404" pitchFamily="49" charset="0"/>
                          <a:cs typeface="Courier New" panose="02070309020205020404" pitchFamily="49" charset="0"/>
                        </a:rPr>
                        <a:t>INPUT</a:t>
                      </a:r>
                      <a:r>
                        <a:rPr lang="en-US" sz="1200" smtClean="0">
                          <a:latin typeface="Courier New" panose="02070309020205020404" pitchFamily="49" charset="0"/>
                          <a:cs typeface="Courier New" panose="02070309020205020404" pitchFamily="49" charset="0"/>
                        </a:rPr>
                        <a:t>(1) ACKN, ADI, BIS ; </a:t>
                      </a:r>
                    </a:p>
                    <a:p>
                      <a:r>
                        <a:rPr lang="en-US" sz="1200" b="1" smtClean="0">
                          <a:latin typeface="Courier New" panose="02070309020205020404" pitchFamily="49" charset="0"/>
                          <a:cs typeface="Courier New" panose="02070309020205020404" pitchFamily="49" charset="0"/>
                        </a:rPr>
                        <a:t>INPUT</a:t>
                      </a:r>
                      <a:r>
                        <a:rPr lang="en-US" sz="1200" smtClean="0">
                          <a:latin typeface="Courier New" panose="02070309020205020404" pitchFamily="49" charset="0"/>
                          <a:cs typeface="Courier New" panose="02070309020205020404" pitchFamily="49" charset="0"/>
                        </a:rPr>
                        <a:t>(3) PSIORN, PSIOWN; </a:t>
                      </a:r>
                    </a:p>
                    <a:p>
                      <a:r>
                        <a:rPr lang="en-US" sz="1200" b="1" smtClean="0">
                          <a:latin typeface="Courier New" panose="02070309020205020404" pitchFamily="49" charset="0"/>
                          <a:cs typeface="Courier New" panose="02070309020205020404" pitchFamily="49" charset="0"/>
                        </a:rPr>
                        <a:t>INPUT</a:t>
                      </a:r>
                      <a:r>
                        <a:rPr lang="en-US" sz="1200" smtClean="0">
                          <a:latin typeface="Courier New" panose="02070309020205020404" pitchFamily="49" charset="0"/>
                          <a:cs typeface="Courier New" panose="02070309020205020404" pitchFamily="49" charset="0"/>
                        </a:rPr>
                        <a:t>(4) CK18M;</a:t>
                      </a:r>
                    </a:p>
                    <a:p>
                      <a:r>
                        <a:rPr lang="en-US" sz="1200" b="1" smtClean="0">
                          <a:latin typeface="Courier New" panose="02070309020205020404" pitchFamily="49" charset="0"/>
                          <a:cs typeface="Courier New" panose="02070309020205020404" pitchFamily="49" charset="0"/>
                        </a:rPr>
                        <a:t>OUTPUT</a:t>
                      </a:r>
                      <a:r>
                        <a:rPr lang="en-US" sz="1200" smtClean="0">
                          <a:latin typeface="Courier New" panose="02070309020205020404" pitchFamily="49" charset="0"/>
                          <a:cs typeface="Courier New" panose="02070309020205020404" pitchFamily="49" charset="0"/>
                        </a:rPr>
                        <a:t>(2) ADO, BDIRO, CHRDY, CK18MO ; </a:t>
                      </a:r>
                    </a:p>
                    <a:p>
                      <a:r>
                        <a:rPr lang="en-US" sz="1200" b="1" smtClean="0">
                          <a:latin typeface="Courier New" panose="02070309020205020404" pitchFamily="49" charset="0"/>
                          <a:cs typeface="Courier New" panose="02070309020205020404" pitchFamily="49" charset="0"/>
                        </a:rPr>
                        <a:t>INOUT</a:t>
                      </a:r>
                      <a:r>
                        <a:rPr lang="en-US" sz="1200" smtClean="0">
                          <a:latin typeface="Courier New" panose="02070309020205020404" pitchFamily="49" charset="0"/>
                          <a:cs typeface="Courier New" panose="02070309020205020404" pitchFamily="49" charset="0"/>
                        </a:rPr>
                        <a:t>(1,2) D0,D1,D2,D3,D4,D5,D6,D7 ;</a:t>
                      </a:r>
                    </a:p>
                  </a:txBody>
                  <a:tcPr>
                    <a:solidFill>
                      <a:schemeClr val="accent3">
                        <a:lumMod val="20000"/>
                        <a:lumOff val="80000"/>
                      </a:schemeClr>
                    </a:solidFill>
                  </a:tcPr>
                </a:tc>
                <a:tc>
                  <a:txBody>
                    <a:bodyPr/>
                    <a:lstStyle/>
                    <a:p>
                      <a:r>
                        <a:rPr lang="en-US" sz="1200" smtClean="0">
                          <a:latin typeface="Courier New" panose="02070309020205020404" pitchFamily="49" charset="0"/>
                          <a:cs typeface="Courier New" panose="02070309020205020404" pitchFamily="49" charset="0"/>
                        </a:rPr>
                        <a:t>// Define test type -&gt; functional test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smtClean="0">
                          <a:latin typeface="Courier New" panose="02070309020205020404" pitchFamily="49" charset="0"/>
                          <a:cs typeface="Courier New" panose="02070309020205020404" pitchFamily="49" charset="0"/>
                        </a:rPr>
                        <a:t>// Declare</a:t>
                      </a:r>
                      <a:r>
                        <a:rPr lang="en-US" sz="1200" baseline="0" smtClean="0">
                          <a:latin typeface="Courier New" panose="02070309020205020404" pitchFamily="49" charset="0"/>
                          <a:cs typeface="Courier New" panose="02070309020205020404" pitchFamily="49" charset="0"/>
                        </a:rPr>
                        <a:t> input pins</a:t>
                      </a:r>
                      <a:endParaRPr lang="en-US" sz="1200" smtClean="0">
                        <a:latin typeface="Courier New" panose="02070309020205020404" pitchFamily="49" charset="0"/>
                        <a:cs typeface="Courier New" panose="02070309020205020404" pitchFamily="49" charset="0"/>
                      </a:endParaRPr>
                    </a:p>
                    <a:p>
                      <a:r>
                        <a:rPr lang="vi-VN" sz="1200" smtClean="0">
                          <a:latin typeface="Courier New" panose="02070309020205020404" pitchFamily="49" charset="0"/>
                          <a:cs typeface="Courier New" panose="02070309020205020404" pitchFamily="49" charset="0"/>
                        </a:rPr>
                        <a:t>// The (#) corresponds to the desired timing </a:t>
                      </a:r>
                      <a:endParaRPr lang="en-US" sz="1200" smtClean="0">
                        <a:latin typeface="Courier New" panose="02070309020205020404" pitchFamily="49" charset="0"/>
                        <a:cs typeface="Courier New" panose="02070309020205020404" pitchFamily="49" charset="0"/>
                      </a:endParaRPr>
                    </a:p>
                    <a:p>
                      <a:r>
                        <a:rPr lang="vi-VN" sz="1200" smtClean="0">
                          <a:latin typeface="Courier New" panose="02070309020205020404" pitchFamily="49" charset="0"/>
                          <a:cs typeface="Courier New" panose="02070309020205020404" pitchFamily="49" charset="0"/>
                        </a:rPr>
                        <a:t>// g</a:t>
                      </a:r>
                      <a:r>
                        <a:rPr lang="en-US" sz="1200" smtClean="0">
                          <a:latin typeface="Courier New" panose="02070309020205020404" pitchFamily="49" charset="0"/>
                          <a:cs typeface="Courier New" panose="02070309020205020404" pitchFamily="49" charset="0"/>
                        </a:rPr>
                        <a:t>enerator (TIMEGEN below)</a:t>
                      </a:r>
                    </a:p>
                    <a:p>
                      <a:r>
                        <a:rPr lang="en-US" sz="1200" smtClean="0">
                          <a:latin typeface="Courier New" panose="02070309020205020404" pitchFamily="49" charset="0"/>
                          <a:cs typeface="Courier New" panose="02070309020205020404" pitchFamily="49" charset="0"/>
                        </a:rPr>
                        <a:t>// Declare</a:t>
                      </a:r>
                      <a:r>
                        <a:rPr lang="en-US" sz="1200" baseline="0" smtClean="0">
                          <a:latin typeface="Courier New" panose="02070309020205020404" pitchFamily="49" charset="0"/>
                          <a:cs typeface="Courier New" panose="02070309020205020404" pitchFamily="49" charset="0"/>
                        </a:rPr>
                        <a:t> o</a:t>
                      </a:r>
                      <a:r>
                        <a:rPr lang="en-US" sz="1200" smtClean="0">
                          <a:latin typeface="Courier New" panose="02070309020205020404" pitchFamily="49" charset="0"/>
                          <a:cs typeface="Courier New" panose="02070309020205020404" pitchFamily="49" charset="0"/>
                        </a:rPr>
                        <a:t>utput pins </a:t>
                      </a:r>
                    </a:p>
                    <a:p>
                      <a:r>
                        <a:rPr lang="en-US" sz="1200" smtClean="0">
                          <a:latin typeface="Courier New" panose="02070309020205020404" pitchFamily="49" charset="0"/>
                          <a:cs typeface="Courier New" panose="02070309020205020404" pitchFamily="49" charset="0"/>
                        </a:rPr>
                        <a:t>// Declare</a:t>
                      </a:r>
                      <a:r>
                        <a:rPr lang="en-US" sz="1200" baseline="0" smtClean="0">
                          <a:latin typeface="Courier New" panose="02070309020205020404" pitchFamily="49" charset="0"/>
                          <a:cs typeface="Courier New" panose="02070309020205020404" pitchFamily="49" charset="0"/>
                        </a:rPr>
                        <a:t> b</a:t>
                      </a:r>
                      <a:r>
                        <a:rPr lang="en-US" sz="1200" smtClean="0">
                          <a:latin typeface="Courier New" panose="02070309020205020404" pitchFamily="49" charset="0"/>
                          <a:cs typeface="Courier New" panose="02070309020205020404" pitchFamily="49" charset="0"/>
                        </a:rPr>
                        <a:t>idirectional pins</a:t>
                      </a:r>
                      <a:endParaRPr lang="en-US" sz="1200">
                        <a:latin typeface="Courier New" panose="02070309020205020404" pitchFamily="49" charset="0"/>
                        <a:cs typeface="Courier New" panose="02070309020205020404" pitchFamily="49" charset="0"/>
                      </a:endParaRPr>
                    </a:p>
                  </a:txBody>
                  <a:tcPr>
                    <a:solidFill>
                      <a:schemeClr val="accent3">
                        <a:lumMod val="20000"/>
                        <a:lumOff val="80000"/>
                      </a:schemeClr>
                    </a:solidFill>
                  </a:tcPr>
                </a:tc>
                <a:extLst>
                  <a:ext uri="{0D108BD9-81ED-4DB2-BD59-A6C34878D82A}">
                    <a16:rowId xmlns:a16="http://schemas.microsoft.com/office/drawing/2014/main" val="1669018772"/>
                  </a:ext>
                </a:extLst>
              </a:tr>
              <a:tr h="370840">
                <a:tc>
                  <a:txBody>
                    <a:bodyPr/>
                    <a:lstStyle/>
                    <a:p>
                      <a:r>
                        <a:rPr lang="en-US" sz="1200" b="1" smtClean="0">
                          <a:latin typeface="Courier New" panose="02070309020205020404" pitchFamily="49" charset="0"/>
                          <a:cs typeface="Courier New" panose="02070309020205020404" pitchFamily="49" charset="0"/>
                        </a:rPr>
                        <a:t>TIMEUNIT</a:t>
                      </a:r>
                      <a:r>
                        <a:rPr lang="en-US" sz="1200" smtClean="0">
                          <a:latin typeface="Courier New" panose="02070309020205020404" pitchFamily="49" charset="0"/>
                          <a:cs typeface="Courier New" panose="02070309020205020404" pitchFamily="49" charset="0"/>
                        </a:rPr>
                        <a:t> 1 NS; </a:t>
                      </a:r>
                    </a:p>
                    <a:p>
                      <a:r>
                        <a:rPr lang="en-US" sz="1200" b="1" smtClean="0">
                          <a:latin typeface="Courier New" panose="02070309020205020404" pitchFamily="49" charset="0"/>
                          <a:cs typeface="Courier New" panose="02070309020205020404" pitchFamily="49" charset="0"/>
                        </a:rPr>
                        <a:t>CYCLE</a:t>
                      </a:r>
                      <a:r>
                        <a:rPr lang="en-US" sz="1200" smtClean="0">
                          <a:latin typeface="Courier New" panose="02070309020205020404" pitchFamily="49" charset="0"/>
                          <a:cs typeface="Courier New" panose="02070309020205020404" pitchFamily="49" charset="0"/>
                        </a:rPr>
                        <a:t> 100; </a:t>
                      </a:r>
                    </a:p>
                    <a:p>
                      <a:r>
                        <a:rPr lang="en-US" sz="1200" b="1" smtClean="0">
                          <a:latin typeface="Courier New" panose="02070309020205020404" pitchFamily="49" charset="0"/>
                          <a:cs typeface="Courier New" panose="02070309020205020404" pitchFamily="49" charset="0"/>
                        </a:rPr>
                        <a:t>TIMEGEN</a:t>
                      </a:r>
                      <a:r>
                        <a:rPr lang="en-US" sz="1200" smtClean="0">
                          <a:latin typeface="Courier New" panose="02070309020205020404" pitchFamily="49" charset="0"/>
                          <a:cs typeface="Courier New" panose="02070309020205020404" pitchFamily="49" charset="0"/>
                        </a:rPr>
                        <a:t>(1) DNRZ,0;</a:t>
                      </a:r>
                    </a:p>
                    <a:p>
                      <a:r>
                        <a:rPr lang="en-US" sz="1200" b="1" smtClean="0">
                          <a:latin typeface="Courier New" panose="02070309020205020404" pitchFamily="49" charset="0"/>
                          <a:cs typeface="Courier New" panose="02070309020205020404" pitchFamily="49" charset="0"/>
                        </a:rPr>
                        <a:t>TIMEGEN</a:t>
                      </a:r>
                      <a:r>
                        <a:rPr lang="en-US" sz="1200" smtClean="0">
                          <a:latin typeface="Courier New" panose="02070309020205020404" pitchFamily="49" charset="0"/>
                          <a:cs typeface="Courier New" panose="02070309020205020404" pitchFamily="49" charset="0"/>
                        </a:rPr>
                        <a:t>(3) DNRZ,30; </a:t>
                      </a:r>
                    </a:p>
                    <a:p>
                      <a:r>
                        <a:rPr lang="en-US" sz="1200" b="1" smtClean="0">
                          <a:latin typeface="Courier New" panose="02070309020205020404" pitchFamily="49" charset="0"/>
                          <a:cs typeface="Courier New" panose="02070309020205020404" pitchFamily="49" charset="0"/>
                        </a:rPr>
                        <a:t>TIMEGEN</a:t>
                      </a:r>
                      <a:r>
                        <a:rPr lang="en-US" sz="1200" smtClean="0">
                          <a:latin typeface="Courier New" panose="02070309020205020404" pitchFamily="49" charset="0"/>
                          <a:cs typeface="Courier New" panose="02070309020205020404" pitchFamily="49" charset="0"/>
                        </a:rPr>
                        <a:t>(4) RZ,25,50; </a:t>
                      </a:r>
                    </a:p>
                    <a:p>
                      <a:r>
                        <a:rPr lang="en-US" sz="1200" b="1" smtClean="0">
                          <a:latin typeface="Courier New" panose="02070309020205020404" pitchFamily="49" charset="0"/>
                          <a:cs typeface="Courier New" panose="02070309020205020404" pitchFamily="49" charset="0"/>
                        </a:rPr>
                        <a:t>TIMEGEN</a:t>
                      </a:r>
                      <a:r>
                        <a:rPr lang="en-US" sz="1200" smtClean="0">
                          <a:latin typeface="Courier New" panose="02070309020205020404" pitchFamily="49" charset="0"/>
                          <a:cs typeface="Courier New" panose="02070309020205020404" pitchFamily="49" charset="0"/>
                        </a:rPr>
                        <a:t>(2) STROBE,80,10;</a:t>
                      </a:r>
                    </a:p>
                  </a:txBody>
                  <a:tcPr>
                    <a:solidFill>
                      <a:srgbClr val="E3FDE4"/>
                    </a:solidFill>
                  </a:tcPr>
                </a:tc>
                <a:tc>
                  <a:txBody>
                    <a:bodyPr/>
                    <a:lstStyle/>
                    <a:p>
                      <a:r>
                        <a:rPr lang="en-US" sz="1200" smtClean="0">
                          <a:latin typeface="Courier New" panose="02070309020205020404" pitchFamily="49" charset="0"/>
                          <a:cs typeface="Courier New" panose="02070309020205020404" pitchFamily="49" charset="0"/>
                        </a:rPr>
                        <a:t>// Time unit used</a:t>
                      </a:r>
                      <a:r>
                        <a:rPr lang="en-US" sz="1200" baseline="0" smtClean="0">
                          <a:latin typeface="Courier New" panose="02070309020205020404" pitchFamily="49" charset="0"/>
                          <a:cs typeface="Courier New" panose="02070309020205020404" pitchFamily="49" charset="0"/>
                        </a:rPr>
                        <a:t> in the below CYCLE and TIMEGEN</a:t>
                      </a:r>
                    </a:p>
                    <a:p>
                      <a:r>
                        <a:rPr lang="en-US" sz="1200" baseline="0" smtClean="0">
                          <a:latin typeface="Courier New" panose="02070309020205020404" pitchFamily="49" charset="0"/>
                          <a:cs typeface="Courier New" panose="02070309020205020404" pitchFamily="49" charset="0"/>
                        </a:rPr>
                        <a:t>// Test cycle time</a:t>
                      </a:r>
                    </a:p>
                    <a:p>
                      <a:r>
                        <a:rPr lang="en-US" sz="1200" baseline="0" smtClean="0">
                          <a:latin typeface="Courier New" panose="02070309020205020404" pitchFamily="49" charset="0"/>
                          <a:cs typeface="Courier New" panose="02070309020205020404" pitchFamily="49" charset="0"/>
                        </a:rPr>
                        <a:t>// Timing format of signals</a:t>
                      </a:r>
                      <a:endParaRPr lang="vi-VN" sz="1200" baseline="0" smtClean="0">
                        <a:latin typeface="Courier New" panose="02070309020205020404" pitchFamily="49" charset="0"/>
                        <a:cs typeface="Courier New" panose="02070309020205020404" pitchFamily="49" charset="0"/>
                      </a:endParaRPr>
                    </a:p>
                    <a:p>
                      <a:r>
                        <a:rPr lang="en-US" sz="1200" baseline="0" smtClean="0">
                          <a:latin typeface="Courier New" panose="02070309020205020404" pitchFamily="49" charset="0"/>
                          <a:cs typeface="Courier New" panose="02070309020205020404" pitchFamily="49" charset="0"/>
                        </a:rPr>
                        <a:t>// &lt; type &gt;, &lt;delay&gt;, &lt;</a:t>
                      </a:r>
                      <a:r>
                        <a:rPr lang="vi-VN" sz="1200" baseline="0" smtClean="0">
                          <a:latin typeface="Courier New" panose="02070309020205020404" pitchFamily="49" charset="0"/>
                          <a:cs typeface="Courier New" panose="02070309020205020404" pitchFamily="49" charset="0"/>
                        </a:rPr>
                        <a:t>pulse/strobe</a:t>
                      </a:r>
                      <a:r>
                        <a:rPr lang="en-US" sz="1200" baseline="0" smtClean="0">
                          <a:latin typeface="Courier New" panose="02070309020205020404" pitchFamily="49" charset="0"/>
                          <a:cs typeface="Courier New" panose="02070309020205020404" pitchFamily="49" charset="0"/>
                        </a:rPr>
                        <a:t>-width&gt;</a:t>
                      </a:r>
                    </a:p>
                    <a:p>
                      <a:r>
                        <a:rPr lang="en-US" sz="1200" baseline="0" smtClean="0">
                          <a:latin typeface="Courier New" panose="02070309020205020404" pitchFamily="49" charset="0"/>
                          <a:cs typeface="Courier New" panose="02070309020205020404" pitchFamily="49" charset="0"/>
                        </a:rPr>
                        <a:t>//     |-&gt; DNRZ / RZ / RO / STROBE</a:t>
                      </a:r>
                    </a:p>
                  </a:txBody>
                  <a:tcPr>
                    <a:solidFill>
                      <a:srgbClr val="E3FDE4"/>
                    </a:solidFill>
                  </a:tcPr>
                </a:tc>
                <a:extLst>
                  <a:ext uri="{0D108BD9-81ED-4DB2-BD59-A6C34878D82A}">
                    <a16:rowId xmlns:a16="http://schemas.microsoft.com/office/drawing/2014/main" val="272283889"/>
                  </a:ext>
                </a:extLst>
              </a:tr>
              <a:tr h="370840">
                <a:tc>
                  <a:txBody>
                    <a:bodyPr/>
                    <a:lstStyle/>
                    <a:p>
                      <a:r>
                        <a:rPr lang="en-US" sz="1200" b="1" smtClean="0">
                          <a:latin typeface="Courier New" panose="02070309020205020404" pitchFamily="49" charset="0"/>
                          <a:cs typeface="Courier New" panose="02070309020205020404" pitchFamily="49" charset="0"/>
                        </a:rPr>
                        <a:t>SEQUENCE</a:t>
                      </a:r>
                      <a:r>
                        <a:rPr lang="en-US" sz="1200" smtClean="0">
                          <a:latin typeface="Courier New" panose="02070309020205020404" pitchFamily="49" charset="0"/>
                          <a:cs typeface="Courier New" panose="02070309020205020404" pitchFamily="49" charset="0"/>
                        </a:rPr>
                        <a:t> ACKN, ADI, BIS, CK18M, PSIORN, PSIOWN,</a:t>
                      </a:r>
                    </a:p>
                    <a:p>
                      <a:r>
                        <a:rPr lang="en-US" sz="1200" smtClean="0">
                          <a:latin typeface="Courier New" panose="02070309020205020404" pitchFamily="49" charset="0"/>
                          <a:cs typeface="Courier New" panose="02070309020205020404" pitchFamily="49" charset="0"/>
                        </a:rPr>
                        <a:t>ADO, BDIRO, CHRDY, CK18MO,</a:t>
                      </a:r>
                    </a:p>
                    <a:p>
                      <a:r>
                        <a:rPr lang="en-US" sz="1200" smtClean="0">
                          <a:latin typeface="Courier New" panose="02070309020205020404" pitchFamily="49" charset="0"/>
                          <a:cs typeface="Courier New" panose="02070309020205020404" pitchFamily="49" charset="0"/>
                        </a:rPr>
                        <a:t>D0, D1, D2, D3, D4, D5, D6, D7 ;</a:t>
                      </a:r>
                    </a:p>
                  </a:txBody>
                  <a:tcPr>
                    <a:solidFill>
                      <a:srgbClr val="FDEDCF"/>
                    </a:solidFill>
                  </a:tcPr>
                </a:tc>
                <a:tc>
                  <a:txBody>
                    <a:bodyPr/>
                    <a:lstStyle/>
                    <a:p>
                      <a:r>
                        <a:rPr lang="en-US" sz="1200" smtClean="0">
                          <a:latin typeface="Courier New" panose="02070309020205020404" pitchFamily="49" charset="0"/>
                          <a:cs typeface="Courier New" panose="02070309020205020404" pitchFamily="49" charset="0"/>
                        </a:rPr>
                        <a:t>// Declare the pin name sequence </a:t>
                      </a:r>
                    </a:p>
                    <a:p>
                      <a:r>
                        <a:rPr lang="en-US" sz="1200" smtClean="0">
                          <a:latin typeface="Courier New" panose="02070309020205020404" pitchFamily="49" charset="0"/>
                          <a:cs typeface="Courier New" panose="02070309020205020404" pitchFamily="49" charset="0"/>
                        </a:rPr>
                        <a:t>// corresponding to the bit order in the</a:t>
                      </a:r>
                    </a:p>
                    <a:p>
                      <a:r>
                        <a:rPr lang="en-US" sz="1200" smtClean="0">
                          <a:latin typeface="Courier New" panose="02070309020205020404" pitchFamily="49" charset="0"/>
                          <a:cs typeface="Courier New" panose="02070309020205020404" pitchFamily="49" charset="0"/>
                        </a:rPr>
                        <a:t>//</a:t>
                      </a:r>
                      <a:r>
                        <a:rPr lang="en-US" sz="1200" baseline="0" smtClean="0">
                          <a:latin typeface="Courier New" panose="02070309020205020404" pitchFamily="49" charset="0"/>
                          <a:cs typeface="Courier New" panose="02070309020205020404" pitchFamily="49" charset="0"/>
                        </a:rPr>
                        <a:t> </a:t>
                      </a:r>
                      <a:r>
                        <a:rPr lang="en-US" sz="1200" smtClean="0">
                          <a:latin typeface="Courier New" panose="02070309020205020404" pitchFamily="49" charset="0"/>
                          <a:cs typeface="Courier New" panose="02070309020205020404" pitchFamily="49" charset="0"/>
                        </a:rPr>
                        <a:t>pattern data </a:t>
                      </a:r>
                      <a:endParaRPr lang="en-US" sz="1200">
                        <a:latin typeface="Courier New" panose="02070309020205020404" pitchFamily="49" charset="0"/>
                        <a:cs typeface="Courier New" panose="02070309020205020404" pitchFamily="49" charset="0"/>
                      </a:endParaRPr>
                    </a:p>
                  </a:txBody>
                  <a:tcPr>
                    <a:solidFill>
                      <a:srgbClr val="FDEDCF"/>
                    </a:solidFill>
                  </a:tcPr>
                </a:tc>
                <a:extLst>
                  <a:ext uri="{0D108BD9-81ED-4DB2-BD59-A6C34878D82A}">
                    <a16:rowId xmlns:a16="http://schemas.microsoft.com/office/drawing/2014/main" val="3852244635"/>
                  </a:ext>
                </a:extLst>
              </a:tr>
              <a:tr h="370840">
                <a:tc>
                  <a:txBody>
                    <a:bodyPr/>
                    <a:lstStyle/>
                    <a:p>
                      <a:r>
                        <a:rPr lang="en-US" sz="1200" b="1" smtClean="0">
                          <a:latin typeface="Courier New" panose="02070309020205020404" pitchFamily="49" charset="0"/>
                          <a:cs typeface="Courier New" panose="02070309020205020404" pitchFamily="49" charset="0"/>
                        </a:rPr>
                        <a:t>BEGIN</a:t>
                      </a:r>
                    </a:p>
                    <a:p>
                      <a:r>
                        <a:rPr lang="en-US" sz="1200" smtClean="0">
                          <a:latin typeface="Courier New" panose="02070309020205020404" pitchFamily="49" charset="0"/>
                          <a:cs typeface="Courier New" panose="02070309020205020404" pitchFamily="49" charset="0"/>
                        </a:rPr>
                        <a:t>001111LHLHLLLLLLLL; // 1 : </a:t>
                      </a:r>
                      <a:r>
                        <a:rPr lang="vi-VN" sz="1200" smtClean="0">
                          <a:latin typeface="Courier New" panose="02070309020205020404" pitchFamily="49" charset="0"/>
                          <a:cs typeface="Courier New" panose="02070309020205020404" pitchFamily="49" charset="0"/>
                        </a:rPr>
                        <a:t>from </a:t>
                      </a:r>
                      <a:r>
                        <a:rPr lang="en-US" sz="1200" smtClean="0">
                          <a:latin typeface="Courier New" panose="02070309020205020404" pitchFamily="49" charset="0"/>
                          <a:cs typeface="Courier New" panose="02070309020205020404" pitchFamily="49" charset="0"/>
                        </a:rPr>
                        <a:t>0 </a:t>
                      </a:r>
                      <a:endParaRPr lang="en-US" sz="1200" smtClean="0">
                        <a:latin typeface="Courier New" panose="02070309020205020404" pitchFamily="49" charset="0"/>
                        <a:cs typeface="Courier New" panose="02070309020205020404" pitchFamily="49" charset="0"/>
                      </a:endParaRPr>
                    </a:p>
                    <a:p>
                      <a:r>
                        <a:rPr lang="en-US" sz="1200" smtClean="0">
                          <a:latin typeface="Courier New" panose="02070309020205020404" pitchFamily="49" charset="0"/>
                          <a:cs typeface="Courier New" panose="02070309020205020404" pitchFamily="49" charset="0"/>
                        </a:rPr>
                        <a:t>001011LHHLHHHHHHHH; // 2 : </a:t>
                      </a:r>
                      <a:r>
                        <a:rPr lang="vi-VN" sz="1200" smtClean="0">
                          <a:latin typeface="Courier New" panose="02070309020205020404" pitchFamily="49" charset="0"/>
                          <a:cs typeface="Courier New" panose="02070309020205020404" pitchFamily="49" charset="0"/>
                        </a:rPr>
                        <a:t>from </a:t>
                      </a:r>
                      <a:r>
                        <a:rPr lang="en-US" sz="1200" smtClean="0">
                          <a:latin typeface="Courier New" panose="02070309020205020404" pitchFamily="49" charset="0"/>
                          <a:cs typeface="Courier New" panose="02070309020205020404" pitchFamily="49" charset="0"/>
                        </a:rPr>
                        <a:t>100 </a:t>
                      </a:r>
                      <a:endParaRPr lang="en-US" sz="1200" smtClean="0">
                        <a:latin typeface="Courier New" panose="02070309020205020404" pitchFamily="49" charset="0"/>
                        <a:cs typeface="Courier New" panose="02070309020205020404" pitchFamily="49" charset="0"/>
                      </a:endParaRPr>
                    </a:p>
                    <a:p>
                      <a:r>
                        <a:rPr lang="en-US" sz="1200" smtClean="0">
                          <a:latin typeface="Courier New" panose="02070309020205020404" pitchFamily="49" charset="0"/>
                          <a:cs typeface="Courier New" panose="02070309020205020404" pitchFamily="49" charset="0"/>
                        </a:rPr>
                        <a:t>001011LHHLHHHHHHHH; // 3 : </a:t>
                      </a:r>
                      <a:r>
                        <a:rPr lang="vi-VN" sz="1200" smtClean="0">
                          <a:latin typeface="Courier New" panose="02070309020205020404" pitchFamily="49" charset="0"/>
                          <a:cs typeface="Courier New" panose="02070309020205020404" pitchFamily="49" charset="0"/>
                        </a:rPr>
                        <a:t>from </a:t>
                      </a:r>
                      <a:r>
                        <a:rPr lang="en-US" sz="1200" smtClean="0">
                          <a:latin typeface="Courier New" panose="02070309020205020404" pitchFamily="49" charset="0"/>
                          <a:cs typeface="Courier New" panose="02070309020205020404" pitchFamily="49" charset="0"/>
                        </a:rPr>
                        <a:t>200 </a:t>
                      </a:r>
                      <a:endParaRPr lang="en-US" sz="1200" smtClean="0">
                        <a:latin typeface="Courier New" panose="02070309020205020404" pitchFamily="49" charset="0"/>
                        <a:cs typeface="Courier New" panose="02070309020205020404" pitchFamily="49" charset="0"/>
                      </a:endParaRPr>
                    </a:p>
                    <a:p>
                      <a:r>
                        <a:rPr lang="en-US" sz="1200" smtClean="0">
                          <a:latin typeface="Courier New" panose="02070309020205020404" pitchFamily="49" charset="0"/>
                          <a:cs typeface="Courier New" panose="02070309020205020404" pitchFamily="49" charset="0"/>
                        </a:rPr>
                        <a:t>110001HLLHLLLLLLLX; // 4 : </a:t>
                      </a:r>
                      <a:r>
                        <a:rPr lang="vi-VN" sz="1200" smtClean="0">
                          <a:latin typeface="Courier New" panose="02070309020205020404" pitchFamily="49" charset="0"/>
                          <a:cs typeface="Courier New" panose="02070309020205020404" pitchFamily="49" charset="0"/>
                        </a:rPr>
                        <a:t>from </a:t>
                      </a:r>
                      <a:r>
                        <a:rPr lang="en-US" sz="1200" smtClean="0">
                          <a:latin typeface="Courier New" panose="02070309020205020404" pitchFamily="49" charset="0"/>
                          <a:cs typeface="Courier New" panose="02070309020205020404" pitchFamily="49" charset="0"/>
                        </a:rPr>
                        <a:t>300 </a:t>
                      </a:r>
                      <a:endParaRPr lang="en-US" sz="1200" smtClean="0">
                        <a:latin typeface="Courier New" panose="02070309020205020404" pitchFamily="49" charset="0"/>
                        <a:cs typeface="Courier New" panose="02070309020205020404" pitchFamily="49" charset="0"/>
                      </a:endParaRPr>
                    </a:p>
                    <a:p>
                      <a:r>
                        <a:rPr lang="en-US" sz="1200" smtClean="0">
                          <a:latin typeface="Courier New" panose="02070309020205020404" pitchFamily="49" charset="0"/>
                          <a:cs typeface="Courier New" panose="02070309020205020404" pitchFamily="49" charset="0"/>
                        </a:rPr>
                        <a:t>111011HLHH00000001; // 5 : </a:t>
                      </a:r>
                      <a:r>
                        <a:rPr lang="vi-VN" sz="1200" smtClean="0">
                          <a:latin typeface="Courier New" panose="02070309020205020404" pitchFamily="49" charset="0"/>
                          <a:cs typeface="Courier New" panose="02070309020205020404" pitchFamily="49" charset="0"/>
                        </a:rPr>
                        <a:t>from </a:t>
                      </a:r>
                      <a:r>
                        <a:rPr lang="en-US" sz="1200" smtClean="0">
                          <a:latin typeface="Courier New" panose="02070309020205020404" pitchFamily="49" charset="0"/>
                          <a:cs typeface="Courier New" panose="02070309020205020404" pitchFamily="49" charset="0"/>
                        </a:rPr>
                        <a:t>400 </a:t>
                      </a:r>
                      <a:endParaRPr lang="en-US" sz="1200" smtClean="0">
                        <a:latin typeface="Courier New" panose="02070309020205020404" pitchFamily="49" charset="0"/>
                        <a:cs typeface="Courier New" panose="02070309020205020404" pitchFamily="49" charset="0"/>
                      </a:endParaRPr>
                    </a:p>
                    <a:p>
                      <a:r>
                        <a:rPr lang="en-US" sz="1200" b="1" smtClean="0">
                          <a:latin typeface="Courier New" panose="02070309020205020404" pitchFamily="49" charset="0"/>
                          <a:cs typeface="Courier New" panose="02070309020205020404" pitchFamily="49" charset="0"/>
                        </a:rPr>
                        <a:t>END</a:t>
                      </a:r>
                    </a:p>
                  </a:txBody>
                  <a:tcPr>
                    <a:solidFill>
                      <a:srgbClr val="FDE9F6"/>
                    </a:solidFill>
                  </a:tcPr>
                </a:tc>
                <a:tc>
                  <a:txBody>
                    <a:bodyPr/>
                    <a:lstStyle/>
                    <a:p>
                      <a:r>
                        <a:rPr lang="en-US" sz="1200" smtClean="0">
                          <a:latin typeface="Courier New" panose="02070309020205020404" pitchFamily="49" charset="0"/>
                          <a:cs typeface="Courier New" panose="02070309020205020404" pitchFamily="49" charset="0"/>
                        </a:rPr>
                        <a:t>// Test pattern data</a:t>
                      </a:r>
                      <a:endParaRPr lang="vi-VN" sz="1200" smtClean="0">
                        <a:latin typeface="Courier New" panose="02070309020205020404" pitchFamily="49" charset="0"/>
                        <a:cs typeface="Courier New" panose="02070309020205020404" pitchFamily="49" charset="0"/>
                      </a:endParaRPr>
                    </a:p>
                    <a:p>
                      <a:r>
                        <a:rPr lang="vi-VN" sz="1200" smtClean="0">
                          <a:latin typeface="Courier New" panose="02070309020205020404" pitchFamily="49" charset="0"/>
                          <a:cs typeface="Courier New" panose="02070309020205020404" pitchFamily="49" charset="0"/>
                        </a:rPr>
                        <a:t>// Each pattern</a:t>
                      </a:r>
                      <a:r>
                        <a:rPr lang="vi-VN" sz="1200" baseline="0" smtClean="0">
                          <a:latin typeface="Courier New" panose="02070309020205020404" pitchFamily="49" charset="0"/>
                          <a:cs typeface="Courier New" panose="02070309020205020404" pitchFamily="49" charset="0"/>
                        </a:rPr>
                        <a:t> </a:t>
                      </a:r>
                      <a:r>
                        <a:rPr lang="en-US" sz="1200" baseline="0" smtClean="0">
                          <a:latin typeface="Courier New" panose="02070309020205020404" pitchFamily="49" charset="0"/>
                          <a:cs typeface="Courier New" panose="02070309020205020404" pitchFamily="49" charset="0"/>
                        </a:rPr>
                        <a:t>is applied in 1 cycle (100ns as</a:t>
                      </a:r>
                    </a:p>
                    <a:p>
                      <a:r>
                        <a:rPr lang="en-US" sz="1200" baseline="0" smtClean="0">
                          <a:latin typeface="Courier New" panose="02070309020205020404" pitchFamily="49" charset="0"/>
                          <a:cs typeface="Courier New" panose="02070309020205020404" pitchFamily="49" charset="0"/>
                        </a:rPr>
                        <a:t>// previously defined)</a:t>
                      </a:r>
                      <a:endParaRPr lang="en-US" sz="1200">
                        <a:latin typeface="Courier New" panose="02070309020205020404" pitchFamily="49" charset="0"/>
                        <a:cs typeface="Courier New" panose="02070309020205020404" pitchFamily="49" charset="0"/>
                      </a:endParaRPr>
                    </a:p>
                  </a:txBody>
                  <a:tcPr>
                    <a:solidFill>
                      <a:srgbClr val="FDE9F6"/>
                    </a:solidFill>
                  </a:tcPr>
                </a:tc>
                <a:extLst>
                  <a:ext uri="{0D108BD9-81ED-4DB2-BD59-A6C34878D82A}">
                    <a16:rowId xmlns:a16="http://schemas.microsoft.com/office/drawing/2014/main" val="1539177395"/>
                  </a:ext>
                </a:extLst>
              </a:tr>
            </a:tbl>
          </a:graphicData>
        </a:graphic>
      </p:graphicFrame>
      <p:sp>
        <p:nvSpPr>
          <p:cNvPr id="3" name="Rectangle 2"/>
          <p:cNvSpPr/>
          <p:nvPr/>
        </p:nvSpPr>
        <p:spPr>
          <a:xfrm>
            <a:off x="2498651" y="3274828"/>
            <a:ext cx="1254642" cy="723014"/>
          </a:xfrm>
          <a:prstGeom prst="rect">
            <a:avLst/>
          </a:prstGeom>
          <a:solidFill>
            <a:srgbClr val="00CC66">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56683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DFT</a:t>
            </a:r>
            <a:r>
              <a:rPr lang="en-US" smtClean="0"/>
              <a:t> </a:t>
            </a:r>
            <a:r>
              <a:rPr lang="en-US" smtClean="0"/>
              <a:t>Concepts</a:t>
            </a:r>
            <a:endParaRPr lang="en-US"/>
          </a:p>
        </p:txBody>
      </p:sp>
    </p:spTree>
    <p:extLst>
      <p:ext uri="{BB962C8B-B14F-4D97-AF65-F5344CB8AC3E}">
        <p14:creationId xmlns:p14="http://schemas.microsoft.com/office/powerpoint/2010/main" val="14667785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Quiz</a:t>
            </a:r>
            <a:endParaRPr lang="en-US"/>
          </a:p>
        </p:txBody>
      </p:sp>
      <p:graphicFrame>
        <p:nvGraphicFramePr>
          <p:cNvPr id="3" name="表格 3"/>
          <p:cNvGraphicFramePr>
            <a:graphicFrameLocks noGrp="1"/>
          </p:cNvGraphicFramePr>
          <p:nvPr>
            <p:extLst>
              <p:ext uri="{D42A27DB-BD31-4B8C-83A1-F6EECF244321}">
                <p14:modId xmlns:p14="http://schemas.microsoft.com/office/powerpoint/2010/main" val="3027032845"/>
              </p:ext>
            </p:extLst>
          </p:nvPr>
        </p:nvGraphicFramePr>
        <p:xfrm>
          <a:off x="1457876" y="1793234"/>
          <a:ext cx="9326666" cy="3633126"/>
        </p:xfrm>
        <a:graphic>
          <a:graphicData uri="http://schemas.openxmlformats.org/drawingml/2006/table">
            <a:tbl>
              <a:tblPr firstRow="1" firstCol="1" bandRow="1">
                <a:tableStyleId>{72833802-FEF1-4C79-8D5D-14CF1EAF98D9}</a:tableStyleId>
              </a:tblPr>
              <a:tblGrid>
                <a:gridCol w="469682">
                  <a:extLst>
                    <a:ext uri="{9D8B030D-6E8A-4147-A177-3AD203B41FA5}">
                      <a16:colId xmlns:a16="http://schemas.microsoft.com/office/drawing/2014/main" val="3381455535"/>
                    </a:ext>
                  </a:extLst>
                </a:gridCol>
                <a:gridCol w="1368152">
                  <a:extLst>
                    <a:ext uri="{9D8B030D-6E8A-4147-A177-3AD203B41FA5}">
                      <a16:colId xmlns:a16="http://schemas.microsoft.com/office/drawing/2014/main" val="20000"/>
                    </a:ext>
                  </a:extLst>
                </a:gridCol>
                <a:gridCol w="7488832">
                  <a:extLst>
                    <a:ext uri="{9D8B030D-6E8A-4147-A177-3AD203B41FA5}">
                      <a16:colId xmlns:a16="http://schemas.microsoft.com/office/drawing/2014/main" val="20001"/>
                    </a:ext>
                  </a:extLst>
                </a:gridCol>
              </a:tblGrid>
              <a:tr h="372029">
                <a:tc>
                  <a:txBody>
                    <a:bodyPr/>
                    <a:lstStyle/>
                    <a:p>
                      <a:pPr algn="ctr">
                        <a:spcAft>
                          <a:spcPts val="0"/>
                        </a:spcAft>
                      </a:pPr>
                      <a:r>
                        <a:rPr lang="en-US" altLang="zh-TW" sz="1400" smtClean="0">
                          <a:effectLst/>
                        </a:rPr>
                        <a:t>No</a:t>
                      </a:r>
                      <a:endParaRPr lang="zh-TW" sz="1400" b="0">
                        <a:effectLst/>
                        <a:latin typeface="Ebrima" panose="02000000000000000000" pitchFamily="2" charset="0"/>
                        <a:ea typeface="+mn-ea"/>
                        <a:cs typeface="Ebrima" panose="02000000000000000000" pitchFamily="2" charset="0"/>
                      </a:endParaRPr>
                    </a:p>
                  </a:txBody>
                  <a:tcPr marL="15647" marR="1564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altLang="zh-TW" sz="1400" smtClean="0">
                          <a:effectLst/>
                        </a:rPr>
                        <a:t>Question</a:t>
                      </a:r>
                      <a:r>
                        <a:rPr lang="en-US" altLang="zh-TW" sz="1400" baseline="0" smtClean="0">
                          <a:effectLst/>
                        </a:rPr>
                        <a:t> type</a:t>
                      </a:r>
                      <a:endParaRPr lang="zh-TW" sz="1400" b="0">
                        <a:effectLst/>
                        <a:latin typeface="Ebrima" panose="02000000000000000000" pitchFamily="2" charset="0"/>
                        <a:ea typeface="+mn-ea"/>
                        <a:cs typeface="Ebrima" panose="02000000000000000000" pitchFamily="2" charset="0"/>
                      </a:endParaRPr>
                    </a:p>
                  </a:txBody>
                  <a:tcPr marL="15647" marR="1564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altLang="zh-TW" sz="1400" smtClean="0">
                          <a:effectLst/>
                        </a:rPr>
                        <a:t>Question</a:t>
                      </a:r>
                      <a:endParaRPr lang="zh-TW" sz="1400" b="0">
                        <a:effectLst/>
                        <a:latin typeface="Ebrima" panose="02000000000000000000" pitchFamily="2" charset="0"/>
                        <a:ea typeface="+mn-ea"/>
                        <a:cs typeface="Ebrima" panose="02000000000000000000" pitchFamily="2" charset="0"/>
                      </a:endParaRPr>
                    </a:p>
                  </a:txBody>
                  <a:tcPr marL="15647" marR="1564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3281">
                <a:tc>
                  <a:txBody>
                    <a:bodyPr/>
                    <a:lstStyle/>
                    <a:p>
                      <a:pPr algn="ctr">
                        <a:spcAft>
                          <a:spcPts val="0"/>
                        </a:spcAft>
                      </a:pPr>
                      <a:r>
                        <a:rPr lang="en-US" altLang="zh-TW" sz="1400" smtClean="0">
                          <a:effectLst/>
                        </a:rPr>
                        <a:t>1</a:t>
                      </a:r>
                      <a:endParaRPr lang="zh-TW" altLang="zh-TW" sz="1400" b="0">
                        <a:effectLst/>
                        <a:latin typeface="Ebrima" panose="02000000000000000000" pitchFamily="2" charset="0"/>
                        <a:ea typeface="+mn-ea"/>
                        <a:cs typeface="Ebrima" panose="02000000000000000000" pitchFamily="2" charset="0"/>
                      </a:endParaRPr>
                    </a:p>
                  </a:txBody>
                  <a:tcPr marL="15647" marR="1564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altLang="zh-TW" sz="1400" smtClean="0">
                          <a:effectLst/>
                        </a:rPr>
                        <a:t>T/F test</a:t>
                      </a:r>
                      <a:endParaRPr lang="zh-TW" altLang="zh-TW" sz="1400" b="0">
                        <a:effectLst/>
                        <a:latin typeface="Ebrima" panose="02000000000000000000" pitchFamily="2" charset="0"/>
                        <a:ea typeface="+mn-ea"/>
                        <a:cs typeface="Ebrima" panose="02000000000000000000" pitchFamily="2" charset="0"/>
                      </a:endParaRPr>
                    </a:p>
                  </a:txBody>
                  <a:tcPr marL="15647" marR="1564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altLang="zh-TW" sz="1400" b="0" kern="1200" smtClean="0">
                          <a:solidFill>
                            <a:schemeClr val="tx1"/>
                          </a:solidFill>
                          <a:effectLst/>
                          <a:latin typeface="Ebrima" panose="02000000000000000000" pitchFamily="2" charset="0"/>
                          <a:ea typeface="Ebrima" panose="02000000000000000000" pitchFamily="2" charset="0"/>
                          <a:cs typeface="Ebrima" panose="02000000000000000000" pitchFamily="2" charset="0"/>
                        </a:rPr>
                        <a:t>(     ) Dust particles, mask contamination, process variation, and ESD are possible causes of physical defects?</a:t>
                      </a:r>
                    </a:p>
                  </a:txBody>
                  <a:tcPr marL="17782" marR="1778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720080">
                <a:tc>
                  <a:txBody>
                    <a:bodyPr/>
                    <a:lstStyle/>
                    <a:p>
                      <a:pPr algn="ctr">
                        <a:spcAft>
                          <a:spcPts val="0"/>
                        </a:spcAft>
                      </a:pPr>
                      <a:r>
                        <a:rPr lang="en-US" altLang="zh-TW" sz="1400" smtClean="0">
                          <a:effectLst/>
                        </a:rPr>
                        <a:t>2</a:t>
                      </a:r>
                      <a:endParaRPr lang="zh-TW" altLang="zh-TW" sz="1400" b="0">
                        <a:effectLst/>
                        <a:latin typeface="Ebrima" panose="02000000000000000000" pitchFamily="2" charset="0"/>
                        <a:ea typeface="+mn-ea"/>
                        <a:cs typeface="Ebrima" panose="02000000000000000000" pitchFamily="2" charset="0"/>
                      </a:endParaRPr>
                    </a:p>
                  </a:txBody>
                  <a:tcPr marL="15647" marR="1564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altLang="zh-TW" sz="1400" smtClean="0">
                          <a:effectLst/>
                        </a:rPr>
                        <a:t>T/F test</a:t>
                      </a:r>
                      <a:endParaRPr lang="zh-TW" altLang="zh-TW" sz="1400" b="0">
                        <a:effectLst/>
                        <a:latin typeface="Ebrima" panose="02000000000000000000" pitchFamily="2" charset="0"/>
                        <a:ea typeface="+mn-ea"/>
                        <a:cs typeface="Ebrima" panose="02000000000000000000" pitchFamily="2" charset="0"/>
                      </a:endParaRPr>
                    </a:p>
                  </a:txBody>
                  <a:tcPr marL="15647" marR="1564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spcAft>
                          <a:spcPts val="0"/>
                        </a:spcAft>
                      </a:pPr>
                      <a:r>
                        <a:rPr lang="en-US" altLang="zh-TW" sz="1400" b="0" kern="1200" smtClean="0">
                          <a:solidFill>
                            <a:schemeClr val="tx1"/>
                          </a:solidFill>
                          <a:effectLst/>
                          <a:latin typeface="Ebrima" panose="02000000000000000000" pitchFamily="2" charset="0"/>
                          <a:ea typeface="Ebrima" panose="02000000000000000000" pitchFamily="2" charset="0"/>
                          <a:cs typeface="Ebrima" panose="02000000000000000000" pitchFamily="2" charset="0"/>
                        </a:rPr>
                        <a:t>(     ) Fault model likes a bridge for physical defects and DFT EDA tools</a:t>
                      </a:r>
                      <a:endParaRPr lang="zh-TW" sz="1400" b="0" kern="1200">
                        <a:solidFill>
                          <a:schemeClr val="tx1"/>
                        </a:solidFill>
                        <a:effectLst/>
                        <a:latin typeface="Ebrima" panose="02000000000000000000" pitchFamily="2" charset="0"/>
                        <a:ea typeface="+mn-ea"/>
                        <a:cs typeface="Ebrima" panose="02000000000000000000" pitchFamily="2" charset="0"/>
                      </a:endParaRPr>
                    </a:p>
                  </a:txBody>
                  <a:tcPr marL="17782" marR="1778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792188">
                <a:tc>
                  <a:txBody>
                    <a:bodyPr/>
                    <a:lstStyle/>
                    <a:p>
                      <a:pPr algn="ctr">
                        <a:spcAft>
                          <a:spcPts val="0"/>
                        </a:spcAft>
                      </a:pPr>
                      <a:r>
                        <a:rPr lang="en-US" altLang="zh-TW" sz="1400" smtClean="0">
                          <a:effectLst/>
                        </a:rPr>
                        <a:t>3</a:t>
                      </a:r>
                      <a:endParaRPr lang="zh-TW" altLang="zh-TW" sz="1400" b="0">
                        <a:effectLst/>
                        <a:latin typeface="Ebrima" panose="02000000000000000000" pitchFamily="2" charset="0"/>
                        <a:ea typeface="+mn-ea"/>
                        <a:cs typeface="Ebrima" panose="02000000000000000000" pitchFamily="2" charset="0"/>
                      </a:endParaRPr>
                    </a:p>
                  </a:txBody>
                  <a:tcPr marL="15647" marR="1564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altLang="zh-TW" sz="1400" smtClean="0">
                          <a:effectLst/>
                        </a:rPr>
                        <a:t>T/F test</a:t>
                      </a:r>
                      <a:endParaRPr lang="zh-TW" altLang="zh-TW" sz="1400" b="0">
                        <a:effectLst/>
                        <a:latin typeface="Ebrima" panose="02000000000000000000" pitchFamily="2" charset="0"/>
                        <a:ea typeface="+mn-ea"/>
                        <a:cs typeface="Ebrima" panose="02000000000000000000" pitchFamily="2" charset="0"/>
                      </a:endParaRPr>
                    </a:p>
                  </a:txBody>
                  <a:tcPr marL="15647" marR="1564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spcAft>
                          <a:spcPts val="0"/>
                        </a:spcAft>
                      </a:pPr>
                      <a:r>
                        <a:rPr lang="en-US" altLang="zh-TW" sz="1400" b="0" kern="1200" smtClean="0">
                          <a:solidFill>
                            <a:schemeClr val="tx1"/>
                          </a:solidFill>
                          <a:effectLst/>
                          <a:latin typeface="Ebrima" panose="02000000000000000000" pitchFamily="2" charset="0"/>
                          <a:ea typeface="Ebrima" panose="02000000000000000000" pitchFamily="2" charset="0"/>
                          <a:cs typeface="Ebrima" panose="02000000000000000000" pitchFamily="2" charset="0"/>
                        </a:rPr>
                        <a:t>(     ) Ac scan means at-speed scan. It uses the same test path of normal scan? The difference is that it needs a two at-speed clock pulse for capture?</a:t>
                      </a:r>
                      <a:endParaRPr lang="zh-TW" sz="1400" b="0" kern="1200">
                        <a:solidFill>
                          <a:schemeClr val="tx1"/>
                        </a:solidFill>
                        <a:effectLst/>
                        <a:latin typeface="Ebrima" panose="02000000000000000000" pitchFamily="2" charset="0"/>
                        <a:ea typeface="+mn-ea"/>
                        <a:cs typeface="Ebrima" panose="02000000000000000000" pitchFamily="2" charset="0"/>
                      </a:endParaRPr>
                    </a:p>
                  </a:txBody>
                  <a:tcPr marL="17782" marR="1778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76137">
                <a:tc>
                  <a:txBody>
                    <a:bodyPr/>
                    <a:lstStyle/>
                    <a:p>
                      <a:pPr algn="ctr">
                        <a:spcAft>
                          <a:spcPts val="0"/>
                        </a:spcAft>
                      </a:pPr>
                      <a:r>
                        <a:rPr lang="en-US" altLang="zh-TW" sz="1400" smtClean="0">
                          <a:effectLst/>
                        </a:rPr>
                        <a:t>4</a:t>
                      </a:r>
                      <a:endParaRPr lang="zh-TW" altLang="zh-TW" sz="1400" b="0">
                        <a:effectLst/>
                        <a:latin typeface="Ebrima" panose="02000000000000000000" pitchFamily="2" charset="0"/>
                        <a:ea typeface="+mn-ea"/>
                        <a:cs typeface="Ebrima" panose="02000000000000000000" pitchFamily="2" charset="0"/>
                      </a:endParaRPr>
                    </a:p>
                  </a:txBody>
                  <a:tcPr marL="15647" marR="1564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altLang="zh-TW" sz="1400" smtClean="0">
                          <a:effectLst/>
                        </a:rPr>
                        <a:t>T/F test</a:t>
                      </a:r>
                      <a:endParaRPr lang="zh-TW" altLang="zh-TW" sz="1400" b="0">
                        <a:effectLst/>
                        <a:latin typeface="Ebrima" panose="02000000000000000000" pitchFamily="2" charset="0"/>
                        <a:ea typeface="+mn-ea"/>
                        <a:cs typeface="Ebrima" panose="02000000000000000000" pitchFamily="2" charset="0"/>
                      </a:endParaRPr>
                    </a:p>
                  </a:txBody>
                  <a:tcPr marL="15647" marR="1564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spcAft>
                          <a:spcPts val="0"/>
                        </a:spcAft>
                      </a:pPr>
                      <a:r>
                        <a:rPr lang="en-US" altLang="zh-TW" sz="1400" b="0" kern="1200" smtClean="0">
                          <a:solidFill>
                            <a:schemeClr val="tx1"/>
                          </a:solidFill>
                          <a:effectLst/>
                          <a:latin typeface="Ebrima" panose="02000000000000000000" pitchFamily="2" charset="0"/>
                          <a:ea typeface="Ebrima" panose="02000000000000000000" pitchFamily="2" charset="0"/>
                          <a:cs typeface="Ebrima" panose="02000000000000000000" pitchFamily="2" charset="0"/>
                        </a:rPr>
                        <a:t>(     ) IOLT to test AC properties of IO cell?</a:t>
                      </a:r>
                      <a:endParaRPr lang="zh-TW" sz="1400" b="0" kern="1200">
                        <a:solidFill>
                          <a:schemeClr val="tx1"/>
                        </a:solidFill>
                        <a:effectLst/>
                        <a:latin typeface="Ebrima" panose="02000000000000000000" pitchFamily="2" charset="0"/>
                        <a:ea typeface="+mn-ea"/>
                        <a:cs typeface="Ebrima" panose="02000000000000000000" pitchFamily="2" charset="0"/>
                      </a:endParaRPr>
                    </a:p>
                  </a:txBody>
                  <a:tcPr marL="17782" marR="1778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609411">
                <a:tc>
                  <a:txBody>
                    <a:bodyPr/>
                    <a:lstStyle/>
                    <a:p>
                      <a:pPr algn="ctr">
                        <a:spcAft>
                          <a:spcPts val="0"/>
                        </a:spcAft>
                      </a:pPr>
                      <a:r>
                        <a:rPr lang="en-US" altLang="zh-TW" sz="1400" smtClean="0">
                          <a:effectLst/>
                        </a:rPr>
                        <a:t>5</a:t>
                      </a:r>
                      <a:endParaRPr lang="zh-TW" altLang="zh-TW" sz="1400" b="0">
                        <a:effectLst/>
                        <a:latin typeface="Ebrima" panose="02000000000000000000" pitchFamily="2" charset="0"/>
                        <a:ea typeface="+mn-ea"/>
                        <a:cs typeface="Ebrima" panose="02000000000000000000" pitchFamily="2" charset="0"/>
                      </a:endParaRPr>
                    </a:p>
                  </a:txBody>
                  <a:tcPr marL="15647" marR="1564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altLang="zh-TW" sz="1400" smtClean="0">
                          <a:effectLst/>
                        </a:rPr>
                        <a:t>T/F test</a:t>
                      </a:r>
                      <a:endParaRPr lang="zh-TW" altLang="zh-TW" sz="1400" b="0">
                        <a:effectLst/>
                        <a:latin typeface="Ebrima" panose="02000000000000000000" pitchFamily="2" charset="0"/>
                        <a:ea typeface="+mn-ea"/>
                        <a:cs typeface="Ebrima" panose="02000000000000000000" pitchFamily="2" charset="0"/>
                      </a:endParaRPr>
                    </a:p>
                  </a:txBody>
                  <a:tcPr marL="15647" marR="1564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spcAft>
                          <a:spcPts val="0"/>
                        </a:spcAft>
                      </a:pPr>
                      <a:r>
                        <a:rPr lang="en-US" altLang="zh-TW" sz="1400" b="0" kern="1200" smtClean="0">
                          <a:solidFill>
                            <a:schemeClr val="tx1"/>
                          </a:solidFill>
                          <a:effectLst/>
                          <a:latin typeface="Ebrima" panose="02000000000000000000" pitchFamily="2" charset="0"/>
                          <a:ea typeface="Ebrima" panose="02000000000000000000" pitchFamily="2" charset="0"/>
                          <a:cs typeface="Ebrima" panose="02000000000000000000" pitchFamily="2" charset="0"/>
                        </a:rPr>
                        <a:t>(     ) FTL is faraday’s internal test pattern format? And FTL is exchangeable with wgl?</a:t>
                      </a:r>
                      <a:endParaRPr lang="zh-TW" sz="1400" b="0" kern="1200">
                        <a:solidFill>
                          <a:schemeClr val="tx1"/>
                        </a:solidFill>
                        <a:effectLst/>
                        <a:latin typeface="Ebrima" panose="02000000000000000000" pitchFamily="2" charset="0"/>
                        <a:ea typeface="+mn-ea"/>
                        <a:cs typeface="Ebrima" panose="02000000000000000000" pitchFamily="2" charset="0"/>
                      </a:endParaRPr>
                    </a:p>
                  </a:txBody>
                  <a:tcPr marL="17782" marR="1778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4614310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sz="quarter" idx="10"/>
          </p:nvPr>
        </p:nvSpPr>
        <p:spPr/>
        <p:txBody>
          <a:bodyPr/>
          <a:lstStyle/>
          <a:p>
            <a:r>
              <a:rPr lang="en-US" altLang="zh-TW" dirty="0">
                <a:latin typeface="+mn-lt"/>
              </a:rPr>
              <a:t>Confidential information</a:t>
            </a:r>
          </a:p>
          <a:p>
            <a:pPr marL="361950" lvl="1" indent="0" algn="just">
              <a:buNone/>
            </a:pPr>
            <a:r>
              <a:rPr lang="en-US" altLang="zh-TW" sz="1400" dirty="0">
                <a:latin typeface="+mn-lt"/>
              </a:rPr>
              <a:t>The material is being disclosed to you pursuant to a non-disclosure agreement between you or your employer and Faraday. Information disclosed in this presentation may be used only as permitted under such an agreement.</a:t>
            </a:r>
          </a:p>
          <a:p>
            <a:pPr>
              <a:lnSpc>
                <a:spcPct val="150000"/>
              </a:lnSpc>
            </a:pPr>
            <a:r>
              <a:rPr lang="en-US" altLang="zh-TW" dirty="0">
                <a:latin typeface="+mn-lt"/>
              </a:rPr>
              <a:t>Legal notice</a:t>
            </a:r>
          </a:p>
          <a:p>
            <a:pPr marL="361950" lvl="1" indent="0" algn="just">
              <a:buNone/>
            </a:pPr>
            <a:r>
              <a:rPr lang="en-US" altLang="zh-TW" sz="1400" dirty="0">
                <a:latin typeface="+mn-lt"/>
              </a:rPr>
              <a:t>The information contained in this presentation is intended to provide a general guide as to which product is suited for a given requirement and shows suggested product applications. Specified functions and properties for products are only valid when handling instructions and other stated conditions and recommendations have been considered and followed. All descriptions, illustrations and dimensions in the information represent general particulars and do not form part of any contract. All information is provided “as is”, with no guarantee of completeness, accuracy, timeliness or of the results obtained from the use of the information, and without warranty of any kind, express or implied, including but not limited to warranties of performance. All information is subject to change without prior notice. Faraday assumes no responsibility whatsoever for any errors or inaccuracies about the information.</a:t>
            </a:r>
            <a:endParaRPr lang="en-US" altLang="zh-TW" sz="1400" b="1" dirty="0">
              <a:latin typeface="+mn-lt"/>
            </a:endParaRPr>
          </a:p>
        </p:txBody>
      </p:sp>
    </p:spTree>
    <p:extLst>
      <p:ext uri="{BB962C8B-B14F-4D97-AF65-F5344CB8AC3E}">
        <p14:creationId xmlns:p14="http://schemas.microsoft.com/office/powerpoint/2010/main" val="2305906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Manufacturing Test</a:t>
            </a:r>
            <a:endParaRPr lang="en-US"/>
          </a:p>
        </p:txBody>
      </p:sp>
      <p:sp>
        <p:nvSpPr>
          <p:cNvPr id="4" name="Rectangle 3"/>
          <p:cNvSpPr/>
          <p:nvPr/>
        </p:nvSpPr>
        <p:spPr>
          <a:xfrm>
            <a:off x="1440000" y="1800000"/>
            <a:ext cx="9338490" cy="646331"/>
          </a:xfrm>
          <a:prstGeom prst="rect">
            <a:avLst/>
          </a:prstGeom>
        </p:spPr>
        <p:txBody>
          <a:bodyPr wrap="square">
            <a:spAutoFit/>
          </a:bodyPr>
          <a:lstStyle/>
          <a:p>
            <a:pPr algn="just"/>
            <a:r>
              <a:rPr lang="en-US">
                <a:solidFill>
                  <a:srgbClr val="1A1A1A"/>
                </a:solidFill>
                <a:latin typeface="Ebrima" panose="02000000000000000000" pitchFamily="2" charset="0"/>
                <a:ea typeface="Ebrima" panose="02000000000000000000" pitchFamily="2" charset="0"/>
                <a:cs typeface="Ebrima" panose="02000000000000000000" pitchFamily="2" charset="0"/>
              </a:rPr>
              <a:t>The chip manufacturing </a:t>
            </a:r>
            <a:r>
              <a:rPr lang="en-US" smtClean="0">
                <a:solidFill>
                  <a:srgbClr val="1A1A1A"/>
                </a:solidFill>
                <a:latin typeface="Ebrima" panose="02000000000000000000" pitchFamily="2" charset="0"/>
                <a:ea typeface="Ebrima" panose="02000000000000000000" pitchFamily="2" charset="0"/>
                <a:cs typeface="Ebrima" panose="02000000000000000000" pitchFamily="2" charset="0"/>
              </a:rPr>
              <a:t>process </a:t>
            </a:r>
            <a:r>
              <a:rPr lang="en-US">
                <a:solidFill>
                  <a:srgbClr val="1A1A1A"/>
                </a:solidFill>
                <a:latin typeface="Ebrima" panose="02000000000000000000" pitchFamily="2" charset="0"/>
                <a:ea typeface="Ebrima" panose="02000000000000000000" pitchFamily="2" charset="0"/>
                <a:cs typeface="Ebrima" panose="02000000000000000000" pitchFamily="2" charset="0"/>
              </a:rPr>
              <a:t>is prone to </a:t>
            </a:r>
            <a:r>
              <a:rPr lang="en-US" smtClean="0">
                <a:solidFill>
                  <a:srgbClr val="1A1A1A"/>
                </a:solidFill>
                <a:latin typeface="Ebrima" panose="02000000000000000000" pitchFamily="2" charset="0"/>
                <a:ea typeface="Ebrima" panose="02000000000000000000" pitchFamily="2" charset="0"/>
                <a:cs typeface="Ebrima" panose="02000000000000000000" pitchFamily="2" charset="0"/>
              </a:rPr>
              <a:t>(physical) </a:t>
            </a:r>
            <a:r>
              <a:rPr lang="en-US" b="1" smtClean="0">
                <a:solidFill>
                  <a:srgbClr val="1A1A1A"/>
                </a:solidFill>
                <a:latin typeface="Ebrima" panose="02000000000000000000" pitchFamily="2" charset="0"/>
                <a:ea typeface="Ebrima" panose="02000000000000000000" pitchFamily="2" charset="0"/>
                <a:cs typeface="Ebrima" panose="02000000000000000000" pitchFamily="2" charset="0"/>
              </a:rPr>
              <a:t>defect</a:t>
            </a:r>
            <a:r>
              <a:rPr lang="en-US" smtClean="0">
                <a:solidFill>
                  <a:srgbClr val="1A1A1A"/>
                </a:solidFill>
                <a:latin typeface="Ebrima" panose="02000000000000000000" pitchFamily="2" charset="0"/>
                <a:ea typeface="Ebrima" panose="02000000000000000000" pitchFamily="2" charset="0"/>
                <a:cs typeface="Ebrima" panose="02000000000000000000" pitchFamily="2" charset="0"/>
              </a:rPr>
              <a:t>s – errors / glitches / mistakes that result in the produced chip(s) fail </a:t>
            </a:r>
            <a:r>
              <a:rPr lang="en-US">
                <a:solidFill>
                  <a:srgbClr val="1A1A1A"/>
                </a:solidFill>
                <a:latin typeface="Ebrima" panose="02000000000000000000" pitchFamily="2" charset="0"/>
                <a:ea typeface="Ebrima" panose="02000000000000000000" pitchFamily="2" charset="0"/>
                <a:cs typeface="Ebrima" panose="02000000000000000000" pitchFamily="2" charset="0"/>
              </a:rPr>
              <a:t>to perform in a required </a:t>
            </a:r>
            <a:r>
              <a:rPr lang="en-US" smtClean="0">
                <a:solidFill>
                  <a:srgbClr val="1A1A1A"/>
                </a:solidFill>
                <a:latin typeface="Ebrima" panose="02000000000000000000" pitchFamily="2" charset="0"/>
                <a:ea typeface="Ebrima" panose="02000000000000000000" pitchFamily="2" charset="0"/>
                <a:cs typeface="Ebrima" panose="02000000000000000000" pitchFamily="2" charset="0"/>
              </a:rPr>
              <a:t>manner.</a:t>
            </a:r>
            <a:endParaRPr lang="en-US">
              <a:latin typeface="Ebrima" panose="02000000000000000000" pitchFamily="2" charset="0"/>
              <a:ea typeface="Ebrima" panose="02000000000000000000" pitchFamily="2" charset="0"/>
              <a:cs typeface="Ebrima" panose="02000000000000000000" pitchFamily="2" charset="0"/>
            </a:endParaRPr>
          </a:p>
        </p:txBody>
      </p:sp>
      <p:pic>
        <p:nvPicPr>
          <p:cNvPr id="14" name="Picture 13"/>
          <p:cNvPicPr>
            <a:picLocks noChangeAspect="1"/>
          </p:cNvPicPr>
          <p:nvPr/>
        </p:nvPicPr>
        <p:blipFill>
          <a:blip r:embed="rId3"/>
          <a:stretch>
            <a:fillRect/>
          </a:stretch>
        </p:blipFill>
        <p:spPr>
          <a:xfrm>
            <a:off x="590037" y="2446331"/>
            <a:ext cx="11011925" cy="3859389"/>
          </a:xfrm>
          <a:prstGeom prst="rect">
            <a:avLst/>
          </a:prstGeom>
        </p:spPr>
      </p:pic>
    </p:spTree>
    <p:extLst>
      <p:ext uri="{BB962C8B-B14F-4D97-AF65-F5344CB8AC3E}">
        <p14:creationId xmlns:p14="http://schemas.microsoft.com/office/powerpoint/2010/main" val="31160329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The </a:t>
            </a:r>
            <a:r>
              <a:rPr lang="en-US" smtClean="0"/>
              <a:t>Goals </a:t>
            </a:r>
            <a:r>
              <a:rPr lang="en-US"/>
              <a:t>of Manufacturing Test</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0000" y="2216460"/>
            <a:ext cx="4191000" cy="3619500"/>
          </a:xfrm>
          <a:prstGeom prst="rect">
            <a:avLst/>
          </a:prstGeom>
        </p:spPr>
      </p:pic>
      <p:sp>
        <p:nvSpPr>
          <p:cNvPr id="24" name="文字方塊 5"/>
          <p:cNvSpPr txBox="1"/>
          <p:nvPr/>
        </p:nvSpPr>
        <p:spPr>
          <a:xfrm>
            <a:off x="1440000" y="1790947"/>
            <a:ext cx="3014305" cy="400110"/>
          </a:xfrm>
          <a:prstGeom prst="rect">
            <a:avLst/>
          </a:prstGeom>
          <a:noFill/>
        </p:spPr>
        <p:txBody>
          <a:bodyPr wrap="square" rtlCol="0">
            <a:spAutoFit/>
          </a:bodyPr>
          <a:lstStyle/>
          <a:p>
            <a:r>
              <a:rPr lang="en-US" altLang="zh-TW" sz="2000" b="1" smtClean="0">
                <a:solidFill>
                  <a:schemeClr val="accent4">
                    <a:lumMod val="75000"/>
                  </a:schemeClr>
                </a:solidFill>
                <a:latin typeface="+mj-lt"/>
                <a:ea typeface="Ebrima" panose="02000000000000000000" pitchFamily="2" charset="0"/>
                <a:cs typeface="Ebrima" panose="02000000000000000000" pitchFamily="2" charset="0"/>
              </a:rPr>
              <a:t>Shipping quality assurance</a:t>
            </a:r>
            <a:endParaRPr lang="en-US" altLang="zh-TW" sz="2000" b="1" dirty="0">
              <a:solidFill>
                <a:schemeClr val="accent4">
                  <a:lumMod val="75000"/>
                </a:schemeClr>
              </a:solidFill>
              <a:latin typeface="+mj-lt"/>
              <a:ea typeface="Ebrima" panose="02000000000000000000" pitchFamily="2" charset="0"/>
              <a:cs typeface="Ebrima" panose="02000000000000000000" pitchFamily="2" charset="0"/>
            </a:endParaRPr>
          </a:p>
        </p:txBody>
      </p:sp>
      <p:cxnSp>
        <p:nvCxnSpPr>
          <p:cNvPr id="26" name="Straight Connector 25"/>
          <p:cNvCxnSpPr/>
          <p:nvPr/>
        </p:nvCxnSpPr>
        <p:spPr>
          <a:xfrm>
            <a:off x="6096000" y="1964602"/>
            <a:ext cx="0" cy="4273236"/>
          </a:xfrm>
          <a:prstGeom prst="line">
            <a:avLst/>
          </a:prstGeom>
          <a:ln w="38100" cap="rnd">
            <a:solidFill>
              <a:schemeClr val="accent4">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7" name="文字方塊 5"/>
          <p:cNvSpPr txBox="1"/>
          <p:nvPr/>
        </p:nvSpPr>
        <p:spPr>
          <a:xfrm>
            <a:off x="6933944" y="1790947"/>
            <a:ext cx="4228979" cy="400110"/>
          </a:xfrm>
          <a:prstGeom prst="rect">
            <a:avLst/>
          </a:prstGeom>
          <a:noFill/>
        </p:spPr>
        <p:txBody>
          <a:bodyPr wrap="square" rtlCol="0">
            <a:spAutoFit/>
          </a:bodyPr>
          <a:lstStyle/>
          <a:p>
            <a:r>
              <a:rPr lang="en-US" altLang="zh-TW" sz="2000" b="1" smtClean="0">
                <a:solidFill>
                  <a:schemeClr val="accent4">
                    <a:lumMod val="75000"/>
                  </a:schemeClr>
                </a:solidFill>
                <a:latin typeface="+mj-lt"/>
                <a:ea typeface="Ebrima" panose="02000000000000000000" pitchFamily="2" charset="0"/>
                <a:cs typeface="Ebrima" panose="02000000000000000000" pitchFamily="2" charset="0"/>
              </a:rPr>
              <a:t>Test cost management – Rule of Ten</a:t>
            </a:r>
            <a:endParaRPr lang="en-US" altLang="zh-TW" sz="2000" b="1" dirty="0">
              <a:solidFill>
                <a:schemeClr val="accent4">
                  <a:lumMod val="75000"/>
                </a:schemeClr>
              </a:solidFill>
              <a:latin typeface="+mj-lt"/>
              <a:ea typeface="Ebrima" panose="02000000000000000000" pitchFamily="2" charset="0"/>
              <a:cs typeface="Ebrima" panose="02000000000000000000" pitchFamily="2" charset="0"/>
            </a:endParaRPr>
          </a:p>
        </p:txBody>
      </p:sp>
      <p:pic>
        <p:nvPicPr>
          <p:cNvPr id="29" name="Picture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3944" y="2490787"/>
            <a:ext cx="4432448" cy="3176588"/>
          </a:xfrm>
          <a:prstGeom prst="rect">
            <a:avLst/>
          </a:prstGeom>
        </p:spPr>
      </p:pic>
    </p:spTree>
    <p:extLst>
      <p:ext uri="{BB962C8B-B14F-4D97-AF65-F5344CB8AC3E}">
        <p14:creationId xmlns:p14="http://schemas.microsoft.com/office/powerpoint/2010/main" val="1838460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DFT – Design For Testability</a:t>
            </a:r>
            <a:endParaRPr lang="en-US"/>
          </a:p>
        </p:txBody>
      </p:sp>
      <p:sp>
        <p:nvSpPr>
          <p:cNvPr id="3" name="Rectangle 2"/>
          <p:cNvSpPr/>
          <p:nvPr/>
        </p:nvSpPr>
        <p:spPr>
          <a:xfrm>
            <a:off x="1440000" y="1800000"/>
            <a:ext cx="9324570" cy="1877437"/>
          </a:xfrm>
          <a:prstGeom prst="rect">
            <a:avLst/>
          </a:prstGeom>
        </p:spPr>
        <p:txBody>
          <a:bodyPr wrap="square">
            <a:spAutoFit/>
          </a:bodyPr>
          <a:lstStyle/>
          <a:p>
            <a:pPr algn="just"/>
            <a:r>
              <a:rPr lang="en-US">
                <a:solidFill>
                  <a:srgbClr val="000000"/>
                </a:solidFill>
                <a:latin typeface="Ebrima" panose="02000000000000000000" pitchFamily="2" charset="0"/>
                <a:ea typeface="Ebrima" panose="02000000000000000000" pitchFamily="2" charset="0"/>
                <a:cs typeface="Ebrima" panose="02000000000000000000" pitchFamily="2" charset="0"/>
              </a:rPr>
              <a:t>Design-for-testability (DFT) refers to the techniques of </a:t>
            </a:r>
            <a:r>
              <a:rPr lang="en-US" b="1">
                <a:solidFill>
                  <a:srgbClr val="000000"/>
                </a:solidFill>
                <a:latin typeface="Ebrima" panose="02000000000000000000" pitchFamily="2" charset="0"/>
                <a:ea typeface="Ebrima" panose="02000000000000000000" pitchFamily="2" charset="0"/>
                <a:cs typeface="Ebrima" panose="02000000000000000000" pitchFamily="2" charset="0"/>
              </a:rPr>
              <a:t>inserting additional circuitry </a:t>
            </a:r>
            <a:r>
              <a:rPr lang="en-US">
                <a:solidFill>
                  <a:srgbClr val="000000"/>
                </a:solidFill>
                <a:latin typeface="Ebrima" panose="02000000000000000000" pitchFamily="2" charset="0"/>
                <a:ea typeface="Ebrima" panose="02000000000000000000" pitchFamily="2" charset="0"/>
                <a:cs typeface="Ebrima" panose="02000000000000000000" pitchFamily="2" charset="0"/>
              </a:rPr>
              <a:t>to a design in such </a:t>
            </a:r>
            <a:r>
              <a:rPr lang="en-US" smtClean="0">
                <a:solidFill>
                  <a:srgbClr val="000000"/>
                </a:solidFill>
                <a:latin typeface="Ebrima" panose="02000000000000000000" pitchFamily="2" charset="0"/>
                <a:ea typeface="Ebrima" panose="02000000000000000000" pitchFamily="2" charset="0"/>
                <a:cs typeface="Ebrima" panose="02000000000000000000" pitchFamily="2" charset="0"/>
              </a:rPr>
              <a:t>a </a:t>
            </a:r>
            <a:r>
              <a:rPr lang="en-US">
                <a:solidFill>
                  <a:srgbClr val="000000"/>
                </a:solidFill>
                <a:latin typeface="Ebrima" panose="02000000000000000000" pitchFamily="2" charset="0"/>
                <a:ea typeface="Ebrima" panose="02000000000000000000" pitchFamily="2" charset="0"/>
                <a:cs typeface="Ebrima" panose="02000000000000000000" pitchFamily="2" charset="0"/>
              </a:rPr>
              <a:t>way </a:t>
            </a:r>
            <a:r>
              <a:rPr lang="en-US" smtClean="0">
                <a:solidFill>
                  <a:srgbClr val="000000"/>
                </a:solidFill>
                <a:latin typeface="Ebrima" panose="02000000000000000000" pitchFamily="2" charset="0"/>
                <a:ea typeface="Ebrima" panose="02000000000000000000" pitchFamily="2" charset="0"/>
                <a:cs typeface="Ebrima" panose="02000000000000000000" pitchFamily="2" charset="0"/>
              </a:rPr>
              <a:t>that makes </a:t>
            </a:r>
            <a:r>
              <a:rPr lang="en-US" b="1" smtClean="0">
                <a:solidFill>
                  <a:srgbClr val="000000"/>
                </a:solidFill>
                <a:latin typeface="Ebrima" panose="02000000000000000000" pitchFamily="2" charset="0"/>
                <a:ea typeface="Ebrima" panose="02000000000000000000" pitchFamily="2" charset="0"/>
                <a:cs typeface="Ebrima" panose="02000000000000000000" pitchFamily="2" charset="0"/>
              </a:rPr>
              <a:t>testing</a:t>
            </a:r>
            <a:r>
              <a:rPr lang="en-US" smtClean="0">
                <a:solidFill>
                  <a:srgbClr val="000000"/>
                </a:solidFill>
                <a:latin typeface="Ebrima" panose="02000000000000000000" pitchFamily="2" charset="0"/>
                <a:ea typeface="Ebrima" panose="02000000000000000000" pitchFamily="2" charset="0"/>
                <a:cs typeface="Ebrima" panose="02000000000000000000" pitchFamily="2" charset="0"/>
              </a:rPr>
              <a:t>, specifically identifying </a:t>
            </a:r>
            <a:r>
              <a:rPr lang="en-US" b="1" smtClean="0">
                <a:solidFill>
                  <a:schemeClr val="accent4">
                    <a:lumMod val="60000"/>
                    <a:lumOff val="40000"/>
                  </a:schemeClr>
                </a:solidFill>
                <a:latin typeface="Ebrima" panose="02000000000000000000" pitchFamily="2" charset="0"/>
                <a:ea typeface="Ebrima" panose="02000000000000000000" pitchFamily="2" charset="0"/>
                <a:cs typeface="Ebrima" panose="02000000000000000000" pitchFamily="2" charset="0"/>
              </a:rPr>
              <a:t>physical defects</a:t>
            </a:r>
            <a:r>
              <a:rPr lang="en-US" smtClean="0">
                <a:solidFill>
                  <a:srgbClr val="000000"/>
                </a:solidFill>
                <a:latin typeface="Ebrima" panose="02000000000000000000" pitchFamily="2" charset="0"/>
                <a:ea typeface="Ebrima" panose="02000000000000000000" pitchFamily="2" charset="0"/>
                <a:cs typeface="Ebrima" panose="02000000000000000000" pitchFamily="2" charset="0"/>
              </a:rPr>
              <a:t>, become easier and more efficient.</a:t>
            </a:r>
          </a:p>
          <a:p>
            <a:pPr algn="just"/>
            <a:endParaRPr lang="en-US" sz="800" smtClean="0">
              <a:solidFill>
                <a:srgbClr val="000000"/>
              </a:solidFill>
              <a:latin typeface="Ebrima" panose="02000000000000000000" pitchFamily="2" charset="0"/>
              <a:ea typeface="Ebrima" panose="02000000000000000000" pitchFamily="2" charset="0"/>
              <a:cs typeface="Ebrima" panose="02000000000000000000" pitchFamily="2" charset="0"/>
            </a:endParaRPr>
          </a:p>
          <a:p>
            <a:pPr algn="just"/>
            <a:r>
              <a:rPr lang="en-US" smtClean="0">
                <a:solidFill>
                  <a:srgbClr val="000000"/>
                </a:solidFill>
                <a:latin typeface="Ebrima" panose="02000000000000000000" pitchFamily="2" charset="0"/>
                <a:ea typeface="Ebrima" panose="02000000000000000000" pitchFamily="2" charset="0"/>
                <a:cs typeface="Ebrima" panose="02000000000000000000" pitchFamily="2" charset="0"/>
              </a:rPr>
              <a:t>In </a:t>
            </a:r>
            <a:r>
              <a:rPr lang="en-US">
                <a:solidFill>
                  <a:srgbClr val="000000"/>
                </a:solidFill>
                <a:latin typeface="Ebrima" panose="02000000000000000000" pitchFamily="2" charset="0"/>
                <a:ea typeface="Ebrima" panose="02000000000000000000" pitchFamily="2" charset="0"/>
                <a:cs typeface="Ebrima" panose="02000000000000000000" pitchFamily="2" charset="0"/>
              </a:rPr>
              <a:t>deciding what DFT technique to </a:t>
            </a:r>
            <a:r>
              <a:rPr lang="en-US" smtClean="0">
                <a:solidFill>
                  <a:srgbClr val="000000"/>
                </a:solidFill>
                <a:latin typeface="Ebrima" panose="02000000000000000000" pitchFamily="2" charset="0"/>
                <a:ea typeface="Ebrima" panose="02000000000000000000" pitchFamily="2" charset="0"/>
                <a:cs typeface="Ebrima" panose="02000000000000000000" pitchFamily="2" charset="0"/>
              </a:rPr>
              <a:t>use, </a:t>
            </a:r>
            <a:r>
              <a:rPr lang="en-US">
                <a:solidFill>
                  <a:srgbClr val="000000"/>
                </a:solidFill>
                <a:latin typeface="Ebrima" panose="02000000000000000000" pitchFamily="2" charset="0"/>
                <a:ea typeface="Ebrima" panose="02000000000000000000" pitchFamily="2" charset="0"/>
                <a:cs typeface="Ebrima" panose="02000000000000000000" pitchFamily="2" charset="0"/>
              </a:rPr>
              <a:t>one must weigh the advantages of simpler test vector generation, higher fault coverage, and </a:t>
            </a:r>
            <a:r>
              <a:rPr lang="en-US" smtClean="0">
                <a:solidFill>
                  <a:srgbClr val="000000"/>
                </a:solidFill>
                <a:latin typeface="Ebrima" panose="02000000000000000000" pitchFamily="2" charset="0"/>
                <a:ea typeface="Ebrima" panose="02000000000000000000" pitchFamily="2" charset="0"/>
                <a:cs typeface="Ebrima" panose="02000000000000000000" pitchFamily="2" charset="0"/>
              </a:rPr>
              <a:t>accelerated test process against its prices of </a:t>
            </a:r>
            <a:r>
              <a:rPr lang="en-US">
                <a:solidFill>
                  <a:srgbClr val="000000"/>
                </a:solidFill>
                <a:latin typeface="Ebrima" panose="02000000000000000000" pitchFamily="2" charset="0"/>
                <a:ea typeface="Ebrima" panose="02000000000000000000" pitchFamily="2" charset="0"/>
                <a:cs typeface="Ebrima" panose="02000000000000000000" pitchFamily="2" charset="0"/>
              </a:rPr>
              <a:t>hardware overhead, performance penalty, </a:t>
            </a:r>
            <a:r>
              <a:rPr lang="en-US" smtClean="0">
                <a:solidFill>
                  <a:srgbClr val="000000"/>
                </a:solidFill>
                <a:latin typeface="Ebrima" panose="02000000000000000000" pitchFamily="2" charset="0"/>
                <a:ea typeface="Ebrima" panose="02000000000000000000" pitchFamily="2" charset="0"/>
                <a:cs typeface="Ebrima" panose="02000000000000000000" pitchFamily="2" charset="0"/>
              </a:rPr>
              <a:t>noise </a:t>
            </a:r>
            <a:r>
              <a:rPr lang="en-US">
                <a:solidFill>
                  <a:srgbClr val="000000"/>
                </a:solidFill>
                <a:latin typeface="Ebrima" panose="02000000000000000000" pitchFamily="2" charset="0"/>
                <a:ea typeface="Ebrima" panose="02000000000000000000" pitchFamily="2" charset="0"/>
                <a:cs typeface="Ebrima" panose="02000000000000000000" pitchFamily="2" charset="0"/>
              </a:rPr>
              <a:t>and parasitic </a:t>
            </a:r>
            <a:r>
              <a:rPr lang="en-US" smtClean="0">
                <a:solidFill>
                  <a:srgbClr val="000000"/>
                </a:solidFill>
                <a:latin typeface="Ebrima" panose="02000000000000000000" pitchFamily="2" charset="0"/>
                <a:ea typeface="Ebrima" panose="02000000000000000000" pitchFamily="2" charset="0"/>
                <a:cs typeface="Ebrima" panose="02000000000000000000" pitchFamily="2" charset="0"/>
              </a:rPr>
              <a:t>effects.</a:t>
            </a:r>
            <a:endParaRPr lang="en-US">
              <a:solidFill>
                <a:srgbClr val="000000"/>
              </a:solidFill>
              <a:latin typeface="Ebrima" panose="02000000000000000000" pitchFamily="2" charset="0"/>
              <a:ea typeface="Ebrima" panose="02000000000000000000" pitchFamily="2" charset="0"/>
              <a:cs typeface="Ebrima" panose="02000000000000000000" pitchFamily="2" charset="0"/>
            </a:endParaRPr>
          </a:p>
        </p:txBody>
      </p:sp>
      <p:grpSp>
        <p:nvGrpSpPr>
          <p:cNvPr id="14" name="Group 13"/>
          <p:cNvGrpSpPr/>
          <p:nvPr/>
        </p:nvGrpSpPr>
        <p:grpSpPr>
          <a:xfrm>
            <a:off x="1440000" y="3911990"/>
            <a:ext cx="9324570" cy="2047875"/>
            <a:chOff x="1440000" y="3733799"/>
            <a:chExt cx="9324570" cy="2047875"/>
          </a:xfrm>
        </p:grpSpPr>
        <p:sp>
          <p:nvSpPr>
            <p:cNvPr id="13" name="Rectangle 12"/>
            <p:cNvSpPr/>
            <p:nvPr/>
          </p:nvSpPr>
          <p:spPr>
            <a:xfrm>
              <a:off x="1440000" y="3733799"/>
              <a:ext cx="9324570" cy="2047875"/>
            </a:xfrm>
            <a:prstGeom prst="rect">
              <a:avLst/>
            </a:prstGeom>
            <a:solidFill>
              <a:schemeClr val="accent3">
                <a:lumMod val="20000"/>
                <a:lumOff val="80000"/>
                <a:alpha val="5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文字方塊 5"/>
            <p:cNvSpPr txBox="1"/>
            <p:nvPr/>
          </p:nvSpPr>
          <p:spPr>
            <a:xfrm>
              <a:off x="1521482" y="3815528"/>
              <a:ext cx="8102020" cy="400110"/>
            </a:xfrm>
            <a:prstGeom prst="rect">
              <a:avLst/>
            </a:prstGeom>
            <a:noFill/>
          </p:spPr>
          <p:txBody>
            <a:bodyPr wrap="square" rtlCol="0">
              <a:spAutoFit/>
            </a:bodyPr>
            <a:lstStyle/>
            <a:p>
              <a:r>
                <a:rPr lang="vi-VN" altLang="zh-TW" sz="2000" b="1" smtClean="0">
                  <a:solidFill>
                    <a:schemeClr val="accent4">
                      <a:lumMod val="75000"/>
                    </a:schemeClr>
                  </a:solidFill>
                  <a:latin typeface="+mj-lt"/>
                  <a:ea typeface="Ebrima" panose="02000000000000000000" pitchFamily="2" charset="0"/>
                  <a:cs typeface="Ebrima" panose="02000000000000000000" pitchFamily="2" charset="0"/>
                </a:rPr>
                <a:t>How were DFT techniques developed?</a:t>
              </a:r>
              <a:endParaRPr lang="en-US" altLang="zh-TW" sz="2000" b="1">
                <a:solidFill>
                  <a:schemeClr val="accent4">
                    <a:lumMod val="75000"/>
                  </a:schemeClr>
                </a:solidFill>
                <a:latin typeface="+mj-lt"/>
                <a:ea typeface="Ebrima" panose="02000000000000000000" pitchFamily="2" charset="0"/>
                <a:cs typeface="Ebrima" panose="02000000000000000000" pitchFamily="2" charset="0"/>
              </a:endParaRPr>
            </a:p>
          </p:txBody>
        </p:sp>
        <p:sp>
          <p:nvSpPr>
            <p:cNvPr id="6" name="Text Box 57"/>
            <p:cNvSpPr txBox="1">
              <a:spLocks noChangeArrowheads="1"/>
            </p:cNvSpPr>
            <p:nvPr/>
          </p:nvSpPr>
          <p:spPr bwMode="auto">
            <a:xfrm>
              <a:off x="1936224" y="4248240"/>
              <a:ext cx="8188270" cy="1338828"/>
            </a:xfrm>
            <a:prstGeom prst="rect">
              <a:avLst/>
            </a:prstGeom>
            <a:noFill/>
            <a:ln>
              <a:noFill/>
            </a:ln>
            <a:effectLst/>
            <a:extLst/>
          </p:spPr>
          <p:txBody>
            <a:bodyPr wrap="square">
              <a:spAutoFit/>
            </a:bodyPr>
            <a:lstStyle>
              <a:lvl1pPr eaLnBrk="0" hangingPunct="0">
                <a:spcBef>
                  <a:spcPct val="20000"/>
                </a:spcBef>
                <a:buClr>
                  <a:srgbClr val="003366"/>
                </a:buClr>
                <a:buFont typeface="Wingdings" panose="05000000000000000000" pitchFamily="2" charset="2"/>
                <a:buChar char="v"/>
                <a:defRPr kumimoji="1" sz="2800" b="1">
                  <a:solidFill>
                    <a:schemeClr val="tx1"/>
                  </a:solidFill>
                  <a:latin typeface="Verdana" panose="020B0604030504040204" pitchFamily="34" charset="0"/>
                  <a:ea typeface="新細明體" panose="02020500000000000000" pitchFamily="18" charset="-120"/>
                </a:defRPr>
              </a:lvl1pPr>
              <a:lvl2pPr marL="742950" indent="-285750" eaLnBrk="0" hangingPunct="0">
                <a:spcBef>
                  <a:spcPct val="20000"/>
                </a:spcBef>
                <a:buClr>
                  <a:srgbClr val="003366"/>
                </a:buClr>
                <a:buFont typeface="Wingdings" panose="05000000000000000000" pitchFamily="2" charset="2"/>
                <a:buChar char="v"/>
                <a:defRPr kumimoji="1" sz="2400">
                  <a:solidFill>
                    <a:schemeClr val="tx1"/>
                  </a:solidFill>
                  <a:latin typeface="Verdana" panose="020B0604030504040204" pitchFamily="34" charset="0"/>
                  <a:ea typeface="新細明體" panose="02020500000000000000" pitchFamily="18" charset="-120"/>
                </a:defRPr>
              </a:lvl2pPr>
              <a:lvl3pPr marL="1143000" indent="-228600" eaLnBrk="0" hangingPunct="0">
                <a:spcBef>
                  <a:spcPct val="20000"/>
                </a:spcBef>
                <a:buClr>
                  <a:srgbClr val="003366"/>
                </a:buClr>
                <a:buFont typeface="Wingdings" panose="05000000000000000000" pitchFamily="2" charset="2"/>
                <a:buChar char="v"/>
                <a:defRPr kumimoji="1" sz="2000">
                  <a:solidFill>
                    <a:schemeClr val="tx1"/>
                  </a:solidFill>
                  <a:latin typeface="Verdana" panose="020B0604030504040204" pitchFamily="34" charset="0"/>
                  <a:ea typeface="新細明體" panose="02020500000000000000" pitchFamily="18" charset="-120"/>
                </a:defRPr>
              </a:lvl3pPr>
              <a:lvl4pPr marL="1600200" indent="-228600" eaLnBrk="0" hangingPunct="0">
                <a:spcBef>
                  <a:spcPct val="20000"/>
                </a:spcBef>
                <a:buClr>
                  <a:srgbClr val="003366"/>
                </a:buClr>
                <a:buFont typeface="Wingdings" panose="05000000000000000000" pitchFamily="2" charset="2"/>
                <a:buChar char="v"/>
                <a:defRPr kumimoji="1">
                  <a:solidFill>
                    <a:schemeClr val="tx1"/>
                  </a:solidFill>
                  <a:latin typeface="Verdana" panose="020B0604030504040204" pitchFamily="34" charset="0"/>
                  <a:ea typeface="新細明體" panose="02020500000000000000" pitchFamily="18" charset="-120"/>
                </a:defRPr>
              </a:lvl4pPr>
              <a:lvl5pPr marL="2057400" indent="-228600" eaLnBrk="0" hangingPunct="0">
                <a:spcBef>
                  <a:spcPct val="20000"/>
                </a:spcBef>
                <a:buClr>
                  <a:srgbClr val="003366"/>
                </a:buClr>
                <a:buFont typeface="Wingdings" panose="05000000000000000000" pitchFamily="2" charset="2"/>
                <a:buChar char="v"/>
                <a:defRPr kumimoji="1" sz="1600">
                  <a:solidFill>
                    <a:schemeClr val="tx1"/>
                  </a:solidFill>
                  <a:latin typeface="Verdan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rgbClr val="003366"/>
                </a:buClr>
                <a:buFont typeface="Wingdings" panose="05000000000000000000" pitchFamily="2" charset="2"/>
                <a:buChar char="v"/>
                <a:defRPr kumimoji="1" sz="1600">
                  <a:solidFill>
                    <a:schemeClr val="tx1"/>
                  </a:solidFill>
                  <a:latin typeface="Verdan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rgbClr val="003366"/>
                </a:buClr>
                <a:buFont typeface="Wingdings" panose="05000000000000000000" pitchFamily="2" charset="2"/>
                <a:buChar char="v"/>
                <a:defRPr kumimoji="1" sz="1600">
                  <a:solidFill>
                    <a:schemeClr val="tx1"/>
                  </a:solidFill>
                  <a:latin typeface="Verdan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rgbClr val="003366"/>
                </a:buClr>
                <a:buFont typeface="Wingdings" panose="05000000000000000000" pitchFamily="2" charset="2"/>
                <a:buChar char="v"/>
                <a:defRPr kumimoji="1" sz="1600">
                  <a:solidFill>
                    <a:schemeClr val="tx1"/>
                  </a:solidFill>
                  <a:latin typeface="Verdan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rgbClr val="003366"/>
                </a:buClr>
                <a:buFont typeface="Wingdings" panose="05000000000000000000" pitchFamily="2" charset="2"/>
                <a:buChar char="v"/>
                <a:defRPr kumimoji="1" sz="1600">
                  <a:solidFill>
                    <a:schemeClr val="tx1"/>
                  </a:solidFill>
                  <a:latin typeface="Verdana" panose="020B0604030504040204" pitchFamily="34" charset="0"/>
                  <a:ea typeface="新細明體" panose="02020500000000000000" pitchFamily="18" charset="-120"/>
                </a:defRPr>
              </a:lvl9pPr>
            </a:lstStyle>
            <a:p>
              <a:pPr eaLnBrk="1" hangingPunct="1">
                <a:lnSpc>
                  <a:spcPct val="150000"/>
                </a:lnSpc>
                <a:spcBef>
                  <a:spcPct val="0"/>
                </a:spcBef>
                <a:buClrTx/>
                <a:buNone/>
              </a:pPr>
              <a:r>
                <a:rPr lang="en-US" altLang="zh-TW" sz="1800" b="0" smtClean="0">
                  <a:solidFill>
                    <a:schemeClr val="tx1">
                      <a:lumMod val="50000"/>
                    </a:schemeClr>
                  </a:solidFill>
                  <a:latin typeface="Ebrima" panose="02000000000000000000" pitchFamily="2" charset="0"/>
                  <a:ea typeface="Ebrima" panose="02000000000000000000" pitchFamily="2" charset="0"/>
                  <a:cs typeface="Ebrima" panose="02000000000000000000" pitchFamily="2" charset="0"/>
                </a:rPr>
                <a:t>Identify physical defects.</a:t>
              </a:r>
              <a:endParaRPr lang="en-US" altLang="zh-TW" sz="1800" b="0" dirty="0" smtClean="0">
                <a:solidFill>
                  <a:schemeClr val="tx1">
                    <a:lumMod val="50000"/>
                  </a:schemeClr>
                </a:solidFill>
                <a:latin typeface="Ebrima" panose="02000000000000000000" pitchFamily="2" charset="0"/>
                <a:ea typeface="Ebrima" panose="02000000000000000000" pitchFamily="2" charset="0"/>
                <a:cs typeface="Ebrima" panose="02000000000000000000" pitchFamily="2" charset="0"/>
              </a:endParaRPr>
            </a:p>
            <a:p>
              <a:pPr eaLnBrk="1" hangingPunct="1">
                <a:lnSpc>
                  <a:spcPct val="150000"/>
                </a:lnSpc>
                <a:spcBef>
                  <a:spcPct val="0"/>
                </a:spcBef>
                <a:buClrTx/>
                <a:buNone/>
              </a:pPr>
              <a:r>
                <a:rPr lang="en-US" altLang="zh-TW" sz="1800" b="0" dirty="0" smtClean="0">
                  <a:solidFill>
                    <a:schemeClr val="tx1">
                      <a:lumMod val="50000"/>
                    </a:schemeClr>
                  </a:solidFill>
                  <a:latin typeface="Ebrima" panose="02000000000000000000" pitchFamily="2" charset="0"/>
                  <a:ea typeface="Ebrima" panose="02000000000000000000" pitchFamily="2" charset="0"/>
                  <a:cs typeface="Ebrima" panose="02000000000000000000" pitchFamily="2" charset="0"/>
                </a:rPr>
                <a:t>Convert </a:t>
              </a:r>
              <a:r>
                <a:rPr lang="en-US" altLang="zh-TW" sz="1800" b="0" smtClean="0">
                  <a:solidFill>
                    <a:schemeClr val="tx1">
                      <a:lumMod val="50000"/>
                    </a:schemeClr>
                  </a:solidFill>
                  <a:latin typeface="Ebrima" panose="02000000000000000000" pitchFamily="2" charset="0"/>
                  <a:ea typeface="Ebrima" panose="02000000000000000000" pitchFamily="2" charset="0"/>
                  <a:cs typeface="Ebrima" panose="02000000000000000000" pitchFamily="2" charset="0"/>
                </a:rPr>
                <a:t>physical defects to fault models.</a:t>
              </a:r>
            </a:p>
            <a:p>
              <a:pPr eaLnBrk="1" hangingPunct="1">
                <a:lnSpc>
                  <a:spcPct val="150000"/>
                </a:lnSpc>
                <a:spcBef>
                  <a:spcPct val="0"/>
                </a:spcBef>
                <a:buClrTx/>
                <a:buNone/>
              </a:pPr>
              <a:r>
                <a:rPr lang="en-US" altLang="zh-TW" sz="1800" b="0" smtClean="0">
                  <a:solidFill>
                    <a:schemeClr val="tx1">
                      <a:lumMod val="50000"/>
                    </a:schemeClr>
                  </a:solidFill>
                  <a:latin typeface="Ebrima" panose="02000000000000000000" pitchFamily="2" charset="0"/>
                  <a:ea typeface="Ebrima" panose="02000000000000000000" pitchFamily="2" charset="0"/>
                  <a:cs typeface="Ebrima" panose="02000000000000000000" pitchFamily="2" charset="0"/>
                </a:rPr>
                <a:t>Decide </a:t>
              </a:r>
              <a:r>
                <a:rPr lang="en-US" altLang="zh-TW" sz="1800" b="0">
                  <a:solidFill>
                    <a:schemeClr val="tx1">
                      <a:lumMod val="50000"/>
                    </a:schemeClr>
                  </a:solidFill>
                  <a:latin typeface="Ebrima" panose="02000000000000000000" pitchFamily="2" charset="0"/>
                  <a:ea typeface="Ebrima" panose="02000000000000000000" pitchFamily="2" charset="0"/>
                  <a:cs typeface="Ebrima" panose="02000000000000000000" pitchFamily="2" charset="0"/>
                </a:rPr>
                <a:t>test </a:t>
              </a:r>
              <a:r>
                <a:rPr lang="en-US" altLang="zh-TW" sz="1800" b="0" smtClean="0">
                  <a:solidFill>
                    <a:schemeClr val="tx1">
                      <a:lumMod val="50000"/>
                    </a:schemeClr>
                  </a:solidFill>
                  <a:latin typeface="Ebrima" panose="02000000000000000000" pitchFamily="2" charset="0"/>
                  <a:ea typeface="Ebrima" panose="02000000000000000000" pitchFamily="2" charset="0"/>
                  <a:cs typeface="Ebrima" panose="02000000000000000000" pitchFamily="2" charset="0"/>
                </a:rPr>
                <a:t>method / algorithm to target specific fault model(s).</a:t>
              </a:r>
              <a:endParaRPr lang="en-US" altLang="zh-TW" sz="1800" b="0" dirty="0">
                <a:solidFill>
                  <a:schemeClr val="tx1">
                    <a:lumMod val="50000"/>
                  </a:schemeClr>
                </a:solidFill>
                <a:latin typeface="Ebrima" panose="02000000000000000000" pitchFamily="2" charset="0"/>
                <a:ea typeface="Ebrima" panose="02000000000000000000" pitchFamily="2" charset="0"/>
                <a:cs typeface="Ebrima" panose="02000000000000000000" pitchFamily="2" charset="0"/>
              </a:endParaRP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31685" y="4387796"/>
              <a:ext cx="225294" cy="1059715"/>
            </a:xfrm>
            <a:prstGeom prst="rect">
              <a:avLst/>
            </a:prstGeom>
          </p:spPr>
        </p:pic>
      </p:grpSp>
    </p:spTree>
    <p:extLst>
      <p:ext uri="{BB962C8B-B14F-4D97-AF65-F5344CB8AC3E}">
        <p14:creationId xmlns:p14="http://schemas.microsoft.com/office/powerpoint/2010/main" val="23878655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Fault Model</a:t>
            </a:r>
            <a:endParaRPr lang="en-US"/>
          </a:p>
        </p:txBody>
      </p:sp>
      <p:sp>
        <p:nvSpPr>
          <p:cNvPr id="4" name="Rectangle 3"/>
          <p:cNvSpPr/>
          <p:nvPr/>
        </p:nvSpPr>
        <p:spPr>
          <a:xfrm>
            <a:off x="1440000" y="1800000"/>
            <a:ext cx="9323250" cy="1708160"/>
          </a:xfrm>
          <a:prstGeom prst="rect">
            <a:avLst/>
          </a:prstGeom>
        </p:spPr>
        <p:txBody>
          <a:bodyPr wrap="square">
            <a:spAutoFit/>
          </a:bodyPr>
          <a:lstStyle/>
          <a:p>
            <a:pPr algn="just"/>
            <a:r>
              <a:rPr lang="en-US" smtClean="0">
                <a:solidFill>
                  <a:srgbClr val="404040"/>
                </a:solidFill>
                <a:latin typeface="Ebrima" panose="02000000000000000000" pitchFamily="2" charset="0"/>
                <a:ea typeface="Ebrima" panose="02000000000000000000" pitchFamily="2" charset="0"/>
                <a:cs typeface="Ebrima" panose="02000000000000000000" pitchFamily="2" charset="0"/>
              </a:rPr>
              <a:t>It </a:t>
            </a:r>
            <a:r>
              <a:rPr lang="en-US">
                <a:solidFill>
                  <a:srgbClr val="404040"/>
                </a:solidFill>
                <a:latin typeface="Ebrima" panose="02000000000000000000" pitchFamily="2" charset="0"/>
                <a:ea typeface="Ebrima" panose="02000000000000000000" pitchFamily="2" charset="0"/>
                <a:cs typeface="Ebrima" panose="02000000000000000000" pitchFamily="2" charset="0"/>
              </a:rPr>
              <a:t>is very </a:t>
            </a:r>
            <a:r>
              <a:rPr lang="en-US" smtClean="0">
                <a:solidFill>
                  <a:srgbClr val="404040"/>
                </a:solidFill>
                <a:latin typeface="Ebrima" panose="02000000000000000000" pitchFamily="2" charset="0"/>
                <a:ea typeface="Ebrima" panose="02000000000000000000" pitchFamily="2" charset="0"/>
                <a:cs typeface="Ebrima" panose="02000000000000000000" pitchFamily="2" charset="0"/>
              </a:rPr>
              <a:t>challenging, if not impossible, to </a:t>
            </a:r>
            <a:r>
              <a:rPr lang="en-US">
                <a:solidFill>
                  <a:srgbClr val="404040"/>
                </a:solidFill>
                <a:latin typeface="Ebrima" panose="02000000000000000000" pitchFamily="2" charset="0"/>
                <a:ea typeface="Ebrima" panose="02000000000000000000" pitchFamily="2" charset="0"/>
                <a:cs typeface="Ebrima" panose="02000000000000000000" pitchFamily="2" charset="0"/>
              </a:rPr>
              <a:t>count and analyze all </a:t>
            </a:r>
            <a:r>
              <a:rPr lang="en-US" smtClean="0">
                <a:solidFill>
                  <a:srgbClr val="404040"/>
                </a:solidFill>
                <a:latin typeface="Ebrima" panose="02000000000000000000" pitchFamily="2" charset="0"/>
                <a:ea typeface="Ebrima" panose="02000000000000000000" pitchFamily="2" charset="0"/>
                <a:cs typeface="Ebrima" panose="02000000000000000000" pitchFamily="2" charset="0"/>
              </a:rPr>
              <a:t>possible defects on a chip, since there can be millions of transistors on one, in which anything could go wrong. </a:t>
            </a:r>
          </a:p>
          <a:p>
            <a:pPr algn="just"/>
            <a:endParaRPr lang="en-US" sz="700" smtClean="0">
              <a:solidFill>
                <a:srgbClr val="404040"/>
              </a:solidFill>
              <a:latin typeface="Ebrima" panose="02000000000000000000" pitchFamily="2" charset="0"/>
              <a:ea typeface="Ebrima" panose="02000000000000000000" pitchFamily="2" charset="0"/>
              <a:cs typeface="Ebrima" panose="02000000000000000000" pitchFamily="2" charset="0"/>
            </a:endParaRPr>
          </a:p>
          <a:p>
            <a:pPr marL="285750" indent="-285750" algn="just">
              <a:buFont typeface="Wingdings" panose="05000000000000000000" pitchFamily="2" charset="2"/>
              <a:buChar char="à"/>
            </a:pPr>
            <a:r>
              <a:rPr lang="en-US" smtClean="0">
                <a:solidFill>
                  <a:srgbClr val="404040"/>
                </a:solidFill>
                <a:latin typeface="Ebrima" panose="02000000000000000000" pitchFamily="2" charset="0"/>
                <a:ea typeface="Ebrima" panose="02000000000000000000" pitchFamily="2" charset="0"/>
                <a:cs typeface="Ebrima" panose="02000000000000000000" pitchFamily="2" charset="0"/>
                <a:sym typeface="Wingdings" panose="05000000000000000000" pitchFamily="2" charset="2"/>
              </a:rPr>
              <a:t>Therefore</a:t>
            </a:r>
            <a:r>
              <a:rPr lang="en-US">
                <a:solidFill>
                  <a:srgbClr val="404040"/>
                </a:solidFill>
                <a:latin typeface="Ebrima" panose="02000000000000000000" pitchFamily="2" charset="0"/>
                <a:ea typeface="Ebrima" panose="02000000000000000000" pitchFamily="2" charset="0"/>
                <a:cs typeface="Ebrima" panose="02000000000000000000" pitchFamily="2" charset="0"/>
                <a:sym typeface="Wingdings" panose="05000000000000000000" pitchFamily="2" charset="2"/>
              </a:rPr>
              <a:t>, we try to translate </a:t>
            </a:r>
            <a:r>
              <a:rPr lang="en-US" b="1">
                <a:solidFill>
                  <a:srgbClr val="404040"/>
                </a:solidFill>
                <a:latin typeface="Ebrima" panose="02000000000000000000" pitchFamily="2" charset="0"/>
                <a:ea typeface="Ebrima" panose="02000000000000000000" pitchFamily="2" charset="0"/>
                <a:cs typeface="Ebrima" panose="02000000000000000000" pitchFamily="2" charset="0"/>
                <a:sym typeface="Wingdings" panose="05000000000000000000" pitchFamily="2" charset="2"/>
              </a:rPr>
              <a:t>faulty behavior</a:t>
            </a:r>
            <a:r>
              <a:rPr lang="en-US">
                <a:solidFill>
                  <a:srgbClr val="404040"/>
                </a:solidFill>
                <a:latin typeface="Ebrima" panose="02000000000000000000" pitchFamily="2" charset="0"/>
                <a:ea typeface="Ebrima" panose="02000000000000000000" pitchFamily="2" charset="0"/>
                <a:cs typeface="Ebrima" panose="02000000000000000000" pitchFamily="2" charset="0"/>
                <a:sym typeface="Wingdings" panose="05000000000000000000" pitchFamily="2" charset="2"/>
              </a:rPr>
              <a:t>(s) resulted from physical defects </a:t>
            </a:r>
            <a:r>
              <a:rPr lang="en-US" smtClean="0">
                <a:solidFill>
                  <a:srgbClr val="404040"/>
                </a:solidFill>
                <a:latin typeface="Ebrima" panose="02000000000000000000" pitchFamily="2" charset="0"/>
                <a:ea typeface="Ebrima" panose="02000000000000000000" pitchFamily="2" charset="0"/>
                <a:cs typeface="Ebrima" panose="02000000000000000000" pitchFamily="2" charset="0"/>
                <a:sym typeface="Wingdings" panose="05000000000000000000" pitchFamily="2" charset="2"/>
              </a:rPr>
              <a:t>to </a:t>
            </a:r>
            <a:r>
              <a:rPr lang="en-US">
                <a:solidFill>
                  <a:srgbClr val="404040"/>
                </a:solidFill>
                <a:latin typeface="Ebrima" panose="02000000000000000000" pitchFamily="2" charset="0"/>
                <a:ea typeface="Ebrima" panose="02000000000000000000" pitchFamily="2" charset="0"/>
                <a:cs typeface="Ebrima" panose="02000000000000000000" pitchFamily="2" charset="0"/>
                <a:sym typeface="Wingdings" panose="05000000000000000000" pitchFamily="2" charset="2"/>
              </a:rPr>
              <a:t>mathematical </a:t>
            </a:r>
            <a:r>
              <a:rPr lang="en-US" smtClean="0">
                <a:solidFill>
                  <a:srgbClr val="404040"/>
                </a:solidFill>
                <a:latin typeface="Ebrima" panose="02000000000000000000" pitchFamily="2" charset="0"/>
                <a:ea typeface="Ebrima" panose="02000000000000000000" pitchFamily="2" charset="0"/>
                <a:cs typeface="Ebrima" panose="02000000000000000000" pitchFamily="2" charset="0"/>
                <a:sym typeface="Wingdings" panose="05000000000000000000" pitchFamily="2" charset="2"/>
              </a:rPr>
              <a:t>construct known </a:t>
            </a:r>
            <a:r>
              <a:rPr lang="en-US">
                <a:solidFill>
                  <a:srgbClr val="404040"/>
                </a:solidFill>
                <a:latin typeface="Ebrima" panose="02000000000000000000" pitchFamily="2" charset="0"/>
                <a:ea typeface="Ebrima" panose="02000000000000000000" pitchFamily="2" charset="0"/>
                <a:cs typeface="Ebrima" panose="02000000000000000000" pitchFamily="2" charset="0"/>
                <a:sym typeface="Wingdings" panose="05000000000000000000" pitchFamily="2" charset="2"/>
              </a:rPr>
              <a:t>as </a:t>
            </a:r>
            <a:r>
              <a:rPr lang="en-US" b="1">
                <a:solidFill>
                  <a:schemeClr val="accent1"/>
                </a:solidFill>
                <a:latin typeface="Ebrima" panose="02000000000000000000" pitchFamily="2" charset="0"/>
                <a:ea typeface="Ebrima" panose="02000000000000000000" pitchFamily="2" charset="0"/>
                <a:cs typeface="Ebrima" panose="02000000000000000000" pitchFamily="2" charset="0"/>
                <a:sym typeface="Wingdings" panose="05000000000000000000" pitchFamily="2" charset="2"/>
              </a:rPr>
              <a:t>logic faults / fault </a:t>
            </a:r>
            <a:r>
              <a:rPr lang="en-US" b="1" smtClean="0">
                <a:solidFill>
                  <a:schemeClr val="accent1"/>
                </a:solidFill>
                <a:latin typeface="Ebrima" panose="02000000000000000000" pitchFamily="2" charset="0"/>
                <a:ea typeface="Ebrima" panose="02000000000000000000" pitchFamily="2" charset="0"/>
                <a:cs typeface="Ebrima" panose="02000000000000000000" pitchFamily="2" charset="0"/>
                <a:sym typeface="Wingdings" panose="05000000000000000000" pitchFamily="2" charset="2"/>
              </a:rPr>
              <a:t>models</a:t>
            </a:r>
            <a:r>
              <a:rPr lang="en-US" smtClean="0">
                <a:solidFill>
                  <a:schemeClr val="tx1">
                    <a:lumMod val="50000"/>
                  </a:schemeClr>
                </a:solidFill>
                <a:latin typeface="Ebrima" panose="02000000000000000000" pitchFamily="2" charset="0"/>
                <a:ea typeface="Ebrima" panose="02000000000000000000" pitchFamily="2" charset="0"/>
                <a:cs typeface="Ebrima" panose="02000000000000000000" pitchFamily="2" charset="0"/>
                <a:sym typeface="Wingdings" panose="05000000000000000000" pitchFamily="2" charset="2"/>
              </a:rPr>
              <a:t>.</a:t>
            </a:r>
          </a:p>
          <a:p>
            <a:pPr algn="just"/>
            <a:endParaRPr lang="en-US" sz="800">
              <a:solidFill>
                <a:schemeClr val="tx1">
                  <a:lumMod val="50000"/>
                </a:schemeClr>
              </a:solidFill>
              <a:latin typeface="Ebrima" panose="02000000000000000000" pitchFamily="2" charset="0"/>
              <a:ea typeface="Ebrima" panose="02000000000000000000" pitchFamily="2" charset="0"/>
              <a:cs typeface="Ebrima" panose="02000000000000000000" pitchFamily="2" charset="0"/>
              <a:sym typeface="Wingdings" panose="05000000000000000000" pitchFamily="2" charset="2"/>
            </a:endParaRPr>
          </a:p>
          <a:p>
            <a:pPr algn="just"/>
            <a:r>
              <a:rPr lang="en-US" smtClean="0">
                <a:solidFill>
                  <a:schemeClr val="tx1">
                    <a:lumMod val="50000"/>
                  </a:schemeClr>
                </a:solidFill>
                <a:latin typeface="Ebrima" panose="02000000000000000000" pitchFamily="2" charset="0"/>
                <a:ea typeface="Ebrima" panose="02000000000000000000" pitchFamily="2" charset="0"/>
                <a:cs typeface="Ebrima" panose="02000000000000000000" pitchFamily="2" charset="0"/>
                <a:sym typeface="Wingdings" panose="05000000000000000000" pitchFamily="2" charset="2"/>
              </a:rPr>
              <a:t>Fault models can be categorized into 2 primary types: logical and parametric. </a:t>
            </a:r>
            <a:endParaRPr lang="en-US">
              <a:latin typeface="Ebrima" panose="02000000000000000000" pitchFamily="2" charset="0"/>
              <a:ea typeface="Ebrima" panose="02000000000000000000" pitchFamily="2" charset="0"/>
              <a:cs typeface="Ebrima" panose="02000000000000000000" pitchFamily="2" charset="0"/>
            </a:endParaRPr>
          </a:p>
        </p:txBody>
      </p:sp>
      <p:grpSp>
        <p:nvGrpSpPr>
          <p:cNvPr id="16" name="Group 15"/>
          <p:cNvGrpSpPr/>
          <p:nvPr/>
        </p:nvGrpSpPr>
        <p:grpSpPr>
          <a:xfrm>
            <a:off x="2108608" y="4082143"/>
            <a:ext cx="7974783" cy="2344987"/>
            <a:chOff x="1781993" y="3875480"/>
            <a:chExt cx="8628014" cy="2472463"/>
          </a:xfrm>
        </p:grpSpPr>
        <p:grpSp>
          <p:nvGrpSpPr>
            <p:cNvPr id="19" name="Group 18"/>
            <p:cNvGrpSpPr/>
            <p:nvPr/>
          </p:nvGrpSpPr>
          <p:grpSpPr>
            <a:xfrm>
              <a:off x="1826533" y="3875480"/>
              <a:ext cx="8538933" cy="2086135"/>
              <a:chOff x="1826366" y="3881639"/>
              <a:chExt cx="8538933" cy="2086135"/>
            </a:xfrm>
          </p:grpSpPr>
          <p:pic>
            <p:nvPicPr>
              <p:cNvPr id="24" name="Picture 23"/>
              <p:cNvPicPr>
                <a:picLocks noChangeAspect="1"/>
              </p:cNvPicPr>
              <p:nvPr/>
            </p:nvPicPr>
            <p:blipFill>
              <a:blip r:embed="rId3"/>
              <a:stretch>
                <a:fillRect/>
              </a:stretch>
            </p:blipFill>
            <p:spPr>
              <a:xfrm>
                <a:off x="1826366" y="3881639"/>
                <a:ext cx="2473079" cy="2086135"/>
              </a:xfrm>
              <a:prstGeom prst="rect">
                <a:avLst/>
              </a:prstGeom>
            </p:spPr>
          </p:pic>
          <p:pic>
            <p:nvPicPr>
              <p:cNvPr id="25" name="Picture 24"/>
              <p:cNvPicPr>
                <a:picLocks noChangeAspect="1"/>
              </p:cNvPicPr>
              <p:nvPr/>
            </p:nvPicPr>
            <p:blipFill>
              <a:blip r:embed="rId4"/>
              <a:stretch>
                <a:fillRect/>
              </a:stretch>
            </p:blipFill>
            <p:spPr>
              <a:xfrm>
                <a:off x="4591813" y="4050520"/>
                <a:ext cx="3008374" cy="1917254"/>
              </a:xfrm>
              <a:prstGeom prst="rect">
                <a:avLst/>
              </a:prstGeom>
            </p:spPr>
          </p:pic>
          <p:pic>
            <p:nvPicPr>
              <p:cNvPr id="26" name="Picture 25"/>
              <p:cNvPicPr>
                <a:picLocks noChangeAspect="1"/>
              </p:cNvPicPr>
              <p:nvPr/>
            </p:nvPicPr>
            <p:blipFill rotWithShape="1">
              <a:blip r:embed="rId5">
                <a:extLst>
                  <a:ext uri="{28A0092B-C50C-407E-A947-70E740481C1C}">
                    <a14:useLocalDpi xmlns:a14="http://schemas.microsoft.com/office/drawing/2010/main" val="0"/>
                  </a:ext>
                </a:extLst>
              </a:blip>
              <a:srcRect l="11133" r="10199" b="-8627"/>
              <a:stretch/>
            </p:blipFill>
            <p:spPr>
              <a:xfrm>
                <a:off x="7892555" y="4683224"/>
                <a:ext cx="2472744" cy="651846"/>
              </a:xfrm>
              <a:prstGeom prst="rect">
                <a:avLst/>
              </a:prstGeom>
            </p:spPr>
          </p:pic>
        </p:grpSp>
        <p:sp>
          <p:nvSpPr>
            <p:cNvPr id="20" name="Rectangle 19"/>
            <p:cNvSpPr/>
            <p:nvPr/>
          </p:nvSpPr>
          <p:spPr>
            <a:xfrm>
              <a:off x="1781993" y="6070944"/>
              <a:ext cx="2562158" cy="276999"/>
            </a:xfrm>
            <a:prstGeom prst="rect">
              <a:avLst/>
            </a:prstGeom>
          </p:spPr>
          <p:txBody>
            <a:bodyPr wrap="square">
              <a:spAutoFit/>
            </a:bodyPr>
            <a:lstStyle/>
            <a:p>
              <a:pPr algn="ctr"/>
              <a:r>
                <a:rPr lang="en-US" sz="1200" i="1" smtClean="0">
                  <a:solidFill>
                    <a:srgbClr val="000000"/>
                  </a:solidFill>
                  <a:latin typeface="+mj-lt"/>
                  <a:ea typeface="Ebrima" panose="02000000000000000000" pitchFamily="2" charset="0"/>
                  <a:cs typeface="Ebrima" panose="02000000000000000000" pitchFamily="2" charset="0"/>
                </a:rPr>
                <a:t>Physical level</a:t>
              </a:r>
              <a:endParaRPr lang="en-US" sz="1200" i="1">
                <a:solidFill>
                  <a:srgbClr val="000000"/>
                </a:solidFill>
                <a:latin typeface="+mj-lt"/>
                <a:ea typeface="Ebrima" panose="02000000000000000000" pitchFamily="2" charset="0"/>
                <a:cs typeface="Ebrima" panose="02000000000000000000" pitchFamily="2" charset="0"/>
              </a:endParaRPr>
            </a:p>
          </p:txBody>
        </p:sp>
        <p:sp>
          <p:nvSpPr>
            <p:cNvPr id="22" name="Rectangle 21"/>
            <p:cNvSpPr/>
            <p:nvPr/>
          </p:nvSpPr>
          <p:spPr>
            <a:xfrm>
              <a:off x="4814921" y="6051066"/>
              <a:ext cx="2562158" cy="276999"/>
            </a:xfrm>
            <a:prstGeom prst="rect">
              <a:avLst/>
            </a:prstGeom>
          </p:spPr>
          <p:txBody>
            <a:bodyPr wrap="square">
              <a:spAutoFit/>
            </a:bodyPr>
            <a:lstStyle/>
            <a:p>
              <a:pPr algn="ctr"/>
              <a:r>
                <a:rPr lang="en-US" sz="1200" i="1" smtClean="0">
                  <a:solidFill>
                    <a:srgbClr val="000000"/>
                  </a:solidFill>
                  <a:latin typeface="+mj-lt"/>
                  <a:ea typeface="Ebrima" panose="02000000000000000000" pitchFamily="2" charset="0"/>
                  <a:cs typeface="Ebrima" panose="02000000000000000000" pitchFamily="2" charset="0"/>
                </a:rPr>
                <a:t>Schematic level</a:t>
              </a:r>
              <a:endParaRPr lang="en-US" sz="1200" i="1">
                <a:solidFill>
                  <a:srgbClr val="000000"/>
                </a:solidFill>
                <a:latin typeface="+mj-lt"/>
                <a:ea typeface="Ebrima" panose="02000000000000000000" pitchFamily="2" charset="0"/>
                <a:cs typeface="Ebrima" panose="02000000000000000000" pitchFamily="2" charset="0"/>
              </a:endParaRPr>
            </a:p>
          </p:txBody>
        </p:sp>
        <p:sp>
          <p:nvSpPr>
            <p:cNvPr id="23" name="Rectangle 22"/>
            <p:cNvSpPr/>
            <p:nvPr/>
          </p:nvSpPr>
          <p:spPr>
            <a:xfrm>
              <a:off x="7847849" y="6033699"/>
              <a:ext cx="2562158" cy="276999"/>
            </a:xfrm>
            <a:prstGeom prst="rect">
              <a:avLst/>
            </a:prstGeom>
          </p:spPr>
          <p:txBody>
            <a:bodyPr wrap="square">
              <a:spAutoFit/>
            </a:bodyPr>
            <a:lstStyle/>
            <a:p>
              <a:pPr algn="ctr"/>
              <a:r>
                <a:rPr lang="en-US" sz="1200" i="1" smtClean="0">
                  <a:solidFill>
                    <a:srgbClr val="000000"/>
                  </a:solidFill>
                  <a:latin typeface="+mj-lt"/>
                  <a:ea typeface="Ebrima" panose="02000000000000000000" pitchFamily="2" charset="0"/>
                  <a:cs typeface="Ebrima" panose="02000000000000000000" pitchFamily="2" charset="0"/>
                </a:rPr>
                <a:t>Logical level</a:t>
              </a:r>
              <a:endParaRPr lang="en-US" sz="1200" i="1">
                <a:solidFill>
                  <a:srgbClr val="000000"/>
                </a:solidFill>
                <a:latin typeface="+mj-lt"/>
                <a:ea typeface="Ebrima" panose="02000000000000000000" pitchFamily="2" charset="0"/>
                <a:cs typeface="Ebrima" panose="02000000000000000000" pitchFamily="2" charset="0"/>
              </a:endParaRPr>
            </a:p>
          </p:txBody>
        </p:sp>
      </p:grpSp>
      <p:sp>
        <p:nvSpPr>
          <p:cNvPr id="27" name="文字方塊 5"/>
          <p:cNvSpPr txBox="1"/>
          <p:nvPr/>
        </p:nvSpPr>
        <p:spPr>
          <a:xfrm>
            <a:off x="1440000" y="3682033"/>
            <a:ext cx="9334017" cy="400110"/>
          </a:xfrm>
          <a:prstGeom prst="rect">
            <a:avLst/>
          </a:prstGeom>
          <a:noFill/>
        </p:spPr>
        <p:txBody>
          <a:bodyPr wrap="square" rtlCol="0">
            <a:spAutoFit/>
          </a:bodyPr>
          <a:lstStyle/>
          <a:p>
            <a:r>
              <a:rPr lang="en-US" altLang="zh-TW" sz="2000" b="1" smtClean="0">
                <a:solidFill>
                  <a:schemeClr val="accent4">
                    <a:lumMod val="75000"/>
                  </a:schemeClr>
                </a:solidFill>
                <a:latin typeface="+mj-lt"/>
                <a:ea typeface="Ebrima" panose="02000000000000000000" pitchFamily="2" charset="0"/>
                <a:cs typeface="Ebrima" panose="02000000000000000000" pitchFamily="2" charset="0"/>
              </a:rPr>
              <a:t>Example: </a:t>
            </a:r>
            <a:r>
              <a:rPr lang="en-US" altLang="zh-TW" sz="2000" b="1" smtClean="0">
                <a:solidFill>
                  <a:schemeClr val="tx1">
                    <a:lumMod val="50000"/>
                  </a:schemeClr>
                </a:solidFill>
                <a:latin typeface="+mj-lt"/>
                <a:ea typeface="Ebrima" panose="02000000000000000000" pitchFamily="2" charset="0"/>
                <a:cs typeface="Ebrima" panose="02000000000000000000" pitchFamily="2" charset="0"/>
              </a:rPr>
              <a:t>S</a:t>
            </a:r>
            <a:r>
              <a:rPr lang="vi-VN" altLang="zh-TW" sz="2000" b="1" smtClean="0">
                <a:solidFill>
                  <a:schemeClr val="tx1">
                    <a:lumMod val="50000"/>
                  </a:schemeClr>
                </a:solidFill>
                <a:latin typeface="+mj-lt"/>
                <a:ea typeface="Ebrima" panose="02000000000000000000" pitchFamily="2" charset="0"/>
                <a:cs typeface="Ebrima" panose="02000000000000000000" pitchFamily="2" charset="0"/>
              </a:rPr>
              <a:t>tuck-at fault at </a:t>
            </a:r>
            <a:r>
              <a:rPr lang="vi-VN" altLang="zh-TW" sz="2000" b="1" smtClean="0">
                <a:solidFill>
                  <a:schemeClr val="tx1">
                    <a:lumMod val="50000"/>
                  </a:schemeClr>
                </a:solidFill>
                <a:latin typeface="+mj-lt"/>
                <a:ea typeface="Ebrima" panose="02000000000000000000" pitchFamily="2" charset="0"/>
                <a:cs typeface="Ebrima" panose="02000000000000000000" pitchFamily="2" charset="0"/>
              </a:rPr>
              <a:t>different levels of abstraction</a:t>
            </a:r>
            <a:endParaRPr lang="en-US" altLang="zh-TW" sz="2000" b="1" dirty="0">
              <a:solidFill>
                <a:schemeClr val="tx1">
                  <a:lumMod val="50000"/>
                </a:schemeClr>
              </a:solidFill>
              <a:latin typeface="+mj-lt"/>
              <a:ea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5572245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DFT Methodology</a:t>
            </a:r>
            <a:endParaRPr lang="en-US"/>
          </a:p>
        </p:txBody>
      </p:sp>
    </p:spTree>
    <p:extLst>
      <p:ext uri="{BB962C8B-B14F-4D97-AF65-F5344CB8AC3E}">
        <p14:creationId xmlns:p14="http://schemas.microsoft.com/office/powerpoint/2010/main" val="34657382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chemeClr val="accent4">
                    <a:lumMod val="75000"/>
                  </a:schemeClr>
                </a:solidFill>
              </a:rPr>
              <a:t>Targeted Fault Model –</a:t>
            </a:r>
            <a:r>
              <a:rPr lang="en-US" smtClean="0"/>
              <a:t> Stuck-At</a:t>
            </a:r>
            <a:endParaRPr lang="en-US"/>
          </a:p>
        </p:txBody>
      </p:sp>
      <p:sp>
        <p:nvSpPr>
          <p:cNvPr id="9" name="Rectangle 8"/>
          <p:cNvSpPr/>
          <p:nvPr/>
        </p:nvSpPr>
        <p:spPr>
          <a:xfrm>
            <a:off x="1439999" y="1795140"/>
            <a:ext cx="9334017" cy="1600438"/>
          </a:xfrm>
          <a:prstGeom prst="rect">
            <a:avLst/>
          </a:prstGeom>
        </p:spPr>
        <p:txBody>
          <a:bodyPr wrap="square">
            <a:spAutoFit/>
          </a:bodyPr>
          <a:lstStyle/>
          <a:p>
            <a:pPr marL="285750" indent="-285750" algn="just">
              <a:buFont typeface="Arial" panose="020B0604020202020204" pitchFamily="34" charset="0"/>
              <a:buChar char="•"/>
            </a:pPr>
            <a:r>
              <a:rPr lang="en-US">
                <a:solidFill>
                  <a:srgbClr val="000000"/>
                </a:solidFill>
                <a:latin typeface="Ebrima" panose="02000000000000000000" pitchFamily="2" charset="0"/>
                <a:ea typeface="Ebrima" panose="02000000000000000000" pitchFamily="2" charset="0"/>
                <a:cs typeface="Ebrima" panose="02000000000000000000" pitchFamily="2" charset="0"/>
              </a:rPr>
              <a:t>The most basic and common is the “stuck-at” fault model, which checks each node location in the design for either </a:t>
            </a:r>
            <a:r>
              <a:rPr lang="en-US" b="1">
                <a:solidFill>
                  <a:srgbClr val="000000"/>
                </a:solidFill>
                <a:latin typeface="Ebrima" panose="02000000000000000000" pitchFamily="2" charset="0"/>
                <a:ea typeface="Ebrima" panose="02000000000000000000" pitchFamily="2" charset="0"/>
                <a:cs typeface="Ebrima" panose="02000000000000000000" pitchFamily="2" charset="0"/>
              </a:rPr>
              <a:t>stuck-at-1</a:t>
            </a:r>
            <a:r>
              <a:rPr lang="en-US">
                <a:solidFill>
                  <a:srgbClr val="000000"/>
                </a:solidFill>
                <a:latin typeface="Ebrima" panose="02000000000000000000" pitchFamily="2" charset="0"/>
                <a:ea typeface="Ebrima" panose="02000000000000000000" pitchFamily="2" charset="0"/>
                <a:cs typeface="Ebrima" panose="02000000000000000000" pitchFamily="2" charset="0"/>
              </a:rPr>
              <a:t> or </a:t>
            </a:r>
            <a:r>
              <a:rPr lang="en-US" b="1">
                <a:solidFill>
                  <a:srgbClr val="000000"/>
                </a:solidFill>
                <a:latin typeface="Ebrima" panose="02000000000000000000" pitchFamily="2" charset="0"/>
                <a:ea typeface="Ebrima" panose="02000000000000000000" pitchFamily="2" charset="0"/>
                <a:cs typeface="Ebrima" panose="02000000000000000000" pitchFamily="2" charset="0"/>
              </a:rPr>
              <a:t>stuck-at-0</a:t>
            </a:r>
            <a:r>
              <a:rPr lang="en-US">
                <a:solidFill>
                  <a:srgbClr val="000000"/>
                </a:solidFill>
                <a:latin typeface="Ebrima" panose="02000000000000000000" pitchFamily="2" charset="0"/>
                <a:ea typeface="Ebrima" panose="02000000000000000000" pitchFamily="2" charset="0"/>
                <a:cs typeface="Ebrima" panose="02000000000000000000" pitchFamily="2" charset="0"/>
              </a:rPr>
              <a:t> logic behavior</a:t>
            </a:r>
            <a:r>
              <a:rPr lang="en-US" smtClean="0">
                <a:solidFill>
                  <a:srgbClr val="000000"/>
                </a:solidFill>
                <a:latin typeface="Ebrima" panose="02000000000000000000" pitchFamily="2" charset="0"/>
                <a:ea typeface="Ebrima" panose="02000000000000000000" pitchFamily="2" charset="0"/>
                <a:cs typeface="Ebrima" panose="02000000000000000000" pitchFamily="2" charset="0"/>
              </a:rPr>
              <a:t>.</a:t>
            </a:r>
            <a:endParaRPr lang="vi-VN" smtClean="0">
              <a:solidFill>
                <a:srgbClr val="000000"/>
              </a:solidFill>
              <a:latin typeface="Ebrima" panose="02000000000000000000" pitchFamily="2" charset="0"/>
              <a:ea typeface="Ebrima" panose="02000000000000000000" pitchFamily="2" charset="0"/>
              <a:cs typeface="Ebrima" panose="02000000000000000000" pitchFamily="2" charset="0"/>
            </a:endParaRPr>
          </a:p>
          <a:p>
            <a:pPr algn="just"/>
            <a:endParaRPr lang="vi-VN" sz="800" smtClean="0">
              <a:solidFill>
                <a:srgbClr val="000000"/>
              </a:solidFill>
              <a:latin typeface="Ebrima" panose="02000000000000000000" pitchFamily="2" charset="0"/>
              <a:ea typeface="Ebrima" panose="02000000000000000000" pitchFamily="2" charset="0"/>
              <a:cs typeface="Ebrima" panose="02000000000000000000" pitchFamily="2" charset="0"/>
            </a:endParaRPr>
          </a:p>
          <a:p>
            <a:pPr marL="285750" indent="-285750" algn="just">
              <a:buFont typeface="Arial" panose="020B0604020202020204" pitchFamily="34" charset="0"/>
              <a:buChar char="•"/>
            </a:pPr>
            <a:r>
              <a:rPr lang="vi-VN" smtClean="0">
                <a:solidFill>
                  <a:srgbClr val="000000"/>
                </a:solidFill>
                <a:latin typeface="Ebrima" panose="02000000000000000000" pitchFamily="2" charset="0"/>
                <a:ea typeface="Ebrima" panose="02000000000000000000" pitchFamily="2" charset="0"/>
                <a:cs typeface="Ebrima" panose="02000000000000000000" pitchFamily="2" charset="0"/>
              </a:rPr>
              <a:t>S</a:t>
            </a:r>
            <a:r>
              <a:rPr lang="en-US" smtClean="0">
                <a:solidFill>
                  <a:srgbClr val="000000"/>
                </a:solidFill>
                <a:latin typeface="Ebrima" panose="02000000000000000000" pitchFamily="2" charset="0"/>
                <a:ea typeface="Ebrima" panose="02000000000000000000" pitchFamily="2" charset="0"/>
                <a:cs typeface="Ebrima" panose="02000000000000000000" pitchFamily="2" charset="0"/>
              </a:rPr>
              <a:t>tuck-at </a:t>
            </a:r>
            <a:r>
              <a:rPr lang="en-US">
                <a:solidFill>
                  <a:srgbClr val="000000"/>
                </a:solidFill>
                <a:latin typeface="Ebrima" panose="02000000000000000000" pitchFamily="2" charset="0"/>
                <a:ea typeface="Ebrima" panose="02000000000000000000" pitchFamily="2" charset="0"/>
                <a:cs typeface="Ebrima" panose="02000000000000000000" pitchFamily="2" charset="0"/>
              </a:rPr>
              <a:t>model is classified </a:t>
            </a:r>
            <a:r>
              <a:rPr lang="en-US" smtClean="0">
                <a:solidFill>
                  <a:srgbClr val="000000"/>
                </a:solidFill>
                <a:latin typeface="Ebrima" panose="02000000000000000000" pitchFamily="2" charset="0"/>
                <a:ea typeface="Ebrima" panose="02000000000000000000" pitchFamily="2" charset="0"/>
                <a:cs typeface="Ebrima" panose="02000000000000000000" pitchFamily="2" charset="0"/>
              </a:rPr>
              <a:t>as </a:t>
            </a:r>
            <a:r>
              <a:rPr lang="en-US" b="1">
                <a:solidFill>
                  <a:srgbClr val="000000"/>
                </a:solidFill>
                <a:latin typeface="Ebrima" panose="02000000000000000000" pitchFamily="2" charset="0"/>
                <a:ea typeface="Ebrima" panose="02000000000000000000" pitchFamily="2" charset="0"/>
                <a:cs typeface="Ebrima" panose="02000000000000000000" pitchFamily="2" charset="0"/>
              </a:rPr>
              <a:t>static </a:t>
            </a:r>
            <a:r>
              <a:rPr lang="vi-VN" b="1" smtClean="0">
                <a:solidFill>
                  <a:srgbClr val="000000"/>
                </a:solidFill>
                <a:latin typeface="Ebrima" panose="02000000000000000000" pitchFamily="2" charset="0"/>
                <a:ea typeface="Ebrima" panose="02000000000000000000" pitchFamily="2" charset="0"/>
                <a:cs typeface="Ebrima" panose="02000000000000000000" pitchFamily="2" charset="0"/>
              </a:rPr>
              <a:t>model</a:t>
            </a:r>
            <a:r>
              <a:rPr lang="en-US" smtClean="0">
                <a:solidFill>
                  <a:srgbClr val="000000"/>
                </a:solidFill>
                <a:latin typeface="Ebrima" panose="02000000000000000000" pitchFamily="2" charset="0"/>
                <a:ea typeface="Ebrima" panose="02000000000000000000" pitchFamily="2" charset="0"/>
                <a:cs typeface="Ebrima" panose="02000000000000000000" pitchFamily="2" charset="0"/>
              </a:rPr>
              <a:t>, which implies a faulty component</a:t>
            </a:r>
            <a:r>
              <a:rPr lang="vi-VN" smtClean="0">
                <a:solidFill>
                  <a:srgbClr val="000000"/>
                </a:solidFill>
                <a:latin typeface="Ebrima" panose="02000000000000000000" pitchFamily="2" charset="0"/>
                <a:ea typeface="Ebrima" panose="02000000000000000000" pitchFamily="2" charset="0"/>
                <a:cs typeface="Ebrima" panose="02000000000000000000" pitchFamily="2" charset="0"/>
              </a:rPr>
              <a:t> of this kind shall</a:t>
            </a:r>
            <a:r>
              <a:rPr lang="en-US" smtClean="0">
                <a:solidFill>
                  <a:srgbClr val="000000"/>
                </a:solidFill>
                <a:latin typeface="Ebrima" panose="02000000000000000000" pitchFamily="2" charset="0"/>
                <a:ea typeface="Ebrima" panose="02000000000000000000" pitchFamily="2" charset="0"/>
                <a:cs typeface="Ebrima" panose="02000000000000000000" pitchFamily="2" charset="0"/>
              </a:rPr>
              <a:t> give incorrect </a:t>
            </a:r>
            <a:r>
              <a:rPr lang="vi-VN" smtClean="0">
                <a:solidFill>
                  <a:srgbClr val="000000"/>
                </a:solidFill>
                <a:latin typeface="Ebrima" panose="02000000000000000000" pitchFamily="2" charset="0"/>
                <a:ea typeface="Ebrima" panose="02000000000000000000" pitchFamily="2" charset="0"/>
                <a:cs typeface="Ebrima" panose="02000000000000000000" pitchFamily="2" charset="0"/>
              </a:rPr>
              <a:t>values</a:t>
            </a:r>
            <a:r>
              <a:rPr lang="en-US" smtClean="0">
                <a:solidFill>
                  <a:srgbClr val="000000"/>
                </a:solidFill>
                <a:latin typeface="Ebrima" panose="02000000000000000000" pitchFamily="2" charset="0"/>
                <a:ea typeface="Ebrima" panose="02000000000000000000" pitchFamily="2" charset="0"/>
                <a:cs typeface="Ebrima" panose="02000000000000000000" pitchFamily="2" charset="0"/>
              </a:rPr>
              <a:t> at any </a:t>
            </a:r>
            <a:r>
              <a:rPr lang="vi-VN" smtClean="0">
                <a:solidFill>
                  <a:srgbClr val="000000"/>
                </a:solidFill>
                <a:latin typeface="Ebrima" panose="02000000000000000000" pitchFamily="2" charset="0"/>
                <a:ea typeface="Ebrima" panose="02000000000000000000" pitchFamily="2" charset="0"/>
                <a:cs typeface="Ebrima" panose="02000000000000000000" pitchFamily="2" charset="0"/>
              </a:rPr>
              <a:t>speed. In this case, </a:t>
            </a:r>
            <a:r>
              <a:rPr lang="vi-VN" b="1" smtClean="0">
                <a:solidFill>
                  <a:srgbClr val="000000"/>
                </a:solidFill>
                <a:latin typeface="Ebrima" panose="02000000000000000000" pitchFamily="2" charset="0"/>
                <a:ea typeface="Ebrima" panose="02000000000000000000" pitchFamily="2" charset="0"/>
                <a:cs typeface="Ebrima" panose="02000000000000000000" pitchFamily="2" charset="0"/>
              </a:rPr>
              <a:t>slow clock </a:t>
            </a:r>
            <a:r>
              <a:rPr lang="vi-VN" smtClean="0">
                <a:solidFill>
                  <a:srgbClr val="000000"/>
                </a:solidFill>
                <a:latin typeface="Ebrima" panose="02000000000000000000" pitchFamily="2" charset="0"/>
                <a:ea typeface="Ebrima" panose="02000000000000000000" pitchFamily="2" charset="0"/>
                <a:cs typeface="Ebrima" panose="02000000000000000000" pitchFamily="2" charset="0"/>
              </a:rPr>
              <a:t>can be used for </a:t>
            </a:r>
            <a:r>
              <a:rPr lang="en-US" smtClean="0">
                <a:solidFill>
                  <a:srgbClr val="000000"/>
                </a:solidFill>
                <a:latin typeface="Ebrima" panose="02000000000000000000" pitchFamily="2" charset="0"/>
                <a:ea typeface="Ebrima" panose="02000000000000000000" pitchFamily="2" charset="0"/>
                <a:cs typeface="Ebrima" panose="02000000000000000000" pitchFamily="2" charset="0"/>
              </a:rPr>
              <a:t>spotting potential stuck-at faults.</a:t>
            </a:r>
            <a:endParaRPr lang="en-US">
              <a:solidFill>
                <a:srgbClr val="000000"/>
              </a:solidFill>
              <a:latin typeface="Ebrima" panose="02000000000000000000" pitchFamily="2" charset="0"/>
              <a:ea typeface="Ebrima" panose="02000000000000000000" pitchFamily="2" charset="0"/>
              <a:cs typeface="Ebrima" panose="02000000000000000000" pitchFamily="2" charset="0"/>
            </a:endParaRPr>
          </a:p>
        </p:txBody>
      </p:sp>
      <p:grpSp>
        <p:nvGrpSpPr>
          <p:cNvPr id="16" name="Group 15"/>
          <p:cNvGrpSpPr/>
          <p:nvPr/>
        </p:nvGrpSpPr>
        <p:grpSpPr>
          <a:xfrm>
            <a:off x="1439998" y="3504538"/>
            <a:ext cx="9334017" cy="1693093"/>
            <a:chOff x="1439998" y="3341700"/>
            <a:chExt cx="9334017" cy="1693093"/>
          </a:xfrm>
        </p:grpSpPr>
        <p:sp>
          <p:nvSpPr>
            <p:cNvPr id="10" name="文字方塊 5"/>
            <p:cNvSpPr txBox="1"/>
            <p:nvPr/>
          </p:nvSpPr>
          <p:spPr>
            <a:xfrm>
              <a:off x="1439999" y="3341700"/>
              <a:ext cx="9334016" cy="400110"/>
            </a:xfrm>
            <a:prstGeom prst="rect">
              <a:avLst/>
            </a:prstGeom>
            <a:noFill/>
          </p:spPr>
          <p:txBody>
            <a:bodyPr wrap="square" rtlCol="0">
              <a:spAutoFit/>
            </a:bodyPr>
            <a:lstStyle/>
            <a:p>
              <a:r>
                <a:rPr lang="vi-VN" altLang="zh-TW" sz="2000" b="1" smtClean="0">
                  <a:solidFill>
                    <a:schemeClr val="accent4">
                      <a:lumMod val="75000"/>
                    </a:schemeClr>
                  </a:solidFill>
                  <a:latin typeface="+mj-lt"/>
                  <a:ea typeface="Ebrima" panose="02000000000000000000" pitchFamily="2" charset="0"/>
                  <a:cs typeface="Ebrima" panose="02000000000000000000" pitchFamily="2" charset="0"/>
                </a:rPr>
                <a:t>H</a:t>
              </a:r>
              <a:r>
                <a:rPr lang="en-US" altLang="zh-TW" sz="2000" b="1" smtClean="0">
                  <a:solidFill>
                    <a:schemeClr val="accent4">
                      <a:lumMod val="75000"/>
                    </a:schemeClr>
                  </a:solidFill>
                  <a:latin typeface="+mj-lt"/>
                  <a:ea typeface="Ebrima" panose="02000000000000000000" pitchFamily="2" charset="0"/>
                  <a:cs typeface="Ebrima" panose="02000000000000000000" pitchFamily="2" charset="0"/>
                </a:rPr>
                <a:t>ow to detect?</a:t>
              </a:r>
              <a:endParaRPr lang="en-US" altLang="zh-TW" sz="2000" b="1" dirty="0">
                <a:solidFill>
                  <a:schemeClr val="accent4">
                    <a:lumMod val="75000"/>
                  </a:schemeClr>
                </a:solidFill>
                <a:latin typeface="+mj-lt"/>
                <a:ea typeface="Ebrima" panose="02000000000000000000" pitchFamily="2" charset="0"/>
                <a:cs typeface="Ebrima" panose="02000000000000000000" pitchFamily="2" charset="0"/>
              </a:endParaRPr>
            </a:p>
          </p:txBody>
        </p:sp>
        <p:sp>
          <p:nvSpPr>
            <p:cNvPr id="14" name="TextBox 13"/>
            <p:cNvSpPr txBox="1"/>
            <p:nvPr/>
          </p:nvSpPr>
          <p:spPr>
            <a:xfrm>
              <a:off x="1439998" y="3741810"/>
              <a:ext cx="9334017" cy="1292983"/>
            </a:xfrm>
            <a:prstGeom prst="rect">
              <a:avLst/>
            </a:prstGeom>
            <a:noFill/>
          </p:spPr>
          <p:txBody>
            <a:bodyPr wrap="square" rtlCol="0">
              <a:spAutoFit/>
            </a:bodyPr>
            <a:lstStyle/>
            <a:p>
              <a:pPr marL="342900" indent="-342900">
                <a:lnSpc>
                  <a:spcPts val="2400"/>
                </a:lnSpc>
                <a:buAutoNum type="arabicPeriod"/>
              </a:pPr>
              <a:r>
                <a:rPr lang="en-US" sz="1600" smtClean="0">
                  <a:latin typeface="Ebrima" panose="02000000000000000000" pitchFamily="2" charset="0"/>
                  <a:ea typeface="Ebrima" panose="02000000000000000000" pitchFamily="2" charset="0"/>
                  <a:cs typeface="Ebrima" panose="02000000000000000000" pitchFamily="2" charset="0"/>
                </a:rPr>
                <a:t>Control </a:t>
              </a:r>
              <a:r>
                <a:rPr lang="en-US" sz="1600" smtClean="0">
                  <a:latin typeface="Ebrima" panose="02000000000000000000" pitchFamily="2" charset="0"/>
                  <a:ea typeface="Ebrima" panose="02000000000000000000" pitchFamily="2" charset="0"/>
                  <a:cs typeface="Ebrima" panose="02000000000000000000" pitchFamily="2" charset="0"/>
                </a:rPr>
                <a:t>given</a:t>
              </a:r>
              <a:r>
                <a:rPr lang="en-US" sz="1600" smtClean="0">
                  <a:latin typeface="Ebrima" panose="02000000000000000000" pitchFamily="2" charset="0"/>
                  <a:ea typeface="Ebrima" panose="02000000000000000000" pitchFamily="2" charset="0"/>
                  <a:cs typeface="Ebrima" panose="02000000000000000000" pitchFamily="2" charset="0"/>
                </a:rPr>
                <a:t> </a:t>
              </a:r>
              <a:r>
                <a:rPr lang="en-US" sz="1600" smtClean="0">
                  <a:latin typeface="Ebrima" panose="02000000000000000000" pitchFamily="2" charset="0"/>
                  <a:ea typeface="Ebrima" panose="02000000000000000000" pitchFamily="2" charset="0"/>
                  <a:cs typeface="Ebrima" panose="02000000000000000000" pitchFamily="2" charset="0"/>
                </a:rPr>
                <a:t>circuit to establish a state sensitive to a fault.</a:t>
              </a:r>
            </a:p>
            <a:p>
              <a:pPr marL="342900" indent="-342900">
                <a:lnSpc>
                  <a:spcPts val="2400"/>
                </a:lnSpc>
                <a:buAutoNum type="arabicPeriod"/>
              </a:pPr>
              <a:r>
                <a:rPr lang="en-US" sz="1600" smtClean="0">
                  <a:latin typeface="Ebrima" panose="02000000000000000000" pitchFamily="2" charset="0"/>
                  <a:ea typeface="Ebrima" panose="02000000000000000000" pitchFamily="2" charset="0"/>
                  <a:cs typeface="Ebrima" panose="02000000000000000000" pitchFamily="2" charset="0"/>
                </a:rPr>
                <a:t>Propagate fault effect to an observation point.</a:t>
              </a:r>
            </a:p>
            <a:p>
              <a:pPr marL="342900" indent="-342900">
                <a:lnSpc>
                  <a:spcPts val="2400"/>
                </a:lnSpc>
                <a:buAutoNum type="arabicPeriod"/>
              </a:pPr>
              <a:r>
                <a:rPr lang="en-US" sz="1600" smtClean="0">
                  <a:latin typeface="Ebrima" panose="02000000000000000000" pitchFamily="2" charset="0"/>
                  <a:ea typeface="Ebrima" panose="02000000000000000000" pitchFamily="2" charset="0"/>
                  <a:cs typeface="Ebrima" panose="02000000000000000000" pitchFamily="2" charset="0"/>
                </a:rPr>
                <a:t>Predict an observable expected result.</a:t>
              </a:r>
            </a:p>
            <a:p>
              <a:pPr marL="342900" indent="-342900">
                <a:lnSpc>
                  <a:spcPts val="2400"/>
                </a:lnSpc>
                <a:buAutoNum type="arabicPeriod"/>
              </a:pPr>
              <a:r>
                <a:rPr lang="en-US" sz="1600" smtClean="0">
                  <a:latin typeface="Ebrima" panose="02000000000000000000" pitchFamily="2" charset="0"/>
                  <a:ea typeface="Ebrima" panose="02000000000000000000" pitchFamily="2" charset="0"/>
                  <a:cs typeface="Ebrima" panose="02000000000000000000" pitchFamily="2" charset="0"/>
                </a:rPr>
                <a:t>Observe actual result and compare to the expected.</a:t>
              </a:r>
              <a:endParaRPr lang="en-US" sz="1600">
                <a:latin typeface="Ebrima" panose="02000000000000000000" pitchFamily="2" charset="0"/>
                <a:ea typeface="Ebrima" panose="02000000000000000000" pitchFamily="2" charset="0"/>
                <a:cs typeface="Ebrima" panose="02000000000000000000" pitchFamily="2" charset="0"/>
              </a:endParaRPr>
            </a:p>
          </p:txBody>
        </p:sp>
      </p:gr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6093" y="5167486"/>
            <a:ext cx="6981825" cy="981075"/>
          </a:xfrm>
          <a:prstGeom prst="rect">
            <a:avLst/>
          </a:prstGeom>
        </p:spPr>
      </p:pic>
    </p:spTree>
    <p:extLst>
      <p:ext uri="{BB962C8B-B14F-4D97-AF65-F5344CB8AC3E}">
        <p14:creationId xmlns:p14="http://schemas.microsoft.com/office/powerpoint/2010/main" val="3123618679"/>
      </p:ext>
    </p:extLst>
  </p:cSld>
  <p:clrMapOvr>
    <a:masterClrMapping/>
  </p:clrMapOvr>
  <p:timing>
    <p:tnLst>
      <p:par>
        <p:cTn id="1" dur="indefinite" restart="never" nodeType="tmRoot"/>
      </p:par>
    </p:tnLst>
  </p:timing>
</p:sld>
</file>

<file path=ppt/theme/theme1.xml><?xml version="1.0" encoding="utf-8"?>
<a:theme xmlns:a="http://schemas.openxmlformats.org/drawingml/2006/main" name="Faraday template">
  <a:themeElements>
    <a:clrScheme name="Faraday template">
      <a:dk1>
        <a:srgbClr val="545454"/>
      </a:dk1>
      <a:lt1>
        <a:srgbClr val="FFFFFF"/>
      </a:lt1>
      <a:dk2>
        <a:srgbClr val="777777"/>
      </a:dk2>
      <a:lt2>
        <a:srgbClr val="FFFFFF"/>
      </a:lt2>
      <a:accent1>
        <a:srgbClr val="0090D2"/>
      </a:accent1>
      <a:accent2>
        <a:srgbClr val="21C0FF"/>
      </a:accent2>
      <a:accent3>
        <a:srgbClr val="81DBFF"/>
      </a:accent3>
      <a:accent4>
        <a:srgbClr val="BE0037"/>
      </a:accent4>
      <a:accent5>
        <a:srgbClr val="0068A2"/>
      </a:accent5>
      <a:accent6>
        <a:srgbClr val="0698BA"/>
      </a:accent6>
      <a:hlink>
        <a:srgbClr val="3F3F3F"/>
      </a:hlink>
      <a:folHlink>
        <a:srgbClr val="3F3F3F"/>
      </a:folHlink>
    </a:clrScheme>
    <a:fontScheme name="UBS">
      <a:majorFont>
        <a:latin typeface="Calibri"/>
        <a:ea typeface="微軟正黑體"/>
        <a:cs typeface=""/>
      </a:majorFont>
      <a:minorFont>
        <a:latin typeface="Calibri"/>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Unknown Document Type" ma:contentTypeID="0x010104" ma:contentTypeVersion="0" ma:contentTypeDescription="" ma:contentTypeScope="" ma:versionID="05d83ceaa0bbd2e3bc716e6e66bd857a">
  <xsd:schema xmlns:xsd="http://www.w3.org/2001/XMLSchema" xmlns:xs="http://www.w3.org/2001/XMLSchema" xmlns:p="http://schemas.microsoft.com/office/2006/metadata/properties" targetNamespace="http://schemas.microsoft.com/office/2006/metadata/properties" ma:root="true" ma:fieldsID="b3d69fe45253d5ff147bb69036b756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BA07D0D-05DF-4726-92CA-8766537D85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9C3EB5C7-2160-4FA4-82D5-6D0601E7CA0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E02EE30C-1077-48A4-AF52-702E67644FF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65796</TotalTime>
  <Words>7629</Words>
  <Application>Microsoft Office PowerPoint</Application>
  <PresentationFormat>Widescreen</PresentationFormat>
  <Paragraphs>368</Paragraphs>
  <Slides>31</Slides>
  <Notes>28</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44" baseType="lpstr">
      <vt:lpstr>微軟正黑體</vt:lpstr>
      <vt:lpstr>Arial</vt:lpstr>
      <vt:lpstr>Calibri</vt:lpstr>
      <vt:lpstr>Cambria Math</vt:lpstr>
      <vt:lpstr>Century Gothic</vt:lpstr>
      <vt:lpstr>Courier New</vt:lpstr>
      <vt:lpstr>Ebrima</vt:lpstr>
      <vt:lpstr>新細明體</vt:lpstr>
      <vt:lpstr>Wingdings</vt:lpstr>
      <vt:lpstr>Wingdings 3</vt:lpstr>
      <vt:lpstr>華康中黑體</vt:lpstr>
      <vt:lpstr>Faraday template</vt:lpstr>
      <vt:lpstr>Visio</vt:lpstr>
      <vt:lpstr>Basic DFT Training</vt:lpstr>
      <vt:lpstr>Table of Contents</vt:lpstr>
      <vt:lpstr>DFT Concepts</vt:lpstr>
      <vt:lpstr>Manufacturing Test</vt:lpstr>
      <vt:lpstr>The Goals of Manufacturing Test</vt:lpstr>
      <vt:lpstr>DFT – Design For Testability</vt:lpstr>
      <vt:lpstr>Fault Model</vt:lpstr>
      <vt:lpstr>DFT Methodology</vt:lpstr>
      <vt:lpstr>Targeted Fault Model – Stuck-At</vt:lpstr>
      <vt:lpstr>The Problem with Sequential Cells</vt:lpstr>
      <vt:lpstr>Scan</vt:lpstr>
      <vt:lpstr>Scan Mode Operation</vt:lpstr>
      <vt:lpstr>Scan Detailed Operation – Load </vt:lpstr>
      <vt:lpstr>Scan Detailed Operation – Force Primary Input </vt:lpstr>
      <vt:lpstr>Scan Detailed Operation – Measure Primary Output </vt:lpstr>
      <vt:lpstr>Scan Detailed Operation – Capture</vt:lpstr>
      <vt:lpstr>Scan Detailed Operation – Unload</vt:lpstr>
      <vt:lpstr>Targeted Fault Model – Transition Delay Fault</vt:lpstr>
      <vt:lpstr>At-speed Scan / AC scan</vt:lpstr>
      <vt:lpstr>Test Compression</vt:lpstr>
      <vt:lpstr>Test Compression</vt:lpstr>
      <vt:lpstr>BIST – Built-In Self Test</vt:lpstr>
      <vt:lpstr>MBIST – Memory Built-In Self Test</vt:lpstr>
      <vt:lpstr>MBIST – Memory Built-In Self Test</vt:lpstr>
      <vt:lpstr>IOLT – IO Level Test</vt:lpstr>
      <vt:lpstr>FTIP – Faraday Test Integration Platform</vt:lpstr>
      <vt:lpstr>FTIP – Faraday Test Integration Platform</vt:lpstr>
      <vt:lpstr>FTL – Faraday Tester interface Language</vt:lpstr>
      <vt:lpstr>FTL – Faraday Tester interface Language</vt:lpstr>
      <vt:lpstr>Quiz</vt:lpstr>
      <vt:lpstr>PowerPoint Presentation</vt:lpstr>
    </vt:vector>
  </TitlesOfParts>
  <Company>Faraday-Tech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Genie Ching-Ling Chien(簡菁伶)</dc:creator>
  <cp:lastModifiedBy>Vy Nguyen (Nguyen Le Thao Vy)</cp:lastModifiedBy>
  <cp:revision>3806</cp:revision>
  <cp:lastPrinted>2015-08-06T11:04:11Z</cp:lastPrinted>
  <dcterms:created xsi:type="dcterms:W3CDTF">2012-12-17T03:20:11Z</dcterms:created>
  <dcterms:modified xsi:type="dcterms:W3CDTF">2024-05-31T09:53:54Z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