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1" r:id="rId1"/>
  </p:sldMasterIdLst>
  <p:notesMasterIdLst>
    <p:notesMasterId r:id="rId19"/>
  </p:notesMasterIdLst>
  <p:handoutMasterIdLst>
    <p:handoutMasterId r:id="rId20"/>
  </p:handoutMasterIdLst>
  <p:sldIdLst>
    <p:sldId id="1290" r:id="rId2"/>
    <p:sldId id="1291" r:id="rId3"/>
    <p:sldId id="1294" r:id="rId4"/>
    <p:sldId id="1295" r:id="rId5"/>
    <p:sldId id="1287" r:id="rId6"/>
    <p:sldId id="1297" r:id="rId7"/>
    <p:sldId id="1298" r:id="rId8"/>
    <p:sldId id="1299" r:id="rId9"/>
    <p:sldId id="1300" r:id="rId10"/>
    <p:sldId id="1301" r:id="rId11"/>
    <p:sldId id="1310" r:id="rId12"/>
    <p:sldId id="1309" r:id="rId13"/>
    <p:sldId id="1303" r:id="rId14"/>
    <p:sldId id="1308" r:id="rId15"/>
    <p:sldId id="1306" r:id="rId16"/>
    <p:sldId id="1304" r:id="rId17"/>
    <p:sldId id="1305" r:id="rId18"/>
  </p:sldIdLst>
  <p:sldSz cx="9144000" cy="6858000" type="screen4x3"/>
  <p:notesSz cx="7010400" cy="92964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56"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bw"/>
  <p:clrMru>
    <a:srgbClr val="FF004B"/>
    <a:srgbClr val="000000"/>
    <a:srgbClr val="FFFFFF"/>
    <a:srgbClr val="81DBFF"/>
    <a:srgbClr val="0278C8"/>
    <a:srgbClr val="F8D4F1"/>
    <a:srgbClr val="F6D2BC"/>
    <a:srgbClr val="F7FDC1"/>
    <a:srgbClr val="7030A0"/>
    <a:srgbClr val="03DA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39" autoAdjust="0"/>
    <p:restoredTop sz="89186" autoAdjust="0"/>
  </p:normalViewPr>
  <p:slideViewPr>
    <p:cSldViewPr snapToGrid="0">
      <p:cViewPr varScale="1">
        <p:scale>
          <a:sx n="103" d="100"/>
          <a:sy n="103" d="100"/>
        </p:scale>
        <p:origin x="2034" y="96"/>
      </p:cViewPr>
      <p:guideLst>
        <p:guide orient="horz" pos="1056"/>
        <p:guide pos="2880"/>
      </p:guideLst>
    </p:cSldViewPr>
  </p:slideViewPr>
  <p:outlineViewPr>
    <p:cViewPr>
      <p:scale>
        <a:sx n="33" d="100"/>
        <a:sy n="33" d="100"/>
      </p:scale>
      <p:origin x="0" y="4728"/>
    </p:cViewPr>
  </p:outlineViewPr>
  <p:notesTextViewPr>
    <p:cViewPr>
      <p:scale>
        <a:sx n="1" d="1"/>
        <a:sy n="1" d="1"/>
      </p:scale>
      <p:origin x="0" y="0"/>
    </p:cViewPr>
  </p:notesTextViewPr>
  <p:sorterViewPr>
    <p:cViewPr>
      <p:scale>
        <a:sx n="200" d="100"/>
        <a:sy n="200" d="100"/>
      </p:scale>
      <p:origin x="0" y="0"/>
    </p:cViewPr>
  </p:sorterViewPr>
  <p:notesViewPr>
    <p:cSldViewPr snapToGrid="0">
      <p:cViewPr varScale="1">
        <p:scale>
          <a:sx n="96" d="100"/>
          <a:sy n="96" d="100"/>
        </p:scale>
        <p:origin x="-3564" y="-114"/>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253EB501-4AA8-44E6-A0F3-7F4F8817B213}" type="datetimeFigureOut">
              <a:rPr lang="zh-TW" altLang="en-US" smtClean="0"/>
              <a:t>2023/6/9</a:t>
            </a:fld>
            <a:endParaRPr lang="zh-TW" altLang="en-US"/>
          </a:p>
        </p:txBody>
      </p:sp>
      <p:sp>
        <p:nvSpPr>
          <p:cNvPr id="4" name="頁尾版面配置區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0A874531-A72D-405F-823F-CF126A4FAEE5}" type="slidenum">
              <a:rPr lang="zh-TW" altLang="en-US" smtClean="0"/>
              <a:t>‹#›</a:t>
            </a:fld>
            <a:endParaRPr lang="zh-TW" altLang="en-US"/>
          </a:p>
        </p:txBody>
      </p:sp>
    </p:spTree>
    <p:extLst>
      <p:ext uri="{BB962C8B-B14F-4D97-AF65-F5344CB8AC3E}">
        <p14:creationId xmlns:p14="http://schemas.microsoft.com/office/powerpoint/2010/main" val="9367658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zh-TW" altLang="en-US"/>
          </a:p>
        </p:txBody>
      </p:sp>
      <p:sp>
        <p:nvSpPr>
          <p:cNvPr id="3" name="日期版面配置區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7F90FBF4-500E-458C-9DD9-F6657EAE5B12}" type="datetimeFigureOut">
              <a:rPr lang="zh-TW" altLang="en-US" smtClean="0"/>
              <a:t>2023/6/9</a:t>
            </a:fld>
            <a:endParaRPr lang="zh-TW" altLang="en-US"/>
          </a:p>
        </p:txBody>
      </p:sp>
      <p:sp>
        <p:nvSpPr>
          <p:cNvPr id="4" name="投影片圖像版面配置區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zh-TW" altLang="en-US"/>
          </a:p>
        </p:txBody>
      </p:sp>
      <p:sp>
        <p:nvSpPr>
          <p:cNvPr id="5" name="備忘稿版面配置區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06927009-C44B-487B-BF54-BA289DEBE3EB}" type="slidenum">
              <a:rPr lang="zh-TW" altLang="en-US" smtClean="0"/>
              <a:t>‹#›</a:t>
            </a:fld>
            <a:endParaRPr lang="zh-TW" altLang="en-US"/>
          </a:p>
        </p:txBody>
      </p:sp>
    </p:spTree>
    <p:extLst>
      <p:ext uri="{BB962C8B-B14F-4D97-AF65-F5344CB8AC3E}">
        <p14:creationId xmlns:p14="http://schemas.microsoft.com/office/powerpoint/2010/main" val="2015776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181100" y="696913"/>
            <a:ext cx="4648200" cy="3486150"/>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06927009-C44B-487B-BF54-BA289DEBE3EB}" type="slidenum">
              <a:rPr lang="zh-TW" altLang="en-US" smtClean="0"/>
              <a:t>1</a:t>
            </a:fld>
            <a:endParaRPr lang="zh-TW" altLang="en-US" dirty="0"/>
          </a:p>
        </p:txBody>
      </p:sp>
    </p:spTree>
    <p:extLst>
      <p:ext uri="{BB962C8B-B14F-4D97-AF65-F5344CB8AC3E}">
        <p14:creationId xmlns:p14="http://schemas.microsoft.com/office/powerpoint/2010/main" val="1021919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err="1" smtClean="0">
                <a:solidFill>
                  <a:schemeClr val="tx1"/>
                </a:solidFill>
                <a:latin typeface="+mn-lt"/>
                <a:ea typeface="+mn-ea"/>
                <a:cs typeface="+mn-cs"/>
              </a:rPr>
              <a:t>fsim</a:t>
            </a:r>
            <a:r>
              <a:rPr lang="en-US" sz="1200" b="0" i="0" u="none" strike="noStrike" kern="1200" baseline="0" dirty="0" smtClean="0">
                <a:solidFill>
                  <a:schemeClr val="tx1"/>
                </a:solidFill>
                <a:latin typeface="+mn-lt"/>
                <a:ea typeface="+mn-ea"/>
                <a:cs typeface="+mn-cs"/>
              </a:rPr>
              <a:t>, the Faraday integrated Verilog simulator, is well-defined for users to easily complete the simulation flow. Nonetheless, all features of the conventional Verilog functions remain unchanged. Only certain options of the Verilog command lines have been modified to automatically fit the Faraday design-kit environment. </a:t>
            </a:r>
            <a:endParaRPr lang="en-US" b="1" dirty="0"/>
          </a:p>
        </p:txBody>
      </p:sp>
      <p:sp>
        <p:nvSpPr>
          <p:cNvPr id="4" name="Slide Number Placeholder 3"/>
          <p:cNvSpPr>
            <a:spLocks noGrp="1"/>
          </p:cNvSpPr>
          <p:nvPr>
            <p:ph type="sldNum" sz="quarter" idx="10"/>
          </p:nvPr>
        </p:nvSpPr>
        <p:spPr/>
        <p:txBody>
          <a:bodyPr/>
          <a:lstStyle/>
          <a:p>
            <a:fld id="{06927009-C44B-487B-BF54-BA289DEBE3EB}" type="slidenum">
              <a:rPr lang="zh-TW" altLang="en-US" smtClean="0"/>
              <a:t>6</a:t>
            </a:fld>
            <a:endParaRPr lang="zh-TW" altLang="en-US"/>
          </a:p>
        </p:txBody>
      </p:sp>
    </p:spTree>
    <p:extLst>
      <p:ext uri="{BB962C8B-B14F-4D97-AF65-F5344CB8AC3E}">
        <p14:creationId xmlns:p14="http://schemas.microsoft.com/office/powerpoint/2010/main" val="1206413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smtClean="0"/>
              <a:t>First time using Linux, and some technical problem with computer : helped by mentor ,everybody in team , and technical staff</a:t>
            </a:r>
          </a:p>
          <a:p>
            <a:endParaRPr lang="en-US" dirty="0"/>
          </a:p>
        </p:txBody>
      </p:sp>
      <p:sp>
        <p:nvSpPr>
          <p:cNvPr id="4" name="Slide Number Placeholder 3"/>
          <p:cNvSpPr>
            <a:spLocks noGrp="1"/>
          </p:cNvSpPr>
          <p:nvPr>
            <p:ph type="sldNum" sz="quarter" idx="10"/>
          </p:nvPr>
        </p:nvSpPr>
        <p:spPr/>
        <p:txBody>
          <a:bodyPr/>
          <a:lstStyle/>
          <a:p>
            <a:fld id="{06927009-C44B-487B-BF54-BA289DEBE3EB}" type="slidenum">
              <a:rPr lang="zh-TW" altLang="en-US" smtClean="0"/>
              <a:t>15</a:t>
            </a:fld>
            <a:endParaRPr lang="zh-TW" altLang="en-US"/>
          </a:p>
        </p:txBody>
      </p:sp>
    </p:spTree>
    <p:extLst>
      <p:ext uri="{BB962C8B-B14F-4D97-AF65-F5344CB8AC3E}">
        <p14:creationId xmlns:p14="http://schemas.microsoft.com/office/powerpoint/2010/main" val="611740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927009-C44B-487B-BF54-BA289DEBE3EB}" type="slidenum">
              <a:rPr lang="zh-TW" altLang="en-US" smtClean="0"/>
              <a:t>16</a:t>
            </a:fld>
            <a:endParaRPr lang="zh-TW" altLang="en-US"/>
          </a:p>
        </p:txBody>
      </p:sp>
    </p:spTree>
    <p:extLst>
      <p:ext uri="{BB962C8B-B14F-4D97-AF65-F5344CB8AC3E}">
        <p14:creationId xmlns:p14="http://schemas.microsoft.com/office/powerpoint/2010/main" val="26446729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封面">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9" name="圖片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 y="2"/>
            <a:ext cx="9143998" cy="6857999"/>
          </a:xfrm>
          <a:prstGeom prst="rect">
            <a:avLst/>
          </a:prstGeom>
        </p:spPr>
      </p:pic>
      <p:sp>
        <p:nvSpPr>
          <p:cNvPr id="3" name="文字版面配置區 2"/>
          <p:cNvSpPr>
            <a:spLocks noGrp="1"/>
          </p:cNvSpPr>
          <p:nvPr>
            <p:ph type="body" idx="1"/>
          </p:nvPr>
        </p:nvSpPr>
        <p:spPr>
          <a:xfrm>
            <a:off x="1080000" y="2520000"/>
            <a:ext cx="7200000" cy="1080000"/>
          </a:xfrm>
          <a:prstGeom prst="rect">
            <a:avLst/>
          </a:prstGeom>
        </p:spPr>
        <p:txBody>
          <a:bodyPr anchor="t">
            <a:normAutofit/>
          </a:bodyPr>
          <a:lstStyle>
            <a:lvl1pPr marL="0" indent="0" algn="r">
              <a:buNone/>
              <a:defRPr sz="2800" baseline="0">
                <a:solidFill>
                  <a:schemeClr val="bg1"/>
                </a:solidFill>
                <a:latin typeface="Calibri" panose="020F0502020204030204" pitchFamily="34" charset="0"/>
                <a:ea typeface="微軟正黑體" panose="020B0604030504040204" pitchFamily="34" charset="-12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dirty="0" smtClean="0"/>
              <a:t>按一下以編輯母片文字樣式</a:t>
            </a:r>
          </a:p>
        </p:txBody>
      </p:sp>
      <p:sp>
        <p:nvSpPr>
          <p:cNvPr id="7" name="標題 1"/>
          <p:cNvSpPr>
            <a:spLocks noGrp="1"/>
          </p:cNvSpPr>
          <p:nvPr>
            <p:ph type="ctrTitle"/>
          </p:nvPr>
        </p:nvSpPr>
        <p:spPr>
          <a:xfrm>
            <a:off x="1080000" y="1080000"/>
            <a:ext cx="7200000" cy="1080000"/>
          </a:xfrm>
          <a:prstGeom prst="rect">
            <a:avLst/>
          </a:prstGeom>
        </p:spPr>
        <p:txBody>
          <a:bodyPr anchor="t">
            <a:normAutofit/>
          </a:bodyPr>
          <a:lstStyle>
            <a:lvl1pPr algn="r">
              <a:defRPr sz="3600" b="1" baseline="0">
                <a:solidFill>
                  <a:schemeClr val="bg1"/>
                </a:solidFill>
                <a:latin typeface="Calibri" panose="020F0502020204030204" pitchFamily="34" charset="0"/>
                <a:ea typeface="微軟正黑體" panose="020B0604030504040204" pitchFamily="34" charset="-120"/>
              </a:defRPr>
            </a:lvl1pPr>
          </a:lstStyle>
          <a:p>
            <a:r>
              <a:rPr lang="zh-TW" altLang="en-US" dirty="0" smtClean="0"/>
              <a:t>按一下以編輯母片標題樣式</a:t>
            </a:r>
            <a:endParaRPr lang="zh-TW" altLang="en-US" dirty="0"/>
          </a:p>
        </p:txBody>
      </p:sp>
      <p:sp>
        <p:nvSpPr>
          <p:cNvPr id="10" name="文字方塊 9"/>
          <p:cNvSpPr txBox="1"/>
          <p:nvPr userDrawn="1"/>
        </p:nvSpPr>
        <p:spPr>
          <a:xfrm>
            <a:off x="7242629" y="5615624"/>
            <a:ext cx="1088760" cy="276999"/>
          </a:xfrm>
          <a:prstGeom prst="rect">
            <a:avLst/>
          </a:prstGeom>
          <a:noFill/>
        </p:spPr>
        <p:txBody>
          <a:bodyPr wrap="none" rtlCol="0">
            <a:spAutoFit/>
          </a:bodyPr>
          <a:lstStyle/>
          <a:p>
            <a:r>
              <a:rPr lang="en-US" altLang="zh-TW" sz="1200" b="1" kern="1200" dirty="0" smtClean="0">
                <a:solidFill>
                  <a:schemeClr val="accent1">
                    <a:lumMod val="60000"/>
                    <a:lumOff val="40000"/>
                  </a:schemeClr>
                </a:solidFill>
                <a:effectLst/>
                <a:latin typeface="Century Gothic" panose="020B0502020202020204" pitchFamily="34" charset="0"/>
                <a:ea typeface="+mn-ea"/>
                <a:cs typeface="+mn-cs"/>
              </a:rPr>
              <a:t>Confidential</a:t>
            </a:r>
            <a:endParaRPr lang="zh-TW" altLang="en-US" sz="1200" b="1" dirty="0">
              <a:solidFill>
                <a:schemeClr val="accent1">
                  <a:lumMod val="60000"/>
                  <a:lumOff val="40000"/>
                </a:schemeClr>
              </a:solidFill>
              <a:latin typeface="Century Gothic" panose="020B0502020202020204" pitchFamily="34" charset="0"/>
            </a:endParaRPr>
          </a:p>
        </p:txBody>
      </p:sp>
      <p:cxnSp>
        <p:nvCxnSpPr>
          <p:cNvPr id="11" name="直線接點 10"/>
          <p:cNvCxnSpPr/>
          <p:nvPr userDrawn="1"/>
        </p:nvCxnSpPr>
        <p:spPr>
          <a:xfrm>
            <a:off x="8343582" y="1171577"/>
            <a:ext cx="0" cy="981075"/>
          </a:xfrm>
          <a:prstGeom prst="line">
            <a:avLst/>
          </a:prstGeom>
          <a:ln w="28575">
            <a:solidFill>
              <a:srgbClr val="EB005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24975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內頁_1">
    <p:spTree>
      <p:nvGrpSpPr>
        <p:cNvPr id="1" name=""/>
        <p:cNvGrpSpPr/>
        <p:nvPr/>
      </p:nvGrpSpPr>
      <p:grpSpPr>
        <a:xfrm>
          <a:off x="0" y="0"/>
          <a:ext cx="0" cy="0"/>
          <a:chOff x="0" y="0"/>
          <a:chExt cx="0" cy="0"/>
        </a:xfrm>
      </p:grpSpPr>
      <p:sp>
        <p:nvSpPr>
          <p:cNvPr id="2" name="標題 1"/>
          <p:cNvSpPr>
            <a:spLocks noGrp="1"/>
          </p:cNvSpPr>
          <p:nvPr>
            <p:ph type="title"/>
          </p:nvPr>
        </p:nvSpPr>
        <p:spPr>
          <a:xfrm>
            <a:off x="1080000" y="720000"/>
            <a:ext cx="7560000" cy="1080000"/>
          </a:xfrm>
          <a:prstGeom prst="rect">
            <a:avLst/>
          </a:prstGeom>
        </p:spPr>
        <p:txBody>
          <a:bodyPr anchor="ctr"/>
          <a:lstStyle>
            <a:lvl1pPr>
              <a:defRPr sz="3600" baseline="0">
                <a:solidFill>
                  <a:srgbClr val="EB005A"/>
                </a:solidFill>
                <a:latin typeface="Calibri" panose="020F0502020204030204" pitchFamily="34" charset="0"/>
              </a:defRPr>
            </a:lvl1pPr>
          </a:lstStyle>
          <a:p>
            <a:r>
              <a:rPr lang="zh-TW" altLang="en-US" dirty="0" smtClean="0"/>
              <a:t>按一下以編輯母片標題樣式</a:t>
            </a:r>
            <a:endParaRPr lang="zh-TW" altLang="en-US" dirty="0"/>
          </a:p>
        </p:txBody>
      </p:sp>
      <p:sp>
        <p:nvSpPr>
          <p:cNvPr id="4" name="內容版面配置區 3"/>
          <p:cNvSpPr>
            <a:spLocks noGrp="1"/>
          </p:cNvSpPr>
          <p:nvPr>
            <p:ph sz="quarter" idx="10"/>
          </p:nvPr>
        </p:nvSpPr>
        <p:spPr>
          <a:xfrm>
            <a:off x="1080000" y="1980000"/>
            <a:ext cx="7560000" cy="4140000"/>
          </a:xfrm>
          <a:prstGeom prst="rect">
            <a:avLst/>
          </a:prstGeom>
        </p:spPr>
        <p:txBody>
          <a:bodyPr/>
          <a:lstStyle>
            <a:lvl1pPr>
              <a:defRPr sz="2400" b="1" baseline="0">
                <a:solidFill>
                  <a:schemeClr val="tx1"/>
                </a:solidFill>
                <a:latin typeface="Calibri" panose="020F0502020204030204" pitchFamily="34" charset="0"/>
              </a:defRPr>
            </a:lvl1pPr>
            <a:lvl2pPr>
              <a:defRPr sz="2000" baseline="0">
                <a:solidFill>
                  <a:schemeClr val="tx1"/>
                </a:solidFill>
                <a:latin typeface="Calibri" panose="020F0502020204030204" pitchFamily="34" charset="0"/>
              </a:defRPr>
            </a:lvl2pPr>
            <a:lvl3pPr>
              <a:defRPr sz="1800" baseline="0">
                <a:solidFill>
                  <a:schemeClr val="tx1"/>
                </a:solidFill>
                <a:latin typeface="Calibri" panose="020F0502020204030204" pitchFamily="34" charset="0"/>
              </a:defRPr>
            </a:lvl3pPr>
            <a:lvl4pPr>
              <a:defRPr sz="1600" baseline="0">
                <a:solidFill>
                  <a:schemeClr val="tx1"/>
                </a:solidFill>
                <a:latin typeface="Calibri" panose="020F0502020204030204" pitchFamily="34" charset="0"/>
              </a:defRPr>
            </a:lvl4pPr>
            <a:lvl5pPr>
              <a:defRPr sz="1600" baseline="0">
                <a:solidFill>
                  <a:schemeClr val="tx1"/>
                </a:solidFill>
                <a:latin typeface="Calibri" panose="020F0502020204030204" pitchFamily="34" charset="0"/>
              </a:defRPr>
            </a:lvl5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Tree>
    <p:extLst>
      <p:ext uri="{BB962C8B-B14F-4D97-AF65-F5344CB8AC3E}">
        <p14:creationId xmlns:p14="http://schemas.microsoft.com/office/powerpoint/2010/main" val="14889325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內頁_2">
    <p:spTree>
      <p:nvGrpSpPr>
        <p:cNvPr id="1" name=""/>
        <p:cNvGrpSpPr/>
        <p:nvPr/>
      </p:nvGrpSpPr>
      <p:grpSpPr>
        <a:xfrm>
          <a:off x="0" y="0"/>
          <a:ext cx="0" cy="0"/>
          <a:chOff x="0" y="0"/>
          <a:chExt cx="0" cy="0"/>
        </a:xfrm>
      </p:grpSpPr>
      <p:sp>
        <p:nvSpPr>
          <p:cNvPr id="3" name="標題 1"/>
          <p:cNvSpPr>
            <a:spLocks noGrp="1"/>
          </p:cNvSpPr>
          <p:nvPr>
            <p:ph type="title"/>
          </p:nvPr>
        </p:nvSpPr>
        <p:spPr>
          <a:xfrm>
            <a:off x="1080000" y="720000"/>
            <a:ext cx="7560000" cy="1080000"/>
          </a:xfrm>
          <a:prstGeom prst="rect">
            <a:avLst/>
          </a:prstGeom>
        </p:spPr>
        <p:txBody>
          <a:bodyPr anchor="ctr"/>
          <a:lstStyle>
            <a:lvl1pPr>
              <a:defRPr sz="3600" baseline="0">
                <a:solidFill>
                  <a:srgbClr val="EB005A"/>
                </a:solidFill>
                <a:latin typeface="Calibri" panose="020F0502020204030204" pitchFamily="34" charset="0"/>
              </a:defRPr>
            </a:lvl1pPr>
          </a:lstStyle>
          <a:p>
            <a:r>
              <a:rPr lang="zh-TW" altLang="en-US" dirty="0" smtClean="0"/>
              <a:t>按一下以編輯母片標題樣式</a:t>
            </a:r>
            <a:endParaRPr lang="zh-TW" altLang="en-US" dirty="0"/>
          </a:p>
        </p:txBody>
      </p:sp>
    </p:spTree>
    <p:extLst>
      <p:ext uri="{BB962C8B-B14F-4D97-AF65-F5344CB8AC3E}">
        <p14:creationId xmlns:p14="http://schemas.microsoft.com/office/powerpoint/2010/main" val="12876705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章節插頁">
    <p:bg>
      <p:bgPr>
        <a:solidFill>
          <a:schemeClr val="bg1">
            <a:lumMod val="95000"/>
          </a:schemeClr>
        </a:solidFill>
        <a:effectLst/>
      </p:bgPr>
    </p:bg>
    <p:spTree>
      <p:nvGrpSpPr>
        <p:cNvPr id="1" name=""/>
        <p:cNvGrpSpPr/>
        <p:nvPr/>
      </p:nvGrpSpPr>
      <p:grpSpPr>
        <a:xfrm>
          <a:off x="0" y="0"/>
          <a:ext cx="0" cy="0"/>
          <a:chOff x="0" y="0"/>
          <a:chExt cx="0" cy="0"/>
        </a:xfrm>
      </p:grpSpPr>
      <p:sp>
        <p:nvSpPr>
          <p:cNvPr id="3" name="標題 1"/>
          <p:cNvSpPr>
            <a:spLocks noGrp="1"/>
          </p:cNvSpPr>
          <p:nvPr>
            <p:ph type="title"/>
          </p:nvPr>
        </p:nvSpPr>
        <p:spPr>
          <a:xfrm>
            <a:off x="1260000" y="2880000"/>
            <a:ext cx="7560000" cy="1080000"/>
          </a:xfrm>
          <a:prstGeom prst="rect">
            <a:avLst/>
          </a:prstGeom>
        </p:spPr>
        <p:txBody>
          <a:bodyPr anchor="b">
            <a:normAutofit/>
          </a:bodyPr>
          <a:lstStyle>
            <a:lvl1pPr>
              <a:defRPr sz="3600" baseline="0">
                <a:solidFill>
                  <a:schemeClr val="tx1"/>
                </a:solidFill>
                <a:latin typeface="Calibri" panose="020F0502020204030204" pitchFamily="34" charset="0"/>
              </a:defRPr>
            </a:lvl1pPr>
          </a:lstStyle>
          <a:p>
            <a:r>
              <a:rPr lang="zh-TW" altLang="en-US" dirty="0" smtClean="0"/>
              <a:t>按一下以編輯母片標題樣式</a:t>
            </a:r>
            <a:endParaRPr lang="zh-TW" altLang="en-US" dirty="0"/>
          </a:p>
        </p:txBody>
      </p:sp>
      <p:pic>
        <p:nvPicPr>
          <p:cNvPr id="8" name="圖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09093" y="3990443"/>
            <a:ext cx="7945966" cy="111219"/>
          </a:xfrm>
          <a:prstGeom prst="rect">
            <a:avLst/>
          </a:prstGeom>
        </p:spPr>
      </p:pic>
      <p:pic>
        <p:nvPicPr>
          <p:cNvPr id="10" name="圖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459951"/>
            <a:ext cx="2336800" cy="72396"/>
          </a:xfrm>
          <a:prstGeom prst="rect">
            <a:avLst/>
          </a:prstGeom>
        </p:spPr>
      </p:pic>
      <p:sp>
        <p:nvSpPr>
          <p:cNvPr id="6" name="Text Box 15"/>
          <p:cNvSpPr txBox="1">
            <a:spLocks noChangeArrowheads="1"/>
          </p:cNvSpPr>
          <p:nvPr userDrawn="1"/>
        </p:nvSpPr>
        <p:spPr bwMode="auto">
          <a:xfrm>
            <a:off x="8604126" y="6402596"/>
            <a:ext cx="504379"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fld id="{B9BB4768-2ACB-4A6A-8962-41794B66754D}" type="slidenum">
              <a:rPr lang="en-US" altLang="zh-TW" sz="1000" b="1">
                <a:solidFill>
                  <a:srgbClr val="333333"/>
                </a:solidFill>
                <a:ea typeface="華康中黑體" pitchFamily="49" charset="-120"/>
              </a:rPr>
              <a:pPr algn="l"/>
              <a:t>‹#›</a:t>
            </a:fld>
            <a:endParaRPr lang="en-US" altLang="zh-TW" sz="1000" b="1" dirty="0">
              <a:solidFill>
                <a:srgbClr val="333333"/>
              </a:solidFill>
              <a:ea typeface="華康中黑體" pitchFamily="49" charset="-120"/>
            </a:endParaRPr>
          </a:p>
        </p:txBody>
      </p:sp>
    </p:spTree>
    <p:extLst>
      <p:ext uri="{BB962C8B-B14F-4D97-AF65-F5344CB8AC3E}">
        <p14:creationId xmlns:p14="http://schemas.microsoft.com/office/powerpoint/2010/main" val="270511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260000" y="1296000"/>
            <a:ext cx="7560000" cy="4500000"/>
          </a:xfrm>
          <a:prstGeom prst="rect">
            <a:avLst/>
          </a:prstGeom>
        </p:spPr>
        <p:txBody>
          <a:bodyPr/>
          <a:lstStyle>
            <a:lvl1pPr>
              <a:defRPr b="1"/>
            </a:lvl1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7" name="標題 6"/>
          <p:cNvSpPr>
            <a:spLocks noGrp="1"/>
          </p:cNvSpPr>
          <p:nvPr>
            <p:ph type="title"/>
          </p:nvPr>
        </p:nvSpPr>
        <p:spPr>
          <a:xfrm>
            <a:off x="1260000" y="216000"/>
            <a:ext cx="7560000" cy="936000"/>
          </a:xfrm>
          <a:prstGeom prst="rect">
            <a:avLst/>
          </a:prstGeom>
        </p:spPr>
        <p:txBody>
          <a:bodyPr anchor="ctr" anchorCtr="0"/>
          <a:lstStyle/>
          <a:p>
            <a:r>
              <a:rPr lang="zh-TW" altLang="en-US" dirty="0" smtClean="0"/>
              <a:t>按一下以編輯母片標題樣式</a:t>
            </a:r>
            <a:endParaRPr lang="zh-TW" altLang="en-US" dirty="0"/>
          </a:p>
        </p:txBody>
      </p:sp>
    </p:spTree>
    <p:extLst>
      <p:ext uri="{BB962C8B-B14F-4D97-AF65-F5344CB8AC3E}">
        <p14:creationId xmlns:p14="http://schemas.microsoft.com/office/powerpoint/2010/main" val="29462404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7D0F6C-DE2D-4B23-95FC-EE783E7799FE}" type="datetimeFigureOut">
              <a:rPr lang="en-US" smtClean="0"/>
              <a:t>6/9/2023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3DF4F0-6F5F-4275-BE28-ADAAC13D6DB9}" type="slidenum">
              <a:rPr lang="en-US" smtClean="0"/>
              <a:t>‹#›</a:t>
            </a:fld>
            <a:endParaRPr lang="en-US"/>
          </a:p>
        </p:txBody>
      </p:sp>
    </p:spTree>
    <p:extLst>
      <p:ext uri="{BB962C8B-B14F-4D97-AF65-F5344CB8AC3E}">
        <p14:creationId xmlns:p14="http://schemas.microsoft.com/office/powerpoint/2010/main" val="3638131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ext Box 15"/>
          <p:cNvSpPr txBox="1">
            <a:spLocks noChangeArrowheads="1"/>
          </p:cNvSpPr>
          <p:nvPr userDrawn="1"/>
        </p:nvSpPr>
        <p:spPr bwMode="auto">
          <a:xfrm>
            <a:off x="8604126" y="6402596"/>
            <a:ext cx="504379"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fld id="{B9BB4768-2ACB-4A6A-8962-41794B66754D}" type="slidenum">
              <a:rPr lang="en-US" altLang="zh-TW" sz="1000" b="1">
                <a:solidFill>
                  <a:srgbClr val="333333"/>
                </a:solidFill>
                <a:ea typeface="華康中黑體" pitchFamily="49" charset="-120"/>
              </a:rPr>
              <a:pPr algn="l"/>
              <a:t>‹#›</a:t>
            </a:fld>
            <a:endParaRPr lang="en-US" altLang="zh-TW" sz="1000" b="1" dirty="0">
              <a:solidFill>
                <a:srgbClr val="333333"/>
              </a:solidFill>
              <a:ea typeface="華康中黑體" pitchFamily="49" charset="-120"/>
            </a:endParaRPr>
          </a:p>
        </p:txBody>
      </p:sp>
      <p:pic>
        <p:nvPicPr>
          <p:cNvPr id="4" name="圖片 3"/>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 y="2"/>
            <a:ext cx="9143999" cy="6857999"/>
          </a:xfrm>
          <a:prstGeom prst="rect">
            <a:avLst/>
          </a:prstGeom>
        </p:spPr>
      </p:pic>
      <p:sp>
        <p:nvSpPr>
          <p:cNvPr id="7" name="文字方塊 6"/>
          <p:cNvSpPr txBox="1"/>
          <p:nvPr userDrawn="1"/>
        </p:nvSpPr>
        <p:spPr>
          <a:xfrm>
            <a:off x="314890" y="6419428"/>
            <a:ext cx="974947" cy="253916"/>
          </a:xfrm>
          <a:prstGeom prst="rect">
            <a:avLst/>
          </a:prstGeom>
          <a:noFill/>
        </p:spPr>
        <p:txBody>
          <a:bodyPr wrap="none" rtlCol="0">
            <a:spAutoFit/>
          </a:bodyPr>
          <a:lstStyle/>
          <a:p>
            <a:r>
              <a:rPr lang="en-US" altLang="zh-TW" sz="1050" b="1" kern="1200" dirty="0" smtClean="0">
                <a:solidFill>
                  <a:schemeClr val="bg1">
                    <a:lumMod val="85000"/>
                  </a:schemeClr>
                </a:solidFill>
                <a:effectLst/>
                <a:latin typeface="Century Gothic" panose="020B0502020202020204" pitchFamily="34" charset="0"/>
                <a:ea typeface="+mn-ea"/>
                <a:cs typeface="+mn-cs"/>
              </a:rPr>
              <a:t>Confidential</a:t>
            </a:r>
            <a:endParaRPr lang="zh-TW" altLang="en-US" sz="1050" b="1" dirty="0">
              <a:solidFill>
                <a:schemeClr val="bg1">
                  <a:lumMod val="85000"/>
                </a:schemeClr>
              </a:solidFill>
              <a:latin typeface="Century Gothic" panose="020B0502020202020204" pitchFamily="34" charset="0"/>
            </a:endParaRPr>
          </a:p>
        </p:txBody>
      </p:sp>
    </p:spTree>
    <p:extLst>
      <p:ext uri="{BB962C8B-B14F-4D97-AF65-F5344CB8AC3E}">
        <p14:creationId xmlns:p14="http://schemas.microsoft.com/office/powerpoint/2010/main" val="3871463843"/>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5" r:id="rId3"/>
    <p:sldLayoutId id="2147483744" r:id="rId4"/>
    <p:sldLayoutId id="2147483746" r:id="rId5"/>
    <p:sldLayoutId id="2147483747" r:id="rId6"/>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algn="l" defTabSz="914400" rtl="0" eaLnBrk="1" latinLnBrk="0" hangingPunct="1">
        <a:spcBef>
          <a:spcPct val="0"/>
        </a:spcBef>
        <a:buNone/>
        <a:defRPr sz="3600" b="1" kern="1200" baseline="0">
          <a:solidFill>
            <a:srgbClr val="FA4646"/>
          </a:solidFill>
          <a:latin typeface="Century Gothic" panose="020B0502020202020204" pitchFamily="34" charset="0"/>
          <a:ea typeface="微軟正黑體" panose="020B0604030504040204" pitchFamily="34" charset="-120"/>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800" kern="1200" baseline="0">
          <a:solidFill>
            <a:schemeClr val="tx1">
              <a:lumMod val="75000"/>
              <a:lumOff val="25000"/>
            </a:schemeClr>
          </a:solidFill>
          <a:latin typeface="Century Gothic" panose="020B0502020202020204" pitchFamily="34" charset="0"/>
          <a:ea typeface="微軟正黑體" panose="020B0604030504040204" pitchFamily="34" charset="-120"/>
          <a:cs typeface="+mn-cs"/>
        </a:defRPr>
      </a:lvl1pPr>
      <a:lvl2pPr marL="742950" indent="-285750" algn="l" defTabSz="914400" rtl="0" eaLnBrk="1" latinLnBrk="0" hangingPunct="1">
        <a:spcBef>
          <a:spcPct val="20000"/>
        </a:spcBef>
        <a:buFont typeface="Arial" panose="020B0604020202020204" pitchFamily="34" charset="0"/>
        <a:buChar char="–"/>
        <a:defRPr sz="2400" kern="1200" baseline="0">
          <a:solidFill>
            <a:schemeClr val="tx1">
              <a:lumMod val="75000"/>
              <a:lumOff val="25000"/>
            </a:schemeClr>
          </a:solidFill>
          <a:latin typeface="Century Gothic" panose="020B0502020202020204" pitchFamily="34" charset="0"/>
          <a:ea typeface="微軟正黑體" panose="020B0604030504040204" pitchFamily="34" charset="-120"/>
          <a:cs typeface="+mn-cs"/>
        </a:defRPr>
      </a:lvl2pPr>
      <a:lvl3pPr marL="1143000" indent="-228600" algn="l" defTabSz="914400" rtl="0" eaLnBrk="1" latinLnBrk="0" hangingPunct="1">
        <a:spcBef>
          <a:spcPct val="20000"/>
        </a:spcBef>
        <a:buFont typeface="Arial" panose="020B0604020202020204" pitchFamily="34" charset="0"/>
        <a:buChar char="•"/>
        <a:defRPr sz="2000" kern="1200" baseline="0">
          <a:solidFill>
            <a:schemeClr val="tx1">
              <a:lumMod val="75000"/>
              <a:lumOff val="25000"/>
            </a:schemeClr>
          </a:solidFill>
          <a:latin typeface="Century Gothic" panose="020B0502020202020204" pitchFamily="34" charset="0"/>
          <a:ea typeface="微軟正黑體" panose="020B0604030504040204" pitchFamily="34" charset="-120"/>
          <a:cs typeface="+mn-cs"/>
        </a:defRPr>
      </a:lvl3pPr>
      <a:lvl4pPr marL="1600200" indent="-228600" algn="l" defTabSz="914400" rtl="0" eaLnBrk="1" latinLnBrk="0" hangingPunct="1">
        <a:spcBef>
          <a:spcPct val="20000"/>
        </a:spcBef>
        <a:buFont typeface="Arial" panose="020B0604020202020204" pitchFamily="34" charset="0"/>
        <a:buChar char="–"/>
        <a:defRPr sz="1800" kern="1200" baseline="0">
          <a:solidFill>
            <a:schemeClr val="tx1">
              <a:lumMod val="75000"/>
              <a:lumOff val="25000"/>
            </a:schemeClr>
          </a:solidFill>
          <a:latin typeface="Century Gothic" panose="020B0502020202020204" pitchFamily="34" charset="0"/>
          <a:ea typeface="微軟正黑體" panose="020B0604030504040204" pitchFamily="34" charset="-120"/>
          <a:cs typeface="+mn-cs"/>
        </a:defRPr>
      </a:lvl4pPr>
      <a:lvl5pPr marL="2057400" indent="-228600" algn="l" defTabSz="914400" rtl="0" eaLnBrk="1" latinLnBrk="0" hangingPunct="1">
        <a:spcBef>
          <a:spcPct val="20000"/>
        </a:spcBef>
        <a:buFont typeface="Arial" panose="020B0604020202020204" pitchFamily="34" charset="0"/>
        <a:buChar char="»"/>
        <a:defRPr sz="1800" kern="1200" baseline="0">
          <a:solidFill>
            <a:schemeClr val="tx1">
              <a:lumMod val="75000"/>
              <a:lumOff val="25000"/>
            </a:schemeClr>
          </a:solidFill>
          <a:latin typeface="Century Gothic" panose="020B0502020202020204" pitchFamily="34" charset="0"/>
          <a:ea typeface="微軟正黑體" panose="020B0604030504040204" pitchFamily="34" charset="-12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1.jp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p:cNvSpPr>
            <a:spLocks noGrp="1"/>
          </p:cNvSpPr>
          <p:nvPr>
            <p:ph type="body" idx="1"/>
          </p:nvPr>
        </p:nvSpPr>
        <p:spPr>
          <a:xfrm>
            <a:off x="1080000" y="2747250"/>
            <a:ext cx="7200000" cy="1077644"/>
          </a:xfrm>
          <a:prstGeom prst="rect">
            <a:avLst/>
          </a:prstGeom>
        </p:spPr>
        <p:txBody>
          <a:bodyPr>
            <a:normAutofit fontScale="92500" lnSpcReduction="10000"/>
          </a:bodyPr>
          <a:lstStyle/>
          <a:p>
            <a:r>
              <a:rPr lang="en-US" altLang="zh-TW" sz="2400" dirty="0">
                <a:latin typeface="+mj-lt"/>
              </a:rPr>
              <a:t>ACT2/</a:t>
            </a:r>
            <a:r>
              <a:rPr lang="en-US" altLang="zh-TW" sz="2400" dirty="0" err="1">
                <a:latin typeface="+mj-lt"/>
              </a:rPr>
              <a:t>MinhLe</a:t>
            </a:r>
            <a:endParaRPr lang="en-US" altLang="zh-TW" sz="2400" dirty="0">
              <a:latin typeface="+mj-lt"/>
            </a:endParaRPr>
          </a:p>
          <a:p>
            <a:r>
              <a:rPr lang="en-US" altLang="zh-TW" sz="2400" dirty="0">
                <a:latin typeface="+mj-lt"/>
              </a:rPr>
              <a:t>ACT1/</a:t>
            </a:r>
            <a:r>
              <a:rPr lang="en-US" altLang="zh-TW" sz="2400" dirty="0" err="1">
                <a:latin typeface="+mj-lt"/>
              </a:rPr>
              <a:t>EricTa</a:t>
            </a:r>
            <a:endParaRPr lang="en-US" altLang="zh-TW" sz="2400" dirty="0">
              <a:latin typeface="+mj-lt"/>
            </a:endParaRPr>
          </a:p>
          <a:p>
            <a:r>
              <a:rPr lang="en-US" altLang="zh-TW" sz="1800" dirty="0">
                <a:latin typeface="+mj-lt"/>
              </a:rPr>
              <a:t>June 09, 2023</a:t>
            </a:r>
            <a:endParaRPr lang="zh-TW" altLang="en-US" sz="1800" dirty="0">
              <a:latin typeface="+mj-lt"/>
            </a:endParaRPr>
          </a:p>
        </p:txBody>
      </p:sp>
      <p:sp>
        <p:nvSpPr>
          <p:cNvPr id="2" name="標題 1"/>
          <p:cNvSpPr>
            <a:spLocks noGrp="1"/>
          </p:cNvSpPr>
          <p:nvPr>
            <p:ph type="ctrTitle"/>
          </p:nvPr>
        </p:nvSpPr>
        <p:spPr/>
        <p:txBody>
          <a:bodyPr>
            <a:noAutofit/>
          </a:bodyPr>
          <a:lstStyle/>
          <a:p>
            <a:r>
              <a:rPr lang="en-US" altLang="zh-TW" sz="3000" dirty="0">
                <a:latin typeface="+mj-lt"/>
              </a:rPr>
              <a:t>Internship Final-term report</a:t>
            </a:r>
            <a:endParaRPr lang="zh-TW" altLang="en-US" sz="3000" dirty="0">
              <a:latin typeface="+mj-lt"/>
            </a:endParaRPr>
          </a:p>
        </p:txBody>
      </p:sp>
    </p:spTree>
    <p:extLst>
      <p:ext uri="{BB962C8B-B14F-4D97-AF65-F5344CB8AC3E}">
        <p14:creationId xmlns:p14="http://schemas.microsoft.com/office/powerpoint/2010/main" val="38854327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131094"/>
            <a:ext cx="7886700" cy="742388"/>
          </a:xfrm>
        </p:spPr>
        <p:txBody>
          <a:bodyPr/>
          <a:lstStyle/>
          <a:p>
            <a:pPr algn="ctr"/>
            <a:r>
              <a:rPr lang="en-US" b="1" dirty="0" smtClean="0">
                <a:solidFill>
                  <a:srgbClr val="FF0000"/>
                </a:solidFill>
              </a:rPr>
              <a:t>Pre sim </a:t>
            </a:r>
            <a:endParaRPr lang="en-US" b="1" dirty="0">
              <a:solidFill>
                <a:srgbClr val="FF0000"/>
              </a:solidFill>
            </a:endParaRPr>
          </a:p>
        </p:txBody>
      </p:sp>
      <p:sp>
        <p:nvSpPr>
          <p:cNvPr id="3" name="Content Placeholder 2"/>
          <p:cNvSpPr>
            <a:spLocks noGrp="1"/>
          </p:cNvSpPr>
          <p:nvPr>
            <p:ph idx="1"/>
          </p:nvPr>
        </p:nvSpPr>
        <p:spPr>
          <a:xfrm>
            <a:off x="628650" y="1873483"/>
            <a:ext cx="7886700" cy="3616490"/>
          </a:xfrm>
        </p:spPr>
        <p:txBody>
          <a:bodyPr/>
          <a:lstStyle/>
          <a:p>
            <a:pPr marL="0" indent="0">
              <a:buNone/>
            </a:pPr>
            <a:r>
              <a:rPr lang="en-US" sz="1800" dirty="0" smtClean="0"/>
              <a:t>. </a:t>
            </a:r>
            <a:r>
              <a:rPr lang="en-US" sz="1800" dirty="0" smtClean="0">
                <a:solidFill>
                  <a:srgbClr val="000000"/>
                </a:solidFill>
              </a:rPr>
              <a:t>After gen pattern , run Pre sim with non delay </a:t>
            </a:r>
          </a:p>
        </p:txBody>
      </p:sp>
      <p:sp>
        <p:nvSpPr>
          <p:cNvPr id="4" name="Rectangle 3"/>
          <p:cNvSpPr/>
          <p:nvPr/>
        </p:nvSpPr>
        <p:spPr>
          <a:xfrm>
            <a:off x="2055256" y="2625248"/>
            <a:ext cx="2375361" cy="26808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chemeClr val="tx1"/>
                </a:solidFill>
              </a:rPr>
              <a:t>.</a:t>
            </a:r>
            <a:r>
              <a:rPr lang="en-US" sz="1350" b="1" dirty="0">
                <a:solidFill>
                  <a:srgbClr val="000000"/>
                </a:solidFill>
              </a:rPr>
              <a:t>rom file </a:t>
            </a:r>
          </a:p>
        </p:txBody>
      </p:sp>
      <p:sp>
        <p:nvSpPr>
          <p:cNvPr id="5" name="Rectangle 4"/>
          <p:cNvSpPr/>
          <p:nvPr/>
        </p:nvSpPr>
        <p:spPr>
          <a:xfrm>
            <a:off x="2055256" y="3099025"/>
            <a:ext cx="2375362" cy="26808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chemeClr val="tx1"/>
                </a:solidFill>
              </a:rPr>
              <a:t>.</a:t>
            </a:r>
            <a:r>
              <a:rPr lang="en-US" sz="1350" b="1" dirty="0" err="1">
                <a:solidFill>
                  <a:srgbClr val="000000"/>
                </a:solidFill>
              </a:rPr>
              <a:t>vt</a:t>
            </a:r>
            <a:r>
              <a:rPr lang="en-US" sz="1350" b="1" dirty="0">
                <a:solidFill>
                  <a:srgbClr val="000000"/>
                </a:solidFill>
              </a:rPr>
              <a:t> file </a:t>
            </a:r>
          </a:p>
        </p:txBody>
      </p:sp>
      <p:sp>
        <p:nvSpPr>
          <p:cNvPr id="6" name="Rectangle 5"/>
          <p:cNvSpPr/>
          <p:nvPr/>
        </p:nvSpPr>
        <p:spPr>
          <a:xfrm>
            <a:off x="2055256" y="3572802"/>
            <a:ext cx="2375362" cy="26808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rgbClr val="000000"/>
                </a:solidFill>
              </a:rPr>
              <a:t>Pre layout netlist after eco</a:t>
            </a:r>
          </a:p>
        </p:txBody>
      </p:sp>
      <p:sp>
        <p:nvSpPr>
          <p:cNvPr id="7" name="Rectangle 6"/>
          <p:cNvSpPr/>
          <p:nvPr/>
        </p:nvSpPr>
        <p:spPr>
          <a:xfrm>
            <a:off x="2045904" y="4046579"/>
            <a:ext cx="2394065" cy="26808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err="1">
                <a:solidFill>
                  <a:srgbClr val="000000"/>
                </a:solidFill>
              </a:rPr>
              <a:t>mem.list</a:t>
            </a:r>
            <a:endParaRPr lang="en-US" sz="1350" b="1" dirty="0">
              <a:solidFill>
                <a:srgbClr val="000000"/>
              </a:solidFill>
            </a:endParaRPr>
          </a:p>
        </p:txBody>
      </p:sp>
      <p:sp>
        <p:nvSpPr>
          <p:cNvPr id="8" name="Rectangle 7"/>
          <p:cNvSpPr/>
          <p:nvPr/>
        </p:nvSpPr>
        <p:spPr>
          <a:xfrm>
            <a:off x="2036553" y="4520356"/>
            <a:ext cx="2394065" cy="26808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err="1">
                <a:solidFill>
                  <a:srgbClr val="000000"/>
                </a:solidFill>
              </a:rPr>
              <a:t>setup.ftc</a:t>
            </a:r>
            <a:r>
              <a:rPr lang="en-US" sz="1350" dirty="0"/>
              <a:t> </a:t>
            </a:r>
          </a:p>
        </p:txBody>
      </p:sp>
      <p:sp>
        <p:nvSpPr>
          <p:cNvPr id="9" name="Rectangle 8"/>
          <p:cNvSpPr/>
          <p:nvPr/>
        </p:nvSpPr>
        <p:spPr>
          <a:xfrm>
            <a:off x="4859747" y="2303457"/>
            <a:ext cx="145147" cy="3150801"/>
          </a:xfrm>
          <a:prstGeom prst="rect">
            <a:avLst/>
          </a:prstGeom>
          <a:ln>
            <a:solidFill>
              <a:srgbClr val="0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350"/>
          </a:p>
        </p:txBody>
      </p:sp>
      <p:sp>
        <p:nvSpPr>
          <p:cNvPr id="12" name="Right Arrow 11"/>
          <p:cNvSpPr/>
          <p:nvPr/>
        </p:nvSpPr>
        <p:spPr>
          <a:xfrm>
            <a:off x="5264683" y="3669012"/>
            <a:ext cx="864317" cy="363474"/>
          </a:xfrm>
          <a:prstGeom prst="rightArrow">
            <a:avLst/>
          </a:prstGeom>
          <a:solidFill>
            <a:schemeClr val="accent1">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Rectangle 12"/>
          <p:cNvSpPr/>
          <p:nvPr/>
        </p:nvSpPr>
        <p:spPr>
          <a:xfrm>
            <a:off x="5266062" y="3395888"/>
            <a:ext cx="628652" cy="259733"/>
          </a:xfrm>
          <a:prstGeom prst="rect">
            <a:avLst/>
          </a:prstGeom>
          <a:solidFill>
            <a:schemeClr val="accent2">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err="1">
                <a:solidFill>
                  <a:srgbClr val="000000"/>
                </a:solidFill>
              </a:rPr>
              <a:t>Fsim</a:t>
            </a:r>
            <a:r>
              <a:rPr lang="en-US" sz="1350" dirty="0"/>
              <a:t> </a:t>
            </a:r>
          </a:p>
        </p:txBody>
      </p:sp>
      <p:sp>
        <p:nvSpPr>
          <p:cNvPr id="15" name="Rectangle 14"/>
          <p:cNvSpPr/>
          <p:nvPr/>
        </p:nvSpPr>
        <p:spPr>
          <a:xfrm>
            <a:off x="6367322" y="3158335"/>
            <a:ext cx="998048" cy="4742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rgbClr val="000000"/>
                </a:solidFill>
              </a:rPr>
              <a:t>.log file </a:t>
            </a:r>
          </a:p>
        </p:txBody>
      </p:sp>
      <p:sp>
        <p:nvSpPr>
          <p:cNvPr id="16" name="Rectangle 15"/>
          <p:cNvSpPr/>
          <p:nvPr/>
        </p:nvSpPr>
        <p:spPr>
          <a:xfrm>
            <a:off x="6367322" y="4194065"/>
            <a:ext cx="998048" cy="50785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rgbClr val="000000"/>
                </a:solidFill>
              </a:rPr>
              <a:t>.out file </a:t>
            </a:r>
          </a:p>
        </p:txBody>
      </p:sp>
      <p:sp>
        <p:nvSpPr>
          <p:cNvPr id="17" name="Rectangle 16"/>
          <p:cNvSpPr/>
          <p:nvPr/>
        </p:nvSpPr>
        <p:spPr>
          <a:xfrm>
            <a:off x="2036551" y="4994132"/>
            <a:ext cx="2394065" cy="26808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rgbClr val="000000"/>
                </a:solidFill>
              </a:rPr>
              <a:t> </a:t>
            </a:r>
            <a:r>
              <a:rPr lang="en-US" sz="1350" b="1" dirty="0" err="1">
                <a:solidFill>
                  <a:srgbClr val="000000"/>
                </a:solidFill>
              </a:rPr>
              <a:t>PLL_checker.v</a:t>
            </a:r>
            <a:endParaRPr lang="en-US" sz="1350" b="1" dirty="0">
              <a:solidFill>
                <a:srgbClr val="000000"/>
              </a:solidFill>
            </a:endParaRPr>
          </a:p>
        </p:txBody>
      </p:sp>
      <p:sp>
        <p:nvSpPr>
          <p:cNvPr id="18" name="Rectangle 17"/>
          <p:cNvSpPr/>
          <p:nvPr/>
        </p:nvSpPr>
        <p:spPr>
          <a:xfrm>
            <a:off x="434891" y="3575286"/>
            <a:ext cx="914400" cy="914400"/>
          </a:xfrm>
          <a:prstGeom prst="rect">
            <a:avLst/>
          </a:prstGeom>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0000"/>
                </a:solidFill>
              </a:rPr>
              <a:t>Input files</a:t>
            </a:r>
            <a:endParaRPr lang="en-US" b="1" dirty="0">
              <a:solidFill>
                <a:srgbClr val="000000"/>
              </a:solidFill>
            </a:endParaRPr>
          </a:p>
        </p:txBody>
      </p:sp>
      <p:cxnSp>
        <p:nvCxnSpPr>
          <p:cNvPr id="20" name="Straight Arrow Connector 19"/>
          <p:cNvCxnSpPr>
            <a:stCxn id="4" idx="1"/>
            <a:endCxn id="18" idx="3"/>
          </p:cNvCxnSpPr>
          <p:nvPr/>
        </p:nvCxnSpPr>
        <p:spPr>
          <a:xfrm flipH="1">
            <a:off x="1349291" y="2759291"/>
            <a:ext cx="705965" cy="127319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p:cNvCxnSpPr>
            <a:stCxn id="5" idx="1"/>
            <a:endCxn id="18" idx="3"/>
          </p:cNvCxnSpPr>
          <p:nvPr/>
        </p:nvCxnSpPr>
        <p:spPr>
          <a:xfrm flipH="1">
            <a:off x="1349291" y="3233068"/>
            <a:ext cx="705965" cy="79941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6" idx="1"/>
            <a:endCxn id="18" idx="3"/>
          </p:cNvCxnSpPr>
          <p:nvPr/>
        </p:nvCxnSpPr>
        <p:spPr>
          <a:xfrm flipH="1">
            <a:off x="1349291" y="3706845"/>
            <a:ext cx="705965" cy="32564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p:cNvCxnSpPr>
            <a:stCxn id="7" idx="1"/>
            <a:endCxn id="18" idx="3"/>
          </p:cNvCxnSpPr>
          <p:nvPr/>
        </p:nvCxnSpPr>
        <p:spPr>
          <a:xfrm flipH="1" flipV="1">
            <a:off x="1349291" y="4032486"/>
            <a:ext cx="696613" cy="1481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p:cNvCxnSpPr>
            <a:stCxn id="8" idx="1"/>
            <a:endCxn id="18" idx="3"/>
          </p:cNvCxnSpPr>
          <p:nvPr/>
        </p:nvCxnSpPr>
        <p:spPr>
          <a:xfrm flipH="1" flipV="1">
            <a:off x="1349291" y="4032486"/>
            <a:ext cx="687262" cy="62191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17" idx="1"/>
            <a:endCxn id="18" idx="3"/>
          </p:cNvCxnSpPr>
          <p:nvPr/>
        </p:nvCxnSpPr>
        <p:spPr>
          <a:xfrm flipH="1" flipV="1">
            <a:off x="1349291" y="4032486"/>
            <a:ext cx="687260" cy="109568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3" name="Rectangle 32"/>
          <p:cNvSpPr/>
          <p:nvPr/>
        </p:nvSpPr>
        <p:spPr>
          <a:xfrm>
            <a:off x="7810839" y="3560789"/>
            <a:ext cx="914400" cy="914400"/>
          </a:xfrm>
          <a:prstGeom prst="rect">
            <a:avLst/>
          </a:prstGeom>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0000"/>
                </a:solidFill>
              </a:rPr>
              <a:t>Output files</a:t>
            </a:r>
            <a:endParaRPr lang="en-US" b="1" dirty="0">
              <a:solidFill>
                <a:srgbClr val="000000"/>
              </a:solidFill>
            </a:endParaRPr>
          </a:p>
        </p:txBody>
      </p:sp>
      <p:cxnSp>
        <p:nvCxnSpPr>
          <p:cNvPr id="35" name="Straight Arrow Connector 34"/>
          <p:cNvCxnSpPr>
            <a:stCxn id="15" idx="3"/>
            <a:endCxn id="33" idx="1"/>
          </p:cNvCxnSpPr>
          <p:nvPr/>
        </p:nvCxnSpPr>
        <p:spPr>
          <a:xfrm>
            <a:off x="7365370" y="3395475"/>
            <a:ext cx="445469" cy="62251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7" name="Straight Arrow Connector 36"/>
          <p:cNvCxnSpPr>
            <a:stCxn id="16" idx="3"/>
            <a:endCxn id="33" idx="1"/>
          </p:cNvCxnSpPr>
          <p:nvPr/>
        </p:nvCxnSpPr>
        <p:spPr>
          <a:xfrm flipV="1">
            <a:off x="7365370" y="4017989"/>
            <a:ext cx="445469" cy="43000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6015675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ph type="title"/>
          </p:nvPr>
        </p:nvSpPr>
        <p:spPr>
          <a:xfrm>
            <a:off x="995042" y="615842"/>
            <a:ext cx="7560000" cy="413885"/>
          </a:xfrm>
        </p:spPr>
        <p:txBody>
          <a:bodyPr>
            <a:normAutofit fontScale="90000"/>
          </a:bodyPr>
          <a:lstStyle/>
          <a:p>
            <a:pPr algn="ctr"/>
            <a:r>
              <a:rPr lang="en-US" b="1" dirty="0" smtClean="0">
                <a:solidFill>
                  <a:srgbClr val="FF0000"/>
                </a:solidFill>
              </a:rPr>
              <a:t>Post-layout Data Check</a:t>
            </a:r>
            <a:endParaRPr lang="en-US" b="1" dirty="0">
              <a:solidFill>
                <a:srgbClr val="FF0000"/>
              </a:solidFill>
            </a:endParaRPr>
          </a:p>
        </p:txBody>
      </p:sp>
      <p:sp>
        <p:nvSpPr>
          <p:cNvPr id="13" name="Rectangle 12"/>
          <p:cNvSpPr/>
          <p:nvPr/>
        </p:nvSpPr>
        <p:spPr>
          <a:xfrm>
            <a:off x="995042" y="2718641"/>
            <a:ext cx="1546135" cy="856195"/>
          </a:xfrm>
          <a:prstGeom prst="rect">
            <a:avLst/>
          </a:prstGeom>
          <a:solidFill>
            <a:schemeClr val="accent1">
              <a:lumMod val="75000"/>
              <a:alpha val="30000"/>
            </a:schemeClr>
          </a:solidFill>
          <a:ln w="22225">
            <a:solidFill>
              <a:srgbClr val="000000"/>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2000" b="1" dirty="0">
                <a:solidFill>
                  <a:srgbClr val="000000"/>
                </a:solidFill>
              </a:rPr>
              <a:t>flec</a:t>
            </a:r>
          </a:p>
        </p:txBody>
      </p:sp>
      <p:sp>
        <p:nvSpPr>
          <p:cNvPr id="14" name="Rectangle 13"/>
          <p:cNvSpPr/>
          <p:nvPr/>
        </p:nvSpPr>
        <p:spPr>
          <a:xfrm>
            <a:off x="995041" y="3733677"/>
            <a:ext cx="1546135" cy="896477"/>
          </a:xfrm>
          <a:prstGeom prst="rect">
            <a:avLst/>
          </a:prstGeom>
          <a:solidFill>
            <a:schemeClr val="accent1">
              <a:lumMod val="75000"/>
              <a:alpha val="30000"/>
            </a:schemeClr>
          </a:solidFill>
          <a:ln w="22225">
            <a:solidFill>
              <a:schemeClr val="accent6">
                <a:lumMod val="50000"/>
              </a:schemeClr>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2000" b="1" dirty="0">
                <a:solidFill>
                  <a:srgbClr val="000000"/>
                </a:solidFill>
              </a:rPr>
              <a:t>flre</a:t>
            </a:r>
          </a:p>
        </p:txBody>
      </p:sp>
      <p:sp>
        <p:nvSpPr>
          <p:cNvPr id="15" name="Rectangle 14"/>
          <p:cNvSpPr/>
          <p:nvPr/>
        </p:nvSpPr>
        <p:spPr>
          <a:xfrm>
            <a:off x="995040" y="4788995"/>
            <a:ext cx="1546135" cy="917460"/>
          </a:xfrm>
          <a:prstGeom prst="rect">
            <a:avLst/>
          </a:prstGeom>
          <a:solidFill>
            <a:schemeClr val="accent1">
              <a:lumMod val="75000"/>
              <a:alpha val="30000"/>
            </a:schemeClr>
          </a:solidFill>
          <a:ln w="22225">
            <a:solidFill>
              <a:schemeClr val="accent6">
                <a:lumMod val="50000"/>
              </a:schemeClr>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2000" b="1" dirty="0">
                <a:solidFill>
                  <a:srgbClr val="000000"/>
                </a:solidFill>
              </a:rPr>
              <a:t>ferc</a:t>
            </a:r>
          </a:p>
        </p:txBody>
      </p:sp>
      <p:sp>
        <p:nvSpPr>
          <p:cNvPr id="16" name="Rectangle 15"/>
          <p:cNvSpPr/>
          <p:nvPr/>
        </p:nvSpPr>
        <p:spPr>
          <a:xfrm>
            <a:off x="995041" y="1712739"/>
            <a:ext cx="1546135" cy="847061"/>
          </a:xfrm>
          <a:prstGeom prst="rect">
            <a:avLst/>
          </a:prstGeom>
          <a:solidFill>
            <a:schemeClr val="accent1">
              <a:lumMod val="75000"/>
              <a:alpha val="30000"/>
            </a:schemeClr>
          </a:solidFill>
          <a:ln w="22225">
            <a:solidFill>
              <a:srgbClr val="000000"/>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2000" b="1" dirty="0">
                <a:solidFill>
                  <a:srgbClr val="000000"/>
                </a:solidFill>
              </a:rPr>
              <a:t>fstaH</a:t>
            </a:r>
          </a:p>
        </p:txBody>
      </p:sp>
      <p:sp>
        <p:nvSpPr>
          <p:cNvPr id="17" name="Rectangle 16"/>
          <p:cNvSpPr/>
          <p:nvPr/>
        </p:nvSpPr>
        <p:spPr>
          <a:xfrm>
            <a:off x="3069770" y="1712738"/>
            <a:ext cx="4870581" cy="847061"/>
          </a:xfrm>
          <a:prstGeom prst="rect">
            <a:avLst/>
          </a:prstGeom>
          <a:solidFill>
            <a:schemeClr val="accent4">
              <a:lumMod val="20000"/>
              <a:lumOff val="80000"/>
              <a:alpha val="51000"/>
            </a:schemeClr>
          </a:solidFill>
          <a:ln w="22225">
            <a:solidFill>
              <a:srgbClr val="000000"/>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1600" b="1" dirty="0">
                <a:solidFill>
                  <a:srgbClr val="000000"/>
                </a:solidFill>
              </a:rPr>
              <a:t>Gen </a:t>
            </a:r>
            <a:r>
              <a:rPr lang="en-US" sz="1600" b="1" dirty="0" err="1">
                <a:solidFill>
                  <a:srgbClr val="000000"/>
                </a:solidFill>
              </a:rPr>
              <a:t>aocv</a:t>
            </a:r>
            <a:r>
              <a:rPr lang="en-US" sz="1600" b="1" dirty="0">
                <a:solidFill>
                  <a:srgbClr val="000000"/>
                </a:solidFill>
              </a:rPr>
              <a:t> using </a:t>
            </a:r>
            <a:r>
              <a:rPr lang="en-US" sz="1600" b="1" dirty="0" err="1">
                <a:solidFill>
                  <a:srgbClr val="000000"/>
                </a:solidFill>
              </a:rPr>
              <a:t>Fsta</a:t>
            </a:r>
            <a:r>
              <a:rPr lang="en-US" sz="1600" b="1" dirty="0">
                <a:solidFill>
                  <a:srgbClr val="000000"/>
                </a:solidFill>
              </a:rPr>
              <a:t> with </a:t>
            </a:r>
            <a:r>
              <a:rPr lang="en-US" sz="1600" b="1" dirty="0" err="1">
                <a:solidFill>
                  <a:srgbClr val="000000"/>
                </a:solidFill>
              </a:rPr>
              <a:t>spef</a:t>
            </a:r>
            <a:r>
              <a:rPr lang="en-US" sz="1600" b="1" dirty="0">
                <a:solidFill>
                  <a:srgbClr val="000000"/>
                </a:solidFill>
              </a:rPr>
              <a:t> file of PI to run Post STA , after that gen SDF file for run Post sim </a:t>
            </a:r>
          </a:p>
        </p:txBody>
      </p:sp>
      <p:sp>
        <p:nvSpPr>
          <p:cNvPr id="18" name="Rectangle 17"/>
          <p:cNvSpPr/>
          <p:nvPr/>
        </p:nvSpPr>
        <p:spPr>
          <a:xfrm>
            <a:off x="3069770" y="2718641"/>
            <a:ext cx="4870581" cy="787265"/>
          </a:xfrm>
          <a:prstGeom prst="rect">
            <a:avLst/>
          </a:prstGeom>
          <a:solidFill>
            <a:schemeClr val="accent4">
              <a:lumMod val="20000"/>
              <a:lumOff val="80000"/>
              <a:alpha val="51000"/>
            </a:schemeClr>
          </a:solidFill>
          <a:ln w="22225">
            <a:solidFill>
              <a:srgbClr val="000000"/>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1600" b="1" dirty="0">
                <a:solidFill>
                  <a:srgbClr val="000000"/>
                </a:solidFill>
              </a:rPr>
              <a:t>Equivalent check between Post-layout netlist and Post-DFT netlist </a:t>
            </a:r>
          </a:p>
        </p:txBody>
      </p:sp>
      <p:sp>
        <p:nvSpPr>
          <p:cNvPr id="19" name="Rectangle 18"/>
          <p:cNvSpPr/>
          <p:nvPr/>
        </p:nvSpPr>
        <p:spPr>
          <a:xfrm>
            <a:off x="3069769" y="3733677"/>
            <a:ext cx="4870581" cy="1972778"/>
          </a:xfrm>
          <a:prstGeom prst="rect">
            <a:avLst/>
          </a:prstGeom>
          <a:solidFill>
            <a:schemeClr val="accent4">
              <a:lumMod val="20000"/>
              <a:lumOff val="80000"/>
              <a:alpha val="51000"/>
            </a:schemeClr>
          </a:solidFill>
          <a:ln w="22225">
            <a:solidFill>
              <a:srgbClr val="000000"/>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1600" b="1" dirty="0">
                <a:solidFill>
                  <a:srgbClr val="000000"/>
                </a:solidFill>
              </a:rPr>
              <a:t>Check quality of Post-layout netlist</a:t>
            </a:r>
          </a:p>
        </p:txBody>
      </p:sp>
    </p:spTree>
    <p:extLst>
      <p:ext uri="{BB962C8B-B14F-4D97-AF65-F5344CB8AC3E}">
        <p14:creationId xmlns:p14="http://schemas.microsoft.com/office/powerpoint/2010/main" val="31520165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9332" y="1463162"/>
            <a:ext cx="9144000" cy="3085538"/>
          </a:xfrm>
          <a:prstGeom prst="rect">
            <a:avLst/>
          </a:prstGeom>
        </p:spPr>
      </p:pic>
      <p:sp>
        <p:nvSpPr>
          <p:cNvPr id="5" name="Rectangle 4"/>
          <p:cNvSpPr/>
          <p:nvPr/>
        </p:nvSpPr>
        <p:spPr>
          <a:xfrm>
            <a:off x="1" y="1443491"/>
            <a:ext cx="6596742" cy="338656"/>
          </a:xfrm>
          <a:prstGeom prst="rect">
            <a:avLst/>
          </a:prstGeom>
          <a:noFill/>
          <a:ln w="38100">
            <a:solidFill>
              <a:srgbClr val="FF00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901112" y="537260"/>
            <a:ext cx="2279002" cy="618578"/>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smtClean="0"/>
              <a:t>Startpoint</a:t>
            </a:r>
            <a:r>
              <a:rPr lang="en-US" sz="1400" b="1" dirty="0" smtClean="0"/>
              <a:t>: *_red_54_/CK</a:t>
            </a:r>
          </a:p>
          <a:p>
            <a:pPr algn="ctr"/>
            <a:r>
              <a:rPr lang="en-US" sz="1400" b="1" dirty="0" smtClean="0"/>
              <a:t>Endpoint</a:t>
            </a:r>
            <a:r>
              <a:rPr lang="en-US" b="1" dirty="0" smtClean="0"/>
              <a:t>: *_</a:t>
            </a:r>
            <a:r>
              <a:rPr lang="en-US" b="1" dirty="0" err="1" smtClean="0"/>
              <a:t>io</a:t>
            </a:r>
            <a:r>
              <a:rPr lang="en-US" b="1" dirty="0" smtClean="0"/>
              <a:t>/DI54</a:t>
            </a:r>
            <a:endParaRPr lang="en-US" b="1" dirty="0"/>
          </a:p>
        </p:txBody>
      </p:sp>
      <p:sp>
        <p:nvSpPr>
          <p:cNvPr id="10" name="Rectangle 9"/>
          <p:cNvSpPr/>
          <p:nvPr/>
        </p:nvSpPr>
        <p:spPr>
          <a:xfrm>
            <a:off x="9332" y="4765479"/>
            <a:ext cx="1810137" cy="721795"/>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Launch clock and clock network delay</a:t>
            </a:r>
            <a:endParaRPr lang="en-US" sz="1600" b="1" dirty="0"/>
          </a:p>
        </p:txBody>
      </p:sp>
      <p:sp>
        <p:nvSpPr>
          <p:cNvPr id="11" name="Rectangle 10"/>
          <p:cNvSpPr/>
          <p:nvPr/>
        </p:nvSpPr>
        <p:spPr>
          <a:xfrm flipV="1">
            <a:off x="9332" y="2155371"/>
            <a:ext cx="1558212" cy="205274"/>
          </a:xfrm>
          <a:prstGeom prst="rect">
            <a:avLst/>
          </a:prstGeom>
          <a:noFill/>
          <a:ln w="38100">
            <a:solidFill>
              <a:srgbClr val="FF00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4725954" y="5057975"/>
            <a:ext cx="2015413" cy="80330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Time signal clock appear at CK pin of launch FF </a:t>
            </a:r>
            <a:endParaRPr lang="en-US" sz="1600" b="1" dirty="0"/>
          </a:p>
        </p:txBody>
      </p:sp>
      <p:sp>
        <p:nvSpPr>
          <p:cNvPr id="31" name="Rectangle 30"/>
          <p:cNvSpPr/>
          <p:nvPr/>
        </p:nvSpPr>
        <p:spPr>
          <a:xfrm rot="16200000" flipV="1">
            <a:off x="8082642" y="2857499"/>
            <a:ext cx="979714" cy="340570"/>
          </a:xfrm>
          <a:prstGeom prst="rect">
            <a:avLst/>
          </a:prstGeom>
          <a:noFill/>
          <a:ln w="38100">
            <a:solidFill>
              <a:srgbClr val="FF00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7511143" y="366697"/>
            <a:ext cx="1352939" cy="503854"/>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Clock to Q </a:t>
            </a:r>
            <a:endParaRPr lang="en-US" sz="1600" b="1" dirty="0"/>
          </a:p>
        </p:txBody>
      </p:sp>
      <p:sp>
        <p:nvSpPr>
          <p:cNvPr id="50" name="Rectangle 49"/>
          <p:cNvSpPr/>
          <p:nvPr/>
        </p:nvSpPr>
        <p:spPr>
          <a:xfrm>
            <a:off x="7525139" y="5211331"/>
            <a:ext cx="1469571" cy="43369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Slack value </a:t>
            </a:r>
          </a:p>
        </p:txBody>
      </p:sp>
      <p:sp>
        <p:nvSpPr>
          <p:cNvPr id="51" name="Rectangle 50"/>
          <p:cNvSpPr/>
          <p:nvPr/>
        </p:nvSpPr>
        <p:spPr>
          <a:xfrm flipV="1">
            <a:off x="8402214" y="4381198"/>
            <a:ext cx="676472" cy="167502"/>
          </a:xfrm>
          <a:prstGeom prst="rect">
            <a:avLst/>
          </a:prstGeom>
          <a:noFill/>
          <a:ln w="38100">
            <a:solidFill>
              <a:srgbClr val="FF00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Arrow Connector 52"/>
          <p:cNvCxnSpPr>
            <a:stCxn id="51" idx="0"/>
            <a:endCxn id="50" idx="0"/>
          </p:cNvCxnSpPr>
          <p:nvPr/>
        </p:nvCxnSpPr>
        <p:spPr>
          <a:xfrm flipH="1">
            <a:off x="8259925" y="4548700"/>
            <a:ext cx="480525" cy="662631"/>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58" name="Elbow Connector 57"/>
          <p:cNvCxnSpPr>
            <a:stCxn id="11" idx="2"/>
            <a:endCxn id="10" idx="0"/>
          </p:cNvCxnSpPr>
          <p:nvPr/>
        </p:nvCxnSpPr>
        <p:spPr>
          <a:xfrm rot="16200000" flipH="1">
            <a:off x="-453635" y="3397444"/>
            <a:ext cx="2610108" cy="125963"/>
          </a:xfrm>
          <a:prstGeom prst="bentConnector5">
            <a:avLst>
              <a:gd name="adj1" fmla="val -8758"/>
              <a:gd name="adj2" fmla="val 800002"/>
              <a:gd name="adj3" fmla="val 53932"/>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p:cNvCxnSpPr>
            <a:stCxn id="6" idx="2"/>
            <a:endCxn id="5" idx="0"/>
          </p:cNvCxnSpPr>
          <p:nvPr/>
        </p:nvCxnSpPr>
        <p:spPr>
          <a:xfrm>
            <a:off x="3040613" y="1155838"/>
            <a:ext cx="257759" cy="287653"/>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69" name="Elbow Connector 68"/>
          <p:cNvCxnSpPr>
            <a:endCxn id="21" idx="0"/>
          </p:cNvCxnSpPr>
          <p:nvPr/>
        </p:nvCxnSpPr>
        <p:spPr>
          <a:xfrm rot="10800000" flipV="1">
            <a:off x="5733661" y="2392097"/>
            <a:ext cx="3055774" cy="2665878"/>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Elbow Connector 70"/>
          <p:cNvCxnSpPr>
            <a:endCxn id="46" idx="2"/>
          </p:cNvCxnSpPr>
          <p:nvPr/>
        </p:nvCxnSpPr>
        <p:spPr>
          <a:xfrm rot="16200000" flipV="1">
            <a:off x="7544271" y="1513893"/>
            <a:ext cx="1585262" cy="298578"/>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2" name="Rectangle 71"/>
          <p:cNvSpPr/>
          <p:nvPr/>
        </p:nvSpPr>
        <p:spPr>
          <a:xfrm>
            <a:off x="2367642" y="4797922"/>
            <a:ext cx="1504561" cy="511195"/>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Incremental delays</a:t>
            </a:r>
            <a:endParaRPr lang="en-US" sz="1600" b="1" dirty="0"/>
          </a:p>
        </p:txBody>
      </p:sp>
      <p:cxnSp>
        <p:nvCxnSpPr>
          <p:cNvPr id="74" name="Elbow Connector 73"/>
          <p:cNvCxnSpPr>
            <a:stCxn id="31" idx="2"/>
            <a:endCxn id="72" idx="0"/>
          </p:cNvCxnSpPr>
          <p:nvPr/>
        </p:nvCxnSpPr>
        <p:spPr>
          <a:xfrm rot="10800000" flipV="1">
            <a:off x="3119924" y="3027784"/>
            <a:ext cx="5282291" cy="1770138"/>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7" name="Rectangle 76"/>
          <p:cNvSpPr/>
          <p:nvPr/>
        </p:nvSpPr>
        <p:spPr>
          <a:xfrm>
            <a:off x="4727121" y="590120"/>
            <a:ext cx="1184988" cy="61857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Data arrival time </a:t>
            </a:r>
            <a:endParaRPr lang="en-US" sz="1600" b="1" dirty="0"/>
          </a:p>
        </p:txBody>
      </p:sp>
      <p:cxnSp>
        <p:nvCxnSpPr>
          <p:cNvPr id="79" name="Elbow Connector 78"/>
          <p:cNvCxnSpPr>
            <a:endCxn id="77" idx="3"/>
          </p:cNvCxnSpPr>
          <p:nvPr/>
        </p:nvCxnSpPr>
        <p:spPr>
          <a:xfrm rot="10800000">
            <a:off x="5912109" y="899410"/>
            <a:ext cx="3093098" cy="2671092"/>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5" name="Rectangle 84"/>
          <p:cNvSpPr/>
          <p:nvPr/>
        </p:nvSpPr>
        <p:spPr>
          <a:xfrm>
            <a:off x="6813681" y="4596308"/>
            <a:ext cx="1394924" cy="470184"/>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Data required time </a:t>
            </a:r>
            <a:endParaRPr lang="en-US" sz="1600" b="1" dirty="0"/>
          </a:p>
        </p:txBody>
      </p:sp>
      <p:cxnSp>
        <p:nvCxnSpPr>
          <p:cNvPr id="89" name="Straight Arrow Connector 88"/>
          <p:cNvCxnSpPr>
            <a:endCxn id="85" idx="0"/>
          </p:cNvCxnSpPr>
          <p:nvPr/>
        </p:nvCxnSpPr>
        <p:spPr>
          <a:xfrm flipH="1">
            <a:off x="7511143" y="4152068"/>
            <a:ext cx="1336616" cy="44424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a:off x="3872204" y="3463617"/>
            <a:ext cx="1523222" cy="53438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Time appear Capture clock </a:t>
            </a:r>
            <a:endParaRPr lang="en-US" sz="1600" b="1" dirty="0"/>
          </a:p>
        </p:txBody>
      </p:sp>
      <p:cxnSp>
        <p:nvCxnSpPr>
          <p:cNvPr id="103" name="Straight Arrow Connector 102"/>
          <p:cNvCxnSpPr>
            <a:endCxn id="95" idx="3"/>
          </p:cNvCxnSpPr>
          <p:nvPr/>
        </p:nvCxnSpPr>
        <p:spPr>
          <a:xfrm flipH="1">
            <a:off x="5395426" y="3663914"/>
            <a:ext cx="3041782" cy="6689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07262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endParaRPr lang="en-US" b="1" dirty="0">
              <a:solidFill>
                <a:srgbClr val="FF0000"/>
              </a:solidFill>
            </a:endParaRPr>
          </a:p>
        </p:txBody>
      </p:sp>
      <p:sp>
        <p:nvSpPr>
          <p:cNvPr id="3" name="Content Placeholder 2"/>
          <p:cNvSpPr>
            <a:spLocks noGrp="1"/>
          </p:cNvSpPr>
          <p:nvPr>
            <p:ph idx="1"/>
          </p:nvPr>
        </p:nvSpPr>
        <p:spPr/>
        <p:txBody>
          <a:bodyPr/>
          <a:lstStyle/>
          <a:p>
            <a:endParaRPr lang="en-US" sz="1800" dirty="0"/>
          </a:p>
        </p:txBody>
      </p:sp>
      <p:sp>
        <p:nvSpPr>
          <p:cNvPr id="4" name="Rectangle 3"/>
          <p:cNvSpPr/>
          <p:nvPr/>
        </p:nvSpPr>
        <p:spPr>
          <a:xfrm>
            <a:off x="1726418" y="2816293"/>
            <a:ext cx="2375361" cy="26808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chemeClr val="tx1"/>
                </a:solidFill>
              </a:rPr>
              <a:t>.rom file </a:t>
            </a:r>
          </a:p>
        </p:txBody>
      </p:sp>
      <p:sp>
        <p:nvSpPr>
          <p:cNvPr id="5" name="Rectangle 4"/>
          <p:cNvSpPr/>
          <p:nvPr/>
        </p:nvSpPr>
        <p:spPr>
          <a:xfrm>
            <a:off x="1726417" y="3189748"/>
            <a:ext cx="2375362" cy="26808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chemeClr val="tx1"/>
                </a:solidFill>
              </a:rPr>
              <a:t>.</a:t>
            </a:r>
            <a:r>
              <a:rPr lang="en-US" sz="1350" b="1" dirty="0" err="1">
                <a:solidFill>
                  <a:schemeClr val="tx1"/>
                </a:solidFill>
              </a:rPr>
              <a:t>vt</a:t>
            </a:r>
            <a:r>
              <a:rPr lang="en-US" sz="1350" b="1" dirty="0">
                <a:solidFill>
                  <a:schemeClr val="tx1"/>
                </a:solidFill>
              </a:rPr>
              <a:t> file </a:t>
            </a:r>
          </a:p>
        </p:txBody>
      </p:sp>
      <p:sp>
        <p:nvSpPr>
          <p:cNvPr id="6" name="Rectangle 5"/>
          <p:cNvSpPr/>
          <p:nvPr/>
        </p:nvSpPr>
        <p:spPr>
          <a:xfrm>
            <a:off x="1726417" y="3563203"/>
            <a:ext cx="2375362" cy="26808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chemeClr val="tx1"/>
                </a:solidFill>
              </a:rPr>
              <a:t>Post layout netlist</a:t>
            </a:r>
          </a:p>
        </p:txBody>
      </p:sp>
      <p:sp>
        <p:nvSpPr>
          <p:cNvPr id="7" name="Rectangle 6"/>
          <p:cNvSpPr/>
          <p:nvPr/>
        </p:nvSpPr>
        <p:spPr>
          <a:xfrm>
            <a:off x="1717065" y="3936658"/>
            <a:ext cx="2394065" cy="26808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err="1">
                <a:solidFill>
                  <a:schemeClr val="tx1"/>
                </a:solidFill>
              </a:rPr>
              <a:t>mem.list</a:t>
            </a:r>
            <a:endParaRPr lang="en-US" sz="1350" b="1" dirty="0">
              <a:solidFill>
                <a:schemeClr val="tx1"/>
              </a:solidFill>
            </a:endParaRPr>
          </a:p>
        </p:txBody>
      </p:sp>
      <p:sp>
        <p:nvSpPr>
          <p:cNvPr id="8" name="Rectangle 7"/>
          <p:cNvSpPr/>
          <p:nvPr/>
        </p:nvSpPr>
        <p:spPr>
          <a:xfrm>
            <a:off x="1717065" y="4310113"/>
            <a:ext cx="2394065" cy="26808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err="1">
                <a:solidFill>
                  <a:schemeClr val="tx1"/>
                </a:solidFill>
              </a:rPr>
              <a:t>setup.ftc</a:t>
            </a:r>
            <a:r>
              <a:rPr lang="en-US" sz="1350" dirty="0"/>
              <a:t> </a:t>
            </a:r>
          </a:p>
        </p:txBody>
      </p:sp>
      <p:sp>
        <p:nvSpPr>
          <p:cNvPr id="9" name="Rectangle 8"/>
          <p:cNvSpPr/>
          <p:nvPr/>
        </p:nvSpPr>
        <p:spPr>
          <a:xfrm>
            <a:off x="4438997" y="2721315"/>
            <a:ext cx="99752" cy="2980177"/>
          </a:xfrm>
          <a:prstGeom prst="rect">
            <a:avLst/>
          </a:prstGeom>
          <a:ln>
            <a:solidFill>
              <a:srgbClr val="0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350"/>
          </a:p>
        </p:txBody>
      </p:sp>
      <p:sp>
        <p:nvSpPr>
          <p:cNvPr id="10" name="Right Arrow 9"/>
          <p:cNvSpPr/>
          <p:nvPr/>
        </p:nvSpPr>
        <p:spPr>
          <a:xfrm>
            <a:off x="4760852" y="4099150"/>
            <a:ext cx="968144" cy="363474"/>
          </a:xfrm>
          <a:prstGeom prst="rightArrow">
            <a:avLst/>
          </a:prstGeom>
          <a:solidFill>
            <a:schemeClr val="accent2">
              <a:lumMod val="40000"/>
              <a:lumOff val="6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Rectangle 10"/>
          <p:cNvSpPr/>
          <p:nvPr/>
        </p:nvSpPr>
        <p:spPr>
          <a:xfrm>
            <a:off x="4766566" y="3887631"/>
            <a:ext cx="682512" cy="211519"/>
          </a:xfrm>
          <a:prstGeom prst="rect">
            <a:avLst/>
          </a:prstGeom>
          <a:solidFill>
            <a:schemeClr val="accent2">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err="1">
                <a:solidFill>
                  <a:srgbClr val="000000"/>
                </a:solidFill>
              </a:rPr>
              <a:t>Fsim</a:t>
            </a:r>
            <a:r>
              <a:rPr lang="en-US" sz="1350" dirty="0"/>
              <a:t> </a:t>
            </a:r>
          </a:p>
        </p:txBody>
      </p:sp>
      <p:sp>
        <p:nvSpPr>
          <p:cNvPr id="13" name="Rectangle 12"/>
          <p:cNvSpPr/>
          <p:nvPr/>
        </p:nvSpPr>
        <p:spPr>
          <a:xfrm>
            <a:off x="5728996" y="3437606"/>
            <a:ext cx="1141443" cy="373692"/>
          </a:xfrm>
          <a:prstGeom prst="rect">
            <a:avLst/>
          </a:prstGeom>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rgbClr val="000000"/>
                </a:solidFill>
              </a:rPr>
              <a:t>.log file </a:t>
            </a:r>
          </a:p>
        </p:txBody>
      </p:sp>
      <p:sp>
        <p:nvSpPr>
          <p:cNvPr id="14" name="Rectangle 13"/>
          <p:cNvSpPr/>
          <p:nvPr/>
        </p:nvSpPr>
        <p:spPr>
          <a:xfrm>
            <a:off x="5728997" y="4642148"/>
            <a:ext cx="1141442" cy="410371"/>
          </a:xfrm>
          <a:prstGeom prst="rect">
            <a:avLst/>
          </a:prstGeom>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rgbClr val="000000"/>
                </a:solidFill>
              </a:rPr>
              <a:t>.out file </a:t>
            </a:r>
          </a:p>
        </p:txBody>
      </p:sp>
      <p:sp>
        <p:nvSpPr>
          <p:cNvPr id="15" name="Rectangle 14"/>
          <p:cNvSpPr/>
          <p:nvPr/>
        </p:nvSpPr>
        <p:spPr>
          <a:xfrm>
            <a:off x="1710867" y="4683568"/>
            <a:ext cx="2394065" cy="26808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 </a:t>
            </a:r>
            <a:r>
              <a:rPr lang="en-US" sz="1350" b="1" dirty="0" err="1">
                <a:solidFill>
                  <a:schemeClr val="tx1"/>
                </a:solidFill>
              </a:rPr>
              <a:t>PLL_checker.v</a:t>
            </a:r>
            <a:endParaRPr lang="en-US" sz="1350" b="1" dirty="0">
              <a:solidFill>
                <a:schemeClr val="tx1"/>
              </a:solidFill>
            </a:endParaRPr>
          </a:p>
        </p:txBody>
      </p:sp>
      <p:sp>
        <p:nvSpPr>
          <p:cNvPr id="16" name="Rectangle 15"/>
          <p:cNvSpPr/>
          <p:nvPr/>
        </p:nvSpPr>
        <p:spPr>
          <a:xfrm>
            <a:off x="1710867" y="5057024"/>
            <a:ext cx="2394065" cy="26808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chemeClr val="tx1"/>
                </a:solidFill>
              </a:rPr>
              <a:t>SDF file</a:t>
            </a:r>
          </a:p>
        </p:txBody>
      </p:sp>
      <p:sp>
        <p:nvSpPr>
          <p:cNvPr id="17" name="Rectangle 16"/>
          <p:cNvSpPr/>
          <p:nvPr/>
        </p:nvSpPr>
        <p:spPr>
          <a:xfrm>
            <a:off x="1401268" y="1993628"/>
            <a:ext cx="6719167" cy="369332"/>
          </a:xfrm>
          <a:prstGeom prst="rect">
            <a:avLst/>
          </a:prstGeom>
        </p:spPr>
        <p:txBody>
          <a:bodyPr wrap="square">
            <a:spAutoFit/>
          </a:bodyPr>
          <a:lstStyle/>
          <a:p>
            <a:r>
              <a:rPr lang="en-US" dirty="0">
                <a:solidFill>
                  <a:srgbClr val="000000"/>
                </a:solidFill>
              </a:rPr>
              <a:t>After gen SDF (Standard delay format) , run Post sim with SDF file </a:t>
            </a:r>
          </a:p>
        </p:txBody>
      </p:sp>
      <p:sp>
        <p:nvSpPr>
          <p:cNvPr id="18" name="Title 1"/>
          <p:cNvSpPr txBox="1">
            <a:spLocks/>
          </p:cNvSpPr>
          <p:nvPr/>
        </p:nvSpPr>
        <p:spPr>
          <a:xfrm>
            <a:off x="628650" y="1131094"/>
            <a:ext cx="7886700" cy="742388"/>
          </a:xfrm>
        </p:spPr>
        <p:txBody>
          <a:bodyPr/>
          <a:lstStyle>
            <a:lvl1pPr algn="l" defTabSz="914400" rtl="0" eaLnBrk="1" latinLnBrk="0" hangingPunct="1">
              <a:spcBef>
                <a:spcPct val="0"/>
              </a:spcBef>
              <a:buNone/>
              <a:defRPr sz="3600" b="1" kern="1200" baseline="0">
                <a:solidFill>
                  <a:srgbClr val="FA4646"/>
                </a:solidFill>
                <a:latin typeface="Century Gothic" panose="020B0502020202020204" pitchFamily="34" charset="0"/>
                <a:ea typeface="微軟正黑體" panose="020B0604030504040204" pitchFamily="34" charset="-120"/>
                <a:cs typeface="+mj-cs"/>
              </a:defRPr>
            </a:lvl1pPr>
          </a:lstStyle>
          <a:p>
            <a:pPr algn="ctr"/>
            <a:r>
              <a:rPr lang="en-US" dirty="0" smtClean="0">
                <a:solidFill>
                  <a:srgbClr val="FF0000"/>
                </a:solidFill>
              </a:rPr>
              <a:t>Post sim </a:t>
            </a:r>
            <a:endParaRPr lang="en-US" dirty="0">
              <a:solidFill>
                <a:srgbClr val="FF0000"/>
              </a:solidFill>
            </a:endParaRPr>
          </a:p>
        </p:txBody>
      </p:sp>
      <p:sp>
        <p:nvSpPr>
          <p:cNvPr id="19" name="Rectangle 18"/>
          <p:cNvSpPr/>
          <p:nvPr/>
        </p:nvSpPr>
        <p:spPr>
          <a:xfrm>
            <a:off x="325603" y="3789924"/>
            <a:ext cx="914400" cy="914400"/>
          </a:xfrm>
          <a:prstGeom prst="rect">
            <a:avLst/>
          </a:prstGeom>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0000"/>
                </a:solidFill>
              </a:rPr>
              <a:t>Input files</a:t>
            </a:r>
            <a:endParaRPr lang="en-US" b="1" dirty="0">
              <a:solidFill>
                <a:srgbClr val="000000"/>
              </a:solidFill>
            </a:endParaRPr>
          </a:p>
        </p:txBody>
      </p:sp>
      <p:cxnSp>
        <p:nvCxnSpPr>
          <p:cNvPr id="21" name="Straight Arrow Connector 20"/>
          <p:cNvCxnSpPr>
            <a:stCxn id="4" idx="1"/>
            <a:endCxn id="19" idx="3"/>
          </p:cNvCxnSpPr>
          <p:nvPr/>
        </p:nvCxnSpPr>
        <p:spPr>
          <a:xfrm flipH="1">
            <a:off x="1240003" y="2950336"/>
            <a:ext cx="486415" cy="12967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p:cNvCxnSpPr>
            <a:stCxn id="5" idx="1"/>
            <a:endCxn id="19" idx="3"/>
          </p:cNvCxnSpPr>
          <p:nvPr/>
        </p:nvCxnSpPr>
        <p:spPr>
          <a:xfrm flipH="1">
            <a:off x="1240003" y="3323791"/>
            <a:ext cx="486414" cy="92333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p:cNvCxnSpPr>
            <a:stCxn id="6" idx="1"/>
            <a:endCxn id="19" idx="3"/>
          </p:cNvCxnSpPr>
          <p:nvPr/>
        </p:nvCxnSpPr>
        <p:spPr>
          <a:xfrm flipH="1">
            <a:off x="1240003" y="3697246"/>
            <a:ext cx="486414" cy="5498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p:cNvCxnSpPr>
            <a:stCxn id="7" idx="1"/>
            <a:endCxn id="19" idx="3"/>
          </p:cNvCxnSpPr>
          <p:nvPr/>
        </p:nvCxnSpPr>
        <p:spPr>
          <a:xfrm flipH="1">
            <a:off x="1240003" y="4070701"/>
            <a:ext cx="477062" cy="17642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p:cNvCxnSpPr>
            <a:stCxn id="8" idx="1"/>
            <a:endCxn id="19" idx="3"/>
          </p:cNvCxnSpPr>
          <p:nvPr/>
        </p:nvCxnSpPr>
        <p:spPr>
          <a:xfrm flipH="1" flipV="1">
            <a:off x="1240003" y="4247124"/>
            <a:ext cx="477062" cy="19703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3" name="Straight Arrow Connector 32"/>
          <p:cNvCxnSpPr>
            <a:stCxn id="15" idx="1"/>
            <a:endCxn id="19" idx="3"/>
          </p:cNvCxnSpPr>
          <p:nvPr/>
        </p:nvCxnSpPr>
        <p:spPr>
          <a:xfrm flipH="1" flipV="1">
            <a:off x="1240003" y="4247124"/>
            <a:ext cx="470864" cy="57048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Straight Arrow Connector 34"/>
          <p:cNvCxnSpPr>
            <a:stCxn id="16" idx="1"/>
            <a:endCxn id="19" idx="3"/>
          </p:cNvCxnSpPr>
          <p:nvPr/>
        </p:nvCxnSpPr>
        <p:spPr>
          <a:xfrm flipH="1" flipV="1">
            <a:off x="1240003" y="4247124"/>
            <a:ext cx="470864" cy="94394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6" name="Rectangle 35"/>
          <p:cNvSpPr/>
          <p:nvPr/>
        </p:nvSpPr>
        <p:spPr>
          <a:xfrm>
            <a:off x="7429969" y="3829847"/>
            <a:ext cx="914400" cy="914400"/>
          </a:xfrm>
          <a:prstGeom prst="rect">
            <a:avLst/>
          </a:prstGeom>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0000"/>
                </a:solidFill>
              </a:rPr>
              <a:t>Output</a:t>
            </a:r>
          </a:p>
          <a:p>
            <a:pPr algn="ctr"/>
            <a:r>
              <a:rPr lang="en-US" b="1" dirty="0" smtClean="0">
                <a:solidFill>
                  <a:srgbClr val="000000"/>
                </a:solidFill>
              </a:rPr>
              <a:t>files</a:t>
            </a:r>
            <a:endParaRPr lang="en-US" b="1" dirty="0">
              <a:solidFill>
                <a:srgbClr val="000000"/>
              </a:solidFill>
            </a:endParaRPr>
          </a:p>
        </p:txBody>
      </p:sp>
      <p:cxnSp>
        <p:nvCxnSpPr>
          <p:cNvPr id="38" name="Straight Arrow Connector 37"/>
          <p:cNvCxnSpPr>
            <a:stCxn id="13" idx="3"/>
            <a:endCxn id="36" idx="1"/>
          </p:cNvCxnSpPr>
          <p:nvPr/>
        </p:nvCxnSpPr>
        <p:spPr>
          <a:xfrm>
            <a:off x="6870439" y="3624452"/>
            <a:ext cx="559530" cy="66259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0" name="Straight Arrow Connector 39"/>
          <p:cNvCxnSpPr>
            <a:stCxn id="14" idx="3"/>
            <a:endCxn id="36" idx="1"/>
          </p:cNvCxnSpPr>
          <p:nvPr/>
        </p:nvCxnSpPr>
        <p:spPr>
          <a:xfrm flipV="1">
            <a:off x="6870439" y="4287047"/>
            <a:ext cx="559530" cy="56028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0780086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ACHIEVEMENT</a:t>
            </a:r>
            <a:endParaRPr lang="zh-TW" altLang="en-US" dirty="0"/>
          </a:p>
        </p:txBody>
      </p:sp>
      <p:sp>
        <p:nvSpPr>
          <p:cNvPr id="3" name="內容版面配置區 2"/>
          <p:cNvSpPr>
            <a:spLocks noGrp="1"/>
          </p:cNvSpPr>
          <p:nvPr>
            <p:ph sz="quarter" idx="10"/>
          </p:nvPr>
        </p:nvSpPr>
        <p:spPr/>
        <p:txBody>
          <a:bodyPr/>
          <a:lstStyle/>
          <a:p>
            <a:r>
              <a:rPr lang="en-US" dirty="0" smtClean="0"/>
              <a:t>Understand about </a:t>
            </a:r>
            <a:r>
              <a:rPr lang="en-US" dirty="0" smtClean="0"/>
              <a:t>the purpose of each phase in Test-chip flow   </a:t>
            </a:r>
            <a:endParaRPr lang="en-US" dirty="0"/>
          </a:p>
          <a:p>
            <a:r>
              <a:rPr lang="en-US" dirty="0" smtClean="0"/>
              <a:t>Understand about some basic Design </a:t>
            </a:r>
            <a:r>
              <a:rPr lang="en-US" dirty="0" smtClean="0"/>
              <a:t>Kits ( syntax, reading log file , how to execute DKS)</a:t>
            </a:r>
          </a:p>
          <a:p>
            <a:r>
              <a:rPr lang="en-US" dirty="0" smtClean="0"/>
              <a:t>Understand basic concept about Mbist</a:t>
            </a:r>
            <a:endParaRPr lang="en-US" dirty="0" smtClean="0"/>
          </a:p>
        </p:txBody>
      </p:sp>
    </p:spTree>
    <p:extLst>
      <p:ext uri="{BB962C8B-B14F-4D97-AF65-F5344CB8AC3E}">
        <p14:creationId xmlns:p14="http://schemas.microsoft.com/office/powerpoint/2010/main" val="30976988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DIFFICULTY &amp; RESOLVE </a:t>
            </a:r>
            <a:endParaRPr lang="zh-TW" altLang="en-US" dirty="0"/>
          </a:p>
        </p:txBody>
      </p:sp>
      <p:sp>
        <p:nvSpPr>
          <p:cNvPr id="3" name="內容版面配置區 2"/>
          <p:cNvSpPr>
            <a:spLocks noGrp="1"/>
          </p:cNvSpPr>
          <p:nvPr>
            <p:ph sz="quarter" idx="10"/>
          </p:nvPr>
        </p:nvSpPr>
        <p:spPr>
          <a:xfrm>
            <a:off x="77820" y="1575576"/>
            <a:ext cx="6135344" cy="2121187"/>
          </a:xfrm>
        </p:spPr>
        <p:txBody>
          <a:bodyPr/>
          <a:lstStyle/>
          <a:p>
            <a:pPr marL="0" indent="0">
              <a:buNone/>
            </a:pPr>
            <a:endParaRPr lang="en-US" altLang="zh-TW" dirty="0" smtClean="0"/>
          </a:p>
          <a:p>
            <a:pPr>
              <a:buFont typeface="Wingdings" panose="05000000000000000000" pitchFamily="2" charset="2"/>
              <a:buChar char="v"/>
            </a:pPr>
            <a:r>
              <a:rPr lang="en-US" altLang="zh-TW" dirty="0" smtClean="0">
                <a:latin typeface="Century Gothic" panose="020B0502020202020204" pitchFamily="34" charset="0"/>
              </a:rPr>
              <a:t>Insert MBIST failed by forgetting to do some step and writing wrong location file : getting support by mentor and also reading carefully documents to get clearly about that</a:t>
            </a:r>
          </a:p>
          <a:p>
            <a:pPr>
              <a:buFont typeface="Wingdings" panose="05000000000000000000" pitchFamily="2" charset="2"/>
              <a:buChar char="v"/>
            </a:pPr>
            <a:r>
              <a:rPr lang="en-US" altLang="zh-TW" dirty="0">
                <a:latin typeface="Century Gothic" panose="020B0502020202020204" pitchFamily="34" charset="0"/>
              </a:rPr>
              <a:t>Not understand clearly about </a:t>
            </a:r>
            <a:r>
              <a:rPr lang="en-US" altLang="zh-TW" dirty="0" smtClean="0">
                <a:latin typeface="Century Gothic" panose="020B0502020202020204" pitchFamily="34" charset="0"/>
              </a:rPr>
              <a:t>STA in test-chip </a:t>
            </a:r>
            <a:r>
              <a:rPr lang="en-US" altLang="zh-TW" dirty="0">
                <a:latin typeface="Century Gothic" panose="020B0502020202020204" pitchFamily="34" charset="0"/>
              </a:rPr>
              <a:t>flow, </a:t>
            </a:r>
            <a:r>
              <a:rPr lang="en-US" altLang="zh-TW" dirty="0" smtClean="0">
                <a:latin typeface="Century Gothic" panose="020B0502020202020204" pitchFamily="34" charset="0"/>
              </a:rPr>
              <a:t>new knowledge , new </a:t>
            </a:r>
            <a:r>
              <a:rPr lang="en-US" altLang="zh-TW" dirty="0">
                <a:latin typeface="Century Gothic" panose="020B0502020202020204" pitchFamily="34" charset="0"/>
              </a:rPr>
              <a:t>technical term: ask the solution from mentor as well as other members in AC team</a:t>
            </a:r>
            <a:endParaRPr lang="en-US" altLang="zh-TW" dirty="0" smtClean="0"/>
          </a:p>
          <a:p>
            <a:pPr>
              <a:buFont typeface="Wingdings" panose="05000000000000000000" pitchFamily="2" charset="2"/>
              <a:buChar char="v"/>
            </a:pPr>
            <a:endParaRPr lang="zh-TW" altLang="en-US" dirty="0"/>
          </a:p>
        </p:txBody>
      </p:sp>
      <p:sp>
        <p:nvSpPr>
          <p:cNvPr id="4" name="AutoShape 2" descr="100.3 The Q! The Island's Rock - OK, time for some technical difficulty  memes. Here, I'll start -Scott | Facebook"/>
          <p:cNvSpPr>
            <a:spLocks noChangeAspect="1" noChangeArrowheads="1"/>
          </p:cNvSpPr>
          <p:nvPr/>
        </p:nvSpPr>
        <p:spPr bwMode="auto">
          <a:xfrm>
            <a:off x="-226980" y="-867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100.3 The Q! The Island's Rock - OK, time for some technical difficulty  memes. Here, I'll start -Scott | Faceboo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100.3 The Q! The Island's Rock - OK, time for some technical difficulty  memes. Here, I'll start -Scott | Faceboo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8" descr="Technical issues Stock Photos, Royalty Free Technical issues Images |  Depositphoto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6895" y="1800000"/>
            <a:ext cx="2619375" cy="1743075"/>
          </a:xfrm>
          <a:prstGeom prst="rect">
            <a:avLst/>
          </a:prstGeom>
        </p:spPr>
      </p:pic>
      <p:sp>
        <p:nvSpPr>
          <p:cNvPr id="11" name="AutoShape 12" descr="Free Vector | Realistic hourglass, transparent sand cloc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0464" y="4069986"/>
            <a:ext cx="2032235" cy="2032235"/>
          </a:xfrm>
          <a:prstGeom prst="rect">
            <a:avLst/>
          </a:prstGeom>
        </p:spPr>
      </p:pic>
    </p:spTree>
    <p:extLst>
      <p:ext uri="{BB962C8B-B14F-4D97-AF65-F5344CB8AC3E}">
        <p14:creationId xmlns:p14="http://schemas.microsoft.com/office/powerpoint/2010/main" val="2845751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Q&amp;A</a:t>
            </a:r>
            <a:endParaRPr lang="en-US" dirty="0"/>
          </a:p>
        </p:txBody>
      </p:sp>
      <p:sp>
        <p:nvSpPr>
          <p:cNvPr id="3" name="AutoShape 2" descr="Q&amp;A: Perspective for the year 2021: what will be the new normal and how can  financial institutions continue to offer responsible financial services? –  EIB Academ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p:cNvPicPr>
            <a:picLocks noChangeAspect="1"/>
          </p:cNvPicPr>
          <p:nvPr/>
        </p:nvPicPr>
        <p:blipFill rotWithShape="1">
          <a:blip r:embed="rId3"/>
          <a:srcRect l="897" r="-1"/>
          <a:stretch/>
        </p:blipFill>
        <p:spPr>
          <a:xfrm>
            <a:off x="2677885" y="2542397"/>
            <a:ext cx="3545891" cy="1581733"/>
          </a:xfrm>
          <a:prstGeom prst="rect">
            <a:avLst/>
          </a:prstGeom>
        </p:spPr>
      </p:pic>
    </p:spTree>
    <p:extLst>
      <p:ext uri="{BB962C8B-B14F-4D97-AF65-F5344CB8AC3E}">
        <p14:creationId xmlns:p14="http://schemas.microsoft.com/office/powerpoint/2010/main" val="702820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3"/>
          <p:cNvSpPr>
            <a:spLocks noGrp="1"/>
          </p:cNvSpPr>
          <p:nvPr>
            <p:ph sz="quarter" idx="10"/>
          </p:nvPr>
        </p:nvSpPr>
        <p:spPr/>
        <p:txBody>
          <a:bodyPr/>
          <a:lstStyle/>
          <a:p>
            <a:r>
              <a:rPr lang="en-US" altLang="zh-TW" dirty="0">
                <a:latin typeface="+mn-lt"/>
              </a:rPr>
              <a:t>Confidential information</a:t>
            </a:r>
          </a:p>
          <a:p>
            <a:pPr marL="271463" lvl="1" indent="0" algn="just">
              <a:buNone/>
            </a:pPr>
            <a:r>
              <a:rPr lang="en-US" altLang="zh-TW" sz="1050" dirty="0">
                <a:latin typeface="+mn-lt"/>
              </a:rPr>
              <a:t>The material is being disclosed to you pursuant to a non-disclosure agreement between you or your employer and Faraday. Information disclosed in this presentation may be used only as permitted under such an agreement.</a:t>
            </a:r>
          </a:p>
          <a:p>
            <a:pPr>
              <a:lnSpc>
                <a:spcPct val="150000"/>
              </a:lnSpc>
            </a:pPr>
            <a:r>
              <a:rPr lang="en-US" altLang="zh-TW" dirty="0">
                <a:latin typeface="+mn-lt"/>
              </a:rPr>
              <a:t>Legal notice</a:t>
            </a:r>
          </a:p>
          <a:p>
            <a:pPr marL="271463" lvl="1" indent="0" algn="just">
              <a:buNone/>
            </a:pPr>
            <a:r>
              <a:rPr lang="en-US" altLang="zh-TW" sz="1050" dirty="0">
                <a:latin typeface="+mn-lt"/>
              </a:rPr>
              <a:t>The information contained in this presentation is intended to provide a general guide as to which product is suited for a given requirement and shows suggested product applications. Specified functions and properties for products are only valid when handling instructions and other stated conditions and recommendations have been considered and followed. All descriptions, illustrations and dimensions in the information represent general particulars and do not form part of any contract. All information is provided “as is”, with no guarantee of completeness, accuracy, timeliness or of the results obtained from the use of the information, and without warranty of any kind, express or implied, including but not limited to warranties of performance. All information is subject to change without prior notice. Faraday assumes no responsibility whatsoever for any errors or inaccuracies about the information.</a:t>
            </a:r>
            <a:endParaRPr lang="en-US" altLang="zh-TW" sz="1050" b="1" dirty="0">
              <a:latin typeface="+mn-lt"/>
            </a:endParaRPr>
          </a:p>
        </p:txBody>
      </p:sp>
    </p:spTree>
    <p:extLst>
      <p:ext uri="{BB962C8B-B14F-4D97-AF65-F5344CB8AC3E}">
        <p14:creationId xmlns:p14="http://schemas.microsoft.com/office/powerpoint/2010/main" val="30705101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solidFill>
                  <a:srgbClr val="FF0000"/>
                </a:solidFill>
              </a:rPr>
              <a:t>Outline</a:t>
            </a:r>
            <a:endParaRPr lang="zh-TW" altLang="en-US" b="1" dirty="0">
              <a:solidFill>
                <a:srgbClr val="FF0000"/>
              </a:solidFill>
            </a:endParaRPr>
          </a:p>
        </p:txBody>
      </p:sp>
      <p:sp>
        <p:nvSpPr>
          <p:cNvPr id="3" name="內容版面配置區 2"/>
          <p:cNvSpPr>
            <a:spLocks noGrp="1"/>
          </p:cNvSpPr>
          <p:nvPr>
            <p:ph sz="quarter" idx="10"/>
          </p:nvPr>
        </p:nvSpPr>
        <p:spPr/>
        <p:txBody>
          <a:bodyPr/>
          <a:lstStyle/>
          <a:p>
            <a:endParaRPr lang="en-US" altLang="zh-TW" dirty="0" smtClean="0"/>
          </a:p>
          <a:p>
            <a:pPr>
              <a:buAutoNum type="arabicPeriod"/>
            </a:pPr>
            <a:r>
              <a:rPr lang="en-US" altLang="zh-TW" dirty="0" smtClean="0"/>
              <a:t>Action Items</a:t>
            </a:r>
          </a:p>
          <a:p>
            <a:pPr>
              <a:buAutoNum type="arabicPeriod"/>
            </a:pPr>
            <a:r>
              <a:rPr lang="en-US" altLang="zh-TW" dirty="0" smtClean="0"/>
              <a:t>MBIST Concept</a:t>
            </a:r>
          </a:p>
          <a:p>
            <a:pPr>
              <a:buAutoNum type="arabicPeriod"/>
            </a:pPr>
            <a:r>
              <a:rPr lang="en-US" altLang="zh-TW" dirty="0" smtClean="0"/>
              <a:t>Trial MBIST </a:t>
            </a:r>
            <a:r>
              <a:rPr lang="en-US" altLang="zh-TW" dirty="0" smtClean="0"/>
              <a:t>Flow</a:t>
            </a:r>
          </a:p>
          <a:p>
            <a:pPr>
              <a:buAutoNum type="arabicPeriod"/>
            </a:pPr>
            <a:r>
              <a:rPr lang="en-US" altLang="zh-TW" dirty="0" smtClean="0"/>
              <a:t>Achievement </a:t>
            </a:r>
            <a:endParaRPr lang="en-US" altLang="zh-TW" dirty="0" smtClean="0"/>
          </a:p>
          <a:p>
            <a:pPr>
              <a:buAutoNum type="arabicPeriod"/>
            </a:pPr>
            <a:r>
              <a:rPr lang="en-US" altLang="zh-TW" dirty="0" smtClean="0"/>
              <a:t>Difficulty </a:t>
            </a:r>
            <a:r>
              <a:rPr lang="en-US" altLang="zh-TW" dirty="0"/>
              <a:t> </a:t>
            </a:r>
            <a:r>
              <a:rPr lang="en-US" altLang="zh-TW" dirty="0" smtClean="0"/>
              <a:t>&amp; Resolve</a:t>
            </a:r>
          </a:p>
          <a:p>
            <a:endParaRPr lang="en-US" altLang="zh-TW" dirty="0" smtClean="0"/>
          </a:p>
          <a:p>
            <a:endParaRPr lang="zh-TW" altLang="en-US" dirty="0"/>
          </a:p>
        </p:txBody>
      </p:sp>
    </p:spTree>
    <p:extLst>
      <p:ext uri="{BB962C8B-B14F-4D97-AF65-F5344CB8AC3E}">
        <p14:creationId xmlns:p14="http://schemas.microsoft.com/office/powerpoint/2010/main" val="1733681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標題 1"/>
          <p:cNvSpPr txBox="1">
            <a:spLocks/>
          </p:cNvSpPr>
          <p:nvPr/>
        </p:nvSpPr>
        <p:spPr>
          <a:xfrm>
            <a:off x="432464" y="619023"/>
            <a:ext cx="5670000" cy="810000"/>
          </a:xfrm>
          <a:prstGeom prst="rect">
            <a:avLst/>
          </a:prstGeom>
        </p:spPr>
        <p:txBody>
          <a:bodyPr anchor="ctr" anchorCtr="0"/>
          <a:lstStyle>
            <a:lvl1pPr algn="l" defTabSz="914400" rtl="0" eaLnBrk="1" latinLnBrk="0" hangingPunct="1">
              <a:spcBef>
                <a:spcPct val="0"/>
              </a:spcBef>
              <a:buNone/>
              <a:defRPr sz="3600" b="1" kern="1200" baseline="0">
                <a:solidFill>
                  <a:srgbClr val="FA4646"/>
                </a:solidFill>
                <a:latin typeface="Century Gothic" panose="020B0502020202020204" pitchFamily="34" charset="0"/>
                <a:ea typeface="微軟正黑體" panose="020B0604030504040204" pitchFamily="34" charset="-120"/>
                <a:cs typeface="+mj-cs"/>
              </a:defRPr>
            </a:lvl1pPr>
          </a:lstStyle>
          <a:p>
            <a:endParaRPr lang="zh-TW" altLang="en-US" sz="2700" dirty="0">
              <a:solidFill>
                <a:srgbClr val="EB005A"/>
              </a:solidFill>
              <a:latin typeface="Calibri" panose="020F0502020204030204" pitchFamily="34" charset="0"/>
            </a:endParaRPr>
          </a:p>
        </p:txBody>
      </p:sp>
      <p:sp>
        <p:nvSpPr>
          <p:cNvPr id="4" name="標題 3"/>
          <p:cNvSpPr>
            <a:spLocks noGrp="1"/>
          </p:cNvSpPr>
          <p:nvPr>
            <p:ph type="title"/>
          </p:nvPr>
        </p:nvSpPr>
        <p:spPr/>
        <p:txBody>
          <a:bodyPr/>
          <a:lstStyle/>
          <a:p>
            <a:pPr algn="ctr"/>
            <a:endParaRPr lang="zh-TW" altLang="en-US" b="1" dirty="0">
              <a:solidFill>
                <a:srgbClr val="FF0000"/>
              </a:solidFill>
            </a:endParaRPr>
          </a:p>
        </p:txBody>
      </p:sp>
      <p:sp>
        <p:nvSpPr>
          <p:cNvPr id="3" name="Content Placeholder 2"/>
          <p:cNvSpPr>
            <a:spLocks noGrp="1"/>
          </p:cNvSpPr>
          <p:nvPr>
            <p:ph idx="1"/>
          </p:nvPr>
        </p:nvSpPr>
        <p:spPr>
          <a:xfrm>
            <a:off x="355889" y="1287066"/>
            <a:ext cx="8210550" cy="3553366"/>
          </a:xfrm>
        </p:spPr>
        <p:txBody>
          <a:bodyPr/>
          <a:lstStyle/>
          <a:p>
            <a:r>
              <a:rPr lang="en-US" b="1" dirty="0" smtClean="0">
                <a:solidFill>
                  <a:srgbClr val="000000"/>
                </a:solidFill>
              </a:rPr>
              <a:t>Purpose of input and output delay </a:t>
            </a:r>
          </a:p>
          <a:p>
            <a:pPr marL="0" indent="0">
              <a:buNone/>
            </a:pPr>
            <a:endParaRPr lang="en-US" b="1" dirty="0"/>
          </a:p>
        </p:txBody>
      </p:sp>
      <p:sp>
        <p:nvSpPr>
          <p:cNvPr id="11" name="標題 3"/>
          <p:cNvSpPr txBox="1">
            <a:spLocks/>
          </p:cNvSpPr>
          <p:nvPr/>
        </p:nvSpPr>
        <p:spPr>
          <a:xfrm rot="10800000" flipV="1">
            <a:off x="1080000" y="2360469"/>
            <a:ext cx="7674300" cy="1655618"/>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3600" kern="1200" baseline="0">
                <a:solidFill>
                  <a:srgbClr val="EB005A"/>
                </a:solidFill>
                <a:latin typeface="Calibri" panose="020F0502020204030204" pitchFamily="34" charset="0"/>
                <a:ea typeface="+mj-ea"/>
                <a:cs typeface="+mj-cs"/>
              </a:defRPr>
            </a:lvl1pPr>
          </a:lstStyle>
          <a:p>
            <a:pPr algn="ctr"/>
            <a:endParaRPr lang="zh-TW" altLang="en-US" sz="2700" dirty="0"/>
          </a:p>
        </p:txBody>
      </p:sp>
      <p:pic>
        <p:nvPicPr>
          <p:cNvPr id="1026" name="Picture 2" descr="http://1.bp.blogspot.com/-ktIsBxUbqJ8/TfDYYcnr4uI/AAAAAAAAABM/-KFpcERiD6o/s1600/Input_delay.png"/>
          <p:cNvPicPr>
            <a:picLocks noChangeAspect="1" noChangeArrowheads="1"/>
          </p:cNvPicPr>
          <p:nvPr/>
        </p:nvPicPr>
        <p:blipFill rotWithShape="1">
          <a:blip r:embed="rId2">
            <a:extLst>
              <a:ext uri="{28A0092B-C50C-407E-A947-70E740481C1C}">
                <a14:useLocalDpi xmlns:a14="http://schemas.microsoft.com/office/drawing/2010/main" val="0"/>
              </a:ext>
            </a:extLst>
          </a:blip>
          <a:srcRect b="35444"/>
          <a:stretch/>
        </p:blipFill>
        <p:spPr bwMode="auto">
          <a:xfrm>
            <a:off x="913581" y="1870062"/>
            <a:ext cx="4543515" cy="181611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3.bp.blogspot.com/-3I47bNubZI4/TfDYgHpYEyI/AAAAAAAAABQ/_9xyqTMj5ac/s1600/Output_delay.png"/>
          <p:cNvPicPr>
            <a:picLocks noChangeAspect="1" noChangeArrowheads="1"/>
          </p:cNvPicPr>
          <p:nvPr/>
        </p:nvPicPr>
        <p:blipFill rotWithShape="1">
          <a:blip r:embed="rId3">
            <a:extLst>
              <a:ext uri="{28A0092B-C50C-407E-A947-70E740481C1C}">
                <a14:useLocalDpi xmlns:a14="http://schemas.microsoft.com/office/drawing/2010/main" val="0"/>
              </a:ext>
            </a:extLst>
          </a:blip>
          <a:srcRect b="26141"/>
          <a:stretch/>
        </p:blipFill>
        <p:spPr bwMode="auto">
          <a:xfrm>
            <a:off x="864334" y="3937839"/>
            <a:ext cx="4777924" cy="2055051"/>
          </a:xfrm>
          <a:prstGeom prst="rect">
            <a:avLst/>
          </a:prstGeom>
          <a:noFill/>
          <a:extLst>
            <a:ext uri="{909E8E84-426E-40DD-AFC4-6F175D3DCCD1}">
              <a14:hiddenFill xmlns:a14="http://schemas.microsoft.com/office/drawing/2010/main">
                <a:solidFill>
                  <a:srgbClr val="FFFFFF"/>
                </a:solidFill>
              </a14:hiddenFill>
            </a:ext>
          </a:extLst>
        </p:spPr>
      </p:pic>
      <p:sp>
        <p:nvSpPr>
          <p:cNvPr id="7" name="Down Arrow 6"/>
          <p:cNvSpPr/>
          <p:nvPr/>
        </p:nvSpPr>
        <p:spPr>
          <a:xfrm rot="16200000">
            <a:off x="5656219" y="2651082"/>
            <a:ext cx="363474" cy="3913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Down Arrow 14"/>
          <p:cNvSpPr/>
          <p:nvPr/>
        </p:nvSpPr>
        <p:spPr>
          <a:xfrm rot="16200000">
            <a:off x="5700680" y="4948104"/>
            <a:ext cx="374073" cy="391396"/>
          </a:xfrm>
          <a:prstGeom prst="downArrow">
            <a:avLst>
              <a:gd name="adj1" fmla="val 50000"/>
              <a:gd name="adj2" fmla="val 439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15"/>
          <p:cNvSpPr/>
          <p:nvPr/>
        </p:nvSpPr>
        <p:spPr>
          <a:xfrm>
            <a:off x="6358346" y="2394796"/>
            <a:ext cx="2300674" cy="797271"/>
          </a:xfrm>
          <a:prstGeom prst="rect">
            <a:avLst/>
          </a:prstGeom>
          <a:solidFill>
            <a:srgbClr val="00206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chemeClr val="bg1"/>
                </a:solidFill>
              </a:rPr>
              <a:t>EDA tools know “How long the signal from launch point  appear at input of design” </a:t>
            </a:r>
          </a:p>
        </p:txBody>
      </p:sp>
      <p:sp>
        <p:nvSpPr>
          <p:cNvPr id="17" name="Rectangle 16"/>
          <p:cNvSpPr/>
          <p:nvPr/>
        </p:nvSpPr>
        <p:spPr>
          <a:xfrm>
            <a:off x="6254590" y="4711203"/>
            <a:ext cx="2499710" cy="797272"/>
          </a:xfrm>
          <a:prstGeom prst="rect">
            <a:avLst/>
          </a:prstGeom>
          <a:solidFill>
            <a:srgbClr val="00206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chemeClr val="bg1"/>
                </a:solidFill>
              </a:rPr>
              <a:t>EDA tools know “How long the signal form output of design appear at capture point”</a:t>
            </a:r>
          </a:p>
        </p:txBody>
      </p:sp>
      <p:sp>
        <p:nvSpPr>
          <p:cNvPr id="14" name="標題 1"/>
          <p:cNvSpPr txBox="1">
            <a:spLocks/>
          </p:cNvSpPr>
          <p:nvPr/>
        </p:nvSpPr>
        <p:spPr>
          <a:xfrm>
            <a:off x="284578" y="463703"/>
            <a:ext cx="7560000" cy="1080000"/>
          </a:xfrm>
        </p:spPr>
        <p:txBody>
          <a:bodyPr/>
          <a:lstStyle>
            <a:lvl1pPr algn="l" defTabSz="914400" rtl="0" eaLnBrk="1" latinLnBrk="0" hangingPunct="1">
              <a:spcBef>
                <a:spcPct val="0"/>
              </a:spcBef>
              <a:buNone/>
              <a:defRPr sz="3600" b="1" kern="1200" baseline="0">
                <a:solidFill>
                  <a:srgbClr val="FA4646"/>
                </a:solidFill>
                <a:latin typeface="Century Gothic" panose="020B0502020202020204" pitchFamily="34" charset="0"/>
                <a:ea typeface="微軟正黑體" panose="020B0604030504040204" pitchFamily="34" charset="-120"/>
                <a:cs typeface="+mj-cs"/>
              </a:defRPr>
            </a:lvl1pPr>
          </a:lstStyle>
          <a:p>
            <a:r>
              <a:rPr lang="en-US" altLang="zh-TW" dirty="0" smtClean="0">
                <a:solidFill>
                  <a:srgbClr val="FF0000"/>
                </a:solidFill>
              </a:rPr>
              <a:t>Action item</a:t>
            </a:r>
            <a:endParaRPr lang="zh-TW" altLang="en-US" dirty="0">
              <a:solidFill>
                <a:srgbClr val="FF0000"/>
              </a:solidFill>
            </a:endParaRPr>
          </a:p>
        </p:txBody>
      </p:sp>
    </p:spTree>
    <p:extLst>
      <p:ext uri="{BB962C8B-B14F-4D97-AF65-F5344CB8AC3E}">
        <p14:creationId xmlns:p14="http://schemas.microsoft.com/office/powerpoint/2010/main" val="37354436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endParaRPr lang="en-US" dirty="0"/>
          </a:p>
        </p:txBody>
      </p:sp>
      <p:sp>
        <p:nvSpPr>
          <p:cNvPr id="3" name="Content Placeholder 2"/>
          <p:cNvSpPr>
            <a:spLocks noGrp="1"/>
          </p:cNvSpPr>
          <p:nvPr>
            <p:ph idx="1"/>
          </p:nvPr>
        </p:nvSpPr>
        <p:spPr>
          <a:xfrm>
            <a:off x="146259" y="1267875"/>
            <a:ext cx="7886700" cy="3263504"/>
          </a:xfrm>
        </p:spPr>
        <p:txBody>
          <a:bodyPr/>
          <a:lstStyle/>
          <a:p>
            <a:r>
              <a:rPr lang="en-US" sz="1800" b="1" dirty="0">
                <a:solidFill>
                  <a:srgbClr val="000000"/>
                </a:solidFill>
              </a:rPr>
              <a:t>S</a:t>
            </a:r>
            <a:r>
              <a:rPr lang="en-US" sz="1800" b="1" dirty="0" smtClean="0">
                <a:solidFill>
                  <a:srgbClr val="000000"/>
                </a:solidFill>
              </a:rPr>
              <a:t>pare cell :</a:t>
            </a:r>
          </a:p>
          <a:p>
            <a:r>
              <a:rPr lang="en-US" sz="1800" dirty="0">
                <a:solidFill>
                  <a:srgbClr val="000000"/>
                </a:solidFill>
              </a:rPr>
              <a:t>Spare cells enable us to modify/improve the functionality of a chip with minimal changes in the mask. We can use already placed spare cells from the nearby location and just need to modify the metal interconnect. There is no need to make any changes in the base layers. Using metal ECO we can modify the interconnect metal connection and make use of spare </a:t>
            </a:r>
            <a:r>
              <a:rPr lang="en-US" sz="1800" dirty="0" smtClean="0">
                <a:solidFill>
                  <a:srgbClr val="000000"/>
                </a:solidFill>
              </a:rPr>
              <a:t>cells</a:t>
            </a:r>
          </a:p>
          <a:p>
            <a:r>
              <a:rPr lang="en-US" sz="1800" dirty="0" smtClean="0">
                <a:solidFill>
                  <a:srgbClr val="000000"/>
                </a:solidFill>
              </a:rPr>
              <a:t>Spare </a:t>
            </a:r>
            <a:r>
              <a:rPr lang="en-US" sz="1800" dirty="0">
                <a:solidFill>
                  <a:srgbClr val="000000"/>
                </a:solidFill>
              </a:rPr>
              <a:t>cells generally consist of a group of standard cells mainly inverter, buffer, </a:t>
            </a:r>
            <a:r>
              <a:rPr lang="en-US" sz="1800" dirty="0" err="1">
                <a:solidFill>
                  <a:srgbClr val="000000"/>
                </a:solidFill>
              </a:rPr>
              <a:t>nand</a:t>
            </a:r>
            <a:r>
              <a:rPr lang="en-US" sz="1800" dirty="0">
                <a:solidFill>
                  <a:srgbClr val="000000"/>
                </a:solidFill>
              </a:rPr>
              <a:t>, nor, and, or, mux, flip flops</a:t>
            </a:r>
          </a:p>
          <a:p>
            <a:endParaRPr lang="en-US" sz="2400" dirty="0"/>
          </a:p>
          <a:p>
            <a:endParaRPr lang="en-US" b="1" dirty="0"/>
          </a:p>
        </p:txBody>
      </p:sp>
      <p:sp>
        <p:nvSpPr>
          <p:cNvPr id="4" name="標題 1"/>
          <p:cNvSpPr txBox="1">
            <a:spLocks/>
          </p:cNvSpPr>
          <p:nvPr/>
        </p:nvSpPr>
        <p:spPr>
          <a:xfrm>
            <a:off x="230234" y="438626"/>
            <a:ext cx="7560000" cy="1080000"/>
          </a:xfrm>
        </p:spPr>
        <p:txBody>
          <a:bodyPr/>
          <a:lstStyle>
            <a:lvl1pPr algn="l" defTabSz="914400" rtl="0" eaLnBrk="1" latinLnBrk="0" hangingPunct="1">
              <a:spcBef>
                <a:spcPct val="0"/>
              </a:spcBef>
              <a:buNone/>
              <a:defRPr sz="3600" b="1" kern="1200" baseline="0">
                <a:solidFill>
                  <a:srgbClr val="FA4646"/>
                </a:solidFill>
                <a:latin typeface="Century Gothic" panose="020B0502020202020204" pitchFamily="34" charset="0"/>
                <a:ea typeface="微軟正黑體" panose="020B0604030504040204" pitchFamily="34" charset="-120"/>
                <a:cs typeface="+mj-cs"/>
              </a:defRPr>
            </a:lvl1pPr>
          </a:lstStyle>
          <a:p>
            <a:r>
              <a:rPr lang="en-US" altLang="zh-TW" dirty="0" smtClean="0">
                <a:solidFill>
                  <a:srgbClr val="FF0000"/>
                </a:solidFill>
              </a:rPr>
              <a:t>Action item</a:t>
            </a:r>
            <a:endParaRPr lang="zh-TW" altLang="en-US" dirty="0">
              <a:solidFill>
                <a:srgbClr val="FF0000"/>
              </a:solidFill>
            </a:endParaRPr>
          </a:p>
        </p:txBody>
      </p:sp>
      <p:pic>
        <p:nvPicPr>
          <p:cNvPr id="5" name="Picture 4"/>
          <p:cNvPicPr>
            <a:picLocks noChangeAspect="1"/>
          </p:cNvPicPr>
          <p:nvPr/>
        </p:nvPicPr>
        <p:blipFill>
          <a:blip r:embed="rId2"/>
          <a:stretch>
            <a:fillRect/>
          </a:stretch>
        </p:blipFill>
        <p:spPr>
          <a:xfrm>
            <a:off x="749911" y="4348293"/>
            <a:ext cx="1470776" cy="862179"/>
          </a:xfrm>
          <a:prstGeom prst="rect">
            <a:avLst/>
          </a:prstGeom>
        </p:spPr>
      </p:pic>
      <p:pic>
        <p:nvPicPr>
          <p:cNvPr id="6" name="Picture 5"/>
          <p:cNvPicPr>
            <a:picLocks noChangeAspect="1"/>
          </p:cNvPicPr>
          <p:nvPr/>
        </p:nvPicPr>
        <p:blipFill>
          <a:blip r:embed="rId3"/>
          <a:stretch>
            <a:fillRect/>
          </a:stretch>
        </p:blipFill>
        <p:spPr>
          <a:xfrm>
            <a:off x="2691265" y="4313635"/>
            <a:ext cx="1516841" cy="900865"/>
          </a:xfrm>
          <a:prstGeom prst="rect">
            <a:avLst/>
          </a:prstGeom>
        </p:spPr>
      </p:pic>
      <p:pic>
        <p:nvPicPr>
          <p:cNvPr id="7" name="Picture 6"/>
          <p:cNvPicPr>
            <a:picLocks noChangeAspect="1"/>
          </p:cNvPicPr>
          <p:nvPr/>
        </p:nvPicPr>
        <p:blipFill>
          <a:blip r:embed="rId4"/>
          <a:stretch>
            <a:fillRect/>
          </a:stretch>
        </p:blipFill>
        <p:spPr>
          <a:xfrm>
            <a:off x="4678684" y="4276103"/>
            <a:ext cx="1481316" cy="934369"/>
          </a:xfrm>
          <a:prstGeom prst="rect">
            <a:avLst/>
          </a:prstGeom>
        </p:spPr>
      </p:pic>
      <p:pic>
        <p:nvPicPr>
          <p:cNvPr id="8" name="Picture 7"/>
          <p:cNvPicPr>
            <a:picLocks noChangeAspect="1"/>
          </p:cNvPicPr>
          <p:nvPr/>
        </p:nvPicPr>
        <p:blipFill>
          <a:blip r:embed="rId5"/>
          <a:stretch>
            <a:fillRect/>
          </a:stretch>
        </p:blipFill>
        <p:spPr>
          <a:xfrm>
            <a:off x="6701716" y="4276104"/>
            <a:ext cx="1268071" cy="934368"/>
          </a:xfrm>
          <a:prstGeom prst="rect">
            <a:avLst/>
          </a:prstGeom>
        </p:spPr>
      </p:pic>
      <p:pic>
        <p:nvPicPr>
          <p:cNvPr id="9" name="Picture 8"/>
          <p:cNvPicPr>
            <a:picLocks noChangeAspect="1"/>
          </p:cNvPicPr>
          <p:nvPr/>
        </p:nvPicPr>
        <p:blipFill>
          <a:blip r:embed="rId6"/>
          <a:stretch>
            <a:fillRect/>
          </a:stretch>
        </p:blipFill>
        <p:spPr>
          <a:xfrm>
            <a:off x="749912" y="5417308"/>
            <a:ext cx="2777060" cy="862073"/>
          </a:xfrm>
          <a:prstGeom prst="rect">
            <a:avLst/>
          </a:prstGeom>
        </p:spPr>
      </p:pic>
      <p:pic>
        <p:nvPicPr>
          <p:cNvPr id="10" name="Picture 9"/>
          <p:cNvPicPr>
            <a:picLocks noChangeAspect="1"/>
          </p:cNvPicPr>
          <p:nvPr/>
        </p:nvPicPr>
        <p:blipFill>
          <a:blip r:embed="rId7"/>
          <a:stretch>
            <a:fillRect/>
          </a:stretch>
        </p:blipFill>
        <p:spPr>
          <a:xfrm>
            <a:off x="4208106" y="5417309"/>
            <a:ext cx="2155372" cy="862072"/>
          </a:xfrm>
          <a:prstGeom prst="rect">
            <a:avLst/>
          </a:prstGeom>
        </p:spPr>
      </p:pic>
    </p:spTree>
    <p:extLst>
      <p:ext uri="{BB962C8B-B14F-4D97-AF65-F5344CB8AC3E}">
        <p14:creationId xmlns:p14="http://schemas.microsoft.com/office/powerpoint/2010/main" val="41097180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567" y="360000"/>
            <a:ext cx="7560000" cy="936000"/>
          </a:xfrm>
        </p:spPr>
        <p:txBody>
          <a:bodyPr/>
          <a:lstStyle/>
          <a:p>
            <a:r>
              <a:rPr lang="en-US" dirty="0" smtClean="0"/>
              <a:t>Mbist concept</a:t>
            </a:r>
            <a:endParaRPr lang="en-US" dirty="0"/>
          </a:p>
        </p:txBody>
      </p:sp>
      <p:sp>
        <p:nvSpPr>
          <p:cNvPr id="5" name="TextBox 4"/>
          <p:cNvSpPr txBox="1"/>
          <p:nvPr/>
        </p:nvSpPr>
        <p:spPr>
          <a:xfrm>
            <a:off x="457567" y="2304660"/>
            <a:ext cx="7846678" cy="2585323"/>
          </a:xfrm>
          <a:prstGeom prst="rect">
            <a:avLst/>
          </a:prstGeom>
          <a:noFill/>
        </p:spPr>
        <p:txBody>
          <a:bodyPr wrap="square" rtlCol="0">
            <a:spAutoFit/>
          </a:bodyPr>
          <a:lstStyle/>
          <a:p>
            <a:pPr marL="342900" indent="-342900">
              <a:buFont typeface="Arial" panose="020B0604020202020204" pitchFamily="34" charset="0"/>
              <a:buChar char="•"/>
            </a:pPr>
            <a:r>
              <a:rPr lang="en-US" sz="2400" dirty="0"/>
              <a:t>MBIST (Memory Built-in Self-test) is a self-testing within the memory chip which tests the memories through an effective set of algorithms to detect possibly all the faults. The self-test circuit is designed to write a test pattern to the memory, read it back, and compare the results with the expected results</a:t>
            </a:r>
          </a:p>
          <a:p>
            <a:pPr marL="285750" indent="-285750">
              <a:buFont typeface="Arial" panose="020B0604020202020204" pitchFamily="34" charset="0"/>
              <a:buChar char="•"/>
            </a:pPr>
            <a:endParaRPr lang="en-US" dirty="0"/>
          </a:p>
        </p:txBody>
      </p:sp>
      <p:sp>
        <p:nvSpPr>
          <p:cNvPr id="6" name="TextBox 5"/>
          <p:cNvSpPr txBox="1"/>
          <p:nvPr/>
        </p:nvSpPr>
        <p:spPr>
          <a:xfrm>
            <a:off x="457566" y="4834000"/>
            <a:ext cx="7109561" cy="1477328"/>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000000"/>
                </a:solidFill>
              </a:rPr>
              <a:t>BISR Built-In Self-Repair, which is a technique used in Memory Built-In Self-Test (MBIST) to automatically identify and repair faults or defects in the memory array. The memory repair feature diverts faulty areas of memories (e.g. row, column or both) by spare or redundant rows and columns available</a:t>
            </a:r>
          </a:p>
        </p:txBody>
      </p:sp>
      <p:sp>
        <p:nvSpPr>
          <p:cNvPr id="8" name="TextBox 7"/>
          <p:cNvSpPr txBox="1"/>
          <p:nvPr/>
        </p:nvSpPr>
        <p:spPr>
          <a:xfrm>
            <a:off x="457567" y="1228635"/>
            <a:ext cx="7846678" cy="1200329"/>
          </a:xfrm>
          <a:prstGeom prst="rect">
            <a:avLst/>
          </a:prstGeom>
          <a:noFill/>
        </p:spPr>
        <p:txBody>
          <a:bodyPr wrap="square" rtlCol="0">
            <a:spAutoFit/>
          </a:bodyPr>
          <a:lstStyle/>
          <a:p>
            <a:pPr marL="342900" indent="-342900">
              <a:buFont typeface="Arial" panose="020B0604020202020204" pitchFamily="34" charset="0"/>
              <a:buChar char="•"/>
            </a:pPr>
            <a:r>
              <a:rPr lang="en-US" sz="2400" dirty="0"/>
              <a:t>BIST(Built-in Self-test):  is a design-for-testability that places the testing functions physically with the circuit under test </a:t>
            </a:r>
          </a:p>
        </p:txBody>
      </p:sp>
      <p:sp>
        <p:nvSpPr>
          <p:cNvPr id="10" name="Rectangle 9"/>
          <p:cNvSpPr/>
          <p:nvPr/>
        </p:nvSpPr>
        <p:spPr>
          <a:xfrm>
            <a:off x="457566" y="1295999"/>
            <a:ext cx="3470621" cy="461665"/>
          </a:xfrm>
          <a:prstGeom prst="rect">
            <a:avLst/>
          </a:prstGeom>
        </p:spPr>
        <p:txBody>
          <a:bodyPr wrap="square">
            <a:spAutoFit/>
          </a:bodyPr>
          <a:lstStyle/>
          <a:p>
            <a:r>
              <a:rPr lang="en-US" sz="2400" dirty="0"/>
              <a:t>Architecture of MBIST:</a:t>
            </a:r>
          </a:p>
        </p:txBody>
      </p:sp>
      <p:pic>
        <p:nvPicPr>
          <p:cNvPr id="11" name="Picture 10"/>
          <p:cNvPicPr/>
          <p:nvPr/>
        </p:nvPicPr>
        <p:blipFill>
          <a:blip r:embed="rId2"/>
          <a:stretch>
            <a:fillRect/>
          </a:stretch>
        </p:blipFill>
        <p:spPr>
          <a:xfrm>
            <a:off x="862131" y="1757665"/>
            <a:ext cx="7037550" cy="3056932"/>
          </a:xfrm>
          <a:prstGeom prst="rect">
            <a:avLst/>
          </a:prstGeom>
        </p:spPr>
      </p:pic>
    </p:spTree>
    <p:extLst>
      <p:ext uri="{BB962C8B-B14F-4D97-AF65-F5344CB8AC3E}">
        <p14:creationId xmlns:p14="http://schemas.microsoft.com/office/powerpoint/2010/main" val="10856090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標題 1"/>
          <p:cNvSpPr txBox="1">
            <a:spLocks/>
          </p:cNvSpPr>
          <p:nvPr/>
        </p:nvSpPr>
        <p:spPr>
          <a:xfrm>
            <a:off x="823828" y="1157597"/>
            <a:ext cx="4116642" cy="421783"/>
          </a:xfrm>
          <a:prstGeom prst="rect">
            <a:avLst/>
          </a:prstGeom>
          <a:noFill/>
        </p:spPr>
        <p:txBody>
          <a:bodyPr/>
          <a:lstStyle>
            <a:lvl1pPr algn="l" defTabSz="914400" rtl="0" eaLnBrk="1" latinLnBrk="0" hangingPunct="1">
              <a:spcBef>
                <a:spcPct val="0"/>
              </a:spcBef>
              <a:buNone/>
              <a:defRPr sz="3600" b="1" kern="1200" baseline="0">
                <a:solidFill>
                  <a:srgbClr val="FA4646"/>
                </a:solidFill>
                <a:latin typeface="Century Gothic" panose="020B0502020202020204" pitchFamily="34" charset="0"/>
                <a:ea typeface="微軟正黑體" panose="020B0604030504040204" pitchFamily="34" charset="-120"/>
                <a:cs typeface="+mj-cs"/>
              </a:defRPr>
            </a:lvl1pPr>
          </a:lstStyle>
          <a:p>
            <a:r>
              <a:rPr lang="en-US" altLang="zh-TW" sz="2100" dirty="0">
                <a:solidFill>
                  <a:srgbClr val="EB005A"/>
                </a:solidFill>
                <a:latin typeface="Calibri" panose="020F0502020204030204" pitchFamily="34" charset="0"/>
              </a:rPr>
              <a:t>Trial MBIST Flow</a:t>
            </a:r>
            <a:endParaRPr lang="zh-TW" altLang="en-US" sz="2100" dirty="0">
              <a:solidFill>
                <a:srgbClr val="EB005A"/>
              </a:solidFill>
              <a:latin typeface="Calibri" panose="020F0502020204030204" pitchFamily="34" charset="0"/>
            </a:endParaRPr>
          </a:p>
        </p:txBody>
      </p:sp>
      <p:cxnSp>
        <p:nvCxnSpPr>
          <p:cNvPr id="82" name="AutoShape 70"/>
          <p:cNvCxnSpPr>
            <a:cxnSpLocks noChangeShapeType="1"/>
          </p:cNvCxnSpPr>
          <p:nvPr/>
        </p:nvCxnSpPr>
        <p:spPr bwMode="auto">
          <a:xfrm>
            <a:off x="2947121" y="3760933"/>
            <a:ext cx="0" cy="114561"/>
          </a:xfrm>
          <a:prstGeom prst="straightConnector1">
            <a:avLst/>
          </a:prstGeom>
          <a:noFill/>
          <a:ln w="19050">
            <a:solidFill>
              <a:srgbClr val="FF004B"/>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2" name="肘形接點 161"/>
          <p:cNvCxnSpPr/>
          <p:nvPr/>
        </p:nvCxnSpPr>
        <p:spPr bwMode="auto">
          <a:xfrm rot="16200000" flipH="1">
            <a:off x="2330032" y="4022941"/>
            <a:ext cx="226919" cy="152077"/>
          </a:xfrm>
          <a:prstGeom prst="bentConnector3">
            <a:avLst/>
          </a:prstGeom>
          <a:gradFill rotWithShape="1">
            <a:gsLst>
              <a:gs pos="0">
                <a:srgbClr val="C0C0C0"/>
              </a:gs>
              <a:gs pos="100000">
                <a:schemeClr val="bg1"/>
              </a:gs>
            </a:gsLst>
            <a:lin ang="5400000" scaled="1"/>
          </a:gradFill>
          <a:ln>
            <a:noFill/>
            <a:tailEnd type="arrow"/>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Rectangle 69"/>
          <p:cNvSpPr>
            <a:spLocks noChangeArrowheads="1"/>
          </p:cNvSpPr>
          <p:nvPr/>
        </p:nvSpPr>
        <p:spPr bwMode="auto">
          <a:xfrm>
            <a:off x="1752810" y="3356349"/>
            <a:ext cx="2401043" cy="1329369"/>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square" rtlCol="0" anchor="t"/>
          <a:lstStyle/>
          <a:p>
            <a:pPr algn="ctr"/>
            <a:r>
              <a:rPr lang="en-US" altLang="zh-TW" sz="900" b="1" kern="0" dirty="0">
                <a:solidFill>
                  <a:schemeClr val="tx1">
                    <a:lumMod val="50000"/>
                  </a:schemeClr>
                </a:solidFill>
                <a:ea typeface="微軟正黑體"/>
              </a:rPr>
              <a:t>MBIST</a:t>
            </a:r>
            <a:endParaRPr lang="zh-TW" altLang="en-US" sz="900" b="1" kern="0" dirty="0">
              <a:solidFill>
                <a:schemeClr val="tx1">
                  <a:lumMod val="50000"/>
                </a:schemeClr>
              </a:solidFill>
              <a:ea typeface="微軟正黑體"/>
            </a:endParaRPr>
          </a:p>
        </p:txBody>
      </p:sp>
      <p:cxnSp>
        <p:nvCxnSpPr>
          <p:cNvPr id="208" name="AutoShape 70"/>
          <p:cNvCxnSpPr>
            <a:cxnSpLocks noChangeShapeType="1"/>
          </p:cNvCxnSpPr>
          <p:nvPr/>
        </p:nvCxnSpPr>
        <p:spPr bwMode="auto">
          <a:xfrm flipH="1">
            <a:off x="2950067" y="2818058"/>
            <a:ext cx="1" cy="145388"/>
          </a:xfrm>
          <a:prstGeom prst="straightConnector1">
            <a:avLst/>
          </a:prstGeom>
          <a:noFill/>
          <a:ln w="19050">
            <a:solidFill>
              <a:srgbClr val="FF004B"/>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0" name="AutoShape 70"/>
          <p:cNvCxnSpPr>
            <a:cxnSpLocks noChangeShapeType="1"/>
            <a:stCxn id="209" idx="2"/>
            <a:endCxn id="25" idx="0"/>
          </p:cNvCxnSpPr>
          <p:nvPr/>
        </p:nvCxnSpPr>
        <p:spPr bwMode="auto">
          <a:xfrm>
            <a:off x="2950067" y="3235177"/>
            <a:ext cx="3265" cy="121172"/>
          </a:xfrm>
          <a:prstGeom prst="straightConnector1">
            <a:avLst/>
          </a:prstGeom>
          <a:noFill/>
          <a:ln w="19050">
            <a:solidFill>
              <a:srgbClr val="FF004B"/>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9" name="流程圖: 決策 208"/>
          <p:cNvSpPr/>
          <p:nvPr/>
        </p:nvSpPr>
        <p:spPr bwMode="auto">
          <a:xfrm>
            <a:off x="2673076" y="2963447"/>
            <a:ext cx="553982" cy="271730"/>
          </a:xfrm>
          <a:prstGeom prst="flowChartDecision">
            <a:avLst/>
          </a:prstGeom>
          <a:gradFill rotWithShape="1">
            <a:gsLst>
              <a:gs pos="0">
                <a:srgbClr val="C0C0C0"/>
              </a:gs>
              <a:gs pos="100000">
                <a:schemeClr val="bg1"/>
              </a:gs>
            </a:gsLst>
            <a:lin ang="5400000" scaled="1"/>
          </a:gradFill>
          <a:ln w="19050" cap="flat" cmpd="sng" algn="ctr">
            <a:solidFill>
              <a:schemeClr val="tx1">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rtlCol="0" anchor="ctr" anchorCtr="0" compatLnSpc="1">
            <a:prstTxWarp prst="textNoShape">
              <a:avLst/>
            </a:prstTxWarp>
          </a:bodyPr>
          <a:lstStyle/>
          <a:p>
            <a:pPr algn="ctr" fontAlgn="base">
              <a:spcBef>
                <a:spcPct val="0"/>
              </a:spcBef>
              <a:spcAft>
                <a:spcPct val="0"/>
              </a:spcAft>
            </a:pPr>
            <a:r>
              <a:rPr kumimoji="1" lang="en-US" altLang="zh-TW" sz="750" b="1" dirty="0">
                <a:solidFill>
                  <a:schemeClr val="tx1">
                    <a:lumMod val="50000"/>
                  </a:schemeClr>
                </a:solidFill>
                <a:latin typeface="Century Gothic" pitchFamily="34" charset="0"/>
                <a:ea typeface="新細明體" pitchFamily="18" charset="-120"/>
              </a:rPr>
              <a:t>Passed?</a:t>
            </a:r>
            <a:endParaRPr kumimoji="1" lang="zh-TW" altLang="en-US" sz="750" b="1" dirty="0">
              <a:solidFill>
                <a:schemeClr val="tx1">
                  <a:lumMod val="50000"/>
                </a:schemeClr>
              </a:solidFill>
              <a:latin typeface="Century Gothic" pitchFamily="34" charset="0"/>
              <a:ea typeface="新細明體" pitchFamily="18" charset="-120"/>
            </a:endParaRPr>
          </a:p>
        </p:txBody>
      </p:sp>
      <p:sp>
        <p:nvSpPr>
          <p:cNvPr id="222" name="Text Box 28"/>
          <p:cNvSpPr txBox="1">
            <a:spLocks noChangeArrowheads="1"/>
          </p:cNvSpPr>
          <p:nvPr/>
        </p:nvSpPr>
        <p:spPr bwMode="auto">
          <a:xfrm>
            <a:off x="2926029" y="3229976"/>
            <a:ext cx="386126" cy="168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defTabSz="762000">
              <a:defRPr kumimoji="1">
                <a:solidFill>
                  <a:schemeClr val="tx1"/>
                </a:solidFill>
                <a:latin typeface="Arial" charset="0"/>
                <a:ea typeface="新細明體" pitchFamily="18" charset="-120"/>
              </a:defRPr>
            </a:lvl1pPr>
            <a:lvl2pPr marL="571500" algn="l" defTabSz="762000">
              <a:defRPr kumimoji="1">
                <a:solidFill>
                  <a:schemeClr val="tx1"/>
                </a:solidFill>
                <a:latin typeface="Arial" charset="0"/>
                <a:ea typeface="新細明體" pitchFamily="18" charset="-120"/>
              </a:defRPr>
            </a:lvl2pPr>
            <a:lvl3pPr marL="1143000" algn="l" defTabSz="762000">
              <a:defRPr kumimoji="1">
                <a:solidFill>
                  <a:schemeClr val="tx1"/>
                </a:solidFill>
                <a:latin typeface="Arial" charset="0"/>
                <a:ea typeface="新細明體" pitchFamily="18" charset="-120"/>
              </a:defRPr>
            </a:lvl3pPr>
            <a:lvl4pPr marL="1714500" algn="l" defTabSz="762000">
              <a:defRPr kumimoji="1">
                <a:solidFill>
                  <a:schemeClr val="tx1"/>
                </a:solidFill>
                <a:latin typeface="Arial" charset="0"/>
                <a:ea typeface="新細明體" pitchFamily="18" charset="-120"/>
              </a:defRPr>
            </a:lvl4pPr>
            <a:lvl5pPr marL="2286000" algn="l" defTabSz="762000">
              <a:defRPr kumimoji="1">
                <a:solidFill>
                  <a:schemeClr val="tx1"/>
                </a:solidFill>
                <a:latin typeface="Arial" charset="0"/>
                <a:ea typeface="新細明體" pitchFamily="18" charset="-120"/>
              </a:defRPr>
            </a:lvl5pPr>
            <a:lvl6pPr marL="2743200" defTabSz="762000" fontAlgn="base">
              <a:spcBef>
                <a:spcPct val="0"/>
              </a:spcBef>
              <a:spcAft>
                <a:spcPct val="0"/>
              </a:spcAft>
              <a:defRPr kumimoji="1">
                <a:solidFill>
                  <a:schemeClr val="tx1"/>
                </a:solidFill>
                <a:latin typeface="Arial" charset="0"/>
                <a:ea typeface="新細明體" pitchFamily="18" charset="-120"/>
              </a:defRPr>
            </a:lvl6pPr>
            <a:lvl7pPr marL="3200400" defTabSz="762000" fontAlgn="base">
              <a:spcBef>
                <a:spcPct val="0"/>
              </a:spcBef>
              <a:spcAft>
                <a:spcPct val="0"/>
              </a:spcAft>
              <a:defRPr kumimoji="1">
                <a:solidFill>
                  <a:schemeClr val="tx1"/>
                </a:solidFill>
                <a:latin typeface="Arial" charset="0"/>
                <a:ea typeface="新細明體" pitchFamily="18" charset="-120"/>
              </a:defRPr>
            </a:lvl7pPr>
            <a:lvl8pPr marL="3657600" defTabSz="762000" fontAlgn="base">
              <a:spcBef>
                <a:spcPct val="0"/>
              </a:spcBef>
              <a:spcAft>
                <a:spcPct val="0"/>
              </a:spcAft>
              <a:defRPr kumimoji="1">
                <a:solidFill>
                  <a:schemeClr val="tx1"/>
                </a:solidFill>
                <a:latin typeface="Arial" charset="0"/>
                <a:ea typeface="新細明體" pitchFamily="18" charset="-120"/>
              </a:defRPr>
            </a:lvl8pPr>
            <a:lvl9pPr marL="4114800" defTabSz="762000" fontAlgn="base">
              <a:spcBef>
                <a:spcPct val="0"/>
              </a:spcBef>
              <a:spcAft>
                <a:spcPct val="0"/>
              </a:spcAft>
              <a:defRPr kumimoji="1">
                <a:solidFill>
                  <a:schemeClr val="tx1"/>
                </a:solidFill>
                <a:latin typeface="Arial" charset="0"/>
                <a:ea typeface="新細明體" pitchFamily="18" charset="-120"/>
              </a:defRPr>
            </a:lvl9pPr>
          </a:lstStyle>
          <a:p>
            <a:pPr eaLnBrk="0" fontAlgn="base" hangingPunct="0">
              <a:lnSpc>
                <a:spcPct val="60000"/>
              </a:lnSpc>
              <a:spcBef>
                <a:spcPct val="0"/>
              </a:spcBef>
              <a:spcAft>
                <a:spcPct val="0"/>
              </a:spcAft>
            </a:pPr>
            <a:r>
              <a:rPr lang="en-US" altLang="zh-TW" sz="825" b="1" dirty="0">
                <a:solidFill>
                  <a:schemeClr val="tx1">
                    <a:lumMod val="50000"/>
                  </a:schemeClr>
                </a:solidFill>
              </a:rPr>
              <a:t>Yes</a:t>
            </a:r>
          </a:p>
        </p:txBody>
      </p:sp>
      <p:sp>
        <p:nvSpPr>
          <p:cNvPr id="223" name="Text Box 28"/>
          <p:cNvSpPr txBox="1">
            <a:spLocks noChangeArrowheads="1"/>
          </p:cNvSpPr>
          <p:nvPr/>
        </p:nvSpPr>
        <p:spPr bwMode="auto">
          <a:xfrm>
            <a:off x="3168652" y="2979640"/>
            <a:ext cx="386126" cy="168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defTabSz="762000">
              <a:defRPr kumimoji="1">
                <a:solidFill>
                  <a:schemeClr val="tx1"/>
                </a:solidFill>
                <a:latin typeface="Arial" charset="0"/>
                <a:ea typeface="新細明體" pitchFamily="18" charset="-120"/>
              </a:defRPr>
            </a:lvl1pPr>
            <a:lvl2pPr marL="571500" algn="l" defTabSz="762000">
              <a:defRPr kumimoji="1">
                <a:solidFill>
                  <a:schemeClr val="tx1"/>
                </a:solidFill>
                <a:latin typeface="Arial" charset="0"/>
                <a:ea typeface="新細明體" pitchFamily="18" charset="-120"/>
              </a:defRPr>
            </a:lvl2pPr>
            <a:lvl3pPr marL="1143000" algn="l" defTabSz="762000">
              <a:defRPr kumimoji="1">
                <a:solidFill>
                  <a:schemeClr val="tx1"/>
                </a:solidFill>
                <a:latin typeface="Arial" charset="0"/>
                <a:ea typeface="新細明體" pitchFamily="18" charset="-120"/>
              </a:defRPr>
            </a:lvl3pPr>
            <a:lvl4pPr marL="1714500" algn="l" defTabSz="762000">
              <a:defRPr kumimoji="1">
                <a:solidFill>
                  <a:schemeClr val="tx1"/>
                </a:solidFill>
                <a:latin typeface="Arial" charset="0"/>
                <a:ea typeface="新細明體" pitchFamily="18" charset="-120"/>
              </a:defRPr>
            </a:lvl4pPr>
            <a:lvl5pPr marL="2286000" algn="l" defTabSz="762000">
              <a:defRPr kumimoji="1">
                <a:solidFill>
                  <a:schemeClr val="tx1"/>
                </a:solidFill>
                <a:latin typeface="Arial" charset="0"/>
                <a:ea typeface="新細明體" pitchFamily="18" charset="-120"/>
              </a:defRPr>
            </a:lvl5pPr>
            <a:lvl6pPr marL="2743200" defTabSz="762000" fontAlgn="base">
              <a:spcBef>
                <a:spcPct val="0"/>
              </a:spcBef>
              <a:spcAft>
                <a:spcPct val="0"/>
              </a:spcAft>
              <a:defRPr kumimoji="1">
                <a:solidFill>
                  <a:schemeClr val="tx1"/>
                </a:solidFill>
                <a:latin typeface="Arial" charset="0"/>
                <a:ea typeface="新細明體" pitchFamily="18" charset="-120"/>
              </a:defRPr>
            </a:lvl6pPr>
            <a:lvl7pPr marL="3200400" defTabSz="762000" fontAlgn="base">
              <a:spcBef>
                <a:spcPct val="0"/>
              </a:spcBef>
              <a:spcAft>
                <a:spcPct val="0"/>
              </a:spcAft>
              <a:defRPr kumimoji="1">
                <a:solidFill>
                  <a:schemeClr val="tx1"/>
                </a:solidFill>
                <a:latin typeface="Arial" charset="0"/>
                <a:ea typeface="新細明體" pitchFamily="18" charset="-120"/>
              </a:defRPr>
            </a:lvl7pPr>
            <a:lvl8pPr marL="3657600" defTabSz="762000" fontAlgn="base">
              <a:spcBef>
                <a:spcPct val="0"/>
              </a:spcBef>
              <a:spcAft>
                <a:spcPct val="0"/>
              </a:spcAft>
              <a:defRPr kumimoji="1">
                <a:solidFill>
                  <a:schemeClr val="tx1"/>
                </a:solidFill>
                <a:latin typeface="Arial" charset="0"/>
                <a:ea typeface="新細明體" pitchFamily="18" charset="-120"/>
              </a:defRPr>
            </a:lvl8pPr>
            <a:lvl9pPr marL="4114800" defTabSz="762000" fontAlgn="base">
              <a:spcBef>
                <a:spcPct val="0"/>
              </a:spcBef>
              <a:spcAft>
                <a:spcPct val="0"/>
              </a:spcAft>
              <a:defRPr kumimoji="1">
                <a:solidFill>
                  <a:schemeClr val="tx1"/>
                </a:solidFill>
                <a:latin typeface="Arial" charset="0"/>
                <a:ea typeface="新細明體" pitchFamily="18" charset="-120"/>
              </a:defRPr>
            </a:lvl9pPr>
          </a:lstStyle>
          <a:p>
            <a:pPr eaLnBrk="0" fontAlgn="base" hangingPunct="0">
              <a:lnSpc>
                <a:spcPct val="60000"/>
              </a:lnSpc>
              <a:spcBef>
                <a:spcPct val="0"/>
              </a:spcBef>
              <a:spcAft>
                <a:spcPct val="0"/>
              </a:spcAft>
            </a:pPr>
            <a:r>
              <a:rPr lang="en-US" altLang="zh-TW" sz="825" b="1" dirty="0">
                <a:solidFill>
                  <a:schemeClr val="tx1">
                    <a:lumMod val="50000"/>
                  </a:schemeClr>
                </a:solidFill>
              </a:rPr>
              <a:t>No</a:t>
            </a:r>
          </a:p>
        </p:txBody>
      </p:sp>
      <p:cxnSp>
        <p:nvCxnSpPr>
          <p:cNvPr id="225" name="肘形接點 224"/>
          <p:cNvCxnSpPr>
            <a:stCxn id="209" idx="3"/>
          </p:cNvCxnSpPr>
          <p:nvPr/>
        </p:nvCxnSpPr>
        <p:spPr bwMode="auto">
          <a:xfrm flipV="1">
            <a:off x="3227058" y="2362824"/>
            <a:ext cx="1361821" cy="736487"/>
          </a:xfrm>
          <a:prstGeom prst="bentConnector3">
            <a:avLst>
              <a:gd name="adj1" fmla="val 99835"/>
            </a:avLst>
          </a:prstGeom>
          <a:noFill/>
          <a:ln w="19050">
            <a:solidFill>
              <a:srgbClr val="FF004B"/>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8" name="Rectangle 13"/>
          <p:cNvSpPr>
            <a:spLocks noChangeArrowheads="1"/>
          </p:cNvSpPr>
          <p:nvPr/>
        </p:nvSpPr>
        <p:spPr bwMode="auto">
          <a:xfrm>
            <a:off x="3424448" y="1334855"/>
            <a:ext cx="1388702" cy="102797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square" rtlCol="0" anchor="ctr"/>
          <a:lstStyle/>
          <a:p>
            <a:r>
              <a:rPr lang="en-US" sz="825" b="1" u="sng" dirty="0">
                <a:solidFill>
                  <a:schemeClr val="tx1"/>
                </a:solidFill>
              </a:rPr>
              <a:t>Feedback check result to customer:</a:t>
            </a:r>
          </a:p>
          <a:p>
            <a:r>
              <a:rPr lang="en-US" sz="825" dirty="0">
                <a:solidFill>
                  <a:schemeClr val="tx1"/>
                </a:solidFill>
              </a:rPr>
              <a:t>- </a:t>
            </a:r>
            <a:r>
              <a:rPr lang="en-US" sz="825" dirty="0" err="1">
                <a:solidFill>
                  <a:schemeClr val="tx1"/>
                </a:solidFill>
              </a:rPr>
              <a:t>flre</a:t>
            </a:r>
            <a:r>
              <a:rPr lang="en-US" sz="825" dirty="0">
                <a:solidFill>
                  <a:schemeClr val="tx1"/>
                </a:solidFill>
              </a:rPr>
              <a:t>/</a:t>
            </a:r>
            <a:r>
              <a:rPr lang="en-US" sz="825" dirty="0" err="1">
                <a:solidFill>
                  <a:schemeClr val="tx1"/>
                </a:solidFill>
              </a:rPr>
              <a:t>ferc</a:t>
            </a:r>
            <a:r>
              <a:rPr lang="en-US" sz="825" dirty="0">
                <a:solidFill>
                  <a:schemeClr val="tx1"/>
                </a:solidFill>
              </a:rPr>
              <a:t>: any critical error</a:t>
            </a:r>
          </a:p>
          <a:p>
            <a:r>
              <a:rPr lang="en-US" sz="825" dirty="0">
                <a:solidFill>
                  <a:schemeClr val="tx1"/>
                </a:solidFill>
              </a:rPr>
              <a:t>- </a:t>
            </a:r>
            <a:r>
              <a:rPr lang="en-US" sz="825" dirty="0" err="1">
                <a:solidFill>
                  <a:schemeClr val="tx1"/>
                </a:solidFill>
              </a:rPr>
              <a:t>ftcv</a:t>
            </a:r>
            <a:r>
              <a:rPr lang="en-US" sz="825" dirty="0">
                <a:solidFill>
                  <a:schemeClr val="tx1"/>
                </a:solidFill>
              </a:rPr>
              <a:t>: timing constraint is qualified enough</a:t>
            </a:r>
          </a:p>
          <a:p>
            <a:r>
              <a:rPr lang="en-US" sz="825" dirty="0">
                <a:solidFill>
                  <a:schemeClr val="tx1"/>
                </a:solidFill>
              </a:rPr>
              <a:t>- </a:t>
            </a:r>
            <a:r>
              <a:rPr lang="en-US" sz="825" dirty="0" err="1">
                <a:solidFill>
                  <a:schemeClr val="tx1"/>
                </a:solidFill>
              </a:rPr>
              <a:t>fstaH</a:t>
            </a:r>
            <a:r>
              <a:rPr lang="en-US" sz="825" dirty="0">
                <a:solidFill>
                  <a:schemeClr val="tx1"/>
                </a:solidFill>
              </a:rPr>
              <a:t>: any critical violation (WNS)</a:t>
            </a:r>
          </a:p>
        </p:txBody>
      </p:sp>
      <p:sp>
        <p:nvSpPr>
          <p:cNvPr id="4" name="Rectangle 2"/>
          <p:cNvSpPr>
            <a:spLocks noChangeArrowheads="1"/>
          </p:cNvSpPr>
          <p:nvPr/>
        </p:nvSpPr>
        <p:spPr bwMode="auto">
          <a:xfrm>
            <a:off x="1864043" y="2488404"/>
            <a:ext cx="2207509" cy="329654"/>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square" rtlCol="0" anchor="t"/>
          <a:lstStyle/>
          <a:p>
            <a:pPr algn="ctr"/>
            <a:r>
              <a:rPr lang="en-US" altLang="zh-TW" sz="825" b="1" kern="0" dirty="0">
                <a:solidFill>
                  <a:schemeClr val="tx1">
                    <a:lumMod val="50000"/>
                  </a:schemeClr>
                </a:solidFill>
                <a:ea typeface="微軟正黑體"/>
              </a:rPr>
              <a:t>Pre-layout netlist Verification</a:t>
            </a:r>
          </a:p>
          <a:p>
            <a:pPr algn="ctr"/>
            <a:endParaRPr lang="zh-TW" altLang="en-US" sz="750" b="1" kern="0" dirty="0">
              <a:solidFill>
                <a:schemeClr val="tx1">
                  <a:lumMod val="50000"/>
                </a:schemeClr>
              </a:solidFill>
              <a:ea typeface="微軟正黑體"/>
            </a:endParaRPr>
          </a:p>
        </p:txBody>
      </p:sp>
      <p:sp>
        <p:nvSpPr>
          <p:cNvPr id="157" name="Rectangle 15"/>
          <p:cNvSpPr>
            <a:spLocks noChangeArrowheads="1"/>
          </p:cNvSpPr>
          <p:nvPr/>
        </p:nvSpPr>
        <p:spPr bwMode="auto">
          <a:xfrm>
            <a:off x="2204616" y="2644266"/>
            <a:ext cx="319589" cy="155972"/>
          </a:xfrm>
          <a:prstGeom prst="rect">
            <a:avLst/>
          </a:prstGeom>
          <a:ln>
            <a:headEnd type="none" w="sm" len="sm"/>
            <a:tailEnd type="none" w="sm" len="sm"/>
          </a:ln>
          <a:extLst/>
        </p:spPr>
        <p:style>
          <a:lnRef idx="1">
            <a:schemeClr val="accent4"/>
          </a:lnRef>
          <a:fillRef idx="2">
            <a:schemeClr val="accent4"/>
          </a:fillRef>
          <a:effectRef idx="1">
            <a:schemeClr val="accent4"/>
          </a:effectRef>
          <a:fontRef idx="minor">
            <a:schemeClr val="dk1"/>
          </a:fontRef>
        </p:style>
        <p:txBody>
          <a:bodyPr wrap="none" anchor="ctr"/>
          <a:lstStyle>
            <a:lvl1pPr algn="l" defTabSz="762000">
              <a:defRPr kumimoji="1">
                <a:solidFill>
                  <a:schemeClr val="tx1"/>
                </a:solidFill>
                <a:latin typeface="Arial" charset="0"/>
                <a:ea typeface="新細明體" pitchFamily="18" charset="-120"/>
              </a:defRPr>
            </a:lvl1pPr>
            <a:lvl2pPr marL="571500" algn="l" defTabSz="762000">
              <a:defRPr kumimoji="1">
                <a:solidFill>
                  <a:schemeClr val="tx1"/>
                </a:solidFill>
                <a:latin typeface="Arial" charset="0"/>
                <a:ea typeface="新細明體" pitchFamily="18" charset="-120"/>
              </a:defRPr>
            </a:lvl2pPr>
            <a:lvl3pPr marL="1143000" algn="l" defTabSz="762000">
              <a:defRPr kumimoji="1">
                <a:solidFill>
                  <a:schemeClr val="tx1"/>
                </a:solidFill>
                <a:latin typeface="Arial" charset="0"/>
                <a:ea typeface="新細明體" pitchFamily="18" charset="-120"/>
              </a:defRPr>
            </a:lvl3pPr>
            <a:lvl4pPr marL="1714500" algn="l" defTabSz="762000">
              <a:defRPr kumimoji="1">
                <a:solidFill>
                  <a:schemeClr val="tx1"/>
                </a:solidFill>
                <a:latin typeface="Arial" charset="0"/>
                <a:ea typeface="新細明體" pitchFamily="18" charset="-120"/>
              </a:defRPr>
            </a:lvl4pPr>
            <a:lvl5pPr marL="2286000" algn="l" defTabSz="762000">
              <a:defRPr kumimoji="1">
                <a:solidFill>
                  <a:schemeClr val="tx1"/>
                </a:solidFill>
                <a:latin typeface="Arial" charset="0"/>
                <a:ea typeface="新細明體" pitchFamily="18" charset="-120"/>
              </a:defRPr>
            </a:lvl5pPr>
            <a:lvl6pPr marL="2743200" defTabSz="762000" fontAlgn="base">
              <a:spcBef>
                <a:spcPct val="0"/>
              </a:spcBef>
              <a:spcAft>
                <a:spcPct val="0"/>
              </a:spcAft>
              <a:defRPr kumimoji="1">
                <a:solidFill>
                  <a:schemeClr val="tx1"/>
                </a:solidFill>
                <a:latin typeface="Arial" charset="0"/>
                <a:ea typeface="新細明體" pitchFamily="18" charset="-120"/>
              </a:defRPr>
            </a:lvl6pPr>
            <a:lvl7pPr marL="3200400" defTabSz="762000" fontAlgn="base">
              <a:spcBef>
                <a:spcPct val="0"/>
              </a:spcBef>
              <a:spcAft>
                <a:spcPct val="0"/>
              </a:spcAft>
              <a:defRPr kumimoji="1">
                <a:solidFill>
                  <a:schemeClr val="tx1"/>
                </a:solidFill>
                <a:latin typeface="Arial" charset="0"/>
                <a:ea typeface="新細明體" pitchFamily="18" charset="-120"/>
              </a:defRPr>
            </a:lvl7pPr>
            <a:lvl8pPr marL="3657600" defTabSz="762000" fontAlgn="base">
              <a:spcBef>
                <a:spcPct val="0"/>
              </a:spcBef>
              <a:spcAft>
                <a:spcPct val="0"/>
              </a:spcAft>
              <a:defRPr kumimoji="1">
                <a:solidFill>
                  <a:schemeClr val="tx1"/>
                </a:solidFill>
                <a:latin typeface="Arial" charset="0"/>
                <a:ea typeface="新細明體" pitchFamily="18" charset="-120"/>
              </a:defRPr>
            </a:lvl8pPr>
            <a:lvl9pPr marL="4114800" defTabSz="762000" fontAlgn="base">
              <a:spcBef>
                <a:spcPct val="0"/>
              </a:spcBef>
              <a:spcAft>
                <a:spcPct val="0"/>
              </a:spcAft>
              <a:defRPr kumimoji="1">
                <a:solidFill>
                  <a:schemeClr val="tx1"/>
                </a:solidFill>
                <a:latin typeface="Arial" charset="0"/>
                <a:ea typeface="新細明體" pitchFamily="18" charset="-120"/>
              </a:defRPr>
            </a:lvl9pPr>
          </a:lstStyle>
          <a:p>
            <a:pPr algn="ctr" eaLnBrk="0" fontAlgn="base" hangingPunct="0">
              <a:spcBef>
                <a:spcPct val="30000"/>
              </a:spcBef>
              <a:spcAft>
                <a:spcPct val="0"/>
              </a:spcAft>
            </a:pPr>
            <a:r>
              <a:rPr lang="en-US" altLang="zh-TW" sz="750" b="1" dirty="0" err="1">
                <a:solidFill>
                  <a:schemeClr val="tx1">
                    <a:lumMod val="50000"/>
                  </a:schemeClr>
                </a:solidFill>
              </a:rPr>
              <a:t>flre</a:t>
            </a:r>
            <a:endParaRPr lang="en-US" altLang="zh-TW" sz="750" b="1" dirty="0">
              <a:solidFill>
                <a:schemeClr val="tx1">
                  <a:lumMod val="50000"/>
                </a:schemeClr>
              </a:solidFill>
            </a:endParaRPr>
          </a:p>
        </p:txBody>
      </p:sp>
      <p:sp>
        <p:nvSpPr>
          <p:cNvPr id="158" name="Rectangle 21"/>
          <p:cNvSpPr>
            <a:spLocks noChangeArrowheads="1"/>
          </p:cNvSpPr>
          <p:nvPr/>
        </p:nvSpPr>
        <p:spPr bwMode="auto">
          <a:xfrm>
            <a:off x="2550723" y="2644266"/>
            <a:ext cx="319589" cy="155972"/>
          </a:xfrm>
          <a:prstGeom prst="rect">
            <a:avLst/>
          </a:prstGeom>
          <a:ln>
            <a:headEnd type="none" w="sm" len="sm"/>
            <a:tailEnd type="none" w="sm" len="sm"/>
          </a:ln>
          <a:extLst/>
        </p:spPr>
        <p:style>
          <a:lnRef idx="1">
            <a:schemeClr val="accent4"/>
          </a:lnRef>
          <a:fillRef idx="2">
            <a:schemeClr val="accent4"/>
          </a:fillRef>
          <a:effectRef idx="1">
            <a:schemeClr val="accent4"/>
          </a:effectRef>
          <a:fontRef idx="minor">
            <a:schemeClr val="dk1"/>
          </a:fontRef>
        </p:style>
        <p:txBody>
          <a:bodyPr wrap="none" anchor="ctr"/>
          <a:lstStyle/>
          <a:p>
            <a:pPr algn="ctr" defTabSz="571500" eaLnBrk="0" fontAlgn="base" hangingPunct="0">
              <a:spcBef>
                <a:spcPct val="30000"/>
              </a:spcBef>
              <a:spcAft>
                <a:spcPct val="0"/>
              </a:spcAft>
            </a:pPr>
            <a:r>
              <a:rPr kumimoji="1" lang="en-US" altLang="zh-TW" sz="750" b="1" dirty="0" err="1">
                <a:solidFill>
                  <a:schemeClr val="tx1">
                    <a:lumMod val="50000"/>
                  </a:schemeClr>
                </a:solidFill>
                <a:latin typeface="Arial" charset="0"/>
                <a:ea typeface="新細明體" pitchFamily="18" charset="-120"/>
              </a:rPr>
              <a:t>ferc</a:t>
            </a:r>
            <a:endParaRPr kumimoji="1" lang="en-US" altLang="zh-TW" sz="750" b="1" dirty="0">
              <a:solidFill>
                <a:schemeClr val="tx1">
                  <a:lumMod val="50000"/>
                </a:schemeClr>
              </a:solidFill>
              <a:latin typeface="Arial" charset="0"/>
              <a:ea typeface="新細明體" pitchFamily="18" charset="-120"/>
            </a:endParaRPr>
          </a:p>
        </p:txBody>
      </p:sp>
      <p:sp>
        <p:nvSpPr>
          <p:cNvPr id="165" name="Rectangle 17"/>
          <p:cNvSpPr>
            <a:spLocks noChangeArrowheads="1"/>
          </p:cNvSpPr>
          <p:nvPr/>
        </p:nvSpPr>
        <p:spPr bwMode="auto">
          <a:xfrm>
            <a:off x="2896473" y="2644806"/>
            <a:ext cx="319589" cy="155972"/>
          </a:xfrm>
          <a:prstGeom prst="rect">
            <a:avLst/>
          </a:prstGeom>
          <a:ln>
            <a:headEnd type="none" w="sm" len="sm"/>
            <a:tailEnd type="none" w="sm" len="sm"/>
          </a:ln>
          <a:extLst/>
        </p:spPr>
        <p:style>
          <a:lnRef idx="1">
            <a:schemeClr val="accent4"/>
          </a:lnRef>
          <a:fillRef idx="2">
            <a:schemeClr val="accent4"/>
          </a:fillRef>
          <a:effectRef idx="1">
            <a:schemeClr val="accent4"/>
          </a:effectRef>
          <a:fontRef idx="minor">
            <a:schemeClr val="dk1"/>
          </a:fontRef>
        </p:style>
        <p:txBody>
          <a:bodyPr wrap="none" anchor="ctr"/>
          <a:lstStyle/>
          <a:p>
            <a:pPr algn="ctr" defTabSz="571500" eaLnBrk="0" fontAlgn="base" hangingPunct="0">
              <a:spcBef>
                <a:spcPct val="30000"/>
              </a:spcBef>
              <a:spcAft>
                <a:spcPct val="0"/>
              </a:spcAft>
            </a:pPr>
            <a:r>
              <a:rPr kumimoji="1" lang="en-US" altLang="zh-TW" sz="750" b="1" dirty="0" err="1">
                <a:solidFill>
                  <a:schemeClr val="tx1">
                    <a:lumMod val="50000"/>
                  </a:schemeClr>
                </a:solidFill>
                <a:latin typeface="Arial" charset="0"/>
                <a:ea typeface="新細明體" pitchFamily="18" charset="-120"/>
              </a:rPr>
              <a:t>ftcv</a:t>
            </a:r>
            <a:endParaRPr kumimoji="1" lang="en-US" altLang="zh-TW" sz="750" b="1" dirty="0">
              <a:solidFill>
                <a:schemeClr val="tx1">
                  <a:lumMod val="50000"/>
                </a:schemeClr>
              </a:solidFill>
              <a:latin typeface="Arial" charset="0"/>
              <a:ea typeface="新細明體" pitchFamily="18" charset="-120"/>
            </a:endParaRPr>
          </a:p>
        </p:txBody>
      </p:sp>
      <p:sp>
        <p:nvSpPr>
          <p:cNvPr id="174" name="Rectangle 17"/>
          <p:cNvSpPr>
            <a:spLocks noChangeArrowheads="1"/>
          </p:cNvSpPr>
          <p:nvPr/>
        </p:nvSpPr>
        <p:spPr bwMode="auto">
          <a:xfrm>
            <a:off x="3338466" y="2644806"/>
            <a:ext cx="319589" cy="155972"/>
          </a:xfrm>
          <a:prstGeom prst="rect">
            <a:avLst/>
          </a:prstGeom>
          <a:ln>
            <a:headEnd type="none" w="sm" len="sm"/>
            <a:tailEnd type="none" w="sm" len="sm"/>
          </a:ln>
          <a:extLst/>
        </p:spPr>
        <p:style>
          <a:lnRef idx="1">
            <a:schemeClr val="accent4"/>
          </a:lnRef>
          <a:fillRef idx="2">
            <a:schemeClr val="accent4"/>
          </a:fillRef>
          <a:effectRef idx="1">
            <a:schemeClr val="accent4"/>
          </a:effectRef>
          <a:fontRef idx="minor">
            <a:schemeClr val="dk1"/>
          </a:fontRef>
        </p:style>
        <p:txBody>
          <a:bodyPr wrap="none" anchor="ctr"/>
          <a:lstStyle/>
          <a:p>
            <a:pPr algn="ctr" defTabSz="571500" eaLnBrk="0" fontAlgn="base" hangingPunct="0">
              <a:spcBef>
                <a:spcPct val="30000"/>
              </a:spcBef>
              <a:spcAft>
                <a:spcPct val="0"/>
              </a:spcAft>
            </a:pPr>
            <a:r>
              <a:rPr kumimoji="1" lang="en-US" altLang="zh-TW" sz="750" b="1" dirty="0">
                <a:solidFill>
                  <a:schemeClr val="tx1">
                    <a:lumMod val="50000"/>
                  </a:schemeClr>
                </a:solidFill>
                <a:latin typeface="Arial" charset="0"/>
                <a:ea typeface="新細明體" pitchFamily="18" charset="-120"/>
              </a:rPr>
              <a:t>STA</a:t>
            </a:r>
          </a:p>
        </p:txBody>
      </p:sp>
      <p:cxnSp>
        <p:nvCxnSpPr>
          <p:cNvPr id="142" name="AutoShape 67"/>
          <p:cNvCxnSpPr>
            <a:cxnSpLocks noChangeShapeType="1"/>
          </p:cNvCxnSpPr>
          <p:nvPr/>
        </p:nvCxnSpPr>
        <p:spPr bwMode="auto">
          <a:xfrm>
            <a:off x="3231885" y="2724684"/>
            <a:ext cx="107156" cy="1191"/>
          </a:xfrm>
          <a:prstGeom prst="straightConnector1">
            <a:avLst/>
          </a:prstGeom>
          <a:noFill/>
          <a:ln w="19050">
            <a:solidFill>
              <a:srgbClr val="FF004B"/>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9" name="Group 8"/>
          <p:cNvGrpSpPr/>
          <p:nvPr/>
        </p:nvGrpSpPr>
        <p:grpSpPr>
          <a:xfrm>
            <a:off x="1917751" y="3599759"/>
            <a:ext cx="2035219" cy="198808"/>
            <a:chOff x="228412" y="4364459"/>
            <a:chExt cx="2489520" cy="265077"/>
          </a:xfrm>
        </p:grpSpPr>
        <p:sp>
          <p:nvSpPr>
            <p:cNvPr id="44" name="Rectangle 60"/>
            <p:cNvSpPr>
              <a:spLocks noChangeArrowheads="1"/>
            </p:cNvSpPr>
            <p:nvPr/>
          </p:nvSpPr>
          <p:spPr bwMode="auto">
            <a:xfrm>
              <a:off x="228412" y="4364459"/>
              <a:ext cx="1158105" cy="265077"/>
            </a:xfrm>
            <a:prstGeom prst="rect">
              <a:avLst/>
            </a:prstGeom>
            <a:ln>
              <a:headEnd type="none" w="sm" len="sm"/>
              <a:tailEnd type="none" w="sm" len="sm"/>
            </a:ln>
            <a:extLst/>
          </p:spPr>
          <p:style>
            <a:lnRef idx="1">
              <a:schemeClr val="accent4"/>
            </a:lnRef>
            <a:fillRef idx="2">
              <a:schemeClr val="accent4"/>
            </a:fillRef>
            <a:effectRef idx="1">
              <a:schemeClr val="accent4"/>
            </a:effectRef>
            <a:fontRef idx="minor">
              <a:schemeClr val="dk1"/>
            </a:fontRef>
          </p:style>
          <p:txBody>
            <a:bodyPr wrap="none" anchor="ctr"/>
            <a:lstStyle/>
            <a:p>
              <a:pPr algn="ctr" defTabSz="571500" eaLnBrk="0" fontAlgn="base" hangingPunct="0">
                <a:spcBef>
                  <a:spcPct val="30000"/>
                </a:spcBef>
                <a:spcAft>
                  <a:spcPct val="0"/>
                </a:spcAft>
              </a:pPr>
              <a:r>
                <a:rPr kumimoji="1" lang="en-US" altLang="zh-TW" sz="750" b="1" dirty="0">
                  <a:solidFill>
                    <a:schemeClr val="tx1">
                      <a:lumMod val="50000"/>
                    </a:schemeClr>
                  </a:solidFill>
                  <a:latin typeface="Arial" charset="0"/>
                  <a:ea typeface="新細明體" pitchFamily="18" charset="-120"/>
                </a:rPr>
                <a:t>Compile library</a:t>
              </a:r>
            </a:p>
          </p:txBody>
        </p:sp>
        <p:cxnSp>
          <p:nvCxnSpPr>
            <p:cNvPr id="55" name="AutoShape 65"/>
            <p:cNvCxnSpPr>
              <a:cxnSpLocks noChangeShapeType="1"/>
            </p:cNvCxnSpPr>
            <p:nvPr/>
          </p:nvCxnSpPr>
          <p:spPr bwMode="auto">
            <a:xfrm>
              <a:off x="1401516" y="4496997"/>
              <a:ext cx="166687" cy="0"/>
            </a:xfrm>
            <a:prstGeom prst="straightConnector1">
              <a:avLst/>
            </a:prstGeom>
            <a:noFill/>
            <a:ln w="19050">
              <a:solidFill>
                <a:srgbClr val="FF004B"/>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2" name="Rectangle 60"/>
            <p:cNvSpPr>
              <a:spLocks noChangeArrowheads="1"/>
            </p:cNvSpPr>
            <p:nvPr/>
          </p:nvSpPr>
          <p:spPr bwMode="auto">
            <a:xfrm>
              <a:off x="1559827" y="4364459"/>
              <a:ext cx="1158105" cy="265077"/>
            </a:xfrm>
            <a:prstGeom prst="rect">
              <a:avLst/>
            </a:prstGeom>
            <a:ln>
              <a:headEnd type="none" w="sm" len="sm"/>
              <a:tailEnd type="none" w="sm" len="sm"/>
            </a:ln>
            <a:extLst/>
          </p:spPr>
          <p:style>
            <a:lnRef idx="1">
              <a:schemeClr val="accent4"/>
            </a:lnRef>
            <a:fillRef idx="2">
              <a:schemeClr val="accent4"/>
            </a:fillRef>
            <a:effectRef idx="1">
              <a:schemeClr val="accent4"/>
            </a:effectRef>
            <a:fontRef idx="minor">
              <a:schemeClr val="dk1"/>
            </a:fontRef>
          </p:style>
          <p:txBody>
            <a:bodyPr wrap="none" anchor="ctr"/>
            <a:lstStyle/>
            <a:p>
              <a:pPr algn="ctr" defTabSz="571500" eaLnBrk="0" fontAlgn="base" hangingPunct="0">
                <a:spcBef>
                  <a:spcPct val="30000"/>
                </a:spcBef>
                <a:spcAft>
                  <a:spcPct val="0"/>
                </a:spcAft>
              </a:pPr>
              <a:r>
                <a:rPr kumimoji="1" lang="en-US" altLang="zh-TW" sz="750" b="1" dirty="0" err="1">
                  <a:solidFill>
                    <a:schemeClr val="tx1">
                      <a:lumMod val="50000"/>
                    </a:schemeClr>
                  </a:solidFill>
                  <a:latin typeface="Arial" charset="0"/>
                  <a:ea typeface="新細明體" pitchFamily="18" charset="-120"/>
                </a:rPr>
                <a:t>Libcom.atpg</a:t>
              </a:r>
              <a:endParaRPr kumimoji="1" lang="en-US" altLang="zh-TW" sz="750" b="1" dirty="0">
                <a:solidFill>
                  <a:schemeClr val="tx1">
                    <a:lumMod val="50000"/>
                  </a:schemeClr>
                </a:solidFill>
                <a:latin typeface="Arial" charset="0"/>
                <a:ea typeface="新細明體" pitchFamily="18" charset="-120"/>
              </a:endParaRPr>
            </a:p>
          </p:txBody>
        </p:sp>
      </p:grpSp>
      <p:grpSp>
        <p:nvGrpSpPr>
          <p:cNvPr id="206" name="Group 205"/>
          <p:cNvGrpSpPr/>
          <p:nvPr/>
        </p:nvGrpSpPr>
        <p:grpSpPr>
          <a:xfrm>
            <a:off x="1917751" y="3856798"/>
            <a:ext cx="2035219" cy="198808"/>
            <a:chOff x="228412" y="4364459"/>
            <a:chExt cx="2489520" cy="265077"/>
          </a:xfrm>
        </p:grpSpPr>
        <p:sp>
          <p:nvSpPr>
            <p:cNvPr id="207" name="Rectangle 60"/>
            <p:cNvSpPr>
              <a:spLocks noChangeArrowheads="1"/>
            </p:cNvSpPr>
            <p:nvPr/>
          </p:nvSpPr>
          <p:spPr bwMode="auto">
            <a:xfrm>
              <a:off x="228412" y="4364459"/>
              <a:ext cx="1158105" cy="265077"/>
            </a:xfrm>
            <a:prstGeom prst="rect">
              <a:avLst/>
            </a:prstGeom>
            <a:ln>
              <a:headEnd type="none" w="sm" len="sm"/>
              <a:tailEnd type="none" w="sm" len="sm"/>
            </a:ln>
            <a:extLst/>
          </p:spPr>
          <p:style>
            <a:lnRef idx="1">
              <a:schemeClr val="accent4"/>
            </a:lnRef>
            <a:fillRef idx="2">
              <a:schemeClr val="accent4"/>
            </a:fillRef>
            <a:effectRef idx="1">
              <a:schemeClr val="accent4"/>
            </a:effectRef>
            <a:fontRef idx="minor">
              <a:schemeClr val="dk1"/>
            </a:fontRef>
          </p:style>
          <p:txBody>
            <a:bodyPr wrap="none" anchor="ctr"/>
            <a:lstStyle/>
            <a:p>
              <a:pPr algn="ctr" defTabSz="571500" eaLnBrk="0" fontAlgn="base" hangingPunct="0">
                <a:spcBef>
                  <a:spcPct val="30000"/>
                </a:spcBef>
                <a:spcAft>
                  <a:spcPct val="0"/>
                </a:spcAft>
              </a:pPr>
              <a:r>
                <a:rPr kumimoji="1" lang="en-US" altLang="zh-TW" sz="750" b="1" dirty="0">
                  <a:solidFill>
                    <a:schemeClr val="tx1">
                      <a:lumMod val="50000"/>
                    </a:schemeClr>
                  </a:solidFill>
                  <a:latin typeface="Arial" charset="0"/>
                  <a:ea typeface="新細明體" pitchFamily="18" charset="-120"/>
                </a:rPr>
                <a:t>MBIST Insertion</a:t>
              </a:r>
            </a:p>
          </p:txBody>
        </p:sp>
        <p:cxnSp>
          <p:nvCxnSpPr>
            <p:cNvPr id="214" name="AutoShape 65"/>
            <p:cNvCxnSpPr>
              <a:cxnSpLocks noChangeShapeType="1"/>
            </p:cNvCxnSpPr>
            <p:nvPr/>
          </p:nvCxnSpPr>
          <p:spPr bwMode="auto">
            <a:xfrm>
              <a:off x="1401516" y="4496997"/>
              <a:ext cx="166687" cy="0"/>
            </a:xfrm>
            <a:prstGeom prst="straightConnector1">
              <a:avLst/>
            </a:prstGeom>
            <a:noFill/>
            <a:ln w="19050">
              <a:solidFill>
                <a:srgbClr val="FF004B"/>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5" name="Rectangle 60"/>
            <p:cNvSpPr>
              <a:spLocks noChangeArrowheads="1"/>
            </p:cNvSpPr>
            <p:nvPr/>
          </p:nvSpPr>
          <p:spPr bwMode="auto">
            <a:xfrm>
              <a:off x="1559827" y="4364459"/>
              <a:ext cx="1158105" cy="265077"/>
            </a:xfrm>
            <a:prstGeom prst="rect">
              <a:avLst/>
            </a:prstGeom>
            <a:ln>
              <a:headEnd type="none" w="sm" len="sm"/>
              <a:tailEnd type="none" w="sm" len="sm"/>
            </a:ln>
            <a:extLst/>
          </p:spPr>
          <p:style>
            <a:lnRef idx="1">
              <a:schemeClr val="accent4"/>
            </a:lnRef>
            <a:fillRef idx="2">
              <a:schemeClr val="accent4"/>
            </a:fillRef>
            <a:effectRef idx="1">
              <a:schemeClr val="accent4"/>
            </a:effectRef>
            <a:fontRef idx="minor">
              <a:schemeClr val="dk1"/>
            </a:fontRef>
          </p:style>
          <p:txBody>
            <a:bodyPr wrap="none" anchor="ctr"/>
            <a:lstStyle/>
            <a:p>
              <a:pPr algn="ctr" defTabSz="571500" eaLnBrk="0" fontAlgn="base" hangingPunct="0">
                <a:spcBef>
                  <a:spcPct val="30000"/>
                </a:spcBef>
                <a:spcAft>
                  <a:spcPct val="0"/>
                </a:spcAft>
              </a:pPr>
              <a:r>
                <a:rPr kumimoji="1" lang="en-US" altLang="zh-TW" sz="750" b="1" dirty="0">
                  <a:solidFill>
                    <a:schemeClr val="tx1">
                      <a:lumMod val="50000"/>
                    </a:schemeClr>
                  </a:solidFill>
                  <a:latin typeface="Arial" charset="0"/>
                  <a:ea typeface="新細明體" pitchFamily="18" charset="-120"/>
                </a:rPr>
                <a:t>MBIST Netlist</a:t>
              </a:r>
            </a:p>
          </p:txBody>
        </p:sp>
      </p:grpSp>
      <p:grpSp>
        <p:nvGrpSpPr>
          <p:cNvPr id="216" name="Group 215"/>
          <p:cNvGrpSpPr/>
          <p:nvPr/>
        </p:nvGrpSpPr>
        <p:grpSpPr>
          <a:xfrm>
            <a:off x="1923121" y="4122329"/>
            <a:ext cx="2035219" cy="198808"/>
            <a:chOff x="228412" y="4364459"/>
            <a:chExt cx="2489520" cy="265077"/>
          </a:xfrm>
        </p:grpSpPr>
        <p:sp>
          <p:nvSpPr>
            <p:cNvPr id="217" name="Rectangle 60"/>
            <p:cNvSpPr>
              <a:spLocks noChangeArrowheads="1"/>
            </p:cNvSpPr>
            <p:nvPr/>
          </p:nvSpPr>
          <p:spPr bwMode="auto">
            <a:xfrm>
              <a:off x="228412" y="4364459"/>
              <a:ext cx="1158105" cy="265077"/>
            </a:xfrm>
            <a:prstGeom prst="rect">
              <a:avLst/>
            </a:prstGeom>
            <a:ln>
              <a:headEnd type="none" w="sm" len="sm"/>
              <a:tailEnd type="none" w="sm" len="sm"/>
            </a:ln>
            <a:extLst/>
          </p:spPr>
          <p:style>
            <a:lnRef idx="1">
              <a:schemeClr val="accent4"/>
            </a:lnRef>
            <a:fillRef idx="2">
              <a:schemeClr val="accent4"/>
            </a:fillRef>
            <a:effectRef idx="1">
              <a:schemeClr val="accent4"/>
            </a:effectRef>
            <a:fontRef idx="minor">
              <a:schemeClr val="dk1"/>
            </a:fontRef>
          </p:style>
          <p:txBody>
            <a:bodyPr wrap="none" anchor="ctr"/>
            <a:lstStyle/>
            <a:p>
              <a:pPr algn="ctr" defTabSz="571500" eaLnBrk="0" fontAlgn="base" hangingPunct="0">
                <a:spcBef>
                  <a:spcPct val="30000"/>
                </a:spcBef>
                <a:spcAft>
                  <a:spcPct val="0"/>
                </a:spcAft>
              </a:pPr>
              <a:r>
                <a:rPr kumimoji="1" lang="en-US" altLang="zh-TW" sz="750" b="1" dirty="0">
                  <a:solidFill>
                    <a:schemeClr val="tx1">
                      <a:lumMod val="50000"/>
                    </a:schemeClr>
                  </a:solidFill>
                  <a:latin typeface="Arial" charset="0"/>
                  <a:ea typeface="新細明體" pitchFamily="18" charset="-120"/>
                </a:rPr>
                <a:t>Modify MBIST SDC</a:t>
              </a:r>
            </a:p>
          </p:txBody>
        </p:sp>
        <p:cxnSp>
          <p:nvCxnSpPr>
            <p:cNvPr id="218" name="AutoShape 65"/>
            <p:cNvCxnSpPr>
              <a:cxnSpLocks noChangeShapeType="1"/>
            </p:cNvCxnSpPr>
            <p:nvPr/>
          </p:nvCxnSpPr>
          <p:spPr bwMode="auto">
            <a:xfrm>
              <a:off x="1401516" y="4496997"/>
              <a:ext cx="166687" cy="0"/>
            </a:xfrm>
            <a:prstGeom prst="straightConnector1">
              <a:avLst/>
            </a:prstGeom>
            <a:noFill/>
            <a:ln w="19050">
              <a:solidFill>
                <a:srgbClr val="FF004B"/>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0" name="Rectangle 60"/>
            <p:cNvSpPr>
              <a:spLocks noChangeArrowheads="1"/>
            </p:cNvSpPr>
            <p:nvPr/>
          </p:nvSpPr>
          <p:spPr bwMode="auto">
            <a:xfrm>
              <a:off x="1559827" y="4364459"/>
              <a:ext cx="1158105" cy="265077"/>
            </a:xfrm>
            <a:prstGeom prst="rect">
              <a:avLst/>
            </a:prstGeom>
            <a:ln>
              <a:headEnd type="none" w="sm" len="sm"/>
              <a:tailEnd type="none" w="sm" len="sm"/>
            </a:ln>
            <a:extLst/>
          </p:spPr>
          <p:style>
            <a:lnRef idx="1">
              <a:schemeClr val="accent4"/>
            </a:lnRef>
            <a:fillRef idx="2">
              <a:schemeClr val="accent4"/>
            </a:fillRef>
            <a:effectRef idx="1">
              <a:schemeClr val="accent4"/>
            </a:effectRef>
            <a:fontRef idx="minor">
              <a:schemeClr val="dk1"/>
            </a:fontRef>
          </p:style>
          <p:txBody>
            <a:bodyPr wrap="none" anchor="ctr"/>
            <a:lstStyle/>
            <a:p>
              <a:pPr algn="ctr" defTabSz="571500" eaLnBrk="0" fontAlgn="base" hangingPunct="0">
                <a:spcBef>
                  <a:spcPct val="30000"/>
                </a:spcBef>
                <a:spcAft>
                  <a:spcPct val="0"/>
                </a:spcAft>
              </a:pPr>
              <a:r>
                <a:rPr kumimoji="1" lang="en-US" altLang="zh-TW" sz="750" b="1" dirty="0">
                  <a:solidFill>
                    <a:schemeClr val="tx1">
                      <a:lumMod val="50000"/>
                    </a:schemeClr>
                  </a:solidFill>
                  <a:latin typeface="Arial" charset="0"/>
                  <a:ea typeface="新細明體" pitchFamily="18" charset="-120"/>
                </a:rPr>
                <a:t>MBIST SDC</a:t>
              </a:r>
            </a:p>
          </p:txBody>
        </p:sp>
      </p:grpSp>
      <p:cxnSp>
        <p:nvCxnSpPr>
          <p:cNvPr id="221" name="肘形接點 224"/>
          <p:cNvCxnSpPr>
            <a:stCxn id="25" idx="3"/>
            <a:endCxn id="99" idx="0"/>
          </p:cNvCxnSpPr>
          <p:nvPr/>
        </p:nvCxnSpPr>
        <p:spPr bwMode="auto">
          <a:xfrm flipV="1">
            <a:off x="4153853" y="1554810"/>
            <a:ext cx="2990197" cy="2466224"/>
          </a:xfrm>
          <a:prstGeom prst="bentConnector4">
            <a:avLst>
              <a:gd name="adj1" fmla="val 29978"/>
              <a:gd name="adj2" fmla="val 123482"/>
            </a:avLst>
          </a:prstGeom>
          <a:noFill/>
          <a:ln w="19050">
            <a:solidFill>
              <a:srgbClr val="FF004B"/>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5" name="Group 4"/>
          <p:cNvGrpSpPr/>
          <p:nvPr/>
        </p:nvGrpSpPr>
        <p:grpSpPr>
          <a:xfrm>
            <a:off x="5215111" y="1659780"/>
            <a:ext cx="1990724" cy="3198853"/>
            <a:chOff x="5202309" y="2044890"/>
            <a:chExt cx="1990724" cy="3088807"/>
          </a:xfrm>
        </p:grpSpPr>
        <p:sp>
          <p:nvSpPr>
            <p:cNvPr id="269" name="Rectangle 69"/>
            <p:cNvSpPr>
              <a:spLocks noChangeArrowheads="1"/>
            </p:cNvSpPr>
            <p:nvPr/>
          </p:nvSpPr>
          <p:spPr bwMode="auto">
            <a:xfrm>
              <a:off x="5202309" y="2044890"/>
              <a:ext cx="1990724" cy="3088807"/>
            </a:xfrm>
            <a:prstGeom prst="rect">
              <a:avLst/>
            </a:prstGeom>
            <a:solidFill>
              <a:schemeClr val="accent3"/>
            </a:solidFill>
            <a:ln>
              <a:solidFill>
                <a:schemeClr val="bg1"/>
              </a:solidFill>
              <a:headEnd/>
              <a:tailEnd/>
            </a:ln>
          </p:spPr>
          <p:style>
            <a:lnRef idx="1">
              <a:schemeClr val="dk1"/>
            </a:lnRef>
            <a:fillRef idx="2">
              <a:schemeClr val="dk1"/>
            </a:fillRef>
            <a:effectRef idx="1">
              <a:schemeClr val="dk1"/>
            </a:effectRef>
            <a:fontRef idx="minor">
              <a:schemeClr val="dk1"/>
            </a:fontRef>
          </p:style>
          <p:txBody>
            <a:bodyPr wrap="square" rtlCol="0" anchor="t"/>
            <a:lstStyle/>
            <a:p>
              <a:pPr algn="ctr"/>
              <a:r>
                <a:rPr lang="en-US" altLang="zh-TW" sz="900" b="1" kern="0" dirty="0" smtClean="0">
                  <a:solidFill>
                    <a:schemeClr val="tx1"/>
                  </a:solidFill>
                  <a:ea typeface="微軟正黑體"/>
                </a:rPr>
                <a:t>Post DFT </a:t>
              </a:r>
              <a:r>
                <a:rPr lang="en-US" altLang="zh-TW" sz="900" b="1" kern="0" dirty="0">
                  <a:solidFill>
                    <a:schemeClr val="tx1"/>
                  </a:solidFill>
                  <a:ea typeface="微軟正黑體"/>
                </a:rPr>
                <a:t>Netlist Verification</a:t>
              </a:r>
            </a:p>
            <a:p>
              <a:pPr algn="ctr"/>
              <a:endParaRPr lang="zh-TW" altLang="en-US" sz="900" b="1" kern="0" dirty="0">
                <a:solidFill>
                  <a:schemeClr val="tx1"/>
                </a:solidFill>
                <a:ea typeface="微軟正黑體"/>
              </a:endParaRPr>
            </a:p>
          </p:txBody>
        </p:sp>
        <p:sp>
          <p:nvSpPr>
            <p:cNvPr id="336" name="Rectangle 17"/>
            <p:cNvSpPr>
              <a:spLocks noChangeArrowheads="1"/>
            </p:cNvSpPr>
            <p:nvPr/>
          </p:nvSpPr>
          <p:spPr bwMode="auto">
            <a:xfrm>
              <a:off x="5454384" y="2811828"/>
              <a:ext cx="311575" cy="155972"/>
            </a:xfrm>
            <a:prstGeom prst="rect">
              <a:avLst/>
            </a:prstGeom>
            <a:ln>
              <a:headEnd type="none" w="sm" len="sm"/>
              <a:tailEnd type="none" w="sm" len="sm"/>
            </a:ln>
            <a:extLst/>
          </p:spPr>
          <p:style>
            <a:lnRef idx="1">
              <a:schemeClr val="accent4"/>
            </a:lnRef>
            <a:fillRef idx="2">
              <a:schemeClr val="accent4"/>
            </a:fillRef>
            <a:effectRef idx="1">
              <a:schemeClr val="accent4"/>
            </a:effectRef>
            <a:fontRef idx="minor">
              <a:schemeClr val="dk1"/>
            </a:fontRef>
          </p:style>
          <p:txBody>
            <a:bodyPr wrap="none" anchor="ctr"/>
            <a:lstStyle/>
            <a:p>
              <a:pPr algn="ctr" defTabSz="571500" eaLnBrk="0" fontAlgn="base" hangingPunct="0">
                <a:spcBef>
                  <a:spcPct val="30000"/>
                </a:spcBef>
                <a:spcAft>
                  <a:spcPct val="0"/>
                </a:spcAft>
              </a:pPr>
              <a:r>
                <a:rPr kumimoji="1" lang="en-US" altLang="zh-TW" sz="750" b="1" dirty="0">
                  <a:solidFill>
                    <a:schemeClr val="tx1">
                      <a:lumMod val="50000"/>
                    </a:schemeClr>
                  </a:solidFill>
                  <a:latin typeface="Arial" charset="0"/>
                  <a:ea typeface="新細明體" pitchFamily="18" charset="-120"/>
                </a:rPr>
                <a:t>STA</a:t>
              </a:r>
            </a:p>
          </p:txBody>
        </p:sp>
        <p:sp>
          <p:nvSpPr>
            <p:cNvPr id="337" name="流程圖: 程序 251"/>
            <p:cNvSpPr/>
            <p:nvPr/>
          </p:nvSpPr>
          <p:spPr bwMode="auto">
            <a:xfrm>
              <a:off x="5399877" y="2320865"/>
              <a:ext cx="1060439" cy="231506"/>
            </a:xfrm>
            <a:prstGeom prst="flowChartProcess">
              <a:avLst/>
            </a:prstGeom>
            <a:ln>
              <a:headEnd/>
              <a:tailEnd/>
            </a:ln>
            <a:extLst/>
          </p:spPr>
          <p:style>
            <a:lnRef idx="1">
              <a:schemeClr val="accent4"/>
            </a:lnRef>
            <a:fillRef idx="2">
              <a:schemeClr val="accent4"/>
            </a:fillRef>
            <a:effectRef idx="1">
              <a:schemeClr val="accent4"/>
            </a:effectRef>
            <a:fontRef idx="minor">
              <a:schemeClr val="dk1"/>
            </a:fontRef>
          </p:style>
          <p:txBody>
            <a:bodyPr wrap="none" lIns="67500" tIns="35100" rIns="67500" bIns="35100" anchor="t"/>
            <a:lstStyle/>
            <a:p>
              <a:pPr algn="ctr">
                <a:lnSpc>
                  <a:spcPts val="750"/>
                </a:lnSpc>
                <a:spcBef>
                  <a:spcPct val="0"/>
                </a:spcBef>
              </a:pPr>
              <a:endParaRPr kumimoji="1" lang="zh-TW" altLang="en-US" sz="750" b="1" kern="0">
                <a:solidFill>
                  <a:schemeClr val="tx1">
                    <a:lumMod val="50000"/>
                  </a:schemeClr>
                </a:solidFill>
              </a:endParaRPr>
            </a:p>
          </p:txBody>
        </p:sp>
        <p:sp>
          <p:nvSpPr>
            <p:cNvPr id="339" name="Rectangle 15"/>
            <p:cNvSpPr>
              <a:spLocks noChangeArrowheads="1"/>
            </p:cNvSpPr>
            <p:nvPr/>
          </p:nvSpPr>
          <p:spPr bwMode="auto">
            <a:xfrm>
              <a:off x="5776079" y="2362564"/>
              <a:ext cx="311575" cy="155972"/>
            </a:xfrm>
            <a:prstGeom prst="rect">
              <a:avLst/>
            </a:prstGeom>
            <a:ln>
              <a:headEnd type="none" w="sm" len="sm"/>
              <a:tailEnd type="none" w="sm" len="sm"/>
            </a:ln>
            <a:extLst/>
          </p:spPr>
          <p:style>
            <a:lnRef idx="1">
              <a:schemeClr val="accent4"/>
            </a:lnRef>
            <a:fillRef idx="2">
              <a:schemeClr val="accent4"/>
            </a:fillRef>
            <a:effectRef idx="1">
              <a:schemeClr val="accent4"/>
            </a:effectRef>
            <a:fontRef idx="minor">
              <a:schemeClr val="dk1"/>
            </a:fontRef>
          </p:style>
          <p:txBody>
            <a:bodyPr wrap="none" anchor="ctr"/>
            <a:lstStyle>
              <a:lvl1pPr algn="l" defTabSz="762000">
                <a:defRPr kumimoji="1">
                  <a:solidFill>
                    <a:schemeClr val="tx1"/>
                  </a:solidFill>
                  <a:latin typeface="Arial" charset="0"/>
                  <a:ea typeface="新細明體" pitchFamily="18" charset="-120"/>
                </a:defRPr>
              </a:lvl1pPr>
              <a:lvl2pPr marL="571500" algn="l" defTabSz="762000">
                <a:defRPr kumimoji="1">
                  <a:solidFill>
                    <a:schemeClr val="tx1"/>
                  </a:solidFill>
                  <a:latin typeface="Arial" charset="0"/>
                  <a:ea typeface="新細明體" pitchFamily="18" charset="-120"/>
                </a:defRPr>
              </a:lvl2pPr>
              <a:lvl3pPr marL="1143000" algn="l" defTabSz="762000">
                <a:defRPr kumimoji="1">
                  <a:solidFill>
                    <a:schemeClr val="tx1"/>
                  </a:solidFill>
                  <a:latin typeface="Arial" charset="0"/>
                  <a:ea typeface="新細明體" pitchFamily="18" charset="-120"/>
                </a:defRPr>
              </a:lvl3pPr>
              <a:lvl4pPr marL="1714500" algn="l" defTabSz="762000">
                <a:defRPr kumimoji="1">
                  <a:solidFill>
                    <a:schemeClr val="tx1"/>
                  </a:solidFill>
                  <a:latin typeface="Arial" charset="0"/>
                  <a:ea typeface="新細明體" pitchFamily="18" charset="-120"/>
                </a:defRPr>
              </a:lvl4pPr>
              <a:lvl5pPr marL="2286000" algn="l" defTabSz="762000">
                <a:defRPr kumimoji="1">
                  <a:solidFill>
                    <a:schemeClr val="tx1"/>
                  </a:solidFill>
                  <a:latin typeface="Arial" charset="0"/>
                  <a:ea typeface="新細明體" pitchFamily="18" charset="-120"/>
                </a:defRPr>
              </a:lvl5pPr>
              <a:lvl6pPr marL="2743200" defTabSz="762000" fontAlgn="base">
                <a:spcBef>
                  <a:spcPct val="0"/>
                </a:spcBef>
                <a:spcAft>
                  <a:spcPct val="0"/>
                </a:spcAft>
                <a:defRPr kumimoji="1">
                  <a:solidFill>
                    <a:schemeClr val="tx1"/>
                  </a:solidFill>
                  <a:latin typeface="Arial" charset="0"/>
                  <a:ea typeface="新細明體" pitchFamily="18" charset="-120"/>
                </a:defRPr>
              </a:lvl6pPr>
              <a:lvl7pPr marL="3200400" defTabSz="762000" fontAlgn="base">
                <a:spcBef>
                  <a:spcPct val="0"/>
                </a:spcBef>
                <a:spcAft>
                  <a:spcPct val="0"/>
                </a:spcAft>
                <a:defRPr kumimoji="1">
                  <a:solidFill>
                    <a:schemeClr val="tx1"/>
                  </a:solidFill>
                  <a:latin typeface="Arial" charset="0"/>
                  <a:ea typeface="新細明體" pitchFamily="18" charset="-120"/>
                </a:defRPr>
              </a:lvl7pPr>
              <a:lvl8pPr marL="3657600" defTabSz="762000" fontAlgn="base">
                <a:spcBef>
                  <a:spcPct val="0"/>
                </a:spcBef>
                <a:spcAft>
                  <a:spcPct val="0"/>
                </a:spcAft>
                <a:defRPr kumimoji="1">
                  <a:solidFill>
                    <a:schemeClr val="tx1"/>
                  </a:solidFill>
                  <a:latin typeface="Arial" charset="0"/>
                  <a:ea typeface="新細明體" pitchFamily="18" charset="-120"/>
                </a:defRPr>
              </a:lvl8pPr>
              <a:lvl9pPr marL="4114800" defTabSz="762000" fontAlgn="base">
                <a:spcBef>
                  <a:spcPct val="0"/>
                </a:spcBef>
                <a:spcAft>
                  <a:spcPct val="0"/>
                </a:spcAft>
                <a:defRPr kumimoji="1">
                  <a:solidFill>
                    <a:schemeClr val="tx1"/>
                  </a:solidFill>
                  <a:latin typeface="Arial" charset="0"/>
                  <a:ea typeface="新細明體" pitchFamily="18" charset="-120"/>
                </a:defRPr>
              </a:lvl9pPr>
            </a:lstStyle>
            <a:p>
              <a:pPr algn="ctr" eaLnBrk="0" fontAlgn="base" hangingPunct="0">
                <a:spcBef>
                  <a:spcPct val="30000"/>
                </a:spcBef>
                <a:spcAft>
                  <a:spcPct val="0"/>
                </a:spcAft>
              </a:pPr>
              <a:r>
                <a:rPr lang="en-US" altLang="zh-TW" sz="750" b="1" dirty="0" err="1">
                  <a:solidFill>
                    <a:schemeClr val="tx1">
                      <a:lumMod val="50000"/>
                    </a:schemeClr>
                  </a:solidFill>
                </a:rPr>
                <a:t>flre</a:t>
              </a:r>
              <a:endParaRPr lang="en-US" altLang="zh-TW" sz="750" b="1" dirty="0">
                <a:solidFill>
                  <a:schemeClr val="tx1">
                    <a:lumMod val="50000"/>
                  </a:schemeClr>
                </a:solidFill>
              </a:endParaRPr>
            </a:p>
          </p:txBody>
        </p:sp>
        <p:sp>
          <p:nvSpPr>
            <p:cNvPr id="340" name="Rectangle 21"/>
            <p:cNvSpPr>
              <a:spLocks noChangeArrowheads="1"/>
            </p:cNvSpPr>
            <p:nvPr/>
          </p:nvSpPr>
          <p:spPr bwMode="auto">
            <a:xfrm>
              <a:off x="6118316" y="2362564"/>
              <a:ext cx="311575" cy="155972"/>
            </a:xfrm>
            <a:prstGeom prst="rect">
              <a:avLst/>
            </a:prstGeom>
            <a:ln>
              <a:headEnd type="none" w="sm" len="sm"/>
              <a:tailEnd type="none" w="sm" len="sm"/>
            </a:ln>
            <a:extLst/>
          </p:spPr>
          <p:style>
            <a:lnRef idx="1">
              <a:schemeClr val="accent4"/>
            </a:lnRef>
            <a:fillRef idx="2">
              <a:schemeClr val="accent4"/>
            </a:fillRef>
            <a:effectRef idx="1">
              <a:schemeClr val="accent4"/>
            </a:effectRef>
            <a:fontRef idx="minor">
              <a:schemeClr val="dk1"/>
            </a:fontRef>
          </p:style>
          <p:txBody>
            <a:bodyPr wrap="none" anchor="ctr"/>
            <a:lstStyle>
              <a:lvl1pPr algn="l" defTabSz="762000">
                <a:defRPr kumimoji="1">
                  <a:solidFill>
                    <a:schemeClr val="tx1"/>
                  </a:solidFill>
                  <a:latin typeface="Arial" charset="0"/>
                  <a:ea typeface="新細明體" pitchFamily="18" charset="-120"/>
                </a:defRPr>
              </a:lvl1pPr>
              <a:lvl2pPr marL="571500" algn="l" defTabSz="762000">
                <a:defRPr kumimoji="1">
                  <a:solidFill>
                    <a:schemeClr val="tx1"/>
                  </a:solidFill>
                  <a:latin typeface="Arial" charset="0"/>
                  <a:ea typeface="新細明體" pitchFamily="18" charset="-120"/>
                </a:defRPr>
              </a:lvl2pPr>
              <a:lvl3pPr marL="1143000" algn="l" defTabSz="762000">
                <a:defRPr kumimoji="1">
                  <a:solidFill>
                    <a:schemeClr val="tx1"/>
                  </a:solidFill>
                  <a:latin typeface="Arial" charset="0"/>
                  <a:ea typeface="新細明體" pitchFamily="18" charset="-120"/>
                </a:defRPr>
              </a:lvl3pPr>
              <a:lvl4pPr marL="1714500" algn="l" defTabSz="762000">
                <a:defRPr kumimoji="1">
                  <a:solidFill>
                    <a:schemeClr val="tx1"/>
                  </a:solidFill>
                  <a:latin typeface="Arial" charset="0"/>
                  <a:ea typeface="新細明體" pitchFamily="18" charset="-120"/>
                </a:defRPr>
              </a:lvl4pPr>
              <a:lvl5pPr marL="2286000" algn="l" defTabSz="762000">
                <a:defRPr kumimoji="1">
                  <a:solidFill>
                    <a:schemeClr val="tx1"/>
                  </a:solidFill>
                  <a:latin typeface="Arial" charset="0"/>
                  <a:ea typeface="新細明體" pitchFamily="18" charset="-120"/>
                </a:defRPr>
              </a:lvl5pPr>
              <a:lvl6pPr marL="2743200" defTabSz="762000" fontAlgn="base">
                <a:spcBef>
                  <a:spcPct val="0"/>
                </a:spcBef>
                <a:spcAft>
                  <a:spcPct val="0"/>
                </a:spcAft>
                <a:defRPr kumimoji="1">
                  <a:solidFill>
                    <a:schemeClr val="tx1"/>
                  </a:solidFill>
                  <a:latin typeface="Arial" charset="0"/>
                  <a:ea typeface="新細明體" pitchFamily="18" charset="-120"/>
                </a:defRPr>
              </a:lvl6pPr>
              <a:lvl7pPr marL="3200400" defTabSz="762000" fontAlgn="base">
                <a:spcBef>
                  <a:spcPct val="0"/>
                </a:spcBef>
                <a:spcAft>
                  <a:spcPct val="0"/>
                </a:spcAft>
                <a:defRPr kumimoji="1">
                  <a:solidFill>
                    <a:schemeClr val="tx1"/>
                  </a:solidFill>
                  <a:latin typeface="Arial" charset="0"/>
                  <a:ea typeface="新細明體" pitchFamily="18" charset="-120"/>
                </a:defRPr>
              </a:lvl7pPr>
              <a:lvl8pPr marL="3657600" defTabSz="762000" fontAlgn="base">
                <a:spcBef>
                  <a:spcPct val="0"/>
                </a:spcBef>
                <a:spcAft>
                  <a:spcPct val="0"/>
                </a:spcAft>
                <a:defRPr kumimoji="1">
                  <a:solidFill>
                    <a:schemeClr val="tx1"/>
                  </a:solidFill>
                  <a:latin typeface="Arial" charset="0"/>
                  <a:ea typeface="新細明體" pitchFamily="18" charset="-120"/>
                </a:defRPr>
              </a:lvl8pPr>
              <a:lvl9pPr marL="4114800" defTabSz="762000" fontAlgn="base">
                <a:spcBef>
                  <a:spcPct val="0"/>
                </a:spcBef>
                <a:spcAft>
                  <a:spcPct val="0"/>
                </a:spcAft>
                <a:defRPr kumimoji="1">
                  <a:solidFill>
                    <a:schemeClr val="tx1"/>
                  </a:solidFill>
                  <a:latin typeface="Arial" charset="0"/>
                  <a:ea typeface="新細明體" pitchFamily="18" charset="-120"/>
                </a:defRPr>
              </a:lvl9pPr>
            </a:lstStyle>
            <a:p>
              <a:pPr algn="ctr" eaLnBrk="0" fontAlgn="base" hangingPunct="0">
                <a:spcBef>
                  <a:spcPct val="30000"/>
                </a:spcBef>
                <a:spcAft>
                  <a:spcPct val="0"/>
                </a:spcAft>
              </a:pPr>
              <a:r>
                <a:rPr lang="en-US" altLang="zh-TW" sz="750" b="1" dirty="0" err="1">
                  <a:solidFill>
                    <a:schemeClr val="tx1">
                      <a:lumMod val="50000"/>
                    </a:schemeClr>
                  </a:solidFill>
                </a:rPr>
                <a:t>ferc</a:t>
              </a:r>
              <a:endParaRPr lang="en-US" altLang="zh-TW" sz="750" b="1" dirty="0">
                <a:solidFill>
                  <a:schemeClr val="tx1">
                    <a:lumMod val="50000"/>
                  </a:schemeClr>
                </a:solidFill>
              </a:endParaRPr>
            </a:p>
          </p:txBody>
        </p:sp>
        <p:sp>
          <p:nvSpPr>
            <p:cNvPr id="341" name="Rectangle 64"/>
            <p:cNvSpPr>
              <a:spLocks noChangeArrowheads="1"/>
            </p:cNvSpPr>
            <p:nvPr/>
          </p:nvSpPr>
          <p:spPr bwMode="auto">
            <a:xfrm>
              <a:off x="5432923" y="2362564"/>
              <a:ext cx="315730" cy="155972"/>
            </a:xfrm>
            <a:prstGeom prst="rect">
              <a:avLst/>
            </a:prstGeom>
            <a:ln>
              <a:headEnd type="none" w="sm" len="sm"/>
              <a:tailEnd type="none" w="sm" len="sm"/>
            </a:ln>
            <a:extLst/>
          </p:spPr>
          <p:style>
            <a:lnRef idx="1">
              <a:schemeClr val="accent4"/>
            </a:lnRef>
            <a:fillRef idx="2">
              <a:schemeClr val="accent4"/>
            </a:fillRef>
            <a:effectRef idx="1">
              <a:schemeClr val="accent4"/>
            </a:effectRef>
            <a:fontRef idx="minor">
              <a:schemeClr val="dk1"/>
            </a:fontRef>
          </p:style>
          <p:txBody>
            <a:bodyPr wrap="none" anchor="ctr"/>
            <a:lstStyle/>
            <a:p>
              <a:pPr algn="ctr" defTabSz="571500" eaLnBrk="0" fontAlgn="base" hangingPunct="0">
                <a:spcBef>
                  <a:spcPct val="30000"/>
                </a:spcBef>
                <a:spcAft>
                  <a:spcPct val="0"/>
                </a:spcAft>
              </a:pPr>
              <a:r>
                <a:rPr kumimoji="1" lang="en-US" altLang="zh-TW" sz="750" b="1" dirty="0" err="1">
                  <a:solidFill>
                    <a:schemeClr val="tx1">
                      <a:lumMod val="50000"/>
                    </a:schemeClr>
                  </a:solidFill>
                  <a:latin typeface="Arial" charset="0"/>
                  <a:ea typeface="新細明體" pitchFamily="18" charset="-120"/>
                </a:rPr>
                <a:t>flec</a:t>
              </a:r>
              <a:endParaRPr kumimoji="1" lang="en-US" altLang="zh-TW" sz="750" b="1" dirty="0">
                <a:solidFill>
                  <a:schemeClr val="tx1">
                    <a:lumMod val="50000"/>
                  </a:schemeClr>
                </a:solidFill>
                <a:latin typeface="Arial" charset="0"/>
                <a:ea typeface="新細明體" pitchFamily="18" charset="-120"/>
              </a:endParaRPr>
            </a:p>
          </p:txBody>
        </p:sp>
        <p:sp>
          <p:nvSpPr>
            <p:cNvPr id="342" name="Line 12"/>
            <p:cNvSpPr>
              <a:spLocks noChangeShapeType="1"/>
            </p:cNvSpPr>
            <p:nvPr/>
          </p:nvSpPr>
          <p:spPr bwMode="auto">
            <a:xfrm>
              <a:off x="5940712" y="2560087"/>
              <a:ext cx="0" cy="177020"/>
            </a:xfrm>
            <a:prstGeom prst="line">
              <a:avLst/>
            </a:prstGeom>
            <a:ln>
              <a:headEnd/>
              <a:tailEnd type="triangle" w="med" len="med"/>
            </a:ln>
            <a:extLst/>
          </p:spPr>
          <p:style>
            <a:lnRef idx="1">
              <a:schemeClr val="accent4"/>
            </a:lnRef>
            <a:fillRef idx="2">
              <a:schemeClr val="accent4"/>
            </a:fillRef>
            <a:effectRef idx="1">
              <a:schemeClr val="accent4"/>
            </a:effectRef>
            <a:fontRef idx="minor">
              <a:schemeClr val="dk1"/>
            </a:fontRef>
          </p:style>
          <p:txBody>
            <a:bodyPr/>
            <a:lstStyle/>
            <a:p>
              <a:pPr algn="ctr" fontAlgn="base">
                <a:spcBef>
                  <a:spcPct val="0"/>
                </a:spcBef>
                <a:spcAft>
                  <a:spcPct val="0"/>
                </a:spcAft>
              </a:pPr>
              <a:endParaRPr kumimoji="1" lang="zh-TW" altLang="en-US">
                <a:solidFill>
                  <a:schemeClr val="tx1">
                    <a:lumMod val="50000"/>
                  </a:schemeClr>
                </a:solidFill>
              </a:endParaRPr>
            </a:p>
          </p:txBody>
        </p:sp>
        <p:sp>
          <p:nvSpPr>
            <p:cNvPr id="343" name="矩形 31"/>
            <p:cNvSpPr/>
            <p:nvPr/>
          </p:nvSpPr>
          <p:spPr bwMode="auto">
            <a:xfrm>
              <a:off x="5399877" y="2744825"/>
              <a:ext cx="1060439" cy="42662"/>
            </a:xfrm>
            <a:prstGeom prst="rect">
              <a:avLst/>
            </a:prstGeom>
            <a:ln/>
            <a:extLst/>
          </p:spPr>
          <p:style>
            <a:lnRef idx="0">
              <a:schemeClr val="dk1"/>
            </a:lnRef>
            <a:fillRef idx="3">
              <a:schemeClr val="dk1"/>
            </a:fillRef>
            <a:effectRef idx="3">
              <a:schemeClr val="dk1"/>
            </a:effectRef>
            <a:fontRef idx="minor">
              <a:schemeClr val="lt1"/>
            </a:fontRef>
          </p:style>
          <p:txBody>
            <a:bodyPr vert="horz" wrap="none" lIns="68580" tIns="34290" rIns="68580" bIns="34290" numCol="1" rtlCol="0" anchor="ctr" anchorCtr="0" compatLnSpc="1">
              <a:prstTxWarp prst="textNoShape">
                <a:avLst/>
              </a:prstTxWarp>
            </a:bodyPr>
            <a:lstStyle/>
            <a:p>
              <a:pPr algn="ctr" fontAlgn="base">
                <a:spcBef>
                  <a:spcPct val="0"/>
                </a:spcBef>
                <a:spcAft>
                  <a:spcPct val="0"/>
                </a:spcAft>
              </a:pPr>
              <a:endParaRPr kumimoji="1" lang="zh-TW" altLang="en-US">
                <a:solidFill>
                  <a:schemeClr val="tx1">
                    <a:lumMod val="50000"/>
                  </a:schemeClr>
                </a:solidFill>
                <a:latin typeface="Century Gothic" pitchFamily="34" charset="0"/>
                <a:ea typeface="新細明體" pitchFamily="18" charset="-120"/>
              </a:endParaRPr>
            </a:p>
          </p:txBody>
        </p:sp>
        <p:sp>
          <p:nvSpPr>
            <p:cNvPr id="344" name="Rectangle 15"/>
            <p:cNvSpPr>
              <a:spLocks noChangeArrowheads="1"/>
            </p:cNvSpPr>
            <p:nvPr/>
          </p:nvSpPr>
          <p:spPr bwMode="auto">
            <a:xfrm>
              <a:off x="5925007" y="2811828"/>
              <a:ext cx="311575" cy="155972"/>
            </a:xfrm>
            <a:prstGeom prst="rect">
              <a:avLst/>
            </a:prstGeom>
            <a:ln>
              <a:headEnd type="none" w="sm" len="sm"/>
              <a:tailEnd type="none" w="sm" len="sm"/>
            </a:ln>
            <a:extLst/>
          </p:spPr>
          <p:style>
            <a:lnRef idx="1">
              <a:schemeClr val="accent4"/>
            </a:lnRef>
            <a:fillRef idx="2">
              <a:schemeClr val="accent4"/>
            </a:fillRef>
            <a:effectRef idx="1">
              <a:schemeClr val="accent4"/>
            </a:effectRef>
            <a:fontRef idx="minor">
              <a:schemeClr val="dk1"/>
            </a:fontRef>
          </p:style>
          <p:txBody>
            <a:bodyPr wrap="none" anchor="ctr"/>
            <a:lstStyle/>
            <a:p>
              <a:pPr algn="ctr" defTabSz="571500" eaLnBrk="0" fontAlgn="base" hangingPunct="0">
                <a:spcBef>
                  <a:spcPct val="30000"/>
                </a:spcBef>
                <a:spcAft>
                  <a:spcPct val="0"/>
                </a:spcAft>
              </a:pPr>
              <a:r>
                <a:rPr kumimoji="1" lang="en-US" altLang="zh-TW" sz="750" b="1" dirty="0" err="1">
                  <a:solidFill>
                    <a:schemeClr val="tx1">
                      <a:lumMod val="50000"/>
                    </a:schemeClr>
                  </a:solidFill>
                  <a:latin typeface="Arial" charset="0"/>
                  <a:ea typeface="新細明體" pitchFamily="18" charset="-120"/>
                </a:rPr>
                <a:t>fpad</a:t>
              </a:r>
              <a:endParaRPr kumimoji="1" lang="en-US" altLang="zh-TW" sz="750" b="1" dirty="0">
                <a:solidFill>
                  <a:schemeClr val="tx1">
                    <a:lumMod val="50000"/>
                  </a:schemeClr>
                </a:solidFill>
                <a:latin typeface="Arial" charset="0"/>
                <a:ea typeface="新細明體" pitchFamily="18" charset="-120"/>
              </a:endParaRPr>
            </a:p>
          </p:txBody>
        </p:sp>
        <p:sp>
          <p:nvSpPr>
            <p:cNvPr id="346" name="Rectangle 87"/>
            <p:cNvSpPr>
              <a:spLocks noChangeArrowheads="1"/>
            </p:cNvSpPr>
            <p:nvPr/>
          </p:nvSpPr>
          <p:spPr bwMode="auto">
            <a:xfrm>
              <a:off x="5823618" y="3211853"/>
              <a:ext cx="511795" cy="157163"/>
            </a:xfrm>
            <a:prstGeom prst="rect">
              <a:avLst/>
            </a:prstGeom>
            <a:ln>
              <a:headEnd type="none" w="sm" len="sm"/>
              <a:tailEnd type="none" w="sm" len="sm"/>
            </a:ln>
            <a:extLst/>
          </p:spPr>
          <p:style>
            <a:lnRef idx="1">
              <a:schemeClr val="accent4"/>
            </a:lnRef>
            <a:fillRef idx="2">
              <a:schemeClr val="accent4"/>
            </a:fillRef>
            <a:effectRef idx="1">
              <a:schemeClr val="accent4"/>
            </a:effectRef>
            <a:fontRef idx="minor">
              <a:schemeClr val="dk1"/>
            </a:fontRef>
          </p:style>
          <p:txBody>
            <a:bodyPr wrap="none" anchor="ctr"/>
            <a:lstStyle/>
            <a:p>
              <a:pPr algn="ctr" defTabSz="571500" eaLnBrk="0" fontAlgn="base" hangingPunct="0">
                <a:spcBef>
                  <a:spcPct val="30000"/>
                </a:spcBef>
                <a:spcAft>
                  <a:spcPct val="0"/>
                </a:spcAft>
              </a:pPr>
              <a:r>
                <a:rPr kumimoji="1" lang="en-US" altLang="zh-TW" sz="750" b="1" dirty="0" err="1">
                  <a:solidFill>
                    <a:schemeClr val="tx1">
                      <a:lumMod val="50000"/>
                    </a:schemeClr>
                  </a:solidFill>
                  <a:latin typeface="Arial" charset="0"/>
                  <a:ea typeface="新細明體" pitchFamily="18" charset="-120"/>
                </a:rPr>
                <a:t>headergen</a:t>
              </a:r>
              <a:endParaRPr kumimoji="1" lang="en-US" altLang="zh-TW" sz="750" b="1" dirty="0">
                <a:solidFill>
                  <a:schemeClr val="tx1">
                    <a:lumMod val="50000"/>
                  </a:schemeClr>
                </a:solidFill>
                <a:latin typeface="Arial" charset="0"/>
                <a:ea typeface="新細明體" pitchFamily="18" charset="-120"/>
              </a:endParaRPr>
            </a:p>
          </p:txBody>
        </p:sp>
        <p:sp>
          <p:nvSpPr>
            <p:cNvPr id="348" name="Line 12"/>
            <p:cNvSpPr>
              <a:spLocks noChangeShapeType="1"/>
            </p:cNvSpPr>
            <p:nvPr/>
          </p:nvSpPr>
          <p:spPr bwMode="auto">
            <a:xfrm>
              <a:off x="6080793" y="2967800"/>
              <a:ext cx="6113" cy="227221"/>
            </a:xfrm>
            <a:prstGeom prst="line">
              <a:avLst/>
            </a:prstGeom>
            <a:ln>
              <a:headEnd/>
              <a:tailEnd type="triangle" w="med" len="med"/>
            </a:ln>
            <a:extLst/>
          </p:spPr>
          <p:style>
            <a:lnRef idx="1">
              <a:schemeClr val="accent4"/>
            </a:lnRef>
            <a:fillRef idx="2">
              <a:schemeClr val="accent4"/>
            </a:fillRef>
            <a:effectRef idx="1">
              <a:schemeClr val="accent4"/>
            </a:effectRef>
            <a:fontRef idx="minor">
              <a:schemeClr val="dk1"/>
            </a:fontRef>
          </p:style>
          <p:txBody>
            <a:bodyPr/>
            <a:lstStyle/>
            <a:p>
              <a:pPr algn="ctr" fontAlgn="base">
                <a:spcBef>
                  <a:spcPct val="0"/>
                </a:spcBef>
                <a:spcAft>
                  <a:spcPct val="0"/>
                </a:spcAft>
              </a:pPr>
              <a:endParaRPr kumimoji="1" lang="zh-TW" altLang="en-US">
                <a:solidFill>
                  <a:schemeClr val="tx1">
                    <a:lumMod val="50000"/>
                  </a:schemeClr>
                </a:solidFill>
              </a:endParaRPr>
            </a:p>
          </p:txBody>
        </p:sp>
        <p:sp>
          <p:nvSpPr>
            <p:cNvPr id="349" name="Rectangle 22"/>
            <p:cNvSpPr>
              <a:spLocks noChangeArrowheads="1"/>
            </p:cNvSpPr>
            <p:nvPr/>
          </p:nvSpPr>
          <p:spPr bwMode="auto">
            <a:xfrm>
              <a:off x="6132335" y="4005957"/>
              <a:ext cx="364985" cy="157163"/>
            </a:xfrm>
            <a:prstGeom prst="rect">
              <a:avLst/>
            </a:prstGeom>
            <a:ln>
              <a:headEnd type="none" w="sm" len="sm"/>
              <a:tailEnd type="none" w="sm" len="sm"/>
            </a:ln>
            <a:extLst/>
          </p:spPr>
          <p:style>
            <a:lnRef idx="1">
              <a:schemeClr val="accent4"/>
            </a:lnRef>
            <a:fillRef idx="2">
              <a:schemeClr val="accent4"/>
            </a:fillRef>
            <a:effectRef idx="1">
              <a:schemeClr val="accent4"/>
            </a:effectRef>
            <a:fontRef idx="minor">
              <a:schemeClr val="dk1"/>
            </a:fontRef>
          </p:style>
          <p:txBody>
            <a:bodyPr wrap="none" anchor="ctr"/>
            <a:lstStyle/>
            <a:p>
              <a:pPr algn="ctr" defTabSz="571500" eaLnBrk="0" fontAlgn="base" hangingPunct="0">
                <a:spcBef>
                  <a:spcPct val="30000"/>
                </a:spcBef>
                <a:spcAft>
                  <a:spcPct val="0"/>
                </a:spcAft>
              </a:pPr>
              <a:r>
                <a:rPr kumimoji="1" lang="en-US" altLang="zh-TW" sz="750" b="1" dirty="0" err="1">
                  <a:solidFill>
                    <a:schemeClr val="tx1">
                      <a:lumMod val="50000"/>
                    </a:schemeClr>
                  </a:solidFill>
                  <a:latin typeface="Arial" charset="0"/>
                  <a:ea typeface="新細明體" pitchFamily="18" charset="-120"/>
                </a:rPr>
                <a:t>ftlutil</a:t>
              </a:r>
              <a:endParaRPr kumimoji="1" lang="en-US" altLang="zh-TW" sz="750" b="1" dirty="0">
                <a:solidFill>
                  <a:schemeClr val="tx1">
                    <a:lumMod val="50000"/>
                  </a:schemeClr>
                </a:solidFill>
                <a:latin typeface="Arial" charset="0"/>
                <a:ea typeface="新細明體" pitchFamily="18" charset="-120"/>
              </a:endParaRPr>
            </a:p>
          </p:txBody>
        </p:sp>
        <p:sp>
          <p:nvSpPr>
            <p:cNvPr id="350" name="矩形 170"/>
            <p:cNvSpPr/>
            <p:nvPr/>
          </p:nvSpPr>
          <p:spPr bwMode="auto">
            <a:xfrm>
              <a:off x="5748651" y="3938801"/>
              <a:ext cx="733653" cy="34289"/>
            </a:xfrm>
            <a:prstGeom prst="rect">
              <a:avLst/>
            </a:prstGeom>
            <a:ln/>
            <a:extLst/>
          </p:spPr>
          <p:style>
            <a:lnRef idx="0">
              <a:schemeClr val="dk1"/>
            </a:lnRef>
            <a:fillRef idx="3">
              <a:schemeClr val="dk1"/>
            </a:fillRef>
            <a:effectRef idx="3">
              <a:schemeClr val="dk1"/>
            </a:effectRef>
            <a:fontRef idx="minor">
              <a:schemeClr val="lt1"/>
            </a:fontRef>
          </p:style>
          <p:txBody>
            <a:bodyPr vert="horz" wrap="none" lIns="68580" tIns="34290" rIns="68580" bIns="34290" numCol="1" rtlCol="0" anchor="ctr" anchorCtr="0" compatLnSpc="1">
              <a:prstTxWarp prst="textNoShape">
                <a:avLst/>
              </a:prstTxWarp>
            </a:bodyPr>
            <a:lstStyle/>
            <a:p>
              <a:pPr algn="ctr" fontAlgn="base">
                <a:spcBef>
                  <a:spcPct val="0"/>
                </a:spcBef>
                <a:spcAft>
                  <a:spcPct val="0"/>
                </a:spcAft>
              </a:pPr>
              <a:endParaRPr kumimoji="1" lang="zh-TW" altLang="en-US">
                <a:solidFill>
                  <a:schemeClr val="tx1">
                    <a:lumMod val="50000"/>
                  </a:schemeClr>
                </a:solidFill>
                <a:latin typeface="Century Gothic" pitchFamily="34" charset="0"/>
                <a:ea typeface="新細明體" pitchFamily="18" charset="-120"/>
              </a:endParaRPr>
            </a:p>
          </p:txBody>
        </p:sp>
        <p:sp>
          <p:nvSpPr>
            <p:cNvPr id="351" name="Line 12"/>
            <p:cNvSpPr>
              <a:spLocks noChangeShapeType="1"/>
            </p:cNvSpPr>
            <p:nvPr/>
          </p:nvSpPr>
          <p:spPr bwMode="auto">
            <a:xfrm>
              <a:off x="6168971" y="3740402"/>
              <a:ext cx="0" cy="198398"/>
            </a:xfrm>
            <a:prstGeom prst="line">
              <a:avLst/>
            </a:prstGeom>
            <a:ln>
              <a:headEnd/>
              <a:tailEnd type="triangle" w="med" len="med"/>
            </a:ln>
            <a:extLst/>
          </p:spPr>
          <p:style>
            <a:lnRef idx="1">
              <a:schemeClr val="accent4"/>
            </a:lnRef>
            <a:fillRef idx="2">
              <a:schemeClr val="accent4"/>
            </a:fillRef>
            <a:effectRef idx="1">
              <a:schemeClr val="accent4"/>
            </a:effectRef>
            <a:fontRef idx="minor">
              <a:schemeClr val="dk1"/>
            </a:fontRef>
          </p:style>
          <p:txBody>
            <a:bodyPr/>
            <a:lstStyle/>
            <a:p>
              <a:pPr algn="ctr" fontAlgn="base">
                <a:spcBef>
                  <a:spcPct val="0"/>
                </a:spcBef>
                <a:spcAft>
                  <a:spcPct val="0"/>
                </a:spcAft>
              </a:pPr>
              <a:endParaRPr kumimoji="1" lang="zh-TW" altLang="en-US">
                <a:solidFill>
                  <a:schemeClr val="tx1">
                    <a:lumMod val="50000"/>
                  </a:schemeClr>
                </a:solidFill>
              </a:endParaRPr>
            </a:p>
          </p:txBody>
        </p:sp>
        <p:sp>
          <p:nvSpPr>
            <p:cNvPr id="352" name="Rectangle 96"/>
            <p:cNvSpPr>
              <a:spLocks noChangeArrowheads="1"/>
            </p:cNvSpPr>
            <p:nvPr/>
          </p:nvSpPr>
          <p:spPr bwMode="auto">
            <a:xfrm>
              <a:off x="6134008" y="4359296"/>
              <a:ext cx="364985" cy="157163"/>
            </a:xfrm>
            <a:prstGeom prst="rect">
              <a:avLst/>
            </a:prstGeom>
            <a:ln>
              <a:headEnd type="none" w="sm" len="sm"/>
              <a:tailEnd type="none" w="sm" len="sm"/>
            </a:ln>
            <a:extLst/>
          </p:spPr>
          <p:style>
            <a:lnRef idx="1">
              <a:schemeClr val="accent4"/>
            </a:lnRef>
            <a:fillRef idx="2">
              <a:schemeClr val="accent4"/>
            </a:fillRef>
            <a:effectRef idx="1">
              <a:schemeClr val="accent4"/>
            </a:effectRef>
            <a:fontRef idx="minor">
              <a:schemeClr val="dk1"/>
            </a:fontRef>
          </p:style>
          <p:txBody>
            <a:bodyPr wrap="none" anchor="ctr"/>
            <a:lstStyle/>
            <a:p>
              <a:pPr algn="ctr" defTabSz="571500" eaLnBrk="0" fontAlgn="base" hangingPunct="0">
                <a:spcBef>
                  <a:spcPct val="30000"/>
                </a:spcBef>
                <a:spcAft>
                  <a:spcPct val="0"/>
                </a:spcAft>
              </a:pPr>
              <a:r>
                <a:rPr kumimoji="1" lang="en-US" altLang="zh-TW" sz="750" b="1" dirty="0">
                  <a:solidFill>
                    <a:schemeClr val="tx1">
                      <a:lumMod val="50000"/>
                    </a:schemeClr>
                  </a:solidFill>
                  <a:latin typeface="Arial" charset="0"/>
                  <a:ea typeface="新細明體" pitchFamily="18" charset="-120"/>
                </a:rPr>
                <a:t>ftl2ver</a:t>
              </a:r>
            </a:p>
          </p:txBody>
        </p:sp>
        <p:sp>
          <p:nvSpPr>
            <p:cNvPr id="353" name="Rectangle 17"/>
            <p:cNvSpPr>
              <a:spLocks noChangeArrowheads="1"/>
            </p:cNvSpPr>
            <p:nvPr/>
          </p:nvSpPr>
          <p:spPr bwMode="auto">
            <a:xfrm>
              <a:off x="6161839" y="4712971"/>
              <a:ext cx="311575" cy="155972"/>
            </a:xfrm>
            <a:prstGeom prst="rect">
              <a:avLst/>
            </a:prstGeom>
            <a:ln>
              <a:headEnd type="none" w="sm" len="sm"/>
              <a:tailEnd type="none" w="sm" len="sm"/>
            </a:ln>
            <a:extLst/>
          </p:spPr>
          <p:style>
            <a:lnRef idx="1">
              <a:schemeClr val="accent4"/>
            </a:lnRef>
            <a:fillRef idx="2">
              <a:schemeClr val="accent4"/>
            </a:fillRef>
            <a:effectRef idx="1">
              <a:schemeClr val="accent4"/>
            </a:effectRef>
            <a:fontRef idx="minor">
              <a:schemeClr val="dk1"/>
            </a:fontRef>
          </p:style>
          <p:txBody>
            <a:bodyPr wrap="none" anchor="ctr"/>
            <a:lstStyle/>
            <a:p>
              <a:pPr algn="ctr" defTabSz="571500" eaLnBrk="0" fontAlgn="base" hangingPunct="0">
                <a:spcBef>
                  <a:spcPct val="30000"/>
                </a:spcBef>
                <a:spcAft>
                  <a:spcPct val="0"/>
                </a:spcAft>
              </a:pPr>
              <a:r>
                <a:rPr kumimoji="1" lang="en-US" altLang="zh-TW" sz="750" b="1" dirty="0" err="1">
                  <a:solidFill>
                    <a:schemeClr val="tx1">
                      <a:lumMod val="50000"/>
                    </a:schemeClr>
                  </a:solidFill>
                  <a:latin typeface="Arial" charset="0"/>
                  <a:ea typeface="新細明體" pitchFamily="18" charset="-120"/>
                </a:rPr>
                <a:t>fsim</a:t>
              </a:r>
              <a:endParaRPr kumimoji="1" lang="en-US" altLang="zh-TW" sz="750" b="1" dirty="0">
                <a:solidFill>
                  <a:schemeClr val="tx1">
                    <a:lumMod val="50000"/>
                  </a:schemeClr>
                </a:solidFill>
                <a:latin typeface="Arial" charset="0"/>
                <a:ea typeface="新細明體" pitchFamily="18" charset="-120"/>
              </a:endParaRPr>
            </a:p>
          </p:txBody>
        </p:sp>
        <p:cxnSp>
          <p:nvCxnSpPr>
            <p:cNvPr id="354" name="肘形接點 202"/>
            <p:cNvCxnSpPr>
              <a:stCxn id="336" idx="2"/>
              <a:endCxn id="353" idx="1"/>
            </p:cNvCxnSpPr>
            <p:nvPr/>
          </p:nvCxnSpPr>
          <p:spPr bwMode="auto">
            <a:xfrm rot="16200000" flipH="1">
              <a:off x="4974426" y="3603545"/>
              <a:ext cx="1823157" cy="551667"/>
            </a:xfrm>
            <a:prstGeom prst="bentConnector2">
              <a:avLst/>
            </a:prstGeom>
            <a:ln>
              <a:headEnd/>
              <a:tailEnd type="triangle" w="med" len="med"/>
            </a:ln>
            <a:extLst/>
          </p:spPr>
          <p:style>
            <a:lnRef idx="1">
              <a:schemeClr val="accent4"/>
            </a:lnRef>
            <a:fillRef idx="2">
              <a:schemeClr val="accent4"/>
            </a:fillRef>
            <a:effectRef idx="1">
              <a:schemeClr val="accent4"/>
            </a:effectRef>
            <a:fontRef idx="minor">
              <a:schemeClr val="dk1"/>
            </a:fontRef>
          </p:style>
        </p:cxnSp>
        <p:sp>
          <p:nvSpPr>
            <p:cNvPr id="35" name="TextBox 34"/>
            <p:cNvSpPr txBox="1"/>
            <p:nvPr/>
          </p:nvSpPr>
          <p:spPr>
            <a:xfrm>
              <a:off x="6051714" y="3362072"/>
              <a:ext cx="293670" cy="219291"/>
            </a:xfrm>
            <a:prstGeom prst="rect">
              <a:avLst/>
            </a:prstGeom>
            <a:noFill/>
          </p:spPr>
          <p:txBody>
            <a:bodyPr wrap="none" rtlCol="0">
              <a:spAutoFit/>
            </a:bodyPr>
            <a:lstStyle/>
            <a:p>
              <a:r>
                <a:rPr lang="en-US" sz="825" dirty="0">
                  <a:solidFill>
                    <a:schemeClr val="tx1">
                      <a:lumMod val="50000"/>
                    </a:schemeClr>
                  </a:solidFill>
                  <a:latin typeface="Times" pitchFamily="18" charset="0"/>
                  <a:ea typeface="Tahoma" panose="020B0604030504040204" pitchFamily="34" charset="0"/>
                  <a:cs typeface="Tahoma" panose="020B0604030504040204" pitchFamily="34" charset="0"/>
                </a:rPr>
                <a:t>.</a:t>
              </a:r>
              <a:r>
                <a:rPr lang="en-US" sz="825" dirty="0" err="1">
                  <a:solidFill>
                    <a:schemeClr val="tx1">
                      <a:lumMod val="50000"/>
                    </a:schemeClr>
                  </a:solidFill>
                  <a:latin typeface="Times" pitchFamily="18" charset="0"/>
                  <a:ea typeface="Tahoma" panose="020B0604030504040204" pitchFamily="34" charset="0"/>
                  <a:cs typeface="Tahoma" panose="020B0604030504040204" pitchFamily="34" charset="0"/>
                </a:rPr>
                <a:t>th</a:t>
              </a:r>
              <a:endParaRPr lang="en-US" sz="825" dirty="0">
                <a:solidFill>
                  <a:schemeClr val="tx1">
                    <a:lumMod val="50000"/>
                  </a:schemeClr>
                </a:solidFill>
                <a:latin typeface="Times" pitchFamily="18" charset="0"/>
                <a:ea typeface="Tahoma" panose="020B0604030504040204" pitchFamily="34" charset="0"/>
                <a:cs typeface="Tahoma" panose="020B0604030504040204" pitchFamily="34" charset="0"/>
              </a:endParaRPr>
            </a:p>
          </p:txBody>
        </p:sp>
        <p:sp>
          <p:nvSpPr>
            <p:cNvPr id="357" name="Rectangle 15"/>
            <p:cNvSpPr>
              <a:spLocks noChangeArrowheads="1"/>
            </p:cNvSpPr>
            <p:nvPr/>
          </p:nvSpPr>
          <p:spPr bwMode="auto">
            <a:xfrm>
              <a:off x="5927608" y="3602144"/>
              <a:ext cx="311575" cy="155972"/>
            </a:xfrm>
            <a:prstGeom prst="rect">
              <a:avLst/>
            </a:prstGeom>
            <a:ln>
              <a:headEnd type="none" w="sm" len="sm"/>
              <a:tailEnd type="none" w="sm" len="sm"/>
            </a:ln>
            <a:extLst/>
          </p:spPr>
          <p:style>
            <a:lnRef idx="1">
              <a:schemeClr val="accent4"/>
            </a:lnRef>
            <a:fillRef idx="2">
              <a:schemeClr val="accent4"/>
            </a:fillRef>
            <a:effectRef idx="1">
              <a:schemeClr val="accent4"/>
            </a:effectRef>
            <a:fontRef idx="minor">
              <a:schemeClr val="dk1"/>
            </a:fontRef>
          </p:style>
          <p:txBody>
            <a:bodyPr wrap="none" anchor="ctr"/>
            <a:lstStyle/>
            <a:p>
              <a:pPr algn="ctr" defTabSz="571500" eaLnBrk="0" fontAlgn="base" hangingPunct="0">
                <a:spcBef>
                  <a:spcPct val="30000"/>
                </a:spcBef>
                <a:spcAft>
                  <a:spcPct val="0"/>
                </a:spcAft>
              </a:pPr>
              <a:r>
                <a:rPr kumimoji="1" lang="en-US" altLang="zh-TW" sz="750" b="1" dirty="0" err="1">
                  <a:solidFill>
                    <a:schemeClr val="tx1">
                      <a:lumMod val="50000"/>
                    </a:schemeClr>
                  </a:solidFill>
                  <a:latin typeface="Arial" charset="0"/>
                  <a:ea typeface="新細明體" pitchFamily="18" charset="-120"/>
                </a:rPr>
                <a:t>ftrc</a:t>
              </a:r>
              <a:endParaRPr kumimoji="1" lang="en-US" altLang="zh-TW" sz="750" b="1" dirty="0">
                <a:solidFill>
                  <a:schemeClr val="tx1">
                    <a:lumMod val="50000"/>
                  </a:schemeClr>
                </a:solidFill>
                <a:latin typeface="Arial" charset="0"/>
                <a:ea typeface="新細明體" pitchFamily="18" charset="-120"/>
              </a:endParaRPr>
            </a:p>
          </p:txBody>
        </p:sp>
        <p:sp>
          <p:nvSpPr>
            <p:cNvPr id="358" name="Line 12"/>
            <p:cNvSpPr>
              <a:spLocks noChangeShapeType="1"/>
            </p:cNvSpPr>
            <p:nvPr/>
          </p:nvSpPr>
          <p:spPr bwMode="auto">
            <a:xfrm>
              <a:off x="6079516" y="3362073"/>
              <a:ext cx="6113" cy="227221"/>
            </a:xfrm>
            <a:prstGeom prst="line">
              <a:avLst/>
            </a:prstGeom>
            <a:ln>
              <a:headEnd/>
              <a:tailEnd type="triangle" w="med" len="med"/>
            </a:ln>
            <a:extLst/>
          </p:spPr>
          <p:style>
            <a:lnRef idx="1">
              <a:schemeClr val="accent4"/>
            </a:lnRef>
            <a:fillRef idx="2">
              <a:schemeClr val="accent4"/>
            </a:fillRef>
            <a:effectRef idx="1">
              <a:schemeClr val="accent4"/>
            </a:effectRef>
            <a:fontRef idx="minor">
              <a:schemeClr val="dk1"/>
            </a:fontRef>
          </p:style>
          <p:txBody>
            <a:bodyPr/>
            <a:lstStyle/>
            <a:p>
              <a:pPr algn="ctr" fontAlgn="base">
                <a:spcBef>
                  <a:spcPct val="0"/>
                </a:spcBef>
                <a:spcAft>
                  <a:spcPct val="0"/>
                </a:spcAft>
              </a:pPr>
              <a:endParaRPr kumimoji="1" lang="zh-TW" altLang="en-US">
                <a:solidFill>
                  <a:schemeClr val="tx1">
                    <a:lumMod val="50000"/>
                  </a:schemeClr>
                </a:solidFill>
              </a:endParaRPr>
            </a:p>
          </p:txBody>
        </p:sp>
        <p:sp>
          <p:nvSpPr>
            <p:cNvPr id="359" name="TextBox 358"/>
            <p:cNvSpPr txBox="1"/>
            <p:nvPr/>
          </p:nvSpPr>
          <p:spPr>
            <a:xfrm>
              <a:off x="6304357" y="4162784"/>
              <a:ext cx="304892" cy="219291"/>
            </a:xfrm>
            <a:prstGeom prst="rect">
              <a:avLst/>
            </a:prstGeom>
            <a:noFill/>
          </p:spPr>
          <p:txBody>
            <a:bodyPr wrap="none" rtlCol="0">
              <a:spAutoFit/>
            </a:bodyPr>
            <a:lstStyle/>
            <a:p>
              <a:r>
                <a:rPr lang="en-US" sz="825" dirty="0">
                  <a:solidFill>
                    <a:schemeClr val="tx1">
                      <a:lumMod val="50000"/>
                    </a:schemeClr>
                  </a:solidFill>
                  <a:latin typeface="Times" pitchFamily="18" charset="0"/>
                  <a:ea typeface="Tahoma" panose="020B0604030504040204" pitchFamily="34" charset="0"/>
                  <a:cs typeface="Tahoma" panose="020B0604030504040204" pitchFamily="34" charset="0"/>
                </a:rPr>
                <a:t>.</a:t>
              </a:r>
              <a:r>
                <a:rPr lang="en-US" sz="825" dirty="0" err="1">
                  <a:solidFill>
                    <a:schemeClr val="tx1">
                      <a:lumMod val="50000"/>
                    </a:schemeClr>
                  </a:solidFill>
                  <a:latin typeface="Times" pitchFamily="18" charset="0"/>
                  <a:ea typeface="Tahoma" panose="020B0604030504040204" pitchFamily="34" charset="0"/>
                  <a:cs typeface="Tahoma" panose="020B0604030504040204" pitchFamily="34" charset="0"/>
                </a:rPr>
                <a:t>ftl</a:t>
              </a:r>
              <a:endParaRPr lang="en-US" sz="825" dirty="0">
                <a:solidFill>
                  <a:schemeClr val="tx1">
                    <a:lumMod val="50000"/>
                  </a:schemeClr>
                </a:solidFill>
                <a:latin typeface="Times" pitchFamily="18" charset="0"/>
                <a:ea typeface="Tahoma" panose="020B0604030504040204" pitchFamily="34" charset="0"/>
                <a:cs typeface="Tahoma" panose="020B0604030504040204" pitchFamily="34" charset="0"/>
              </a:endParaRPr>
            </a:p>
          </p:txBody>
        </p:sp>
        <p:sp>
          <p:nvSpPr>
            <p:cNvPr id="360" name="Line 12"/>
            <p:cNvSpPr>
              <a:spLocks noChangeShapeType="1"/>
            </p:cNvSpPr>
            <p:nvPr/>
          </p:nvSpPr>
          <p:spPr bwMode="auto">
            <a:xfrm>
              <a:off x="6314826" y="4163120"/>
              <a:ext cx="0" cy="177020"/>
            </a:xfrm>
            <a:prstGeom prst="line">
              <a:avLst/>
            </a:prstGeom>
            <a:ln>
              <a:headEnd/>
              <a:tailEnd type="triangle" w="med" len="med"/>
            </a:ln>
            <a:extLst/>
          </p:spPr>
          <p:style>
            <a:lnRef idx="1">
              <a:schemeClr val="accent4"/>
            </a:lnRef>
            <a:fillRef idx="2">
              <a:schemeClr val="accent4"/>
            </a:fillRef>
            <a:effectRef idx="1">
              <a:schemeClr val="accent4"/>
            </a:effectRef>
            <a:fontRef idx="minor">
              <a:schemeClr val="dk1"/>
            </a:fontRef>
          </p:style>
          <p:txBody>
            <a:bodyPr/>
            <a:lstStyle/>
            <a:p>
              <a:pPr algn="ctr" fontAlgn="base">
                <a:spcBef>
                  <a:spcPct val="0"/>
                </a:spcBef>
                <a:spcAft>
                  <a:spcPct val="0"/>
                </a:spcAft>
              </a:pPr>
              <a:endParaRPr kumimoji="1" lang="zh-TW" altLang="en-US">
                <a:solidFill>
                  <a:schemeClr val="tx1">
                    <a:lumMod val="50000"/>
                  </a:schemeClr>
                </a:solidFill>
              </a:endParaRPr>
            </a:p>
          </p:txBody>
        </p:sp>
        <p:sp>
          <p:nvSpPr>
            <p:cNvPr id="361" name="Line 12"/>
            <p:cNvSpPr>
              <a:spLocks noChangeShapeType="1"/>
            </p:cNvSpPr>
            <p:nvPr/>
          </p:nvSpPr>
          <p:spPr bwMode="auto">
            <a:xfrm>
              <a:off x="6314826" y="4516458"/>
              <a:ext cx="0" cy="177020"/>
            </a:xfrm>
            <a:prstGeom prst="line">
              <a:avLst/>
            </a:prstGeom>
            <a:ln>
              <a:headEnd/>
              <a:tailEnd type="triangle" w="med" len="med"/>
            </a:ln>
            <a:extLst/>
          </p:spPr>
          <p:style>
            <a:lnRef idx="1">
              <a:schemeClr val="accent4"/>
            </a:lnRef>
            <a:fillRef idx="2">
              <a:schemeClr val="accent4"/>
            </a:fillRef>
            <a:effectRef idx="1">
              <a:schemeClr val="accent4"/>
            </a:effectRef>
            <a:fontRef idx="minor">
              <a:schemeClr val="dk1"/>
            </a:fontRef>
          </p:style>
          <p:txBody>
            <a:bodyPr/>
            <a:lstStyle/>
            <a:p>
              <a:pPr algn="ctr" fontAlgn="base">
                <a:spcBef>
                  <a:spcPct val="0"/>
                </a:spcBef>
                <a:spcAft>
                  <a:spcPct val="0"/>
                </a:spcAft>
              </a:pPr>
              <a:endParaRPr kumimoji="1" lang="zh-TW" altLang="en-US">
                <a:solidFill>
                  <a:schemeClr val="tx1">
                    <a:lumMod val="50000"/>
                  </a:schemeClr>
                </a:solidFill>
              </a:endParaRPr>
            </a:p>
          </p:txBody>
        </p:sp>
        <p:sp>
          <p:nvSpPr>
            <p:cNvPr id="363" name="TextBox 362"/>
            <p:cNvSpPr txBox="1"/>
            <p:nvPr/>
          </p:nvSpPr>
          <p:spPr>
            <a:xfrm>
              <a:off x="6324297" y="4516764"/>
              <a:ext cx="588623" cy="219291"/>
            </a:xfrm>
            <a:prstGeom prst="rect">
              <a:avLst/>
            </a:prstGeom>
            <a:noFill/>
          </p:spPr>
          <p:txBody>
            <a:bodyPr wrap="none" rtlCol="0">
              <a:spAutoFit/>
            </a:bodyPr>
            <a:lstStyle/>
            <a:p>
              <a:r>
                <a:rPr lang="en-US" sz="825" dirty="0">
                  <a:solidFill>
                    <a:schemeClr val="tx1">
                      <a:lumMod val="50000"/>
                    </a:schemeClr>
                  </a:solidFill>
                  <a:latin typeface="Times" pitchFamily="18" charset="0"/>
                  <a:ea typeface="Tahoma" panose="020B0604030504040204" pitchFamily="34" charset="0"/>
                  <a:cs typeface="Tahoma" panose="020B0604030504040204" pitchFamily="34" charset="0"/>
                </a:rPr>
                <a:t>.</a:t>
              </a:r>
              <a:r>
                <a:rPr lang="en-US" sz="825" dirty="0" err="1">
                  <a:solidFill>
                    <a:schemeClr val="tx1">
                      <a:lumMod val="50000"/>
                    </a:schemeClr>
                  </a:solidFill>
                  <a:latin typeface="Times" pitchFamily="18" charset="0"/>
                  <a:ea typeface="Tahoma" panose="020B0604030504040204" pitchFamily="34" charset="0"/>
                  <a:cs typeface="Tahoma" panose="020B0604030504040204" pitchFamily="34" charset="0"/>
                </a:rPr>
                <a:t>vt</a:t>
              </a:r>
              <a:r>
                <a:rPr lang="en-US" sz="825" dirty="0">
                  <a:solidFill>
                    <a:schemeClr val="tx1">
                      <a:lumMod val="50000"/>
                    </a:schemeClr>
                  </a:solidFill>
                  <a:latin typeface="Times" pitchFamily="18" charset="0"/>
                  <a:ea typeface="Tahoma" panose="020B0604030504040204" pitchFamily="34" charset="0"/>
                  <a:cs typeface="Tahoma" panose="020B0604030504040204" pitchFamily="34" charset="0"/>
                </a:rPr>
                <a:t> (.rom)</a:t>
              </a:r>
            </a:p>
          </p:txBody>
        </p:sp>
      </p:grpSp>
      <p:sp>
        <p:nvSpPr>
          <p:cNvPr id="47" name="Rectangle 46"/>
          <p:cNvSpPr/>
          <p:nvPr/>
        </p:nvSpPr>
        <p:spPr>
          <a:xfrm>
            <a:off x="760747" y="1659780"/>
            <a:ext cx="2135726" cy="715581"/>
          </a:xfrm>
          <a:prstGeom prst="rect">
            <a:avLst/>
          </a:prstGeom>
        </p:spPr>
        <p:txBody>
          <a:bodyPr wrap="square">
            <a:spAutoFit/>
          </a:bodyPr>
          <a:lstStyle/>
          <a:p>
            <a:r>
              <a:rPr lang="en-US" sz="1350" b="1" dirty="0"/>
              <a:t>Trial MBIST flow with project FSN0FS118A</a:t>
            </a:r>
          </a:p>
          <a:p>
            <a:endParaRPr lang="en-US" sz="1350" b="1" dirty="0"/>
          </a:p>
        </p:txBody>
      </p:sp>
      <p:sp>
        <p:nvSpPr>
          <p:cNvPr id="2" name="Rectangle 1"/>
          <p:cNvSpPr/>
          <p:nvPr/>
        </p:nvSpPr>
        <p:spPr>
          <a:xfrm>
            <a:off x="-1903446" y="2943297"/>
            <a:ext cx="1867153" cy="1546577"/>
          </a:xfrm>
          <a:prstGeom prst="rect">
            <a:avLst/>
          </a:prstGeom>
        </p:spPr>
        <p:txBody>
          <a:bodyPr wrap="square">
            <a:spAutoFit/>
          </a:bodyPr>
          <a:lstStyle/>
          <a:p>
            <a:r>
              <a:rPr lang="en-US" altLang="zh-TW" sz="1350" dirty="0"/>
              <a:t>To translate </a:t>
            </a:r>
            <a:r>
              <a:rPr lang="en-US" altLang="zh-TW" sz="1350" dirty="0">
                <a:solidFill>
                  <a:srgbClr val="3399FF"/>
                </a:solidFill>
              </a:rPr>
              <a:t>functional simulation waveform</a:t>
            </a:r>
            <a:r>
              <a:rPr lang="en-US" altLang="zh-TW" sz="1350" dirty="0"/>
              <a:t> to </a:t>
            </a:r>
            <a:r>
              <a:rPr lang="en-US" altLang="zh-TW" sz="1350" dirty="0">
                <a:solidFill>
                  <a:srgbClr val="3399FF"/>
                </a:solidFill>
              </a:rPr>
              <a:t>FTL</a:t>
            </a:r>
            <a:r>
              <a:rPr lang="en-US" altLang="zh-TW" sz="1350" dirty="0"/>
              <a:t> (Faraday Tester interface Language) format.</a:t>
            </a:r>
          </a:p>
          <a:p>
            <a:r>
              <a:rPr lang="en-US" altLang="zh-TW" sz="1350" dirty="0"/>
              <a:t>To detect violations against tester rules.</a:t>
            </a:r>
          </a:p>
        </p:txBody>
      </p:sp>
      <p:sp>
        <p:nvSpPr>
          <p:cNvPr id="3" name="Rectangle 2"/>
          <p:cNvSpPr/>
          <p:nvPr/>
        </p:nvSpPr>
        <p:spPr>
          <a:xfrm>
            <a:off x="-2155372" y="1916037"/>
            <a:ext cx="2119079" cy="1089529"/>
          </a:xfrm>
          <a:prstGeom prst="rect">
            <a:avLst/>
          </a:prstGeom>
        </p:spPr>
        <p:txBody>
          <a:bodyPr wrap="square">
            <a:spAutoFit/>
          </a:bodyPr>
          <a:lstStyle/>
          <a:p>
            <a:pPr>
              <a:lnSpc>
                <a:spcPct val="120000"/>
              </a:lnSpc>
            </a:pPr>
            <a:r>
              <a:rPr lang="en-US" altLang="zh-TW" sz="1350" dirty="0"/>
              <a:t>Pad cell list generator.</a:t>
            </a:r>
          </a:p>
          <a:p>
            <a:pPr>
              <a:lnSpc>
                <a:spcPct val="120000"/>
              </a:lnSpc>
            </a:pPr>
            <a:r>
              <a:rPr lang="en-US" altLang="zh-TW" sz="1350" dirty="0"/>
              <a:t>To generate the I/O pad list file information for test and simulation flow.</a:t>
            </a:r>
          </a:p>
        </p:txBody>
      </p:sp>
      <p:sp>
        <p:nvSpPr>
          <p:cNvPr id="6" name="Rectangle 5"/>
          <p:cNvSpPr/>
          <p:nvPr/>
        </p:nvSpPr>
        <p:spPr>
          <a:xfrm>
            <a:off x="-2060879" y="1154289"/>
            <a:ext cx="2182018" cy="784830"/>
          </a:xfrm>
          <a:prstGeom prst="rect">
            <a:avLst/>
          </a:prstGeom>
        </p:spPr>
        <p:txBody>
          <a:bodyPr wrap="square">
            <a:spAutoFit/>
          </a:bodyPr>
          <a:lstStyle/>
          <a:p>
            <a:pPr lvl="1"/>
            <a:r>
              <a:rPr lang="en-US" altLang="zh-TW" sz="1500" dirty="0"/>
              <a:t>ftl2ver: to generate </a:t>
            </a:r>
            <a:r>
              <a:rPr lang="en-US" altLang="zh-TW" sz="1500" dirty="0" err="1"/>
              <a:t>testbench</a:t>
            </a:r>
            <a:r>
              <a:rPr lang="en-US" altLang="zh-TW" sz="1500" dirty="0"/>
              <a:t> for simulation</a:t>
            </a:r>
          </a:p>
        </p:txBody>
      </p:sp>
      <p:sp>
        <p:nvSpPr>
          <p:cNvPr id="64" name="Rectangle 17"/>
          <p:cNvSpPr>
            <a:spLocks noChangeArrowheads="1"/>
          </p:cNvSpPr>
          <p:nvPr/>
        </p:nvSpPr>
        <p:spPr bwMode="auto">
          <a:xfrm>
            <a:off x="524491" y="4816738"/>
            <a:ext cx="562202" cy="222365"/>
          </a:xfrm>
          <a:prstGeom prst="rect">
            <a:avLst/>
          </a:prstGeom>
          <a:ln>
            <a:headEnd type="none" w="sm" len="sm"/>
            <a:tailEnd type="none" w="sm" len="sm"/>
          </a:ln>
          <a:extLst/>
        </p:spPr>
        <p:style>
          <a:lnRef idx="1">
            <a:schemeClr val="accent4"/>
          </a:lnRef>
          <a:fillRef idx="2">
            <a:schemeClr val="accent4"/>
          </a:fillRef>
          <a:effectRef idx="1">
            <a:schemeClr val="accent4"/>
          </a:effectRef>
          <a:fontRef idx="minor">
            <a:schemeClr val="dk1"/>
          </a:fontRef>
        </p:style>
        <p:txBody>
          <a:bodyPr wrap="none" anchor="ctr"/>
          <a:lstStyle/>
          <a:p>
            <a:pPr algn="ctr" defTabSz="571500" eaLnBrk="0" fontAlgn="base" hangingPunct="0">
              <a:spcBef>
                <a:spcPct val="30000"/>
              </a:spcBef>
              <a:spcAft>
                <a:spcPct val="0"/>
              </a:spcAft>
            </a:pPr>
            <a:r>
              <a:rPr kumimoji="1" lang="en-US" altLang="zh-TW" sz="750" b="1" dirty="0">
                <a:solidFill>
                  <a:schemeClr val="tx1">
                    <a:lumMod val="50000"/>
                  </a:schemeClr>
                </a:solidFill>
                <a:latin typeface="Arial" charset="0"/>
                <a:ea typeface="新細明體" pitchFamily="18" charset="-120"/>
              </a:rPr>
              <a:t>&lt;</a:t>
            </a:r>
            <a:r>
              <a:rPr kumimoji="1" lang="en-US" altLang="zh-TW" sz="750" b="1" dirty="0" err="1">
                <a:solidFill>
                  <a:schemeClr val="tx1">
                    <a:lumMod val="50000"/>
                  </a:schemeClr>
                </a:solidFill>
                <a:latin typeface="Arial" charset="0"/>
                <a:ea typeface="新細明體" pitchFamily="18" charset="-120"/>
              </a:rPr>
              <a:t>Projec</a:t>
            </a:r>
            <a:r>
              <a:rPr kumimoji="1" lang="en-US" altLang="zh-TW" sz="750" b="1" dirty="0">
                <a:solidFill>
                  <a:schemeClr val="tx1">
                    <a:lumMod val="50000"/>
                  </a:schemeClr>
                </a:solidFill>
                <a:latin typeface="Arial" charset="0"/>
                <a:ea typeface="新細明體" pitchFamily="18" charset="-120"/>
              </a:rPr>
              <a:t>&gt;.v</a:t>
            </a:r>
          </a:p>
        </p:txBody>
      </p:sp>
      <p:sp>
        <p:nvSpPr>
          <p:cNvPr id="65" name="Rectangle 17"/>
          <p:cNvSpPr>
            <a:spLocks noChangeArrowheads="1"/>
          </p:cNvSpPr>
          <p:nvPr/>
        </p:nvSpPr>
        <p:spPr bwMode="auto">
          <a:xfrm>
            <a:off x="1221121" y="4816738"/>
            <a:ext cx="562202" cy="222365"/>
          </a:xfrm>
          <a:prstGeom prst="rect">
            <a:avLst/>
          </a:prstGeom>
          <a:ln>
            <a:headEnd type="none" w="sm" len="sm"/>
            <a:tailEnd type="none" w="sm" len="sm"/>
          </a:ln>
          <a:extLst/>
        </p:spPr>
        <p:style>
          <a:lnRef idx="1">
            <a:schemeClr val="accent4"/>
          </a:lnRef>
          <a:fillRef idx="2">
            <a:schemeClr val="accent4"/>
          </a:fillRef>
          <a:effectRef idx="1">
            <a:schemeClr val="accent4"/>
          </a:effectRef>
          <a:fontRef idx="minor">
            <a:schemeClr val="dk1"/>
          </a:fontRef>
        </p:style>
        <p:txBody>
          <a:bodyPr wrap="none" anchor="ctr"/>
          <a:lstStyle/>
          <a:p>
            <a:pPr algn="ctr" defTabSz="571500" eaLnBrk="0" fontAlgn="base" hangingPunct="0">
              <a:spcBef>
                <a:spcPct val="30000"/>
              </a:spcBef>
              <a:spcAft>
                <a:spcPct val="0"/>
              </a:spcAft>
            </a:pPr>
            <a:r>
              <a:rPr kumimoji="1" lang="en-US" altLang="zh-TW" sz="750" b="1" dirty="0">
                <a:solidFill>
                  <a:schemeClr val="tx1">
                    <a:lumMod val="50000"/>
                  </a:schemeClr>
                </a:solidFill>
                <a:latin typeface="Arial" charset="0"/>
                <a:ea typeface="新細明體" pitchFamily="18" charset="-120"/>
              </a:rPr>
              <a:t>&lt;</a:t>
            </a:r>
            <a:r>
              <a:rPr kumimoji="1" lang="en-US" altLang="zh-TW" sz="750" b="1" dirty="0" err="1">
                <a:solidFill>
                  <a:schemeClr val="tx1">
                    <a:lumMod val="50000"/>
                  </a:schemeClr>
                </a:solidFill>
                <a:latin typeface="Arial" charset="0"/>
                <a:ea typeface="新細明體" pitchFamily="18" charset="-120"/>
              </a:rPr>
              <a:t>Projec</a:t>
            </a:r>
            <a:r>
              <a:rPr kumimoji="1" lang="en-US" altLang="zh-TW" sz="750" b="1" dirty="0">
                <a:solidFill>
                  <a:schemeClr val="tx1">
                    <a:lumMod val="50000"/>
                  </a:schemeClr>
                </a:solidFill>
                <a:latin typeface="Arial" charset="0"/>
                <a:ea typeface="新細明體" pitchFamily="18" charset="-120"/>
              </a:rPr>
              <a:t>&gt;.vg</a:t>
            </a:r>
          </a:p>
        </p:txBody>
      </p:sp>
      <p:sp>
        <p:nvSpPr>
          <p:cNvPr id="66" name="Rectangle 17"/>
          <p:cNvSpPr>
            <a:spLocks noChangeArrowheads="1"/>
          </p:cNvSpPr>
          <p:nvPr/>
        </p:nvSpPr>
        <p:spPr bwMode="auto">
          <a:xfrm>
            <a:off x="1973996" y="4821584"/>
            <a:ext cx="814537" cy="222365"/>
          </a:xfrm>
          <a:prstGeom prst="rect">
            <a:avLst/>
          </a:prstGeom>
          <a:ln>
            <a:headEnd type="none" w="sm" len="sm"/>
            <a:tailEnd type="none" w="sm" len="sm"/>
          </a:ln>
          <a:extLst/>
        </p:spPr>
        <p:style>
          <a:lnRef idx="1">
            <a:schemeClr val="accent4"/>
          </a:lnRef>
          <a:fillRef idx="2">
            <a:schemeClr val="accent4"/>
          </a:fillRef>
          <a:effectRef idx="1">
            <a:schemeClr val="accent4"/>
          </a:effectRef>
          <a:fontRef idx="minor">
            <a:schemeClr val="dk1"/>
          </a:fontRef>
        </p:style>
        <p:txBody>
          <a:bodyPr wrap="none" anchor="ctr"/>
          <a:lstStyle/>
          <a:p>
            <a:pPr algn="ctr" defTabSz="571500" eaLnBrk="0" fontAlgn="base" hangingPunct="0">
              <a:spcBef>
                <a:spcPct val="30000"/>
              </a:spcBef>
              <a:spcAft>
                <a:spcPct val="0"/>
              </a:spcAft>
            </a:pPr>
            <a:r>
              <a:rPr kumimoji="1" lang="en-US" altLang="zh-TW" sz="750" b="1" dirty="0">
                <a:solidFill>
                  <a:schemeClr val="tx1">
                    <a:lumMod val="50000"/>
                  </a:schemeClr>
                </a:solidFill>
                <a:latin typeface="Arial" charset="0"/>
                <a:ea typeface="新細明體" pitchFamily="18" charset="-120"/>
              </a:rPr>
              <a:t>&lt;</a:t>
            </a:r>
            <a:r>
              <a:rPr kumimoji="1" lang="en-US" altLang="zh-TW" sz="750" b="1" dirty="0" err="1">
                <a:solidFill>
                  <a:schemeClr val="tx1">
                    <a:lumMod val="50000"/>
                  </a:schemeClr>
                </a:solidFill>
                <a:latin typeface="Arial" charset="0"/>
                <a:ea typeface="新細明體" pitchFamily="18" charset="-120"/>
              </a:rPr>
              <a:t>Projec</a:t>
            </a:r>
            <a:r>
              <a:rPr kumimoji="1" lang="en-US" altLang="zh-TW" sz="750" b="1" dirty="0">
                <a:solidFill>
                  <a:schemeClr val="tx1">
                    <a:lumMod val="50000"/>
                  </a:schemeClr>
                </a:solidFill>
                <a:latin typeface="Arial" charset="0"/>
                <a:ea typeface="新細明體" pitchFamily="18" charset="-120"/>
              </a:rPr>
              <a:t>&gt;.</a:t>
            </a:r>
            <a:r>
              <a:rPr kumimoji="1" lang="en-US" altLang="zh-TW" sz="750" b="1" dirty="0" err="1">
                <a:solidFill>
                  <a:schemeClr val="tx1">
                    <a:lumMod val="50000"/>
                  </a:schemeClr>
                </a:solidFill>
                <a:latin typeface="Arial" charset="0"/>
                <a:ea typeface="新細明體" pitchFamily="18" charset="-120"/>
              </a:rPr>
              <a:t>tstmb</a:t>
            </a:r>
            <a:endParaRPr kumimoji="1" lang="en-US" altLang="zh-TW" sz="750" b="1" dirty="0">
              <a:solidFill>
                <a:schemeClr val="tx1">
                  <a:lumMod val="50000"/>
                </a:schemeClr>
              </a:solidFill>
              <a:latin typeface="Arial" charset="0"/>
              <a:ea typeface="新細明體" pitchFamily="18" charset="-120"/>
            </a:endParaRPr>
          </a:p>
        </p:txBody>
      </p:sp>
      <p:sp>
        <p:nvSpPr>
          <p:cNvPr id="67" name="Rectangle 17"/>
          <p:cNvSpPr>
            <a:spLocks noChangeArrowheads="1"/>
          </p:cNvSpPr>
          <p:nvPr/>
        </p:nvSpPr>
        <p:spPr bwMode="auto">
          <a:xfrm>
            <a:off x="2914217" y="4823446"/>
            <a:ext cx="842785" cy="222365"/>
          </a:xfrm>
          <a:prstGeom prst="rect">
            <a:avLst/>
          </a:prstGeom>
          <a:ln>
            <a:headEnd type="none" w="sm" len="sm"/>
            <a:tailEnd type="none" w="sm" len="sm"/>
          </a:ln>
          <a:extLst/>
        </p:spPr>
        <p:style>
          <a:lnRef idx="1">
            <a:schemeClr val="accent4"/>
          </a:lnRef>
          <a:fillRef idx="2">
            <a:schemeClr val="accent4"/>
          </a:fillRef>
          <a:effectRef idx="1">
            <a:schemeClr val="accent4"/>
          </a:effectRef>
          <a:fontRef idx="minor">
            <a:schemeClr val="dk1"/>
          </a:fontRef>
        </p:style>
        <p:txBody>
          <a:bodyPr wrap="none" anchor="ctr"/>
          <a:lstStyle/>
          <a:p>
            <a:pPr algn="ctr" defTabSz="571500" eaLnBrk="0" fontAlgn="base" hangingPunct="0">
              <a:spcBef>
                <a:spcPct val="30000"/>
              </a:spcBef>
              <a:spcAft>
                <a:spcPct val="0"/>
              </a:spcAft>
            </a:pPr>
            <a:r>
              <a:rPr kumimoji="1" lang="en-US" altLang="zh-TW" sz="750" b="1" dirty="0">
                <a:solidFill>
                  <a:schemeClr val="tx1">
                    <a:lumMod val="50000"/>
                  </a:schemeClr>
                </a:solidFill>
                <a:latin typeface="Arial" charset="0"/>
                <a:ea typeface="新細明體" pitchFamily="18" charset="-120"/>
              </a:rPr>
              <a:t>&lt;</a:t>
            </a:r>
            <a:r>
              <a:rPr kumimoji="1" lang="en-US" altLang="zh-TW" sz="750" b="1" dirty="0" err="1">
                <a:solidFill>
                  <a:schemeClr val="tx1">
                    <a:lumMod val="50000"/>
                  </a:schemeClr>
                </a:solidFill>
                <a:latin typeface="Arial" charset="0"/>
                <a:ea typeface="新細明體" pitchFamily="18" charset="-120"/>
              </a:rPr>
              <a:t>Projec</a:t>
            </a:r>
            <a:r>
              <a:rPr kumimoji="1" lang="en-US" altLang="zh-TW" sz="750" b="1" dirty="0">
                <a:solidFill>
                  <a:schemeClr val="tx1">
                    <a:lumMod val="50000"/>
                  </a:schemeClr>
                </a:solidFill>
                <a:latin typeface="Arial" charset="0"/>
                <a:ea typeface="新細明體" pitchFamily="18" charset="-120"/>
              </a:rPr>
              <a:t>&gt;.</a:t>
            </a:r>
            <a:r>
              <a:rPr kumimoji="1" lang="en-US" altLang="zh-TW" sz="750" b="1" dirty="0" err="1">
                <a:solidFill>
                  <a:schemeClr val="tx1">
                    <a:lumMod val="50000"/>
                  </a:schemeClr>
                </a:solidFill>
                <a:latin typeface="Arial" charset="0"/>
                <a:ea typeface="新細明體" pitchFamily="18" charset="-120"/>
              </a:rPr>
              <a:t>v.fixass</a:t>
            </a:r>
            <a:endParaRPr kumimoji="1" lang="en-US" altLang="zh-TW" sz="750" b="1" dirty="0">
              <a:solidFill>
                <a:schemeClr val="tx1">
                  <a:lumMod val="50000"/>
                </a:schemeClr>
              </a:solidFill>
              <a:latin typeface="Arial" charset="0"/>
              <a:ea typeface="新細明體" pitchFamily="18" charset="-120"/>
            </a:endParaRPr>
          </a:p>
        </p:txBody>
      </p:sp>
      <p:sp>
        <p:nvSpPr>
          <p:cNvPr id="68" name="Rectangle 17"/>
          <p:cNvSpPr>
            <a:spLocks noChangeArrowheads="1"/>
          </p:cNvSpPr>
          <p:nvPr/>
        </p:nvSpPr>
        <p:spPr bwMode="auto">
          <a:xfrm>
            <a:off x="3912975" y="4821584"/>
            <a:ext cx="900175" cy="222365"/>
          </a:xfrm>
          <a:prstGeom prst="rect">
            <a:avLst/>
          </a:prstGeom>
          <a:ln>
            <a:headEnd type="none" w="sm" len="sm"/>
            <a:tailEnd type="none" w="sm" len="sm"/>
          </a:ln>
          <a:extLst/>
        </p:spPr>
        <p:style>
          <a:lnRef idx="1">
            <a:schemeClr val="accent4"/>
          </a:lnRef>
          <a:fillRef idx="2">
            <a:schemeClr val="accent4"/>
          </a:fillRef>
          <a:effectRef idx="1">
            <a:schemeClr val="accent4"/>
          </a:effectRef>
          <a:fontRef idx="minor">
            <a:schemeClr val="dk1"/>
          </a:fontRef>
        </p:style>
        <p:txBody>
          <a:bodyPr wrap="none" anchor="ctr"/>
          <a:lstStyle/>
          <a:p>
            <a:pPr algn="ctr" defTabSz="571500" eaLnBrk="0" fontAlgn="base" hangingPunct="0">
              <a:spcBef>
                <a:spcPct val="30000"/>
              </a:spcBef>
              <a:spcAft>
                <a:spcPct val="0"/>
              </a:spcAft>
            </a:pPr>
            <a:r>
              <a:rPr kumimoji="1" lang="en-US" altLang="zh-TW" sz="750" b="1" dirty="0">
                <a:solidFill>
                  <a:schemeClr val="tx1">
                    <a:lumMod val="50000"/>
                  </a:schemeClr>
                </a:solidFill>
                <a:latin typeface="Arial" charset="0"/>
                <a:ea typeface="新細明體" pitchFamily="18" charset="-120"/>
              </a:rPr>
              <a:t>&lt;</a:t>
            </a:r>
            <a:r>
              <a:rPr kumimoji="1" lang="en-US" altLang="zh-TW" sz="750" b="1" dirty="0" err="1">
                <a:solidFill>
                  <a:schemeClr val="tx1">
                    <a:lumMod val="50000"/>
                  </a:schemeClr>
                </a:solidFill>
                <a:latin typeface="Arial" charset="0"/>
                <a:ea typeface="新細明體" pitchFamily="18" charset="-120"/>
              </a:rPr>
              <a:t>Projec</a:t>
            </a:r>
            <a:r>
              <a:rPr kumimoji="1" lang="en-US" altLang="zh-TW" sz="750" b="1" dirty="0">
                <a:solidFill>
                  <a:schemeClr val="tx1">
                    <a:lumMod val="50000"/>
                  </a:schemeClr>
                </a:solidFill>
                <a:latin typeface="Arial" charset="0"/>
                <a:ea typeface="新細明體" pitchFamily="18" charset="-120"/>
              </a:rPr>
              <a:t>&gt;.</a:t>
            </a:r>
            <a:r>
              <a:rPr kumimoji="1" lang="en-US" altLang="zh-TW" sz="750" b="1" dirty="0" err="1">
                <a:solidFill>
                  <a:schemeClr val="tx1">
                    <a:lumMod val="50000"/>
                  </a:schemeClr>
                </a:solidFill>
                <a:latin typeface="Arial" charset="0"/>
                <a:ea typeface="新細明體" pitchFamily="18" charset="-120"/>
              </a:rPr>
              <a:t>v.feco</a:t>
            </a:r>
            <a:endParaRPr kumimoji="1" lang="en-US" altLang="zh-TW" sz="750" b="1" dirty="0">
              <a:solidFill>
                <a:schemeClr val="tx1">
                  <a:lumMod val="50000"/>
                </a:schemeClr>
              </a:solidFill>
              <a:latin typeface="Arial" charset="0"/>
              <a:ea typeface="新細明體" pitchFamily="18" charset="-120"/>
            </a:endParaRPr>
          </a:p>
        </p:txBody>
      </p:sp>
      <p:cxnSp>
        <p:nvCxnSpPr>
          <p:cNvPr id="10" name="Straight Arrow Connector 9"/>
          <p:cNvCxnSpPr>
            <a:stCxn id="64" idx="3"/>
            <a:endCxn id="65" idx="1"/>
          </p:cNvCxnSpPr>
          <p:nvPr/>
        </p:nvCxnSpPr>
        <p:spPr>
          <a:xfrm>
            <a:off x="1086693" y="4927920"/>
            <a:ext cx="134428" cy="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73" name="Straight Arrow Connector 72"/>
          <p:cNvCxnSpPr>
            <a:stCxn id="65" idx="3"/>
            <a:endCxn id="66" idx="1"/>
          </p:cNvCxnSpPr>
          <p:nvPr/>
        </p:nvCxnSpPr>
        <p:spPr>
          <a:xfrm>
            <a:off x="1783323" y="4927921"/>
            <a:ext cx="190673" cy="4846"/>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78" name="Straight Arrow Connector 77"/>
          <p:cNvCxnSpPr>
            <a:stCxn id="66" idx="3"/>
            <a:endCxn id="67" idx="1"/>
          </p:cNvCxnSpPr>
          <p:nvPr/>
        </p:nvCxnSpPr>
        <p:spPr>
          <a:xfrm>
            <a:off x="2788532" y="4932767"/>
            <a:ext cx="125685" cy="186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83" name="Straight Arrow Connector 82"/>
          <p:cNvCxnSpPr>
            <a:stCxn id="67" idx="3"/>
            <a:endCxn id="68" idx="1"/>
          </p:cNvCxnSpPr>
          <p:nvPr/>
        </p:nvCxnSpPr>
        <p:spPr>
          <a:xfrm flipV="1">
            <a:off x="3757001" y="4932767"/>
            <a:ext cx="155974" cy="186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92" name="Rectangle 17"/>
          <p:cNvSpPr>
            <a:spLocks noChangeArrowheads="1"/>
          </p:cNvSpPr>
          <p:nvPr/>
        </p:nvSpPr>
        <p:spPr bwMode="auto">
          <a:xfrm>
            <a:off x="1086693" y="5213948"/>
            <a:ext cx="976448" cy="222365"/>
          </a:xfrm>
          <a:prstGeom prst="rect">
            <a:avLst/>
          </a:prstGeom>
          <a:ln>
            <a:headEnd type="none" w="sm" len="sm"/>
            <a:tailEnd type="none" w="sm" len="sm"/>
          </a:ln>
          <a:extLst/>
        </p:spPr>
        <p:style>
          <a:lnRef idx="1">
            <a:schemeClr val="accent4"/>
          </a:lnRef>
          <a:fillRef idx="2">
            <a:schemeClr val="accent4"/>
          </a:fillRef>
          <a:effectRef idx="1">
            <a:schemeClr val="accent4"/>
          </a:effectRef>
          <a:fontRef idx="minor">
            <a:schemeClr val="dk1"/>
          </a:fontRef>
        </p:style>
        <p:txBody>
          <a:bodyPr wrap="none" anchor="ctr"/>
          <a:lstStyle/>
          <a:p>
            <a:pPr algn="ctr" defTabSz="571500" eaLnBrk="0" fontAlgn="base" hangingPunct="0">
              <a:spcBef>
                <a:spcPct val="30000"/>
              </a:spcBef>
              <a:spcAft>
                <a:spcPct val="0"/>
              </a:spcAft>
            </a:pPr>
            <a:r>
              <a:rPr kumimoji="1" lang="en-US" altLang="zh-TW" sz="750" b="1" dirty="0">
                <a:solidFill>
                  <a:schemeClr val="tx1">
                    <a:lumMod val="50000"/>
                  </a:schemeClr>
                </a:solidFill>
                <a:latin typeface="Arial" charset="0"/>
                <a:ea typeface="新細明體" pitchFamily="18" charset="-120"/>
              </a:rPr>
              <a:t>&lt;</a:t>
            </a:r>
            <a:r>
              <a:rPr kumimoji="1" lang="en-US" altLang="zh-TW" sz="750" b="1" dirty="0" err="1">
                <a:solidFill>
                  <a:schemeClr val="tx1">
                    <a:lumMod val="50000"/>
                  </a:schemeClr>
                </a:solidFill>
                <a:latin typeface="Arial" charset="0"/>
                <a:ea typeface="新細明體" pitchFamily="18" charset="-120"/>
              </a:rPr>
              <a:t>Projec</a:t>
            </a:r>
            <a:r>
              <a:rPr kumimoji="1" lang="en-US" altLang="zh-TW" sz="750" b="1" dirty="0">
                <a:solidFill>
                  <a:schemeClr val="tx1">
                    <a:lumMod val="50000"/>
                  </a:schemeClr>
                </a:solidFill>
                <a:latin typeface="Arial" charset="0"/>
                <a:ea typeface="新細明體" pitchFamily="18" charset="-120"/>
              </a:rPr>
              <a:t>&gt;_</a:t>
            </a:r>
            <a:r>
              <a:rPr kumimoji="1" lang="en-US" altLang="zh-TW" sz="750" b="1" dirty="0" err="1">
                <a:solidFill>
                  <a:schemeClr val="tx1">
                    <a:lumMod val="50000"/>
                  </a:schemeClr>
                </a:solidFill>
                <a:latin typeface="Arial" charset="0"/>
                <a:ea typeface="新細明體" pitchFamily="18" charset="-120"/>
              </a:rPr>
              <a:t>MBIST.sdc</a:t>
            </a:r>
            <a:endParaRPr kumimoji="1" lang="en-US" altLang="zh-TW" sz="750" b="1" dirty="0">
              <a:solidFill>
                <a:schemeClr val="tx1">
                  <a:lumMod val="50000"/>
                </a:schemeClr>
              </a:solidFill>
              <a:latin typeface="Arial" charset="0"/>
              <a:ea typeface="新細明體" pitchFamily="18" charset="-120"/>
            </a:endParaRPr>
          </a:p>
        </p:txBody>
      </p:sp>
      <p:sp>
        <p:nvSpPr>
          <p:cNvPr id="93" name="Rectangle 17"/>
          <p:cNvSpPr>
            <a:spLocks noChangeArrowheads="1"/>
          </p:cNvSpPr>
          <p:nvPr/>
        </p:nvSpPr>
        <p:spPr bwMode="auto">
          <a:xfrm>
            <a:off x="2303095" y="5213948"/>
            <a:ext cx="1406213" cy="222365"/>
          </a:xfrm>
          <a:prstGeom prst="rect">
            <a:avLst/>
          </a:prstGeom>
          <a:ln>
            <a:headEnd type="none" w="sm" len="sm"/>
            <a:tailEnd type="none" w="sm" len="sm"/>
          </a:ln>
          <a:extLst/>
        </p:spPr>
        <p:style>
          <a:lnRef idx="1">
            <a:schemeClr val="accent4"/>
          </a:lnRef>
          <a:fillRef idx="2">
            <a:schemeClr val="accent4"/>
          </a:fillRef>
          <a:effectRef idx="1">
            <a:schemeClr val="accent4"/>
          </a:effectRef>
          <a:fontRef idx="minor">
            <a:schemeClr val="dk1"/>
          </a:fontRef>
        </p:style>
        <p:txBody>
          <a:bodyPr wrap="none" anchor="ctr"/>
          <a:lstStyle/>
          <a:p>
            <a:pPr algn="ctr" defTabSz="571500" eaLnBrk="0" fontAlgn="base" hangingPunct="0">
              <a:spcBef>
                <a:spcPct val="30000"/>
              </a:spcBef>
              <a:spcAft>
                <a:spcPct val="0"/>
              </a:spcAft>
            </a:pPr>
            <a:r>
              <a:rPr kumimoji="1" lang="en-US" altLang="zh-TW" sz="750" b="1" dirty="0">
                <a:solidFill>
                  <a:schemeClr val="tx1">
                    <a:lumMod val="50000"/>
                  </a:schemeClr>
                </a:solidFill>
                <a:latin typeface="Arial" charset="0"/>
                <a:ea typeface="新細明體" pitchFamily="18" charset="-120"/>
              </a:rPr>
              <a:t>&lt;</a:t>
            </a:r>
            <a:r>
              <a:rPr kumimoji="1" lang="en-US" altLang="zh-TW" sz="750" b="1" dirty="0" err="1">
                <a:solidFill>
                  <a:schemeClr val="tx1">
                    <a:lumMod val="50000"/>
                  </a:schemeClr>
                </a:solidFill>
                <a:latin typeface="Arial" charset="0"/>
                <a:ea typeface="新細明體" pitchFamily="18" charset="-120"/>
              </a:rPr>
              <a:t>Projec</a:t>
            </a:r>
            <a:r>
              <a:rPr kumimoji="1" lang="en-US" altLang="zh-TW" sz="750" b="1" dirty="0">
                <a:solidFill>
                  <a:schemeClr val="tx1">
                    <a:lumMod val="50000"/>
                  </a:schemeClr>
                </a:solidFill>
                <a:latin typeface="Arial" charset="0"/>
                <a:ea typeface="新細明體" pitchFamily="18" charset="-120"/>
              </a:rPr>
              <a:t>&gt;_</a:t>
            </a:r>
            <a:r>
              <a:rPr kumimoji="1" lang="en-US" altLang="zh-TW" sz="750" b="1" dirty="0" err="1">
                <a:solidFill>
                  <a:schemeClr val="tx1">
                    <a:lumMod val="50000"/>
                  </a:schemeClr>
                </a:solidFill>
                <a:latin typeface="Arial" charset="0"/>
                <a:ea typeface="新細明體" pitchFamily="18" charset="-120"/>
              </a:rPr>
              <a:t>MBIST_expand.sdc</a:t>
            </a:r>
            <a:endParaRPr kumimoji="1" lang="en-US" altLang="zh-TW" sz="750" b="1" dirty="0">
              <a:solidFill>
                <a:schemeClr val="tx1">
                  <a:lumMod val="50000"/>
                </a:schemeClr>
              </a:solidFill>
              <a:latin typeface="Arial" charset="0"/>
              <a:ea typeface="新細明體" pitchFamily="18" charset="-120"/>
            </a:endParaRPr>
          </a:p>
        </p:txBody>
      </p:sp>
      <p:cxnSp>
        <p:nvCxnSpPr>
          <p:cNvPr id="30" name="Straight Arrow Connector 29"/>
          <p:cNvCxnSpPr>
            <a:stCxn id="92" idx="3"/>
            <a:endCxn id="93" idx="1"/>
          </p:cNvCxnSpPr>
          <p:nvPr/>
        </p:nvCxnSpPr>
        <p:spPr>
          <a:xfrm>
            <a:off x="2063140" y="5325130"/>
            <a:ext cx="239954" cy="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24" name="TextBox 223"/>
          <p:cNvSpPr txBox="1"/>
          <p:nvPr/>
        </p:nvSpPr>
        <p:spPr>
          <a:xfrm>
            <a:off x="524491" y="5111014"/>
            <a:ext cx="2746028" cy="1131079"/>
          </a:xfrm>
          <a:prstGeom prst="rect">
            <a:avLst/>
          </a:prstGeom>
          <a:noFill/>
        </p:spPr>
        <p:txBody>
          <a:bodyPr wrap="square" rtlCol="0">
            <a:spAutoFit/>
          </a:bodyPr>
          <a:lstStyle/>
          <a:p>
            <a:r>
              <a:rPr lang="en-US" sz="1350" dirty="0"/>
              <a:t>Release data:</a:t>
            </a:r>
          </a:p>
          <a:p>
            <a:r>
              <a:rPr lang="en-US" sz="1350" dirty="0" err="1"/>
              <a:t>MBIST_netlist</a:t>
            </a:r>
            <a:endParaRPr lang="en-US" sz="1350" dirty="0"/>
          </a:p>
          <a:p>
            <a:r>
              <a:rPr lang="en-US" sz="1350" dirty="0"/>
              <a:t>&lt;Project&gt;.</a:t>
            </a:r>
            <a:r>
              <a:rPr lang="en-US" sz="1350" dirty="0" err="1"/>
              <a:t>sdc</a:t>
            </a:r>
            <a:endParaRPr lang="en-US" sz="1350" dirty="0"/>
          </a:p>
          <a:p>
            <a:r>
              <a:rPr lang="en-US" sz="1350" dirty="0"/>
              <a:t>&lt;Project&gt;_</a:t>
            </a:r>
            <a:r>
              <a:rPr lang="en-US" sz="1350" dirty="0" err="1"/>
              <a:t>MBIST_expand.sdc</a:t>
            </a:r>
            <a:endParaRPr lang="en-US" sz="1350" dirty="0"/>
          </a:p>
          <a:p>
            <a:r>
              <a:rPr lang="en-US" sz="1350" dirty="0" err="1"/>
              <a:t>DFT_size_cell_only.sdc</a:t>
            </a:r>
            <a:endParaRPr lang="en-US" sz="1350" dirty="0"/>
          </a:p>
        </p:txBody>
      </p:sp>
      <p:grpSp>
        <p:nvGrpSpPr>
          <p:cNvPr id="7" name="Group 6"/>
          <p:cNvGrpSpPr/>
          <p:nvPr/>
        </p:nvGrpSpPr>
        <p:grpSpPr>
          <a:xfrm>
            <a:off x="7291887" y="2443153"/>
            <a:ext cx="1781101" cy="562413"/>
            <a:chOff x="4989953" y="921668"/>
            <a:chExt cx="1960849" cy="575827"/>
          </a:xfrm>
        </p:grpSpPr>
        <p:sp>
          <p:nvSpPr>
            <p:cNvPr id="80" name="Rectangle 69"/>
            <p:cNvSpPr>
              <a:spLocks noChangeArrowheads="1"/>
            </p:cNvSpPr>
            <p:nvPr/>
          </p:nvSpPr>
          <p:spPr bwMode="auto">
            <a:xfrm>
              <a:off x="4989953" y="921668"/>
              <a:ext cx="1960849" cy="575827"/>
            </a:xfrm>
            <a:prstGeom prst="rect">
              <a:avLst/>
            </a:prstGeom>
            <a:solidFill>
              <a:schemeClr val="accent3"/>
            </a:solidFill>
            <a:ln>
              <a:solidFill>
                <a:schemeClr val="bg1"/>
              </a:solidFill>
              <a:headEnd/>
              <a:tailEnd/>
            </a:ln>
          </p:spPr>
          <p:style>
            <a:lnRef idx="1">
              <a:schemeClr val="dk1"/>
            </a:lnRef>
            <a:fillRef idx="2">
              <a:schemeClr val="dk1"/>
            </a:fillRef>
            <a:effectRef idx="1">
              <a:schemeClr val="dk1"/>
            </a:effectRef>
            <a:fontRef idx="minor">
              <a:schemeClr val="dk1"/>
            </a:fontRef>
          </p:style>
          <p:txBody>
            <a:bodyPr wrap="square" rtlCol="0" anchor="t"/>
            <a:lstStyle/>
            <a:p>
              <a:pPr algn="ctr"/>
              <a:r>
                <a:rPr lang="en-US" altLang="zh-TW" sz="900" b="1" kern="0" dirty="0" smtClean="0">
                  <a:solidFill>
                    <a:schemeClr val="tx1"/>
                  </a:solidFill>
                </a:rPr>
                <a:t>Post-layout </a:t>
              </a:r>
              <a:r>
                <a:rPr lang="en-US" altLang="zh-TW" sz="900" b="1" kern="0" dirty="0">
                  <a:solidFill>
                    <a:schemeClr val="tx1"/>
                  </a:solidFill>
                </a:rPr>
                <a:t>Netlist </a:t>
              </a:r>
              <a:r>
                <a:rPr lang="en-US" altLang="zh-TW" sz="900" b="1" kern="0" dirty="0" smtClean="0">
                  <a:solidFill>
                    <a:schemeClr val="tx1"/>
                  </a:solidFill>
                </a:rPr>
                <a:t>Verification</a:t>
              </a:r>
              <a:endParaRPr lang="en-US" altLang="zh-TW" sz="900" b="1" kern="0" dirty="0">
                <a:solidFill>
                  <a:schemeClr val="tx1"/>
                </a:solidFill>
              </a:endParaRPr>
            </a:p>
            <a:p>
              <a:pPr algn="ctr"/>
              <a:endParaRPr lang="zh-TW" altLang="en-US" sz="900" b="1" kern="0" dirty="0">
                <a:solidFill>
                  <a:schemeClr val="tx1"/>
                </a:solidFill>
                <a:ea typeface="微軟正黑體"/>
              </a:endParaRPr>
            </a:p>
          </p:txBody>
        </p:sp>
        <p:sp>
          <p:nvSpPr>
            <p:cNvPr id="84" name="Rectangle 64"/>
            <p:cNvSpPr>
              <a:spLocks noChangeArrowheads="1"/>
            </p:cNvSpPr>
            <p:nvPr/>
          </p:nvSpPr>
          <p:spPr bwMode="auto">
            <a:xfrm>
              <a:off x="5186628" y="1224514"/>
              <a:ext cx="315731" cy="155972"/>
            </a:xfrm>
            <a:prstGeom prst="rect">
              <a:avLst/>
            </a:prstGeom>
            <a:ln>
              <a:headEnd type="none" w="sm" len="sm"/>
              <a:tailEnd type="none" w="sm" len="sm"/>
            </a:ln>
            <a:extLst/>
          </p:spPr>
          <p:style>
            <a:lnRef idx="1">
              <a:schemeClr val="accent4"/>
            </a:lnRef>
            <a:fillRef idx="2">
              <a:schemeClr val="accent4"/>
            </a:fillRef>
            <a:effectRef idx="1">
              <a:schemeClr val="accent4"/>
            </a:effectRef>
            <a:fontRef idx="minor">
              <a:schemeClr val="dk1"/>
            </a:fontRef>
          </p:style>
          <p:txBody>
            <a:bodyPr wrap="none" anchor="ctr"/>
            <a:lstStyle/>
            <a:p>
              <a:pPr algn="ctr" defTabSz="571500" eaLnBrk="0" fontAlgn="base" hangingPunct="0">
                <a:spcBef>
                  <a:spcPct val="30000"/>
                </a:spcBef>
                <a:spcAft>
                  <a:spcPct val="0"/>
                </a:spcAft>
              </a:pPr>
              <a:r>
                <a:rPr kumimoji="1" lang="en-US" altLang="zh-TW" sz="750" b="1" dirty="0" err="1">
                  <a:solidFill>
                    <a:schemeClr val="tx1">
                      <a:lumMod val="50000"/>
                    </a:schemeClr>
                  </a:solidFill>
                  <a:latin typeface="Arial" charset="0"/>
                  <a:ea typeface="新細明體" pitchFamily="18" charset="-120"/>
                </a:rPr>
                <a:t>flec</a:t>
              </a:r>
              <a:endParaRPr kumimoji="1" lang="en-US" altLang="zh-TW" sz="750" b="1" dirty="0">
                <a:solidFill>
                  <a:schemeClr val="tx1">
                    <a:lumMod val="50000"/>
                  </a:schemeClr>
                </a:solidFill>
                <a:latin typeface="Arial" charset="0"/>
                <a:ea typeface="新細明體" pitchFamily="18" charset="-120"/>
              </a:endParaRPr>
            </a:p>
          </p:txBody>
        </p:sp>
        <p:sp>
          <p:nvSpPr>
            <p:cNvPr id="85" name="Rectangle 15"/>
            <p:cNvSpPr>
              <a:spLocks noChangeArrowheads="1"/>
            </p:cNvSpPr>
            <p:nvPr/>
          </p:nvSpPr>
          <p:spPr bwMode="auto">
            <a:xfrm>
              <a:off x="5660196" y="1224514"/>
              <a:ext cx="311575" cy="155972"/>
            </a:xfrm>
            <a:prstGeom prst="rect">
              <a:avLst/>
            </a:prstGeom>
            <a:ln>
              <a:headEnd type="none" w="sm" len="sm"/>
              <a:tailEnd type="none" w="sm" len="sm"/>
            </a:ln>
            <a:extLst/>
          </p:spPr>
          <p:style>
            <a:lnRef idx="1">
              <a:schemeClr val="accent4"/>
            </a:lnRef>
            <a:fillRef idx="2">
              <a:schemeClr val="accent4"/>
            </a:fillRef>
            <a:effectRef idx="1">
              <a:schemeClr val="accent4"/>
            </a:effectRef>
            <a:fontRef idx="minor">
              <a:schemeClr val="dk1"/>
            </a:fontRef>
          </p:style>
          <p:txBody>
            <a:bodyPr wrap="none" anchor="ctr"/>
            <a:lstStyle>
              <a:lvl1pPr algn="l" defTabSz="762000">
                <a:defRPr kumimoji="1">
                  <a:solidFill>
                    <a:schemeClr val="tx1"/>
                  </a:solidFill>
                  <a:latin typeface="Arial" charset="0"/>
                  <a:ea typeface="新細明體" pitchFamily="18" charset="-120"/>
                </a:defRPr>
              </a:lvl1pPr>
              <a:lvl2pPr marL="571500" algn="l" defTabSz="762000">
                <a:defRPr kumimoji="1">
                  <a:solidFill>
                    <a:schemeClr val="tx1"/>
                  </a:solidFill>
                  <a:latin typeface="Arial" charset="0"/>
                  <a:ea typeface="新細明體" pitchFamily="18" charset="-120"/>
                </a:defRPr>
              </a:lvl2pPr>
              <a:lvl3pPr marL="1143000" algn="l" defTabSz="762000">
                <a:defRPr kumimoji="1">
                  <a:solidFill>
                    <a:schemeClr val="tx1"/>
                  </a:solidFill>
                  <a:latin typeface="Arial" charset="0"/>
                  <a:ea typeface="新細明體" pitchFamily="18" charset="-120"/>
                </a:defRPr>
              </a:lvl3pPr>
              <a:lvl4pPr marL="1714500" algn="l" defTabSz="762000">
                <a:defRPr kumimoji="1">
                  <a:solidFill>
                    <a:schemeClr val="tx1"/>
                  </a:solidFill>
                  <a:latin typeface="Arial" charset="0"/>
                  <a:ea typeface="新細明體" pitchFamily="18" charset="-120"/>
                </a:defRPr>
              </a:lvl4pPr>
              <a:lvl5pPr marL="2286000" algn="l" defTabSz="762000">
                <a:defRPr kumimoji="1">
                  <a:solidFill>
                    <a:schemeClr val="tx1"/>
                  </a:solidFill>
                  <a:latin typeface="Arial" charset="0"/>
                  <a:ea typeface="新細明體" pitchFamily="18" charset="-120"/>
                </a:defRPr>
              </a:lvl5pPr>
              <a:lvl6pPr marL="2743200" defTabSz="762000" fontAlgn="base">
                <a:spcBef>
                  <a:spcPct val="0"/>
                </a:spcBef>
                <a:spcAft>
                  <a:spcPct val="0"/>
                </a:spcAft>
                <a:defRPr kumimoji="1">
                  <a:solidFill>
                    <a:schemeClr val="tx1"/>
                  </a:solidFill>
                  <a:latin typeface="Arial" charset="0"/>
                  <a:ea typeface="新細明體" pitchFamily="18" charset="-120"/>
                </a:defRPr>
              </a:lvl6pPr>
              <a:lvl7pPr marL="3200400" defTabSz="762000" fontAlgn="base">
                <a:spcBef>
                  <a:spcPct val="0"/>
                </a:spcBef>
                <a:spcAft>
                  <a:spcPct val="0"/>
                </a:spcAft>
                <a:defRPr kumimoji="1">
                  <a:solidFill>
                    <a:schemeClr val="tx1"/>
                  </a:solidFill>
                  <a:latin typeface="Arial" charset="0"/>
                  <a:ea typeface="新細明體" pitchFamily="18" charset="-120"/>
                </a:defRPr>
              </a:lvl7pPr>
              <a:lvl8pPr marL="3657600" defTabSz="762000" fontAlgn="base">
                <a:spcBef>
                  <a:spcPct val="0"/>
                </a:spcBef>
                <a:spcAft>
                  <a:spcPct val="0"/>
                </a:spcAft>
                <a:defRPr kumimoji="1">
                  <a:solidFill>
                    <a:schemeClr val="tx1"/>
                  </a:solidFill>
                  <a:latin typeface="Arial" charset="0"/>
                  <a:ea typeface="新細明體" pitchFamily="18" charset="-120"/>
                </a:defRPr>
              </a:lvl8pPr>
              <a:lvl9pPr marL="4114800" defTabSz="762000" fontAlgn="base">
                <a:spcBef>
                  <a:spcPct val="0"/>
                </a:spcBef>
                <a:spcAft>
                  <a:spcPct val="0"/>
                </a:spcAft>
                <a:defRPr kumimoji="1">
                  <a:solidFill>
                    <a:schemeClr val="tx1"/>
                  </a:solidFill>
                  <a:latin typeface="Arial" charset="0"/>
                  <a:ea typeface="新細明體" pitchFamily="18" charset="-120"/>
                </a:defRPr>
              </a:lvl9pPr>
            </a:lstStyle>
            <a:p>
              <a:pPr algn="ctr" eaLnBrk="0" fontAlgn="base" hangingPunct="0">
                <a:spcBef>
                  <a:spcPct val="30000"/>
                </a:spcBef>
                <a:spcAft>
                  <a:spcPct val="0"/>
                </a:spcAft>
              </a:pPr>
              <a:r>
                <a:rPr lang="en-US" altLang="zh-TW" sz="750" b="1" dirty="0" err="1">
                  <a:solidFill>
                    <a:schemeClr val="tx1">
                      <a:lumMod val="50000"/>
                    </a:schemeClr>
                  </a:solidFill>
                </a:rPr>
                <a:t>flre</a:t>
              </a:r>
              <a:endParaRPr lang="en-US" altLang="zh-TW" sz="750" b="1" dirty="0">
                <a:solidFill>
                  <a:schemeClr val="tx1">
                    <a:lumMod val="50000"/>
                  </a:schemeClr>
                </a:solidFill>
              </a:endParaRPr>
            </a:p>
          </p:txBody>
        </p:sp>
        <p:sp>
          <p:nvSpPr>
            <p:cNvPr id="86" name="Rectangle 21"/>
            <p:cNvSpPr>
              <a:spLocks noChangeArrowheads="1"/>
            </p:cNvSpPr>
            <p:nvPr/>
          </p:nvSpPr>
          <p:spPr bwMode="auto">
            <a:xfrm>
              <a:off x="6115478" y="1217907"/>
              <a:ext cx="311575" cy="155972"/>
            </a:xfrm>
            <a:prstGeom prst="rect">
              <a:avLst/>
            </a:prstGeom>
            <a:ln>
              <a:headEnd type="none" w="sm" len="sm"/>
              <a:tailEnd type="none" w="sm" len="sm"/>
            </a:ln>
            <a:extLst/>
          </p:spPr>
          <p:style>
            <a:lnRef idx="1">
              <a:schemeClr val="accent4"/>
            </a:lnRef>
            <a:fillRef idx="2">
              <a:schemeClr val="accent4"/>
            </a:fillRef>
            <a:effectRef idx="1">
              <a:schemeClr val="accent4"/>
            </a:effectRef>
            <a:fontRef idx="minor">
              <a:schemeClr val="dk1"/>
            </a:fontRef>
          </p:style>
          <p:txBody>
            <a:bodyPr wrap="none" anchor="ctr"/>
            <a:lstStyle>
              <a:lvl1pPr algn="l" defTabSz="762000">
                <a:defRPr kumimoji="1">
                  <a:solidFill>
                    <a:schemeClr val="tx1"/>
                  </a:solidFill>
                  <a:latin typeface="Arial" charset="0"/>
                  <a:ea typeface="新細明體" pitchFamily="18" charset="-120"/>
                </a:defRPr>
              </a:lvl1pPr>
              <a:lvl2pPr marL="571500" algn="l" defTabSz="762000">
                <a:defRPr kumimoji="1">
                  <a:solidFill>
                    <a:schemeClr val="tx1"/>
                  </a:solidFill>
                  <a:latin typeface="Arial" charset="0"/>
                  <a:ea typeface="新細明體" pitchFamily="18" charset="-120"/>
                </a:defRPr>
              </a:lvl2pPr>
              <a:lvl3pPr marL="1143000" algn="l" defTabSz="762000">
                <a:defRPr kumimoji="1">
                  <a:solidFill>
                    <a:schemeClr val="tx1"/>
                  </a:solidFill>
                  <a:latin typeface="Arial" charset="0"/>
                  <a:ea typeface="新細明體" pitchFamily="18" charset="-120"/>
                </a:defRPr>
              </a:lvl3pPr>
              <a:lvl4pPr marL="1714500" algn="l" defTabSz="762000">
                <a:defRPr kumimoji="1">
                  <a:solidFill>
                    <a:schemeClr val="tx1"/>
                  </a:solidFill>
                  <a:latin typeface="Arial" charset="0"/>
                  <a:ea typeface="新細明體" pitchFamily="18" charset="-120"/>
                </a:defRPr>
              </a:lvl4pPr>
              <a:lvl5pPr marL="2286000" algn="l" defTabSz="762000">
                <a:defRPr kumimoji="1">
                  <a:solidFill>
                    <a:schemeClr val="tx1"/>
                  </a:solidFill>
                  <a:latin typeface="Arial" charset="0"/>
                  <a:ea typeface="新細明體" pitchFamily="18" charset="-120"/>
                </a:defRPr>
              </a:lvl5pPr>
              <a:lvl6pPr marL="2743200" defTabSz="762000" fontAlgn="base">
                <a:spcBef>
                  <a:spcPct val="0"/>
                </a:spcBef>
                <a:spcAft>
                  <a:spcPct val="0"/>
                </a:spcAft>
                <a:defRPr kumimoji="1">
                  <a:solidFill>
                    <a:schemeClr val="tx1"/>
                  </a:solidFill>
                  <a:latin typeface="Arial" charset="0"/>
                  <a:ea typeface="新細明體" pitchFamily="18" charset="-120"/>
                </a:defRPr>
              </a:lvl6pPr>
              <a:lvl7pPr marL="3200400" defTabSz="762000" fontAlgn="base">
                <a:spcBef>
                  <a:spcPct val="0"/>
                </a:spcBef>
                <a:spcAft>
                  <a:spcPct val="0"/>
                </a:spcAft>
                <a:defRPr kumimoji="1">
                  <a:solidFill>
                    <a:schemeClr val="tx1"/>
                  </a:solidFill>
                  <a:latin typeface="Arial" charset="0"/>
                  <a:ea typeface="新細明體" pitchFamily="18" charset="-120"/>
                </a:defRPr>
              </a:lvl7pPr>
              <a:lvl8pPr marL="3657600" defTabSz="762000" fontAlgn="base">
                <a:spcBef>
                  <a:spcPct val="0"/>
                </a:spcBef>
                <a:spcAft>
                  <a:spcPct val="0"/>
                </a:spcAft>
                <a:defRPr kumimoji="1">
                  <a:solidFill>
                    <a:schemeClr val="tx1"/>
                  </a:solidFill>
                  <a:latin typeface="Arial" charset="0"/>
                  <a:ea typeface="新細明體" pitchFamily="18" charset="-120"/>
                </a:defRPr>
              </a:lvl8pPr>
              <a:lvl9pPr marL="4114800" defTabSz="762000" fontAlgn="base">
                <a:spcBef>
                  <a:spcPct val="0"/>
                </a:spcBef>
                <a:spcAft>
                  <a:spcPct val="0"/>
                </a:spcAft>
                <a:defRPr kumimoji="1">
                  <a:solidFill>
                    <a:schemeClr val="tx1"/>
                  </a:solidFill>
                  <a:latin typeface="Arial" charset="0"/>
                  <a:ea typeface="新細明體" pitchFamily="18" charset="-120"/>
                </a:defRPr>
              </a:lvl9pPr>
            </a:lstStyle>
            <a:p>
              <a:pPr algn="ctr" eaLnBrk="0" fontAlgn="base" hangingPunct="0">
                <a:spcBef>
                  <a:spcPct val="30000"/>
                </a:spcBef>
                <a:spcAft>
                  <a:spcPct val="0"/>
                </a:spcAft>
              </a:pPr>
              <a:r>
                <a:rPr lang="en-US" altLang="zh-TW" sz="750" b="1" dirty="0" err="1">
                  <a:solidFill>
                    <a:schemeClr val="tx1">
                      <a:lumMod val="50000"/>
                    </a:schemeClr>
                  </a:solidFill>
                </a:rPr>
                <a:t>ferc</a:t>
              </a:r>
              <a:endParaRPr lang="en-US" altLang="zh-TW" sz="750" b="1" dirty="0">
                <a:solidFill>
                  <a:schemeClr val="tx1">
                    <a:lumMod val="50000"/>
                  </a:schemeClr>
                </a:solidFill>
              </a:endParaRPr>
            </a:p>
          </p:txBody>
        </p:sp>
        <p:sp>
          <p:nvSpPr>
            <p:cNvPr id="87" name="Rectangle 17"/>
            <p:cNvSpPr>
              <a:spLocks noChangeArrowheads="1"/>
            </p:cNvSpPr>
            <p:nvPr/>
          </p:nvSpPr>
          <p:spPr bwMode="auto">
            <a:xfrm>
              <a:off x="6533140" y="1224514"/>
              <a:ext cx="311575" cy="155972"/>
            </a:xfrm>
            <a:prstGeom prst="rect">
              <a:avLst/>
            </a:prstGeom>
            <a:ln>
              <a:headEnd type="none" w="sm" len="sm"/>
              <a:tailEnd type="none" w="sm" len="sm"/>
            </a:ln>
            <a:extLst/>
          </p:spPr>
          <p:style>
            <a:lnRef idx="1">
              <a:schemeClr val="accent4"/>
            </a:lnRef>
            <a:fillRef idx="2">
              <a:schemeClr val="accent4"/>
            </a:fillRef>
            <a:effectRef idx="1">
              <a:schemeClr val="accent4"/>
            </a:effectRef>
            <a:fontRef idx="minor">
              <a:schemeClr val="dk1"/>
            </a:fontRef>
          </p:style>
          <p:txBody>
            <a:bodyPr wrap="none" anchor="ctr"/>
            <a:lstStyle/>
            <a:p>
              <a:pPr algn="ctr" defTabSz="571500" eaLnBrk="0" fontAlgn="base" hangingPunct="0">
                <a:spcBef>
                  <a:spcPct val="30000"/>
                </a:spcBef>
                <a:spcAft>
                  <a:spcPct val="0"/>
                </a:spcAft>
              </a:pPr>
              <a:r>
                <a:rPr kumimoji="1" lang="en-US" altLang="zh-TW" sz="750" b="1" dirty="0">
                  <a:solidFill>
                    <a:schemeClr val="tx1">
                      <a:lumMod val="50000"/>
                    </a:schemeClr>
                  </a:solidFill>
                  <a:latin typeface="Arial" charset="0"/>
                  <a:ea typeface="新細明體" pitchFamily="18" charset="-120"/>
                </a:rPr>
                <a:t>STA</a:t>
              </a:r>
            </a:p>
          </p:txBody>
        </p:sp>
      </p:grpSp>
      <p:sp>
        <p:nvSpPr>
          <p:cNvPr id="94" name="Rectangle 60"/>
          <p:cNvSpPr>
            <a:spLocks noChangeArrowheads="1"/>
          </p:cNvSpPr>
          <p:nvPr/>
        </p:nvSpPr>
        <p:spPr bwMode="auto">
          <a:xfrm>
            <a:off x="1917751" y="4408107"/>
            <a:ext cx="946768" cy="198808"/>
          </a:xfrm>
          <a:prstGeom prst="rect">
            <a:avLst/>
          </a:prstGeom>
          <a:ln>
            <a:headEnd type="none" w="sm" len="sm"/>
            <a:tailEnd type="none" w="sm" len="sm"/>
          </a:ln>
          <a:extLst/>
        </p:spPr>
        <p:style>
          <a:lnRef idx="1">
            <a:schemeClr val="accent4"/>
          </a:lnRef>
          <a:fillRef idx="2">
            <a:schemeClr val="accent4"/>
          </a:fillRef>
          <a:effectRef idx="1">
            <a:schemeClr val="accent4"/>
          </a:effectRef>
          <a:fontRef idx="minor">
            <a:schemeClr val="dk1"/>
          </a:fontRef>
        </p:style>
        <p:txBody>
          <a:bodyPr wrap="none" anchor="ctr"/>
          <a:lstStyle/>
          <a:p>
            <a:pPr algn="ctr" defTabSz="571500" eaLnBrk="0" fontAlgn="base" hangingPunct="0">
              <a:spcBef>
                <a:spcPct val="30000"/>
              </a:spcBef>
              <a:spcAft>
                <a:spcPct val="0"/>
              </a:spcAft>
            </a:pPr>
            <a:r>
              <a:rPr kumimoji="1" lang="en-US" altLang="zh-TW" sz="750" b="1" dirty="0" err="1" smtClean="0">
                <a:solidFill>
                  <a:schemeClr val="tx1">
                    <a:lumMod val="50000"/>
                  </a:schemeClr>
                </a:solidFill>
                <a:latin typeface="Arial" charset="0"/>
                <a:ea typeface="新細明體" pitchFamily="18" charset="-120"/>
              </a:rPr>
              <a:t>Gen_pattern</a:t>
            </a:r>
            <a:endParaRPr kumimoji="1" lang="en-US" altLang="zh-TW" sz="750" b="1" dirty="0">
              <a:solidFill>
                <a:schemeClr val="tx1">
                  <a:lumMod val="50000"/>
                </a:schemeClr>
              </a:solidFill>
              <a:latin typeface="Arial" charset="0"/>
              <a:ea typeface="新細明體" pitchFamily="18" charset="-120"/>
            </a:endParaRPr>
          </a:p>
        </p:txBody>
      </p:sp>
      <p:sp>
        <p:nvSpPr>
          <p:cNvPr id="97" name="Rectangle 13"/>
          <p:cNvSpPr>
            <a:spLocks noChangeArrowheads="1"/>
          </p:cNvSpPr>
          <p:nvPr/>
        </p:nvSpPr>
        <p:spPr bwMode="auto">
          <a:xfrm>
            <a:off x="7291887" y="1659780"/>
            <a:ext cx="1781101" cy="386021"/>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square" rtlCol="0" anchor="ctr"/>
          <a:lstStyle/>
          <a:p>
            <a:pPr algn="ctr"/>
            <a:r>
              <a:rPr lang="en-US" altLang="zh-TW" sz="1050" b="1" kern="0" dirty="0" smtClean="0">
                <a:solidFill>
                  <a:schemeClr val="tx1">
                    <a:lumMod val="50000"/>
                  </a:schemeClr>
                </a:solidFill>
                <a:ea typeface="微軟正黑體"/>
              </a:rPr>
              <a:t>Release Data </a:t>
            </a:r>
            <a:endParaRPr lang="en-US" altLang="zh-TW" sz="1050" b="1" kern="0" dirty="0">
              <a:solidFill>
                <a:schemeClr val="tx1">
                  <a:lumMod val="50000"/>
                </a:schemeClr>
              </a:solidFill>
              <a:ea typeface="微軟正黑體"/>
            </a:endParaRPr>
          </a:p>
        </p:txBody>
      </p:sp>
      <p:cxnSp>
        <p:nvCxnSpPr>
          <p:cNvPr id="98" name="AutoShape 70"/>
          <p:cNvCxnSpPr>
            <a:cxnSpLocks noChangeShapeType="1"/>
          </p:cNvCxnSpPr>
          <p:nvPr/>
        </p:nvCxnSpPr>
        <p:spPr bwMode="auto">
          <a:xfrm>
            <a:off x="8176380" y="2055173"/>
            <a:ext cx="6057" cy="405628"/>
          </a:xfrm>
          <a:prstGeom prst="straightConnector1">
            <a:avLst/>
          </a:prstGeom>
          <a:noFill/>
          <a:ln w="19050">
            <a:solidFill>
              <a:srgbClr val="FF004B"/>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9" name="Rectangle 13"/>
          <p:cNvSpPr>
            <a:spLocks noChangeArrowheads="1"/>
          </p:cNvSpPr>
          <p:nvPr/>
        </p:nvSpPr>
        <p:spPr bwMode="auto">
          <a:xfrm>
            <a:off x="5215111" y="1554810"/>
            <a:ext cx="3857877" cy="50744"/>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square" rtlCol="0" anchor="ctr"/>
          <a:lstStyle/>
          <a:p>
            <a:pPr algn="ctr"/>
            <a:endParaRPr lang="en-US" altLang="zh-TW" sz="1050" b="1" kern="0" dirty="0">
              <a:solidFill>
                <a:schemeClr val="tx1">
                  <a:lumMod val="50000"/>
                </a:schemeClr>
              </a:solidFill>
              <a:ea typeface="微軟正黑體"/>
            </a:endParaRPr>
          </a:p>
        </p:txBody>
      </p:sp>
      <p:cxnSp>
        <p:nvCxnSpPr>
          <p:cNvPr id="103" name="AutoShape 70"/>
          <p:cNvCxnSpPr>
            <a:cxnSpLocks noChangeShapeType="1"/>
          </p:cNvCxnSpPr>
          <p:nvPr/>
        </p:nvCxnSpPr>
        <p:spPr bwMode="auto">
          <a:xfrm>
            <a:off x="8176380" y="3027162"/>
            <a:ext cx="6057" cy="405628"/>
          </a:xfrm>
          <a:prstGeom prst="straightConnector1">
            <a:avLst/>
          </a:prstGeom>
          <a:noFill/>
          <a:ln w="19050">
            <a:solidFill>
              <a:srgbClr val="FF004B"/>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 name="Rectangle 13"/>
          <p:cNvSpPr>
            <a:spLocks noChangeArrowheads="1"/>
          </p:cNvSpPr>
          <p:nvPr/>
        </p:nvSpPr>
        <p:spPr bwMode="auto">
          <a:xfrm>
            <a:off x="7291887" y="3440076"/>
            <a:ext cx="1781101" cy="276867"/>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square" rtlCol="0" anchor="ctr"/>
          <a:lstStyle/>
          <a:p>
            <a:pPr algn="ctr"/>
            <a:r>
              <a:rPr lang="en-US" altLang="zh-TW" sz="1050" b="1" kern="0" dirty="0" smtClean="0">
                <a:solidFill>
                  <a:schemeClr val="tx1">
                    <a:lumMod val="50000"/>
                  </a:schemeClr>
                </a:solidFill>
                <a:ea typeface="微軟正黑體"/>
              </a:rPr>
              <a:t>Post simulation</a:t>
            </a:r>
            <a:endParaRPr lang="en-US" altLang="zh-TW" sz="1050" b="1" kern="0" dirty="0">
              <a:solidFill>
                <a:schemeClr val="tx1">
                  <a:lumMod val="50000"/>
                </a:schemeClr>
              </a:solidFill>
              <a:ea typeface="微軟正黑體"/>
            </a:endParaRPr>
          </a:p>
        </p:txBody>
      </p:sp>
    </p:spTree>
    <p:extLst>
      <p:ext uri="{BB962C8B-B14F-4D97-AF65-F5344CB8AC3E}">
        <p14:creationId xmlns:p14="http://schemas.microsoft.com/office/powerpoint/2010/main" val="473167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 calcmode="lin" valueType="num">
                                      <p:cBhvr additive="base">
                                        <p:cTn id="7" dur="500" fill="hold"/>
                                        <p:tgtEl>
                                          <p:spTgt spid="64"/>
                                        </p:tgtEl>
                                        <p:attrNameLst>
                                          <p:attrName>ppt_x</p:attrName>
                                        </p:attrNameLst>
                                      </p:cBhvr>
                                      <p:tavLst>
                                        <p:tav tm="0">
                                          <p:val>
                                            <p:strVal val="#ppt_x"/>
                                          </p:val>
                                        </p:tav>
                                        <p:tav tm="100000">
                                          <p:val>
                                            <p:strVal val="#ppt_x"/>
                                          </p:val>
                                        </p:tav>
                                      </p:tavLst>
                                    </p:anim>
                                    <p:anim calcmode="lin" valueType="num">
                                      <p:cBhvr additive="base">
                                        <p:cTn id="8" dur="500" fill="hold"/>
                                        <p:tgtEl>
                                          <p:spTgt spid="6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5"/>
                                        </p:tgtEl>
                                        <p:attrNameLst>
                                          <p:attrName>style.visibility</p:attrName>
                                        </p:attrNameLst>
                                      </p:cBhvr>
                                      <p:to>
                                        <p:strVal val="visible"/>
                                      </p:to>
                                    </p:set>
                                    <p:anim calcmode="lin" valueType="num">
                                      <p:cBhvr additive="base">
                                        <p:cTn id="11" dur="500" fill="hold"/>
                                        <p:tgtEl>
                                          <p:spTgt spid="65"/>
                                        </p:tgtEl>
                                        <p:attrNameLst>
                                          <p:attrName>ppt_x</p:attrName>
                                        </p:attrNameLst>
                                      </p:cBhvr>
                                      <p:tavLst>
                                        <p:tav tm="0">
                                          <p:val>
                                            <p:strVal val="#ppt_x"/>
                                          </p:val>
                                        </p:tav>
                                        <p:tav tm="100000">
                                          <p:val>
                                            <p:strVal val="#ppt_x"/>
                                          </p:val>
                                        </p:tav>
                                      </p:tavLst>
                                    </p:anim>
                                    <p:anim calcmode="lin" valueType="num">
                                      <p:cBhvr additive="base">
                                        <p:cTn id="12" dur="500" fill="hold"/>
                                        <p:tgtEl>
                                          <p:spTgt spid="6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6"/>
                                        </p:tgtEl>
                                        <p:attrNameLst>
                                          <p:attrName>style.visibility</p:attrName>
                                        </p:attrNameLst>
                                      </p:cBhvr>
                                      <p:to>
                                        <p:strVal val="visible"/>
                                      </p:to>
                                    </p:set>
                                    <p:anim calcmode="lin" valueType="num">
                                      <p:cBhvr additive="base">
                                        <p:cTn id="15" dur="500" fill="hold"/>
                                        <p:tgtEl>
                                          <p:spTgt spid="66"/>
                                        </p:tgtEl>
                                        <p:attrNameLst>
                                          <p:attrName>ppt_x</p:attrName>
                                        </p:attrNameLst>
                                      </p:cBhvr>
                                      <p:tavLst>
                                        <p:tav tm="0">
                                          <p:val>
                                            <p:strVal val="#ppt_x"/>
                                          </p:val>
                                        </p:tav>
                                        <p:tav tm="100000">
                                          <p:val>
                                            <p:strVal val="#ppt_x"/>
                                          </p:val>
                                        </p:tav>
                                      </p:tavLst>
                                    </p:anim>
                                    <p:anim calcmode="lin" valueType="num">
                                      <p:cBhvr additive="base">
                                        <p:cTn id="16" dur="500" fill="hold"/>
                                        <p:tgtEl>
                                          <p:spTgt spid="6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7"/>
                                        </p:tgtEl>
                                        <p:attrNameLst>
                                          <p:attrName>style.visibility</p:attrName>
                                        </p:attrNameLst>
                                      </p:cBhvr>
                                      <p:to>
                                        <p:strVal val="visible"/>
                                      </p:to>
                                    </p:set>
                                    <p:anim calcmode="lin" valueType="num">
                                      <p:cBhvr additive="base">
                                        <p:cTn id="19" dur="500" fill="hold"/>
                                        <p:tgtEl>
                                          <p:spTgt spid="67"/>
                                        </p:tgtEl>
                                        <p:attrNameLst>
                                          <p:attrName>ppt_x</p:attrName>
                                        </p:attrNameLst>
                                      </p:cBhvr>
                                      <p:tavLst>
                                        <p:tav tm="0">
                                          <p:val>
                                            <p:strVal val="#ppt_x"/>
                                          </p:val>
                                        </p:tav>
                                        <p:tav tm="100000">
                                          <p:val>
                                            <p:strVal val="#ppt_x"/>
                                          </p:val>
                                        </p:tav>
                                      </p:tavLst>
                                    </p:anim>
                                    <p:anim calcmode="lin" valueType="num">
                                      <p:cBhvr additive="base">
                                        <p:cTn id="20" dur="500" fill="hold"/>
                                        <p:tgtEl>
                                          <p:spTgt spid="6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68"/>
                                        </p:tgtEl>
                                        <p:attrNameLst>
                                          <p:attrName>style.visibility</p:attrName>
                                        </p:attrNameLst>
                                      </p:cBhvr>
                                      <p:to>
                                        <p:strVal val="visible"/>
                                      </p:to>
                                    </p:set>
                                    <p:anim calcmode="lin" valueType="num">
                                      <p:cBhvr additive="base">
                                        <p:cTn id="23" dur="500" fill="hold"/>
                                        <p:tgtEl>
                                          <p:spTgt spid="68"/>
                                        </p:tgtEl>
                                        <p:attrNameLst>
                                          <p:attrName>ppt_x</p:attrName>
                                        </p:attrNameLst>
                                      </p:cBhvr>
                                      <p:tavLst>
                                        <p:tav tm="0">
                                          <p:val>
                                            <p:strVal val="#ppt_x"/>
                                          </p:val>
                                        </p:tav>
                                        <p:tav tm="100000">
                                          <p:val>
                                            <p:strVal val="#ppt_x"/>
                                          </p:val>
                                        </p:tav>
                                      </p:tavLst>
                                    </p:anim>
                                    <p:anim calcmode="lin" valueType="num">
                                      <p:cBhvr additive="base">
                                        <p:cTn id="24" dur="500" fill="hold"/>
                                        <p:tgtEl>
                                          <p:spTgt spid="68"/>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73"/>
                                        </p:tgtEl>
                                        <p:attrNameLst>
                                          <p:attrName>style.visibility</p:attrName>
                                        </p:attrNameLst>
                                      </p:cBhvr>
                                      <p:to>
                                        <p:strVal val="visible"/>
                                      </p:to>
                                    </p:set>
                                    <p:anim calcmode="lin" valueType="num">
                                      <p:cBhvr additive="base">
                                        <p:cTn id="31" dur="500" fill="hold"/>
                                        <p:tgtEl>
                                          <p:spTgt spid="73"/>
                                        </p:tgtEl>
                                        <p:attrNameLst>
                                          <p:attrName>ppt_x</p:attrName>
                                        </p:attrNameLst>
                                      </p:cBhvr>
                                      <p:tavLst>
                                        <p:tav tm="0">
                                          <p:val>
                                            <p:strVal val="#ppt_x"/>
                                          </p:val>
                                        </p:tav>
                                        <p:tav tm="100000">
                                          <p:val>
                                            <p:strVal val="#ppt_x"/>
                                          </p:val>
                                        </p:tav>
                                      </p:tavLst>
                                    </p:anim>
                                    <p:anim calcmode="lin" valueType="num">
                                      <p:cBhvr additive="base">
                                        <p:cTn id="32" dur="500" fill="hold"/>
                                        <p:tgtEl>
                                          <p:spTgt spid="73"/>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78"/>
                                        </p:tgtEl>
                                        <p:attrNameLst>
                                          <p:attrName>style.visibility</p:attrName>
                                        </p:attrNameLst>
                                      </p:cBhvr>
                                      <p:to>
                                        <p:strVal val="visible"/>
                                      </p:to>
                                    </p:set>
                                    <p:anim calcmode="lin" valueType="num">
                                      <p:cBhvr additive="base">
                                        <p:cTn id="35" dur="500" fill="hold"/>
                                        <p:tgtEl>
                                          <p:spTgt spid="78"/>
                                        </p:tgtEl>
                                        <p:attrNameLst>
                                          <p:attrName>ppt_x</p:attrName>
                                        </p:attrNameLst>
                                      </p:cBhvr>
                                      <p:tavLst>
                                        <p:tav tm="0">
                                          <p:val>
                                            <p:strVal val="#ppt_x"/>
                                          </p:val>
                                        </p:tav>
                                        <p:tav tm="100000">
                                          <p:val>
                                            <p:strVal val="#ppt_x"/>
                                          </p:val>
                                        </p:tav>
                                      </p:tavLst>
                                    </p:anim>
                                    <p:anim calcmode="lin" valueType="num">
                                      <p:cBhvr additive="base">
                                        <p:cTn id="36" dur="500" fill="hold"/>
                                        <p:tgtEl>
                                          <p:spTgt spid="78"/>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83"/>
                                        </p:tgtEl>
                                        <p:attrNameLst>
                                          <p:attrName>style.visibility</p:attrName>
                                        </p:attrNameLst>
                                      </p:cBhvr>
                                      <p:to>
                                        <p:strVal val="visible"/>
                                      </p:to>
                                    </p:set>
                                    <p:anim calcmode="lin" valueType="num">
                                      <p:cBhvr additive="base">
                                        <p:cTn id="39" dur="500" fill="hold"/>
                                        <p:tgtEl>
                                          <p:spTgt spid="83"/>
                                        </p:tgtEl>
                                        <p:attrNameLst>
                                          <p:attrName>ppt_x</p:attrName>
                                        </p:attrNameLst>
                                      </p:cBhvr>
                                      <p:tavLst>
                                        <p:tav tm="0">
                                          <p:val>
                                            <p:strVal val="#ppt_x"/>
                                          </p:val>
                                        </p:tav>
                                        <p:tav tm="100000">
                                          <p:val>
                                            <p:strVal val="#ppt_x"/>
                                          </p:val>
                                        </p:tav>
                                      </p:tavLst>
                                    </p:anim>
                                    <p:anim calcmode="lin" valueType="num">
                                      <p:cBhvr additive="base">
                                        <p:cTn id="40" dur="500" fill="hold"/>
                                        <p:tgtEl>
                                          <p:spTgt spid="83"/>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9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64"/>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65"/>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66"/>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67"/>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68"/>
                                        </p:tgtEl>
                                        <p:attrNameLst>
                                          <p:attrName>style.visibility</p:attrName>
                                        </p:attrNameLst>
                                      </p:cBhvr>
                                      <p:to>
                                        <p:strVal val="hidden"/>
                                      </p:to>
                                    </p:set>
                                  </p:childTnLst>
                                </p:cTn>
                              </p:par>
                              <p:par>
                                <p:cTn id="61" presetID="1" presetClass="exit" presetSubtype="0" fill="hold" nodeType="withEffect">
                                  <p:stCondLst>
                                    <p:cond delay="0"/>
                                  </p:stCondLst>
                                  <p:childTnLst>
                                    <p:set>
                                      <p:cBhvr>
                                        <p:cTn id="62" dur="1" fill="hold">
                                          <p:stCondLst>
                                            <p:cond delay="0"/>
                                          </p:stCondLst>
                                        </p:cTn>
                                        <p:tgtEl>
                                          <p:spTgt spid="10"/>
                                        </p:tgtEl>
                                        <p:attrNameLst>
                                          <p:attrName>style.visibility</p:attrName>
                                        </p:attrNameLst>
                                      </p:cBhvr>
                                      <p:to>
                                        <p:strVal val="hidden"/>
                                      </p:to>
                                    </p:set>
                                  </p:childTnLst>
                                </p:cTn>
                              </p:par>
                              <p:par>
                                <p:cTn id="63" presetID="1" presetClass="exit" presetSubtype="0" fill="hold" nodeType="withEffect">
                                  <p:stCondLst>
                                    <p:cond delay="0"/>
                                  </p:stCondLst>
                                  <p:childTnLst>
                                    <p:set>
                                      <p:cBhvr>
                                        <p:cTn id="64" dur="1" fill="hold">
                                          <p:stCondLst>
                                            <p:cond delay="0"/>
                                          </p:stCondLst>
                                        </p:cTn>
                                        <p:tgtEl>
                                          <p:spTgt spid="73"/>
                                        </p:tgtEl>
                                        <p:attrNameLst>
                                          <p:attrName>style.visibility</p:attrName>
                                        </p:attrNameLst>
                                      </p:cBhvr>
                                      <p:to>
                                        <p:strVal val="hidden"/>
                                      </p:to>
                                    </p:set>
                                  </p:childTnLst>
                                </p:cTn>
                              </p:par>
                              <p:par>
                                <p:cTn id="65" presetID="1" presetClass="exit" presetSubtype="0" fill="hold" nodeType="withEffect">
                                  <p:stCondLst>
                                    <p:cond delay="0"/>
                                  </p:stCondLst>
                                  <p:childTnLst>
                                    <p:set>
                                      <p:cBhvr>
                                        <p:cTn id="66" dur="1" fill="hold">
                                          <p:stCondLst>
                                            <p:cond delay="0"/>
                                          </p:stCondLst>
                                        </p:cTn>
                                        <p:tgtEl>
                                          <p:spTgt spid="78"/>
                                        </p:tgtEl>
                                        <p:attrNameLst>
                                          <p:attrName>style.visibility</p:attrName>
                                        </p:attrNameLst>
                                      </p:cBhvr>
                                      <p:to>
                                        <p:strVal val="hidden"/>
                                      </p:to>
                                    </p:set>
                                  </p:childTnLst>
                                </p:cTn>
                              </p:par>
                              <p:par>
                                <p:cTn id="67" presetID="1" presetClass="exit" presetSubtype="0" fill="hold" nodeType="withEffect">
                                  <p:stCondLst>
                                    <p:cond delay="0"/>
                                  </p:stCondLst>
                                  <p:childTnLst>
                                    <p:set>
                                      <p:cBhvr>
                                        <p:cTn id="68" dur="1" fill="hold">
                                          <p:stCondLst>
                                            <p:cond delay="0"/>
                                          </p:stCondLst>
                                        </p:cTn>
                                        <p:tgtEl>
                                          <p:spTgt spid="83"/>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92"/>
                                        </p:tgtEl>
                                        <p:attrNameLst>
                                          <p:attrName>style.visibility</p:attrName>
                                        </p:attrNameLst>
                                      </p:cBhvr>
                                      <p:to>
                                        <p:strVal val="hidden"/>
                                      </p:to>
                                    </p:set>
                                  </p:childTnLst>
                                </p:cTn>
                              </p:par>
                              <p:par>
                                <p:cTn id="71" presetID="1" presetClass="exit" presetSubtype="0" fill="hold" grpId="1" nodeType="withEffect">
                                  <p:stCondLst>
                                    <p:cond delay="0"/>
                                  </p:stCondLst>
                                  <p:childTnLst>
                                    <p:set>
                                      <p:cBhvr>
                                        <p:cTn id="72" dur="1" fill="hold">
                                          <p:stCondLst>
                                            <p:cond delay="0"/>
                                          </p:stCondLst>
                                        </p:cTn>
                                        <p:tgtEl>
                                          <p:spTgt spid="93"/>
                                        </p:tgtEl>
                                        <p:attrNameLst>
                                          <p:attrName>style.visibility</p:attrName>
                                        </p:attrNameLst>
                                      </p:cBhvr>
                                      <p:to>
                                        <p:strVal val="hidden"/>
                                      </p:to>
                                    </p:set>
                                  </p:childTnLst>
                                </p:cTn>
                              </p:par>
                              <p:par>
                                <p:cTn id="73" presetID="1" presetClass="exit" presetSubtype="0" fill="hold" nodeType="withEffect">
                                  <p:stCondLst>
                                    <p:cond delay="0"/>
                                  </p:stCondLst>
                                  <p:childTnLst>
                                    <p:set>
                                      <p:cBhvr>
                                        <p:cTn id="74" dur="1" fill="hold">
                                          <p:stCondLst>
                                            <p:cond delay="0"/>
                                          </p:stCondLst>
                                        </p:cTn>
                                        <p:tgtEl>
                                          <p:spTgt spid="30"/>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2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3"/>
                                        </p:tgtEl>
                                        <p:attrNameLst>
                                          <p:attrName>style.visibility</p:attrName>
                                        </p:attrNameLst>
                                      </p:cBhvr>
                                      <p:to>
                                        <p:strVal val="visible"/>
                                      </p:to>
                                    </p:set>
                                    <p:animEffect transition="in" filter="wipe(left)">
                                      <p:cBhvr>
                                        <p:cTn id="83" dur="500"/>
                                        <p:tgtEl>
                                          <p:spTgt spid="3"/>
                                        </p:tgtEl>
                                      </p:cBhvr>
                                    </p:animEffect>
                                  </p:childTnLst>
                                </p:cTn>
                              </p:par>
                              <p:par>
                                <p:cTn id="84" presetID="10" presetClass="exit" presetSubtype="0" fill="hold" grpId="1" nodeType="withEffect">
                                  <p:stCondLst>
                                    <p:cond delay="0"/>
                                  </p:stCondLst>
                                  <p:childTnLst>
                                    <p:animEffect transition="out" filter="fade">
                                      <p:cBhvr>
                                        <p:cTn id="85" dur="500"/>
                                        <p:tgtEl>
                                          <p:spTgt spid="2"/>
                                        </p:tgtEl>
                                      </p:cBhvr>
                                    </p:animEffect>
                                    <p:set>
                                      <p:cBhvr>
                                        <p:cTn id="86" dur="1" fill="hold">
                                          <p:stCondLst>
                                            <p:cond delay="499"/>
                                          </p:stCondLst>
                                        </p:cTn>
                                        <p:tgtEl>
                                          <p:spTgt spid="2"/>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6"/>
                                        </p:tgtEl>
                                        <p:attrNameLst>
                                          <p:attrName>style.visibility</p:attrName>
                                        </p:attrNameLst>
                                      </p:cBhvr>
                                      <p:to>
                                        <p:strVal val="visible"/>
                                      </p:to>
                                    </p:set>
                                    <p:animEffect transition="in" filter="wipe(left)">
                                      <p:cBhvr>
                                        <p:cTn id="91" dur="500"/>
                                        <p:tgtEl>
                                          <p:spTgt spid="6"/>
                                        </p:tgtEl>
                                      </p:cBhvr>
                                    </p:animEffect>
                                  </p:childTnLst>
                                </p:cTn>
                              </p:par>
                              <p:par>
                                <p:cTn id="92" presetID="10" presetClass="exit" presetSubtype="0" fill="hold" grpId="2" nodeType="withEffect">
                                  <p:stCondLst>
                                    <p:cond delay="0"/>
                                  </p:stCondLst>
                                  <p:childTnLst>
                                    <p:animEffect transition="out" filter="fade">
                                      <p:cBhvr>
                                        <p:cTn id="93" dur="500"/>
                                        <p:tgtEl>
                                          <p:spTgt spid="3"/>
                                        </p:tgtEl>
                                      </p:cBhvr>
                                    </p:animEffect>
                                    <p:set>
                                      <p:cBhvr>
                                        <p:cTn id="94" dur="1" fill="hold">
                                          <p:stCondLst>
                                            <p:cond delay="499"/>
                                          </p:stCondLst>
                                        </p:cTn>
                                        <p:tgtEl>
                                          <p:spTgt spid="3"/>
                                        </p:tgtEl>
                                        <p:attrNameLst>
                                          <p:attrName>style.visibility</p:attrName>
                                        </p:attrNameLst>
                                      </p:cBhvr>
                                      <p:to>
                                        <p:strVal val="hidden"/>
                                      </p:to>
                                    </p:set>
                                  </p:childTnLst>
                                </p:cTn>
                              </p:par>
                              <p:par>
                                <p:cTn id="95" presetID="10" presetClass="exit" presetSubtype="0" fill="hold" grpId="2" nodeType="withEffect">
                                  <p:stCondLst>
                                    <p:cond delay="0"/>
                                  </p:stCondLst>
                                  <p:childTnLst>
                                    <p:animEffect transition="out" filter="fade">
                                      <p:cBhvr>
                                        <p:cTn id="96" dur="500"/>
                                        <p:tgtEl>
                                          <p:spTgt spid="2"/>
                                        </p:tgtEl>
                                      </p:cBhvr>
                                    </p:animEffect>
                                    <p:set>
                                      <p:cBhvr>
                                        <p:cTn id="97" dur="1" fill="hold">
                                          <p:stCondLst>
                                            <p:cond delay="499"/>
                                          </p:stCondLst>
                                        </p:cTn>
                                        <p:tgtEl>
                                          <p:spTgt spid="2"/>
                                        </p:tgtEl>
                                        <p:attrNameLst>
                                          <p:attrName>style.visibility</p:attrName>
                                        </p:attrNameLst>
                                      </p:cBhvr>
                                      <p:to>
                                        <p:strVal val="hidden"/>
                                      </p:to>
                                    </p:set>
                                  </p:childTnLst>
                                </p:cTn>
                              </p:par>
                              <p:par>
                                <p:cTn id="98" presetID="10" presetClass="exit" presetSubtype="0" fill="hold" grpId="3" nodeType="withEffect">
                                  <p:stCondLst>
                                    <p:cond delay="0"/>
                                  </p:stCondLst>
                                  <p:childTnLst>
                                    <p:animEffect transition="out" filter="fade">
                                      <p:cBhvr>
                                        <p:cTn id="99" dur="500"/>
                                        <p:tgtEl>
                                          <p:spTgt spid="2"/>
                                        </p:tgtEl>
                                      </p:cBhvr>
                                    </p:animEffect>
                                    <p:set>
                                      <p:cBhvr>
                                        <p:cTn id="100" dur="1" fill="hold">
                                          <p:stCondLst>
                                            <p:cond delay="499"/>
                                          </p:stCondLst>
                                        </p:cTn>
                                        <p:tgtEl>
                                          <p:spTgt spid="2"/>
                                        </p:tgtEl>
                                        <p:attrNameLst>
                                          <p:attrName>style.visibility</p:attrName>
                                        </p:attrNameLst>
                                      </p:cBhvr>
                                      <p:to>
                                        <p:strVal val="hidden"/>
                                      </p:to>
                                    </p:set>
                                  </p:childTnLst>
                                </p:cTn>
                              </p:par>
                              <p:par>
                                <p:cTn id="101" presetID="10" presetClass="exit" presetSubtype="0" fill="hold" grpId="3" nodeType="withEffect">
                                  <p:stCondLst>
                                    <p:cond delay="0"/>
                                  </p:stCondLst>
                                  <p:childTnLst>
                                    <p:animEffect transition="out" filter="fade">
                                      <p:cBhvr>
                                        <p:cTn id="102" dur="500"/>
                                        <p:tgtEl>
                                          <p:spTgt spid="3"/>
                                        </p:tgtEl>
                                      </p:cBhvr>
                                    </p:animEffect>
                                    <p:set>
                                      <p:cBhvr>
                                        <p:cTn id="103" dur="1" fill="hold">
                                          <p:stCondLst>
                                            <p:cond delay="499"/>
                                          </p:stCondLst>
                                        </p:cTn>
                                        <p:tgtEl>
                                          <p:spTgt spid="3"/>
                                        </p:tgtEl>
                                        <p:attrNameLst>
                                          <p:attrName>style.visibility</p:attrName>
                                        </p:attrNameLst>
                                      </p:cBhvr>
                                      <p:to>
                                        <p:strVal val="hidden"/>
                                      </p:to>
                                    </p:set>
                                  </p:childTnLst>
                                </p:cTn>
                              </p:par>
                              <p:par>
                                <p:cTn id="104" presetID="10" presetClass="exit" presetSubtype="0" fill="hold" grpId="1" nodeType="withEffect">
                                  <p:stCondLst>
                                    <p:cond delay="0"/>
                                  </p:stCondLst>
                                  <p:childTnLst>
                                    <p:animEffect transition="out" filter="fade">
                                      <p:cBhvr>
                                        <p:cTn id="105" dur="500"/>
                                        <p:tgtEl>
                                          <p:spTgt spid="6"/>
                                        </p:tgtEl>
                                      </p:cBhvr>
                                    </p:animEffect>
                                    <p:set>
                                      <p:cBhvr>
                                        <p:cTn id="106" dur="1" fill="hold">
                                          <p:stCondLst>
                                            <p:cond delay="499"/>
                                          </p:stCondLst>
                                        </p:cTn>
                                        <p:tgtEl>
                                          <p:spTgt spid="6"/>
                                        </p:tgtEl>
                                        <p:attrNameLst>
                                          <p:attrName>style.visibility</p:attrName>
                                        </p:attrNameLst>
                                      </p:cBhvr>
                                      <p:to>
                                        <p:strVal val="hidden"/>
                                      </p:to>
                                    </p:set>
                                  </p:childTnLst>
                                </p:cTn>
                              </p:par>
                              <p:par>
                                <p:cTn id="107" presetID="22" presetClass="entr" presetSubtype="8" fill="hold" grpId="0" nodeType="withEffect">
                                  <p:stCondLst>
                                    <p:cond delay="0"/>
                                  </p:stCondLst>
                                  <p:childTnLst>
                                    <p:set>
                                      <p:cBhvr>
                                        <p:cTn id="108" dur="1" fill="hold">
                                          <p:stCondLst>
                                            <p:cond delay="0"/>
                                          </p:stCondLst>
                                        </p:cTn>
                                        <p:tgtEl>
                                          <p:spTgt spid="2"/>
                                        </p:tgtEl>
                                        <p:attrNameLst>
                                          <p:attrName>style.visibility</p:attrName>
                                        </p:attrNameLst>
                                      </p:cBhvr>
                                      <p:to>
                                        <p:strVal val="visible"/>
                                      </p:to>
                                    </p:set>
                                    <p:animEffect transition="in" filter="wipe(left)">
                                      <p:cBhvr>
                                        <p:cTn id="109" dur="500"/>
                                        <p:tgtEl>
                                          <p:spTgt spid="2"/>
                                        </p:tgtEl>
                                      </p:cBhvr>
                                    </p:animEffect>
                                  </p:childTnLst>
                                </p:cTn>
                              </p:par>
                              <p:par>
                                <p:cTn id="110" presetID="10" presetClass="exit" presetSubtype="0" fill="hold" grpId="1" nodeType="withEffect">
                                  <p:stCondLst>
                                    <p:cond delay="0"/>
                                  </p:stCondLst>
                                  <p:childTnLst>
                                    <p:animEffect transition="out" filter="fade">
                                      <p:cBhvr>
                                        <p:cTn id="111" dur="500"/>
                                        <p:tgtEl>
                                          <p:spTgt spid="3"/>
                                        </p:tgtEl>
                                      </p:cBhvr>
                                    </p:animEffect>
                                    <p:set>
                                      <p:cBhvr>
                                        <p:cTn id="112"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2" grpId="2"/>
      <p:bldP spid="2" grpId="3"/>
      <p:bldP spid="3" grpId="0"/>
      <p:bldP spid="3" grpId="1"/>
      <p:bldP spid="3" grpId="2"/>
      <p:bldP spid="3" grpId="3"/>
      <p:bldP spid="6" grpId="0"/>
      <p:bldP spid="6" grpId="1"/>
      <p:bldP spid="64" grpId="0" animBg="1"/>
      <p:bldP spid="64" grpId="1" animBg="1"/>
      <p:bldP spid="65" grpId="0" animBg="1"/>
      <p:bldP spid="65" grpId="1" animBg="1"/>
      <p:bldP spid="66" grpId="0" animBg="1"/>
      <p:bldP spid="66" grpId="1" animBg="1"/>
      <p:bldP spid="67" grpId="0" animBg="1"/>
      <p:bldP spid="67" grpId="1" animBg="1"/>
      <p:bldP spid="68" grpId="0" animBg="1"/>
      <p:bldP spid="68" grpId="1" animBg="1"/>
      <p:bldP spid="92" grpId="0" animBg="1"/>
      <p:bldP spid="92" grpId="1" animBg="1"/>
      <p:bldP spid="93" grpId="0" animBg="1"/>
      <p:bldP spid="93" grpId="1" animBg="1"/>
      <p:bldP spid="22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131094"/>
            <a:ext cx="7886700" cy="658508"/>
          </a:xfrm>
        </p:spPr>
        <p:txBody>
          <a:bodyPr/>
          <a:lstStyle/>
          <a:p>
            <a:pPr algn="ctr"/>
            <a:r>
              <a:rPr lang="en-US" b="1" dirty="0" smtClean="0">
                <a:solidFill>
                  <a:srgbClr val="FF0000"/>
                </a:solidFill>
              </a:rPr>
              <a:t>Generate pattern</a:t>
            </a:r>
            <a:r>
              <a:rPr lang="en-US" dirty="0" smtClean="0"/>
              <a:t> </a:t>
            </a:r>
            <a:endParaRPr lang="en-US" dirty="0"/>
          </a:p>
        </p:txBody>
      </p:sp>
      <p:sp>
        <p:nvSpPr>
          <p:cNvPr id="3" name="Content Placeholder 2"/>
          <p:cNvSpPr>
            <a:spLocks noGrp="1"/>
          </p:cNvSpPr>
          <p:nvPr>
            <p:ph idx="1"/>
          </p:nvPr>
        </p:nvSpPr>
        <p:spPr>
          <a:xfrm>
            <a:off x="305493" y="1896341"/>
            <a:ext cx="8209857" cy="3851564"/>
          </a:xfrm>
        </p:spPr>
        <p:txBody>
          <a:bodyPr/>
          <a:lstStyle/>
          <a:p>
            <a:pPr marL="0" indent="0">
              <a:buNone/>
            </a:pPr>
            <a:r>
              <a:rPr lang="en-US" sz="1800" dirty="0" smtClean="0">
                <a:solidFill>
                  <a:srgbClr val="000000"/>
                </a:solidFill>
              </a:rPr>
              <a:t>1. </a:t>
            </a:r>
            <a:r>
              <a:rPr lang="en-US" sz="1800" dirty="0" err="1" smtClean="0">
                <a:solidFill>
                  <a:srgbClr val="000000"/>
                </a:solidFill>
              </a:rPr>
              <a:t>Fsim</a:t>
            </a:r>
            <a:r>
              <a:rPr lang="en-US" sz="1800" dirty="0" smtClean="0">
                <a:solidFill>
                  <a:srgbClr val="000000"/>
                </a:solidFill>
              </a:rPr>
              <a:t> includes Post </a:t>
            </a:r>
            <a:r>
              <a:rPr lang="en-US" sz="1800" dirty="0" err="1" smtClean="0">
                <a:solidFill>
                  <a:srgbClr val="000000"/>
                </a:solidFill>
              </a:rPr>
              <a:t>Fsim</a:t>
            </a:r>
            <a:r>
              <a:rPr lang="en-US" sz="1800" dirty="0" smtClean="0">
                <a:solidFill>
                  <a:srgbClr val="000000"/>
                </a:solidFill>
              </a:rPr>
              <a:t> and Pre </a:t>
            </a:r>
            <a:r>
              <a:rPr lang="en-US" sz="1800" dirty="0" err="1" smtClean="0">
                <a:solidFill>
                  <a:srgbClr val="000000"/>
                </a:solidFill>
              </a:rPr>
              <a:t>Fsim</a:t>
            </a:r>
            <a:r>
              <a:rPr lang="en-US" sz="1800" dirty="0" smtClean="0">
                <a:solidFill>
                  <a:srgbClr val="000000"/>
                </a:solidFill>
              </a:rPr>
              <a:t>, before run </a:t>
            </a:r>
            <a:r>
              <a:rPr lang="en-US" sz="1800" dirty="0" err="1" smtClean="0">
                <a:solidFill>
                  <a:srgbClr val="000000"/>
                </a:solidFill>
              </a:rPr>
              <a:t>Fsim</a:t>
            </a:r>
            <a:r>
              <a:rPr lang="en-US" sz="1800" dirty="0" smtClean="0">
                <a:solidFill>
                  <a:srgbClr val="000000"/>
                </a:solidFill>
              </a:rPr>
              <a:t> must generate pattern </a:t>
            </a:r>
          </a:p>
          <a:p>
            <a:pPr marL="0" indent="0">
              <a:buNone/>
            </a:pPr>
            <a:r>
              <a:rPr lang="en-US" sz="1800" dirty="0" smtClean="0">
                <a:solidFill>
                  <a:srgbClr val="000000"/>
                </a:solidFill>
              </a:rPr>
              <a:t>2. Execution step to gen pattern </a:t>
            </a:r>
          </a:p>
          <a:p>
            <a:pPr marL="0" indent="0">
              <a:buNone/>
            </a:pPr>
            <a:r>
              <a:rPr lang="en-US" sz="1800" dirty="0" smtClean="0">
                <a:solidFill>
                  <a:srgbClr val="000000"/>
                </a:solidFill>
              </a:rPr>
              <a:t>. </a:t>
            </a:r>
            <a:r>
              <a:rPr lang="en-US" sz="1800" dirty="0" err="1" smtClean="0">
                <a:solidFill>
                  <a:srgbClr val="000000"/>
                </a:solidFill>
              </a:rPr>
              <a:t>Sumarize</a:t>
            </a:r>
            <a:r>
              <a:rPr lang="en-US" sz="1800" dirty="0" smtClean="0">
                <a:solidFill>
                  <a:srgbClr val="000000"/>
                </a:solidFill>
              </a:rPr>
              <a:t> data</a:t>
            </a:r>
          </a:p>
          <a:p>
            <a:pPr marL="0" indent="0">
              <a:buNone/>
            </a:pPr>
            <a:r>
              <a:rPr lang="en-US" sz="1800" dirty="0" smtClean="0">
                <a:solidFill>
                  <a:srgbClr val="000000"/>
                </a:solidFill>
              </a:rPr>
              <a:t>Output file includes: </a:t>
            </a:r>
            <a:r>
              <a:rPr lang="en-US" sz="1800" dirty="0">
                <a:solidFill>
                  <a:srgbClr val="FF0000"/>
                </a:solidFill>
              </a:rPr>
              <a:t>FSN0FS118A_MBIST_PAT_config.csv</a:t>
            </a:r>
            <a:r>
              <a:rPr lang="en-US" sz="1800" dirty="0"/>
              <a:t>(</a:t>
            </a:r>
            <a:r>
              <a:rPr lang="en-US" sz="1800" b="1" dirty="0">
                <a:solidFill>
                  <a:srgbClr val="000000"/>
                </a:solidFill>
              </a:rPr>
              <a:t>period</a:t>
            </a:r>
            <a:r>
              <a:rPr lang="en-US" sz="1800" dirty="0"/>
              <a:t>),</a:t>
            </a:r>
            <a:r>
              <a:rPr lang="en-US" sz="1800" dirty="0">
                <a:solidFill>
                  <a:srgbClr val="FF0000"/>
                </a:solidFill>
              </a:rPr>
              <a:t>pattern_spec_sign_off_FSN0FS118A </a:t>
            </a:r>
          </a:p>
          <a:p>
            <a:pPr marL="0" indent="0">
              <a:buNone/>
            </a:pPr>
            <a:endParaRPr lang="en-US" sz="1800" dirty="0" smtClean="0"/>
          </a:p>
          <a:p>
            <a:pPr marL="0" indent="0">
              <a:buNone/>
            </a:pPr>
            <a:endParaRPr lang="en-US" dirty="0" smtClean="0"/>
          </a:p>
        </p:txBody>
      </p:sp>
      <p:pic>
        <p:nvPicPr>
          <p:cNvPr id="4" name="Picture 3"/>
          <p:cNvPicPr>
            <a:picLocks noChangeAspect="1"/>
          </p:cNvPicPr>
          <p:nvPr/>
        </p:nvPicPr>
        <p:blipFill>
          <a:blip r:embed="rId2"/>
          <a:stretch>
            <a:fillRect/>
          </a:stretch>
        </p:blipFill>
        <p:spPr>
          <a:xfrm>
            <a:off x="305492" y="3779272"/>
            <a:ext cx="7398902" cy="1145044"/>
          </a:xfrm>
          <a:prstGeom prst="rect">
            <a:avLst/>
          </a:prstGeom>
        </p:spPr>
      </p:pic>
      <p:pic>
        <p:nvPicPr>
          <p:cNvPr id="5" name="Picture 4"/>
          <p:cNvPicPr>
            <a:picLocks noChangeAspect="1"/>
          </p:cNvPicPr>
          <p:nvPr/>
        </p:nvPicPr>
        <p:blipFill>
          <a:blip r:embed="rId3"/>
          <a:stretch>
            <a:fillRect/>
          </a:stretch>
        </p:blipFill>
        <p:spPr>
          <a:xfrm>
            <a:off x="305492" y="5166542"/>
            <a:ext cx="3236570" cy="800212"/>
          </a:xfrm>
          <a:prstGeom prst="rect">
            <a:avLst/>
          </a:prstGeom>
        </p:spPr>
      </p:pic>
      <p:sp>
        <p:nvSpPr>
          <p:cNvPr id="6" name="Right Arrow 5"/>
          <p:cNvSpPr/>
          <p:nvPr/>
        </p:nvSpPr>
        <p:spPr>
          <a:xfrm>
            <a:off x="3638747" y="5397883"/>
            <a:ext cx="507037" cy="363474"/>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Rectangle 6"/>
          <p:cNvSpPr/>
          <p:nvPr/>
        </p:nvSpPr>
        <p:spPr>
          <a:xfrm>
            <a:off x="4410421" y="5277030"/>
            <a:ext cx="1025235" cy="5776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chemeClr val="tx1"/>
                </a:solidFill>
              </a:rPr>
              <a:t>Run file </a:t>
            </a:r>
          </a:p>
        </p:txBody>
      </p:sp>
    </p:spTree>
    <p:extLst>
      <p:ext uri="{BB962C8B-B14F-4D97-AF65-F5344CB8AC3E}">
        <p14:creationId xmlns:p14="http://schemas.microsoft.com/office/powerpoint/2010/main" val="32870020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172659"/>
            <a:ext cx="7886700" cy="626702"/>
          </a:xfrm>
        </p:spPr>
        <p:txBody>
          <a:bodyPr/>
          <a:lstStyle/>
          <a:p>
            <a:pPr algn="ctr"/>
            <a:r>
              <a:rPr lang="en-US" b="1" dirty="0" smtClean="0">
                <a:solidFill>
                  <a:srgbClr val="FF0000"/>
                </a:solidFill>
              </a:rPr>
              <a:t>Gen pattern</a:t>
            </a:r>
            <a:r>
              <a:rPr lang="en-US" b="1" dirty="0" smtClean="0"/>
              <a:t> </a:t>
            </a:r>
            <a:endParaRPr lang="en-US" b="1" dirty="0"/>
          </a:p>
        </p:txBody>
      </p:sp>
      <p:sp>
        <p:nvSpPr>
          <p:cNvPr id="3" name="Content Placeholder 2"/>
          <p:cNvSpPr>
            <a:spLocks noGrp="1"/>
          </p:cNvSpPr>
          <p:nvPr>
            <p:ph idx="1"/>
          </p:nvPr>
        </p:nvSpPr>
        <p:spPr>
          <a:xfrm>
            <a:off x="214746" y="1702378"/>
            <a:ext cx="8783782" cy="4184072"/>
          </a:xfrm>
        </p:spPr>
        <p:txBody>
          <a:bodyPr/>
          <a:lstStyle/>
          <a:p>
            <a:r>
              <a:rPr lang="en-US" sz="1800" dirty="0" smtClean="0">
                <a:solidFill>
                  <a:srgbClr val="000000"/>
                </a:solidFill>
              </a:rPr>
              <a:t>Gen pattern </a:t>
            </a:r>
          </a:p>
          <a:p>
            <a:pPr marL="0" indent="0">
              <a:buNone/>
            </a:pPr>
            <a:r>
              <a:rPr lang="en-US" sz="1800" dirty="0" smtClean="0">
                <a:solidFill>
                  <a:srgbClr val="000000"/>
                </a:solidFill>
              </a:rPr>
              <a:t>- Modify </a:t>
            </a:r>
            <a:r>
              <a:rPr lang="en-US" sz="1800" b="1" dirty="0" err="1" smtClean="0">
                <a:solidFill>
                  <a:srgbClr val="FF0000"/>
                </a:solidFill>
              </a:rPr>
              <a:t>mbist_pattern_gen.dof</a:t>
            </a:r>
            <a:endParaRPr lang="en-US" sz="1800" b="1" dirty="0">
              <a:solidFill>
                <a:srgbClr val="FF0000"/>
              </a:solidFill>
            </a:endParaRPr>
          </a:p>
        </p:txBody>
      </p:sp>
      <p:pic>
        <p:nvPicPr>
          <p:cNvPr id="4" name="Picture 3"/>
          <p:cNvPicPr>
            <a:picLocks noChangeAspect="1"/>
          </p:cNvPicPr>
          <p:nvPr/>
        </p:nvPicPr>
        <p:blipFill>
          <a:blip r:embed="rId2"/>
          <a:stretch>
            <a:fillRect/>
          </a:stretch>
        </p:blipFill>
        <p:spPr>
          <a:xfrm>
            <a:off x="338571" y="2467902"/>
            <a:ext cx="6194496" cy="2013716"/>
          </a:xfrm>
          <a:prstGeom prst="rect">
            <a:avLst/>
          </a:prstGeom>
        </p:spPr>
      </p:pic>
      <p:pic>
        <p:nvPicPr>
          <p:cNvPr id="5" name="Picture 4"/>
          <p:cNvPicPr>
            <a:picLocks noChangeAspect="1"/>
          </p:cNvPicPr>
          <p:nvPr/>
        </p:nvPicPr>
        <p:blipFill rotWithShape="1">
          <a:blip r:embed="rId3"/>
          <a:srcRect l="84"/>
          <a:stretch/>
        </p:blipFill>
        <p:spPr>
          <a:xfrm>
            <a:off x="338571" y="4622934"/>
            <a:ext cx="6189301" cy="1114580"/>
          </a:xfrm>
          <a:prstGeom prst="rect">
            <a:avLst/>
          </a:prstGeom>
        </p:spPr>
      </p:pic>
      <p:sp>
        <p:nvSpPr>
          <p:cNvPr id="6" name="Rectangle 5"/>
          <p:cNvSpPr/>
          <p:nvPr/>
        </p:nvSpPr>
        <p:spPr>
          <a:xfrm>
            <a:off x="6975763" y="3176502"/>
            <a:ext cx="2022764" cy="1963882"/>
          </a:xfrm>
          <a:prstGeom prst="rect">
            <a:avLst/>
          </a:prstGeom>
          <a:solidFill>
            <a:schemeClr val="accent1">
              <a:lumMod val="5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chemeClr val="bg1"/>
                </a:solidFill>
              </a:rPr>
              <a:t>After gen pattern, results includes </a:t>
            </a:r>
            <a:r>
              <a:rPr lang="en-US" sz="1350" b="1" dirty="0">
                <a:solidFill>
                  <a:srgbClr val="FF0000"/>
                </a:solidFill>
              </a:rPr>
              <a:t>FSN0FS118A_gate.patterns_spec_signoff</a:t>
            </a:r>
          </a:p>
          <a:p>
            <a:pPr algn="ctr"/>
            <a:r>
              <a:rPr lang="en-US" sz="1350" b="1" dirty="0">
                <a:solidFill>
                  <a:schemeClr val="bg1"/>
                </a:solidFill>
              </a:rPr>
              <a:t>(X_FREP, </a:t>
            </a:r>
            <a:r>
              <a:rPr lang="en-US" sz="1350" b="1" dirty="0" err="1">
                <a:solidFill>
                  <a:schemeClr val="bg1"/>
                </a:solidFill>
              </a:rPr>
              <a:t>wait_time</a:t>
            </a:r>
            <a:r>
              <a:rPr lang="en-US" sz="1350" b="1" dirty="0">
                <a:solidFill>
                  <a:schemeClr val="bg1"/>
                </a:solidFill>
              </a:rPr>
              <a:t>, algorithm test, </a:t>
            </a:r>
            <a:r>
              <a:rPr lang="en-US" sz="1350" b="1" dirty="0" err="1">
                <a:solidFill>
                  <a:schemeClr val="bg1"/>
                </a:solidFill>
              </a:rPr>
              <a:t>test_time</a:t>
            </a:r>
            <a:r>
              <a:rPr lang="en-US" sz="1350" b="1" dirty="0">
                <a:solidFill>
                  <a:schemeClr val="bg1"/>
                </a:solidFill>
              </a:rPr>
              <a:t>),</a:t>
            </a:r>
          </a:p>
          <a:p>
            <a:pPr algn="ctr"/>
            <a:r>
              <a:rPr lang="en-US" sz="1350" b="1" dirty="0">
                <a:solidFill>
                  <a:srgbClr val="FF0000"/>
                </a:solidFill>
              </a:rPr>
              <a:t>*.wgl.gz, </a:t>
            </a:r>
            <a:r>
              <a:rPr lang="en-US" sz="1350" b="1" dirty="0" err="1">
                <a:solidFill>
                  <a:srgbClr val="FF0000"/>
                </a:solidFill>
              </a:rPr>
              <a:t>pdl</a:t>
            </a:r>
            <a:r>
              <a:rPr lang="en-US" sz="1350" b="1" dirty="0">
                <a:solidFill>
                  <a:srgbClr val="FF0000"/>
                </a:solidFill>
              </a:rPr>
              <a:t> file </a:t>
            </a:r>
          </a:p>
        </p:txBody>
      </p:sp>
      <p:cxnSp>
        <p:nvCxnSpPr>
          <p:cNvPr id="10" name="Straight Arrow Connector 9"/>
          <p:cNvCxnSpPr>
            <a:stCxn id="4" idx="3"/>
            <a:endCxn id="6" idx="1"/>
          </p:cNvCxnSpPr>
          <p:nvPr/>
        </p:nvCxnSpPr>
        <p:spPr>
          <a:xfrm>
            <a:off x="6533067" y="3474760"/>
            <a:ext cx="442696" cy="683683"/>
          </a:xfrm>
          <a:prstGeom prst="straightConnector1">
            <a:avLst/>
          </a:prstGeom>
          <a:ln>
            <a:solidFill>
              <a:srgbClr val="000000"/>
            </a:solidFill>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p:cNvCxnSpPr>
            <a:stCxn id="5" idx="3"/>
            <a:endCxn id="6" idx="1"/>
          </p:cNvCxnSpPr>
          <p:nvPr/>
        </p:nvCxnSpPr>
        <p:spPr>
          <a:xfrm flipV="1">
            <a:off x="6527872" y="4158443"/>
            <a:ext cx="447891" cy="1021781"/>
          </a:xfrm>
          <a:prstGeom prst="straightConnector1">
            <a:avLst/>
          </a:prstGeom>
          <a:ln>
            <a:solidFill>
              <a:srgbClr val="00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3714054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989598"/>
            <a:ext cx="7886700" cy="634502"/>
          </a:xfrm>
        </p:spPr>
        <p:txBody>
          <a:bodyPr/>
          <a:lstStyle/>
          <a:p>
            <a:pPr algn="ctr"/>
            <a:r>
              <a:rPr lang="en-US" b="1" dirty="0" smtClean="0">
                <a:solidFill>
                  <a:srgbClr val="FF0000"/>
                </a:solidFill>
              </a:rPr>
              <a:t>Gen pattern</a:t>
            </a:r>
            <a:r>
              <a:rPr lang="en-US" dirty="0" smtClean="0"/>
              <a:t> </a:t>
            </a:r>
            <a:endParaRPr lang="en-US" dirty="0"/>
          </a:p>
        </p:txBody>
      </p:sp>
      <p:sp>
        <p:nvSpPr>
          <p:cNvPr id="3" name="Content Placeholder 2"/>
          <p:cNvSpPr>
            <a:spLocks noGrp="1"/>
          </p:cNvSpPr>
          <p:nvPr>
            <p:ph idx="1"/>
          </p:nvPr>
        </p:nvSpPr>
        <p:spPr>
          <a:xfrm>
            <a:off x="628650" y="1687428"/>
            <a:ext cx="7886700" cy="4582743"/>
          </a:xfrm>
        </p:spPr>
        <p:txBody>
          <a:bodyPr>
            <a:normAutofit/>
          </a:bodyPr>
          <a:lstStyle/>
          <a:p>
            <a:r>
              <a:rPr lang="en-US" sz="1800" dirty="0" err="1" smtClean="0">
                <a:solidFill>
                  <a:srgbClr val="000000"/>
                </a:solidFill>
              </a:rPr>
              <a:t>Resequence</a:t>
            </a:r>
            <a:r>
              <a:rPr lang="en-US" sz="1800" dirty="0" smtClean="0">
                <a:solidFill>
                  <a:srgbClr val="000000"/>
                </a:solidFill>
              </a:rPr>
              <a:t> pattern </a:t>
            </a:r>
          </a:p>
          <a:p>
            <a:pPr>
              <a:buFontTx/>
              <a:buChar char="-"/>
            </a:pPr>
            <a:r>
              <a:rPr lang="en-US" sz="1800" dirty="0" smtClean="0">
                <a:solidFill>
                  <a:srgbClr val="000000"/>
                </a:solidFill>
              </a:rPr>
              <a:t>Purpose: Mapping signal pin from MBIST circuits to pin of top chip and </a:t>
            </a:r>
            <a:r>
              <a:rPr lang="en-US" sz="1800" dirty="0" err="1" smtClean="0">
                <a:solidFill>
                  <a:srgbClr val="000000"/>
                </a:solidFill>
              </a:rPr>
              <a:t>resequence</a:t>
            </a:r>
            <a:r>
              <a:rPr lang="en-US" sz="1800" dirty="0" smtClean="0">
                <a:solidFill>
                  <a:srgbClr val="000000"/>
                </a:solidFill>
              </a:rPr>
              <a:t> period of PLL or DCO to pattern.</a:t>
            </a:r>
          </a:p>
          <a:p>
            <a:pPr>
              <a:buFontTx/>
              <a:buChar char="-"/>
            </a:pPr>
            <a:r>
              <a:rPr lang="en-US" sz="1800" dirty="0" smtClean="0">
                <a:solidFill>
                  <a:srgbClr val="000000"/>
                </a:solidFill>
              </a:rPr>
              <a:t>Execution step:</a:t>
            </a:r>
          </a:p>
          <a:p>
            <a:pPr marL="0" indent="0">
              <a:buNone/>
            </a:pPr>
            <a:r>
              <a:rPr lang="en-US" sz="1800" dirty="0" smtClean="0">
                <a:solidFill>
                  <a:srgbClr val="000000"/>
                </a:solidFill>
              </a:rPr>
              <a:t>1. FTL gen using </a:t>
            </a:r>
            <a:r>
              <a:rPr lang="en-US" sz="1800" b="1" dirty="0" err="1" smtClean="0">
                <a:solidFill>
                  <a:srgbClr val="000000"/>
                </a:solidFill>
              </a:rPr>
              <a:t>ftrc</a:t>
            </a:r>
            <a:r>
              <a:rPr lang="en-US" sz="1800" dirty="0" smtClean="0">
                <a:solidFill>
                  <a:srgbClr val="000000"/>
                </a:solidFill>
              </a:rPr>
              <a:t> (</a:t>
            </a:r>
            <a:r>
              <a:rPr lang="en-US" sz="1800" b="1" dirty="0" err="1" smtClean="0">
                <a:solidFill>
                  <a:srgbClr val="FF0000"/>
                </a:solidFill>
              </a:rPr>
              <a:t>ftl</a:t>
            </a:r>
            <a:r>
              <a:rPr lang="en-US" sz="1800" b="1" dirty="0" smtClean="0">
                <a:solidFill>
                  <a:srgbClr val="FF0000"/>
                </a:solidFill>
              </a:rPr>
              <a:t> file</a:t>
            </a:r>
            <a:r>
              <a:rPr lang="en-US" sz="1800" dirty="0" smtClean="0">
                <a:solidFill>
                  <a:srgbClr val="000000"/>
                </a:solidFill>
              </a:rPr>
              <a:t>)</a:t>
            </a:r>
          </a:p>
          <a:p>
            <a:pPr marL="0" indent="0">
              <a:buNone/>
            </a:pPr>
            <a:r>
              <a:rPr lang="en-US" sz="1800" dirty="0" smtClean="0">
                <a:solidFill>
                  <a:srgbClr val="000000"/>
                </a:solidFill>
              </a:rPr>
              <a:t>2. </a:t>
            </a:r>
            <a:r>
              <a:rPr lang="en-US" sz="1800" b="1" dirty="0" err="1" smtClean="0">
                <a:solidFill>
                  <a:srgbClr val="000000"/>
                </a:solidFill>
              </a:rPr>
              <a:t>Fpad</a:t>
            </a:r>
            <a:r>
              <a:rPr lang="en-US" sz="1800" dirty="0" smtClean="0">
                <a:solidFill>
                  <a:srgbClr val="000000"/>
                </a:solidFill>
              </a:rPr>
              <a:t> (</a:t>
            </a:r>
            <a:r>
              <a:rPr lang="en-US" sz="1800" b="1" dirty="0" smtClean="0">
                <a:solidFill>
                  <a:srgbClr val="FF0000"/>
                </a:solidFill>
              </a:rPr>
              <a:t>&lt;project&gt;.</a:t>
            </a:r>
            <a:r>
              <a:rPr lang="en-US" sz="1800" b="1" dirty="0" err="1" smtClean="0">
                <a:solidFill>
                  <a:srgbClr val="FF0000"/>
                </a:solidFill>
              </a:rPr>
              <a:t>th</a:t>
            </a:r>
            <a:r>
              <a:rPr lang="en-US" sz="1800" dirty="0" smtClean="0">
                <a:solidFill>
                  <a:srgbClr val="000000"/>
                </a:solidFill>
              </a:rPr>
              <a:t>, </a:t>
            </a:r>
            <a:r>
              <a:rPr lang="en-US" sz="1800" b="1" dirty="0" smtClean="0">
                <a:solidFill>
                  <a:srgbClr val="FF0000"/>
                </a:solidFill>
              </a:rPr>
              <a:t>&lt;project&gt;.pad</a:t>
            </a:r>
            <a:r>
              <a:rPr lang="en-US" sz="1800" dirty="0" smtClean="0">
                <a:solidFill>
                  <a:srgbClr val="000000"/>
                </a:solidFill>
              </a:rPr>
              <a:t>)</a:t>
            </a:r>
          </a:p>
          <a:p>
            <a:pPr marL="0" indent="0">
              <a:buNone/>
            </a:pPr>
            <a:r>
              <a:rPr lang="en-US" sz="1800" dirty="0" smtClean="0">
                <a:solidFill>
                  <a:srgbClr val="000000"/>
                </a:solidFill>
              </a:rPr>
              <a:t>3. </a:t>
            </a:r>
            <a:r>
              <a:rPr lang="en-US" sz="1800" dirty="0" err="1">
                <a:solidFill>
                  <a:srgbClr val="000000"/>
                </a:solidFill>
              </a:rPr>
              <a:t>R</a:t>
            </a:r>
            <a:r>
              <a:rPr lang="en-US" sz="1800" dirty="0" err="1" smtClean="0">
                <a:solidFill>
                  <a:srgbClr val="000000"/>
                </a:solidFill>
              </a:rPr>
              <a:t>esequence</a:t>
            </a:r>
            <a:r>
              <a:rPr lang="en-US" sz="1800" dirty="0" smtClean="0">
                <a:solidFill>
                  <a:srgbClr val="000000"/>
                </a:solidFill>
              </a:rPr>
              <a:t> pattern using </a:t>
            </a:r>
            <a:r>
              <a:rPr lang="en-US" sz="1800" b="1" dirty="0" smtClean="0">
                <a:solidFill>
                  <a:srgbClr val="000000"/>
                </a:solidFill>
              </a:rPr>
              <a:t>ftl2ver</a:t>
            </a:r>
            <a:r>
              <a:rPr lang="en-US" sz="1800" dirty="0" smtClean="0">
                <a:solidFill>
                  <a:srgbClr val="000000"/>
                </a:solidFill>
              </a:rPr>
              <a:t> </a:t>
            </a:r>
          </a:p>
          <a:p>
            <a:pPr marL="0" indent="0">
              <a:buNone/>
            </a:pPr>
            <a:r>
              <a:rPr lang="en-US" sz="1800" dirty="0" smtClean="0">
                <a:solidFill>
                  <a:srgbClr val="000000"/>
                </a:solidFill>
              </a:rPr>
              <a:t>(</a:t>
            </a:r>
            <a:r>
              <a:rPr lang="en-US" sz="1800" b="1" dirty="0" smtClean="0">
                <a:solidFill>
                  <a:srgbClr val="FF0000"/>
                </a:solidFill>
              </a:rPr>
              <a:t>&lt;</a:t>
            </a:r>
            <a:r>
              <a:rPr lang="en-US" sz="1800" b="1" u="sng" dirty="0" smtClean="0">
                <a:solidFill>
                  <a:srgbClr val="FF0000"/>
                </a:solidFill>
              </a:rPr>
              <a:t>project&gt;.rom</a:t>
            </a:r>
            <a:r>
              <a:rPr lang="en-US" sz="1800" b="1" dirty="0" smtClean="0">
                <a:solidFill>
                  <a:srgbClr val="FF0000"/>
                </a:solidFill>
              </a:rPr>
              <a:t>, &lt;</a:t>
            </a:r>
            <a:r>
              <a:rPr lang="en-US" sz="1800" b="1" u="sng" dirty="0" smtClean="0">
                <a:solidFill>
                  <a:srgbClr val="FF0000"/>
                </a:solidFill>
              </a:rPr>
              <a:t>project&gt;.</a:t>
            </a:r>
            <a:r>
              <a:rPr lang="en-US" sz="1800" b="1" u="sng" dirty="0" err="1" smtClean="0">
                <a:solidFill>
                  <a:srgbClr val="FF0000"/>
                </a:solidFill>
              </a:rPr>
              <a:t>vt</a:t>
            </a:r>
            <a:r>
              <a:rPr lang="en-US" sz="1800" dirty="0" smtClean="0">
                <a:solidFill>
                  <a:srgbClr val="000000"/>
                </a:solidFill>
              </a:rPr>
              <a:t>)</a:t>
            </a:r>
            <a:endParaRPr lang="en-US" sz="1800" dirty="0" smtClean="0">
              <a:solidFill>
                <a:srgbClr val="FF0000"/>
              </a:solidFill>
            </a:endParaRPr>
          </a:p>
          <a:p>
            <a:pPr marL="0" indent="0">
              <a:buNone/>
            </a:pPr>
            <a:endParaRPr lang="en-US" sz="1800" dirty="0" smtClean="0"/>
          </a:p>
          <a:p>
            <a:pPr marL="0" indent="0">
              <a:buNone/>
            </a:pPr>
            <a:endParaRPr lang="en-US" dirty="0" smtClean="0"/>
          </a:p>
          <a:p>
            <a:pPr marL="385763" indent="-385763">
              <a:buAutoNum type="arabicPeriod"/>
            </a:pPr>
            <a:endParaRPr lang="en-US" dirty="0" smtClean="0"/>
          </a:p>
          <a:p>
            <a:endParaRPr lang="en-US" dirty="0"/>
          </a:p>
        </p:txBody>
      </p:sp>
      <p:sp>
        <p:nvSpPr>
          <p:cNvPr id="6" name="Rectangle 5"/>
          <p:cNvSpPr/>
          <p:nvPr/>
        </p:nvSpPr>
        <p:spPr>
          <a:xfrm>
            <a:off x="721112" y="5117711"/>
            <a:ext cx="1334192" cy="685800"/>
          </a:xfrm>
          <a:prstGeom prst="rect">
            <a:avLst/>
          </a:prstGeom>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rgbClr val="000000"/>
                </a:solidFill>
              </a:rPr>
              <a:t>Test vector using simulation </a:t>
            </a:r>
          </a:p>
        </p:txBody>
      </p:sp>
      <p:sp>
        <p:nvSpPr>
          <p:cNvPr id="12" name="Rectangle 11"/>
          <p:cNvSpPr/>
          <p:nvPr/>
        </p:nvSpPr>
        <p:spPr>
          <a:xfrm>
            <a:off x="2485433" y="5117711"/>
            <a:ext cx="1390304" cy="685800"/>
          </a:xfrm>
          <a:prstGeom prst="rect">
            <a:avLst/>
          </a:prstGeom>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rgbClr val="000000"/>
                </a:solidFill>
              </a:rPr>
              <a:t>Verilog test bench for Memory</a:t>
            </a:r>
          </a:p>
        </p:txBody>
      </p:sp>
      <p:sp>
        <p:nvSpPr>
          <p:cNvPr id="27" name="Rectangle 26"/>
          <p:cNvSpPr/>
          <p:nvPr/>
        </p:nvSpPr>
        <p:spPr>
          <a:xfrm>
            <a:off x="4916355" y="2748802"/>
            <a:ext cx="2967643" cy="629690"/>
          </a:xfrm>
          <a:prstGeom prst="rect">
            <a:avLst/>
          </a:prstGeom>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rgbClr val="000000"/>
                </a:solidFill>
              </a:rPr>
              <a:t>Functional simulation waveform in </a:t>
            </a:r>
            <a:r>
              <a:rPr lang="en-US" sz="1350" b="1" dirty="0" err="1">
                <a:solidFill>
                  <a:srgbClr val="000000"/>
                </a:solidFill>
              </a:rPr>
              <a:t>ftl</a:t>
            </a:r>
            <a:r>
              <a:rPr lang="en-US" sz="1350" b="1" dirty="0">
                <a:solidFill>
                  <a:srgbClr val="000000"/>
                </a:solidFill>
              </a:rPr>
              <a:t> format  </a:t>
            </a:r>
          </a:p>
        </p:txBody>
      </p:sp>
      <p:sp>
        <p:nvSpPr>
          <p:cNvPr id="38" name="Rectangle 37"/>
          <p:cNvSpPr/>
          <p:nvPr/>
        </p:nvSpPr>
        <p:spPr>
          <a:xfrm>
            <a:off x="5640058" y="4039134"/>
            <a:ext cx="2243940" cy="1078577"/>
          </a:xfrm>
          <a:prstGeom prst="rect">
            <a:avLst/>
          </a:prstGeom>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rgbClr val="000000"/>
                </a:solidFill>
              </a:rPr>
              <a:t>&lt;project&gt;.</a:t>
            </a:r>
            <a:r>
              <a:rPr lang="en-US" sz="1350" b="1" dirty="0" err="1">
                <a:solidFill>
                  <a:srgbClr val="000000"/>
                </a:solidFill>
              </a:rPr>
              <a:t>th</a:t>
            </a:r>
            <a:r>
              <a:rPr lang="en-US" sz="1350" b="1" dirty="0">
                <a:solidFill>
                  <a:srgbClr val="000000"/>
                </a:solidFill>
              </a:rPr>
              <a:t> : FTL template to gen FTL pattern </a:t>
            </a:r>
          </a:p>
          <a:p>
            <a:pPr algn="ctr"/>
            <a:r>
              <a:rPr lang="en-US" sz="1350" b="1" dirty="0">
                <a:solidFill>
                  <a:srgbClr val="000000"/>
                </a:solidFill>
              </a:rPr>
              <a:t>&lt;project &gt;.pad: contains I/O cell information  </a:t>
            </a:r>
          </a:p>
        </p:txBody>
      </p:sp>
      <p:sp>
        <p:nvSpPr>
          <p:cNvPr id="7" name="Right Arrow 6"/>
          <p:cNvSpPr/>
          <p:nvPr/>
        </p:nvSpPr>
        <p:spPr>
          <a:xfrm>
            <a:off x="3767120" y="3063647"/>
            <a:ext cx="978408" cy="133664"/>
          </a:xfrm>
          <a:prstGeom prst="rightArrow">
            <a:avLst/>
          </a:prstGeom>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own Arrow 7"/>
          <p:cNvSpPr/>
          <p:nvPr/>
        </p:nvSpPr>
        <p:spPr>
          <a:xfrm>
            <a:off x="3076794" y="4408268"/>
            <a:ext cx="207582" cy="536956"/>
          </a:xfrm>
          <a:prstGeom prst="downArrow">
            <a:avLst/>
          </a:prstGeom>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wn Arrow 8"/>
          <p:cNvSpPr/>
          <p:nvPr/>
        </p:nvSpPr>
        <p:spPr>
          <a:xfrm>
            <a:off x="1296675" y="4408268"/>
            <a:ext cx="221907" cy="536956"/>
          </a:xfrm>
          <a:prstGeom prst="downArrow">
            <a:avLst/>
          </a:prstGeom>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own Arrow 10"/>
          <p:cNvSpPr/>
          <p:nvPr/>
        </p:nvSpPr>
        <p:spPr>
          <a:xfrm rot="19387098">
            <a:off x="5174372" y="3462982"/>
            <a:ext cx="139941" cy="1152305"/>
          </a:xfrm>
          <a:prstGeom prst="downArrow">
            <a:avLst/>
          </a:prstGeom>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1797661"/>
      </p:ext>
    </p:extLst>
  </p:cSld>
  <p:clrMapOvr>
    <a:masterClrMapping/>
  </p:clrMapOvr>
  <p:timing>
    <p:tnLst>
      <p:par>
        <p:cTn id="1" dur="indefinite" restart="never" nodeType="tmRoot"/>
      </p:par>
    </p:tnLst>
  </p:timing>
</p:sld>
</file>

<file path=ppt/theme/theme1.xml><?xml version="1.0" encoding="utf-8"?>
<a:theme xmlns:a="http://schemas.openxmlformats.org/drawingml/2006/main" name="Faraday template">
  <a:themeElements>
    <a:clrScheme name="Faraday template">
      <a:dk1>
        <a:srgbClr val="545454"/>
      </a:dk1>
      <a:lt1>
        <a:srgbClr val="FFFFFF"/>
      </a:lt1>
      <a:dk2>
        <a:srgbClr val="777777"/>
      </a:dk2>
      <a:lt2>
        <a:srgbClr val="FFFFFF"/>
      </a:lt2>
      <a:accent1>
        <a:srgbClr val="0090D2"/>
      </a:accent1>
      <a:accent2>
        <a:srgbClr val="21C0FF"/>
      </a:accent2>
      <a:accent3>
        <a:srgbClr val="81DBFF"/>
      </a:accent3>
      <a:accent4>
        <a:srgbClr val="BE0037"/>
      </a:accent4>
      <a:accent5>
        <a:srgbClr val="0068A2"/>
      </a:accent5>
      <a:accent6>
        <a:srgbClr val="0698BA"/>
      </a:accent6>
      <a:hlink>
        <a:srgbClr val="3F3F3F"/>
      </a:hlink>
      <a:folHlink>
        <a:srgbClr val="3F3F3F"/>
      </a:folHlink>
    </a:clrScheme>
    <a:fontScheme name="UBS">
      <a:majorFont>
        <a:latin typeface="Calibri"/>
        <a:ea typeface="微軟正黑體"/>
        <a:cs typeface=""/>
      </a:majorFont>
      <a:minorFont>
        <a:latin typeface="Calibri"/>
        <a:ea typeface="微軟正黑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108138</TotalTime>
  <Words>1180</Words>
  <Application>Microsoft Office PowerPoint</Application>
  <PresentationFormat>On-screen Show (4:3)</PresentationFormat>
  <Paragraphs>176</Paragraphs>
  <Slides>17</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Microsoft JhengHei</vt:lpstr>
      <vt:lpstr>新細明體</vt:lpstr>
      <vt:lpstr>華康中黑體</vt:lpstr>
      <vt:lpstr>Arial</vt:lpstr>
      <vt:lpstr>Calibri</vt:lpstr>
      <vt:lpstr>Century Gothic</vt:lpstr>
      <vt:lpstr>Tahoma</vt:lpstr>
      <vt:lpstr>Times</vt:lpstr>
      <vt:lpstr>Wingdings</vt:lpstr>
      <vt:lpstr>Faraday template</vt:lpstr>
      <vt:lpstr>Internship Final-term report</vt:lpstr>
      <vt:lpstr>Outline</vt:lpstr>
      <vt:lpstr>PowerPoint Presentation</vt:lpstr>
      <vt:lpstr>PowerPoint Presentation</vt:lpstr>
      <vt:lpstr>Mbist concept</vt:lpstr>
      <vt:lpstr>PowerPoint Presentation</vt:lpstr>
      <vt:lpstr>Generate pattern </vt:lpstr>
      <vt:lpstr>Gen pattern </vt:lpstr>
      <vt:lpstr>Gen pattern </vt:lpstr>
      <vt:lpstr>Pre sim </vt:lpstr>
      <vt:lpstr>Post-layout Data Check</vt:lpstr>
      <vt:lpstr>PowerPoint Presentation</vt:lpstr>
      <vt:lpstr>PowerPoint Presentation</vt:lpstr>
      <vt:lpstr>ACHIEVEMENT</vt:lpstr>
      <vt:lpstr>DIFFICULTY &amp; RESOLVE </vt:lpstr>
      <vt:lpstr>Q&amp;A</vt:lpstr>
      <vt:lpstr>PowerPoint Presentation</vt:lpstr>
    </vt:vector>
  </TitlesOfParts>
  <Company>Faraday-Tech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Lucas Vo (Vo Thong)</dc:creator>
  <cp:lastModifiedBy>Trung Ta (Ta Minh Trung)</cp:lastModifiedBy>
  <cp:revision>5210</cp:revision>
  <cp:lastPrinted>2015-08-06T11:04:11Z</cp:lastPrinted>
  <dcterms:created xsi:type="dcterms:W3CDTF">2012-12-17T03:20:11Z</dcterms:created>
  <dcterms:modified xsi:type="dcterms:W3CDTF">2023-06-09T06:48:50Z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