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9"/>
  </p:notesMasterIdLst>
  <p:handoutMasterIdLst>
    <p:handoutMasterId r:id="rId20"/>
  </p:handoutMasterIdLst>
  <p:sldIdLst>
    <p:sldId id="1085" r:id="rId2"/>
    <p:sldId id="1206" r:id="rId3"/>
    <p:sldId id="1219" r:id="rId4"/>
    <p:sldId id="1204" r:id="rId5"/>
    <p:sldId id="1205" r:id="rId6"/>
    <p:sldId id="1209" r:id="rId7"/>
    <p:sldId id="1210" r:id="rId8"/>
    <p:sldId id="1218" r:id="rId9"/>
    <p:sldId id="1211" r:id="rId10"/>
    <p:sldId id="1208" r:id="rId11"/>
    <p:sldId id="1217" r:id="rId12"/>
    <p:sldId id="1212" r:id="rId13"/>
    <p:sldId id="1213" r:id="rId14"/>
    <p:sldId id="1215" r:id="rId15"/>
    <p:sldId id="1220" r:id="rId16"/>
    <p:sldId id="1216" r:id="rId17"/>
    <p:sldId id="1134" r:id="rId18"/>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FF004B"/>
    <a:srgbClr val="000000"/>
    <a:srgbClr val="0278C8"/>
    <a:srgbClr val="FFFFFF"/>
    <a:srgbClr val="F8D4F1"/>
    <a:srgbClr val="F6D2BC"/>
    <a:srgbClr val="F7FDC1"/>
    <a:srgbClr val="7030A0"/>
    <a:srgbClr val="03DADF"/>
    <a:srgbClr val="BE0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6754" autoAdjust="0"/>
  </p:normalViewPr>
  <p:slideViewPr>
    <p:cSldViewPr snapToGrid="0">
      <p:cViewPr varScale="1">
        <p:scale>
          <a:sx n="115" d="100"/>
          <a:sy n="115" d="100"/>
        </p:scale>
        <p:origin x="1116" y="108"/>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2022/7/21</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2022/7/21</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2480489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4" name="圖片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7" name="文字方塊 6"/>
          <p:cNvSpPr txBox="1"/>
          <p:nvPr userDrawn="1"/>
        </p:nvSpPr>
        <p:spPr>
          <a:xfrm>
            <a:off x="314888" y="6419428"/>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lectronics.stackexchange.com/questions/361845/understanding-phase-frequency-detector-logic" TargetMode="External"/><Relationship Id="rId2" Type="http://schemas.openxmlformats.org/officeDocument/2006/relationships/hyperlink" Target="https://www.analog.com/en/analog-dialogue/articles/phase-locked-loop-pll-fundamentals.html#:~:text=In%20its%20most%20basic%20configuration,operating%20in%20the%20frequency%20domain" TargetMode="External"/><Relationship Id="rId1" Type="http://schemas.openxmlformats.org/officeDocument/2006/relationships/slideLayout" Target="../slideLayouts/slideLayout2.xml"/><Relationship Id="rId5" Type="http://schemas.openxmlformats.org/officeDocument/2006/relationships/hyperlink" Target="https://blogs.keysight.com/blogs/tech/rfmw.entry.html/2020/12/08/consider_the_source-jfPt.html" TargetMode="External"/><Relationship Id="rId4" Type="http://schemas.openxmlformats.org/officeDocument/2006/relationships/hyperlink" Target="https://iopscience.iop.org/article/10.1088/1742-6596/1049/1/012060/pdf#:~:text=The%20Charge%20Pump%20in%20a,only%20works%20on%20either%20wa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normAutofit/>
          </a:bodyPr>
          <a:lstStyle/>
          <a:p>
            <a:r>
              <a:rPr lang="en-US" dirty="0"/>
              <a:t>FTV/DSD/ACD/ACT2 – </a:t>
            </a:r>
            <a:r>
              <a:rPr lang="en-US" dirty="0" smtClean="0"/>
              <a:t>Harry Luong</a:t>
            </a:r>
            <a:endParaRPr lang="en-US" altLang="zh-TW" dirty="0" smtClean="0">
              <a:latin typeface="+mj-lt"/>
            </a:endParaRPr>
          </a:p>
          <a:p>
            <a:r>
              <a:rPr lang="en-US" altLang="zh-TW" dirty="0" smtClean="0">
                <a:latin typeface="+mj-lt"/>
              </a:rPr>
              <a:t>2022/07/07</a:t>
            </a:r>
          </a:p>
          <a:p>
            <a:endParaRPr lang="zh-TW" altLang="en-US" dirty="0">
              <a:latin typeface="+mj-lt"/>
            </a:endParaRPr>
          </a:p>
        </p:txBody>
      </p:sp>
      <p:sp>
        <p:nvSpPr>
          <p:cNvPr id="2" name="標題 1"/>
          <p:cNvSpPr>
            <a:spLocks noGrp="1"/>
          </p:cNvSpPr>
          <p:nvPr>
            <p:ph type="ctrTitle"/>
          </p:nvPr>
        </p:nvSpPr>
        <p:spPr>
          <a:xfrm>
            <a:off x="1096476" y="1121190"/>
            <a:ext cx="7183524" cy="666421"/>
          </a:xfrm>
        </p:spPr>
        <p:txBody>
          <a:bodyPr>
            <a:noAutofit/>
          </a:bodyPr>
          <a:lstStyle/>
          <a:p>
            <a:r>
              <a:rPr lang="en-US" altLang="zh-TW" sz="2800" dirty="0" smtClean="0">
                <a:latin typeface="+mj-lt"/>
              </a:rPr>
              <a:t>AC TECHNICAL SHARING</a:t>
            </a:r>
            <a:br>
              <a:rPr lang="en-US" altLang="zh-TW" sz="2800" dirty="0" smtClean="0">
                <a:latin typeface="+mj-lt"/>
              </a:rPr>
            </a:br>
            <a:r>
              <a:rPr lang="en-US" altLang="zh-TW" sz="2800" dirty="0" smtClean="0">
                <a:latin typeface="+mj-lt"/>
              </a:rPr>
              <a:t>PLL CONFIG</a:t>
            </a:r>
            <a:endParaRPr lang="zh-TW" altLang="en-US" sz="2800" dirty="0">
              <a:latin typeface="+mj-lt"/>
            </a:endParaRPr>
          </a:p>
        </p:txBody>
      </p:sp>
    </p:spTree>
    <p:extLst>
      <p:ext uri="{BB962C8B-B14F-4D97-AF65-F5344CB8AC3E}">
        <p14:creationId xmlns:p14="http://schemas.microsoft.com/office/powerpoint/2010/main" val="149620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descriptions</a:t>
            </a:r>
            <a:endParaRPr lang="en-US" dirty="0"/>
          </a:p>
        </p:txBody>
      </p:sp>
      <p:pic>
        <p:nvPicPr>
          <p:cNvPr id="4" name="Content Placeholder 3"/>
          <p:cNvPicPr>
            <a:picLocks noGrp="1" noChangeAspect="1"/>
          </p:cNvPicPr>
          <p:nvPr>
            <p:ph sz="quarter" idx="10"/>
          </p:nvPr>
        </p:nvPicPr>
        <p:blipFill>
          <a:blip r:embed="rId2"/>
          <a:stretch>
            <a:fillRect/>
          </a:stretch>
        </p:blipFill>
        <p:spPr>
          <a:xfrm>
            <a:off x="1080000" y="1800000"/>
            <a:ext cx="6943015" cy="4140200"/>
          </a:xfrm>
          <a:prstGeom prst="rect">
            <a:avLst/>
          </a:prstGeom>
        </p:spPr>
      </p:pic>
    </p:spTree>
    <p:extLst>
      <p:ext uri="{BB962C8B-B14F-4D97-AF65-F5344CB8AC3E}">
        <p14:creationId xmlns:p14="http://schemas.microsoft.com/office/powerpoint/2010/main" val="1242619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 in normal mode</a:t>
            </a:r>
            <a:endParaRPr lang="en-US" dirty="0"/>
          </a:p>
        </p:txBody>
      </p:sp>
      <p:pic>
        <p:nvPicPr>
          <p:cNvPr id="4" name="Picture 3"/>
          <p:cNvPicPr>
            <a:picLocks noChangeAspect="1"/>
          </p:cNvPicPr>
          <p:nvPr/>
        </p:nvPicPr>
        <p:blipFill>
          <a:blip r:embed="rId2"/>
          <a:stretch>
            <a:fillRect/>
          </a:stretch>
        </p:blipFill>
        <p:spPr>
          <a:xfrm>
            <a:off x="1080000" y="2385927"/>
            <a:ext cx="7560000" cy="3328145"/>
          </a:xfrm>
          <a:prstGeom prst="rect">
            <a:avLst/>
          </a:prstGeom>
        </p:spPr>
      </p:pic>
    </p:spTree>
    <p:extLst>
      <p:ext uri="{BB962C8B-B14F-4D97-AF65-F5344CB8AC3E}">
        <p14:creationId xmlns:p14="http://schemas.microsoft.com/office/powerpoint/2010/main" val="3321429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err="1" smtClean="0"/>
              <a:t>config</a:t>
            </a:r>
            <a:r>
              <a:rPr lang="en-US" dirty="0" smtClean="0"/>
              <a:t> PLL</a:t>
            </a:r>
            <a:endParaRPr lang="en-US" dirty="0"/>
          </a:p>
        </p:txBody>
      </p:sp>
      <p:sp>
        <p:nvSpPr>
          <p:cNvPr id="3" name="Content Placeholder 2"/>
          <p:cNvSpPr>
            <a:spLocks noGrp="1"/>
          </p:cNvSpPr>
          <p:nvPr>
            <p:ph sz="quarter" idx="10"/>
          </p:nvPr>
        </p:nvSpPr>
        <p:spPr>
          <a:xfrm>
            <a:off x="1080000" y="3293908"/>
            <a:ext cx="7149600" cy="516092"/>
          </a:xfrm>
        </p:spPr>
        <p:txBody>
          <a:bodyPr/>
          <a:lstStyle/>
          <a:p>
            <a:pPr marL="0" indent="0">
              <a:buNone/>
            </a:pPr>
            <a:r>
              <a:rPr lang="en-US" dirty="0" smtClean="0">
                <a:sym typeface="Wingdings" panose="05000000000000000000" pitchFamily="2" charset="2"/>
              </a:rPr>
              <a:t> </a:t>
            </a:r>
            <a:r>
              <a:rPr lang="en-US" dirty="0" smtClean="0"/>
              <a:t>CKOUT = (FREFX * NS[7:0]*2)/PS</a:t>
            </a:r>
            <a:endParaRPr lang="en-US" dirty="0"/>
          </a:p>
        </p:txBody>
      </p:sp>
      <p:pic>
        <p:nvPicPr>
          <p:cNvPr id="1026" name="Picture 1" descr="image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1800000"/>
            <a:ext cx="7149600" cy="117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1080000" y="3793962"/>
            <a:ext cx="7149600" cy="51609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FSN0FS102A project: FREFX = 10Mhz</a:t>
            </a:r>
            <a:endParaRPr lang="en-US" dirty="0"/>
          </a:p>
        </p:txBody>
      </p:sp>
      <p:sp>
        <p:nvSpPr>
          <p:cNvPr id="5" name="Rectangle 4"/>
          <p:cNvSpPr/>
          <p:nvPr/>
        </p:nvSpPr>
        <p:spPr>
          <a:xfrm>
            <a:off x="1080000" y="4310054"/>
            <a:ext cx="7149600" cy="830997"/>
          </a:xfrm>
          <a:prstGeom prst="rect">
            <a:avLst/>
          </a:prstGeom>
        </p:spPr>
        <p:txBody>
          <a:bodyPr wrap="square">
            <a:spAutoFit/>
          </a:bodyPr>
          <a:lstStyle/>
          <a:p>
            <a:r>
              <a:rPr lang="en-US" sz="2400" b="1" dirty="0">
                <a:latin typeface="+mj-lt"/>
              </a:rPr>
              <a:t>We want to have </a:t>
            </a:r>
            <a:r>
              <a:rPr lang="en-US" sz="2400" b="1" dirty="0">
                <a:solidFill>
                  <a:srgbClr val="FF0000"/>
                </a:solidFill>
                <a:latin typeface="+mj-lt"/>
              </a:rPr>
              <a:t>CKOUT=190Mhz</a:t>
            </a:r>
          </a:p>
          <a:p>
            <a:r>
              <a:rPr lang="en-US" sz="2400" b="1" dirty="0">
                <a:latin typeface="+mj-lt"/>
              </a:rPr>
              <a:t>We can calculate: </a:t>
            </a:r>
            <a:r>
              <a:rPr lang="en-US" sz="2400" b="1" dirty="0">
                <a:solidFill>
                  <a:srgbClr val="FF0000"/>
                </a:solidFill>
                <a:latin typeface="+mj-lt"/>
              </a:rPr>
              <a:t>PS=8 </a:t>
            </a:r>
            <a:r>
              <a:rPr lang="en-US" sz="2400" b="1" dirty="0">
                <a:latin typeface="+mj-lt"/>
              </a:rPr>
              <a:t>and</a:t>
            </a:r>
            <a:r>
              <a:rPr lang="en-US" sz="2400" b="1" dirty="0">
                <a:solidFill>
                  <a:srgbClr val="FF0000"/>
                </a:solidFill>
                <a:latin typeface="+mj-lt"/>
              </a:rPr>
              <a:t> NS =  76 </a:t>
            </a:r>
          </a:p>
        </p:txBody>
      </p:sp>
    </p:spTree>
    <p:extLst>
      <p:ext uri="{BB962C8B-B14F-4D97-AF65-F5344CB8AC3E}">
        <p14:creationId xmlns:p14="http://schemas.microsoft.com/office/powerpoint/2010/main" val="327910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err="1" smtClean="0"/>
              <a:t>config</a:t>
            </a:r>
            <a:r>
              <a:rPr lang="en-US" dirty="0" smtClean="0"/>
              <a:t> PLL</a:t>
            </a:r>
            <a:endParaRPr lang="en-US" dirty="0"/>
          </a:p>
        </p:txBody>
      </p:sp>
      <p:sp>
        <p:nvSpPr>
          <p:cNvPr id="3" name="Content Placeholder 2"/>
          <p:cNvSpPr>
            <a:spLocks noGrp="1"/>
          </p:cNvSpPr>
          <p:nvPr>
            <p:ph sz="quarter" idx="10"/>
          </p:nvPr>
        </p:nvSpPr>
        <p:spPr>
          <a:xfrm>
            <a:off x="1080000" y="1706408"/>
            <a:ext cx="7149600" cy="516092"/>
          </a:xfrm>
        </p:spPr>
        <p:txBody>
          <a:bodyPr/>
          <a:lstStyle/>
          <a:p>
            <a:pPr marL="0" indent="0">
              <a:buNone/>
            </a:pPr>
            <a:r>
              <a:rPr lang="en-US" dirty="0"/>
              <a:t> </a:t>
            </a:r>
            <a:r>
              <a:rPr lang="en-US" dirty="0" smtClean="0"/>
              <a:t>Control PS, NS, X_FREF, X_PDN1 and X_PDN2 </a:t>
            </a:r>
            <a:endParaRPr lang="en-US" dirty="0"/>
          </a:p>
        </p:txBody>
      </p:sp>
      <p:sp>
        <p:nvSpPr>
          <p:cNvPr id="6" name="Content Placeholder 2"/>
          <p:cNvSpPr txBox="1">
            <a:spLocks/>
          </p:cNvSpPr>
          <p:nvPr/>
        </p:nvSpPr>
        <p:spPr>
          <a:xfrm>
            <a:off x="1080000" y="2222500"/>
            <a:ext cx="7149600" cy="1803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a:solidFill>
                <a:srgbClr val="FF0000"/>
              </a:solidFill>
            </a:endParaRPr>
          </a:p>
        </p:txBody>
      </p:sp>
      <p:pic>
        <p:nvPicPr>
          <p:cNvPr id="7" name="Content Placeholder 3"/>
          <p:cNvPicPr>
            <a:picLocks noChangeAspect="1"/>
          </p:cNvPicPr>
          <p:nvPr/>
        </p:nvPicPr>
        <p:blipFill>
          <a:blip r:embed="rId2"/>
          <a:stretch>
            <a:fillRect/>
          </a:stretch>
        </p:blipFill>
        <p:spPr>
          <a:xfrm>
            <a:off x="3474214" y="2396900"/>
            <a:ext cx="4755386" cy="3648300"/>
          </a:xfrm>
          <a:prstGeom prst="rect">
            <a:avLst/>
          </a:prstGeom>
        </p:spPr>
      </p:pic>
    </p:spTree>
    <p:extLst>
      <p:ext uri="{BB962C8B-B14F-4D97-AF65-F5344CB8AC3E}">
        <p14:creationId xmlns:p14="http://schemas.microsoft.com/office/powerpoint/2010/main" val="789123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err="1" smtClean="0"/>
              <a:t>config</a:t>
            </a:r>
            <a:r>
              <a:rPr lang="en-US" dirty="0" smtClean="0"/>
              <a:t> PLL</a:t>
            </a:r>
            <a:endParaRPr lang="en-US" dirty="0"/>
          </a:p>
        </p:txBody>
      </p:sp>
      <p:sp>
        <p:nvSpPr>
          <p:cNvPr id="6" name="Content Placeholder 2"/>
          <p:cNvSpPr txBox="1">
            <a:spLocks/>
          </p:cNvSpPr>
          <p:nvPr/>
        </p:nvSpPr>
        <p:spPr>
          <a:xfrm>
            <a:off x="1080000" y="2222500"/>
            <a:ext cx="4838200" cy="1803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000" dirty="0">
              <a:solidFill>
                <a:srgbClr val="FF0000"/>
              </a:solidFill>
            </a:endParaRPr>
          </a:p>
        </p:txBody>
      </p:sp>
      <p:sp>
        <p:nvSpPr>
          <p:cNvPr id="7" name="Content Placeholder 2"/>
          <p:cNvSpPr txBox="1">
            <a:spLocks/>
          </p:cNvSpPr>
          <p:nvPr/>
        </p:nvSpPr>
        <p:spPr>
          <a:xfrm>
            <a:off x="1080000" y="1706407"/>
            <a:ext cx="7172324" cy="13257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ym typeface="Wingdings" panose="05000000000000000000" pitchFamily="2" charset="2"/>
              </a:rPr>
              <a:t>Command to put </a:t>
            </a:r>
            <a:r>
              <a:rPr lang="en-US" dirty="0" err="1" smtClean="0">
                <a:sym typeface="Wingdings" panose="05000000000000000000" pitchFamily="2" charset="2"/>
              </a:rPr>
              <a:t>config</a:t>
            </a:r>
            <a:r>
              <a:rPr lang="en-US" dirty="0" smtClean="0">
                <a:sym typeface="Wingdings" panose="05000000000000000000" pitchFamily="2" charset="2"/>
              </a:rPr>
              <a:t> information to </a:t>
            </a:r>
            <a:r>
              <a:rPr lang="en-US" dirty="0" err="1" smtClean="0">
                <a:sym typeface="Wingdings" panose="05000000000000000000" pitchFamily="2" charset="2"/>
              </a:rPr>
              <a:t>resequence</a:t>
            </a:r>
            <a:r>
              <a:rPr lang="en-US" dirty="0" smtClean="0">
                <a:sym typeface="Wingdings" panose="05000000000000000000" pitchFamily="2" charset="2"/>
              </a:rPr>
              <a:t> pattern</a:t>
            </a:r>
            <a:endParaRPr lang="en-US" dirty="0"/>
          </a:p>
        </p:txBody>
      </p:sp>
      <p:pic>
        <p:nvPicPr>
          <p:cNvPr id="9" name="Picture 8"/>
          <p:cNvPicPr>
            <a:picLocks noChangeAspect="1"/>
          </p:cNvPicPr>
          <p:nvPr/>
        </p:nvPicPr>
        <p:blipFill>
          <a:blip r:embed="rId2"/>
          <a:stretch>
            <a:fillRect/>
          </a:stretch>
        </p:blipFill>
        <p:spPr>
          <a:xfrm>
            <a:off x="1079999" y="2443653"/>
            <a:ext cx="7172325" cy="809625"/>
          </a:xfrm>
          <a:prstGeom prst="rect">
            <a:avLst/>
          </a:prstGeom>
        </p:spPr>
      </p:pic>
      <p:sp>
        <p:nvSpPr>
          <p:cNvPr id="10" name="Content Placeholder 2"/>
          <p:cNvSpPr txBox="1">
            <a:spLocks/>
          </p:cNvSpPr>
          <p:nvPr/>
        </p:nvSpPr>
        <p:spPr>
          <a:xfrm>
            <a:off x="1079999" y="3270966"/>
            <a:ext cx="7172325" cy="51609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ym typeface="Wingdings" panose="05000000000000000000" pitchFamily="2" charset="2"/>
              </a:rPr>
              <a:t>Information of FSN0FS102A_BIST_PLL_190_10.ftlcon</a:t>
            </a:r>
            <a:endParaRPr lang="en-US" dirty="0"/>
          </a:p>
        </p:txBody>
      </p:sp>
      <p:pic>
        <p:nvPicPr>
          <p:cNvPr id="15" name="Picture 14"/>
          <p:cNvPicPr>
            <a:picLocks noChangeAspect="1"/>
          </p:cNvPicPr>
          <p:nvPr/>
        </p:nvPicPr>
        <p:blipFill>
          <a:blip r:embed="rId3"/>
          <a:stretch>
            <a:fillRect/>
          </a:stretch>
        </p:blipFill>
        <p:spPr>
          <a:xfrm>
            <a:off x="2984751" y="3787058"/>
            <a:ext cx="2733674" cy="2350708"/>
          </a:xfrm>
          <a:prstGeom prst="rect">
            <a:avLst/>
          </a:prstGeom>
        </p:spPr>
      </p:pic>
    </p:spTree>
    <p:extLst>
      <p:ext uri="{BB962C8B-B14F-4D97-AF65-F5344CB8AC3E}">
        <p14:creationId xmlns:p14="http://schemas.microsoft.com/office/powerpoint/2010/main" val="1901702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a:t>
            </a:r>
            <a:endParaRPr lang="en-US" dirty="0"/>
          </a:p>
        </p:txBody>
      </p:sp>
      <p:sp>
        <p:nvSpPr>
          <p:cNvPr id="3" name="Content Placeholder 2"/>
          <p:cNvSpPr>
            <a:spLocks noGrp="1"/>
          </p:cNvSpPr>
          <p:nvPr>
            <p:ph sz="quarter" idx="10"/>
          </p:nvPr>
        </p:nvSpPr>
        <p:spPr/>
        <p:txBody>
          <a:bodyPr/>
          <a:lstStyle/>
          <a:p>
            <a:r>
              <a:rPr lang="en-US" dirty="0" smtClean="0"/>
              <a:t>What are the advantages of PLL? </a:t>
            </a:r>
          </a:p>
          <a:p>
            <a:pPr>
              <a:buFont typeface="Wingdings" panose="05000000000000000000" pitchFamily="2" charset="2"/>
              <a:buChar char="à"/>
            </a:pPr>
            <a:r>
              <a:rPr lang="en-US" dirty="0" smtClean="0">
                <a:sym typeface="Wingdings" panose="05000000000000000000" pitchFamily="2" charset="2"/>
              </a:rPr>
              <a:t>PLL can control output clock easily.</a:t>
            </a:r>
          </a:p>
          <a:p>
            <a:pPr marL="0" indent="0">
              <a:buNone/>
            </a:pPr>
            <a:r>
              <a:rPr lang="en-US" dirty="0" smtClean="0"/>
              <a:t> </a:t>
            </a:r>
            <a:endParaRPr lang="en-US" dirty="0"/>
          </a:p>
        </p:txBody>
      </p:sp>
    </p:spTree>
    <p:extLst>
      <p:ext uri="{BB962C8B-B14F-4D97-AF65-F5344CB8AC3E}">
        <p14:creationId xmlns:p14="http://schemas.microsoft.com/office/powerpoint/2010/main" val="421986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1400" dirty="0">
                <a:hlinkClick r:id="rId2"/>
              </a:rPr>
              <a:t>https://www.analog.com/en/analog-dialogue/articles/phase-locked-loop-pll-fundamentals.html#:~:text=In%20its%20most%20basic%20configuration,operating%20in%20the%20frequency%20domain</a:t>
            </a:r>
            <a:r>
              <a:rPr lang="en-US" sz="1400" dirty="0" smtClean="0"/>
              <a:t>.</a:t>
            </a:r>
          </a:p>
          <a:p>
            <a:r>
              <a:rPr lang="en-US" sz="1400" dirty="0">
                <a:hlinkClick r:id="rId3"/>
              </a:rPr>
              <a:t>https://</a:t>
            </a:r>
            <a:r>
              <a:rPr lang="en-US" sz="1400" dirty="0" smtClean="0">
                <a:hlinkClick r:id="rId3"/>
              </a:rPr>
              <a:t>electronics.stackexchange.com/questions/361845/understanding-phase-frequency-detector-logic</a:t>
            </a:r>
            <a:endParaRPr lang="en-US" sz="1400" dirty="0" smtClean="0"/>
          </a:p>
          <a:p>
            <a:r>
              <a:rPr lang="en-US" sz="1400" dirty="0">
                <a:hlinkClick r:id="rId4"/>
              </a:rPr>
              <a:t>https://iopscience.iop.org/article/10.1088/1742-6596/1049/1/012060/pdf#:~:</a:t>
            </a:r>
            <a:r>
              <a:rPr lang="en-US" sz="1400" dirty="0" smtClean="0">
                <a:hlinkClick r:id="rId4"/>
              </a:rPr>
              <a:t>text=The%20Charge%20Pump%20in%20a,only%20works%20on%20either%20way</a:t>
            </a:r>
            <a:r>
              <a:rPr lang="en-US" sz="1400" dirty="0" smtClean="0"/>
              <a:t>.</a:t>
            </a:r>
          </a:p>
          <a:p>
            <a:r>
              <a:rPr lang="en-US" sz="1400" dirty="0">
                <a:hlinkClick r:id="rId5"/>
              </a:rPr>
              <a:t>https://</a:t>
            </a:r>
            <a:r>
              <a:rPr lang="en-US" sz="1400" dirty="0" smtClean="0">
                <a:hlinkClick r:id="rId5"/>
              </a:rPr>
              <a:t>blogs.keysight.com/blogs/tech/rfmw.entry.html/2020/12/08/consider_the_source-jfPt.html</a:t>
            </a:r>
            <a:endParaRPr lang="en-US" sz="1400" dirty="0" smtClean="0"/>
          </a:p>
          <a:p>
            <a:pPr marL="0" indent="0">
              <a:buNone/>
            </a:pPr>
            <a:endParaRPr lang="en-US" sz="1100" dirty="0"/>
          </a:p>
        </p:txBody>
      </p:sp>
      <p:sp>
        <p:nvSpPr>
          <p:cNvPr id="4" name="Title 1"/>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171802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1516492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1">
              <a:spcBef>
                <a:spcPts val="300"/>
              </a:spcBef>
              <a:spcAft>
                <a:spcPts val="300"/>
              </a:spcAft>
              <a:buFont typeface="Arial" panose="020B0604020202020204" pitchFamily="34" charset="0"/>
              <a:buChar char="•"/>
            </a:pPr>
            <a:r>
              <a:rPr lang="en-US" b="1" dirty="0">
                <a:sym typeface="Wingdings" panose="05000000000000000000" pitchFamily="2" charset="2"/>
              </a:rPr>
              <a:t>Functional block diagram </a:t>
            </a:r>
            <a:r>
              <a:rPr lang="en-US" b="1" dirty="0" smtClean="0">
                <a:sym typeface="Wingdings" panose="05000000000000000000" pitchFamily="2" charset="2"/>
              </a:rPr>
              <a:t>FXPLL357HN0U</a:t>
            </a:r>
          </a:p>
          <a:p>
            <a:pPr lvl="1">
              <a:spcBef>
                <a:spcPts val="300"/>
              </a:spcBef>
              <a:spcAft>
                <a:spcPts val="300"/>
              </a:spcAft>
              <a:buFont typeface="Arial" panose="020B0604020202020204" pitchFamily="34" charset="0"/>
              <a:buChar char="•"/>
            </a:pPr>
            <a:r>
              <a:rPr lang="en-US" b="1" dirty="0" smtClean="0">
                <a:sym typeface="Wingdings" panose="05000000000000000000" pitchFamily="2" charset="2"/>
              </a:rPr>
              <a:t>Purpose of blocks in PLL</a:t>
            </a:r>
          </a:p>
          <a:p>
            <a:pPr lvl="1">
              <a:spcBef>
                <a:spcPts val="300"/>
              </a:spcBef>
              <a:spcAft>
                <a:spcPts val="300"/>
              </a:spcAft>
              <a:buFont typeface="Arial" panose="020B0604020202020204" pitchFamily="34" charset="0"/>
              <a:buChar char="•"/>
            </a:pPr>
            <a:r>
              <a:rPr lang="en-US" b="1" dirty="0" smtClean="0">
                <a:sym typeface="Wingdings" panose="05000000000000000000" pitchFamily="2" charset="2"/>
              </a:rPr>
              <a:t>How to control PLL</a:t>
            </a:r>
            <a:endParaRPr lang="en-US" b="1" dirty="0">
              <a:sym typeface="Wingdings" panose="05000000000000000000" pitchFamily="2" charset="2"/>
            </a:endParaRPr>
          </a:p>
          <a:p>
            <a:endParaRPr lang="en-US" dirty="0"/>
          </a:p>
        </p:txBody>
      </p:sp>
      <p:sp>
        <p:nvSpPr>
          <p:cNvPr id="4" name="標題 1"/>
          <p:cNvSpPr>
            <a:spLocks noGrp="1"/>
          </p:cNvSpPr>
          <p:nvPr>
            <p:ph type="title"/>
          </p:nvPr>
        </p:nvSpPr>
        <p:spPr/>
        <p:txBody>
          <a:bodyPr/>
          <a:lstStyle/>
          <a:p>
            <a:r>
              <a:rPr lang="en-US" altLang="zh-TW" dirty="0"/>
              <a:t>Agenda</a:t>
            </a:r>
            <a:endParaRPr lang="zh-TW" altLang="en-US" dirty="0"/>
          </a:p>
        </p:txBody>
      </p:sp>
    </p:spTree>
    <p:extLst>
      <p:ext uri="{BB962C8B-B14F-4D97-AF65-F5344CB8AC3E}">
        <p14:creationId xmlns:p14="http://schemas.microsoft.com/office/powerpoint/2010/main" val="57686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PLL? </a:t>
            </a:r>
            <a:endParaRPr lang="en-US" dirty="0"/>
          </a:p>
        </p:txBody>
      </p:sp>
      <p:sp>
        <p:nvSpPr>
          <p:cNvPr id="3" name="Content Placeholder 2"/>
          <p:cNvSpPr>
            <a:spLocks noGrp="1"/>
          </p:cNvSpPr>
          <p:nvPr>
            <p:ph sz="quarter" idx="10"/>
          </p:nvPr>
        </p:nvSpPr>
        <p:spPr/>
        <p:txBody>
          <a:bodyPr/>
          <a:lstStyle/>
          <a:p>
            <a:pPr marL="0" indent="0" algn="just">
              <a:buNone/>
            </a:pPr>
            <a:r>
              <a:rPr lang="en-US" b="0" dirty="0"/>
              <a:t>	</a:t>
            </a:r>
            <a:r>
              <a:rPr lang="en-US" dirty="0" smtClean="0"/>
              <a:t>Phase-locked </a:t>
            </a:r>
            <a:r>
              <a:rPr lang="en-US" dirty="0"/>
              <a:t>loop or phase lock loop (PLL) is a control system that generates an output </a:t>
            </a:r>
            <a:r>
              <a:rPr lang="en-US" dirty="0" smtClean="0"/>
              <a:t>frequency whose frequency is related to input frequency </a:t>
            </a:r>
            <a:endParaRPr lang="en-US" dirty="0"/>
          </a:p>
        </p:txBody>
      </p:sp>
    </p:spTree>
    <p:extLst>
      <p:ext uri="{BB962C8B-B14F-4D97-AF65-F5344CB8AC3E}">
        <p14:creationId xmlns:p14="http://schemas.microsoft.com/office/powerpoint/2010/main" val="1516848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816389" y="486590"/>
            <a:ext cx="7560000" cy="635194"/>
          </a:xfrm>
        </p:spPr>
        <p:txBody>
          <a:bodyPr/>
          <a:lstStyle/>
          <a:p>
            <a:pPr lvl="1">
              <a:spcBef>
                <a:spcPts val="300"/>
              </a:spcBef>
              <a:spcAft>
                <a:spcPts val="300"/>
              </a:spcAft>
            </a:pPr>
            <a:r>
              <a:rPr lang="en-US" sz="2800" b="1" dirty="0" smtClean="0">
                <a:solidFill>
                  <a:srgbClr val="FF0000"/>
                </a:solidFill>
                <a:sym typeface="Wingdings" panose="05000000000000000000" pitchFamily="2" charset="2"/>
              </a:rPr>
              <a:t>Functional block diagram FXPLL357HN0U</a:t>
            </a:r>
            <a:endParaRPr lang="en-US" sz="2800" dirty="0">
              <a:solidFill>
                <a:srgbClr val="FF0000"/>
              </a:solidFill>
              <a:sym typeface="Wingdings" panose="05000000000000000000" pitchFamily="2" charset="2"/>
            </a:endParaRPr>
          </a:p>
        </p:txBody>
      </p:sp>
      <p:sp>
        <p:nvSpPr>
          <p:cNvPr id="9" name="內容版面配置區 2"/>
          <p:cNvSpPr txBox="1">
            <a:spLocks/>
          </p:cNvSpPr>
          <p:nvPr/>
        </p:nvSpPr>
        <p:spPr>
          <a:xfrm>
            <a:off x="1017653" y="5552902"/>
            <a:ext cx="6962565" cy="5421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000" smtClean="0"/>
          </a:p>
          <a:p>
            <a:pPr marL="0" indent="0">
              <a:buNone/>
            </a:pPr>
            <a:endParaRPr lang="en-US" altLang="zh-TW" sz="2000" smtClean="0"/>
          </a:p>
          <a:p>
            <a:endParaRPr lang="zh-TW" altLang="en-US" sz="2000" dirty="0"/>
          </a:p>
        </p:txBody>
      </p:sp>
      <p:pic>
        <p:nvPicPr>
          <p:cNvPr id="3" name="Picture 2"/>
          <p:cNvPicPr>
            <a:picLocks noChangeAspect="1"/>
          </p:cNvPicPr>
          <p:nvPr/>
        </p:nvPicPr>
        <p:blipFill>
          <a:blip r:embed="rId2"/>
          <a:stretch>
            <a:fillRect/>
          </a:stretch>
        </p:blipFill>
        <p:spPr>
          <a:xfrm>
            <a:off x="1017653" y="1399782"/>
            <a:ext cx="6806611" cy="3604018"/>
          </a:xfrm>
          <a:prstGeom prst="rect">
            <a:avLst/>
          </a:prstGeom>
        </p:spPr>
      </p:pic>
    </p:spTree>
    <p:extLst>
      <p:ext uri="{BB962C8B-B14F-4D97-AF65-F5344CB8AC3E}">
        <p14:creationId xmlns:p14="http://schemas.microsoft.com/office/powerpoint/2010/main" val="228625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80000" y="1980000"/>
            <a:ext cx="6095500" cy="420300"/>
          </a:xfrm>
        </p:spPr>
        <p:txBody>
          <a:bodyPr/>
          <a:lstStyle/>
          <a:p>
            <a:r>
              <a:rPr lang="en-US" dirty="0" smtClean="0"/>
              <a:t>PFD ( Phase frequency detector)</a:t>
            </a:r>
          </a:p>
          <a:p>
            <a:pPr marL="0" indent="0">
              <a:buNone/>
            </a:pPr>
            <a:r>
              <a:rPr lang="en-US" dirty="0" smtClean="0"/>
              <a:t>	</a:t>
            </a:r>
            <a:endParaRPr lang="en-US" sz="1800" dirty="0"/>
          </a:p>
        </p:txBody>
      </p:sp>
      <p:sp>
        <p:nvSpPr>
          <p:cNvPr id="4" name="Title 1"/>
          <p:cNvSpPr txBox="1">
            <a:spLocks/>
          </p:cNvSpPr>
          <p:nvPr/>
        </p:nvSpPr>
        <p:spPr>
          <a:xfrm>
            <a:off x="1080000" y="694600"/>
            <a:ext cx="756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Purpose of blocks in PLL  </a:t>
            </a:r>
            <a:endParaRPr lang="en-US" dirty="0"/>
          </a:p>
        </p:txBody>
      </p:sp>
      <p:sp>
        <p:nvSpPr>
          <p:cNvPr id="5" name="Content Placeholder 2"/>
          <p:cNvSpPr txBox="1">
            <a:spLocks/>
          </p:cNvSpPr>
          <p:nvPr/>
        </p:nvSpPr>
        <p:spPr>
          <a:xfrm>
            <a:off x="1080000" y="2541298"/>
            <a:ext cx="3517400" cy="231010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a:t> </a:t>
            </a:r>
            <a:r>
              <a:rPr lang="en-US" sz="1600" dirty="0" smtClean="0"/>
              <a:t>      The </a:t>
            </a:r>
            <a:r>
              <a:rPr lang="en-US" sz="1600" dirty="0"/>
              <a:t>PFD block compares the phase difference of the output signals between the pre-divider and the loop divider. According to these signals, PFD will then generate the control signals to be used by the charge pump.</a:t>
            </a:r>
            <a:r>
              <a:rPr lang="en-US" sz="1600" dirty="0" smtClean="0"/>
              <a:t>	</a:t>
            </a:r>
            <a:endParaRPr lang="en-US" sz="1200" dirty="0"/>
          </a:p>
        </p:txBody>
      </p:sp>
      <p:pic>
        <p:nvPicPr>
          <p:cNvPr id="6" name="Picture 5"/>
          <p:cNvPicPr>
            <a:picLocks noChangeAspect="1"/>
          </p:cNvPicPr>
          <p:nvPr/>
        </p:nvPicPr>
        <p:blipFill>
          <a:blip r:embed="rId2"/>
          <a:stretch>
            <a:fillRect/>
          </a:stretch>
        </p:blipFill>
        <p:spPr>
          <a:xfrm>
            <a:off x="4762975" y="2605700"/>
            <a:ext cx="3659950" cy="2556447"/>
          </a:xfrm>
          <a:prstGeom prst="rect">
            <a:avLst/>
          </a:prstGeom>
        </p:spPr>
      </p:pic>
    </p:spTree>
    <p:extLst>
      <p:ext uri="{BB962C8B-B14F-4D97-AF65-F5344CB8AC3E}">
        <p14:creationId xmlns:p14="http://schemas.microsoft.com/office/powerpoint/2010/main" val="3664710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80000" y="1566930"/>
            <a:ext cx="6095500" cy="420300"/>
          </a:xfrm>
        </p:spPr>
        <p:txBody>
          <a:bodyPr/>
          <a:lstStyle/>
          <a:p>
            <a:r>
              <a:rPr lang="en-US" dirty="0" smtClean="0"/>
              <a:t>PFD ( Phase frequency detector)</a:t>
            </a:r>
          </a:p>
          <a:p>
            <a:pPr marL="0" indent="0">
              <a:buNone/>
            </a:pPr>
            <a:r>
              <a:rPr lang="en-US" dirty="0" smtClean="0"/>
              <a:t>	</a:t>
            </a:r>
            <a:endParaRPr lang="en-US" sz="1800" dirty="0"/>
          </a:p>
        </p:txBody>
      </p:sp>
      <p:sp>
        <p:nvSpPr>
          <p:cNvPr id="4" name="Title 1"/>
          <p:cNvSpPr txBox="1">
            <a:spLocks/>
          </p:cNvSpPr>
          <p:nvPr/>
        </p:nvSpPr>
        <p:spPr>
          <a:xfrm>
            <a:off x="1080000" y="694600"/>
            <a:ext cx="756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Purpose of blocks in PLL  </a:t>
            </a:r>
            <a:endParaRPr lang="en-US" dirty="0"/>
          </a:p>
        </p:txBody>
      </p:sp>
      <p:pic>
        <p:nvPicPr>
          <p:cNvPr id="2" name="Picture 1"/>
          <p:cNvPicPr>
            <a:picLocks noChangeAspect="1"/>
          </p:cNvPicPr>
          <p:nvPr/>
        </p:nvPicPr>
        <p:blipFill>
          <a:blip r:embed="rId2"/>
          <a:stretch>
            <a:fillRect/>
          </a:stretch>
        </p:blipFill>
        <p:spPr>
          <a:xfrm>
            <a:off x="1352962" y="1987230"/>
            <a:ext cx="6554788" cy="3956420"/>
          </a:xfrm>
          <a:prstGeom prst="rect">
            <a:avLst/>
          </a:prstGeom>
        </p:spPr>
      </p:pic>
    </p:spTree>
    <p:extLst>
      <p:ext uri="{BB962C8B-B14F-4D97-AF65-F5344CB8AC3E}">
        <p14:creationId xmlns:p14="http://schemas.microsoft.com/office/powerpoint/2010/main" val="88468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80000" y="1980000"/>
            <a:ext cx="6095500" cy="420300"/>
          </a:xfrm>
        </p:spPr>
        <p:txBody>
          <a:bodyPr/>
          <a:lstStyle/>
          <a:p>
            <a:r>
              <a:rPr lang="en-US" dirty="0" smtClean="0"/>
              <a:t>Charge pump</a:t>
            </a:r>
          </a:p>
          <a:p>
            <a:pPr marL="0" indent="0">
              <a:buNone/>
            </a:pPr>
            <a:r>
              <a:rPr lang="en-US" dirty="0" smtClean="0"/>
              <a:t>	</a:t>
            </a:r>
            <a:endParaRPr lang="en-US" sz="1800" dirty="0"/>
          </a:p>
        </p:txBody>
      </p:sp>
      <p:sp>
        <p:nvSpPr>
          <p:cNvPr id="4" name="Title 1"/>
          <p:cNvSpPr txBox="1">
            <a:spLocks/>
          </p:cNvSpPr>
          <p:nvPr/>
        </p:nvSpPr>
        <p:spPr>
          <a:xfrm>
            <a:off x="1080000" y="694600"/>
            <a:ext cx="756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Purpose of blocks in PLL  </a:t>
            </a:r>
            <a:endParaRPr lang="en-US" dirty="0"/>
          </a:p>
        </p:txBody>
      </p:sp>
      <p:sp>
        <p:nvSpPr>
          <p:cNvPr id="5" name="Content Placeholder 2"/>
          <p:cNvSpPr txBox="1">
            <a:spLocks/>
          </p:cNvSpPr>
          <p:nvPr/>
        </p:nvSpPr>
        <p:spPr>
          <a:xfrm>
            <a:off x="1080000" y="2541298"/>
            <a:ext cx="3517400" cy="231010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a:t>       The charge pump block utilizes the control output signals from the PFD block to determine whether to charge or discharge the loop filter.</a:t>
            </a:r>
            <a:endParaRPr lang="en-US" sz="1200" dirty="0"/>
          </a:p>
        </p:txBody>
      </p:sp>
      <p:pic>
        <p:nvPicPr>
          <p:cNvPr id="7" name="Picture 6"/>
          <p:cNvPicPr>
            <a:picLocks noChangeAspect="1"/>
          </p:cNvPicPr>
          <p:nvPr/>
        </p:nvPicPr>
        <p:blipFill>
          <a:blip r:embed="rId2"/>
          <a:stretch>
            <a:fillRect/>
          </a:stretch>
        </p:blipFill>
        <p:spPr>
          <a:xfrm>
            <a:off x="4767263" y="1590347"/>
            <a:ext cx="4033838" cy="3465840"/>
          </a:xfrm>
          <a:prstGeom prst="rect">
            <a:avLst/>
          </a:prstGeom>
        </p:spPr>
      </p:pic>
      <p:pic>
        <p:nvPicPr>
          <p:cNvPr id="8" name="Picture 7"/>
          <p:cNvPicPr>
            <a:picLocks noChangeAspect="1"/>
          </p:cNvPicPr>
          <p:nvPr/>
        </p:nvPicPr>
        <p:blipFill>
          <a:blip r:embed="rId3"/>
          <a:stretch>
            <a:fillRect/>
          </a:stretch>
        </p:blipFill>
        <p:spPr>
          <a:xfrm>
            <a:off x="749300" y="3839926"/>
            <a:ext cx="4017964" cy="1286759"/>
          </a:xfrm>
          <a:prstGeom prst="rect">
            <a:avLst/>
          </a:prstGeom>
        </p:spPr>
      </p:pic>
    </p:spTree>
    <p:extLst>
      <p:ext uri="{BB962C8B-B14F-4D97-AF65-F5344CB8AC3E}">
        <p14:creationId xmlns:p14="http://schemas.microsoft.com/office/powerpoint/2010/main" val="3860528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blocks in PLL  </a:t>
            </a:r>
          </a:p>
        </p:txBody>
      </p:sp>
      <p:sp>
        <p:nvSpPr>
          <p:cNvPr id="4" name="Content Placeholder 2"/>
          <p:cNvSpPr txBox="1">
            <a:spLocks/>
          </p:cNvSpPr>
          <p:nvPr/>
        </p:nvSpPr>
        <p:spPr>
          <a:xfrm>
            <a:off x="1080000" y="1980000"/>
            <a:ext cx="6095500" cy="4203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LPF ( Low pass filter)</a:t>
            </a:r>
          </a:p>
          <a:p>
            <a:pPr marL="0" indent="0">
              <a:buFont typeface="Arial" panose="020B0604020202020204" pitchFamily="34" charset="0"/>
              <a:buNone/>
            </a:pPr>
            <a:r>
              <a:rPr lang="en-US" dirty="0" smtClean="0"/>
              <a:t>	</a:t>
            </a:r>
            <a:endParaRPr lang="en-US" sz="1800" dirty="0"/>
          </a:p>
        </p:txBody>
      </p:sp>
      <p:sp>
        <p:nvSpPr>
          <p:cNvPr id="5" name="Rectangle 4"/>
          <p:cNvSpPr/>
          <p:nvPr/>
        </p:nvSpPr>
        <p:spPr>
          <a:xfrm>
            <a:off x="1080000" y="2580300"/>
            <a:ext cx="7403600" cy="584775"/>
          </a:xfrm>
          <a:prstGeom prst="rect">
            <a:avLst/>
          </a:prstGeom>
        </p:spPr>
        <p:txBody>
          <a:bodyPr wrap="square">
            <a:spAutoFit/>
          </a:bodyPr>
          <a:lstStyle/>
          <a:p>
            <a:pPr algn="just"/>
            <a:r>
              <a:rPr lang="en-US" sz="1600" b="1" dirty="0"/>
              <a:t> </a:t>
            </a:r>
            <a:r>
              <a:rPr lang="en-US" sz="1600" b="1" dirty="0" smtClean="0"/>
              <a:t>      This </a:t>
            </a:r>
            <a:r>
              <a:rPr lang="en-US" sz="1600" b="1" dirty="0"/>
              <a:t>block cooperates with the charge pump to convert the current to voltage to be used by the VCO block.</a:t>
            </a:r>
            <a:endParaRPr lang="en-US" sz="1200" b="1" dirty="0"/>
          </a:p>
        </p:txBody>
      </p:sp>
      <p:sp>
        <p:nvSpPr>
          <p:cNvPr id="6" name="Rectangle 5"/>
          <p:cNvSpPr/>
          <p:nvPr/>
        </p:nvSpPr>
        <p:spPr>
          <a:xfrm>
            <a:off x="1080000" y="3235620"/>
            <a:ext cx="1251720" cy="276999"/>
          </a:xfrm>
          <a:prstGeom prst="rect">
            <a:avLst/>
          </a:prstGeom>
        </p:spPr>
        <p:txBody>
          <a:bodyPr wrap="square">
            <a:spAutoFit/>
          </a:bodyPr>
          <a:lstStyle/>
          <a:p>
            <a:pPr algn="just"/>
            <a:r>
              <a:rPr lang="en-US" sz="1200" b="1" dirty="0" smtClean="0"/>
              <a:t>Phase Detector</a:t>
            </a:r>
            <a:endParaRPr lang="en-US" sz="1200" b="1" dirty="0"/>
          </a:p>
        </p:txBody>
      </p:sp>
      <p:sp>
        <p:nvSpPr>
          <p:cNvPr id="7" name="Rectangle 6"/>
          <p:cNvSpPr/>
          <p:nvPr/>
        </p:nvSpPr>
        <p:spPr>
          <a:xfrm>
            <a:off x="1080000" y="3512619"/>
            <a:ext cx="253500" cy="553998"/>
          </a:xfrm>
          <a:prstGeom prst="rect">
            <a:avLst/>
          </a:prstGeom>
        </p:spPr>
        <p:txBody>
          <a:bodyPr wrap="square">
            <a:spAutoFit/>
          </a:bodyPr>
          <a:lstStyle/>
          <a:p>
            <a:pPr algn="just"/>
            <a:r>
              <a:rPr lang="en-US" dirty="0"/>
              <a:t>α</a:t>
            </a:r>
          </a:p>
          <a:p>
            <a:pPr algn="just"/>
            <a:endParaRPr lang="en-US" sz="1200" b="1" dirty="0"/>
          </a:p>
        </p:txBody>
      </p:sp>
      <p:sp>
        <p:nvSpPr>
          <p:cNvPr id="8" name="Rectangle 7"/>
          <p:cNvSpPr/>
          <p:nvPr/>
        </p:nvSpPr>
        <p:spPr>
          <a:xfrm>
            <a:off x="1506720" y="3512619"/>
            <a:ext cx="253500" cy="830997"/>
          </a:xfrm>
          <a:prstGeom prst="rect">
            <a:avLst/>
          </a:prstGeom>
        </p:spPr>
        <p:txBody>
          <a:bodyPr wrap="square">
            <a:spAutoFit/>
          </a:bodyPr>
          <a:lstStyle/>
          <a:p>
            <a:pPr algn="just"/>
            <a:r>
              <a:rPr lang="en-US" dirty="0"/>
              <a:t>β</a:t>
            </a:r>
          </a:p>
          <a:p>
            <a:pPr algn="just"/>
            <a:endParaRPr lang="en-US" dirty="0"/>
          </a:p>
          <a:p>
            <a:pPr algn="just"/>
            <a:endParaRPr lang="en-US" sz="1200" b="1" dirty="0"/>
          </a:p>
        </p:txBody>
      </p:sp>
      <p:sp>
        <p:nvSpPr>
          <p:cNvPr id="9" name="Rectangle 8"/>
          <p:cNvSpPr/>
          <p:nvPr/>
        </p:nvSpPr>
        <p:spPr>
          <a:xfrm>
            <a:off x="2354580" y="3235620"/>
            <a:ext cx="1251720" cy="276999"/>
          </a:xfrm>
          <a:prstGeom prst="rect">
            <a:avLst/>
          </a:prstGeom>
        </p:spPr>
        <p:txBody>
          <a:bodyPr wrap="square">
            <a:spAutoFit/>
          </a:bodyPr>
          <a:lstStyle/>
          <a:p>
            <a:pPr algn="just"/>
            <a:r>
              <a:rPr lang="en-US" sz="1200" b="1" dirty="0" smtClean="0"/>
              <a:t>Phase Difference</a:t>
            </a:r>
            <a:endParaRPr lang="en-US" sz="1200" b="1" dirty="0"/>
          </a:p>
        </p:txBody>
      </p:sp>
      <mc:AlternateContent xmlns:mc="http://schemas.openxmlformats.org/markup-compatibility/2006" xmlns:a14="http://schemas.microsoft.com/office/drawing/2010/main">
        <mc:Choice Requires="a14">
          <p:sp>
            <p:nvSpPr>
              <p:cNvPr id="10" name="Rectangle 9"/>
              <p:cNvSpPr/>
              <p:nvPr/>
            </p:nvSpPr>
            <p:spPr>
              <a:xfrm>
                <a:off x="2331720" y="3507477"/>
                <a:ext cx="5844540" cy="1512017"/>
              </a:xfrm>
              <a:prstGeom prst="rect">
                <a:avLst/>
              </a:prstGeom>
            </p:spPr>
            <p:txBody>
              <a:bodyPr wrap="square">
                <a:spAutoFit/>
              </a:bodyPr>
              <a:lstStyle/>
              <a:p>
                <a:pPr algn="just"/>
                <a:r>
                  <a:rPr lang="en-US" dirty="0" smtClean="0"/>
                  <a:t>α – β ≈ sin(</a:t>
                </a:r>
                <a:r>
                  <a:rPr lang="en-US" dirty="0"/>
                  <a:t>α – </a:t>
                </a:r>
                <a:r>
                  <a:rPr lang="en-US" dirty="0" smtClean="0"/>
                  <a:t>β) = sinα.cosβ – sinβ.cosα</a:t>
                </a:r>
              </a:p>
              <a:p>
                <a:pPr algn="just"/>
                <a:r>
                  <a:rPr lang="en-US" dirty="0" smtClean="0"/>
                  <a:t>sinα.cosβ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𝑠𝑖𝑛</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 </m:t>
                        </m:r>
                        <m:r>
                          <a:rPr lang="en-US" i="1">
                            <a:latin typeface="Cambria Math" panose="02040503050406030204" pitchFamily="18" charset="0"/>
                          </a:rPr>
                          <m:t>𝛽</m:t>
                        </m:r>
                        <m:r>
                          <a:rPr lang="en-US" i="1">
                            <a:latin typeface="Cambria Math" panose="02040503050406030204" pitchFamily="18" charset="0"/>
                          </a:rPr>
                          <m:t>) </m:t>
                        </m:r>
                      </m:num>
                      <m:den>
                        <m:r>
                          <a:rPr lang="en-US" i="1">
                            <a:latin typeface="Cambria Math" panose="02040503050406030204" pitchFamily="18" charset="0"/>
                          </a:rPr>
                          <m:t>2</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𝑠𝑖𝑛</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𝛽</m:t>
                        </m:r>
                        <m:r>
                          <a:rPr lang="en-US" i="1">
                            <a:latin typeface="Cambria Math" panose="02040503050406030204" pitchFamily="18" charset="0"/>
                          </a:rPr>
                          <m:t>) </m:t>
                        </m:r>
                      </m:num>
                      <m:den>
                        <m:r>
                          <a:rPr lang="en-US" i="1">
                            <a:latin typeface="Cambria Math" panose="02040503050406030204" pitchFamily="18" charset="0"/>
                          </a:rPr>
                          <m:t>2</m:t>
                        </m:r>
                      </m:den>
                    </m:f>
                  </m:oMath>
                </a14:m>
                <a:endParaRPr lang="en-US" dirty="0"/>
              </a:p>
              <a:p>
                <a:pPr algn="just"/>
                <a:endParaRPr lang="en-US" dirty="0"/>
              </a:p>
              <a:p>
                <a:pPr algn="just"/>
                <a:r>
                  <a:rPr lang="en-US" dirty="0" smtClean="0"/>
                  <a:t> </a:t>
                </a:r>
                <a:endParaRPr lang="en-US" dirty="0"/>
              </a:p>
              <a:p>
                <a:pPr algn="just"/>
                <a:endParaRPr lang="en-US" sz="1200" b="1" dirty="0"/>
              </a:p>
            </p:txBody>
          </p:sp>
        </mc:Choice>
        <mc:Fallback xmlns="">
          <p:sp>
            <p:nvSpPr>
              <p:cNvPr id="10" name="Rectangle 9"/>
              <p:cNvSpPr>
                <a:spLocks noRot="1" noChangeAspect="1" noMove="1" noResize="1" noEditPoints="1" noAdjustHandles="1" noChangeArrowheads="1" noChangeShapeType="1" noTextEdit="1"/>
              </p:cNvSpPr>
              <p:nvPr/>
            </p:nvSpPr>
            <p:spPr>
              <a:xfrm>
                <a:off x="2331720" y="3507477"/>
                <a:ext cx="5844540" cy="1512017"/>
              </a:xfrm>
              <a:prstGeom prst="rect">
                <a:avLst/>
              </a:prstGeom>
              <a:blipFill>
                <a:blip r:embed="rId2"/>
                <a:stretch>
                  <a:fillRect l="-939" t="-2016"/>
                </a:stretch>
              </a:blipFill>
            </p:spPr>
            <p:txBody>
              <a:bodyPr/>
              <a:lstStyle/>
              <a:p>
                <a:r>
                  <a:rPr lang="en-US">
                    <a:noFill/>
                  </a:rPr>
                  <a:t> </a:t>
                </a:r>
              </a:p>
            </p:txBody>
          </p:sp>
        </mc:Fallback>
      </mc:AlternateContent>
      <p:cxnSp>
        <p:nvCxnSpPr>
          <p:cNvPr id="16" name="Straight Connector 15"/>
          <p:cNvCxnSpPr/>
          <p:nvPr/>
        </p:nvCxnSpPr>
        <p:spPr>
          <a:xfrm>
            <a:off x="4556760" y="4152900"/>
            <a:ext cx="0" cy="190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56760" y="4343616"/>
            <a:ext cx="64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96840" y="4152900"/>
            <a:ext cx="0" cy="19071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07685" y="4343616"/>
            <a:ext cx="538230" cy="553998"/>
          </a:xfrm>
          <a:prstGeom prst="rect">
            <a:avLst/>
          </a:prstGeom>
        </p:spPr>
        <p:txBody>
          <a:bodyPr wrap="square">
            <a:spAutoFit/>
          </a:bodyPr>
          <a:lstStyle/>
          <a:p>
            <a:pPr algn="just"/>
            <a:r>
              <a:rPr lang="en-US" dirty="0" smtClean="0">
                <a:solidFill>
                  <a:srgbClr val="FF0000"/>
                </a:solidFill>
              </a:rPr>
              <a:t>LPF</a:t>
            </a:r>
            <a:endParaRPr lang="en-US" dirty="0">
              <a:solidFill>
                <a:srgbClr val="FF0000"/>
              </a:solidFill>
            </a:endParaRPr>
          </a:p>
          <a:p>
            <a:pPr algn="just"/>
            <a:endParaRPr lang="en-US" sz="1200" b="1" dirty="0">
              <a:solidFill>
                <a:srgbClr val="FF0000"/>
              </a:solidFill>
            </a:endParaRPr>
          </a:p>
        </p:txBody>
      </p:sp>
      <p:pic>
        <p:nvPicPr>
          <p:cNvPr id="23" name="Picture 22"/>
          <p:cNvPicPr>
            <a:picLocks noChangeAspect="1"/>
          </p:cNvPicPr>
          <p:nvPr/>
        </p:nvPicPr>
        <p:blipFill>
          <a:blip r:embed="rId3"/>
          <a:stretch>
            <a:fillRect/>
          </a:stretch>
        </p:blipFill>
        <p:spPr>
          <a:xfrm>
            <a:off x="1925955" y="4772238"/>
            <a:ext cx="4591050" cy="1038225"/>
          </a:xfrm>
          <a:prstGeom prst="rect">
            <a:avLst/>
          </a:prstGeom>
        </p:spPr>
      </p:pic>
    </p:spTree>
    <p:extLst>
      <p:ext uri="{BB962C8B-B14F-4D97-AF65-F5344CB8AC3E}">
        <p14:creationId xmlns:p14="http://schemas.microsoft.com/office/powerpoint/2010/main" val="2649600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80000" y="694600"/>
            <a:ext cx="756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Purpose of blocks in PLL  </a:t>
            </a:r>
            <a:endParaRPr lang="en-US" dirty="0"/>
          </a:p>
        </p:txBody>
      </p:sp>
      <p:sp>
        <p:nvSpPr>
          <p:cNvPr id="5" name="Content Placeholder 2"/>
          <p:cNvSpPr txBox="1">
            <a:spLocks/>
          </p:cNvSpPr>
          <p:nvPr/>
        </p:nvSpPr>
        <p:spPr>
          <a:xfrm>
            <a:off x="1080000" y="2541298"/>
            <a:ext cx="7136900" cy="231010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sz="1200" dirty="0"/>
          </a:p>
        </p:txBody>
      </p:sp>
      <p:sp>
        <p:nvSpPr>
          <p:cNvPr id="7" name="Content Placeholder 2"/>
          <p:cNvSpPr txBox="1">
            <a:spLocks/>
          </p:cNvSpPr>
          <p:nvPr/>
        </p:nvSpPr>
        <p:spPr>
          <a:xfrm>
            <a:off x="1080000" y="1774600"/>
            <a:ext cx="6095500" cy="4203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VCO (Voltage-Controlled Oscillator)</a:t>
            </a:r>
          </a:p>
          <a:p>
            <a:pPr marL="0" indent="0">
              <a:buFont typeface="Arial" panose="020B0604020202020204" pitchFamily="34" charset="0"/>
              <a:buNone/>
            </a:pPr>
            <a:r>
              <a:rPr lang="en-US" dirty="0" smtClean="0"/>
              <a:t>	</a:t>
            </a:r>
            <a:endParaRPr lang="en-US" sz="1800" dirty="0"/>
          </a:p>
        </p:txBody>
      </p:sp>
      <p:sp>
        <p:nvSpPr>
          <p:cNvPr id="8" name="Content Placeholder 2"/>
          <p:cNvSpPr txBox="1">
            <a:spLocks/>
          </p:cNvSpPr>
          <p:nvPr/>
        </p:nvSpPr>
        <p:spPr>
          <a:xfrm>
            <a:off x="1080000" y="2295511"/>
            <a:ext cx="7136900" cy="6576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a:t>       This block generates the output clock frequency according to the voltage level that is received from the LPF block.</a:t>
            </a:r>
            <a:endParaRPr lang="en-US" sz="1200" dirty="0"/>
          </a:p>
        </p:txBody>
      </p:sp>
      <p:sp>
        <p:nvSpPr>
          <p:cNvPr id="9" name="Content Placeholder 2"/>
          <p:cNvSpPr txBox="1">
            <a:spLocks/>
          </p:cNvSpPr>
          <p:nvPr/>
        </p:nvSpPr>
        <p:spPr>
          <a:xfrm>
            <a:off x="1080000" y="2988796"/>
            <a:ext cx="6095500" cy="4203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Divider (Loop divider and Post divider) 	</a:t>
            </a:r>
            <a:endParaRPr lang="en-US" sz="1800" dirty="0"/>
          </a:p>
        </p:txBody>
      </p:sp>
      <p:sp>
        <p:nvSpPr>
          <p:cNvPr id="10" name="Content Placeholder 2"/>
          <p:cNvSpPr txBox="1">
            <a:spLocks/>
          </p:cNvSpPr>
          <p:nvPr/>
        </p:nvSpPr>
        <p:spPr>
          <a:xfrm>
            <a:off x="1080000" y="3479149"/>
            <a:ext cx="7136900" cy="6576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a:t>       These blocks are used to generate the desired output clock frequency</a:t>
            </a:r>
          </a:p>
        </p:txBody>
      </p:sp>
    </p:spTree>
    <p:extLst>
      <p:ext uri="{BB962C8B-B14F-4D97-AF65-F5344CB8AC3E}">
        <p14:creationId xmlns:p14="http://schemas.microsoft.com/office/powerpoint/2010/main" val="3773275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97793</TotalTime>
  <Words>587</Words>
  <Application>Microsoft Office PowerPoint</Application>
  <PresentationFormat>On-screen Show (4:3)</PresentationFormat>
  <Paragraphs>67</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微軟正黑體</vt:lpstr>
      <vt:lpstr>Arial</vt:lpstr>
      <vt:lpstr>Calibri</vt:lpstr>
      <vt:lpstr>Cambria Math</vt:lpstr>
      <vt:lpstr>Century Gothic</vt:lpstr>
      <vt:lpstr>新細明體</vt:lpstr>
      <vt:lpstr>Wingdings</vt:lpstr>
      <vt:lpstr>華康中黑體</vt:lpstr>
      <vt:lpstr>Faraday template</vt:lpstr>
      <vt:lpstr>AC TECHNICAL SHARING PLL CONFIG</vt:lpstr>
      <vt:lpstr>Agenda</vt:lpstr>
      <vt:lpstr>What is PLL? </vt:lpstr>
      <vt:lpstr>Functional block diagram FXPLL357HN0U</vt:lpstr>
      <vt:lpstr>PowerPoint Presentation</vt:lpstr>
      <vt:lpstr>PowerPoint Presentation</vt:lpstr>
      <vt:lpstr>PowerPoint Presentation</vt:lpstr>
      <vt:lpstr>Purpose of blocks in PLL  </vt:lpstr>
      <vt:lpstr>PowerPoint Presentation</vt:lpstr>
      <vt:lpstr>Pin descriptions</vt:lpstr>
      <vt:lpstr>Timing diagram in normal mode</vt:lpstr>
      <vt:lpstr>How to config PLL</vt:lpstr>
      <vt:lpstr>How to config PLL</vt:lpstr>
      <vt:lpstr>How to config PLL</vt:lpstr>
      <vt:lpstr>Action item</vt:lpstr>
      <vt:lpstr>Reference</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Lucas Vo (Vo Thong)</dc:creator>
  <cp:lastModifiedBy>Harry Luong (Luong Huynh Quoc Huy)</cp:lastModifiedBy>
  <cp:revision>4789</cp:revision>
  <cp:lastPrinted>2015-08-06T11:04:11Z</cp:lastPrinted>
  <dcterms:created xsi:type="dcterms:W3CDTF">2012-12-17T03:20:11Z</dcterms:created>
  <dcterms:modified xsi:type="dcterms:W3CDTF">2022-07-25T06:07:33Z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