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59" r:id="rId4"/>
    <p:sldId id="261" r:id="rId5"/>
    <p:sldId id="276" r:id="rId6"/>
    <p:sldId id="265" r:id="rId7"/>
    <p:sldId id="266" r:id="rId8"/>
    <p:sldId id="268" r:id="rId9"/>
    <p:sldId id="269" r:id="rId10"/>
    <p:sldId id="271" r:id="rId11"/>
    <p:sldId id="270" r:id="rId12"/>
    <p:sldId id="278" r:id="rId13"/>
    <p:sldId id="27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D41EB-04B6-41FB-B5D8-3C91154C5EC6}" v="44" dt="2023-12-08T05:55:03.662"/>
    <p1510:client id="{368689D6-F0DC-45AC-8965-FDC9B33E7F4D}" v="570" dt="2023-12-07T19:15:57.351"/>
    <p1510:client id="{55E57CFB-1F0C-451D-960B-ED635B0A91DD}" v="23" dt="2023-12-08T05:29:55.600"/>
    <p1510:client id="{9747EF87-5837-4710-893A-99F2D23CDCBD}" v="2" dt="2023-12-07T15:35:45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B701-71FF-40E8-9B9A-4E1DC8D60EC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1BA-D411-4B5D-AB9C-86444D872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EC1BA-D411-4B5D-AB9C-86444D8724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682B-BA7F-49A2-93A2-03AFB50AB808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CF9E-8096-4BB8-99BD-627C406B9950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8E8F-1782-465F-9537-0902E8E71B3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7F6C-6EA3-431A-93EF-5C7CA1BD45E8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3CAE-7563-4704-AE76-29E8BEEC0606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C57F-08CC-4A27-9CE3-CEA992F7A397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0589-7D2F-48F5-81A8-FF87C99D6922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00D2-65C9-40E6-B3EE-D85EFC374869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481B-86EF-4596-BE36-77179B30BE48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9D4D-2CEA-4851-B5AB-ECA17FAC7BA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66BE-C016-4542-97D7-7EDD9FD7FF34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2023_505043_Knowledge Discovery and Data Mining_N3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28E0-14D0-4918-B4E2-CF3A43D2CEA5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2023_505043_Knowledge Discovery and Data Mining_N3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A0D4-7294-4CC8-8877-74AA7B89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" y="1774116"/>
            <a:ext cx="8770373" cy="2005819"/>
          </a:xfrm>
        </p:spPr>
        <p:txBody>
          <a:bodyPr>
            <a:normAutofit fontScale="90000"/>
          </a:bodyPr>
          <a:lstStyle/>
          <a:p>
            <a:br>
              <a:rPr lang="vi-VN" sz="3600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sz="6400" dirty="0">
                <a:ea typeface="Calibri Light" panose="020F0302020204030204" pitchFamily="34" charset="0"/>
                <a:cs typeface="Calibri Light" panose="020F0302020204030204" pitchFamily="34" charset="0"/>
              </a:rPr>
              <a:t>Long </a:t>
            </a:r>
            <a:r>
              <a:rPr lang="vi-VN" sz="6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Short-Term</a:t>
            </a:r>
            <a:r>
              <a:rPr lang="vi-VN" sz="6400" dirty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6400" dirty="0" err="1">
                <a:ea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br>
              <a:rPr lang="en-US" sz="3600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vi-VN" dirty="0">
                <a:ea typeface="Calibri Light" panose="020F0302020204030204" pitchFamily="34" charset="0"/>
                <a:cs typeface="Calibri Light" panose="020F0302020204030204" pitchFamily="34" charset="0"/>
              </a:rPr>
              <a:t>(LSTM)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08" y="8657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32D3B2-FB79-05EC-A117-7342DD2423B2}"/>
              </a:ext>
            </a:extLst>
          </p:cNvPr>
          <p:cNvSpPr txBox="1">
            <a:spLocks/>
          </p:cNvSpPr>
          <p:nvPr/>
        </p:nvSpPr>
        <p:spPr>
          <a:xfrm>
            <a:off x="791497" y="4606414"/>
            <a:ext cx="7561006" cy="594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521H0489 – Ho Huu 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3182B1-BF89-68A9-FF07-9D4F8A73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73" y="3571848"/>
            <a:ext cx="4662127" cy="2784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1563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cell state: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step 1&amp;2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the things we decide to forget earlier: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information we decide to add: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6278053" y="3133701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970AC-556C-E5FD-889F-BD77E08A6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215" y="1398315"/>
            <a:ext cx="838273" cy="381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7AF6E3-F307-35BE-5E53-961E1AB6C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973" y="1779042"/>
            <a:ext cx="670816" cy="355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DAB78-64C7-B5A3-E5DA-DBAF3FFC9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886" y="4552583"/>
            <a:ext cx="4061812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0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218FB4-08E1-CC84-54AD-3FEB8E47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86" y="3785419"/>
            <a:ext cx="4141744" cy="2570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1661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parts of the cell state we’re going to output.</a:t>
            </a:r>
          </a:p>
          <a:p>
            <a:pPr algn="l">
              <a:lnSpc>
                <a:spcPct val="11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values ranges from -1 to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5972449" y="3379491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9683B88-6700-E38A-945E-7BB6AE628C2E}"/>
              </a:ext>
            </a:extLst>
          </p:cNvPr>
          <p:cNvSpPr txBox="1">
            <a:spLocks/>
          </p:cNvSpPr>
          <p:nvPr/>
        </p:nvSpPr>
        <p:spPr>
          <a:xfrm>
            <a:off x="284040" y="5269851"/>
            <a:ext cx="3556440" cy="602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state/ Short 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CA19A-CD10-F88C-1DAE-628B1084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96" y="3785419"/>
            <a:ext cx="4098890" cy="1250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F61047-EFB3-E872-C1B4-9AAB79F31A8F}"/>
              </a:ext>
            </a:extLst>
          </p:cNvPr>
          <p:cNvCxnSpPr/>
          <p:nvPr/>
        </p:nvCxnSpPr>
        <p:spPr>
          <a:xfrm>
            <a:off x="1653393" y="4886985"/>
            <a:ext cx="0" cy="367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693065" y="390507"/>
            <a:ext cx="210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1"/>
            <a:ext cx="8567860" cy="4491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design consists of three gates that control the flow of information: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gate regulates how much fresh information should be stored in the memory cell during the current time step.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forget gate determines how much old information is discarded from the memory cell.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gate controls the quantity of information that is output from the memory cell at the current time step.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serves as a squashing function.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Sigmoid: serves as a decision function.</a:t>
            </a:r>
          </a:p>
        </p:txBody>
      </p:sp>
    </p:spTree>
    <p:extLst>
      <p:ext uri="{BB962C8B-B14F-4D97-AF65-F5344CB8AC3E}">
        <p14:creationId xmlns:p14="http://schemas.microsoft.com/office/powerpoint/2010/main" val="124990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512552" y="115531"/>
            <a:ext cx="21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808461"/>
            <a:ext cx="8567860" cy="2443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vi-VN" sz="2200" b="1" dirty="0" err="1"/>
              <a:t>Capturing</a:t>
            </a:r>
            <a:r>
              <a:rPr lang="vi-VN" sz="2200" b="1" dirty="0"/>
              <a:t> long-</a:t>
            </a:r>
            <a:r>
              <a:rPr lang="vi-VN" sz="2200" b="1" dirty="0" err="1"/>
              <a:t>term</a:t>
            </a:r>
            <a:r>
              <a:rPr lang="vi-VN" sz="2200" b="1" dirty="0"/>
              <a:t> </a:t>
            </a:r>
            <a:r>
              <a:rPr lang="vi-VN" sz="2200" b="1" dirty="0" err="1"/>
              <a:t>dependencies</a:t>
            </a:r>
            <a:r>
              <a:rPr lang="en-US" sz="2200" dirty="0"/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excel at capturing and remembering long-term dependencies in sequential data.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vanishing/exploding gradients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LSTMs can mitigate the issue of gradients either diminishing or growing exponentially during training, enabling them to learn effectively from sequences of varying lengths.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314700" y="3278172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3912108"/>
            <a:ext cx="8567860" cy="2927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LSTM models are computationally expensive compared to simpler RNNs. The additional components, such as gating mechanisms, increase the number of parameters and operations, resulting in longer training and inference times.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large amounts of 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LSTM require a significant amount of labeled training data to generalize well. Insufficient data can lead to overfitting, where the model fails to generalize to unseen examples.</a:t>
            </a:r>
          </a:p>
        </p:txBody>
      </p:sp>
    </p:spTree>
    <p:extLst>
      <p:ext uri="{BB962C8B-B14F-4D97-AF65-F5344CB8AC3E}">
        <p14:creationId xmlns:p14="http://schemas.microsoft.com/office/powerpoint/2010/main" val="223062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344" y="110657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696036" y="2140302"/>
            <a:ext cx="781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 you </a:t>
            </a:r>
          </a:p>
          <a:p>
            <a:pPr algn="ctr"/>
            <a:r>
              <a:rPr lang="en-US" sz="720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690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2A14E-2D4A-E9A5-A84C-C4666054145F}"/>
              </a:ext>
            </a:extLst>
          </p:cNvPr>
          <p:cNvSpPr txBox="1"/>
          <p:nvPr/>
        </p:nvSpPr>
        <p:spPr>
          <a:xfrm>
            <a:off x="2765425" y="240277"/>
            <a:ext cx="361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EFB26-02C5-72A9-7F6F-49B44677CAFF}"/>
              </a:ext>
            </a:extLst>
          </p:cNvPr>
          <p:cNvSpPr txBox="1"/>
          <p:nvPr/>
        </p:nvSpPr>
        <p:spPr>
          <a:xfrm>
            <a:off x="359664" y="1094993"/>
            <a:ext cx="8424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Hochreiter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form of RNN.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solves the problem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dependency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standard RNNs.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F38FC3-37D1-0244-FA60-2AD7C16A7737}"/>
              </a:ext>
            </a:extLst>
          </p:cNvPr>
          <p:cNvSpPr txBox="1">
            <a:spLocks/>
          </p:cNvSpPr>
          <p:nvPr/>
        </p:nvSpPr>
        <p:spPr>
          <a:xfrm>
            <a:off x="359664" y="2414347"/>
            <a:ext cx="8575918" cy="1559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is a type of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the previous step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 as 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data: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data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are good at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processing sequence data for predictions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2200" dirty="0">
              <a:latin typeface="Calibri (Body)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EA3D2E8-4163-05AA-C97E-236E154D9448}"/>
              </a:ext>
            </a:extLst>
          </p:cNvPr>
          <p:cNvSpPr txBox="1">
            <a:spLocks/>
          </p:cNvSpPr>
          <p:nvPr/>
        </p:nvSpPr>
        <p:spPr>
          <a:xfrm>
            <a:off x="1421257" y="4052567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5ED9409-664C-EA1D-8DE8-E5DE03905609}"/>
              </a:ext>
            </a:extLst>
          </p:cNvPr>
          <p:cNvSpPr txBox="1">
            <a:spLocks/>
          </p:cNvSpPr>
          <p:nvPr/>
        </p:nvSpPr>
        <p:spPr>
          <a:xfrm>
            <a:off x="1421257" y="4721842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D9103C6-FBE7-94CA-BC9D-0A2658AB9FEF}"/>
              </a:ext>
            </a:extLst>
          </p:cNvPr>
          <p:cNvSpPr txBox="1">
            <a:spLocks/>
          </p:cNvSpPr>
          <p:nvPr/>
        </p:nvSpPr>
        <p:spPr>
          <a:xfrm>
            <a:off x="1421257" y="5492473"/>
            <a:ext cx="2688336" cy="54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10586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20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54928-C875-7C4F-A4A6-C8B964B44748}"/>
              </a:ext>
            </a:extLst>
          </p:cNvPr>
          <p:cNvSpPr txBox="1">
            <a:spLocks/>
          </p:cNvSpPr>
          <p:nvPr/>
        </p:nvSpPr>
        <p:spPr>
          <a:xfrm>
            <a:off x="2447294" y="2900889"/>
            <a:ext cx="4101925" cy="55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is “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Calibri (Body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16F85-8DDB-7B6B-E372-3FF59863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94" y="3565229"/>
            <a:ext cx="4101925" cy="17441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DC3121-CFE5-7F30-151B-9DB72C35E801}"/>
              </a:ext>
            </a:extLst>
          </p:cNvPr>
          <p:cNvSpPr txBox="1">
            <a:spLocks/>
          </p:cNvSpPr>
          <p:nvPr/>
        </p:nvSpPr>
        <p:spPr>
          <a:xfrm>
            <a:off x="816864" y="5554546"/>
            <a:ext cx="7829550" cy="80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operates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prediction "blue" and the required context information "sky"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B7C6AD-1A8E-978B-BEDD-A93CE7AE27D8}"/>
              </a:ext>
            </a:extLst>
          </p:cNvPr>
          <p:cNvSpPr txBox="1">
            <a:spLocks/>
          </p:cNvSpPr>
          <p:nvPr/>
        </p:nvSpPr>
        <p:spPr>
          <a:xfrm>
            <a:off x="4046455" y="123640"/>
            <a:ext cx="1051089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alibri (Body)"/>
              </a:rPr>
              <a:t>RNN</a:t>
            </a:r>
            <a:endParaRPr lang="en-US" sz="3200" dirty="0">
              <a:highlight>
                <a:srgbClr val="FFFF00"/>
              </a:highlight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4ED506-7EEF-8280-60AB-312B1D4A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09" y="492144"/>
            <a:ext cx="4748980" cy="22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54928-C875-7C4F-A4A6-C8B964B44748}"/>
              </a:ext>
            </a:extLst>
          </p:cNvPr>
          <p:cNvSpPr txBox="1">
            <a:spLocks/>
          </p:cNvSpPr>
          <p:nvPr/>
        </p:nvSpPr>
        <p:spPr>
          <a:xfrm>
            <a:off x="1204083" y="1365375"/>
            <a:ext cx="6679665" cy="832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live in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Pa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Lao Cai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where I live, the weather is generally “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most of the year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latin typeface="Calibri (Body)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DC3121-CFE5-7F30-151B-9DB72C35E801}"/>
              </a:ext>
            </a:extLst>
          </p:cNvPr>
          <p:cNvSpPr txBox="1">
            <a:spLocks/>
          </p:cNvSpPr>
          <p:nvPr/>
        </p:nvSpPr>
        <p:spPr>
          <a:xfrm>
            <a:off x="685800" y="4915145"/>
            <a:ext cx="8058566" cy="80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performs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Prediction "cold" and the required context information "Sa Pa"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solidFill>
                <a:srgbClr val="4472C4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3F0BA-77B9-B94E-23C9-70D29ED9E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" r="335" b="1070"/>
          <a:stretch/>
        </p:blipFill>
        <p:spPr>
          <a:xfrm>
            <a:off x="1759791" y="2565971"/>
            <a:ext cx="5568247" cy="172605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E86AC6-973F-13BF-26C7-D32E9BEAB195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298563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DB65-EA5B-5C55-D465-E5BBF8F2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2" y="941190"/>
            <a:ext cx="7829550" cy="80133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Through Time (BPTT)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E86AC6-973F-13BF-26C7-D32E9BEAB195}"/>
              </a:ext>
            </a:extLst>
          </p:cNvPr>
          <p:cNvSpPr txBox="1">
            <a:spLocks/>
          </p:cNvSpPr>
          <p:nvPr/>
        </p:nvSpPr>
        <p:spPr>
          <a:xfrm>
            <a:off x="4083928" y="492591"/>
            <a:ext cx="1298563" cy="64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Calibri (Body)"/>
              </a:rPr>
              <a:t>RNN</a:t>
            </a:r>
            <a:endParaRPr lang="en-US" sz="3200">
              <a:highlight>
                <a:srgbClr val="FFFF00"/>
              </a:highlight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90A10-584B-B839-AA27-2E7E1CF9AB4B}"/>
              </a:ext>
            </a:extLst>
          </p:cNvPr>
          <p:cNvSpPr txBox="1"/>
          <p:nvPr/>
        </p:nvSpPr>
        <p:spPr>
          <a:xfrm>
            <a:off x="360362" y="4426848"/>
            <a:ext cx="8423275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the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by enabling gradients to travel back in time without vanishing or exploding.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network to learn long-term dependencies by efficiently propagating and changing gradients across several time steps.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ảnh chụp màn hình, đồng hồ, văn bản, thiết kế&#10;&#10;Mô tả được tự động tạo">
            <a:extLst>
              <a:ext uri="{FF2B5EF4-FFF2-40B4-BE49-F238E27FC236}">
                <a16:creationId xmlns:a16="http://schemas.microsoft.com/office/drawing/2014/main" id="{4412E534-DE38-C755-A57B-57B1260C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04" y="1250827"/>
            <a:ext cx="5572590" cy="3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7EEC3-2414-EBE5-52EB-BCAC5414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9" y="664985"/>
            <a:ext cx="6081733" cy="231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80B9E-A9FE-6B2F-0678-E1BCC6B5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65" y="3596229"/>
            <a:ext cx="6611263" cy="231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203A0-8F20-9B79-7CFD-625CBE886BF3}"/>
              </a:ext>
            </a:extLst>
          </p:cNvPr>
          <p:cNvSpPr txBox="1"/>
          <p:nvPr/>
        </p:nvSpPr>
        <p:spPr>
          <a:xfrm>
            <a:off x="1710813" y="2859004"/>
            <a:ext cx="57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29FCA-A8E9-FB10-4C9E-85CF4628AFB4}"/>
              </a:ext>
            </a:extLst>
          </p:cNvPr>
          <p:cNvSpPr txBox="1"/>
          <p:nvPr/>
        </p:nvSpPr>
        <p:spPr>
          <a:xfrm>
            <a:off x="2379406" y="5915752"/>
            <a:ext cx="460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13993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80B9E-A9FE-6B2F-0678-E1BCC6B5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7" y="902620"/>
            <a:ext cx="8198831" cy="287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2788040" y="671037"/>
            <a:ext cx="356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229D2-A1D1-8C56-0B87-A6B451AAA4AA}"/>
              </a:ext>
            </a:extLst>
          </p:cNvPr>
          <p:cNvCxnSpPr>
            <a:cxnSpLocks/>
          </p:cNvCxnSpPr>
          <p:nvPr/>
        </p:nvCxnSpPr>
        <p:spPr>
          <a:xfrm>
            <a:off x="937765" y="2075799"/>
            <a:ext cx="7268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EE6B45-DF51-6705-E83A-2D1F7A248BE2}"/>
              </a:ext>
            </a:extLst>
          </p:cNvPr>
          <p:cNvSpPr txBox="1"/>
          <p:nvPr/>
        </p:nvSpPr>
        <p:spPr>
          <a:xfrm>
            <a:off x="2256606" y="81917"/>
            <a:ext cx="4630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3407B-32CE-4F27-7727-783EFFEF9214}"/>
              </a:ext>
            </a:extLst>
          </p:cNvPr>
          <p:cNvCxnSpPr>
            <a:cxnSpLocks/>
          </p:cNvCxnSpPr>
          <p:nvPr/>
        </p:nvCxnSpPr>
        <p:spPr>
          <a:xfrm>
            <a:off x="937765" y="2926290"/>
            <a:ext cx="726846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1CDA30-A604-A0B2-FC36-F47E660AE095}"/>
              </a:ext>
            </a:extLst>
          </p:cNvPr>
          <p:cNvSpPr txBox="1"/>
          <p:nvPr/>
        </p:nvSpPr>
        <p:spPr>
          <a:xfrm>
            <a:off x="2720467" y="3651681"/>
            <a:ext cx="356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B965A-F0C5-D063-201F-1D2669D25D8B}"/>
              </a:ext>
            </a:extLst>
          </p:cNvPr>
          <p:cNvSpPr txBox="1"/>
          <p:nvPr/>
        </p:nvSpPr>
        <p:spPr>
          <a:xfrm>
            <a:off x="628650" y="4228352"/>
            <a:ext cx="8198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state resembles a conveyor belt. It flows directly down the whole chain, with only a few small linear interactions.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incredibly easy for information to just travel down it, unmodified.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can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to the cell's state, which is carefully controlled by structures known as gates.</a:t>
            </a:r>
          </a:p>
        </p:txBody>
      </p:sp>
    </p:spTree>
    <p:extLst>
      <p:ext uri="{BB962C8B-B14F-4D97-AF65-F5344CB8AC3E}">
        <p14:creationId xmlns:p14="http://schemas.microsoft.com/office/powerpoint/2010/main" val="25311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524C46-9B87-D3C7-45EB-1EE78A0A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45" y="3648919"/>
            <a:ext cx="4156666" cy="2808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0E260E-429C-412D-B72E-5627D701B284}"/>
              </a:ext>
            </a:extLst>
          </p:cNvPr>
          <p:cNvSpPr txBox="1">
            <a:spLocks/>
          </p:cNvSpPr>
          <p:nvPr/>
        </p:nvSpPr>
        <p:spPr>
          <a:xfrm>
            <a:off x="284040" y="985442"/>
            <a:ext cx="8575918" cy="2179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information throw away the cell state.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input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time step =&gt;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forgotten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 number ranges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377C1-482C-B7FC-C521-CAEE1A894C52}"/>
              </a:ext>
            </a:extLst>
          </p:cNvPr>
          <p:cNvSpPr txBox="1"/>
          <p:nvPr/>
        </p:nvSpPr>
        <p:spPr>
          <a:xfrm>
            <a:off x="6557756" y="3136612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E66A1-CFAE-4CDB-BD15-FCA5DECEB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2" y="5255483"/>
            <a:ext cx="4561716" cy="447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10C14-DB47-1D92-9813-17D6B2146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2" y="4032756"/>
            <a:ext cx="3886537" cy="6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26931E-F4CA-9B81-6B4F-9F522E1B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87" y="3843250"/>
            <a:ext cx="4240907" cy="2683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D3CF3-4CC6-2E4F-C24F-03ABD707D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633728" cy="801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3876-AACF-5B78-9271-15BA34F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A0D4-7294-4CC8-8877-74AA7B89CE4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94B4-4F4B-880F-4F4D-5DBCC8646AD2}"/>
              </a:ext>
            </a:extLst>
          </p:cNvPr>
          <p:cNvSpPr txBox="1"/>
          <p:nvPr/>
        </p:nvSpPr>
        <p:spPr>
          <a:xfrm>
            <a:off x="3952490" y="400667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050E260E-429C-412D-B72E-5627D701B2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040" y="985442"/>
                <a:ext cx="8575918" cy="30229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10000"/>
                  </a:lnSpc>
                </a:pP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input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previous time step =&gt; decide which values we’ll update.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 layer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l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a vector of new candidate values,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>
                    <a:latin typeface="Calibri (Body)"/>
                  </a:rPr>
                  <a:t>.</a:t>
                </a: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050E260E-429C-412D-B72E-5627D701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0" y="985442"/>
                <a:ext cx="8575918" cy="3022953"/>
              </a:xfrm>
              <a:prstGeom prst="rect">
                <a:avLst/>
              </a:prstGeom>
              <a:blipFill>
                <a:blip r:embed="rId4"/>
                <a:stretch>
                  <a:fillRect l="-925" t="-1210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2A48B4-F15B-F0E1-9A85-86AF1A451B99}"/>
              </a:ext>
            </a:extLst>
          </p:cNvPr>
          <p:cNvSpPr txBox="1"/>
          <p:nvPr/>
        </p:nvSpPr>
        <p:spPr>
          <a:xfrm>
            <a:off x="6581472" y="3174706"/>
            <a:ext cx="12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85486-1B92-6C68-6C7B-303EE45DE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02" y="4001646"/>
            <a:ext cx="3897676" cy="1035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22E8CE-4242-62DC-91F5-5E264C6DE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38" y="5511929"/>
            <a:ext cx="3810330" cy="358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13F56-F9CD-BEE1-FE2D-83EE66B5C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02" y="5932555"/>
            <a:ext cx="4275190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650</Words>
  <Application>Microsoft Office PowerPoint</Application>
  <PresentationFormat>On-screen Show (4:3)</PresentationFormat>
  <Paragraphs>93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 Long Short-Term Memory (LSTM)</vt:lpstr>
      <vt:lpstr>PowerPoint Presentation</vt:lpstr>
      <vt:lpstr>PowerPoint Presentation</vt:lpstr>
      <vt:lpstr>PowerPoint Presentation</vt:lpstr>
      <vt:lpstr>Backpropagation Through Time (BPTT)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Quang</dc:creator>
  <cp:lastModifiedBy>An Hồ</cp:lastModifiedBy>
  <cp:revision>49</cp:revision>
  <dcterms:created xsi:type="dcterms:W3CDTF">2023-11-28T15:35:53Z</dcterms:created>
  <dcterms:modified xsi:type="dcterms:W3CDTF">2024-03-04T19:41:09Z</dcterms:modified>
</cp:coreProperties>
</file>