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6864350" cy="5148263"/>
  <p:notesSz cx="9144000" cy="6858000"/>
  <p:embeddedFontLst>
    <p:embeddedFont>
      <p:font typeface="Canva Sans" panose="020B0604020202020204" charset="0"/>
      <p:regular r:id="rId31"/>
    </p:embeddedFont>
    <p:embeddedFont>
      <p:font typeface="Canva Sans Bold" panose="020B0604020202020204" charset="0"/>
      <p:bold r:id="rId32"/>
    </p:embeddedFont>
    <p:embeddedFont>
      <p:font typeface="Times New Roman Bold" panose="02020803070505020304" pitchFamily="18" charset="0"/>
      <p:bold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 userDrawn="1">
          <p15:clr>
            <a:srgbClr val="A4A3A4"/>
          </p15:clr>
        </p15:guide>
        <p15:guide id="2" pos="10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3" d="100"/>
          <a:sy n="103" d="100"/>
        </p:scale>
        <p:origin x="1613" y="77"/>
      </p:cViewPr>
      <p:guideLst>
        <p:guide orient="horz" pos="1127"/>
        <p:guide pos="10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8708D2-A526-A0D9-1861-851BC10D58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471EE-CDF3-C1C0-DB2B-54B8DE6EBE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186BB-2AD0-4B7D-8D96-30AA52C21CEE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6F7D5-093D-8CA6-6F2B-A93F91DEB8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C7601-EF7C-3C9B-B3B2-FC9077889D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E8D71-0AD5-450C-98E5-0A703B77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77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B9A9B-ADF4-40C3-A1A0-436AFEF8B3DF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DAE78-70E5-43C4-BC2C-B250487EF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37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826" y="842552"/>
            <a:ext cx="5834698" cy="1792358"/>
          </a:xfrm>
        </p:spPr>
        <p:txBody>
          <a:bodyPr anchor="b"/>
          <a:lstStyle>
            <a:lvl1pPr algn="ctr">
              <a:defRPr sz="4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8044" y="2704030"/>
            <a:ext cx="5148263" cy="1242971"/>
          </a:xfrm>
        </p:spPr>
        <p:txBody>
          <a:bodyPr/>
          <a:lstStyle>
            <a:lvl1pPr marL="0" indent="0" algn="ctr">
              <a:buNone/>
              <a:defRPr sz="1802"/>
            </a:lvl1pPr>
            <a:lvl2pPr marL="343220" indent="0" algn="ctr">
              <a:buNone/>
              <a:defRPr sz="1501"/>
            </a:lvl2pPr>
            <a:lvl3pPr marL="686440" indent="0" algn="ctr">
              <a:buNone/>
              <a:defRPr sz="1351"/>
            </a:lvl3pPr>
            <a:lvl4pPr marL="1029660" indent="0" algn="ctr">
              <a:buNone/>
              <a:defRPr sz="1201"/>
            </a:lvl4pPr>
            <a:lvl5pPr marL="1372880" indent="0" algn="ctr">
              <a:buNone/>
              <a:defRPr sz="1201"/>
            </a:lvl5pPr>
            <a:lvl6pPr marL="1716100" indent="0" algn="ctr">
              <a:buNone/>
              <a:defRPr sz="1201"/>
            </a:lvl6pPr>
            <a:lvl7pPr marL="2059320" indent="0" algn="ctr">
              <a:buNone/>
              <a:defRPr sz="1201"/>
            </a:lvl7pPr>
            <a:lvl8pPr marL="2402540" indent="0" algn="ctr">
              <a:buNone/>
              <a:defRPr sz="1201"/>
            </a:lvl8pPr>
            <a:lvl9pPr marL="2745760" indent="0" algn="ctr">
              <a:buNone/>
              <a:defRPr sz="120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504048_Massive Data Processing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9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504048_Massive Data Processing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5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12301" y="274097"/>
            <a:ext cx="1480125" cy="43629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924" y="274097"/>
            <a:ext cx="4354572" cy="43629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504048_Massive Data Processing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4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504048_Massive Data Processing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5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9" y="1283492"/>
            <a:ext cx="5920502" cy="2141534"/>
          </a:xfrm>
        </p:spPr>
        <p:txBody>
          <a:bodyPr anchor="b"/>
          <a:lstStyle>
            <a:lvl1pPr>
              <a:defRPr sz="4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9" y="3445286"/>
            <a:ext cx="5920502" cy="1126182"/>
          </a:xfrm>
        </p:spPr>
        <p:txBody>
          <a:bodyPr/>
          <a:lstStyle>
            <a:lvl1pPr marL="0" indent="0">
              <a:buNone/>
              <a:defRPr sz="1802">
                <a:solidFill>
                  <a:schemeClr val="tx1"/>
                </a:solidFill>
              </a:defRPr>
            </a:lvl1pPr>
            <a:lvl2pPr marL="343220" indent="0">
              <a:buNone/>
              <a:defRPr sz="1501">
                <a:solidFill>
                  <a:schemeClr val="tx1">
                    <a:tint val="75000"/>
                  </a:schemeClr>
                </a:solidFill>
              </a:defRPr>
            </a:lvl2pPr>
            <a:lvl3pPr marL="686440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9660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4pPr>
            <a:lvl5pPr marL="1372880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5pPr>
            <a:lvl6pPr marL="1716100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6pPr>
            <a:lvl7pPr marL="2059320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7pPr>
            <a:lvl8pPr marL="2402540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8pPr>
            <a:lvl9pPr marL="2745760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504048_Massive Data Processing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6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924" y="1370486"/>
            <a:ext cx="2917349" cy="32665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5077" y="1370486"/>
            <a:ext cx="2917349" cy="32665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504048_Massive Data Processing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7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818" y="274098"/>
            <a:ext cx="5920502" cy="9950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819" y="1262040"/>
            <a:ext cx="2903941" cy="618506"/>
          </a:xfrm>
        </p:spPr>
        <p:txBody>
          <a:bodyPr anchor="b"/>
          <a:lstStyle>
            <a:lvl1pPr marL="0" indent="0">
              <a:buNone/>
              <a:defRPr sz="1802" b="1"/>
            </a:lvl1pPr>
            <a:lvl2pPr marL="343220" indent="0">
              <a:buNone/>
              <a:defRPr sz="1501" b="1"/>
            </a:lvl2pPr>
            <a:lvl3pPr marL="686440" indent="0">
              <a:buNone/>
              <a:defRPr sz="1351" b="1"/>
            </a:lvl3pPr>
            <a:lvl4pPr marL="1029660" indent="0">
              <a:buNone/>
              <a:defRPr sz="1201" b="1"/>
            </a:lvl4pPr>
            <a:lvl5pPr marL="1372880" indent="0">
              <a:buNone/>
              <a:defRPr sz="1201" b="1"/>
            </a:lvl5pPr>
            <a:lvl6pPr marL="1716100" indent="0">
              <a:buNone/>
              <a:defRPr sz="1201" b="1"/>
            </a:lvl6pPr>
            <a:lvl7pPr marL="2059320" indent="0">
              <a:buNone/>
              <a:defRPr sz="1201" b="1"/>
            </a:lvl7pPr>
            <a:lvl8pPr marL="2402540" indent="0">
              <a:buNone/>
              <a:defRPr sz="1201" b="1"/>
            </a:lvl8pPr>
            <a:lvl9pPr marL="2745760" indent="0">
              <a:buNone/>
              <a:defRPr sz="12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19" y="1880546"/>
            <a:ext cx="2903941" cy="276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5077" y="1262040"/>
            <a:ext cx="2918243" cy="618506"/>
          </a:xfrm>
        </p:spPr>
        <p:txBody>
          <a:bodyPr anchor="b"/>
          <a:lstStyle>
            <a:lvl1pPr marL="0" indent="0">
              <a:buNone/>
              <a:defRPr sz="1802" b="1"/>
            </a:lvl1pPr>
            <a:lvl2pPr marL="343220" indent="0">
              <a:buNone/>
              <a:defRPr sz="1501" b="1"/>
            </a:lvl2pPr>
            <a:lvl3pPr marL="686440" indent="0">
              <a:buNone/>
              <a:defRPr sz="1351" b="1"/>
            </a:lvl3pPr>
            <a:lvl4pPr marL="1029660" indent="0">
              <a:buNone/>
              <a:defRPr sz="1201" b="1"/>
            </a:lvl4pPr>
            <a:lvl5pPr marL="1372880" indent="0">
              <a:buNone/>
              <a:defRPr sz="1201" b="1"/>
            </a:lvl5pPr>
            <a:lvl6pPr marL="1716100" indent="0">
              <a:buNone/>
              <a:defRPr sz="1201" b="1"/>
            </a:lvl6pPr>
            <a:lvl7pPr marL="2059320" indent="0">
              <a:buNone/>
              <a:defRPr sz="1201" b="1"/>
            </a:lvl7pPr>
            <a:lvl8pPr marL="2402540" indent="0">
              <a:buNone/>
              <a:defRPr sz="1201" b="1"/>
            </a:lvl8pPr>
            <a:lvl9pPr marL="2745760" indent="0">
              <a:buNone/>
              <a:defRPr sz="12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5077" y="1880546"/>
            <a:ext cx="2918243" cy="276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504048_Massive Data Processing Techniques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504048_Massive Data Processing Techniques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504048_Massive Data Processing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0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818" y="343218"/>
            <a:ext cx="2213932" cy="1201261"/>
          </a:xfrm>
        </p:spPr>
        <p:txBody>
          <a:bodyPr anchor="b"/>
          <a:lstStyle>
            <a:lvl1pPr>
              <a:defRPr sz="2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8243" y="741255"/>
            <a:ext cx="3475077" cy="3658604"/>
          </a:xfrm>
        </p:spPr>
        <p:txBody>
          <a:bodyPr/>
          <a:lstStyle>
            <a:lvl1pPr>
              <a:defRPr sz="2402"/>
            </a:lvl1pPr>
            <a:lvl2pPr>
              <a:defRPr sz="2102"/>
            </a:lvl2pPr>
            <a:lvl3pPr>
              <a:defRPr sz="1802"/>
            </a:lvl3pPr>
            <a:lvl4pPr>
              <a:defRPr sz="1501"/>
            </a:lvl4pPr>
            <a:lvl5pPr>
              <a:defRPr sz="1501"/>
            </a:lvl5pPr>
            <a:lvl6pPr>
              <a:defRPr sz="1501"/>
            </a:lvl6pPr>
            <a:lvl7pPr>
              <a:defRPr sz="1501"/>
            </a:lvl7pPr>
            <a:lvl8pPr>
              <a:defRPr sz="1501"/>
            </a:lvl8pPr>
            <a:lvl9pPr>
              <a:defRPr sz="15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818" y="1544479"/>
            <a:ext cx="2213932" cy="2861338"/>
          </a:xfrm>
        </p:spPr>
        <p:txBody>
          <a:bodyPr/>
          <a:lstStyle>
            <a:lvl1pPr marL="0" indent="0">
              <a:buNone/>
              <a:defRPr sz="1201"/>
            </a:lvl1pPr>
            <a:lvl2pPr marL="343220" indent="0">
              <a:buNone/>
              <a:defRPr sz="1051"/>
            </a:lvl2pPr>
            <a:lvl3pPr marL="686440" indent="0">
              <a:buNone/>
              <a:defRPr sz="901"/>
            </a:lvl3pPr>
            <a:lvl4pPr marL="1029660" indent="0">
              <a:buNone/>
              <a:defRPr sz="751"/>
            </a:lvl4pPr>
            <a:lvl5pPr marL="1372880" indent="0">
              <a:buNone/>
              <a:defRPr sz="751"/>
            </a:lvl5pPr>
            <a:lvl6pPr marL="1716100" indent="0">
              <a:buNone/>
              <a:defRPr sz="751"/>
            </a:lvl6pPr>
            <a:lvl7pPr marL="2059320" indent="0">
              <a:buNone/>
              <a:defRPr sz="751"/>
            </a:lvl7pPr>
            <a:lvl8pPr marL="2402540" indent="0">
              <a:buNone/>
              <a:defRPr sz="751"/>
            </a:lvl8pPr>
            <a:lvl9pPr marL="2745760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504048_Massive Data Processing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818" y="343218"/>
            <a:ext cx="2213932" cy="1201261"/>
          </a:xfrm>
        </p:spPr>
        <p:txBody>
          <a:bodyPr anchor="b"/>
          <a:lstStyle>
            <a:lvl1pPr>
              <a:defRPr sz="2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8243" y="741255"/>
            <a:ext cx="3475077" cy="3658604"/>
          </a:xfrm>
        </p:spPr>
        <p:txBody>
          <a:bodyPr anchor="t"/>
          <a:lstStyle>
            <a:lvl1pPr marL="0" indent="0">
              <a:buNone/>
              <a:defRPr sz="2402"/>
            </a:lvl1pPr>
            <a:lvl2pPr marL="343220" indent="0">
              <a:buNone/>
              <a:defRPr sz="2102"/>
            </a:lvl2pPr>
            <a:lvl3pPr marL="686440" indent="0">
              <a:buNone/>
              <a:defRPr sz="1802"/>
            </a:lvl3pPr>
            <a:lvl4pPr marL="1029660" indent="0">
              <a:buNone/>
              <a:defRPr sz="1501"/>
            </a:lvl4pPr>
            <a:lvl5pPr marL="1372880" indent="0">
              <a:buNone/>
              <a:defRPr sz="1501"/>
            </a:lvl5pPr>
            <a:lvl6pPr marL="1716100" indent="0">
              <a:buNone/>
              <a:defRPr sz="1501"/>
            </a:lvl6pPr>
            <a:lvl7pPr marL="2059320" indent="0">
              <a:buNone/>
              <a:defRPr sz="1501"/>
            </a:lvl7pPr>
            <a:lvl8pPr marL="2402540" indent="0">
              <a:buNone/>
              <a:defRPr sz="1501"/>
            </a:lvl8pPr>
            <a:lvl9pPr marL="2745760" indent="0">
              <a:buNone/>
              <a:defRPr sz="150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818" y="1544479"/>
            <a:ext cx="2213932" cy="2861338"/>
          </a:xfrm>
        </p:spPr>
        <p:txBody>
          <a:bodyPr/>
          <a:lstStyle>
            <a:lvl1pPr marL="0" indent="0">
              <a:buNone/>
              <a:defRPr sz="1201"/>
            </a:lvl1pPr>
            <a:lvl2pPr marL="343220" indent="0">
              <a:buNone/>
              <a:defRPr sz="1051"/>
            </a:lvl2pPr>
            <a:lvl3pPr marL="686440" indent="0">
              <a:buNone/>
              <a:defRPr sz="901"/>
            </a:lvl3pPr>
            <a:lvl4pPr marL="1029660" indent="0">
              <a:buNone/>
              <a:defRPr sz="751"/>
            </a:lvl4pPr>
            <a:lvl5pPr marL="1372880" indent="0">
              <a:buNone/>
              <a:defRPr sz="751"/>
            </a:lvl5pPr>
            <a:lvl6pPr marL="1716100" indent="0">
              <a:buNone/>
              <a:defRPr sz="751"/>
            </a:lvl6pPr>
            <a:lvl7pPr marL="2059320" indent="0">
              <a:buNone/>
              <a:defRPr sz="751"/>
            </a:lvl7pPr>
            <a:lvl8pPr marL="2402540" indent="0">
              <a:buNone/>
              <a:defRPr sz="751"/>
            </a:lvl8pPr>
            <a:lvl9pPr marL="2745760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504048_Massive Data Processing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1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924" y="274098"/>
            <a:ext cx="5920502" cy="995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924" y="1370486"/>
            <a:ext cx="5920502" cy="3266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924" y="4771678"/>
            <a:ext cx="1544479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4/27/2024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3816" y="4771678"/>
            <a:ext cx="2316718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504048_Massive Data Processing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7947" y="4771678"/>
            <a:ext cx="1544479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4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6440" rtl="0" eaLnBrk="1" latinLnBrk="0" hangingPunct="1">
        <a:lnSpc>
          <a:spcPct val="90000"/>
        </a:lnSpc>
        <a:spcBef>
          <a:spcPct val="0"/>
        </a:spcBef>
        <a:buNone/>
        <a:defRPr sz="33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610" indent="-171610" algn="l" defTabSz="686440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1pPr>
      <a:lvl2pPr marL="514830" indent="-171610" algn="l" defTabSz="6864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2" kern="1200">
          <a:solidFill>
            <a:schemeClr val="tx1"/>
          </a:solidFill>
          <a:latin typeface="+mn-lt"/>
          <a:ea typeface="+mn-ea"/>
          <a:cs typeface="+mn-cs"/>
        </a:defRPr>
      </a:lvl2pPr>
      <a:lvl3pPr marL="858050" indent="-171610" algn="l" defTabSz="6864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1270" indent="-171610" algn="l" defTabSz="6864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4490" indent="-171610" algn="l" defTabSz="6864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7710" indent="-171610" algn="l" defTabSz="6864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30930" indent="-171610" algn="l" defTabSz="6864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4150" indent="-171610" algn="l" defTabSz="6864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7370" indent="-171610" algn="l" defTabSz="6864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322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644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966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288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610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932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254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576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inecone.io/" TargetMode="External"/><Relationship Id="rId7" Type="http://schemas.openxmlformats.org/officeDocument/2006/relationships/hyperlink" Target="http://www.mmds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astdatascience.com/finding-similar-documents-nlp/" TargetMode="External"/><Relationship Id="rId5" Type="http://schemas.openxmlformats.org/officeDocument/2006/relationships/hyperlink" Target="https://en.wikipedia.org/wiki/Locality-sensitive_hashing" TargetMode="External"/><Relationship Id="rId4" Type="http://schemas.openxmlformats.org/officeDocument/2006/relationships/hyperlink" Target="https://www.pinecone.io/learn/series/faiss/locality-sensitive-hashing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930" y="33481"/>
            <a:ext cx="1523246" cy="788050"/>
          </a:xfrm>
          <a:custGeom>
            <a:avLst/>
            <a:gdLst/>
            <a:ahLst/>
            <a:cxnLst/>
            <a:rect l="l" t="t" r="r" b="b"/>
            <a:pathLst>
              <a:path w="3738641" h="2062484">
                <a:moveTo>
                  <a:pt x="0" y="0"/>
                </a:moveTo>
                <a:lnTo>
                  <a:pt x="3738640" y="0"/>
                </a:lnTo>
                <a:lnTo>
                  <a:pt x="3738640" y="2062483"/>
                </a:lnTo>
                <a:lnTo>
                  <a:pt x="0" y="20624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837566" y="1055399"/>
            <a:ext cx="5188585" cy="9143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5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Process 2 Essay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31154" y="2093650"/>
            <a:ext cx="5600775" cy="540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660" b="1">
                <a:solidFill>
                  <a:srgbClr val="004AAD"/>
                </a:solidFill>
                <a:latin typeface="Times New Roman" panose="02020603050405020304" charset="0"/>
                <a:cs typeface="Times New Roman" panose="02020603050405020304" charset="0"/>
              </a:rPr>
              <a:t>Subject: Mining Massive Datasets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873250" y="2811808"/>
            <a:ext cx="3116580" cy="406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Group: 11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73251" y="3463926"/>
            <a:ext cx="4805045" cy="447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Instructor: MSc </a:t>
            </a:r>
            <a:r>
              <a:rPr lang="en-US" sz="2200" b="1" dirty="0" err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Nguyễn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Thành An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7AB537F9-8D11-B89A-1C0E-DDE2BAAA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4/27/2024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67F5A196-37B9-F848-9E50-4D75518E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504048_Massive Data Processing Techniques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8B33D3C8-8887-A005-209E-583528DA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5095" y="126103"/>
            <a:ext cx="1101108" cy="607444"/>
          </a:xfrm>
          <a:custGeom>
            <a:avLst/>
            <a:gdLst/>
            <a:ahLst/>
            <a:cxnLst/>
            <a:rect l="l" t="t" r="r" b="b"/>
            <a:pathLst>
              <a:path w="2202215" h="1214888">
                <a:moveTo>
                  <a:pt x="0" y="0"/>
                </a:moveTo>
                <a:lnTo>
                  <a:pt x="2202215" y="0"/>
                </a:lnTo>
                <a:lnTo>
                  <a:pt x="2202215" y="1214888"/>
                </a:lnTo>
                <a:lnTo>
                  <a:pt x="0" y="12148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16621" y="1997132"/>
            <a:ext cx="6431111" cy="1015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000" b="1">
                <a:solidFill>
                  <a:srgbClr val="000000"/>
                </a:solidFill>
                <a:latin typeface="Times New Roman Bold"/>
              </a:rPr>
              <a:t>Pseudocode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89085ABF-D29B-627F-C85E-9E9116FB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4/27/2024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DC7C4E7-6ECA-F944-B54C-2EBE315A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504048_Massive Data Processing Techniques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2C6AB8F-4339-0F00-354B-031D3E90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9695" y="141343"/>
            <a:ext cx="1101108" cy="607444"/>
          </a:xfrm>
          <a:custGeom>
            <a:avLst/>
            <a:gdLst/>
            <a:ahLst/>
            <a:cxnLst/>
            <a:rect l="l" t="t" r="r" b="b"/>
            <a:pathLst>
              <a:path w="2202215" h="1214888">
                <a:moveTo>
                  <a:pt x="0" y="0"/>
                </a:moveTo>
                <a:lnTo>
                  <a:pt x="2202215" y="0"/>
                </a:lnTo>
                <a:lnTo>
                  <a:pt x="2202215" y="1214888"/>
                </a:lnTo>
                <a:lnTo>
                  <a:pt x="0" y="12148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391921" y="364864"/>
            <a:ext cx="4739005" cy="384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500" b="1">
                <a:solidFill>
                  <a:srgbClr val="000000"/>
                </a:solidFill>
                <a:latin typeface="Times New Roman Bold"/>
              </a:rPr>
              <a:t>Pseudocode for Shingling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66495" y="849350"/>
            <a:ext cx="5931396" cy="3693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1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Function 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shingling(self, documents : pd.DataFrame):</a:t>
            </a:r>
          </a:p>
          <a:p>
            <a:pPr algn="just">
              <a:lnSpc>
                <a:spcPct val="150000"/>
              </a:lnSpc>
            </a:pP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2        shingles_set &lt;- an empty set </a:t>
            </a:r>
          </a:p>
          <a:p>
            <a:pPr algn="just">
              <a:lnSpc>
                <a:spcPct val="150000"/>
              </a:lnSpc>
            </a:pP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3       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for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 each doc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in 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documents['text']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do</a:t>
            </a:r>
          </a:p>
          <a:p>
            <a:pPr algn="just">
              <a:lnSpc>
                <a:spcPct val="150000"/>
              </a:lnSpc>
            </a:pP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4           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for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 i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from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 0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to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 len(doc) - self.shingle_size + 1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do</a:t>
            </a:r>
          </a:p>
          <a:p>
            <a:pPr algn="just">
              <a:lnSpc>
                <a:spcPct val="150000"/>
              </a:lnSpc>
            </a:pP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5                shingle &lt;- substring of doc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from 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index i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to 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index i+self.shingle_size</a:t>
            </a:r>
          </a:p>
          <a:p>
            <a:pPr algn="just">
              <a:lnSpc>
                <a:spcPct val="150000"/>
              </a:lnSpc>
            </a:pP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6               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add 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shingle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to 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shingles_set</a:t>
            </a:r>
          </a:p>
          <a:p>
            <a:pPr algn="just">
              <a:lnSpc>
                <a:spcPct val="150000"/>
              </a:lnSpc>
            </a:pP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7        bool_vectors &lt;- an empty list</a:t>
            </a:r>
          </a:p>
          <a:p>
            <a:pPr algn="just">
              <a:lnSpc>
                <a:spcPct val="150000"/>
              </a:lnSpc>
            </a:pP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8       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for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 each doc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in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 documents['text']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do</a:t>
            </a:r>
          </a:p>
          <a:p>
            <a:pPr algn="just">
              <a:lnSpc>
                <a:spcPct val="150000"/>
              </a:lnSpc>
            </a:pP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9             document_vector &lt;- an empty list</a:t>
            </a:r>
          </a:p>
          <a:p>
            <a:pPr algn="just">
              <a:lnSpc>
                <a:spcPct val="150000"/>
              </a:lnSpc>
            </a:pP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10          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for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 each shingle in shingles_set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do</a:t>
            </a:r>
          </a:p>
          <a:p>
            <a:pPr algn="just">
              <a:lnSpc>
                <a:spcPct val="150000"/>
              </a:lnSpc>
            </a:pP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11               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if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 shingle exists in doc then</a:t>
            </a:r>
          </a:p>
          <a:p>
            <a:pPr algn="just">
              <a:lnSpc>
                <a:spcPct val="150000"/>
              </a:lnSpc>
            </a:pP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12                   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add 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1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to 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document_vector</a:t>
            </a:r>
          </a:p>
          <a:p>
            <a:pPr algn="just">
              <a:lnSpc>
                <a:spcPct val="150000"/>
              </a:lnSpc>
            </a:pP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13               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else</a:t>
            </a:r>
          </a:p>
          <a:p>
            <a:pPr algn="just">
              <a:lnSpc>
                <a:spcPct val="150000"/>
              </a:lnSpc>
            </a:pP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14                   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add 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0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to 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document_vector</a:t>
            </a:r>
          </a:p>
          <a:p>
            <a:pPr algn="just">
              <a:lnSpc>
                <a:spcPct val="150000"/>
              </a:lnSpc>
            </a:pP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15           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add 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document_vector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to 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bool_vectors</a:t>
            </a:r>
          </a:p>
          <a:p>
            <a:pPr algn="just">
              <a:lnSpc>
                <a:spcPct val="150000"/>
              </a:lnSpc>
            </a:pP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16      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returns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 bool_vectors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1EF84125-609E-A719-E9BF-310165B2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4/27/2024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8CE85A50-A458-F68E-E9C6-DBD92E30C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504048_Massive Data Processing Techniques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824B88B-88C7-5330-28C7-DB3EE552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8430" y="140708"/>
            <a:ext cx="1101108" cy="607444"/>
          </a:xfrm>
          <a:custGeom>
            <a:avLst/>
            <a:gdLst/>
            <a:ahLst/>
            <a:cxnLst/>
            <a:rect l="l" t="t" r="r" b="b"/>
            <a:pathLst>
              <a:path w="2202215" h="1214888">
                <a:moveTo>
                  <a:pt x="0" y="0"/>
                </a:moveTo>
                <a:lnTo>
                  <a:pt x="2202215" y="0"/>
                </a:lnTo>
                <a:lnTo>
                  <a:pt x="2202215" y="1214888"/>
                </a:lnTo>
                <a:lnTo>
                  <a:pt x="0" y="12148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444626" y="171823"/>
            <a:ext cx="5051425" cy="5079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>
                <a:solidFill>
                  <a:srgbClr val="000000"/>
                </a:solidFill>
                <a:latin typeface="Times New Roman Bold"/>
              </a:rPr>
              <a:t>Pseudocode for minhashing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11150" y="1016001"/>
            <a:ext cx="6242050" cy="32315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1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Function 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minhashing(self, bool_vectors):</a:t>
            </a:r>
          </a:p>
          <a:p>
            <a:pPr>
              <a:lnSpc>
                <a:spcPct val="150000"/>
              </a:lnSpc>
            </a:pP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2        num_docs &lt;- length of bool_vectors</a:t>
            </a:r>
          </a:p>
          <a:p>
            <a:pPr>
              <a:lnSpc>
                <a:spcPct val="150000"/>
              </a:lnSpc>
            </a:pP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3        num_features &lt;- length of bool_vectors[0]</a:t>
            </a:r>
          </a:p>
          <a:p>
            <a:pPr>
              <a:lnSpc>
                <a:spcPct val="150000"/>
              </a:lnSpc>
            </a:pP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4        signatures &lt;- a 2D array of zeros with dimensions (self.num_hashes, num_docs)</a:t>
            </a:r>
          </a:p>
          <a:p>
            <a:pPr>
              <a:lnSpc>
                <a:spcPct val="150000"/>
              </a:lnSpc>
            </a:pP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6       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for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 i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from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 0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to 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self.num_hashes-1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do</a:t>
            </a:r>
          </a:p>
          <a:p>
            <a:pPr>
              <a:lnSpc>
                <a:spcPct val="150000"/>
              </a:lnSpc>
            </a:pP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7           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if 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length of self.permutations &lt;= i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then</a:t>
            </a:r>
          </a:p>
          <a:p>
            <a:pPr>
              <a:lnSpc>
                <a:spcPct val="150000"/>
              </a:lnSpc>
            </a:pP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8                append create_permutation(num_features) to self.permutations</a:t>
            </a:r>
          </a:p>
          <a:p>
            <a:pPr>
              <a:lnSpc>
                <a:spcPct val="150000"/>
              </a:lnSpc>
            </a:pP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9            permutation &lt;- self.permutations[i]</a:t>
            </a:r>
          </a:p>
          <a:p>
            <a:pPr>
              <a:lnSpc>
                <a:spcPct val="150000"/>
              </a:lnSpc>
            </a:pP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10          </a:t>
            </a:r>
          </a:p>
          <a:p>
            <a:pPr>
              <a:lnSpc>
                <a:spcPct val="150000"/>
              </a:lnSpc>
            </a:pP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11          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for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 j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from 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0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to 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num_docs-1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do</a:t>
            </a:r>
          </a:p>
          <a:p>
            <a:pPr>
              <a:lnSpc>
                <a:spcPct val="150000"/>
              </a:lnSpc>
            </a:pP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12                signatures[i, j] &lt;- minhash(bool_vectors[j], permutation)</a:t>
            </a:r>
          </a:p>
          <a:p>
            <a:pPr>
              <a:lnSpc>
                <a:spcPct val="150000"/>
              </a:lnSpc>
            </a:pP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13        </a:t>
            </a:r>
          </a:p>
          <a:p>
            <a:pPr>
              <a:lnSpc>
                <a:spcPct val="150000"/>
              </a:lnSpc>
            </a:pP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14     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return 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signatures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1CF873A5-296F-6F44-9127-AB35F4F1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4/27/2024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6C2B833-830A-A4E9-C469-0F558C0A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504048_Massive Data Processing Techniques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147D5BE-6D0C-038B-C621-7DF7E523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445" y="111574"/>
            <a:ext cx="1101108" cy="607444"/>
          </a:xfrm>
          <a:custGeom>
            <a:avLst/>
            <a:gdLst/>
            <a:ahLst/>
            <a:cxnLst/>
            <a:rect l="l" t="t" r="r" b="b"/>
            <a:pathLst>
              <a:path w="2202215" h="1214888">
                <a:moveTo>
                  <a:pt x="0" y="0"/>
                </a:moveTo>
                <a:lnTo>
                  <a:pt x="2202215" y="0"/>
                </a:lnTo>
                <a:lnTo>
                  <a:pt x="2202215" y="1214889"/>
                </a:lnTo>
                <a:lnTo>
                  <a:pt x="0" y="12148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351281" y="142875"/>
            <a:ext cx="5037455" cy="5079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>
                <a:solidFill>
                  <a:srgbClr val="000000"/>
                </a:solidFill>
                <a:latin typeface="Times New Roman Bold"/>
              </a:rPr>
              <a:t>Pseudocode for jaccard_similarity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35381" y="1650365"/>
            <a:ext cx="4812665" cy="18465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1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Function 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jaccard_similarity(self, sequence1, sequence2):</a:t>
            </a:r>
          </a:p>
          <a:p>
            <a:pPr>
              <a:lnSpc>
                <a:spcPct val="150000"/>
              </a:lnSpc>
            </a:pP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2        intersection_count &lt;- 0</a:t>
            </a:r>
          </a:p>
          <a:p>
            <a:pPr>
              <a:lnSpc>
                <a:spcPct val="150000"/>
              </a:lnSpc>
            </a:pP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3        union_count &lt;- length of sequence1</a:t>
            </a:r>
          </a:p>
          <a:p>
            <a:pPr>
              <a:lnSpc>
                <a:spcPct val="150000"/>
              </a:lnSpc>
            </a:pP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4       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for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 each element1, element2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in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 zip(sequence1, sequence2)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do</a:t>
            </a:r>
          </a:p>
          <a:p>
            <a:pPr>
              <a:lnSpc>
                <a:spcPct val="150000"/>
              </a:lnSpc>
            </a:pP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5           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if 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element1 equals element2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then</a:t>
            </a:r>
          </a:p>
          <a:p>
            <a:pPr>
              <a:lnSpc>
                <a:spcPct val="150000"/>
              </a:lnSpc>
            </a:pP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6                increment intersection_count by 1</a:t>
            </a:r>
          </a:p>
          <a:p>
            <a:pPr>
              <a:lnSpc>
                <a:spcPct val="150000"/>
              </a:lnSpc>
            </a:pP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7        similarity &lt;- intersection_count / union_count</a:t>
            </a:r>
          </a:p>
          <a:p>
            <a:pPr>
              <a:lnSpc>
                <a:spcPct val="150000"/>
              </a:lnSpc>
            </a:pP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8       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return 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similarity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F3E52FFC-A6B8-3552-9B95-417BE4ED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4/27/2024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2D48016-8FAB-E3A9-03CF-F0D093FC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504048_Massive Data Processing Techniques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E206D8F-8FDC-5DD8-C2F6-C4F910AB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8585" y="120388"/>
            <a:ext cx="1101108" cy="607444"/>
          </a:xfrm>
          <a:custGeom>
            <a:avLst/>
            <a:gdLst/>
            <a:ahLst/>
            <a:cxnLst/>
            <a:rect l="l" t="t" r="r" b="b"/>
            <a:pathLst>
              <a:path w="2202215" h="1214888">
                <a:moveTo>
                  <a:pt x="0" y="0"/>
                </a:moveTo>
                <a:lnTo>
                  <a:pt x="2202215" y="0"/>
                </a:lnTo>
                <a:lnTo>
                  <a:pt x="2202215" y="1214888"/>
                </a:lnTo>
                <a:lnTo>
                  <a:pt x="0" y="12148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384301" y="266700"/>
            <a:ext cx="4932045" cy="406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rgbClr val="000000"/>
                </a:solidFill>
                <a:latin typeface="Times New Roman Bold"/>
              </a:rPr>
              <a:t>Pseudocode for locality_sensity_hashing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0086" y="881119"/>
            <a:ext cx="5924178" cy="3385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1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Function 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locality_sensity_hashing(self, signatures):</a:t>
            </a:r>
          </a:p>
          <a:p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2       num_buckets &lt;- 102233</a:t>
            </a:r>
          </a:p>
          <a:p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3       r &lt;- self.num_hashes divided by self.num_bands</a:t>
            </a:r>
          </a:p>
          <a:p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4       num_docs &lt;- number of columns in signatures</a:t>
            </a:r>
          </a:p>
          <a:p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5       results &lt;- an empty dictionary</a:t>
            </a:r>
          </a:p>
          <a:p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6       </a:t>
            </a:r>
          </a:p>
          <a:p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7       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for 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each band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from 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0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to 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self.num_bands-1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do</a:t>
            </a:r>
          </a:p>
          <a:p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8            start_row &lt;- band * r</a:t>
            </a:r>
          </a:p>
          <a:p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9            end_row &lt;- (band + 1) * r</a:t>
            </a:r>
          </a:p>
          <a:p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10          </a:t>
            </a:r>
          </a:p>
          <a:p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11          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for 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each column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from 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0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to 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num_docs-1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do</a:t>
            </a:r>
          </a:p>
          <a:p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12                band_signature &lt;- slice of signatures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from 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start_row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to 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end_row, column-wise</a:t>
            </a:r>
          </a:p>
          <a:p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13                hash_value &lt;- hash of the tuple formed by band_signature modulo num_buckets</a:t>
            </a:r>
          </a:p>
          <a:p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14                signature_str &lt;- concatenate all elements in band_signature</a:t>
            </a:r>
          </a:p>
          <a:p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15                signature_hash_str &lt;- concatenate signature_str and hash_value</a:t>
            </a:r>
          </a:p>
          <a:p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16            </a:t>
            </a:r>
          </a:p>
          <a:p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17               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if 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column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not in 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results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then</a:t>
            </a:r>
          </a:p>
          <a:p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18                    create an empty list in results for column</a:t>
            </a:r>
          </a:p>
          <a:p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19            </a:t>
            </a:r>
          </a:p>
          <a:p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20               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append 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signature_hash_str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to 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results[column]</a:t>
            </a:r>
          </a:p>
          <a:p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21    </a:t>
            </a:r>
          </a:p>
          <a:p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22        </a:t>
            </a:r>
            <a:r>
              <a:rPr lang="en-US" sz="1000">
                <a:solidFill>
                  <a:srgbClr val="000000"/>
                </a:solidFill>
                <a:latin typeface="Canva Sans Bold" panose="020B0803030501040103"/>
              </a:rPr>
              <a:t>return </a:t>
            </a:r>
            <a:r>
              <a:rPr lang="en-US" sz="1000">
                <a:solidFill>
                  <a:srgbClr val="000000"/>
                </a:solidFill>
                <a:latin typeface="Canva Sans" panose="020B0503030501040103"/>
              </a:rPr>
              <a:t>results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407E5D2C-BEE9-C4B6-5427-4DC417FE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4/27/2024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1CF07A6-AF4C-A25B-9C1E-22B11887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504048_Massive Data Processing Techniques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C99ED14-739B-8424-CA1A-FB7E01872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090" y="84746"/>
            <a:ext cx="1101108" cy="607444"/>
          </a:xfrm>
          <a:custGeom>
            <a:avLst/>
            <a:gdLst/>
            <a:ahLst/>
            <a:cxnLst/>
            <a:rect l="l" t="t" r="r" b="b"/>
            <a:pathLst>
              <a:path w="2202215" h="1214888">
                <a:moveTo>
                  <a:pt x="0" y="0"/>
                </a:moveTo>
                <a:lnTo>
                  <a:pt x="2202215" y="0"/>
                </a:lnTo>
                <a:lnTo>
                  <a:pt x="2202215" y="1214888"/>
                </a:lnTo>
                <a:lnTo>
                  <a:pt x="0" y="12148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306830" y="230505"/>
            <a:ext cx="4828540" cy="406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rgbClr val="000000"/>
                </a:solidFill>
                <a:latin typeface="Times New Roman Bold"/>
              </a:rPr>
              <a:t>Pseudocode for approxNearestNeighbors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35030" y="797601"/>
            <a:ext cx="6194227" cy="401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1 </a:t>
            </a:r>
            <a:r>
              <a:rPr lang="en-US" sz="900">
                <a:solidFill>
                  <a:srgbClr val="000000"/>
                </a:solidFill>
                <a:latin typeface="Canva Sans Bold" panose="020B0803030501040103"/>
              </a:rPr>
              <a:t>Function </a:t>
            </a:r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approxNearestNeighbors(self, key, n):</a:t>
            </a:r>
          </a:p>
          <a:p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2        textqueried_df &lt;- DataFrame containing the key as a single text document</a:t>
            </a:r>
          </a:p>
          <a:p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3        bool_vectors_queried &lt;- shingling(textqueried_df)</a:t>
            </a:r>
          </a:p>
          <a:p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4        signature_queried &lt;- 2D array of zeros with dimensions (self.num_hashes, 1)</a:t>
            </a:r>
          </a:p>
          <a:p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5</a:t>
            </a:r>
          </a:p>
          <a:p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6        </a:t>
            </a:r>
            <a:r>
              <a:rPr lang="en-US" sz="900">
                <a:solidFill>
                  <a:srgbClr val="000000"/>
                </a:solidFill>
                <a:latin typeface="Canva Sans Bold" panose="020B0803030501040103"/>
              </a:rPr>
              <a:t>for </a:t>
            </a:r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i </a:t>
            </a:r>
            <a:r>
              <a:rPr lang="en-US" sz="900">
                <a:solidFill>
                  <a:srgbClr val="000000"/>
                </a:solidFill>
                <a:latin typeface="Canva Sans Bold" panose="020B0803030501040103"/>
              </a:rPr>
              <a:t>from </a:t>
            </a:r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0 </a:t>
            </a:r>
            <a:r>
              <a:rPr lang="en-US" sz="900">
                <a:solidFill>
                  <a:srgbClr val="000000"/>
                </a:solidFill>
                <a:latin typeface="Canva Sans Bold" panose="020B0803030501040103"/>
              </a:rPr>
              <a:t>to </a:t>
            </a:r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self.num_hashes-1 </a:t>
            </a:r>
            <a:r>
              <a:rPr lang="en-US" sz="900">
                <a:solidFill>
                  <a:srgbClr val="000000"/>
                </a:solidFill>
                <a:latin typeface="Canva Sans Bold" panose="020B0803030501040103"/>
              </a:rPr>
              <a:t>do</a:t>
            </a:r>
          </a:p>
          <a:p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7            permutation &lt;- self.permutations[i]</a:t>
            </a:r>
          </a:p>
          <a:p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8            signature_queried[i, 0] &lt;- minhash(bool_vectors_queried[0], permutation)</a:t>
            </a:r>
          </a:p>
          <a:p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9        </a:t>
            </a:r>
          </a:p>
          <a:p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10      lsh_signature_queried &lt;- locality_sensity_hashing(signature_queried)</a:t>
            </a:r>
          </a:p>
          <a:p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11       list_query_bucket_id &lt;- Extract bucket IDs from lsh_signature_queried</a:t>
            </a:r>
          </a:p>
          <a:p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12       candidate_docs &lt;- empty list</a:t>
            </a:r>
          </a:p>
          <a:p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13</a:t>
            </a:r>
          </a:p>
          <a:p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14       </a:t>
            </a:r>
            <a:r>
              <a:rPr lang="en-US" sz="900">
                <a:solidFill>
                  <a:srgbClr val="000000"/>
                </a:solidFill>
                <a:latin typeface="Canva Sans Bold" panose="020B0803030501040103"/>
              </a:rPr>
              <a:t>for </a:t>
            </a:r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each doc_id, lsh_signatures </a:t>
            </a:r>
            <a:r>
              <a:rPr lang="en-US" sz="900">
                <a:solidFill>
                  <a:srgbClr val="000000"/>
                </a:solidFill>
                <a:latin typeface="Canva Sans Bold" panose="020B0803030501040103"/>
              </a:rPr>
              <a:t>in </a:t>
            </a:r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self.lsh_buckets.items() </a:t>
            </a:r>
            <a:r>
              <a:rPr lang="en-US" sz="900">
                <a:solidFill>
                  <a:srgbClr val="000000"/>
                </a:solidFill>
                <a:latin typeface="Canva Sans Bold" panose="020B0803030501040103"/>
              </a:rPr>
              <a:t>do</a:t>
            </a:r>
          </a:p>
          <a:p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15           current_bucket_ids &lt;- Extract bucket IDs </a:t>
            </a:r>
            <a:r>
              <a:rPr lang="en-US" sz="900">
                <a:solidFill>
                  <a:srgbClr val="000000"/>
                </a:solidFill>
                <a:latin typeface="Canva Sans Bold" panose="020B0803030501040103"/>
              </a:rPr>
              <a:t>from </a:t>
            </a:r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lsh_signatures</a:t>
            </a:r>
          </a:p>
          <a:p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16           </a:t>
            </a:r>
            <a:r>
              <a:rPr lang="en-US" sz="900">
                <a:solidFill>
                  <a:srgbClr val="000000"/>
                </a:solidFill>
                <a:latin typeface="Canva Sans Bold" panose="020B0803030501040103"/>
              </a:rPr>
              <a:t>if </a:t>
            </a:r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any bucket_id </a:t>
            </a:r>
            <a:r>
              <a:rPr lang="en-US" sz="900">
                <a:solidFill>
                  <a:srgbClr val="000000"/>
                </a:solidFill>
                <a:latin typeface="Canva Sans Bold" panose="020B0803030501040103"/>
              </a:rPr>
              <a:t>in </a:t>
            </a:r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list_query_bucket_id matches current_bucket_ids </a:t>
            </a:r>
            <a:r>
              <a:rPr lang="en-US" sz="900">
                <a:solidFill>
                  <a:srgbClr val="000000"/>
                </a:solidFill>
                <a:latin typeface="Canva Sans Bold" panose="020B0803030501040103"/>
              </a:rPr>
              <a:t>then</a:t>
            </a:r>
          </a:p>
          <a:p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17               </a:t>
            </a:r>
            <a:r>
              <a:rPr lang="en-US" sz="900">
                <a:solidFill>
                  <a:srgbClr val="000000"/>
                </a:solidFill>
                <a:latin typeface="Canva Sans Bold" panose="020B0803030501040103"/>
              </a:rPr>
              <a:t>append </a:t>
            </a:r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doc_id </a:t>
            </a:r>
            <a:r>
              <a:rPr lang="en-US" sz="900">
                <a:solidFill>
                  <a:srgbClr val="000000"/>
                </a:solidFill>
                <a:latin typeface="Canva Sans Bold" panose="020B0803030501040103"/>
              </a:rPr>
              <a:t>to </a:t>
            </a:r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candidate_docs</a:t>
            </a:r>
          </a:p>
          <a:p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18</a:t>
            </a:r>
          </a:p>
          <a:p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19       similarities &lt;- empty list</a:t>
            </a:r>
          </a:p>
          <a:p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20</a:t>
            </a:r>
          </a:p>
          <a:p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21       </a:t>
            </a:r>
            <a:r>
              <a:rPr lang="en-US" sz="900">
                <a:solidFill>
                  <a:srgbClr val="000000"/>
                </a:solidFill>
                <a:latin typeface="Canva Sans Bold" panose="020B0803030501040103"/>
              </a:rPr>
              <a:t>for </a:t>
            </a:r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each doc_id </a:t>
            </a:r>
            <a:r>
              <a:rPr lang="en-US" sz="900">
                <a:solidFill>
                  <a:srgbClr val="000000"/>
                </a:solidFill>
                <a:latin typeface="Canva Sans Bold" panose="020B0803030501040103"/>
              </a:rPr>
              <a:t>in </a:t>
            </a:r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candidate_docs </a:t>
            </a:r>
            <a:r>
              <a:rPr lang="en-US" sz="900">
                <a:solidFill>
                  <a:srgbClr val="000000"/>
                </a:solidFill>
                <a:latin typeface="Canva Sans Bold" panose="020B0803030501040103"/>
              </a:rPr>
              <a:t>do</a:t>
            </a:r>
          </a:p>
          <a:p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22           signature_set_queried &lt;- Flatten signature_queried</a:t>
            </a:r>
          </a:p>
          <a:p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23           lsh_signature_existing &lt;- Flatten self.signatures[doc_id]</a:t>
            </a:r>
          </a:p>
          <a:p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24           jaccard_similarity &lt;- jaccard_similarity(signature_set_queried, lsh_signature_existing)</a:t>
            </a:r>
          </a:p>
          <a:p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25           </a:t>
            </a:r>
            <a:r>
              <a:rPr lang="en-US" sz="900">
                <a:solidFill>
                  <a:srgbClr val="000000"/>
                </a:solidFill>
                <a:latin typeface="Canva Sans Bold" panose="020B0803030501040103"/>
              </a:rPr>
              <a:t>if </a:t>
            </a:r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jaccard_similarity &gt;= self.similarity_threshold </a:t>
            </a:r>
            <a:r>
              <a:rPr lang="en-US" sz="900">
                <a:solidFill>
                  <a:srgbClr val="000000"/>
                </a:solidFill>
                <a:latin typeface="Canva Sans Bold" panose="020B0803030501040103"/>
              </a:rPr>
              <a:t>then</a:t>
            </a:r>
          </a:p>
          <a:p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26               </a:t>
            </a:r>
            <a:r>
              <a:rPr lang="en-US" sz="900">
                <a:solidFill>
                  <a:srgbClr val="000000"/>
                </a:solidFill>
                <a:latin typeface="Canva Sans Bold" panose="020B0803030501040103"/>
              </a:rPr>
              <a:t>append </a:t>
            </a:r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(doc_id, jaccard_similarity) </a:t>
            </a:r>
            <a:r>
              <a:rPr lang="en-US" sz="900">
                <a:solidFill>
                  <a:srgbClr val="000000"/>
                </a:solidFill>
                <a:latin typeface="Canva Sans Bold" panose="020B0803030501040103"/>
              </a:rPr>
              <a:t>to </a:t>
            </a:r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similarities</a:t>
            </a:r>
          </a:p>
          <a:p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27</a:t>
            </a:r>
          </a:p>
          <a:p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28       </a:t>
            </a:r>
            <a:r>
              <a:rPr lang="en-US" sz="900">
                <a:solidFill>
                  <a:srgbClr val="000000"/>
                </a:solidFill>
                <a:latin typeface="Canva Sans Bold" panose="020B0803030501040103"/>
              </a:rPr>
              <a:t>Sort </a:t>
            </a:r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similarities in descending order based on similarity value</a:t>
            </a:r>
          </a:p>
          <a:p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29       </a:t>
            </a:r>
            <a:r>
              <a:rPr lang="en-US" sz="900">
                <a:solidFill>
                  <a:srgbClr val="000000"/>
                </a:solidFill>
                <a:latin typeface="Canva Sans Bold" panose="020B0803030501040103"/>
              </a:rPr>
              <a:t>Return </a:t>
            </a:r>
            <a:r>
              <a:rPr lang="en-US" sz="900">
                <a:solidFill>
                  <a:srgbClr val="000000"/>
                </a:solidFill>
                <a:latin typeface="Canva Sans" panose="020B0503030501040103"/>
              </a:rPr>
              <a:t>the top n similarities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078DC951-E346-A908-E222-E0EFC5D5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4/27/2024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0C1F0638-3D79-8526-77C1-D16D10F30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504048_Massive Data Processing Techniques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8B20BF0-1D29-20B3-0365-7D80A232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9731" y="2169796"/>
            <a:ext cx="6104255" cy="7111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5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In-memory MinHashLSH</a:t>
            </a:r>
          </a:p>
        </p:txBody>
      </p:sp>
      <p:sp>
        <p:nvSpPr>
          <p:cNvPr id="3" name="Freeform 3"/>
          <p:cNvSpPr/>
          <p:nvPr/>
        </p:nvSpPr>
        <p:spPr>
          <a:xfrm>
            <a:off x="128270" y="90793"/>
            <a:ext cx="1101108" cy="607444"/>
          </a:xfrm>
          <a:custGeom>
            <a:avLst/>
            <a:gdLst/>
            <a:ahLst/>
            <a:cxnLst/>
            <a:rect l="l" t="t" r="r" b="b"/>
            <a:pathLst>
              <a:path w="2202215" h="1214888">
                <a:moveTo>
                  <a:pt x="0" y="0"/>
                </a:moveTo>
                <a:lnTo>
                  <a:pt x="2202215" y="0"/>
                </a:lnTo>
                <a:lnTo>
                  <a:pt x="2202215" y="1214889"/>
                </a:lnTo>
                <a:lnTo>
                  <a:pt x="0" y="12148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78CEF17-D355-66E8-6DBA-342619A3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4/27/2024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3BD73A69-E90F-A59C-0432-6B15B4F7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504048_Massive Data Processing Techniques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0B94381-E305-DC04-A837-8DC4C4FE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5095" y="103878"/>
            <a:ext cx="1101108" cy="607444"/>
          </a:xfrm>
          <a:custGeom>
            <a:avLst/>
            <a:gdLst/>
            <a:ahLst/>
            <a:cxnLst/>
            <a:rect l="l" t="t" r="r" b="b"/>
            <a:pathLst>
              <a:path w="2202215" h="1214888">
                <a:moveTo>
                  <a:pt x="0" y="0"/>
                </a:moveTo>
                <a:lnTo>
                  <a:pt x="2202215" y="0"/>
                </a:lnTo>
                <a:lnTo>
                  <a:pt x="2202215" y="1214888"/>
                </a:lnTo>
                <a:lnTo>
                  <a:pt x="0" y="12148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702945" y="1022350"/>
            <a:ext cx="5458460" cy="3671570"/>
          </a:xfrm>
          <a:custGeom>
            <a:avLst/>
            <a:gdLst/>
            <a:ahLst/>
            <a:cxnLst/>
            <a:rect l="l" t="t" r="r" b="b"/>
            <a:pathLst>
              <a:path w="15224760" h="8229600">
                <a:moveTo>
                  <a:pt x="0" y="0"/>
                </a:moveTo>
                <a:lnTo>
                  <a:pt x="15224760" y="0"/>
                </a:lnTo>
                <a:lnTo>
                  <a:pt x="1522476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519556" y="104140"/>
            <a:ext cx="4529455" cy="8116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7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Summary of how to solve the requirements of  In-memory MinHashLSH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13F2A505-9C6E-2772-6CAC-226473DF0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4/27/2024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92EB49D-8D8C-CFCA-F329-5F780451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504048_Massive Data Processing Techniques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9C862C9-7994-3604-5550-DF09FD73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" y="82841"/>
            <a:ext cx="1101108" cy="607444"/>
          </a:xfrm>
          <a:custGeom>
            <a:avLst/>
            <a:gdLst/>
            <a:ahLst/>
            <a:cxnLst/>
            <a:rect l="l" t="t" r="r" b="b"/>
            <a:pathLst>
              <a:path w="2202215" h="1214888">
                <a:moveTo>
                  <a:pt x="0" y="0"/>
                </a:moveTo>
                <a:lnTo>
                  <a:pt x="2202215" y="0"/>
                </a:lnTo>
                <a:lnTo>
                  <a:pt x="2202215" y="1214888"/>
                </a:lnTo>
                <a:lnTo>
                  <a:pt x="0" y="12148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50875" y="775971"/>
            <a:ext cx="5562600" cy="3596005"/>
          </a:xfrm>
          <a:custGeom>
            <a:avLst/>
            <a:gdLst/>
            <a:ahLst/>
            <a:cxnLst/>
            <a:rect l="l" t="t" r="r" b="b"/>
            <a:pathLst>
              <a:path w="15395073" h="7356800">
                <a:moveTo>
                  <a:pt x="0" y="0"/>
                </a:moveTo>
                <a:lnTo>
                  <a:pt x="15395072" y="0"/>
                </a:lnTo>
                <a:lnTo>
                  <a:pt x="15395072" y="7356800"/>
                </a:lnTo>
                <a:lnTo>
                  <a:pt x="0" y="7356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464963" y="82590"/>
            <a:ext cx="1660242" cy="609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Output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E85DAF70-F220-25F0-7FCD-796BC588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4/27/2024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DCA9086-694D-FCE3-DE30-ED9DCF3A4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504048_Massive Data Processing Techniques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262988B-7891-2ADB-A791-7849FD47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3269" y="2170169"/>
            <a:ext cx="6337812" cy="711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5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LargDataMinHashLSH</a:t>
            </a:r>
          </a:p>
        </p:txBody>
      </p:sp>
      <p:sp>
        <p:nvSpPr>
          <p:cNvPr id="4" name="Freeform 4"/>
          <p:cNvSpPr/>
          <p:nvPr/>
        </p:nvSpPr>
        <p:spPr>
          <a:xfrm>
            <a:off x="135890" y="110863"/>
            <a:ext cx="1101108" cy="607444"/>
          </a:xfrm>
          <a:custGeom>
            <a:avLst/>
            <a:gdLst/>
            <a:ahLst/>
            <a:cxnLst/>
            <a:rect l="l" t="t" r="r" b="b"/>
            <a:pathLst>
              <a:path w="2202215" h="1214888">
                <a:moveTo>
                  <a:pt x="0" y="0"/>
                </a:moveTo>
                <a:lnTo>
                  <a:pt x="2202215" y="0"/>
                </a:lnTo>
                <a:lnTo>
                  <a:pt x="2202215" y="1214888"/>
                </a:lnTo>
                <a:lnTo>
                  <a:pt x="0" y="12148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16FC4268-5BFF-C2FC-EC14-D6D08E6D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4/27/2024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2999999-2A39-8756-E2EA-4744BDC0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504048_Massive Data Processing Techniques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49F564E-E474-1D2E-58D4-5C6E373A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505" y="60326"/>
            <a:ext cx="1101090" cy="470535"/>
          </a:xfrm>
          <a:custGeom>
            <a:avLst/>
            <a:gdLst/>
            <a:ahLst/>
            <a:cxnLst/>
            <a:rect l="l" t="t" r="r" b="b"/>
            <a:pathLst>
              <a:path w="2202215" h="1214888">
                <a:moveTo>
                  <a:pt x="0" y="0"/>
                </a:moveTo>
                <a:lnTo>
                  <a:pt x="2202215" y="0"/>
                </a:lnTo>
                <a:lnTo>
                  <a:pt x="2202215" y="1214889"/>
                </a:lnTo>
                <a:lnTo>
                  <a:pt x="0" y="12148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494377" y="-97515"/>
            <a:ext cx="4608389" cy="8127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Introduction to LSH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3041" y="825711"/>
            <a:ext cx="5367949" cy="5282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6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Locality Sensitive Hashing (LSH):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3505" y="1675159"/>
            <a:ext cx="6400800" cy="2308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4060" lvl="1" indent="-367030">
              <a:lnSpc>
                <a:spcPct val="200000"/>
              </a:lnSpc>
              <a:buFont typeface="Arial" panose="020B0604020202020204"/>
              <a:buChar char="•"/>
            </a:pPr>
            <a:r>
              <a:rPr lang="en-US" sz="15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LSH is fuzzy hashing technique</a:t>
            </a:r>
          </a:p>
          <a:p>
            <a:pPr marL="734060" lvl="1" indent="-367030">
              <a:lnSpc>
                <a:spcPct val="200000"/>
              </a:lnSpc>
              <a:buFont typeface="Arial" panose="020B0604020202020204"/>
              <a:buChar char="•"/>
            </a:pPr>
            <a:r>
              <a:rPr lang="en-US" sz="15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Hashes similar input items into the same "buckets" with high probability</a:t>
            </a:r>
          </a:p>
          <a:p>
            <a:pPr marL="734060" lvl="1" indent="-367030">
              <a:lnSpc>
                <a:spcPct val="200000"/>
              </a:lnSpc>
              <a:buFont typeface="Arial" panose="020B0604020202020204"/>
              <a:buChar char="•"/>
            </a:pPr>
            <a:r>
              <a:rPr lang="en-US" sz="15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This technique can be used for data clustering and nearest neighbor search</a:t>
            </a:r>
          </a:p>
          <a:p>
            <a:pPr marL="734060" lvl="1" indent="-367030">
              <a:lnSpc>
                <a:spcPct val="200000"/>
              </a:lnSpc>
              <a:buFont typeface="Arial" panose="020B0604020202020204"/>
              <a:buChar char="•"/>
            </a:pPr>
            <a:r>
              <a:rPr lang="en-US" sz="15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It differs because it hash collisions are maximized, not minimized</a:t>
            </a:r>
          </a:p>
          <a:p>
            <a:pPr marL="734060" lvl="1" indent="-367030">
              <a:lnSpc>
                <a:spcPct val="200000"/>
              </a:lnSpc>
              <a:buFont typeface="Arial" panose="020B0604020202020204"/>
              <a:buChar char="•"/>
            </a:pPr>
            <a:r>
              <a:rPr lang="en-US" sz="15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A way to reduce the dimensionality of high-dimensional data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585B7CF-F335-DE2B-E96B-3C855D22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4/27/2024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4864143-B091-98E7-66F6-E5A27080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504048_Massive Data Processing Techniques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4B777D4-F418-368E-DAF3-DA7ABBEF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8270" y="101973"/>
            <a:ext cx="1101108" cy="607444"/>
          </a:xfrm>
          <a:custGeom>
            <a:avLst/>
            <a:gdLst/>
            <a:ahLst/>
            <a:cxnLst/>
            <a:rect l="l" t="t" r="r" b="b"/>
            <a:pathLst>
              <a:path w="2202215" h="1214888">
                <a:moveTo>
                  <a:pt x="0" y="0"/>
                </a:moveTo>
                <a:lnTo>
                  <a:pt x="2202215" y="0"/>
                </a:lnTo>
                <a:lnTo>
                  <a:pt x="2202215" y="1214888"/>
                </a:lnTo>
                <a:lnTo>
                  <a:pt x="0" y="12148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870586" y="1025526"/>
            <a:ext cx="5123815" cy="3592195"/>
          </a:xfrm>
          <a:custGeom>
            <a:avLst/>
            <a:gdLst/>
            <a:ahLst/>
            <a:cxnLst/>
            <a:rect l="l" t="t" r="r" b="b"/>
            <a:pathLst>
              <a:path w="13811162" h="8687483">
                <a:moveTo>
                  <a:pt x="0" y="0"/>
                </a:moveTo>
                <a:lnTo>
                  <a:pt x="13811162" y="0"/>
                </a:lnTo>
                <a:lnTo>
                  <a:pt x="13811162" y="8687483"/>
                </a:lnTo>
                <a:lnTo>
                  <a:pt x="0" y="86874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283335" y="102236"/>
            <a:ext cx="5339080" cy="867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Summary of how to solve the requirements of  LargDataMinHashLSH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E53F743F-D50E-0DD1-3D29-FA3ED483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4/27/2024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BFC54DF-416E-262C-376F-7E3412BA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504048_Massive Data Processing Techniques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73FBDF2-06BD-A6DB-CEDB-1C34CAFC7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3665" y="169201"/>
            <a:ext cx="1101108" cy="607444"/>
          </a:xfrm>
          <a:custGeom>
            <a:avLst/>
            <a:gdLst/>
            <a:ahLst/>
            <a:cxnLst/>
            <a:rect l="l" t="t" r="r" b="b"/>
            <a:pathLst>
              <a:path w="2202215" h="1214888">
                <a:moveTo>
                  <a:pt x="0" y="0"/>
                </a:moveTo>
                <a:lnTo>
                  <a:pt x="2202215" y="0"/>
                </a:lnTo>
                <a:lnTo>
                  <a:pt x="2202215" y="1214888"/>
                </a:lnTo>
                <a:lnTo>
                  <a:pt x="0" y="12148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99136" y="975996"/>
            <a:ext cx="5466715" cy="3195955"/>
          </a:xfrm>
          <a:custGeom>
            <a:avLst/>
            <a:gdLst/>
            <a:ahLst/>
            <a:cxnLst/>
            <a:rect l="l" t="t" r="r" b="b"/>
            <a:pathLst>
              <a:path w="16230600" h="5958274">
                <a:moveTo>
                  <a:pt x="0" y="0"/>
                </a:moveTo>
                <a:lnTo>
                  <a:pt x="16230600" y="0"/>
                </a:lnTo>
                <a:lnTo>
                  <a:pt x="16230600" y="5958275"/>
                </a:lnTo>
                <a:lnTo>
                  <a:pt x="0" y="59582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359553" y="127040"/>
            <a:ext cx="1660242" cy="609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Output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75A22A21-0903-4855-902B-EBE7D02A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4/27/2024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093918A-0E1B-7CCA-859B-1C0C45A1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504048_Massive Data Processing Techniques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0C1DF31-470A-897A-09B0-47EEC41E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2555" y="173011"/>
            <a:ext cx="1101108" cy="607444"/>
          </a:xfrm>
          <a:custGeom>
            <a:avLst/>
            <a:gdLst/>
            <a:ahLst/>
            <a:cxnLst/>
            <a:rect l="l" t="t" r="r" b="b"/>
            <a:pathLst>
              <a:path w="2202215" h="1214888">
                <a:moveTo>
                  <a:pt x="0" y="0"/>
                </a:moveTo>
                <a:lnTo>
                  <a:pt x="2202215" y="0"/>
                </a:lnTo>
                <a:lnTo>
                  <a:pt x="2202215" y="1214888"/>
                </a:lnTo>
                <a:lnTo>
                  <a:pt x="0" y="12148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29921" y="956310"/>
            <a:ext cx="5603875" cy="3235960"/>
          </a:xfrm>
          <a:custGeom>
            <a:avLst/>
            <a:gdLst/>
            <a:ahLst/>
            <a:cxnLst/>
            <a:rect l="l" t="t" r="r" b="b"/>
            <a:pathLst>
              <a:path w="16230600" h="5927394">
                <a:moveTo>
                  <a:pt x="0" y="0"/>
                </a:moveTo>
                <a:lnTo>
                  <a:pt x="16230600" y="0"/>
                </a:lnTo>
                <a:lnTo>
                  <a:pt x="16230600" y="5927394"/>
                </a:lnTo>
                <a:lnTo>
                  <a:pt x="0" y="59273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478933" y="172760"/>
            <a:ext cx="1660242" cy="609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Output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AFB974CF-6619-5031-822A-DF7D02DD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4/27/2024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FA36A1C7-26DD-E3C5-5C01-F13BABA59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504048_Massive Data Processing Techniques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555AB0D-03D9-E5DF-E947-769813EB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635" y="152773"/>
            <a:ext cx="1101108" cy="607444"/>
          </a:xfrm>
          <a:custGeom>
            <a:avLst/>
            <a:gdLst/>
            <a:ahLst/>
            <a:cxnLst/>
            <a:rect l="l" t="t" r="r" b="b"/>
            <a:pathLst>
              <a:path w="2202215" h="1214888">
                <a:moveTo>
                  <a:pt x="0" y="0"/>
                </a:moveTo>
                <a:lnTo>
                  <a:pt x="2202215" y="0"/>
                </a:lnTo>
                <a:lnTo>
                  <a:pt x="2202215" y="1214888"/>
                </a:lnTo>
                <a:lnTo>
                  <a:pt x="0" y="12148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228725" y="153035"/>
            <a:ext cx="5497830" cy="5688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Advantages versus disadvantages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429795" y="2412263"/>
            <a:ext cx="4763" cy="182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sz="9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7822" y="887467"/>
            <a:ext cx="1988790" cy="406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Advantages: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57911" y="1349375"/>
            <a:ext cx="3775075" cy="11074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4060" lvl="1" indent="-367030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2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Rich documentations</a:t>
            </a:r>
          </a:p>
          <a:p>
            <a:pPr marL="734060" lvl="1" indent="-367030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2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Diverse perspectives</a:t>
            </a:r>
          </a:p>
          <a:p>
            <a:pPr marL="734060" lvl="1" indent="-367030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2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Collaboration and synergy</a:t>
            </a:r>
          </a:p>
          <a:p>
            <a:pPr marL="734060" lvl="1" indent="-367030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2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Reduced workload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7822" y="2764778"/>
            <a:ext cx="2458244" cy="406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Disadvantages: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57911" y="3226435"/>
            <a:ext cx="5489575" cy="7977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4060" lvl="1" indent="-367030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2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Coordination and communication challenges</a:t>
            </a:r>
          </a:p>
          <a:p>
            <a:pPr marL="734060" lvl="1" indent="-367030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2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Differences in work styles and commitment levels</a:t>
            </a:r>
          </a:p>
          <a:p>
            <a:pPr marL="734060" lvl="1" indent="-367030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2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Information disorder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9ED3643B-640C-0C56-D793-F681F58F1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4/27/2024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82E58D10-90EC-89F0-4536-E2DD749B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504048_Massive Data Processing Techniques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A0B781E-28A6-506F-12CC-F3A2D3A7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1285" y="147058"/>
            <a:ext cx="1101108" cy="607444"/>
          </a:xfrm>
          <a:custGeom>
            <a:avLst/>
            <a:gdLst/>
            <a:ahLst/>
            <a:cxnLst/>
            <a:rect l="l" t="t" r="r" b="b"/>
            <a:pathLst>
              <a:path w="2202215" h="1214888">
                <a:moveTo>
                  <a:pt x="0" y="0"/>
                </a:moveTo>
                <a:lnTo>
                  <a:pt x="2202215" y="0"/>
                </a:lnTo>
                <a:lnTo>
                  <a:pt x="2202215" y="1214888"/>
                </a:lnTo>
                <a:lnTo>
                  <a:pt x="0" y="12148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703958" y="147534"/>
            <a:ext cx="3456434" cy="609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000" b="1">
                <a:solidFill>
                  <a:srgbClr val="000000"/>
                </a:solidFill>
                <a:latin typeface="Times New Roman Bold"/>
              </a:rPr>
              <a:t>REFERENCES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75285" y="1189356"/>
            <a:ext cx="6112510" cy="3016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"Locality Sensitive Hashing (LSH): The Illustrated Guide | Pinecone," </a:t>
            </a:r>
            <a:r>
              <a:rPr lang="en-US" sz="14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www.pinecone.io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[Online]. Available: 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https://www.pinecone.io/learn/series/faiss/locality-sensitive-hashing/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 "Locality-sensitive hashing," 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Nov. 11, 2022. [Online]. Available: 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https://en.wikipedia.org/wiki/Locality-sensitive_hashing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 "Finding similar documents," 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 Data Science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Nov. 09, 2021. [Online]. Available: 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https://fastdatascience.com/finding-similar-documents-nlp/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(accessed Apr. 27, 2024).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[4] A. R. J. U. Jure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Leskovec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"Stanford University," 10 March 2024. [Online]. Available: 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http://www.mmds.org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[5] A. R. J. U. Jure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Leskovec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Mining of Massive Datasets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California: Cambridge University Press, 2014.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[6] J. a. R. A. a. U. J. D.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Leskovec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Mining of Massive Datasets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USA: Cambridge University Press, 2014.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F95EA146-E3F9-315C-85E8-8668C216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4/27/2024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EDEBCD9E-1453-2298-DA8A-442E43369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504048_Massive Data Processing Techniques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729AC0B-6C6B-7760-913C-724B568D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" y="121658"/>
            <a:ext cx="1101108" cy="607444"/>
          </a:xfrm>
          <a:custGeom>
            <a:avLst/>
            <a:gdLst/>
            <a:ahLst/>
            <a:cxnLst/>
            <a:rect l="l" t="t" r="r" b="b"/>
            <a:pathLst>
              <a:path w="2202215" h="1214888">
                <a:moveTo>
                  <a:pt x="0" y="0"/>
                </a:moveTo>
                <a:lnTo>
                  <a:pt x="2202215" y="0"/>
                </a:lnTo>
                <a:lnTo>
                  <a:pt x="2202215" y="1214888"/>
                </a:lnTo>
                <a:lnTo>
                  <a:pt x="0" y="12148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029098"/>
              </p:ext>
            </p:extLst>
          </p:nvPr>
        </p:nvGraphicFramePr>
        <p:xfrm>
          <a:off x="303531" y="1007110"/>
          <a:ext cx="6256655" cy="3144520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9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3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54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ID</a:t>
                      </a:r>
                    </a:p>
                  </a:txBody>
                  <a:tcPr marL="95250" marR="95250" marT="95250" marB="9525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FULL NAME</a:t>
                      </a:r>
                    </a:p>
                  </a:txBody>
                  <a:tcPr marL="95250" marR="95250" marT="95250" marB="9525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EMAIL</a:t>
                      </a:r>
                    </a:p>
                  </a:txBody>
                  <a:tcPr marL="95250" marR="95250" marT="95250" marB="9525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TASK</a:t>
                      </a:r>
                    </a:p>
                  </a:txBody>
                  <a:tcPr marL="95250" marR="95250" marT="95250" marB="9525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COMPLETE</a:t>
                      </a:r>
                    </a:p>
                  </a:txBody>
                  <a:tcPr marL="95250" marR="95250" marT="95250" marB="9525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4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521H0290</a:t>
                      </a:r>
                    </a:p>
                  </a:txBody>
                  <a:tcPr marL="95250" marR="95250" marT="95250" marB="9525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Do Minh Quan </a:t>
                      </a:r>
                    </a:p>
                  </a:txBody>
                  <a:tcPr marL="95250" marR="95250" marT="95250" marB="9525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521h0290@student.tdtu.edu.vn</a:t>
                      </a:r>
                    </a:p>
                  </a:txBody>
                  <a:tcPr marL="95250" marR="95250" marT="95250" marB="9525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1, 3</a:t>
                      </a:r>
                    </a:p>
                  </a:txBody>
                  <a:tcPr marL="95250" marR="95250" marT="95250" marB="9525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100%</a:t>
                      </a:r>
                    </a:p>
                  </a:txBody>
                  <a:tcPr marL="95250" marR="95250" marT="95250" marB="9525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1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521H0489</a:t>
                      </a:r>
                    </a:p>
                  </a:txBody>
                  <a:tcPr marL="95250" marR="95250" marT="95250" marB="9525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Ho Huu An</a:t>
                      </a:r>
                    </a:p>
                  </a:txBody>
                  <a:tcPr marL="95250" marR="95250" marT="95250" marB="9525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521h0489@student.tdtu.edu.vn</a:t>
                      </a:r>
                    </a:p>
                  </a:txBody>
                  <a:tcPr marL="95250" marR="95250" marT="95250" marB="9525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2, 3</a:t>
                      </a:r>
                    </a:p>
                  </a:txBody>
                  <a:tcPr marL="95250" marR="95250" marT="95250" marB="9525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100%</a:t>
                      </a:r>
                    </a:p>
                  </a:txBody>
                  <a:tcPr marL="95250" marR="95250" marT="95250" marB="9525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521H0287</a:t>
                      </a:r>
                    </a:p>
                  </a:txBody>
                  <a:tcPr marL="95250" marR="95250" marT="95250" marB="9525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Van Cong Nguyen Phong</a:t>
                      </a:r>
                    </a:p>
                  </a:txBody>
                  <a:tcPr marL="95250" marR="95250" marT="95250" marB="9525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521h0287@student.tdtu.edu.vn</a:t>
                      </a:r>
                    </a:p>
                  </a:txBody>
                  <a:tcPr marL="95250" marR="95250" marT="95250" marB="9525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2, 3</a:t>
                      </a:r>
                    </a:p>
                  </a:txBody>
                  <a:tcPr marL="95250" marR="95250" marT="95250" marB="9525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100%</a:t>
                      </a:r>
                    </a:p>
                  </a:txBody>
                  <a:tcPr marL="95250" marR="95250" marT="95250" marB="9525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4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521H0514</a:t>
                      </a:r>
                    </a:p>
                  </a:txBody>
                  <a:tcPr marL="95250" marR="95250" marT="95250" marB="9525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Nguyen Le Phuoc Tien</a:t>
                      </a:r>
                    </a:p>
                  </a:txBody>
                  <a:tcPr marL="95250" marR="95250" marT="95250" marB="9525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521h0514@student.tdtu.edu.vn</a:t>
                      </a:r>
                    </a:p>
                  </a:txBody>
                  <a:tcPr marL="95250" marR="95250" marT="95250" marB="9525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1, 3</a:t>
                      </a:r>
                    </a:p>
                  </a:txBody>
                  <a:tcPr marL="95250" marR="95250" marT="95250" marB="9525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100%</a:t>
                      </a:r>
                    </a:p>
                  </a:txBody>
                  <a:tcPr marL="95250" marR="95250" marT="95250" marB="9525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1802130" y="80010"/>
            <a:ext cx="3260090" cy="6095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Task assigments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6F4A0248-3C23-1FBF-CE63-96255FBF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4/27/2024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4460A16-E91B-83F4-9E74-87F80EEE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504048_Massive Data Processing Techniques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186CB21-32DE-EBAB-8F34-33D3B4749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8431" y="90805"/>
            <a:ext cx="761365" cy="453390"/>
          </a:xfrm>
          <a:custGeom>
            <a:avLst/>
            <a:gdLst/>
            <a:ahLst/>
            <a:cxnLst/>
            <a:rect l="l" t="t" r="r" b="b"/>
            <a:pathLst>
              <a:path w="2202215" h="1214888">
                <a:moveTo>
                  <a:pt x="0" y="0"/>
                </a:moveTo>
                <a:lnTo>
                  <a:pt x="2202215" y="0"/>
                </a:lnTo>
                <a:lnTo>
                  <a:pt x="2202215" y="1214888"/>
                </a:lnTo>
                <a:lnTo>
                  <a:pt x="0" y="12148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639446" y="1000126"/>
          <a:ext cx="5584825" cy="3147695"/>
        </p:xfrm>
        <a:graphic>
          <a:graphicData uri="http://schemas.openxmlformats.org/drawingml/2006/table">
            <a:tbl>
              <a:tblPr/>
              <a:tblGrid>
                <a:gridCol w="2186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25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TASKS</a:t>
                      </a:r>
                    </a:p>
                  </a:txBody>
                  <a:tcPr marL="95250" marR="95250" marT="95250" marB="9525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25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COMPLETE PERCENTAGE</a:t>
                      </a:r>
                    </a:p>
                  </a:txBody>
                  <a:tcPr marL="95250" marR="95250" marT="95250" marB="9525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75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Task 1</a:t>
                      </a:r>
                    </a:p>
                  </a:txBody>
                  <a:tcPr marL="95250" marR="95250" marT="95250" marB="9525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75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100%</a:t>
                      </a:r>
                    </a:p>
                  </a:txBody>
                  <a:tcPr marL="95250" marR="95250" marT="95250" marB="9525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75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Task 2</a:t>
                      </a:r>
                    </a:p>
                  </a:txBody>
                  <a:tcPr marL="95250" marR="95250" marT="95250" marB="9525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75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100%</a:t>
                      </a:r>
                    </a:p>
                  </a:txBody>
                  <a:tcPr marL="95250" marR="95250" marT="95250" marB="9525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6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75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Task 3</a:t>
                      </a:r>
                    </a:p>
                  </a:txBody>
                  <a:tcPr marL="95250" marR="95250" marT="95250" marB="9525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75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100%</a:t>
                      </a:r>
                    </a:p>
                  </a:txBody>
                  <a:tcPr marL="95250" marR="95250" marT="95250" marB="9525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2029460" y="-28575"/>
            <a:ext cx="2805430" cy="6095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Self-assesment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15BEE5D3-EB62-13E6-2FDB-5DF2F07DE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4/27/2024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3D00226-567D-1677-BB01-7A12F1C0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504048_Massive Data Processing Techniques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B8089D0-FB42-75EC-F9EF-A9EADF7E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29795" y="2386704"/>
            <a:ext cx="4763" cy="182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endParaRPr sz="9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39470" y="1336676"/>
            <a:ext cx="5185410" cy="2170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Thanks for listening!</a:t>
            </a:r>
          </a:p>
        </p:txBody>
      </p:sp>
      <p:sp>
        <p:nvSpPr>
          <p:cNvPr id="4" name="Freeform 4"/>
          <p:cNvSpPr/>
          <p:nvPr/>
        </p:nvSpPr>
        <p:spPr>
          <a:xfrm>
            <a:off x="102870" y="141343"/>
            <a:ext cx="1101108" cy="607444"/>
          </a:xfrm>
          <a:custGeom>
            <a:avLst/>
            <a:gdLst/>
            <a:ahLst/>
            <a:cxnLst/>
            <a:rect l="l" t="t" r="r" b="b"/>
            <a:pathLst>
              <a:path w="2202215" h="1214888">
                <a:moveTo>
                  <a:pt x="0" y="0"/>
                </a:moveTo>
                <a:lnTo>
                  <a:pt x="2202215" y="0"/>
                </a:lnTo>
                <a:lnTo>
                  <a:pt x="2202215" y="1214888"/>
                </a:lnTo>
                <a:lnTo>
                  <a:pt x="0" y="12148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object 4"/>
          <p:cNvGrpSpPr/>
          <p:nvPr/>
        </p:nvGrpSpPr>
        <p:grpSpPr>
          <a:xfrm>
            <a:off x="-8762" y="4349750"/>
            <a:ext cx="6883400" cy="190500"/>
            <a:chOff x="-11937" y="4349750"/>
            <a:chExt cx="6883400" cy="190500"/>
          </a:xfrm>
        </p:grpSpPr>
        <p:pic>
          <p:nvPicPr>
            <p:cNvPr id="6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" y="4362450"/>
              <a:ext cx="6858000" cy="164592"/>
            </a:xfrm>
            <a:prstGeom prst="rect">
              <a:avLst/>
            </a:prstGeom>
          </p:spPr>
        </p:pic>
        <p:sp>
          <p:nvSpPr>
            <p:cNvPr id="8" name="object 6"/>
            <p:cNvSpPr/>
            <p:nvPr/>
          </p:nvSpPr>
          <p:spPr>
            <a:xfrm>
              <a:off x="762" y="4362450"/>
              <a:ext cx="6858000" cy="165100"/>
            </a:xfrm>
            <a:custGeom>
              <a:avLst/>
              <a:gdLst/>
              <a:ahLst/>
              <a:cxnLst/>
              <a:rect l="l" t="t" r="r" b="b"/>
              <a:pathLst>
                <a:path w="6858000" h="165100">
                  <a:moveTo>
                    <a:pt x="0" y="164592"/>
                  </a:moveTo>
                  <a:lnTo>
                    <a:pt x="6858000" y="164592"/>
                  </a:lnTo>
                  <a:lnTo>
                    <a:pt x="6858000" y="0"/>
                  </a:lnTo>
                  <a:lnTo>
                    <a:pt x="0" y="0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64584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548E02F-AF96-6217-65A7-2D347A75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4/27/2024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4E7BC778-046D-36C0-E31F-A1B114B3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504048_Massive Data Processing Techniques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B0D9D3C2-9A40-9A8F-8A4E-5435259D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0645" y="96729"/>
            <a:ext cx="1101108" cy="607444"/>
          </a:xfrm>
          <a:custGeom>
            <a:avLst/>
            <a:gdLst/>
            <a:ahLst/>
            <a:cxnLst/>
            <a:rect l="l" t="t" r="r" b="b"/>
            <a:pathLst>
              <a:path w="2202215" h="1214888">
                <a:moveTo>
                  <a:pt x="0" y="0"/>
                </a:moveTo>
                <a:lnTo>
                  <a:pt x="2202215" y="0"/>
                </a:lnTo>
                <a:lnTo>
                  <a:pt x="2202215" y="1214889"/>
                </a:lnTo>
                <a:lnTo>
                  <a:pt x="0" y="12148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181957" y="-60685"/>
            <a:ext cx="4608389" cy="812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Introduction to LSH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0021" y="793035"/>
            <a:ext cx="1532219" cy="406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Upside: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0020" y="1254761"/>
            <a:ext cx="6311900" cy="11393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4060" lvl="1" indent="-367030">
              <a:lnSpc>
                <a:spcPct val="200000"/>
              </a:lnSpc>
              <a:buFont typeface="Arial" panose="020B0604020202020204"/>
              <a:buChar char="•"/>
            </a:pPr>
            <a:r>
              <a:rPr lang="en-US" sz="13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Designed correctly, only a small fraction of points are ever examined.</a:t>
            </a:r>
          </a:p>
          <a:p>
            <a:pPr marL="734060" lvl="1" indent="-367030">
              <a:lnSpc>
                <a:spcPct val="200000"/>
              </a:lnSpc>
              <a:buFont typeface="Arial" panose="020B0604020202020204"/>
              <a:buChar char="•"/>
            </a:pPr>
            <a:r>
              <a:rPr lang="en-US" sz="13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Performs well on large datasets with high dimensions.</a:t>
            </a:r>
          </a:p>
          <a:p>
            <a:pPr marL="734060" lvl="1" indent="-367030">
              <a:lnSpc>
                <a:spcPct val="200000"/>
              </a:lnSpc>
              <a:buFont typeface="Arial" panose="020B0604020202020204"/>
              <a:buChar char="•"/>
            </a:pPr>
            <a:r>
              <a:rPr lang="en-US" sz="13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reducing computational complexity in high-dimensional problems.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0646" y="3072158"/>
            <a:ext cx="6391275" cy="1600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4060" lvl="1" indent="-367030">
              <a:lnSpc>
                <a:spcPct val="200000"/>
              </a:lnSpc>
              <a:buFont typeface="Arial" panose="020B0604020202020204"/>
              <a:buChar char="•"/>
            </a:pPr>
            <a:r>
              <a:rPr lang="en-US" sz="13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There are false negatives – there might be similar items that get missed</a:t>
            </a:r>
          </a:p>
          <a:p>
            <a:pPr marL="734060" lvl="1" indent="-367030">
              <a:lnSpc>
                <a:spcPct val="200000"/>
              </a:lnSpc>
              <a:buFont typeface="Arial" panose="020B0604020202020204"/>
              <a:buChar char="•"/>
            </a:pPr>
            <a:r>
              <a:rPr lang="en-US" sz="13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selecting hash functions and other parameters</a:t>
            </a:r>
          </a:p>
          <a:p>
            <a:pPr marL="734060" lvl="1" indent="-367030">
              <a:lnSpc>
                <a:spcPct val="200000"/>
              </a:lnSpc>
              <a:buFont typeface="Arial" panose="020B0604020202020204"/>
              <a:buChar char="•"/>
            </a:pPr>
            <a:r>
              <a:rPr lang="en-US" sz="13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LSH is not a perfect solution for all problems, experimentation and tuning to fit specific scenarios.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0020" y="2610223"/>
            <a:ext cx="1870710" cy="406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Downside: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0734F880-AC21-5087-8B31-CBAEC74F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4/27/2024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D9314B3-F725-8808-5FE8-72182AC3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504048_Massive Data Processing Techniques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12C0351A-2267-6E72-F4F7-10AED4EB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1600" y="56253"/>
            <a:ext cx="1101108" cy="607444"/>
          </a:xfrm>
          <a:custGeom>
            <a:avLst/>
            <a:gdLst/>
            <a:ahLst/>
            <a:cxnLst/>
            <a:rect l="l" t="t" r="r" b="b"/>
            <a:pathLst>
              <a:path w="2202215" h="1214888">
                <a:moveTo>
                  <a:pt x="0" y="0"/>
                </a:moveTo>
                <a:lnTo>
                  <a:pt x="2202215" y="0"/>
                </a:lnTo>
                <a:lnTo>
                  <a:pt x="2202215" y="1214888"/>
                </a:lnTo>
                <a:lnTo>
                  <a:pt x="0" y="12148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1601" y="1070638"/>
            <a:ext cx="3385185" cy="2244090"/>
          </a:xfrm>
          <a:custGeom>
            <a:avLst/>
            <a:gdLst/>
            <a:ahLst/>
            <a:cxnLst/>
            <a:rect l="l" t="t" r="r" b="b"/>
            <a:pathLst>
              <a:path w="8115300" h="4390948">
                <a:moveTo>
                  <a:pt x="0" y="0"/>
                </a:moveTo>
                <a:lnTo>
                  <a:pt x="8115300" y="0"/>
                </a:lnTo>
                <a:lnTo>
                  <a:pt x="8115300" y="4390948"/>
                </a:lnTo>
                <a:lnTo>
                  <a:pt x="0" y="43909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28" r="-52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3802566" y="834838"/>
            <a:ext cx="2783913" cy="2860265"/>
          </a:xfrm>
          <a:custGeom>
            <a:avLst/>
            <a:gdLst/>
            <a:ahLst/>
            <a:cxnLst/>
            <a:rect l="l" t="t" r="r" b="b"/>
            <a:pathLst>
              <a:path w="5567825" h="5720529">
                <a:moveTo>
                  <a:pt x="0" y="0"/>
                </a:moveTo>
                <a:lnTo>
                  <a:pt x="5567825" y="0"/>
                </a:lnTo>
                <a:lnTo>
                  <a:pt x="5567825" y="5720529"/>
                </a:lnTo>
                <a:lnTo>
                  <a:pt x="0" y="57205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839595" y="-101890"/>
            <a:ext cx="3686810" cy="8127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Application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09245" y="3910675"/>
            <a:ext cx="2969260" cy="253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5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Searching for Similar Images</a:t>
            </a:r>
          </a:p>
        </p:txBody>
      </p:sp>
      <p:sp>
        <p:nvSpPr>
          <p:cNvPr id="7" name="AutoShape 7"/>
          <p:cNvSpPr/>
          <p:nvPr/>
        </p:nvSpPr>
        <p:spPr>
          <a:xfrm flipV="1">
            <a:off x="3683271" y="886907"/>
            <a:ext cx="0" cy="32041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4278631" y="3910675"/>
            <a:ext cx="2461895" cy="253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5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Finding similar documents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2001564E-A507-87E1-60FB-E8F4DB05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4/27/2024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AA7E956-3505-605B-DBF3-F6241451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504048_Massive Data Processing Techniques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0FDBE72-A3D7-1AC1-1BF4-D9253FD1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6360" y="134358"/>
            <a:ext cx="1101108" cy="607444"/>
          </a:xfrm>
          <a:custGeom>
            <a:avLst/>
            <a:gdLst/>
            <a:ahLst/>
            <a:cxnLst/>
            <a:rect l="l" t="t" r="r" b="b"/>
            <a:pathLst>
              <a:path w="2202215" h="1214888">
                <a:moveTo>
                  <a:pt x="0" y="0"/>
                </a:moveTo>
                <a:lnTo>
                  <a:pt x="2202215" y="0"/>
                </a:lnTo>
                <a:lnTo>
                  <a:pt x="2202215" y="1214888"/>
                </a:lnTo>
                <a:lnTo>
                  <a:pt x="0" y="12148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16621" y="1997132"/>
            <a:ext cx="6431111" cy="1015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Solve the requirements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5F3D102-6D0B-DAB7-FCE5-C003E39A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4/27/2024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19F00779-CC69-E10C-7BDC-75234A2AA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504048_Massive Data Processing Techniques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C4EA05C-8E16-1791-E054-AF1DADB9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9375" y="136513"/>
            <a:ext cx="1101108" cy="607444"/>
          </a:xfrm>
          <a:custGeom>
            <a:avLst/>
            <a:gdLst/>
            <a:ahLst/>
            <a:cxnLst/>
            <a:rect l="l" t="t" r="r" b="b"/>
            <a:pathLst>
              <a:path w="2202215" h="1214888">
                <a:moveTo>
                  <a:pt x="0" y="0"/>
                </a:moveTo>
                <a:lnTo>
                  <a:pt x="2202215" y="0"/>
                </a:lnTo>
                <a:lnTo>
                  <a:pt x="2202215" y="1214889"/>
                </a:lnTo>
                <a:lnTo>
                  <a:pt x="0" y="12148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375921" y="2639696"/>
            <a:ext cx="6111875" cy="1862455"/>
          </a:xfrm>
          <a:custGeom>
            <a:avLst/>
            <a:gdLst/>
            <a:ahLst/>
            <a:cxnLst/>
            <a:rect l="l" t="t" r="r" b="b"/>
            <a:pathLst>
              <a:path w="16230600" h="3725056">
                <a:moveTo>
                  <a:pt x="0" y="0"/>
                </a:moveTo>
                <a:lnTo>
                  <a:pt x="16230600" y="0"/>
                </a:lnTo>
                <a:lnTo>
                  <a:pt x="16230600" y="3725056"/>
                </a:lnTo>
                <a:lnTo>
                  <a:pt x="0" y="37250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480060" y="117214"/>
            <a:ext cx="3014980" cy="7111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5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Dataset: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75180" y="353696"/>
            <a:ext cx="5113020" cy="447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2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WebOfScience-5736.txt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6977" y="924885"/>
            <a:ext cx="6777106" cy="264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The WebOfScience-5736 dataset contains 5736 corresponding documents, one per line.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87217" y="1224789"/>
            <a:ext cx="978744" cy="345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7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Request: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033011" y="1300989"/>
            <a:ext cx="3199061" cy="897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35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Implement the MinHashLSH algorithm:</a:t>
            </a:r>
          </a:p>
          <a:p>
            <a:pPr>
              <a:lnSpc>
                <a:spcPct val="150000"/>
              </a:lnSpc>
            </a:pPr>
            <a:r>
              <a:rPr lang="en-US" sz="135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    + In-memory MinHashLSH</a:t>
            </a:r>
          </a:p>
          <a:p>
            <a:pPr>
              <a:lnSpc>
                <a:spcPct val="150000"/>
              </a:lnSpc>
            </a:pPr>
            <a:r>
              <a:rPr lang="en-US" sz="135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    + LargDataMinHashLSH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75930" y="2252401"/>
            <a:ext cx="3694569" cy="274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 i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The first paragraphs of WebOfScience-5736.txt: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8A536B92-A6B3-3074-FBC2-578C1D19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4/27/2024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C5F53A84-4F92-46CE-99D4-7ACF95D2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504048_Massive Data Processing Techniques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BDD2ADA8-8C1A-0E0D-754C-3E777025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8105" y="168263"/>
            <a:ext cx="1101108" cy="607444"/>
          </a:xfrm>
          <a:custGeom>
            <a:avLst/>
            <a:gdLst/>
            <a:ahLst/>
            <a:cxnLst/>
            <a:rect l="l" t="t" r="r" b="b"/>
            <a:pathLst>
              <a:path w="2202215" h="1214888">
                <a:moveTo>
                  <a:pt x="0" y="0"/>
                </a:moveTo>
                <a:lnTo>
                  <a:pt x="2202215" y="0"/>
                </a:lnTo>
                <a:lnTo>
                  <a:pt x="2202215" y="1214889"/>
                </a:lnTo>
                <a:lnTo>
                  <a:pt x="0" y="12148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81711" y="866776"/>
            <a:ext cx="4900295" cy="3414395"/>
          </a:xfrm>
          <a:custGeom>
            <a:avLst/>
            <a:gdLst/>
            <a:ahLst/>
            <a:cxnLst/>
            <a:rect l="l" t="t" r="r" b="b"/>
            <a:pathLst>
              <a:path w="11461769" h="8229600">
                <a:moveTo>
                  <a:pt x="0" y="0"/>
                </a:moveTo>
                <a:lnTo>
                  <a:pt x="11461770" y="0"/>
                </a:lnTo>
                <a:lnTo>
                  <a:pt x="1146177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501794" y="175633"/>
            <a:ext cx="3861091" cy="528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6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Shingling and Minhash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5FC315C8-AE4D-308A-3EDE-D9F87D68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4/27/2024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2532F0A-A862-510E-1FF9-38B155CC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504048_Massive Data Processing Techniques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8F618C5-4A46-5592-1902-1C393C04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9695" y="159373"/>
            <a:ext cx="1101108" cy="607444"/>
          </a:xfrm>
          <a:custGeom>
            <a:avLst/>
            <a:gdLst/>
            <a:ahLst/>
            <a:cxnLst/>
            <a:rect l="l" t="t" r="r" b="b"/>
            <a:pathLst>
              <a:path w="2202215" h="1214888">
                <a:moveTo>
                  <a:pt x="0" y="0"/>
                </a:moveTo>
                <a:lnTo>
                  <a:pt x="2202215" y="0"/>
                </a:lnTo>
                <a:lnTo>
                  <a:pt x="2202215" y="1214889"/>
                </a:lnTo>
                <a:lnTo>
                  <a:pt x="0" y="12148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55955" y="888365"/>
            <a:ext cx="5552440" cy="3552190"/>
          </a:xfrm>
          <a:custGeom>
            <a:avLst/>
            <a:gdLst/>
            <a:ahLst/>
            <a:cxnLst/>
            <a:rect l="l" t="t" r="r" b="b"/>
            <a:pathLst>
              <a:path w="13943792" h="8229600">
                <a:moveTo>
                  <a:pt x="0" y="0"/>
                </a:moveTo>
                <a:lnTo>
                  <a:pt x="13943792" y="0"/>
                </a:lnTo>
                <a:lnTo>
                  <a:pt x="1394379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698009" y="166743"/>
            <a:ext cx="4362899" cy="528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6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locality_sensity_hashing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FE48060A-88F3-0CAF-6B96-06EC5C87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4/27/2024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AC1EE92-7EB8-35D5-6064-851254200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504048_Massive Data Processing Techniques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F5F7D27-B314-AF37-F6E1-24320476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3665" y="160643"/>
            <a:ext cx="1101108" cy="607444"/>
          </a:xfrm>
          <a:custGeom>
            <a:avLst/>
            <a:gdLst/>
            <a:ahLst/>
            <a:cxnLst/>
            <a:rect l="l" t="t" r="r" b="b"/>
            <a:pathLst>
              <a:path w="2202215" h="1214888">
                <a:moveTo>
                  <a:pt x="0" y="0"/>
                </a:moveTo>
                <a:lnTo>
                  <a:pt x="2202215" y="0"/>
                </a:lnTo>
                <a:lnTo>
                  <a:pt x="2202215" y="1214889"/>
                </a:lnTo>
                <a:lnTo>
                  <a:pt x="0" y="12148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16635" y="902336"/>
            <a:ext cx="5478780" cy="3703955"/>
          </a:xfrm>
          <a:custGeom>
            <a:avLst/>
            <a:gdLst/>
            <a:ahLst/>
            <a:cxnLst/>
            <a:rect l="l" t="t" r="r" b="b"/>
            <a:pathLst>
              <a:path w="15198556" h="8229600">
                <a:moveTo>
                  <a:pt x="0" y="0"/>
                </a:moveTo>
                <a:lnTo>
                  <a:pt x="15198556" y="0"/>
                </a:lnTo>
                <a:lnTo>
                  <a:pt x="1519855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467503" y="168013"/>
            <a:ext cx="4577960" cy="528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6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approxNearestNeighbors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91EB2F7-2AA9-7DF3-0CF0-1ED8E057C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4/27/2024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EFA2968F-0CC8-CC56-A285-0E1C095D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504048_Massive Data Processing Techniques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82A3B14-8A08-403D-D06B-2ED10F3E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68</TotalTime>
  <Words>1669</Words>
  <Application>Microsoft Office PowerPoint</Application>
  <PresentationFormat>Custom</PresentationFormat>
  <Paragraphs>271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Times New Roman</vt:lpstr>
      <vt:lpstr>Calibri Light</vt:lpstr>
      <vt:lpstr>Canva Sans</vt:lpstr>
      <vt:lpstr>Canva Sans Bold</vt:lpstr>
      <vt:lpstr>Times New Roman Bold</vt:lpstr>
      <vt:lpstr>Arial</vt:lpstr>
      <vt:lpstr>Calibri</vt:lpstr>
      <vt:lpstr>Aptos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G11</dc:title>
  <dc:creator>An</dc:creator>
  <cp:lastModifiedBy>An Hồ</cp:lastModifiedBy>
  <cp:revision>26</cp:revision>
  <dcterms:created xsi:type="dcterms:W3CDTF">2006-08-16T00:00:00Z</dcterms:created>
  <dcterms:modified xsi:type="dcterms:W3CDTF">2024-04-28T08:22:35Z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</Properties>
</file>