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84FE-8C56-4FEF-A9A3-47C0AC4DEB8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A542-75C7-4B60-9531-464D11A8DE2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8F6F-55DA-4011-B13C-10BA7C7101B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7568-8C7B-4A49-8DE0-F136A704E0F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55E-A364-4DFC-8B68-DE246104F26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7ACD-49AA-4054-8741-E7C555B41F0F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3C41-F48E-4E12-99DC-D283C4375DF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C847-17F4-4CB4-B003-79FC5A3F3040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F8DD-439B-4629-B873-30BDB579B8C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FACE-746E-443E-92DB-8046C68B563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7058-4D53-461A-925C-25375EF4B1C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F5A5-13CD-4E14-80A9-737B3B918BB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80px-ENC_1-NA5_600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188913"/>
            <a:ext cx="4051300" cy="6059487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7200" dirty="0">
                <a:solidFill>
                  <a:srgbClr val="FF0000"/>
                </a:solidFill>
              </a:rPr>
              <a:t>Osvícenství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3825"/>
            <a:ext cx="6400800" cy="1704975"/>
          </a:xfrm>
        </p:spPr>
        <p:txBody>
          <a:bodyPr>
            <a:normAutofit/>
          </a:bodyPr>
          <a:lstStyle/>
          <a:p>
            <a:endParaRPr lang="cs-CZ" sz="2800" dirty="0">
              <a:solidFill>
                <a:schemeClr val="accent2"/>
              </a:solidFill>
            </a:endParaRPr>
          </a:p>
          <a:p>
            <a:endParaRPr lang="cs-CZ" sz="2800" dirty="0">
              <a:solidFill>
                <a:schemeClr val="accent2"/>
              </a:solidFill>
            </a:endParaRPr>
          </a:p>
          <a:p>
            <a:r>
              <a:rPr lang="cs-CZ" sz="2800" dirty="0">
                <a:solidFill>
                  <a:srgbClr val="FF0000"/>
                </a:solidFill>
              </a:rPr>
              <a:t>Myšlenkové proudy a politické postoje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solidFill>
                  <a:schemeClr val="accent2"/>
                </a:solidFill>
              </a:rPr>
              <a:t>Vznik a hlavní myšlenky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počátky v Anglii: John </a:t>
            </a:r>
            <a:r>
              <a:rPr lang="cs-CZ" dirty="0" err="1"/>
              <a:t>Locke</a:t>
            </a:r>
            <a:r>
              <a:rPr lang="cs-CZ" dirty="0"/>
              <a:t>, </a:t>
            </a:r>
            <a:r>
              <a:rPr lang="cs-CZ" dirty="0" err="1"/>
              <a:t>Isaac</a:t>
            </a:r>
            <a:r>
              <a:rPr lang="cs-CZ" dirty="0"/>
              <a:t> Newton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od víry k rozumu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od církevních dogmat k vědeckému poznání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od fanatismu k toleranci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smyslem života = prosazování pokroku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solidFill>
                  <a:schemeClr val="accent2"/>
                </a:solidFill>
              </a:rPr>
              <a:t>Francie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ohlas v aristokratické společnosti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svět lze vysvětlit racionálně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přírodu lze ovládnout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odmítali feudální systém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deismus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mechaničtí materialisté: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cs-CZ" dirty="0"/>
              <a:t>P.H. </a:t>
            </a:r>
            <a:r>
              <a:rPr lang="cs-CZ" dirty="0" err="1"/>
              <a:t>Holbach</a:t>
            </a:r>
            <a:r>
              <a:rPr lang="cs-CZ" dirty="0"/>
              <a:t>, J. O. de la </a:t>
            </a:r>
            <a:r>
              <a:rPr lang="cs-CZ" dirty="0" err="1"/>
              <a:t>Mettrie</a:t>
            </a:r>
            <a:r>
              <a:rPr lang="cs-CZ" dirty="0"/>
              <a:t>,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cs-CZ" dirty="0"/>
              <a:t>A. </a:t>
            </a:r>
            <a:r>
              <a:rPr lang="cs-CZ" dirty="0" err="1"/>
              <a:t>Helvetius</a:t>
            </a:r>
            <a:endParaRPr lang="cs-CZ" dirty="0"/>
          </a:p>
        </p:txBody>
      </p:sp>
      <p:pic>
        <p:nvPicPr>
          <p:cNvPr id="5124" name="Picture 4" descr="Julien_Offray_de_La_Mettr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3573463"/>
            <a:ext cx="1960562" cy="24479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019925" y="5734050"/>
            <a:ext cx="1439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200">
                <a:solidFill>
                  <a:srgbClr val="FFFF99"/>
                </a:solidFill>
              </a:rPr>
              <a:t>J. O. de Lamettrie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Charles Louis </a:t>
            </a:r>
            <a:r>
              <a:rPr lang="cs-CZ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Montesquieu</a:t>
            </a:r>
            <a:r>
              <a:rPr lang="cs-CZ" sz="4000" dirty="0">
                <a:solidFill>
                  <a:srgbClr val="0033CC"/>
                </a:solidFill>
              </a:rPr>
              <a:t/>
            </a:r>
            <a:br>
              <a:rPr lang="cs-CZ" sz="4000" dirty="0">
                <a:solidFill>
                  <a:srgbClr val="0033CC"/>
                </a:solidFill>
              </a:rPr>
            </a:br>
            <a:r>
              <a:rPr lang="cs-CZ" sz="3200" dirty="0"/>
              <a:t>(1689 – 1755</a:t>
            </a:r>
            <a:r>
              <a:rPr lang="cs-CZ" sz="3200" dirty="0" smtClean="0"/>
              <a:t>)</a:t>
            </a:r>
            <a:endParaRPr lang="cs-CZ" sz="32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50904" cy="4525963"/>
          </a:xfr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cs-CZ" dirty="0"/>
              <a:t>dílo: </a:t>
            </a:r>
            <a:r>
              <a:rPr lang="cs-CZ" i="1" dirty="0">
                <a:solidFill>
                  <a:schemeClr val="accent3">
                    <a:lumMod val="50000"/>
                  </a:schemeClr>
                </a:solidFill>
              </a:rPr>
              <a:t>O duchu zákonů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dirty="0"/>
              <a:t>respektování přirozených</a:t>
            </a:r>
          </a:p>
          <a:p>
            <a:pPr>
              <a:buFontTx/>
              <a:buNone/>
            </a:pPr>
            <a:r>
              <a:rPr lang="cs-CZ" dirty="0" smtClean="0"/>
              <a:t>	práv </a:t>
            </a:r>
            <a:r>
              <a:rPr lang="cs-CZ" sz="2400" dirty="0"/>
              <a:t>(osobní svoboda, </a:t>
            </a:r>
            <a:r>
              <a:rPr lang="cs-CZ" sz="2400" dirty="0" smtClean="0"/>
              <a:t> rovnost </a:t>
            </a:r>
            <a:r>
              <a:rPr lang="cs-CZ" sz="2400" dirty="0"/>
              <a:t>před zákony)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b="1" dirty="0">
                <a:solidFill>
                  <a:srgbClr val="C00000"/>
                </a:solidFill>
              </a:rPr>
              <a:t>oddělení moci výkonné,</a:t>
            </a:r>
          </a:p>
          <a:p>
            <a:pPr>
              <a:buFontTx/>
              <a:buNone/>
            </a:pPr>
            <a:r>
              <a:rPr lang="cs-CZ" b="1" dirty="0" smtClean="0">
                <a:solidFill>
                  <a:srgbClr val="C00000"/>
                </a:solidFill>
              </a:rPr>
              <a:t>	zákonodárné </a:t>
            </a:r>
            <a:r>
              <a:rPr lang="cs-CZ" b="1" dirty="0">
                <a:solidFill>
                  <a:srgbClr val="C00000"/>
                </a:solidFill>
              </a:rPr>
              <a:t>a soudní</a:t>
            </a:r>
          </a:p>
        </p:txBody>
      </p:sp>
      <p:pic>
        <p:nvPicPr>
          <p:cNvPr id="6148" name="Picture 4" descr="180px-Montesquieu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438" y="2205038"/>
            <a:ext cx="3000375" cy="3600450"/>
          </a:xfrm>
          <a:prstGeom prst="rect">
            <a:avLst/>
          </a:prstGeom>
          <a:noFill/>
          <a:ln w="38100" cmpd="dbl">
            <a:solidFill>
              <a:srgbClr val="0033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Jean </a:t>
            </a:r>
            <a:r>
              <a:rPr lang="cs-CZ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Jacques</a:t>
            </a:r>
            <a:r>
              <a:rPr lang="cs-CZ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cs-CZ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Rousseau</a:t>
            </a:r>
            <a:br>
              <a:rPr lang="cs-CZ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cs-CZ" sz="2900" dirty="0" smtClean="0"/>
              <a:t>(</a:t>
            </a:r>
            <a:r>
              <a:rPr lang="cs-CZ" sz="2900" dirty="0"/>
              <a:t>1712-1778)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buFontTx/>
              <a:buNone/>
            </a:pPr>
            <a:r>
              <a:rPr lang="cs-CZ" sz="2800" dirty="0"/>
              <a:t>(1712 – 1778)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sz="2800" dirty="0"/>
              <a:t>člověk je od přírody dobrý, </a:t>
            </a:r>
          </a:p>
          <a:p>
            <a:pPr>
              <a:buFontTx/>
              <a:buNone/>
            </a:pPr>
            <a:r>
              <a:rPr lang="cs-CZ" sz="2800" dirty="0"/>
              <a:t>škodí civilizace </a:t>
            </a:r>
          </a:p>
          <a:p>
            <a:pPr>
              <a:buFontTx/>
              <a:buNone/>
            </a:pPr>
            <a:r>
              <a:rPr lang="cs-CZ" sz="2000" dirty="0"/>
              <a:t>(soukromé vlastnictví, egoismus)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sz="2800" dirty="0"/>
              <a:t>návrat k původní rovnosti 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cs-CZ" sz="2800" dirty="0"/>
              <a:t>lidí, k přírodě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sz="2800" dirty="0"/>
              <a:t>přímá demokracie</a:t>
            </a:r>
          </a:p>
          <a:p>
            <a:pPr>
              <a:buFontTx/>
              <a:buNone/>
            </a:pPr>
            <a:r>
              <a:rPr lang="cs-CZ" sz="2800" dirty="0"/>
              <a:t>rovnost, volnost</a:t>
            </a:r>
          </a:p>
          <a:p>
            <a:pPr>
              <a:buFontTx/>
              <a:buNone/>
            </a:pPr>
            <a:r>
              <a:rPr lang="cs-CZ" sz="2800" u="sng" dirty="0"/>
              <a:t>dílo:</a:t>
            </a:r>
            <a:r>
              <a:rPr lang="cs-CZ" sz="2800" dirty="0"/>
              <a:t> </a:t>
            </a:r>
            <a:r>
              <a:rPr lang="cs-CZ" sz="2800" i="1" dirty="0">
                <a:solidFill>
                  <a:schemeClr val="accent2"/>
                </a:solidFill>
              </a:rPr>
              <a:t>Společenská smlouva</a:t>
            </a:r>
            <a:endParaRPr lang="cs-CZ" sz="2800" i="1" u="sng" dirty="0"/>
          </a:p>
        </p:txBody>
      </p:sp>
      <p:pic>
        <p:nvPicPr>
          <p:cNvPr id="7172" name="Picture 4" descr="240px-Jean-Jacques_Rousseau_%28painted_portrait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7700" y="1989138"/>
            <a:ext cx="2876550" cy="3814762"/>
          </a:xfrm>
          <a:prstGeom prst="rect">
            <a:avLst/>
          </a:prstGeom>
          <a:noFill/>
          <a:ln w="38100" cmpd="dbl">
            <a:solidFill>
              <a:srgbClr val="0033CC"/>
            </a:solidFill>
            <a:miter lim="800000"/>
            <a:headEnd/>
            <a:tailEnd/>
          </a:ln>
        </p:spPr>
      </p:pic>
      <p:pic>
        <p:nvPicPr>
          <p:cNvPr id="7173" name="Picture 5" descr="rousseau"/>
          <p:cNvPicPr>
            <a:picLocks noChangeAspect="1" noChangeArrowheads="1"/>
          </p:cNvPicPr>
          <p:nvPr/>
        </p:nvPicPr>
        <p:blipFill>
          <a:blip r:embed="rId3" cstate="print"/>
          <a:srcRect l="53635" t="6664" r="8035" b="7303"/>
          <a:stretch>
            <a:fillRect/>
          </a:stretch>
        </p:blipFill>
        <p:spPr bwMode="auto">
          <a:xfrm>
            <a:off x="468313" y="1628775"/>
            <a:ext cx="2230437" cy="446563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solidFill>
                  <a:schemeClr val="accent2"/>
                </a:solidFill>
              </a:rPr>
              <a:t>Ekonomické teorie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cs-CZ" sz="2800" dirty="0"/>
              <a:t>Fysiokratismus: </a:t>
            </a:r>
            <a:r>
              <a:rPr lang="cs-CZ" sz="2800" dirty="0" err="1">
                <a:solidFill>
                  <a:schemeClr val="accent2"/>
                </a:solidFill>
              </a:rPr>
              <a:t>Fran</a:t>
            </a:r>
            <a:r>
              <a:rPr lang="en-US" sz="2800" dirty="0">
                <a:solidFill>
                  <a:schemeClr val="accent2"/>
                </a:solidFill>
                <a:cs typeface="Arial" charset="0"/>
              </a:rPr>
              <a:t>ç</a:t>
            </a:r>
            <a:r>
              <a:rPr lang="cs-CZ" sz="2800" dirty="0" err="1">
                <a:solidFill>
                  <a:schemeClr val="accent2"/>
                </a:solidFill>
              </a:rPr>
              <a:t>ois</a:t>
            </a:r>
            <a:r>
              <a:rPr lang="cs-CZ" sz="2800" dirty="0">
                <a:solidFill>
                  <a:schemeClr val="accent2"/>
                </a:solidFill>
              </a:rPr>
              <a:t> </a:t>
            </a:r>
            <a:r>
              <a:rPr lang="cs-CZ" sz="2800" dirty="0" err="1">
                <a:solidFill>
                  <a:schemeClr val="accent2"/>
                </a:solidFill>
              </a:rPr>
              <a:t>Quesnay</a:t>
            </a:r>
            <a:endParaRPr lang="cs-CZ" sz="28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cs-CZ" sz="2400" dirty="0"/>
              <a:t>rozhodující je zemědělství</a:t>
            </a:r>
          </a:p>
          <a:p>
            <a:pPr marL="719138" indent="-719138">
              <a:lnSpc>
                <a:spcPct val="90000"/>
              </a:lnSpc>
              <a:buFontTx/>
              <a:buNone/>
            </a:pPr>
            <a:r>
              <a:rPr lang="cs-CZ" sz="2800" dirty="0"/>
              <a:t>žáci </a:t>
            </a:r>
            <a:r>
              <a:rPr lang="cs-CZ" sz="2800" dirty="0" smtClean="0"/>
              <a:t>	</a:t>
            </a:r>
            <a:r>
              <a:rPr lang="en-US" sz="2800" dirty="0" smtClean="0">
                <a:solidFill>
                  <a:schemeClr val="accent2"/>
                </a:solidFill>
                <a:latin typeface="WP TypographicSymbols" pitchFamily="2" charset="0"/>
              </a:rPr>
              <a:t>!</a:t>
            </a:r>
            <a:r>
              <a:rPr lang="cs-CZ" sz="2800" dirty="0" smtClean="0">
                <a:latin typeface="WP TypographicSymbols" pitchFamily="2" charset="0"/>
              </a:rPr>
              <a:t> </a:t>
            </a:r>
            <a:r>
              <a:rPr lang="cs-CZ" sz="2800" dirty="0"/>
              <a:t>pochopili význam obchodu a řemesel</a:t>
            </a:r>
          </a:p>
          <a:p>
            <a:pPr marL="719138" indent="-719138">
              <a:lnSpc>
                <a:spcPct val="90000"/>
              </a:lnSpc>
              <a:buFontTx/>
              <a:buNone/>
            </a:pPr>
            <a:r>
              <a:rPr lang="cs-CZ" sz="2800" dirty="0"/>
              <a:t>      </a:t>
            </a:r>
            <a:r>
              <a:rPr lang="cs-CZ" sz="2800" dirty="0" smtClean="0"/>
              <a:t>	</a:t>
            </a:r>
            <a:r>
              <a:rPr lang="en-US" sz="2800" dirty="0" smtClean="0">
                <a:solidFill>
                  <a:schemeClr val="accent2"/>
                </a:solidFill>
                <a:latin typeface="WP TypographicSymbols" pitchFamily="2" charset="0"/>
              </a:rPr>
              <a:t>!</a:t>
            </a:r>
            <a:r>
              <a:rPr lang="cs-CZ" sz="2800" dirty="0" smtClean="0">
                <a:latin typeface="WP TypographicSymbols" pitchFamily="2" charset="0"/>
              </a:rPr>
              <a:t> </a:t>
            </a:r>
            <a:r>
              <a:rPr lang="cs-CZ" sz="2800" dirty="0"/>
              <a:t>definovali hodnotu zboží </a:t>
            </a:r>
          </a:p>
          <a:p>
            <a:pPr marL="719138" indent="-719138">
              <a:lnSpc>
                <a:spcPct val="90000"/>
              </a:lnSpc>
              <a:buFontTx/>
              <a:buNone/>
            </a:pPr>
            <a:r>
              <a:rPr lang="cs-CZ" sz="2800" dirty="0"/>
              <a:t>       </a:t>
            </a:r>
            <a:r>
              <a:rPr lang="cs-CZ" sz="2800" dirty="0" smtClean="0"/>
              <a:t>	</a:t>
            </a:r>
            <a:r>
              <a:rPr lang="en-US" sz="2800" dirty="0" smtClean="0">
                <a:solidFill>
                  <a:schemeClr val="accent2"/>
                </a:solidFill>
                <a:latin typeface="WP TypographicSymbols" pitchFamily="2" charset="0"/>
              </a:rPr>
              <a:t>!</a:t>
            </a:r>
            <a:r>
              <a:rPr lang="cs-CZ" sz="2800" dirty="0" smtClean="0">
                <a:latin typeface="WP TypographicSymbols" pitchFamily="2" charset="0"/>
              </a:rPr>
              <a:t> </a:t>
            </a:r>
            <a:r>
              <a:rPr lang="cs-CZ" sz="2800" dirty="0"/>
              <a:t>hledali podstatu vykořisťování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cs-CZ" sz="2800" dirty="0">
                <a:solidFill>
                  <a:schemeClr val="accent2"/>
                </a:solidFill>
              </a:rPr>
              <a:t>Adam </a:t>
            </a:r>
            <a:r>
              <a:rPr lang="cs-CZ" sz="2800" dirty="0" err="1">
                <a:solidFill>
                  <a:schemeClr val="accent2"/>
                </a:solidFill>
              </a:rPr>
              <a:t>Smith</a:t>
            </a:r>
            <a:r>
              <a:rPr lang="cs-CZ" sz="2800" dirty="0"/>
              <a:t> systematizoval fysiokratické názory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</a:pPr>
            <a:r>
              <a:rPr lang="cs-CZ" sz="2400" dirty="0"/>
              <a:t>definoval nadhodnotu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</a:pPr>
            <a:r>
              <a:rPr lang="cs-CZ" sz="2400" dirty="0"/>
              <a:t>odmítal zásahy státu do ekonomiky – </a:t>
            </a:r>
            <a:r>
              <a:rPr lang="cs-CZ" sz="2400" b="1" dirty="0">
                <a:solidFill>
                  <a:srgbClr val="C00000"/>
                </a:solidFill>
              </a:rPr>
              <a:t>předchůdce moderního liberalismu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solidFill>
                  <a:schemeClr val="accent2"/>
                </a:solidFill>
              </a:rPr>
              <a:t>Přírodní vědy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dirty="0"/>
              <a:t>oddělení algebry a geometrie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dirty="0"/>
              <a:t>fyzika – výzkum elektřiny, bleskosvod, teploměr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dirty="0"/>
              <a:t>bratři </a:t>
            </a:r>
            <a:r>
              <a:rPr lang="cs-CZ" dirty="0" err="1"/>
              <a:t>Montgolfierové</a:t>
            </a:r>
            <a:endParaRPr lang="cs-CZ" dirty="0"/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dirty="0" err="1"/>
              <a:t>James</a:t>
            </a:r>
            <a:r>
              <a:rPr lang="cs-CZ" dirty="0"/>
              <a:t> Watt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dirty="0"/>
              <a:t>sbírky přírodnin</a:t>
            </a:r>
          </a:p>
        </p:txBody>
      </p:sp>
      <p:pic>
        <p:nvPicPr>
          <p:cNvPr id="9220" name="Picture 4" descr="240px-SteamEngine_Boulton%26Watt_17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3068638"/>
            <a:ext cx="2614612" cy="29527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84888" y="5661025"/>
            <a:ext cx="1943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200" b="1">
                <a:solidFill>
                  <a:schemeClr val="accent2"/>
                </a:solidFill>
              </a:rPr>
              <a:t>Parní stroj z roku 1784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solidFill>
                  <a:schemeClr val="accent2"/>
                </a:solidFill>
              </a:rPr>
              <a:t>Encyklopedisté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buFontTx/>
              <a:buNone/>
            </a:pPr>
            <a:r>
              <a:rPr lang="cs-CZ" sz="2800" dirty="0"/>
              <a:t>Encyklopedický slovník věd, umění a řemesel      </a:t>
            </a:r>
            <a:r>
              <a:rPr lang="cs-CZ" sz="2000" dirty="0"/>
              <a:t>(od 1751)</a:t>
            </a:r>
          </a:p>
          <a:p>
            <a:pPr>
              <a:buFont typeface="Wingdings" pitchFamily="2" charset="2"/>
              <a:buChar char="§"/>
            </a:pPr>
            <a:r>
              <a:rPr lang="cs-CZ" sz="2800" dirty="0">
                <a:solidFill>
                  <a:schemeClr val="accent2">
                    <a:lumMod val="75000"/>
                  </a:schemeClr>
                </a:solidFill>
              </a:rPr>
              <a:t>Denis Diderot 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sz="2000" dirty="0" smtClean="0"/>
              <a:t>Jean </a:t>
            </a:r>
            <a:r>
              <a:rPr lang="cs-CZ" sz="2000" dirty="0" err="1"/>
              <a:t>Jacques</a:t>
            </a:r>
            <a:r>
              <a:rPr lang="cs-CZ" sz="2000" dirty="0"/>
              <a:t> Rousseau 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sz="2000" dirty="0" err="1"/>
              <a:t>Voltaire</a:t>
            </a:r>
            <a:r>
              <a:rPr lang="cs-CZ" sz="2000" dirty="0"/>
              <a:t> 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sz="2000" dirty="0"/>
              <a:t>Charles Louis </a:t>
            </a:r>
            <a:r>
              <a:rPr lang="cs-CZ" sz="2000" dirty="0" err="1"/>
              <a:t>Montesquieu</a:t>
            </a:r>
            <a:r>
              <a:rPr lang="cs-CZ" sz="2000" dirty="0"/>
              <a:t> 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sz="2000" dirty="0" err="1"/>
              <a:t>Claude</a:t>
            </a:r>
            <a:r>
              <a:rPr lang="cs-CZ" sz="2000" dirty="0"/>
              <a:t>-Adrien Helvétius 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sz="2000" dirty="0"/>
              <a:t>Paul Heinrich </a:t>
            </a:r>
            <a:r>
              <a:rPr lang="cs-CZ" sz="2000" dirty="0" err="1"/>
              <a:t>Dietrich</a:t>
            </a:r>
            <a:r>
              <a:rPr lang="cs-CZ" sz="2000" dirty="0"/>
              <a:t> </a:t>
            </a:r>
            <a:r>
              <a:rPr lang="cs-CZ" sz="2000" dirty="0" err="1"/>
              <a:t>von</a:t>
            </a:r>
            <a:r>
              <a:rPr lang="cs-CZ" sz="2000" dirty="0"/>
              <a:t> </a:t>
            </a:r>
            <a:r>
              <a:rPr lang="cs-CZ" sz="2000" dirty="0" err="1"/>
              <a:t>Holbach</a:t>
            </a:r>
            <a:r>
              <a:rPr lang="cs-CZ" sz="2000" dirty="0"/>
              <a:t> 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cs-CZ" sz="2000" dirty="0"/>
              <a:t>A. R. J. </a:t>
            </a:r>
            <a:r>
              <a:rPr lang="cs-CZ" sz="2000" dirty="0" err="1"/>
              <a:t>Turgot</a:t>
            </a:r>
            <a:r>
              <a:rPr lang="cs-CZ" sz="2000" dirty="0"/>
              <a:t> </a:t>
            </a:r>
          </a:p>
          <a:p>
            <a:endParaRPr lang="cs-CZ" sz="2000" dirty="0"/>
          </a:p>
        </p:txBody>
      </p:sp>
      <p:pic>
        <p:nvPicPr>
          <p:cNvPr id="10245" name="Picture 5" descr="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2349500"/>
            <a:ext cx="2401887" cy="297973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0244" name="Picture 4" descr="180px-ENC_1-NA5_600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3030538" cy="4535487"/>
          </a:xfrm>
          <a:prstGeom prst="rect">
            <a:avLst/>
          </a:prstGeom>
          <a:noFill/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227763" y="2492375"/>
            <a:ext cx="1152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200">
                <a:solidFill>
                  <a:schemeClr val="bg1"/>
                </a:solidFill>
              </a:rPr>
              <a:t>Denis Diderot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solidFill>
                  <a:schemeClr val="accent2"/>
                </a:solidFill>
              </a:rPr>
              <a:t>Další reformy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 smtClean="0"/>
              <a:t>soudnictví</a:t>
            </a:r>
            <a:r>
              <a:rPr lang="cs-CZ" u="sng" dirty="0" smtClean="0"/>
              <a:t>:</a:t>
            </a:r>
            <a:endParaRPr lang="cs-CZ" u="sng" dirty="0"/>
          </a:p>
          <a:p>
            <a:pPr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cs-CZ" dirty="0"/>
              <a:t>školství</a:t>
            </a:r>
            <a:r>
              <a:rPr lang="cs-CZ" u="sng" dirty="0"/>
              <a:t>:</a:t>
            </a:r>
            <a:r>
              <a:rPr lang="cs-CZ" dirty="0"/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</a:pPr>
            <a:r>
              <a:rPr lang="cs-CZ" sz="2400" dirty="0"/>
              <a:t>základní školy od 17. stol.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</a:pPr>
            <a:r>
              <a:rPr lang="cs-CZ" sz="2400" dirty="0"/>
              <a:t>povinná </a:t>
            </a:r>
            <a:r>
              <a:rPr lang="cs-CZ" sz="2400" dirty="0" err="1"/>
              <a:t>šk</a:t>
            </a:r>
            <a:r>
              <a:rPr lang="cs-CZ" sz="2400" dirty="0"/>
              <a:t>. docházka od </a:t>
            </a:r>
            <a:r>
              <a:rPr lang="cs-CZ" sz="2400" dirty="0" err="1"/>
              <a:t>pol</a:t>
            </a:r>
            <a:r>
              <a:rPr lang="cs-CZ" sz="2400" dirty="0"/>
              <a:t>. 18. stol.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</a:pPr>
            <a:r>
              <a:rPr lang="cs-CZ" sz="2400" dirty="0"/>
              <a:t>církev – podpora nadaných studentů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tabLst>
                <a:tab pos="3582988" algn="l"/>
              </a:tabLst>
            </a:pPr>
            <a:r>
              <a:rPr lang="cs-CZ" sz="2400" dirty="0"/>
              <a:t>vznik učených akademií</a:t>
            </a:r>
            <a:r>
              <a:rPr lang="cs-CZ" sz="2400"/>
              <a:t>: </a:t>
            </a:r>
            <a:r>
              <a:rPr lang="cs-CZ" sz="2400" smtClean="0"/>
              <a:t>	</a:t>
            </a:r>
            <a:r>
              <a:rPr lang="cs-CZ" smtClean="0"/>
              <a:t>francouzská (Paříž,1666</a:t>
            </a:r>
            <a:r>
              <a:rPr lang="cs-CZ" dirty="0"/>
              <a:t>)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Tx/>
              <a:buNone/>
              <a:tabLst>
                <a:tab pos="3582988" algn="l"/>
              </a:tabLst>
            </a:pPr>
            <a:r>
              <a:rPr lang="cs-CZ" sz="2800" dirty="0"/>
              <a:t> 	                                        </a:t>
            </a:r>
            <a:r>
              <a:rPr lang="cs-CZ" sz="2800" dirty="0" smtClean="0"/>
              <a:t>	pruská </a:t>
            </a:r>
            <a:r>
              <a:rPr lang="cs-CZ" sz="2800" dirty="0"/>
              <a:t>(Berlín)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Tx/>
              <a:buNone/>
              <a:tabLst>
                <a:tab pos="3582988" algn="l"/>
              </a:tabLst>
            </a:pPr>
            <a:r>
              <a:rPr lang="cs-CZ" sz="2800" dirty="0"/>
              <a:t>	                                        </a:t>
            </a:r>
            <a:r>
              <a:rPr lang="cs-CZ" sz="2800" dirty="0" smtClean="0"/>
              <a:t>	ruská </a:t>
            </a:r>
            <a:r>
              <a:rPr lang="cs-CZ" sz="2800" dirty="0"/>
              <a:t>(Petrohrad)</a:t>
            </a:r>
          </a:p>
          <a:p>
            <a:pPr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cs-CZ" dirty="0"/>
              <a:t>počátky veřejného mínění (Anglie, Nizozemí, Francie, Dánsko)</a:t>
            </a:r>
          </a:p>
          <a:p>
            <a:pPr>
              <a:lnSpc>
                <a:spcPct val="9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cs-CZ" dirty="0"/>
              <a:t>rychlejší šíření informací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234</Words>
  <Application>Microsoft Office PowerPoint</Application>
  <PresentationFormat>Předvádění na obrazovce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Wingdings</vt:lpstr>
      <vt:lpstr>WP TypographicSymbols</vt:lpstr>
      <vt:lpstr>Motiv sady Office</vt:lpstr>
      <vt:lpstr>Osvícenství</vt:lpstr>
      <vt:lpstr>Vznik a hlavní myšlenky</vt:lpstr>
      <vt:lpstr>Francie</vt:lpstr>
      <vt:lpstr>Charles Louis Montesquieu (1689 – 1755)</vt:lpstr>
      <vt:lpstr>Jean Jacques Rousseau (1712-1778)</vt:lpstr>
      <vt:lpstr>Ekonomické teorie</vt:lpstr>
      <vt:lpstr>Přírodní vědy</vt:lpstr>
      <vt:lpstr>Encyklopedisté</vt:lpstr>
      <vt:lpstr>Další reformy</vt:lpstr>
    </vt:vector>
  </TitlesOfParts>
  <Company>Gymnázium Brno, tř. Kpt. Jaroše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Osvícenství</dc:title>
  <dc:creator>hanakova</dc:creator>
  <cp:lastModifiedBy>Alena</cp:lastModifiedBy>
  <cp:revision>10</cp:revision>
  <dcterms:created xsi:type="dcterms:W3CDTF">2008-05-19T08:09:47Z</dcterms:created>
  <dcterms:modified xsi:type="dcterms:W3CDTF">2022-04-08T14:50:21Z</dcterms:modified>
</cp:coreProperties>
</file>