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Elipsa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5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1728564-C240-43B1-9029-419F2F54C4D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AD8AD-973A-4FCD-82EE-C63D482F80D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Elipsa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Elipsa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3" name="Zástupný symbol pro číslo snímku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2437A-3A47-45FB-B1A1-5D560F2A833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4" name="Zástupný symbol pro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5" name="Zástupný symbol pro zápatí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Nadpis, text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E2EC-2532-41B7-B63D-38A5498EF47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21A2C-DFAD-455B-862D-2FFE3DB363E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2503-7F6E-4EEA-8871-B6C59A0709F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Elipsa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Elipsa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" name="Zástupný symbol pro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102C5AA-27EF-4927-957A-9FFB4C923FA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98996-54FA-4512-BD78-D1F0FB38657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bdélník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Elipsa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Elipsa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8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9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29BE347-6233-40B4-A83C-1E6E7C71ACF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732FD-F2CB-44A1-AA6E-0EFE6C47DA9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Obdélník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Obdélník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9DD3496-607D-404E-85E6-BC823EDC962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bdélník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Elipsa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Elipsa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6" name="Zástupný symbol pro číslo snímku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204B60B-2EC1-4D8B-A83C-3C27BEAAC95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7" name="Zástupný symbol pro datum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8" name="Zástupný symbol pro zápatí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bdélník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Elipsa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Elipsa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cs-CZ" noProof="0" smtClean="0"/>
              <a:t>Klepnutím na ikonu přidáte obrázek.</a:t>
            </a:r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6" name="Zástupný symbol pro číslo snímku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A6AE7-285F-4945-8DB0-8B707FBC245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7" name="Zástupný symbol pro datum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8" name="Zástupný symbol pro zápatí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Elipsa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D206758-446A-40BF-BF38-E390EF547AA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038" name="Zástupný symbol pro nadpis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  <a:endParaRPr lang="en-US" smtClean="0"/>
          </a:p>
        </p:txBody>
      </p:sp>
      <p:sp>
        <p:nvSpPr>
          <p:cNvPr id="1039" name="Zástupný symbol pro text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164C6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1B587C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4E8542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604878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cs-CZ"/>
              <a:t>Americká revoluce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Vznik USA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>
                <a:solidFill>
                  <a:srgbClr val="164C6C"/>
                </a:solidFill>
              </a:rPr>
              <a:t>Vývoj v 17. – 18. století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cs-CZ" sz="2800" smtClean="0"/>
              <a:t>Anglie ovládla Nové Nizozemí (1664) – New York</a:t>
            </a:r>
          </a:p>
          <a:p>
            <a:pPr eaLnBrk="1" hangingPunct="1"/>
            <a:r>
              <a:rPr lang="cs-CZ" sz="2800" smtClean="0"/>
              <a:t>1667 – bredský mír</a:t>
            </a:r>
          </a:p>
          <a:p>
            <a:pPr eaLnBrk="1" hangingPunct="1"/>
            <a:r>
              <a:rPr lang="cs-CZ" sz="2800" smtClean="0"/>
              <a:t>1624 – 1752 založeno 13 osad </a:t>
            </a:r>
            <a:r>
              <a:rPr lang="cs-CZ" sz="2400" smtClean="0"/>
              <a:t>(od Atlantiku po Alleghany; kolem ř. Delaware)</a:t>
            </a:r>
          </a:p>
          <a:p>
            <a:pPr eaLnBrk="1" hangingPunct="1"/>
            <a:r>
              <a:rPr lang="cs-CZ" sz="2800" smtClean="0"/>
              <a:t>správa kolonií</a:t>
            </a:r>
          </a:p>
          <a:p>
            <a:pPr eaLnBrk="1" hangingPunct="1"/>
            <a:r>
              <a:rPr lang="cs-CZ" sz="2800" smtClean="0"/>
              <a:t>půda Indiánů</a:t>
            </a:r>
          </a:p>
          <a:p>
            <a:pPr eaLnBrk="1" hangingPunct="1"/>
            <a:r>
              <a:rPr lang="cs-CZ" sz="2800" smtClean="0"/>
              <a:t>1636 – Harvardská univerzita</a:t>
            </a:r>
          </a:p>
          <a:p>
            <a:pPr eaLnBrk="1" hangingPunct="1"/>
            <a:r>
              <a:rPr lang="cs-CZ" sz="2800" smtClean="0"/>
              <a:t>osvícenství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>
                <a:solidFill>
                  <a:srgbClr val="164C6C"/>
                </a:solidFill>
              </a:rPr>
              <a:t>Po sedmileté válce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cs-CZ" dirty="0" smtClean="0"/>
              <a:t>Anglie vyčerpaná – větší daně, cla</a:t>
            </a:r>
          </a:p>
          <a:p>
            <a:pPr eaLnBrk="1" hangingPunct="1"/>
            <a:endParaRPr lang="cs-CZ" dirty="0" smtClean="0"/>
          </a:p>
          <a:p>
            <a:pPr eaLnBrk="1" hangingPunct="1"/>
            <a:r>
              <a:rPr lang="cs-CZ" dirty="0" smtClean="0">
                <a:solidFill>
                  <a:schemeClr val="accent2"/>
                </a:solidFill>
              </a:rPr>
              <a:t>bostonské pití čaje – 16. 12. 1773</a:t>
            </a:r>
          </a:p>
          <a:p>
            <a:pPr eaLnBrk="1" hangingPunct="1"/>
            <a:r>
              <a:rPr lang="cs-CZ" dirty="0" smtClean="0"/>
              <a:t>uzavřen bostonský přístav</a:t>
            </a:r>
          </a:p>
          <a:p>
            <a:pPr eaLnBrk="1" hangingPunct="1"/>
            <a:r>
              <a:rPr lang="cs-CZ" dirty="0" smtClean="0"/>
              <a:t>quebecký pakt (1774)</a:t>
            </a:r>
          </a:p>
          <a:p>
            <a:pPr eaLnBrk="1" hangingPunct="1"/>
            <a:endParaRPr lang="cs-CZ" dirty="0" smtClean="0"/>
          </a:p>
          <a:p>
            <a:pPr eaLnBrk="1" hangingPunct="1"/>
            <a:r>
              <a:rPr lang="cs-CZ" dirty="0" smtClean="0"/>
              <a:t>I. kontinentální kongres ve Filadelfii (1774)</a:t>
            </a:r>
          </a:p>
          <a:p>
            <a:pPr eaLnBrk="1" hangingPunct="1"/>
            <a:endParaRPr lang="cs-CZ" dirty="0" smtClean="0"/>
          </a:p>
          <a:p>
            <a:pPr eaLnBrk="1" hangingPunct="1"/>
            <a:r>
              <a:rPr lang="cs-CZ" dirty="0" smtClean="0"/>
              <a:t>1775 – vojsko kolonistů – </a:t>
            </a:r>
            <a:r>
              <a:rPr lang="cs-CZ" dirty="0" err="1" smtClean="0"/>
              <a:t>George</a:t>
            </a:r>
            <a:r>
              <a:rPr lang="cs-CZ" dirty="0" smtClean="0"/>
              <a:t> Washington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eaLnBrk="1" hangingPunct="1"/>
            <a:r>
              <a:rPr lang="cs-CZ" smtClean="0"/>
              <a:t>Začátek bojů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8413"/>
            <a:ext cx="4681538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z="2800" dirty="0" smtClean="0">
                <a:solidFill>
                  <a:schemeClr val="accent2"/>
                </a:solidFill>
              </a:rPr>
              <a:t>1775 – </a:t>
            </a:r>
            <a:r>
              <a:rPr lang="cs-CZ" sz="2800" dirty="0" err="1" smtClean="0">
                <a:solidFill>
                  <a:schemeClr val="accent2"/>
                </a:solidFill>
              </a:rPr>
              <a:t>Lexington</a:t>
            </a:r>
            <a:endParaRPr lang="cs-CZ" sz="2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cs-CZ" sz="28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cs-CZ" sz="2300" dirty="0" smtClean="0"/>
              <a:t>T. </a:t>
            </a:r>
            <a:r>
              <a:rPr lang="cs-CZ" sz="2300" dirty="0" err="1" smtClean="0"/>
              <a:t>Pain</a:t>
            </a:r>
            <a:r>
              <a:rPr lang="cs-CZ" sz="2300" dirty="0" smtClean="0"/>
              <a:t> – </a:t>
            </a:r>
            <a:r>
              <a:rPr lang="cs-CZ" sz="2300" i="1" dirty="0" smtClean="0"/>
              <a:t>Zdravý rozum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cs-CZ" sz="2800" i="1" dirty="0" smtClean="0"/>
          </a:p>
          <a:p>
            <a:pPr eaLnBrk="1" hangingPunct="1">
              <a:lnSpc>
                <a:spcPct val="90000"/>
              </a:lnSpc>
            </a:pPr>
            <a:r>
              <a:rPr lang="cs-CZ" sz="2800" dirty="0" smtClean="0"/>
              <a:t>II. kontinentální kongres (1775 – 1788)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cs-CZ" sz="2800" b="1" dirty="0" smtClean="0">
                <a:solidFill>
                  <a:schemeClr val="accent2"/>
                </a:solidFill>
              </a:rPr>
              <a:t>Prohlášení nezávislosti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cs-CZ" sz="2800" b="1" dirty="0" smtClean="0">
                <a:solidFill>
                  <a:schemeClr val="accent2"/>
                </a:solidFill>
              </a:rPr>
              <a:t>4. 7. 1776</a:t>
            </a:r>
          </a:p>
          <a:p>
            <a:pPr lvl="1" eaLnBrk="1" hangingPunct="1">
              <a:lnSpc>
                <a:spcPct val="90000"/>
              </a:lnSpc>
            </a:pPr>
            <a:r>
              <a:rPr lang="cs-CZ" sz="2300" dirty="0" smtClean="0"/>
              <a:t>Thomas </a:t>
            </a:r>
            <a:r>
              <a:rPr lang="cs-CZ" sz="2300" dirty="0" err="1" smtClean="0"/>
              <a:t>Jefferson</a:t>
            </a:r>
            <a:endParaRPr lang="cs-CZ" sz="2300" dirty="0" smtClean="0"/>
          </a:p>
        </p:txBody>
      </p:sp>
      <p:pic>
        <p:nvPicPr>
          <p:cNvPr id="18436" name="Picture 6" descr="225px-T_Jefferson_by_Charles_Willson_Peale_1791_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451725" y="188913"/>
            <a:ext cx="1558925" cy="2189162"/>
          </a:xfrm>
          <a:noFill/>
        </p:spPr>
      </p:pic>
      <p:pic>
        <p:nvPicPr>
          <p:cNvPr id="18437" name="Picture 7" descr="deklarace-nezavislosti-us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03800" y="2133600"/>
            <a:ext cx="3762375" cy="4464050"/>
          </a:xfrm>
          <a:noFill/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7740650" y="1773238"/>
            <a:ext cx="1150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200"/>
              <a:t>T. Jefferson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délník 6"/>
          <p:cNvSpPr>
            <a:spLocks noChangeArrowheads="1"/>
          </p:cNvSpPr>
          <p:nvPr/>
        </p:nvSpPr>
        <p:spPr bwMode="auto">
          <a:xfrm>
            <a:off x="683568" y="548680"/>
            <a:ext cx="78486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110000"/>
              <a:buFont typeface="Arial" charset="0"/>
              <a:buChar char="•"/>
            </a:pPr>
            <a:r>
              <a:rPr lang="cs-CZ" sz="2800" dirty="0"/>
              <a:t> </a:t>
            </a:r>
            <a:r>
              <a:rPr lang="cs-CZ" sz="2800" dirty="0">
                <a:latin typeface="+mn-lt"/>
              </a:rPr>
              <a:t>neúspěchy povstalců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110000"/>
            </a:pPr>
            <a:r>
              <a:rPr lang="cs-CZ" sz="2800" dirty="0">
                <a:latin typeface="+mn-lt"/>
                <a:sym typeface="Symbol" pitchFamily="18" charset="2"/>
              </a:rPr>
              <a:t>	</a:t>
            </a:r>
            <a:endParaRPr lang="cs-CZ" sz="2800" dirty="0">
              <a:latin typeface="+mn-lt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110000"/>
              <a:buFont typeface="Arial" charset="0"/>
              <a:buChar char="•"/>
            </a:pPr>
            <a:r>
              <a:rPr lang="cs-CZ" sz="2800" dirty="0">
                <a:latin typeface="+mn-lt"/>
              </a:rPr>
              <a:t> hledání pomoci v Evropě – Benjamin </a:t>
            </a:r>
            <a:r>
              <a:rPr lang="cs-CZ" sz="2800" dirty="0" err="1">
                <a:latin typeface="+mn-lt"/>
              </a:rPr>
              <a:t>Franklin</a:t>
            </a:r>
            <a:endParaRPr lang="cs-CZ" sz="2800" dirty="0">
              <a:latin typeface="+mn-lt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110000"/>
              <a:buFont typeface="Arial" charset="0"/>
              <a:buChar char="•"/>
            </a:pPr>
            <a:endParaRPr lang="cs-CZ" sz="28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cs-CZ" sz="28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cs-CZ" sz="28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1777 – bitva u </a:t>
            </a:r>
            <a:r>
              <a:rPr lang="cs-CZ" sz="280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Saratogy</a:t>
            </a:r>
            <a:endParaRPr lang="cs-CZ" sz="28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9459" name="Obrázek 9" descr="1024px-Surrender_of_General_Burgoy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3357563"/>
            <a:ext cx="4068762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Konec bojů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2267744" y="1556792"/>
            <a:ext cx="6537928" cy="4572000"/>
          </a:xfrm>
        </p:spPr>
        <p:txBody>
          <a:bodyPr/>
          <a:lstStyle/>
          <a:p>
            <a:pPr>
              <a:buNone/>
            </a:pPr>
            <a:r>
              <a:rPr lang="cs-CZ" sz="2400" dirty="0" smtClean="0"/>
              <a:t>pomoc Francie</a:t>
            </a:r>
          </a:p>
          <a:p>
            <a:pPr>
              <a:buNone/>
            </a:pPr>
            <a:r>
              <a:rPr lang="cs-CZ" sz="2800" dirty="0" smtClean="0">
                <a:solidFill>
                  <a:schemeClr val="accent2"/>
                </a:solidFill>
              </a:rPr>
              <a:t>1781</a:t>
            </a:r>
            <a:r>
              <a:rPr lang="cs-CZ" sz="2800" dirty="0" smtClean="0"/>
              <a:t> kapitulace Angličanů u </a:t>
            </a:r>
            <a:r>
              <a:rPr lang="cs-CZ" sz="2800" dirty="0" err="1" smtClean="0">
                <a:solidFill>
                  <a:schemeClr val="accent2"/>
                </a:solidFill>
              </a:rPr>
              <a:t>Yortownu</a:t>
            </a:r>
            <a:endParaRPr lang="cs-CZ" sz="28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cs-CZ" sz="2800" dirty="0" smtClean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Clr>
                <a:srgbClr val="FF7C80"/>
              </a:buClr>
              <a:buNone/>
            </a:pPr>
            <a:r>
              <a:rPr lang="cs-CZ" sz="2800" dirty="0" smtClean="0"/>
              <a:t>mírová jednání v Paříži (1782 – 1783)</a:t>
            </a:r>
          </a:p>
          <a:p>
            <a:pPr>
              <a:spcBef>
                <a:spcPct val="50000"/>
              </a:spcBef>
              <a:buClr>
                <a:srgbClr val="FF7C80"/>
              </a:buClr>
              <a:buNone/>
            </a:pPr>
            <a:endParaRPr lang="cs-CZ" sz="2800" dirty="0" smtClean="0"/>
          </a:p>
          <a:p>
            <a:pPr>
              <a:spcBef>
                <a:spcPct val="50000"/>
              </a:spcBef>
              <a:buClr>
                <a:srgbClr val="FF7C80"/>
              </a:buClr>
              <a:buNone/>
            </a:pPr>
            <a:r>
              <a:rPr lang="cs-CZ" sz="2800" dirty="0" smtClean="0"/>
              <a:t> zadluženost farmářů </a:t>
            </a:r>
            <a:r>
              <a:rPr lang="cs-CZ" sz="2800" dirty="0" smtClean="0">
                <a:sym typeface="Symbol" pitchFamily="18" charset="2"/>
              </a:rPr>
              <a:t></a:t>
            </a:r>
            <a:r>
              <a:rPr lang="cs-CZ" sz="2800" dirty="0" smtClean="0"/>
              <a:t> povstání</a:t>
            </a:r>
          </a:p>
          <a:p>
            <a:endParaRPr lang="cs-CZ" sz="2800" dirty="0" smtClean="0">
              <a:solidFill>
                <a:schemeClr val="accent2"/>
              </a:solidFill>
            </a:endParaRPr>
          </a:p>
          <a:p>
            <a:endParaRPr lang="cs-CZ" dirty="0"/>
          </a:p>
        </p:txBody>
      </p:sp>
      <p:pic>
        <p:nvPicPr>
          <p:cNvPr id="4" name="Obrázek 8" descr="425px-Gilbert_du_Motier_Marquis_de_Lafayet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1912938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élník 4"/>
          <p:cNvSpPr/>
          <p:nvPr/>
        </p:nvSpPr>
        <p:spPr>
          <a:xfrm>
            <a:off x="251520" y="3933056"/>
            <a:ext cx="2016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400" dirty="0" smtClean="0"/>
              <a:t>markýz de La </a:t>
            </a:r>
            <a:r>
              <a:rPr lang="cs-CZ" sz="1400" dirty="0" err="1" smtClean="0"/>
              <a:t>Fayette</a:t>
            </a:r>
            <a:endParaRPr lang="cs-CZ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>
                <a:solidFill>
                  <a:srgbClr val="164C6C"/>
                </a:solidFill>
              </a:rPr>
              <a:t>Vývoj americké ústavy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cs-CZ" smtClean="0"/>
              <a:t>1. ústava z r. 1777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cs-CZ" smtClean="0"/>
              <a:t>Po r. 1781 diskuse o nutnosti nové ústavy: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cs-CZ" smtClean="0"/>
              <a:t>T. Jefferson - decentralizace, zemědělská politika; podpora Francie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cs-CZ" smtClean="0"/>
              <a:t>A. Hamilton – federace, silná ústřední vláda, průmyslový rozvoj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cs-CZ" smtClean="0"/>
              <a:t>1787 – 2. ústava USA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cs-CZ" smtClean="0"/>
              <a:t>1788 ratifikována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1"/>
            <a:ext cx="8229600" cy="1008112"/>
          </a:xfrm>
        </p:spPr>
        <p:txBody>
          <a:bodyPr/>
          <a:lstStyle/>
          <a:p>
            <a:pPr eaLnBrk="1" hangingPunct="1"/>
            <a:r>
              <a:rPr lang="cs-CZ" dirty="0" smtClean="0"/>
              <a:t>Rozdělení </a:t>
            </a:r>
            <a:r>
              <a:rPr lang="cs-CZ" dirty="0" smtClean="0"/>
              <a:t>moci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776"/>
            <a:ext cx="5410200" cy="47181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z="2800" dirty="0" smtClean="0"/>
              <a:t>USA federativním státem</a:t>
            </a:r>
          </a:p>
          <a:p>
            <a:pPr eaLnBrk="1" hangingPunct="1">
              <a:lnSpc>
                <a:spcPct val="90000"/>
              </a:lnSpc>
            </a:pPr>
            <a:r>
              <a:rPr lang="cs-CZ" sz="2800" u="sng" dirty="0" smtClean="0"/>
              <a:t>výkonná moc</a:t>
            </a:r>
            <a:r>
              <a:rPr lang="cs-CZ" sz="2800" dirty="0" smtClean="0"/>
              <a:t>: </a:t>
            </a:r>
            <a:r>
              <a:rPr lang="cs-CZ" sz="2400" dirty="0" smtClean="0"/>
              <a:t>prezident</a:t>
            </a:r>
            <a:r>
              <a:rPr lang="cs-CZ" sz="2400" dirty="0" smtClean="0"/>
              <a:t>+ vláda</a:t>
            </a:r>
            <a:r>
              <a:rPr lang="cs-CZ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cs-CZ" sz="1900" dirty="0" smtClean="0"/>
              <a:t>G. Washington</a:t>
            </a:r>
          </a:p>
          <a:p>
            <a:pPr eaLnBrk="1" hangingPunct="1">
              <a:lnSpc>
                <a:spcPct val="90000"/>
              </a:lnSpc>
              <a:buNone/>
            </a:pPr>
            <a:endParaRPr lang="cs-CZ" sz="2400" dirty="0" smtClean="0"/>
          </a:p>
          <a:p>
            <a:pPr eaLnBrk="1" hangingPunct="1">
              <a:lnSpc>
                <a:spcPct val="90000"/>
              </a:lnSpc>
            </a:pPr>
            <a:r>
              <a:rPr lang="cs-CZ" sz="2800" u="sng" dirty="0" smtClean="0"/>
              <a:t>zákonodárná moc</a:t>
            </a:r>
            <a:r>
              <a:rPr lang="cs-CZ" sz="2800" dirty="0" smtClean="0"/>
              <a:t>: </a:t>
            </a:r>
            <a:r>
              <a:rPr lang="cs-CZ" sz="2400" dirty="0" smtClean="0"/>
              <a:t>Kongres = Sněmovna reprezentantů +</a:t>
            </a:r>
            <a:r>
              <a:rPr lang="cs-CZ" sz="2800" dirty="0" smtClean="0"/>
              <a:t> </a:t>
            </a:r>
            <a:r>
              <a:rPr lang="cs-CZ" sz="2400" dirty="0" smtClean="0"/>
              <a:t>Senát</a:t>
            </a:r>
          </a:p>
          <a:p>
            <a:pPr eaLnBrk="1" hangingPunct="1">
              <a:lnSpc>
                <a:spcPct val="90000"/>
              </a:lnSpc>
              <a:buNone/>
            </a:pPr>
            <a:endParaRPr lang="cs-CZ" sz="2400" dirty="0" smtClean="0"/>
          </a:p>
          <a:p>
            <a:pPr eaLnBrk="1" hangingPunct="1">
              <a:lnSpc>
                <a:spcPct val="90000"/>
              </a:lnSpc>
            </a:pPr>
            <a:r>
              <a:rPr lang="cs-CZ" sz="2800" u="sng" dirty="0" smtClean="0"/>
              <a:t>soudní moc</a:t>
            </a:r>
            <a:r>
              <a:rPr lang="cs-CZ" sz="2800" dirty="0" smtClean="0"/>
              <a:t>: </a:t>
            </a:r>
            <a:r>
              <a:rPr lang="cs-CZ" sz="2400" dirty="0" smtClean="0"/>
              <a:t>Nejvyšší soud USA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cs-CZ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cs-CZ" sz="2800" dirty="0" smtClean="0">
                <a:solidFill>
                  <a:schemeClr val="accent2">
                    <a:lumMod val="50000"/>
                  </a:schemeClr>
                </a:solidFill>
              </a:rPr>
              <a:t>1. nezávislý stát na kontinentě</a:t>
            </a:r>
          </a:p>
        </p:txBody>
      </p:sp>
      <p:pic>
        <p:nvPicPr>
          <p:cNvPr id="22532" name="Picture 11" descr="225px-Gilbert_Stuart_Williamstown_Portrait_of_George_Washingt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b="3932"/>
          <a:stretch>
            <a:fillRect/>
          </a:stretch>
        </p:blipFill>
        <p:spPr>
          <a:xfrm>
            <a:off x="5867400" y="1700213"/>
            <a:ext cx="3068638" cy="3529012"/>
          </a:xfrm>
          <a:noFill/>
          <a:ln w="12700">
            <a:solidFill>
              <a:schemeClr val="hlink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108</TotalTime>
  <Words>243</Words>
  <Application>Microsoft Office PowerPoint</Application>
  <PresentationFormat>Předvádění na obrazovce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Arial</vt:lpstr>
      <vt:lpstr>Georgia</vt:lpstr>
      <vt:lpstr>Wingdings 2</vt:lpstr>
      <vt:lpstr>Wingdings</vt:lpstr>
      <vt:lpstr>Calibri</vt:lpstr>
      <vt:lpstr>Symbol</vt:lpstr>
      <vt:lpstr>Administrativní</vt:lpstr>
      <vt:lpstr>Vznik USA</vt:lpstr>
      <vt:lpstr>Vývoj v 17. – 18. století</vt:lpstr>
      <vt:lpstr>Po sedmileté válce</vt:lpstr>
      <vt:lpstr>Začátek bojů</vt:lpstr>
      <vt:lpstr>Snímek 5</vt:lpstr>
      <vt:lpstr>Konec bojů</vt:lpstr>
      <vt:lpstr>Vývoj americké ústavy</vt:lpstr>
      <vt:lpstr>Rozdělení moci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Vznik USA</dc:title>
  <dc:creator>PhDr. Alena Hanáková</dc:creator>
  <cp:lastModifiedBy>Alena</cp:lastModifiedBy>
  <cp:revision>14</cp:revision>
  <dcterms:created xsi:type="dcterms:W3CDTF">2008-05-02T18:16:44Z</dcterms:created>
  <dcterms:modified xsi:type="dcterms:W3CDTF">2022-04-08T15:07:36Z</dcterms:modified>
</cp:coreProperties>
</file>