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57" r:id="rId3"/>
    <p:sldId id="282" r:id="rId4"/>
    <p:sldId id="281" r:id="rId5"/>
    <p:sldId id="283" r:id="rId6"/>
    <p:sldId id="258" r:id="rId7"/>
    <p:sldId id="259" r:id="rId8"/>
    <p:sldId id="260" r:id="rId9"/>
    <p:sldId id="261" r:id="rId10"/>
    <p:sldId id="280" r:id="rId11"/>
    <p:sldId id="263" r:id="rId12"/>
    <p:sldId id="262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3300"/>
    <a:srgbClr val="FF9900"/>
    <a:srgbClr val="FFCC00"/>
    <a:srgbClr val="0033CC"/>
    <a:srgbClr val="CCE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cs-CZ"/>
  <c:chart>
    <c:autoTitleDeleted val="1"/>
    <c:view3D>
      <c:hPercent val="102"/>
      <c:depthPercent val="100"/>
      <c:rAngAx val="1"/>
    </c:view3D>
    <c:floor>
      <c:spPr>
        <a:solidFill>
          <a:srgbClr val="C0C0C0"/>
        </a:solidFill>
        <a:ln w="3175">
          <a:solidFill>
            <a:schemeClr val="tx1"/>
          </a:solidFill>
          <a:prstDash val="solid"/>
        </a:ln>
      </c:spPr>
    </c:floor>
    <c:sideWall>
      <c:spPr>
        <a:noFill/>
        <a:ln w="12700">
          <a:solidFill>
            <a:schemeClr val="tx1"/>
          </a:solidFill>
          <a:prstDash val="solid"/>
        </a:ln>
      </c:spPr>
    </c:sideWall>
    <c:backWall>
      <c:spPr>
        <a:noFill/>
        <a:ln w="12700">
          <a:solidFill>
            <a:schemeClr val="tx1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0.2705314009661835"/>
          <c:y val="5.5913978494623678E-2"/>
          <c:w val="0.70531400966183577"/>
          <c:h val="0.66236559139784945"/>
        </c:manualLayout>
      </c:layout>
      <c:bar3D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1. stav</c:v>
                </c:pt>
              </c:strCache>
            </c:strRef>
          </c:tx>
          <c:spPr>
            <a:solidFill>
              <a:srgbClr val="000080"/>
            </a:solidFill>
            <a:ln w="13813">
              <a:solidFill>
                <a:schemeClr val="tx1"/>
              </a:solidFill>
              <a:prstDash val="solid"/>
            </a:ln>
          </c:spPr>
          <c:cat>
            <c:strRef>
              <c:f>Sheet1!$B$1:$E$1</c:f>
              <c:strCache>
                <c:ptCount val="1"/>
                <c:pt idx="0">
                  <c:v>18. stol.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 formatCode="0.00%">
                  <c:v>1.4999999999999999E-2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2. stav</c:v>
                </c:pt>
              </c:strCache>
            </c:strRef>
          </c:tx>
          <c:spPr>
            <a:solidFill>
              <a:srgbClr val="FF6600"/>
            </a:solidFill>
            <a:ln w="13813">
              <a:solidFill>
                <a:schemeClr val="tx1"/>
              </a:solidFill>
              <a:prstDash val="solid"/>
            </a:ln>
          </c:spPr>
          <c:cat>
            <c:strRef>
              <c:f>Sheet1!$B$1:$E$1</c:f>
              <c:strCache>
                <c:ptCount val="1"/>
                <c:pt idx="0">
                  <c:v>18. stol.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 formatCode="0.00%">
                  <c:v>1.4999999999999999E-2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3. stav</c:v>
                </c:pt>
              </c:strCache>
            </c:strRef>
          </c:tx>
          <c:spPr>
            <a:solidFill>
              <a:schemeClr val="hlink"/>
            </a:solidFill>
            <a:ln w="13813">
              <a:solidFill>
                <a:schemeClr val="tx1"/>
              </a:solidFill>
              <a:prstDash val="solid"/>
            </a:ln>
          </c:spPr>
          <c:cat>
            <c:strRef>
              <c:f>Sheet1!$B$1:$E$1</c:f>
              <c:strCache>
                <c:ptCount val="1"/>
                <c:pt idx="0">
                  <c:v>18. stol.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 formatCode="0%">
                  <c:v>0.97000000013148002</c:v>
                </c:pt>
              </c:numCache>
            </c:numRef>
          </c:val>
        </c:ser>
        <c:gapDepth val="0"/>
        <c:shape val="box"/>
        <c:axId val="191900672"/>
        <c:axId val="192309120"/>
        <c:axId val="0"/>
      </c:bar3DChart>
      <c:catAx>
        <c:axId val="191900672"/>
        <c:scaling>
          <c:orientation val="minMax"/>
        </c:scaling>
        <c:axPos val="b"/>
        <c:numFmt formatCode="General" sourceLinked="1"/>
        <c:tickLblPos val="low"/>
        <c:spPr>
          <a:ln w="3453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958" b="1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cs-CZ"/>
          </a:p>
        </c:txPr>
        <c:crossAx val="192309120"/>
        <c:crosses val="autoZero"/>
        <c:auto val="1"/>
        <c:lblAlgn val="ctr"/>
        <c:lblOffset val="100"/>
        <c:tickLblSkip val="1"/>
        <c:tickMarkSkip val="1"/>
      </c:catAx>
      <c:valAx>
        <c:axId val="192309120"/>
        <c:scaling>
          <c:orientation val="minMax"/>
        </c:scaling>
        <c:axPos val="l"/>
        <c:majorGridlines>
          <c:spPr>
            <a:ln w="3453">
              <a:solidFill>
                <a:schemeClr val="tx1"/>
              </a:solidFill>
              <a:prstDash val="solid"/>
            </a:ln>
          </c:spPr>
        </c:majorGridlines>
        <c:numFmt formatCode="0.00%" sourceLinked="1"/>
        <c:tickLblPos val="nextTo"/>
        <c:spPr>
          <a:ln w="3453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958" b="1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cs-CZ"/>
          </a:p>
        </c:txPr>
        <c:crossAx val="191900672"/>
        <c:crosses val="autoZero"/>
        <c:crossBetween val="between"/>
      </c:valAx>
      <c:spPr>
        <a:noFill/>
        <a:ln w="27627">
          <a:noFill/>
        </a:ln>
      </c:spPr>
    </c:plotArea>
    <c:legend>
      <c:legendPos val="b"/>
      <c:layout>
        <c:manualLayout>
          <c:xMode val="edge"/>
          <c:yMode val="edge"/>
          <c:x val="0.106280193236715"/>
          <c:y val="0.91182795698924735"/>
          <c:w val="0.78743961352657033"/>
          <c:h val="8.1720430107526915E-2"/>
        </c:manualLayout>
      </c:layout>
      <c:spPr>
        <a:noFill/>
        <a:ln w="3453">
          <a:solidFill>
            <a:schemeClr val="tx1"/>
          </a:solidFill>
          <a:prstDash val="solid"/>
        </a:ln>
      </c:spPr>
      <c:txPr>
        <a:bodyPr/>
        <a:lstStyle/>
        <a:p>
          <a:pPr>
            <a:defRPr sz="1800" b="1" i="0" u="none" strike="noStrike" baseline="0">
              <a:solidFill>
                <a:schemeClr val="tx1"/>
              </a:solidFill>
              <a:latin typeface="Arial"/>
              <a:ea typeface="Arial"/>
              <a:cs typeface="Arial"/>
            </a:defRPr>
          </a:pPr>
          <a:endParaRPr lang="cs-CZ"/>
        </a:p>
      </c:txPr>
    </c:legend>
    <c:plotVisOnly val="1"/>
    <c:dispBlanksAs val="gap"/>
  </c:chart>
  <c:spPr>
    <a:noFill/>
    <a:ln>
      <a:noFill/>
    </a:ln>
  </c:spPr>
  <c:txPr>
    <a:bodyPr/>
    <a:lstStyle/>
    <a:p>
      <a:pPr>
        <a:defRPr sz="1958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cs-CZ"/>
    </a:p>
  </c:txPr>
  <c:externalData r:id="rId1"/>
</c:chartSpac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AAA91E-73F1-415A-9C78-8356DB699F9A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89C5E214-2200-4C3B-830D-6CDD814826BB}">
      <dgm:prSet phldrT="[Text]"/>
      <dgm:spPr/>
      <dgm:t>
        <a:bodyPr/>
        <a:lstStyle/>
        <a:p>
          <a:r>
            <a:rPr lang="cs-CZ" dirty="0" smtClean="0"/>
            <a:t>osvícenství</a:t>
          </a:r>
          <a:endParaRPr lang="cs-CZ" dirty="0"/>
        </a:p>
      </dgm:t>
    </dgm:pt>
    <dgm:pt modelId="{06C514BB-E8BC-4C07-B363-1A75B30A066C}" type="parTrans" cxnId="{765590BC-D30C-4073-83FC-370316729955}">
      <dgm:prSet/>
      <dgm:spPr/>
      <dgm:t>
        <a:bodyPr/>
        <a:lstStyle/>
        <a:p>
          <a:endParaRPr lang="cs-CZ"/>
        </a:p>
      </dgm:t>
    </dgm:pt>
    <dgm:pt modelId="{484D0720-A0E6-4781-9008-27ED44051E0C}" type="sibTrans" cxnId="{765590BC-D30C-4073-83FC-370316729955}">
      <dgm:prSet/>
      <dgm:spPr/>
      <dgm:t>
        <a:bodyPr/>
        <a:lstStyle/>
        <a:p>
          <a:endParaRPr lang="cs-CZ"/>
        </a:p>
      </dgm:t>
    </dgm:pt>
    <dgm:pt modelId="{CBD73F91-D5EB-4695-9C38-012BD85C3C64}">
      <dgm:prSet phldrT="[Text]"/>
      <dgm:spPr/>
      <dgm:t>
        <a:bodyPr/>
        <a:lstStyle/>
        <a:p>
          <a:r>
            <a:rPr lang="cs-CZ" dirty="0" smtClean="0"/>
            <a:t>vláda vzniklá z vůle lidu</a:t>
          </a:r>
          <a:endParaRPr lang="cs-CZ" dirty="0"/>
        </a:p>
      </dgm:t>
    </dgm:pt>
    <dgm:pt modelId="{7FAFFD7D-24F0-48F8-8D4E-5082EE09D549}" type="parTrans" cxnId="{FF1FE46F-C7CD-43AE-AB76-DB28A9766A15}">
      <dgm:prSet/>
      <dgm:spPr/>
      <dgm:t>
        <a:bodyPr/>
        <a:lstStyle/>
        <a:p>
          <a:endParaRPr lang="cs-CZ"/>
        </a:p>
      </dgm:t>
    </dgm:pt>
    <dgm:pt modelId="{8D67A9D9-89E4-41C3-AADC-B497571C34C0}" type="sibTrans" cxnId="{FF1FE46F-C7CD-43AE-AB76-DB28A9766A15}">
      <dgm:prSet/>
      <dgm:spPr/>
      <dgm:t>
        <a:bodyPr/>
        <a:lstStyle/>
        <a:p>
          <a:endParaRPr lang="cs-CZ"/>
        </a:p>
      </dgm:t>
    </dgm:pt>
    <dgm:pt modelId="{4F1DC82F-5964-404D-B686-35DAA228AD4E}">
      <dgm:prSet phldrT="[Text]"/>
      <dgm:spPr/>
      <dgm:t>
        <a:bodyPr/>
        <a:lstStyle/>
        <a:p>
          <a:r>
            <a:rPr lang="cs-CZ" dirty="0" smtClean="0"/>
            <a:t>rozdělení moci</a:t>
          </a:r>
          <a:endParaRPr lang="cs-CZ" dirty="0"/>
        </a:p>
      </dgm:t>
    </dgm:pt>
    <dgm:pt modelId="{A9A47349-9DF8-4F53-A207-8D23DACB0CB6}" type="parTrans" cxnId="{567127ED-0557-4DCF-9450-E5F81E71775B}">
      <dgm:prSet/>
      <dgm:spPr/>
      <dgm:t>
        <a:bodyPr/>
        <a:lstStyle/>
        <a:p>
          <a:endParaRPr lang="cs-CZ"/>
        </a:p>
      </dgm:t>
    </dgm:pt>
    <dgm:pt modelId="{1E128040-C59B-4605-BAF9-B9A776478118}" type="sibTrans" cxnId="{567127ED-0557-4DCF-9450-E5F81E71775B}">
      <dgm:prSet/>
      <dgm:spPr/>
      <dgm:t>
        <a:bodyPr/>
        <a:lstStyle/>
        <a:p>
          <a:endParaRPr lang="cs-CZ"/>
        </a:p>
      </dgm:t>
    </dgm:pt>
    <dgm:pt modelId="{9DB014CD-BAD0-4711-9FDA-E0329A5E4137}">
      <dgm:prSet phldrT="[Text]"/>
      <dgm:spPr/>
      <dgm:t>
        <a:bodyPr/>
        <a:lstStyle/>
        <a:p>
          <a:r>
            <a:rPr lang="cs-CZ" dirty="0" smtClean="0"/>
            <a:t>hospodářství</a:t>
          </a:r>
          <a:endParaRPr lang="cs-CZ" dirty="0"/>
        </a:p>
      </dgm:t>
    </dgm:pt>
    <dgm:pt modelId="{4B0134E9-9983-430F-9747-F3D7878211E9}" type="parTrans" cxnId="{9398D1C1-0B2B-49F6-9EFA-0243C5F2B830}">
      <dgm:prSet/>
      <dgm:spPr/>
      <dgm:t>
        <a:bodyPr/>
        <a:lstStyle/>
        <a:p>
          <a:endParaRPr lang="cs-CZ"/>
        </a:p>
      </dgm:t>
    </dgm:pt>
    <dgm:pt modelId="{A59145A5-C8B6-48F3-BD02-F75D3100410C}" type="sibTrans" cxnId="{9398D1C1-0B2B-49F6-9EFA-0243C5F2B830}">
      <dgm:prSet/>
      <dgm:spPr/>
      <dgm:t>
        <a:bodyPr/>
        <a:lstStyle/>
        <a:p>
          <a:endParaRPr lang="cs-CZ"/>
        </a:p>
      </dgm:t>
    </dgm:pt>
    <dgm:pt modelId="{EB885D89-8A4D-41CF-A47A-10DEC2E44F9B}">
      <dgm:prSet phldrT="[Text]"/>
      <dgm:spPr/>
      <dgm:t>
        <a:bodyPr/>
        <a:lstStyle/>
        <a:p>
          <a:r>
            <a:rPr lang="cs-CZ" dirty="0" smtClean="0"/>
            <a:t>3. stav: vysoké daně</a:t>
          </a:r>
          <a:endParaRPr lang="cs-CZ" dirty="0"/>
        </a:p>
      </dgm:t>
    </dgm:pt>
    <dgm:pt modelId="{BA2098FF-FA69-4B3A-9876-F5910C9B62B9}" type="parTrans" cxnId="{AA56838D-932C-4B71-B072-E57015BE7B44}">
      <dgm:prSet/>
      <dgm:spPr/>
      <dgm:t>
        <a:bodyPr/>
        <a:lstStyle/>
        <a:p>
          <a:endParaRPr lang="cs-CZ"/>
        </a:p>
      </dgm:t>
    </dgm:pt>
    <dgm:pt modelId="{B3998F28-39C5-47A5-AD24-5CADE1AC2387}" type="sibTrans" cxnId="{AA56838D-932C-4B71-B072-E57015BE7B44}">
      <dgm:prSet/>
      <dgm:spPr/>
      <dgm:t>
        <a:bodyPr/>
        <a:lstStyle/>
        <a:p>
          <a:endParaRPr lang="cs-CZ"/>
        </a:p>
      </dgm:t>
    </dgm:pt>
    <dgm:pt modelId="{68994C6C-03A1-4D13-A475-42AFDA699BEF}">
      <dgm:prSet phldrT="[Text]"/>
      <dgm:spPr/>
      <dgm:t>
        <a:bodyPr/>
        <a:lstStyle/>
        <a:p>
          <a:r>
            <a:rPr lang="cs-CZ" dirty="0" smtClean="0"/>
            <a:t>chudoba</a:t>
          </a:r>
          <a:endParaRPr lang="cs-CZ" dirty="0"/>
        </a:p>
      </dgm:t>
    </dgm:pt>
    <dgm:pt modelId="{5032524C-4BEA-481F-8F6D-88B255AB5A99}" type="parTrans" cxnId="{23164BFD-B153-4BF5-8399-F8972A6D2732}">
      <dgm:prSet/>
      <dgm:spPr/>
      <dgm:t>
        <a:bodyPr/>
        <a:lstStyle/>
        <a:p>
          <a:endParaRPr lang="cs-CZ"/>
        </a:p>
      </dgm:t>
    </dgm:pt>
    <dgm:pt modelId="{F58D00D1-505A-46B4-835B-02B7F4D59D5B}" type="sibTrans" cxnId="{23164BFD-B153-4BF5-8399-F8972A6D2732}">
      <dgm:prSet/>
      <dgm:spPr/>
      <dgm:t>
        <a:bodyPr/>
        <a:lstStyle/>
        <a:p>
          <a:endParaRPr lang="cs-CZ"/>
        </a:p>
      </dgm:t>
    </dgm:pt>
    <dgm:pt modelId="{6C586B05-A22B-41D9-8AD8-0B5F7F1A8E8B}">
      <dgm:prSet phldrT="[Text]"/>
      <dgm:spPr/>
      <dgm:t>
        <a:bodyPr/>
        <a:lstStyle/>
        <a:p>
          <a:r>
            <a:rPr lang="cs-CZ" dirty="0" smtClean="0"/>
            <a:t>politická situace</a:t>
          </a:r>
          <a:endParaRPr lang="cs-CZ" dirty="0"/>
        </a:p>
      </dgm:t>
    </dgm:pt>
    <dgm:pt modelId="{3263B258-610C-4E04-8B9C-1D1BE4F8DCFE}" type="parTrans" cxnId="{15023A3C-2737-4077-83C3-1CD781C5AEB3}">
      <dgm:prSet/>
      <dgm:spPr/>
      <dgm:t>
        <a:bodyPr/>
        <a:lstStyle/>
        <a:p>
          <a:endParaRPr lang="cs-CZ"/>
        </a:p>
      </dgm:t>
    </dgm:pt>
    <dgm:pt modelId="{66F082A5-5444-450A-8221-81D9907DEF8D}" type="sibTrans" cxnId="{15023A3C-2737-4077-83C3-1CD781C5AEB3}">
      <dgm:prSet/>
      <dgm:spPr/>
      <dgm:t>
        <a:bodyPr/>
        <a:lstStyle/>
        <a:p>
          <a:endParaRPr lang="cs-CZ"/>
        </a:p>
      </dgm:t>
    </dgm:pt>
    <dgm:pt modelId="{0F862470-52B6-45AF-B6EC-E7DFF2A98379}">
      <dgm:prSet phldrT="[Text]"/>
      <dgm:spPr/>
      <dgm:t>
        <a:bodyPr/>
        <a:lstStyle/>
        <a:p>
          <a:r>
            <a:rPr lang="cs-CZ" dirty="0" smtClean="0"/>
            <a:t>král - absolutismus</a:t>
          </a:r>
          <a:endParaRPr lang="cs-CZ" dirty="0"/>
        </a:p>
      </dgm:t>
    </dgm:pt>
    <dgm:pt modelId="{F52115F1-98A4-40AA-9CE9-328E54908A8A}" type="parTrans" cxnId="{59E9850D-B9B7-40AC-BF6D-019E14C4066D}">
      <dgm:prSet/>
      <dgm:spPr/>
      <dgm:t>
        <a:bodyPr/>
        <a:lstStyle/>
        <a:p>
          <a:endParaRPr lang="cs-CZ"/>
        </a:p>
      </dgm:t>
    </dgm:pt>
    <dgm:pt modelId="{CEE95BBD-6EDE-4AFE-ADD8-366B1D9FF256}" type="sibTrans" cxnId="{59E9850D-B9B7-40AC-BF6D-019E14C4066D}">
      <dgm:prSet/>
      <dgm:spPr/>
      <dgm:t>
        <a:bodyPr/>
        <a:lstStyle/>
        <a:p>
          <a:endParaRPr lang="cs-CZ"/>
        </a:p>
      </dgm:t>
    </dgm:pt>
    <dgm:pt modelId="{289F1B56-8C8B-432F-B120-65EF2737E71D}">
      <dgm:prSet phldrT="[Text]"/>
      <dgm:spPr/>
      <dgm:t>
        <a:bodyPr/>
        <a:lstStyle/>
        <a:p>
          <a:r>
            <a:rPr lang="cs-CZ" dirty="0" smtClean="0"/>
            <a:t>nespokojenost</a:t>
          </a:r>
          <a:endParaRPr lang="cs-CZ" dirty="0"/>
        </a:p>
      </dgm:t>
    </dgm:pt>
    <dgm:pt modelId="{EE62408E-D34A-4A19-BE78-59E3E1E60661}" type="parTrans" cxnId="{530B5053-A86E-46AF-BAE6-95F48CFC73B7}">
      <dgm:prSet/>
      <dgm:spPr/>
      <dgm:t>
        <a:bodyPr/>
        <a:lstStyle/>
        <a:p>
          <a:endParaRPr lang="cs-CZ"/>
        </a:p>
      </dgm:t>
    </dgm:pt>
    <dgm:pt modelId="{E15E846D-D2BB-4F97-BF92-C1FB7FE84807}" type="sibTrans" cxnId="{530B5053-A86E-46AF-BAE6-95F48CFC73B7}">
      <dgm:prSet/>
      <dgm:spPr/>
      <dgm:t>
        <a:bodyPr/>
        <a:lstStyle/>
        <a:p>
          <a:endParaRPr lang="cs-CZ"/>
        </a:p>
      </dgm:t>
    </dgm:pt>
    <dgm:pt modelId="{7B3BC4F5-BBDA-43FB-844E-A66669755323}">
      <dgm:prSet phldrT="[Text]"/>
      <dgm:spPr/>
      <dgm:t>
        <a:bodyPr/>
        <a:lstStyle/>
        <a:p>
          <a:r>
            <a:rPr lang="cs-CZ" dirty="0" smtClean="0"/>
            <a:t>duchovenstvo</a:t>
          </a:r>
          <a:endParaRPr lang="cs-CZ" dirty="0"/>
        </a:p>
      </dgm:t>
    </dgm:pt>
    <dgm:pt modelId="{4218225A-7B6F-4A93-B773-3D611B218915}" type="parTrans" cxnId="{8FC212AA-0CF9-414F-AFD3-DBC3EEE6470C}">
      <dgm:prSet/>
      <dgm:spPr/>
    </dgm:pt>
    <dgm:pt modelId="{8C62BB5D-59EA-4DF4-B084-0ADD013387C4}" type="sibTrans" cxnId="{8FC212AA-0CF9-414F-AFD3-DBC3EEE6470C}">
      <dgm:prSet/>
      <dgm:spPr/>
    </dgm:pt>
    <dgm:pt modelId="{AD91A155-55CB-4FC1-881E-B833FE4EF146}">
      <dgm:prSet phldrT="[Text]"/>
      <dgm:spPr/>
      <dgm:t>
        <a:bodyPr/>
        <a:lstStyle/>
        <a:p>
          <a:r>
            <a:rPr lang="cs-CZ" dirty="0" smtClean="0"/>
            <a:t>3. stav</a:t>
          </a:r>
          <a:endParaRPr lang="cs-CZ" dirty="0"/>
        </a:p>
      </dgm:t>
    </dgm:pt>
    <dgm:pt modelId="{63DD3155-1129-4499-BCD6-A05D641D14EA}" type="parTrans" cxnId="{7AB4678F-9302-4CA8-B5FB-4F14180944EC}">
      <dgm:prSet/>
      <dgm:spPr/>
    </dgm:pt>
    <dgm:pt modelId="{F62FF4CA-12DE-48C5-ADA7-16B7DA70B82C}" type="sibTrans" cxnId="{7AB4678F-9302-4CA8-B5FB-4F14180944EC}">
      <dgm:prSet/>
      <dgm:spPr/>
    </dgm:pt>
    <dgm:pt modelId="{A26CD635-8734-4C19-B588-1AE921F09767}">
      <dgm:prSet phldrT="[Text]"/>
      <dgm:spPr/>
      <dgm:t>
        <a:bodyPr/>
        <a:lstStyle/>
        <a:p>
          <a:r>
            <a:rPr lang="cs-CZ" dirty="0" smtClean="0"/>
            <a:t> šlechta</a:t>
          </a:r>
          <a:endParaRPr lang="cs-CZ" dirty="0"/>
        </a:p>
      </dgm:t>
    </dgm:pt>
    <dgm:pt modelId="{EDA053E5-BA70-49D4-9F3C-9329FE603CD8}" type="parTrans" cxnId="{5F3B5751-5592-4AB0-8EC5-D3405806A42E}">
      <dgm:prSet/>
      <dgm:spPr/>
    </dgm:pt>
    <dgm:pt modelId="{A3694342-2CB6-4AB8-925B-BF1A42A1A214}" type="sibTrans" cxnId="{5F3B5751-5592-4AB0-8EC5-D3405806A42E}">
      <dgm:prSet/>
      <dgm:spPr/>
    </dgm:pt>
    <dgm:pt modelId="{5FA34D98-C5EE-4FA1-8A2B-8118777A70DF}" type="pres">
      <dgm:prSet presAssocID="{B2AAA91E-73F1-415A-9C78-8356DB699F9A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C59153F5-A014-488F-98F4-8DCE6ED7F96E}" type="pres">
      <dgm:prSet presAssocID="{B2AAA91E-73F1-415A-9C78-8356DB699F9A}" presName="cycle" presStyleCnt="0"/>
      <dgm:spPr/>
    </dgm:pt>
    <dgm:pt modelId="{0596C7BB-8638-4F37-B224-7E419B48F15D}" type="pres">
      <dgm:prSet presAssocID="{B2AAA91E-73F1-415A-9C78-8356DB699F9A}" presName="centerShape" presStyleCnt="0"/>
      <dgm:spPr/>
    </dgm:pt>
    <dgm:pt modelId="{F356C52F-BE6E-40AF-8D16-FDE326669048}" type="pres">
      <dgm:prSet presAssocID="{B2AAA91E-73F1-415A-9C78-8356DB699F9A}" presName="connSite" presStyleLbl="node1" presStyleIdx="0" presStyleCnt="4"/>
      <dgm:spPr/>
    </dgm:pt>
    <dgm:pt modelId="{2AE25E54-7D01-4479-AE9B-DCFE2C70F6FB}" type="pres">
      <dgm:prSet presAssocID="{B2AAA91E-73F1-415A-9C78-8356DB699F9A}" presName="visible" presStyleLbl="nod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7A93D26E-4286-4A3E-AF3F-F025D85211F8}" type="pres">
      <dgm:prSet presAssocID="{06C514BB-E8BC-4C07-B363-1A75B30A066C}" presName="Name25" presStyleLbl="parChTrans1D1" presStyleIdx="0" presStyleCnt="3"/>
      <dgm:spPr/>
    </dgm:pt>
    <dgm:pt modelId="{0E8A34BF-439B-4E2C-BE09-1DADD71FD15D}" type="pres">
      <dgm:prSet presAssocID="{89C5E214-2200-4C3B-830D-6CDD814826BB}" presName="node" presStyleCnt="0"/>
      <dgm:spPr/>
    </dgm:pt>
    <dgm:pt modelId="{EE9CBEFB-10C5-4E31-B0E7-9F4FEF241378}" type="pres">
      <dgm:prSet presAssocID="{89C5E214-2200-4C3B-830D-6CDD814826BB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F7AE2567-1401-4A4E-B3FE-4F5353A01D0F}" type="pres">
      <dgm:prSet presAssocID="{89C5E214-2200-4C3B-830D-6CDD814826BB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275F9833-3445-473A-A1A6-8A77CBE1B27A}" type="pres">
      <dgm:prSet presAssocID="{4B0134E9-9983-430F-9747-F3D7878211E9}" presName="Name25" presStyleLbl="parChTrans1D1" presStyleIdx="1" presStyleCnt="3"/>
      <dgm:spPr/>
    </dgm:pt>
    <dgm:pt modelId="{63F6F451-4F28-468E-96B6-C4E8C212DE6D}" type="pres">
      <dgm:prSet presAssocID="{9DB014CD-BAD0-4711-9FDA-E0329A5E4137}" presName="node" presStyleCnt="0"/>
      <dgm:spPr/>
    </dgm:pt>
    <dgm:pt modelId="{C9463DB6-0178-418F-B24C-7F1BB475F895}" type="pres">
      <dgm:prSet presAssocID="{9DB014CD-BAD0-4711-9FDA-E0329A5E4137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8FB2248E-AF52-478E-879E-B86145896698}" type="pres">
      <dgm:prSet presAssocID="{9DB014CD-BAD0-4711-9FDA-E0329A5E4137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846ED9AF-3BF7-4631-BDB1-D69213C10A31}" type="pres">
      <dgm:prSet presAssocID="{3263B258-610C-4E04-8B9C-1D1BE4F8DCFE}" presName="Name25" presStyleLbl="parChTrans1D1" presStyleIdx="2" presStyleCnt="3"/>
      <dgm:spPr/>
    </dgm:pt>
    <dgm:pt modelId="{3EA7B829-7228-44A5-A987-F4C45403B7E9}" type="pres">
      <dgm:prSet presAssocID="{6C586B05-A22B-41D9-8AD8-0B5F7F1A8E8B}" presName="node" presStyleCnt="0"/>
      <dgm:spPr/>
    </dgm:pt>
    <dgm:pt modelId="{626F7DF5-175E-4900-94B8-3F8B45C7F89C}" type="pres">
      <dgm:prSet presAssocID="{6C586B05-A22B-41D9-8AD8-0B5F7F1A8E8B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F804BC97-B620-4D26-A053-C1F4D19B3538}" type="pres">
      <dgm:prSet presAssocID="{6C586B05-A22B-41D9-8AD8-0B5F7F1A8E8B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7AB4678F-9302-4CA8-B5FB-4F14180944EC}" srcId="{6C586B05-A22B-41D9-8AD8-0B5F7F1A8E8B}" destId="{AD91A155-55CB-4FC1-881E-B833FE4EF146}" srcOrd="4" destOrd="0" parTransId="{63DD3155-1129-4499-BCD6-A05D641D14EA}" sibTransId="{F62FF4CA-12DE-48C5-ADA7-16B7DA70B82C}"/>
    <dgm:cxn modelId="{8FC212AA-0CF9-414F-AFD3-DBC3EEE6470C}" srcId="{6C586B05-A22B-41D9-8AD8-0B5F7F1A8E8B}" destId="{7B3BC4F5-BBDA-43FB-844E-A66669755323}" srcOrd="3" destOrd="0" parTransId="{4218225A-7B6F-4A93-B773-3D611B218915}" sibTransId="{8C62BB5D-59EA-4DF4-B084-0ADD013387C4}"/>
    <dgm:cxn modelId="{FCFABBFF-9F58-487E-A520-7411AB0625D3}" type="presOf" srcId="{89C5E214-2200-4C3B-830D-6CDD814826BB}" destId="{EE9CBEFB-10C5-4E31-B0E7-9F4FEF241378}" srcOrd="0" destOrd="0" presId="urn:microsoft.com/office/officeart/2005/8/layout/radial2"/>
    <dgm:cxn modelId="{21FD39B0-B719-462B-A567-DFADAA9E35E4}" type="presOf" srcId="{A26CD635-8734-4C19-B588-1AE921F09767}" destId="{F804BC97-B620-4D26-A053-C1F4D19B3538}" srcOrd="0" destOrd="2" presId="urn:microsoft.com/office/officeart/2005/8/layout/radial2"/>
    <dgm:cxn modelId="{B494D991-928D-414F-AFD3-E2DC9E19C412}" type="presOf" srcId="{EB885D89-8A4D-41CF-A47A-10DEC2E44F9B}" destId="{8FB2248E-AF52-478E-879E-B86145896698}" srcOrd="0" destOrd="0" presId="urn:microsoft.com/office/officeart/2005/8/layout/radial2"/>
    <dgm:cxn modelId="{5F3B5751-5592-4AB0-8EC5-D3405806A42E}" srcId="{6C586B05-A22B-41D9-8AD8-0B5F7F1A8E8B}" destId="{A26CD635-8734-4C19-B588-1AE921F09767}" srcOrd="2" destOrd="0" parTransId="{EDA053E5-BA70-49D4-9F3C-9329FE603CD8}" sibTransId="{A3694342-2CB6-4AB8-925B-BF1A42A1A214}"/>
    <dgm:cxn modelId="{765590BC-D30C-4073-83FC-370316729955}" srcId="{B2AAA91E-73F1-415A-9C78-8356DB699F9A}" destId="{89C5E214-2200-4C3B-830D-6CDD814826BB}" srcOrd="0" destOrd="0" parTransId="{06C514BB-E8BC-4C07-B363-1A75B30A066C}" sibTransId="{484D0720-A0E6-4781-9008-27ED44051E0C}"/>
    <dgm:cxn modelId="{530B5053-A86E-46AF-BAE6-95F48CFC73B7}" srcId="{6C586B05-A22B-41D9-8AD8-0B5F7F1A8E8B}" destId="{289F1B56-8C8B-432F-B120-65EF2737E71D}" srcOrd="1" destOrd="0" parTransId="{EE62408E-D34A-4A19-BE78-59E3E1E60661}" sibTransId="{E15E846D-D2BB-4F97-BF92-C1FB7FE84807}"/>
    <dgm:cxn modelId="{567127ED-0557-4DCF-9450-E5F81E71775B}" srcId="{89C5E214-2200-4C3B-830D-6CDD814826BB}" destId="{4F1DC82F-5964-404D-B686-35DAA228AD4E}" srcOrd="1" destOrd="0" parTransId="{A9A47349-9DF8-4F53-A207-8D23DACB0CB6}" sibTransId="{1E128040-C59B-4605-BAF9-B9A776478118}"/>
    <dgm:cxn modelId="{8752E2A2-BAEC-4750-BC89-3DA9C48BC7E2}" type="presOf" srcId="{7B3BC4F5-BBDA-43FB-844E-A66669755323}" destId="{F804BC97-B620-4D26-A053-C1F4D19B3538}" srcOrd="0" destOrd="3" presId="urn:microsoft.com/office/officeart/2005/8/layout/radial2"/>
    <dgm:cxn modelId="{21FDA263-714B-4CFA-9D3C-7BDE216CAE05}" type="presOf" srcId="{9DB014CD-BAD0-4711-9FDA-E0329A5E4137}" destId="{C9463DB6-0178-418F-B24C-7F1BB475F895}" srcOrd="0" destOrd="0" presId="urn:microsoft.com/office/officeart/2005/8/layout/radial2"/>
    <dgm:cxn modelId="{844B40ED-4910-452E-AB60-CB42D0843FB1}" type="presOf" srcId="{B2AAA91E-73F1-415A-9C78-8356DB699F9A}" destId="{5FA34D98-C5EE-4FA1-8A2B-8118777A70DF}" srcOrd="0" destOrd="0" presId="urn:microsoft.com/office/officeart/2005/8/layout/radial2"/>
    <dgm:cxn modelId="{B8B6ACFA-63DB-43B1-8FCC-59F66C5318D4}" type="presOf" srcId="{289F1B56-8C8B-432F-B120-65EF2737E71D}" destId="{F804BC97-B620-4D26-A053-C1F4D19B3538}" srcOrd="0" destOrd="1" presId="urn:microsoft.com/office/officeart/2005/8/layout/radial2"/>
    <dgm:cxn modelId="{FF1FE46F-C7CD-43AE-AB76-DB28A9766A15}" srcId="{89C5E214-2200-4C3B-830D-6CDD814826BB}" destId="{CBD73F91-D5EB-4695-9C38-012BD85C3C64}" srcOrd="0" destOrd="0" parTransId="{7FAFFD7D-24F0-48F8-8D4E-5082EE09D549}" sibTransId="{8D67A9D9-89E4-41C3-AADC-B497571C34C0}"/>
    <dgm:cxn modelId="{F11EB1FC-BD1A-4F00-83A8-7A5DB2CE5D2D}" type="presOf" srcId="{0F862470-52B6-45AF-B6EC-E7DFF2A98379}" destId="{F804BC97-B620-4D26-A053-C1F4D19B3538}" srcOrd="0" destOrd="0" presId="urn:microsoft.com/office/officeart/2005/8/layout/radial2"/>
    <dgm:cxn modelId="{23164BFD-B153-4BF5-8399-F8972A6D2732}" srcId="{9DB014CD-BAD0-4711-9FDA-E0329A5E4137}" destId="{68994C6C-03A1-4D13-A475-42AFDA699BEF}" srcOrd="1" destOrd="0" parTransId="{5032524C-4BEA-481F-8F6D-88B255AB5A99}" sibTransId="{F58D00D1-505A-46B4-835B-02B7F4D59D5B}"/>
    <dgm:cxn modelId="{D2154E10-2BCC-4D80-8C8F-83336562D8A3}" type="presOf" srcId="{4F1DC82F-5964-404D-B686-35DAA228AD4E}" destId="{F7AE2567-1401-4A4E-B3FE-4F5353A01D0F}" srcOrd="0" destOrd="1" presId="urn:microsoft.com/office/officeart/2005/8/layout/radial2"/>
    <dgm:cxn modelId="{AA56838D-932C-4B71-B072-E57015BE7B44}" srcId="{9DB014CD-BAD0-4711-9FDA-E0329A5E4137}" destId="{EB885D89-8A4D-41CF-A47A-10DEC2E44F9B}" srcOrd="0" destOrd="0" parTransId="{BA2098FF-FA69-4B3A-9876-F5910C9B62B9}" sibTransId="{B3998F28-39C5-47A5-AD24-5CADE1AC2387}"/>
    <dgm:cxn modelId="{15023A3C-2737-4077-83C3-1CD781C5AEB3}" srcId="{B2AAA91E-73F1-415A-9C78-8356DB699F9A}" destId="{6C586B05-A22B-41D9-8AD8-0B5F7F1A8E8B}" srcOrd="2" destOrd="0" parTransId="{3263B258-610C-4E04-8B9C-1D1BE4F8DCFE}" sibTransId="{66F082A5-5444-450A-8221-81D9907DEF8D}"/>
    <dgm:cxn modelId="{008D442B-AE6E-4C3C-90E3-E8DBB26DB893}" type="presOf" srcId="{4B0134E9-9983-430F-9747-F3D7878211E9}" destId="{275F9833-3445-473A-A1A6-8A77CBE1B27A}" srcOrd="0" destOrd="0" presId="urn:microsoft.com/office/officeart/2005/8/layout/radial2"/>
    <dgm:cxn modelId="{59E9850D-B9B7-40AC-BF6D-019E14C4066D}" srcId="{6C586B05-A22B-41D9-8AD8-0B5F7F1A8E8B}" destId="{0F862470-52B6-45AF-B6EC-E7DFF2A98379}" srcOrd="0" destOrd="0" parTransId="{F52115F1-98A4-40AA-9CE9-328E54908A8A}" sibTransId="{CEE95BBD-6EDE-4AFE-ADD8-366B1D9FF256}"/>
    <dgm:cxn modelId="{37E63782-354D-4E31-96B9-B94C1A791DCA}" type="presOf" srcId="{CBD73F91-D5EB-4695-9C38-012BD85C3C64}" destId="{F7AE2567-1401-4A4E-B3FE-4F5353A01D0F}" srcOrd="0" destOrd="0" presId="urn:microsoft.com/office/officeart/2005/8/layout/radial2"/>
    <dgm:cxn modelId="{9398D1C1-0B2B-49F6-9EFA-0243C5F2B830}" srcId="{B2AAA91E-73F1-415A-9C78-8356DB699F9A}" destId="{9DB014CD-BAD0-4711-9FDA-E0329A5E4137}" srcOrd="1" destOrd="0" parTransId="{4B0134E9-9983-430F-9747-F3D7878211E9}" sibTransId="{A59145A5-C8B6-48F3-BD02-F75D3100410C}"/>
    <dgm:cxn modelId="{3E9908F4-8E4E-47B6-BF37-67291F10FECB}" type="presOf" srcId="{06C514BB-E8BC-4C07-B363-1A75B30A066C}" destId="{7A93D26E-4286-4A3E-AF3F-F025D85211F8}" srcOrd="0" destOrd="0" presId="urn:microsoft.com/office/officeart/2005/8/layout/radial2"/>
    <dgm:cxn modelId="{99FF9A7E-9999-4AEC-A80A-CD5E11124C0A}" type="presOf" srcId="{3263B258-610C-4E04-8B9C-1D1BE4F8DCFE}" destId="{846ED9AF-3BF7-4631-BDB1-D69213C10A31}" srcOrd="0" destOrd="0" presId="urn:microsoft.com/office/officeart/2005/8/layout/radial2"/>
    <dgm:cxn modelId="{0CEA312E-5668-4A56-9B31-A423C86A6BAC}" type="presOf" srcId="{AD91A155-55CB-4FC1-881E-B833FE4EF146}" destId="{F804BC97-B620-4D26-A053-C1F4D19B3538}" srcOrd="0" destOrd="4" presId="urn:microsoft.com/office/officeart/2005/8/layout/radial2"/>
    <dgm:cxn modelId="{1BC3045C-47D7-4E15-979E-98B9D8DD2CDE}" type="presOf" srcId="{68994C6C-03A1-4D13-A475-42AFDA699BEF}" destId="{8FB2248E-AF52-478E-879E-B86145896698}" srcOrd="0" destOrd="1" presId="urn:microsoft.com/office/officeart/2005/8/layout/radial2"/>
    <dgm:cxn modelId="{73993ECC-2FDD-4371-A3B4-096B3AB65530}" type="presOf" srcId="{6C586B05-A22B-41D9-8AD8-0B5F7F1A8E8B}" destId="{626F7DF5-175E-4900-94B8-3F8B45C7F89C}" srcOrd="0" destOrd="0" presId="urn:microsoft.com/office/officeart/2005/8/layout/radial2"/>
    <dgm:cxn modelId="{3488F797-5FD2-4B22-B3DD-8F4AD7B6BC72}" type="presParOf" srcId="{5FA34D98-C5EE-4FA1-8A2B-8118777A70DF}" destId="{C59153F5-A014-488F-98F4-8DCE6ED7F96E}" srcOrd="0" destOrd="0" presId="urn:microsoft.com/office/officeart/2005/8/layout/radial2"/>
    <dgm:cxn modelId="{95003EFB-D846-437B-AAD1-1C42896CAD66}" type="presParOf" srcId="{C59153F5-A014-488F-98F4-8DCE6ED7F96E}" destId="{0596C7BB-8638-4F37-B224-7E419B48F15D}" srcOrd="0" destOrd="0" presId="urn:microsoft.com/office/officeart/2005/8/layout/radial2"/>
    <dgm:cxn modelId="{CB96CED2-27B1-4015-A7D8-84AE92B35E05}" type="presParOf" srcId="{0596C7BB-8638-4F37-B224-7E419B48F15D}" destId="{F356C52F-BE6E-40AF-8D16-FDE326669048}" srcOrd="0" destOrd="0" presId="urn:microsoft.com/office/officeart/2005/8/layout/radial2"/>
    <dgm:cxn modelId="{271B0338-FDA7-4177-A558-D4D5A09EA325}" type="presParOf" srcId="{0596C7BB-8638-4F37-B224-7E419B48F15D}" destId="{2AE25E54-7D01-4479-AE9B-DCFE2C70F6FB}" srcOrd="1" destOrd="0" presId="urn:microsoft.com/office/officeart/2005/8/layout/radial2"/>
    <dgm:cxn modelId="{53A3A8E9-B9BF-4A99-92FC-3599B7650CC5}" type="presParOf" srcId="{C59153F5-A014-488F-98F4-8DCE6ED7F96E}" destId="{7A93D26E-4286-4A3E-AF3F-F025D85211F8}" srcOrd="1" destOrd="0" presId="urn:microsoft.com/office/officeart/2005/8/layout/radial2"/>
    <dgm:cxn modelId="{EBA2C912-1A49-47FF-A088-59BF99AB5923}" type="presParOf" srcId="{C59153F5-A014-488F-98F4-8DCE6ED7F96E}" destId="{0E8A34BF-439B-4E2C-BE09-1DADD71FD15D}" srcOrd="2" destOrd="0" presId="urn:microsoft.com/office/officeart/2005/8/layout/radial2"/>
    <dgm:cxn modelId="{C27C8FA7-276F-4B43-984E-80E20C74C4AE}" type="presParOf" srcId="{0E8A34BF-439B-4E2C-BE09-1DADD71FD15D}" destId="{EE9CBEFB-10C5-4E31-B0E7-9F4FEF241378}" srcOrd="0" destOrd="0" presId="urn:microsoft.com/office/officeart/2005/8/layout/radial2"/>
    <dgm:cxn modelId="{43246FC5-3A1A-446D-B145-250EA08E266E}" type="presParOf" srcId="{0E8A34BF-439B-4E2C-BE09-1DADD71FD15D}" destId="{F7AE2567-1401-4A4E-B3FE-4F5353A01D0F}" srcOrd="1" destOrd="0" presId="urn:microsoft.com/office/officeart/2005/8/layout/radial2"/>
    <dgm:cxn modelId="{4C5F7DE4-7586-4329-A55F-840BD2A940B9}" type="presParOf" srcId="{C59153F5-A014-488F-98F4-8DCE6ED7F96E}" destId="{275F9833-3445-473A-A1A6-8A77CBE1B27A}" srcOrd="3" destOrd="0" presId="urn:microsoft.com/office/officeart/2005/8/layout/radial2"/>
    <dgm:cxn modelId="{E11BCEC2-FB01-427A-8B01-2DF04DC13CAC}" type="presParOf" srcId="{C59153F5-A014-488F-98F4-8DCE6ED7F96E}" destId="{63F6F451-4F28-468E-96B6-C4E8C212DE6D}" srcOrd="4" destOrd="0" presId="urn:microsoft.com/office/officeart/2005/8/layout/radial2"/>
    <dgm:cxn modelId="{EDD30AFF-741F-4F53-9A85-BD0925981B0E}" type="presParOf" srcId="{63F6F451-4F28-468E-96B6-C4E8C212DE6D}" destId="{C9463DB6-0178-418F-B24C-7F1BB475F895}" srcOrd="0" destOrd="0" presId="urn:microsoft.com/office/officeart/2005/8/layout/radial2"/>
    <dgm:cxn modelId="{E002A13C-60D2-49F3-8D40-72537E91490E}" type="presParOf" srcId="{63F6F451-4F28-468E-96B6-C4E8C212DE6D}" destId="{8FB2248E-AF52-478E-879E-B86145896698}" srcOrd="1" destOrd="0" presId="urn:microsoft.com/office/officeart/2005/8/layout/radial2"/>
    <dgm:cxn modelId="{D431E752-CA43-44CB-B0CB-4A5010CADACE}" type="presParOf" srcId="{C59153F5-A014-488F-98F4-8DCE6ED7F96E}" destId="{846ED9AF-3BF7-4631-BDB1-D69213C10A31}" srcOrd="5" destOrd="0" presId="urn:microsoft.com/office/officeart/2005/8/layout/radial2"/>
    <dgm:cxn modelId="{F46BD12A-9E16-4F94-B992-F1921A40EE86}" type="presParOf" srcId="{C59153F5-A014-488F-98F4-8DCE6ED7F96E}" destId="{3EA7B829-7228-44A5-A987-F4C45403B7E9}" srcOrd="6" destOrd="0" presId="urn:microsoft.com/office/officeart/2005/8/layout/radial2"/>
    <dgm:cxn modelId="{26BC0523-6641-4778-97CE-ED188CBA1D5B}" type="presParOf" srcId="{3EA7B829-7228-44A5-A987-F4C45403B7E9}" destId="{626F7DF5-175E-4900-94B8-3F8B45C7F89C}" srcOrd="0" destOrd="0" presId="urn:microsoft.com/office/officeart/2005/8/layout/radial2"/>
    <dgm:cxn modelId="{DA377CEF-FBD1-4C7A-9DAE-35A5D9FC3959}" type="presParOf" srcId="{3EA7B829-7228-44A5-A987-F4C45403B7E9}" destId="{F804BC97-B620-4D26-A053-C1F4D19B353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46ED9AF-3BF7-4631-BDB1-D69213C10A31}">
      <dsp:nvSpPr>
        <dsp:cNvPr id="0" name=""/>
        <dsp:cNvSpPr/>
      </dsp:nvSpPr>
      <dsp:spPr>
        <a:xfrm rot="2535668">
          <a:off x="2943744" y="3197034"/>
          <a:ext cx="689574" cy="50009"/>
        </a:xfrm>
        <a:custGeom>
          <a:avLst/>
          <a:gdLst/>
          <a:ahLst/>
          <a:cxnLst/>
          <a:rect l="0" t="0" r="0" b="0"/>
          <a:pathLst>
            <a:path>
              <a:moveTo>
                <a:pt x="0" y="25004"/>
              </a:moveTo>
              <a:lnTo>
                <a:pt x="689574" y="250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F9833-3445-473A-A1A6-8A77CBE1B27A}">
      <dsp:nvSpPr>
        <dsp:cNvPr id="0" name=""/>
        <dsp:cNvSpPr/>
      </dsp:nvSpPr>
      <dsp:spPr>
        <a:xfrm>
          <a:off x="3033359" y="2237976"/>
          <a:ext cx="778438" cy="50009"/>
        </a:xfrm>
        <a:custGeom>
          <a:avLst/>
          <a:gdLst/>
          <a:ahLst/>
          <a:cxnLst/>
          <a:rect l="0" t="0" r="0" b="0"/>
          <a:pathLst>
            <a:path>
              <a:moveTo>
                <a:pt x="0" y="25004"/>
              </a:moveTo>
              <a:lnTo>
                <a:pt x="778438" y="250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3D26E-4286-4A3E-AF3F-F025D85211F8}">
      <dsp:nvSpPr>
        <dsp:cNvPr id="0" name=""/>
        <dsp:cNvSpPr/>
      </dsp:nvSpPr>
      <dsp:spPr>
        <a:xfrm rot="19064332">
          <a:off x="2943744" y="1278918"/>
          <a:ext cx="689574" cy="50009"/>
        </a:xfrm>
        <a:custGeom>
          <a:avLst/>
          <a:gdLst/>
          <a:ahLst/>
          <a:cxnLst/>
          <a:rect l="0" t="0" r="0" b="0"/>
          <a:pathLst>
            <a:path>
              <a:moveTo>
                <a:pt x="0" y="25004"/>
              </a:moveTo>
              <a:lnTo>
                <a:pt x="689574" y="250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E25E54-7D01-4479-AE9B-DCFE2C70F6FB}">
      <dsp:nvSpPr>
        <dsp:cNvPr id="0" name=""/>
        <dsp:cNvSpPr/>
      </dsp:nvSpPr>
      <dsp:spPr>
        <a:xfrm>
          <a:off x="1089879" y="1119758"/>
          <a:ext cx="2286446" cy="2286446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CBEFB-10C5-4E31-B0E7-9F4FEF241378}">
      <dsp:nvSpPr>
        <dsp:cNvPr id="0" name=""/>
        <dsp:cNvSpPr/>
      </dsp:nvSpPr>
      <dsp:spPr>
        <a:xfrm>
          <a:off x="3377364" y="1668"/>
          <a:ext cx="1279970" cy="12799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300" kern="1200" dirty="0" smtClean="0"/>
            <a:t>osvícenství</a:t>
          </a:r>
          <a:endParaRPr lang="cs-CZ" sz="1300" kern="1200" dirty="0"/>
        </a:p>
      </dsp:txBody>
      <dsp:txXfrm>
        <a:off x="3377364" y="1668"/>
        <a:ext cx="1279970" cy="1279970"/>
      </dsp:txXfrm>
    </dsp:sp>
    <dsp:sp modelId="{F7AE2567-1401-4A4E-B3FE-4F5353A01D0F}">
      <dsp:nvSpPr>
        <dsp:cNvPr id="0" name=""/>
        <dsp:cNvSpPr/>
      </dsp:nvSpPr>
      <dsp:spPr>
        <a:xfrm>
          <a:off x="4785331" y="1668"/>
          <a:ext cx="1919955" cy="1279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1600" kern="1200" dirty="0" smtClean="0"/>
            <a:t>vláda vzniklá z vůle lidu</a:t>
          </a:r>
          <a:endParaRPr lang="cs-CZ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1600" kern="1200" dirty="0" smtClean="0"/>
            <a:t>rozdělení moci</a:t>
          </a:r>
          <a:endParaRPr lang="cs-CZ" sz="1600" kern="1200" dirty="0"/>
        </a:p>
      </dsp:txBody>
      <dsp:txXfrm>
        <a:off x="4785331" y="1668"/>
        <a:ext cx="1919955" cy="1279970"/>
      </dsp:txXfrm>
    </dsp:sp>
    <dsp:sp modelId="{C9463DB6-0178-418F-B24C-7F1BB475F895}">
      <dsp:nvSpPr>
        <dsp:cNvPr id="0" name=""/>
        <dsp:cNvSpPr/>
      </dsp:nvSpPr>
      <dsp:spPr>
        <a:xfrm>
          <a:off x="3811798" y="1622996"/>
          <a:ext cx="1279970" cy="12799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300" kern="1200" dirty="0" smtClean="0"/>
            <a:t>hospodářství</a:t>
          </a:r>
          <a:endParaRPr lang="cs-CZ" sz="1300" kern="1200" dirty="0"/>
        </a:p>
      </dsp:txBody>
      <dsp:txXfrm>
        <a:off x="3811798" y="1622996"/>
        <a:ext cx="1279970" cy="1279970"/>
      </dsp:txXfrm>
    </dsp:sp>
    <dsp:sp modelId="{8FB2248E-AF52-478E-879E-B86145896698}">
      <dsp:nvSpPr>
        <dsp:cNvPr id="0" name=""/>
        <dsp:cNvSpPr/>
      </dsp:nvSpPr>
      <dsp:spPr>
        <a:xfrm>
          <a:off x="5219765" y="1622996"/>
          <a:ext cx="1919955" cy="1279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1600" kern="1200" dirty="0" smtClean="0"/>
            <a:t>3. stav: vysoké daně</a:t>
          </a:r>
          <a:endParaRPr lang="cs-CZ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1600" kern="1200" dirty="0" smtClean="0"/>
            <a:t>chudoba</a:t>
          </a:r>
          <a:endParaRPr lang="cs-CZ" sz="1600" kern="1200" dirty="0"/>
        </a:p>
      </dsp:txBody>
      <dsp:txXfrm>
        <a:off x="5219765" y="1622996"/>
        <a:ext cx="1919955" cy="1279970"/>
      </dsp:txXfrm>
    </dsp:sp>
    <dsp:sp modelId="{626F7DF5-175E-4900-94B8-3F8B45C7F89C}">
      <dsp:nvSpPr>
        <dsp:cNvPr id="0" name=""/>
        <dsp:cNvSpPr/>
      </dsp:nvSpPr>
      <dsp:spPr>
        <a:xfrm>
          <a:off x="3377364" y="3244324"/>
          <a:ext cx="1279970" cy="12799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300" kern="1200" dirty="0" smtClean="0"/>
            <a:t>politická situace</a:t>
          </a:r>
          <a:endParaRPr lang="cs-CZ" sz="1300" kern="1200" dirty="0"/>
        </a:p>
      </dsp:txBody>
      <dsp:txXfrm>
        <a:off x="3377364" y="3244324"/>
        <a:ext cx="1279970" cy="1279970"/>
      </dsp:txXfrm>
    </dsp:sp>
    <dsp:sp modelId="{F804BC97-B620-4D26-A053-C1F4D19B3538}">
      <dsp:nvSpPr>
        <dsp:cNvPr id="0" name=""/>
        <dsp:cNvSpPr/>
      </dsp:nvSpPr>
      <dsp:spPr>
        <a:xfrm>
          <a:off x="4785331" y="3244324"/>
          <a:ext cx="1919955" cy="1279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1600" kern="1200" dirty="0" smtClean="0"/>
            <a:t>král - absolutismus</a:t>
          </a:r>
          <a:endParaRPr lang="cs-CZ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1600" kern="1200" dirty="0" smtClean="0"/>
            <a:t>nespokojenost</a:t>
          </a:r>
          <a:endParaRPr lang="cs-CZ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1600" kern="1200" dirty="0" smtClean="0"/>
            <a:t> šlechta</a:t>
          </a:r>
          <a:endParaRPr lang="cs-CZ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1600" kern="1200" dirty="0" smtClean="0"/>
            <a:t>duchovenstvo</a:t>
          </a:r>
          <a:endParaRPr lang="cs-CZ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1600" kern="1200" dirty="0" smtClean="0"/>
            <a:t>3. stav</a:t>
          </a:r>
          <a:endParaRPr lang="cs-CZ" sz="1600" kern="1200" dirty="0"/>
        </a:p>
      </dsp:txBody>
      <dsp:txXfrm>
        <a:off x="4785331" y="3244324"/>
        <a:ext cx="1919955" cy="1279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48F0D-47F2-4367-A8C2-87F52F8F5F3A}" type="slidenum">
              <a:rPr lang="cs-CZ" smtClean="0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6D8B3-FFCA-4778-B76D-60886CE7B5AE}" type="slidenum">
              <a:rPr lang="cs-CZ" smtClean="0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6AFABB-7E83-4968-9802-72836BF7273E}" type="slidenum">
              <a:rPr lang="cs-CZ" smtClean="0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6C4C9-0D93-4829-8F61-265B0509045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83056-7179-4CE4-BF78-CA52FB71C7F2}" type="slidenum">
              <a:rPr lang="cs-CZ" smtClean="0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A63ABC-FFC0-4464-9F52-288D8404846B}" type="slidenum">
              <a:rPr lang="cs-CZ" smtClean="0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92318-FC14-407A-A503-C2D5C372A15D}" type="slidenum">
              <a:rPr lang="cs-CZ" smtClean="0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C2EEF-4425-4EDD-92E8-DC9874B5C179}" type="slidenum">
              <a:rPr lang="cs-CZ" smtClean="0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64A57D-5FA9-44F6-A9F8-0490D42A69DE}" type="slidenum">
              <a:rPr lang="cs-CZ" smtClean="0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93BDA-B450-4B0B-B822-9C4EF01B7592}" type="slidenum">
              <a:rPr lang="cs-CZ" smtClean="0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6C370-9F5B-4A96-B274-18EBB76AB9F3}" type="slidenum">
              <a:rPr lang="cs-CZ" smtClean="0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31E7F-B669-4FF4-9ADC-928A3375A663}" type="slidenum">
              <a:rPr lang="cs-CZ" smtClean="0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B56C1F5-BCCB-40E6-94DD-33F763D00566}" type="slidenum">
              <a:rPr lang="cs-CZ" smtClean="0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_e00zMVnOw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0" descr="cb09067b93_54390841_o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569913"/>
            <a:ext cx="8713788" cy="576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cs-CZ" sz="5400" b="1" dirty="0" smtClean="0">
                <a:solidFill>
                  <a:srgbClr val="C00000"/>
                </a:solidFill>
              </a:rPr>
              <a:t>Velká francouzská revoluce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cs-CZ" sz="4400" b="1" dirty="0" smtClean="0">
                <a:solidFill>
                  <a:srgbClr val="C00000"/>
                </a:solidFill>
              </a:rPr>
              <a:t>1789 - 1799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france_ecc_1789_18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320675"/>
            <a:ext cx="7559675" cy="639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cs-CZ" sz="4000" smtClean="0"/>
              <a:t>Složení Zákonodárného shromáždění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6346825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cs-CZ" u="sng" smtClean="0"/>
              <a:t>pravice</a:t>
            </a:r>
            <a:r>
              <a:rPr lang="cs-CZ" smtClean="0"/>
              <a:t>: feuillanti </a:t>
            </a:r>
            <a:r>
              <a:rPr lang="cs-CZ" sz="1800" smtClean="0"/>
              <a:t>(do března 1792)</a:t>
            </a:r>
          </a:p>
          <a:p>
            <a:pPr eaLnBrk="1" hangingPunct="1">
              <a:buFont typeface="Wingdings" pitchFamily="2" charset="2"/>
              <a:buNone/>
            </a:pPr>
            <a:r>
              <a:rPr lang="cs-CZ" smtClean="0"/>
              <a:t>bahno</a:t>
            </a:r>
          </a:p>
          <a:p>
            <a:pPr eaLnBrk="1" hangingPunct="1">
              <a:buFont typeface="Wingdings" pitchFamily="2" charset="2"/>
              <a:buNone/>
            </a:pPr>
            <a:r>
              <a:rPr lang="cs-CZ" u="sng" smtClean="0"/>
              <a:t>levice</a:t>
            </a:r>
            <a:r>
              <a:rPr lang="cs-CZ" smtClean="0"/>
              <a:t>: </a:t>
            </a:r>
          </a:p>
          <a:p>
            <a:pPr eaLnBrk="1" hangingPunct="1"/>
            <a:r>
              <a:rPr lang="cs-CZ" smtClean="0"/>
              <a:t>girondini – J. P. Brissot</a:t>
            </a:r>
          </a:p>
          <a:p>
            <a:pPr eaLnBrk="1" hangingPunct="1"/>
            <a:r>
              <a:rPr lang="cs-CZ" smtClean="0"/>
              <a:t>jakobíni</a:t>
            </a:r>
          </a:p>
          <a:p>
            <a:pPr eaLnBrk="1" hangingPunct="1"/>
            <a:r>
              <a:rPr lang="cs-CZ" smtClean="0"/>
              <a:t>cordeliéři</a:t>
            </a:r>
          </a:p>
          <a:p>
            <a:pPr eaLnBrk="1" hangingPunct="1"/>
            <a:endParaRPr lang="cs-CZ" smtClean="0"/>
          </a:p>
          <a:p>
            <a:pPr eaLnBrk="1" hangingPunct="1"/>
            <a:endParaRPr lang="cs-CZ" sz="1800" smtClean="0"/>
          </a:p>
        </p:txBody>
      </p:sp>
      <p:pic>
        <p:nvPicPr>
          <p:cNvPr id="16388" name="Picture 4" descr="Brisso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950" y="2565400"/>
            <a:ext cx="1504950" cy="1905000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/>
            <a:tailEnd/>
          </a:ln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7308850" y="4508500"/>
            <a:ext cx="1079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1200">
                <a:solidFill>
                  <a:srgbClr val="FFCC00"/>
                </a:solidFill>
                <a:latin typeface="Arial" charset="0"/>
              </a:rPr>
              <a:t>J. P. Brissot</a:t>
            </a:r>
          </a:p>
        </p:txBody>
      </p:sp>
      <p:pic>
        <p:nvPicPr>
          <p:cNvPr id="16390" name="Picture 6" descr="160px-Robespier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263" y="4437063"/>
            <a:ext cx="1550987" cy="2016125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/>
            <a:tailEnd/>
          </a:ln>
        </p:spPr>
      </p:pic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732588" y="6165850"/>
            <a:ext cx="13668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1200">
                <a:solidFill>
                  <a:srgbClr val="FFCC00"/>
                </a:solidFill>
                <a:latin typeface="Arial" charset="0"/>
              </a:rPr>
              <a:t>M. Robespierre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cs-CZ" smtClean="0"/>
              <a:t>1. protifrancouzská koalice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cs-CZ" dirty="0" smtClean="0"/>
              <a:t>Rakousko + Prusko (František II.)</a:t>
            </a:r>
          </a:p>
          <a:p>
            <a:pPr eaLnBrk="1" hangingPunct="1">
              <a:lnSpc>
                <a:spcPct val="90000"/>
              </a:lnSpc>
            </a:pPr>
            <a:r>
              <a:rPr lang="cs-CZ" dirty="0" smtClean="0"/>
              <a:t>diskuse v ZNS</a:t>
            </a:r>
          </a:p>
          <a:p>
            <a:pPr eaLnBrk="1" hangingPunct="1">
              <a:lnSpc>
                <a:spcPct val="90000"/>
              </a:lnSpc>
            </a:pPr>
            <a:r>
              <a:rPr lang="cs-CZ" dirty="0" smtClean="0"/>
              <a:t>duben 1792 vyhlášena válka Rakousku</a:t>
            </a:r>
          </a:p>
          <a:p>
            <a:pPr eaLnBrk="1" hangingPunct="1">
              <a:lnSpc>
                <a:spcPct val="90000"/>
              </a:lnSpc>
            </a:pPr>
            <a:r>
              <a:rPr lang="cs-CZ" dirty="0" smtClean="0"/>
              <a:t>neúspěchy Francie</a:t>
            </a:r>
          </a:p>
          <a:p>
            <a:pPr eaLnBrk="1" hangingPunct="1">
              <a:lnSpc>
                <a:spcPct val="90000"/>
              </a:lnSpc>
            </a:pPr>
            <a:r>
              <a:rPr lang="cs-CZ" dirty="0" smtClean="0">
                <a:solidFill>
                  <a:srgbClr val="C00000"/>
                </a:solidFill>
              </a:rPr>
              <a:t>Marseillaisa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cs-CZ" sz="2600" dirty="0" smtClean="0">
                <a:hlinkClick r:id="rId2"/>
              </a:rPr>
              <a:t>https://www.youtube.com/watch?v=a_e00zMVnOw</a:t>
            </a:r>
            <a:endParaRPr lang="cs-CZ" sz="26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cs-CZ" dirty="0" smtClean="0"/>
          </a:p>
          <a:p>
            <a:pPr eaLnBrk="1" hangingPunct="1">
              <a:lnSpc>
                <a:spcPct val="90000"/>
              </a:lnSpc>
            </a:pPr>
            <a:r>
              <a:rPr lang="cs-CZ" dirty="0" smtClean="0"/>
              <a:t>manifest vévody z Brunšviku z </a:t>
            </a:r>
            <a:r>
              <a:rPr lang="cs-CZ" dirty="0" err="1" smtClean="0"/>
              <a:t>Koblence</a:t>
            </a:r>
            <a:endParaRPr lang="cs-CZ" dirty="0" smtClean="0"/>
          </a:p>
          <a:p>
            <a:pPr>
              <a:lnSpc>
                <a:spcPct val="90000"/>
              </a:lnSpc>
            </a:pPr>
            <a:r>
              <a:rPr lang="cs-CZ" dirty="0">
                <a:solidFill>
                  <a:srgbClr val="C00000"/>
                </a:solidFill>
              </a:rPr>
              <a:t>10. 8. </a:t>
            </a:r>
            <a:r>
              <a:rPr lang="cs-CZ" dirty="0">
                <a:solidFill>
                  <a:srgbClr val="C00000"/>
                </a:solidFill>
              </a:rPr>
              <a:t>1792 </a:t>
            </a:r>
            <a:r>
              <a:rPr lang="cs-CZ" dirty="0" smtClean="0"/>
              <a:t>útok na </a:t>
            </a:r>
            <a:r>
              <a:rPr lang="cs-CZ" dirty="0" err="1" smtClean="0"/>
              <a:t>Tuillerie</a:t>
            </a:r>
            <a:r>
              <a:rPr lang="cs-CZ" dirty="0" smtClean="0"/>
              <a:t> </a:t>
            </a:r>
            <a:r>
              <a:rPr lang="cs-CZ" dirty="0" smtClean="0">
                <a:latin typeface="Times New Roman"/>
                <a:cs typeface="Times New Roman"/>
              </a:rPr>
              <a:t>[</a:t>
            </a:r>
            <a:r>
              <a:rPr lang="cs-CZ" dirty="0" err="1" smtClean="0"/>
              <a:t>tüjri</a:t>
            </a:r>
            <a:r>
              <a:rPr lang="cs-CZ" dirty="0" smtClean="0">
                <a:latin typeface="Times New Roman"/>
                <a:cs typeface="Times New Roman"/>
              </a:rPr>
              <a:t>]</a:t>
            </a:r>
            <a:endParaRPr lang="cs-CZ" dirty="0" smtClean="0"/>
          </a:p>
          <a:p>
            <a:pPr eaLnBrk="1" hangingPunct="1">
              <a:lnSpc>
                <a:spcPct val="90000"/>
              </a:lnSpc>
            </a:pPr>
            <a:r>
              <a:rPr lang="cs-CZ" dirty="0" smtClean="0"/>
              <a:t>pařížská samospráva - </a:t>
            </a:r>
            <a:r>
              <a:rPr lang="cs-CZ" dirty="0" smtClean="0">
                <a:solidFill>
                  <a:srgbClr val="FF3300"/>
                </a:solidFill>
              </a:rPr>
              <a:t>Komuna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cs-CZ" sz="4000" smtClean="0"/>
              <a:t>2. období</a:t>
            </a:r>
            <a:br>
              <a:rPr lang="cs-CZ" sz="4000" smtClean="0"/>
            </a:br>
            <a:r>
              <a:rPr lang="cs-CZ" sz="4000" smtClean="0"/>
              <a:t>10.8. 1792 – 27.7. 1794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cs-CZ" dirty="0" smtClean="0"/>
              <a:t>všeobecné volební právo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cs-CZ" dirty="0" smtClean="0"/>
              <a:t>20.9. 1792 bitva u </a:t>
            </a:r>
            <a:r>
              <a:rPr lang="cs-CZ" dirty="0" err="1" smtClean="0"/>
              <a:t>Valmy</a:t>
            </a:r>
            <a:r>
              <a:rPr lang="cs-CZ" dirty="0" smtClean="0"/>
              <a:t>      (Atlas str. 13)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cs-CZ" dirty="0" smtClean="0"/>
              <a:t>volby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cs-CZ" b="1" dirty="0" smtClean="0">
                <a:solidFill>
                  <a:srgbClr val="FF3300"/>
                </a:solidFill>
              </a:rPr>
              <a:t>21.9. 1792  Konvent vyhlásil republiku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cs-CZ" sz="18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cs-CZ" u="sng" dirty="0" smtClean="0"/>
              <a:t>složení Konventu</a:t>
            </a:r>
            <a:r>
              <a:rPr lang="cs-CZ" dirty="0" smtClean="0"/>
              <a:t>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cs-CZ" dirty="0" smtClean="0"/>
              <a:t>girondini</a:t>
            </a:r>
          </a:p>
          <a:p>
            <a:pPr marL="3582988" indent="-3582988" eaLnBrk="1" hangingPunct="1">
              <a:buFont typeface="Wingdings" pitchFamily="2" charset="2"/>
              <a:buNone/>
              <a:defRPr/>
            </a:pPr>
            <a:r>
              <a:rPr lang="cs-CZ" dirty="0" smtClean="0"/>
              <a:t>opozice - </a:t>
            </a:r>
            <a:r>
              <a:rPr lang="cs-CZ" dirty="0" err="1" smtClean="0">
                <a:solidFill>
                  <a:srgbClr val="006600"/>
                </a:solidFill>
              </a:rPr>
              <a:t>montagnardi</a:t>
            </a:r>
            <a:r>
              <a:rPr lang="cs-CZ" dirty="0" smtClean="0"/>
              <a:t>: jakobíni</a:t>
            </a:r>
          </a:p>
          <a:p>
            <a:pPr marL="3582988" indent="-3582988" eaLnBrk="1" hangingPunct="1">
              <a:buFont typeface="Wingdings" pitchFamily="2" charset="2"/>
              <a:buNone/>
              <a:defRPr/>
            </a:pPr>
            <a:r>
              <a:rPr lang="cs-CZ" dirty="0" smtClean="0"/>
              <a:t>	</a:t>
            </a:r>
            <a:r>
              <a:rPr lang="cs-CZ" dirty="0" err="1" smtClean="0"/>
              <a:t>cordeliéři</a:t>
            </a:r>
            <a:endParaRPr lang="cs-C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cs-CZ" smtClean="0"/>
              <a:t>Diskuse o vině krále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435975" cy="1181100"/>
          </a:xfrm>
        </p:spPr>
        <p:txBody>
          <a:bodyPr/>
          <a:lstStyle/>
          <a:p>
            <a:pPr eaLnBrk="1" hangingPunct="1"/>
            <a:r>
              <a:rPr lang="cs-CZ" smtClean="0"/>
              <a:t>21.1. 1793 Ludvík XVI. popraven</a:t>
            </a:r>
          </a:p>
          <a:p>
            <a:pPr eaLnBrk="1" hangingPunct="1"/>
            <a:r>
              <a:rPr lang="cs-CZ" smtClean="0"/>
              <a:t>16.10. 1793 popravena Marie Antoinette </a:t>
            </a:r>
          </a:p>
        </p:txBody>
      </p:sp>
      <p:pic>
        <p:nvPicPr>
          <p:cNvPr id="19460" name="Picture 5" descr="marie_antoinette_1773___1793"/>
          <p:cNvPicPr>
            <a:picLocks noChangeAspect="1" noChangeArrowheads="1"/>
          </p:cNvPicPr>
          <p:nvPr/>
        </p:nvPicPr>
        <p:blipFill>
          <a:blip r:embed="rId2" cstate="print"/>
          <a:srcRect l="53374" t="851" r="1637" b="2592"/>
          <a:stretch>
            <a:fillRect/>
          </a:stretch>
        </p:blipFill>
        <p:spPr bwMode="auto">
          <a:xfrm>
            <a:off x="6732588" y="2492375"/>
            <a:ext cx="2043112" cy="2808288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/>
            <a:tailEnd/>
          </a:ln>
        </p:spPr>
      </p:pic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395288" y="2565400"/>
            <a:ext cx="63373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cs-CZ" sz="2400" dirty="0">
                <a:latin typeface="+mn-lt"/>
              </a:rPr>
              <a:t>Zhoršení mezinárodní situace -</a:t>
            </a:r>
          </a:p>
          <a:p>
            <a:pPr>
              <a:spcBef>
                <a:spcPct val="50000"/>
              </a:spcBef>
              <a:defRPr/>
            </a:pPr>
            <a:r>
              <a:rPr lang="cs-CZ" sz="2400" dirty="0">
                <a:latin typeface="+mn-lt"/>
              </a:rPr>
              <a:t>ke koalici se připojila V. Británie, Španělsko, Nizozemí</a:t>
            </a:r>
          </a:p>
          <a:p>
            <a:pPr>
              <a:spcBef>
                <a:spcPct val="50000"/>
              </a:spcBef>
              <a:defRPr/>
            </a:pPr>
            <a:r>
              <a:rPr lang="cs-CZ" sz="2400" dirty="0">
                <a:latin typeface="+mn-lt"/>
              </a:rPr>
              <a:t>+    </a:t>
            </a:r>
          </a:p>
          <a:p>
            <a:pPr>
              <a:spcBef>
                <a:spcPct val="50000"/>
              </a:spcBef>
              <a:defRPr/>
            </a:pPr>
            <a:r>
              <a:rPr lang="cs-CZ" sz="2400" dirty="0">
                <a:latin typeface="+mn-lt"/>
              </a:rPr>
              <a:t>protirevoluční povstání </a:t>
            </a:r>
          </a:p>
          <a:p>
            <a:pPr>
              <a:spcBef>
                <a:spcPct val="50000"/>
              </a:spcBef>
              <a:defRPr/>
            </a:pPr>
            <a:r>
              <a:rPr lang="cs-CZ" sz="2400" dirty="0">
                <a:latin typeface="+mn-lt"/>
              </a:rPr>
              <a:t>březen 1793 </a:t>
            </a:r>
            <a:r>
              <a:rPr lang="cs-CZ" sz="2400" dirty="0" err="1">
                <a:latin typeface="+mn-lt"/>
              </a:rPr>
              <a:t>Vendée</a:t>
            </a:r>
            <a:endParaRPr lang="cs-CZ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250825" y="836613"/>
            <a:ext cx="8351838" cy="57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cs-CZ" sz="3200" dirty="0">
                <a:latin typeface="Arial" charset="0"/>
              </a:rPr>
              <a:t> </a:t>
            </a:r>
            <a:r>
              <a:rPr lang="cs-CZ" sz="2400" dirty="0">
                <a:latin typeface="+mn-lt"/>
              </a:rPr>
              <a:t>vojenské neúspěchy </a:t>
            </a:r>
            <a:r>
              <a:rPr lang="en-US" sz="2400" dirty="0">
                <a:latin typeface="+mn-lt"/>
              </a:rPr>
              <a:t>=&gt;</a:t>
            </a:r>
            <a:r>
              <a:rPr lang="cs-CZ" sz="2400" dirty="0">
                <a:latin typeface="+mn-lt"/>
              </a:rPr>
              <a:t> napětí mezi montagnardy</a:t>
            </a:r>
          </a:p>
          <a:p>
            <a:pPr marL="5291138" indent="-5291138">
              <a:spcBef>
                <a:spcPct val="50000"/>
              </a:spcBef>
              <a:defRPr/>
            </a:pPr>
            <a:r>
              <a:rPr lang="cs-CZ" sz="2400" dirty="0">
                <a:latin typeface="+mn-lt"/>
              </a:rPr>
              <a:t> 	a girondiny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endParaRPr lang="cs-CZ" sz="2400" dirty="0">
              <a:latin typeface="+mn-lt"/>
            </a:endParaRPr>
          </a:p>
          <a:p>
            <a:pPr>
              <a:spcBef>
                <a:spcPct val="50000"/>
              </a:spcBef>
              <a:defRPr/>
            </a:pPr>
            <a:r>
              <a:rPr lang="cs-CZ" sz="2400" dirty="0">
                <a:latin typeface="+mn-lt"/>
              </a:rPr>
              <a:t>duben 1793 – </a:t>
            </a:r>
            <a:r>
              <a:rPr lang="cs-CZ" sz="2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Výbor pro obecné blaho </a:t>
            </a:r>
            <a:r>
              <a:rPr lang="cs-CZ" sz="2400" dirty="0">
                <a:latin typeface="+mn-lt"/>
              </a:rPr>
              <a:t>(součást Konventu)</a:t>
            </a:r>
          </a:p>
          <a:p>
            <a:pPr>
              <a:spcBef>
                <a:spcPct val="50000"/>
              </a:spcBef>
              <a:defRPr/>
            </a:pPr>
            <a:r>
              <a:rPr lang="cs-CZ" sz="2400" dirty="0">
                <a:latin typeface="+mn-lt"/>
              </a:rPr>
              <a:t>květen 1793 – </a:t>
            </a:r>
            <a:r>
              <a:rPr lang="cs-CZ" sz="2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malé maximum</a:t>
            </a:r>
          </a:p>
          <a:p>
            <a:pPr>
              <a:spcBef>
                <a:spcPct val="50000"/>
              </a:spcBef>
              <a:defRPr/>
            </a:pPr>
            <a:endParaRPr lang="cs-CZ" sz="2400" dirty="0">
              <a:latin typeface="+mn-lt"/>
            </a:endParaRPr>
          </a:p>
          <a:p>
            <a:pPr>
              <a:spcBef>
                <a:spcPct val="50000"/>
              </a:spcBef>
              <a:defRPr/>
            </a:pPr>
            <a:r>
              <a:rPr lang="cs-CZ" sz="2400" dirty="0" err="1">
                <a:latin typeface="+mn-lt"/>
              </a:rPr>
              <a:t>Marat</a:t>
            </a:r>
            <a:r>
              <a:rPr lang="cs-CZ" sz="2400" dirty="0">
                <a:latin typeface="+mn-lt"/>
              </a:rPr>
              <a:t>, </a:t>
            </a:r>
            <a:r>
              <a:rPr lang="cs-CZ" sz="2400" dirty="0" err="1">
                <a:latin typeface="+mn-lt"/>
              </a:rPr>
              <a:t>Hébért</a:t>
            </a:r>
            <a:endParaRPr lang="cs-CZ" sz="2400" dirty="0">
              <a:latin typeface="+mn-lt"/>
            </a:endParaRPr>
          </a:p>
          <a:p>
            <a:pPr>
              <a:spcBef>
                <a:spcPct val="50000"/>
              </a:spcBef>
              <a:defRPr/>
            </a:pPr>
            <a:endParaRPr lang="cs-CZ" sz="2400" dirty="0">
              <a:latin typeface="+mn-lt"/>
            </a:endParaRPr>
          </a:p>
          <a:p>
            <a:pPr>
              <a:spcBef>
                <a:spcPct val="50000"/>
              </a:spcBef>
              <a:defRPr/>
            </a:pPr>
            <a:r>
              <a:rPr lang="cs-CZ" sz="2400" dirty="0">
                <a:solidFill>
                  <a:srgbClr val="C00000"/>
                </a:solidFill>
                <a:latin typeface="+mn-lt"/>
              </a:rPr>
              <a:t>31.5.–2.6.1793 převrat v Konventu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cs-CZ" sz="3200" dirty="0">
              <a:solidFill>
                <a:srgbClr val="FF33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cs-CZ" sz="4000" smtClean="0">
                <a:solidFill>
                  <a:srgbClr val="0033CC"/>
                </a:solidFill>
              </a:rPr>
              <a:t>Jakobínská diktatura</a:t>
            </a:r>
            <a:br>
              <a:rPr lang="cs-CZ" sz="4000" smtClean="0">
                <a:solidFill>
                  <a:srgbClr val="0033CC"/>
                </a:solidFill>
              </a:rPr>
            </a:br>
            <a:r>
              <a:rPr lang="cs-CZ" sz="4000" smtClean="0">
                <a:solidFill>
                  <a:srgbClr val="0033CC"/>
                </a:solidFill>
              </a:rPr>
              <a:t>1793-1794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7283450" cy="41148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cs-CZ" sz="2800" dirty="0" smtClean="0"/>
              <a:t>3.6.1793 - zákon o prodeji půdy emigrantů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cs-CZ" sz="2800" dirty="0" smtClean="0"/>
              <a:t>24.6.       - nová republikánská ústava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cs-CZ" sz="2800" dirty="0" smtClean="0"/>
              <a:t>17.7.       - zákon o zrušení feudálních  			    povinností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cs-CZ" sz="28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cs-CZ" sz="2800" dirty="0" smtClean="0"/>
              <a:t>léto 1793 protijakobínská povstání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rgbClr val="0033CC"/>
              </a:buClr>
              <a:buFont typeface="Wingdings" pitchFamily="2" charset="2"/>
              <a:buChar char="F"/>
              <a:defRPr/>
            </a:pPr>
            <a:r>
              <a:rPr lang="cs-CZ" sz="2800" dirty="0" smtClean="0"/>
              <a:t>girondinů – Normandie, Provence, Bordeaux, Marseille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rgbClr val="0033CC"/>
              </a:buClr>
              <a:buFont typeface="Wingdings" pitchFamily="2" charset="2"/>
              <a:buChar char="F"/>
              <a:defRPr/>
            </a:pPr>
            <a:r>
              <a:rPr lang="cs-CZ" sz="2800" dirty="0" smtClean="0"/>
              <a:t>royalistické - </a:t>
            </a:r>
            <a:r>
              <a:rPr lang="cs-CZ" sz="2800" dirty="0" err="1" smtClean="0"/>
              <a:t>Vendée</a:t>
            </a:r>
            <a:endParaRPr lang="cs-CZ" sz="2800" dirty="0" smtClean="0"/>
          </a:p>
        </p:txBody>
      </p:sp>
      <p:pic>
        <p:nvPicPr>
          <p:cNvPr id="21508" name="Picture 4" descr="200px-Death_of_Marat_by_Davi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8600" y="3500438"/>
            <a:ext cx="2244725" cy="2881312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/>
            <a:tailEnd/>
          </a:ln>
        </p:spPr>
      </p:pic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364163" y="6381750"/>
            <a:ext cx="37798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>
                <a:latin typeface="Arial" charset="0"/>
              </a:rPr>
              <a:t>13.7.1793 zavražděn J. P. Marat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468313" y="549275"/>
            <a:ext cx="7489825" cy="504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9875" indent="-269875">
              <a:buFont typeface="Arial" pitchFamily="34" charset="0"/>
              <a:buChar char="•"/>
              <a:defRPr/>
            </a:pPr>
            <a:r>
              <a:rPr lang="cs-CZ" sz="2600" dirty="0">
                <a:latin typeface="+mn-lt"/>
              </a:rPr>
              <a:t>srpen 1793 Angličané obsadili Toulon a jiné přístavy (dobyt N.B)</a:t>
            </a:r>
          </a:p>
          <a:p>
            <a:pPr marL="269875" indent="-269875">
              <a:buFont typeface="Arial" pitchFamily="34" charset="0"/>
              <a:buChar char="•"/>
              <a:defRPr/>
            </a:pPr>
            <a:endParaRPr lang="cs-CZ" sz="2600" dirty="0">
              <a:latin typeface="+mn-lt"/>
            </a:endParaRPr>
          </a:p>
          <a:p>
            <a:pPr marL="269875" indent="-269875">
              <a:buFont typeface="Arial" pitchFamily="34" charset="0"/>
              <a:buChar char="•"/>
              <a:defRPr/>
            </a:pPr>
            <a:r>
              <a:rPr lang="cs-CZ" sz="2600" dirty="0">
                <a:latin typeface="+mn-lt"/>
              </a:rPr>
              <a:t>červenec 1793 – z Výboru pro obecné blaho vyloučeni </a:t>
            </a:r>
            <a:r>
              <a:rPr lang="cs-CZ" sz="2600" dirty="0" err="1">
                <a:latin typeface="+mn-lt"/>
              </a:rPr>
              <a:t>cordeliéři</a:t>
            </a:r>
            <a:r>
              <a:rPr lang="cs-CZ" sz="2600" dirty="0">
                <a:latin typeface="+mn-lt"/>
              </a:rPr>
              <a:t> (Danton)</a:t>
            </a:r>
          </a:p>
          <a:p>
            <a:pPr marL="269875" indent="-269875">
              <a:buFont typeface="Arial" pitchFamily="34" charset="0"/>
              <a:buChar char="•"/>
              <a:defRPr/>
            </a:pPr>
            <a:endParaRPr lang="cs-CZ" sz="2600" dirty="0">
              <a:latin typeface="+mn-lt"/>
            </a:endParaRPr>
          </a:p>
          <a:p>
            <a:pPr marL="269875" indent="-269875">
              <a:buFont typeface="Arial" pitchFamily="34" charset="0"/>
              <a:buChar char="•"/>
              <a:defRPr/>
            </a:pPr>
            <a:r>
              <a:rPr lang="cs-CZ" sz="2600" dirty="0">
                <a:latin typeface="+mn-lt"/>
              </a:rPr>
              <a:t>5.9.1793 </a:t>
            </a:r>
            <a:r>
              <a:rPr lang="cs-CZ" sz="2600" dirty="0">
                <a:solidFill>
                  <a:srgbClr val="FF3300"/>
                </a:solidFill>
                <a:latin typeface="+mn-lt"/>
              </a:rPr>
              <a:t>velká maxima</a:t>
            </a:r>
          </a:p>
          <a:p>
            <a:pPr marL="269875" indent="-269875">
              <a:buFont typeface="Arial" pitchFamily="34" charset="0"/>
              <a:buChar char="•"/>
              <a:defRPr/>
            </a:pPr>
            <a:endParaRPr lang="cs-CZ" sz="2600" dirty="0">
              <a:latin typeface="+mn-lt"/>
            </a:endParaRPr>
          </a:p>
          <a:p>
            <a:pPr marL="269875" indent="-269875">
              <a:buFont typeface="Arial" pitchFamily="34" charset="0"/>
              <a:buChar char="•"/>
              <a:defRPr/>
            </a:pPr>
            <a:r>
              <a:rPr lang="cs-CZ" sz="2600" dirty="0">
                <a:latin typeface="+mn-lt"/>
              </a:rPr>
              <a:t>od počátku září </a:t>
            </a:r>
            <a:r>
              <a:rPr lang="cs-CZ" sz="2600" dirty="0">
                <a:solidFill>
                  <a:srgbClr val="7030A0"/>
                </a:solidFill>
                <a:latin typeface="+mn-lt"/>
              </a:rPr>
              <a:t>politika teroru</a:t>
            </a:r>
          </a:p>
          <a:p>
            <a:pPr marL="269875" indent="-269875">
              <a:buFont typeface="Arial" pitchFamily="34" charset="0"/>
              <a:buChar char="•"/>
              <a:defRPr/>
            </a:pPr>
            <a:r>
              <a:rPr lang="cs-CZ" sz="2600" dirty="0">
                <a:latin typeface="+mn-lt"/>
              </a:rPr>
              <a:t>zatčeni </a:t>
            </a:r>
            <a:r>
              <a:rPr lang="cs-CZ" sz="2600" dirty="0" err="1">
                <a:latin typeface="+mn-lt"/>
              </a:rPr>
              <a:t>Hebértisté</a:t>
            </a:r>
            <a:r>
              <a:rPr lang="cs-CZ" sz="2600" dirty="0">
                <a:latin typeface="+mn-lt"/>
              </a:rPr>
              <a:t> - zběsilí (popraveni v březnu 1794)</a:t>
            </a:r>
          </a:p>
          <a:p>
            <a:pPr>
              <a:defRPr/>
            </a:pPr>
            <a:endParaRPr lang="cs-CZ" sz="3200" i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cs-CZ" smtClean="0"/>
              <a:t>Teror proti církvi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s-CZ" smtClean="0"/>
              <a:t>konfiskace církevních pokladů</a:t>
            </a:r>
          </a:p>
          <a:p>
            <a:pPr eaLnBrk="1" hangingPunct="1"/>
            <a:r>
              <a:rPr lang="cs-CZ" smtClean="0"/>
              <a:t>zaveden kult Nejvyšší bytosti (deismus)</a:t>
            </a:r>
          </a:p>
          <a:p>
            <a:pPr eaLnBrk="1" hangingPunct="1"/>
            <a:r>
              <a:rPr lang="cs-CZ" smtClean="0"/>
              <a:t>duchovní vyháněni z farností</a:t>
            </a:r>
          </a:p>
          <a:p>
            <a:pPr eaLnBrk="1" hangingPunct="1"/>
            <a:r>
              <a:rPr lang="cs-CZ" smtClean="0"/>
              <a:t>jakobínský kalendář (od 21.9.1792; dekády)</a:t>
            </a:r>
          </a:p>
          <a:p>
            <a:pPr lvl="1" eaLnBrk="1" hangingPunct="1"/>
            <a:r>
              <a:rPr lang="cs-CZ" sz="2000" smtClean="0"/>
              <a:t>Thermidor</a:t>
            </a:r>
          </a:p>
          <a:p>
            <a:pPr lvl="1" eaLnBrk="1" hangingPunct="1"/>
            <a:r>
              <a:rPr lang="cs-CZ" sz="2000" smtClean="0"/>
              <a:t>Germinal </a:t>
            </a:r>
          </a:p>
          <a:p>
            <a:pPr lvl="1" eaLnBrk="1" hangingPunct="1"/>
            <a:r>
              <a:rPr lang="cs-CZ" sz="2000" smtClean="0"/>
              <a:t>Fructidor</a:t>
            </a:r>
          </a:p>
          <a:p>
            <a:pPr lvl="1" eaLnBrk="1" hangingPunct="1"/>
            <a:r>
              <a:rPr lang="cs-CZ" sz="2000" smtClean="0"/>
              <a:t>Brumaire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6" descr="Danton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788" y="1196975"/>
            <a:ext cx="2243137" cy="2663825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cs-CZ" smtClean="0"/>
              <a:t>1794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5843588" cy="4114800"/>
          </a:xfrm>
        </p:spPr>
        <p:txBody>
          <a:bodyPr/>
          <a:lstStyle/>
          <a:p>
            <a:pPr eaLnBrk="1" hangingPunct="1"/>
            <a:r>
              <a:rPr lang="cs-CZ" sz="2800" smtClean="0"/>
              <a:t>od března velké procesy</a:t>
            </a:r>
          </a:p>
          <a:p>
            <a:pPr eaLnBrk="1" hangingPunct="1"/>
            <a:r>
              <a:rPr lang="cs-CZ" sz="2800" smtClean="0"/>
              <a:t>J. Hébért, J. Danton</a:t>
            </a:r>
          </a:p>
          <a:p>
            <a:pPr eaLnBrk="1" hangingPunct="1"/>
            <a:r>
              <a:rPr lang="cs-CZ" sz="2800" smtClean="0"/>
              <a:t>hledání vnitřního nepřítele</a:t>
            </a:r>
          </a:p>
          <a:p>
            <a:pPr eaLnBrk="1" hangingPunct="1"/>
            <a:r>
              <a:rPr lang="cs-CZ" sz="2800" smtClean="0"/>
              <a:t>udavačství</a:t>
            </a:r>
          </a:p>
          <a:p>
            <a:pPr eaLnBrk="1" hangingPunct="1"/>
            <a:r>
              <a:rPr lang="cs-CZ" sz="2800" smtClean="0"/>
              <a:t>Revoluční tribunály</a:t>
            </a:r>
          </a:p>
          <a:p>
            <a:pPr eaLnBrk="1" hangingPunct="1"/>
            <a:r>
              <a:rPr lang="cs-CZ" sz="2800" smtClean="0">
                <a:solidFill>
                  <a:srgbClr val="7030A0"/>
                </a:solidFill>
              </a:rPr>
              <a:t>od června 1794 – velký teror</a:t>
            </a:r>
          </a:p>
          <a:p>
            <a:pPr eaLnBrk="1" hangingPunct="1"/>
            <a:r>
              <a:rPr lang="cs-CZ" sz="2800" smtClean="0"/>
              <a:t>rozpory mezi jakobíny</a:t>
            </a:r>
          </a:p>
          <a:p>
            <a:pPr eaLnBrk="1" hangingPunct="1"/>
            <a:r>
              <a:rPr lang="cs-CZ" sz="2800" smtClean="0"/>
              <a:t>atmosféra strachu </a:t>
            </a:r>
            <a:r>
              <a:rPr lang="en-US" sz="2800" smtClean="0"/>
              <a:t>=&gt;</a:t>
            </a:r>
            <a:r>
              <a:rPr lang="cs-CZ" sz="2800" smtClean="0"/>
              <a:t> spiknutí</a:t>
            </a:r>
          </a:p>
          <a:p>
            <a:pPr eaLnBrk="1" hangingPunct="1"/>
            <a:endParaRPr lang="cs-CZ" sz="2800" smtClean="0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6948488" y="3500438"/>
            <a:ext cx="1152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1200">
                <a:latin typeface="Arial" charset="0"/>
              </a:rPr>
              <a:t>G. J. Danton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cs-CZ" dirty="0"/>
              <a:t>Situace před revolucí, příčiny</a:t>
            </a:r>
            <a:endParaRPr lang="cs-CZ" dirty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cs-CZ" dirty="0" smtClean="0"/>
              <a:t>osvícenství </a:t>
            </a:r>
          </a:p>
          <a:p>
            <a:pPr lvl="1">
              <a:lnSpc>
                <a:spcPct val="90000"/>
              </a:lnSpc>
            </a:pPr>
            <a:r>
              <a:rPr lang="cs-CZ" dirty="0" smtClean="0"/>
              <a:t>Rousseau</a:t>
            </a:r>
          </a:p>
          <a:p>
            <a:pPr lvl="1">
              <a:lnSpc>
                <a:spcPct val="90000"/>
              </a:lnSpc>
            </a:pPr>
            <a:r>
              <a:rPr lang="cs-CZ" dirty="0" err="1" smtClean="0"/>
              <a:t>Voltaire</a:t>
            </a:r>
            <a:r>
              <a:rPr lang="cs-CZ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cs-CZ" dirty="0" err="1" smtClean="0"/>
              <a:t>Montesquieu</a:t>
            </a:r>
            <a:endParaRPr lang="cs-CZ" dirty="0" smtClean="0"/>
          </a:p>
          <a:p>
            <a:pPr>
              <a:lnSpc>
                <a:spcPct val="90000"/>
              </a:lnSpc>
            </a:pPr>
            <a:r>
              <a:rPr lang="cs-CZ" dirty="0" smtClean="0"/>
              <a:t>kultura</a:t>
            </a:r>
          </a:p>
          <a:p>
            <a:pPr>
              <a:buNone/>
            </a:pPr>
            <a:endParaRPr lang="cs-CZ" dirty="0"/>
          </a:p>
        </p:txBody>
      </p:sp>
      <p:pic>
        <p:nvPicPr>
          <p:cNvPr id="5" name="Zástupný symbol pro obsah 4" descr="98542624a7bd356a-1024x682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3491881" y="2060848"/>
            <a:ext cx="5194920" cy="34598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cs-CZ" dirty="0" smtClean="0">
                <a:solidFill>
                  <a:srgbClr val="FF3300"/>
                </a:solidFill>
              </a:rPr>
              <a:t>9. thermidor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21209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cs-CZ" smtClean="0"/>
              <a:t>26.7. 1794 Robespierre svržen</a:t>
            </a:r>
          </a:p>
          <a:p>
            <a:pPr eaLnBrk="1" hangingPunct="1"/>
            <a:r>
              <a:rPr lang="cs-CZ" sz="3600" b="1" smtClean="0">
                <a:solidFill>
                  <a:srgbClr val="FF9900"/>
                </a:solidFill>
              </a:rPr>
              <a:t>27.7. 1794</a:t>
            </a:r>
            <a:r>
              <a:rPr lang="cs-CZ" smtClean="0"/>
              <a:t> zatčen </a:t>
            </a:r>
          </a:p>
          <a:p>
            <a:pPr eaLnBrk="1" hangingPunct="1"/>
            <a:r>
              <a:rPr lang="cs-CZ" smtClean="0"/>
              <a:t>popraven Robespierre, Saint-Just a další jakobíni (28.7.)</a:t>
            </a:r>
          </a:p>
        </p:txBody>
      </p:sp>
      <p:pic>
        <p:nvPicPr>
          <p:cNvPr id="25604" name="Picture 4" descr="180px-Cl%C3%B4ture_de_la_salle_des_Jacobins_179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7900" y="3933825"/>
            <a:ext cx="3167063" cy="2605088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/>
            <a:tailEnd/>
          </a:ln>
        </p:spPr>
      </p:pic>
      <p:pic>
        <p:nvPicPr>
          <p:cNvPr id="25605" name="Picture 5" descr="160px-Robespier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4365625"/>
            <a:ext cx="1717675" cy="2232025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cs-CZ" sz="4000" smtClean="0"/>
              <a:t>3. období</a:t>
            </a:r>
            <a:br>
              <a:rPr lang="cs-CZ" sz="4000" smtClean="0"/>
            </a:br>
            <a:r>
              <a:rPr lang="cs-CZ" sz="4000" smtClean="0"/>
              <a:t>28.7. 1794 – 9.11. 1799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smtClean="0">
                <a:solidFill>
                  <a:srgbClr val="C00000"/>
                </a:solidFill>
              </a:rPr>
              <a:t>období thermidorské reakce</a:t>
            </a:r>
          </a:p>
          <a:p>
            <a:pPr eaLnBrk="1" hangingPunct="1">
              <a:lnSpc>
                <a:spcPct val="90000"/>
              </a:lnSpc>
            </a:pPr>
            <a:r>
              <a:rPr lang="cs-CZ" smtClean="0"/>
              <a:t>uvolněn centralismus</a:t>
            </a:r>
          </a:p>
          <a:p>
            <a:pPr eaLnBrk="1" hangingPunct="1">
              <a:lnSpc>
                <a:spcPct val="90000"/>
              </a:lnSpc>
            </a:pPr>
            <a:r>
              <a:rPr lang="cs-CZ" smtClean="0"/>
              <a:t>uzavřen jakobínský klub</a:t>
            </a:r>
          </a:p>
          <a:p>
            <a:pPr eaLnBrk="1" hangingPunct="1">
              <a:lnSpc>
                <a:spcPct val="90000"/>
              </a:lnSpc>
            </a:pPr>
            <a:r>
              <a:rPr lang="cs-CZ" smtClean="0"/>
              <a:t>hospodářské reformy </a:t>
            </a:r>
            <a:r>
              <a:rPr lang="en-US" smtClean="0">
                <a:sym typeface="Symbol" pitchFamily="18" charset="2"/>
              </a:rPr>
              <a:t></a:t>
            </a:r>
            <a:r>
              <a:rPr lang="cs-CZ" smtClean="0"/>
              <a:t> svoboda podnikání a obchodu (zrušena maxima)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</a:t>
            </a:r>
            <a:r>
              <a:rPr lang="cs-CZ" smtClean="0"/>
              <a:t> hladomor</a:t>
            </a:r>
          </a:p>
          <a:p>
            <a:pPr eaLnBrk="1" hangingPunct="1">
              <a:lnSpc>
                <a:spcPct val="90000"/>
              </a:lnSpc>
            </a:pPr>
            <a:r>
              <a:rPr lang="cs-CZ" smtClean="0"/>
              <a:t>jakobíni uskutečnili neúspěšný pokus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cs-CZ" smtClean="0"/>
              <a:t>	o povstání (jaro 1795)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cs-CZ" smtClean="0">
                <a:solidFill>
                  <a:srgbClr val="0033CC"/>
                </a:solidFill>
              </a:rPr>
              <a:t>Nová ústava </a:t>
            </a:r>
            <a:r>
              <a:rPr lang="cs-CZ" sz="3600" smtClean="0"/>
              <a:t>(3.)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cs-CZ" smtClean="0"/>
              <a:t>22. 8. 1795</a:t>
            </a:r>
          </a:p>
          <a:p>
            <a:pPr eaLnBrk="1" hangingPunct="1"/>
            <a:r>
              <a:rPr lang="cs-CZ" smtClean="0"/>
              <a:t>republika</a:t>
            </a:r>
          </a:p>
          <a:p>
            <a:pPr eaLnBrk="1" hangingPunct="1"/>
            <a:r>
              <a:rPr lang="cs-CZ" smtClean="0"/>
              <a:t>občanská práva pro všechny</a:t>
            </a:r>
          </a:p>
          <a:p>
            <a:pPr eaLnBrk="1" hangingPunct="1"/>
            <a:r>
              <a:rPr lang="cs-CZ" smtClean="0"/>
              <a:t>politická práva omezena: vysoký census, 	                                     		                          dvoustupňový volební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cs-CZ" smtClean="0"/>
              <a:t>                                              systém</a:t>
            </a:r>
          </a:p>
          <a:p>
            <a:pPr eaLnBrk="1" hangingPunct="1"/>
            <a:r>
              <a:rPr lang="cs-CZ" smtClean="0"/>
              <a:t>výkonná moc - </a:t>
            </a:r>
            <a:r>
              <a:rPr lang="cs-CZ" smtClean="0">
                <a:solidFill>
                  <a:srgbClr val="0033CC"/>
                </a:solidFill>
              </a:rPr>
              <a:t>Direktorium</a:t>
            </a:r>
            <a:r>
              <a:rPr lang="cs-CZ" smtClean="0"/>
              <a:t> (5 členů)</a:t>
            </a:r>
          </a:p>
          <a:p>
            <a:pPr eaLnBrk="1" hangingPunct="1"/>
            <a:r>
              <a:rPr lang="cs-CZ" smtClean="0"/>
              <a:t>zákonodárná moc – </a:t>
            </a:r>
            <a:r>
              <a:rPr lang="cs-CZ" smtClean="0">
                <a:solidFill>
                  <a:srgbClr val="0033CC"/>
                </a:solidFill>
              </a:rPr>
              <a:t>Rada starších</a:t>
            </a:r>
          </a:p>
          <a:p>
            <a:pPr eaLnBrk="1" hangingPunct="1">
              <a:buFont typeface="Wingdings" pitchFamily="2" charset="2"/>
              <a:buNone/>
            </a:pPr>
            <a:r>
              <a:rPr lang="cs-CZ" smtClean="0"/>
              <a:t>                                    </a:t>
            </a:r>
            <a:r>
              <a:rPr lang="cs-CZ" smtClean="0">
                <a:solidFill>
                  <a:srgbClr val="0033CC"/>
                </a:solidFill>
              </a:rPr>
              <a:t>Rada  pěti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cs-CZ" smtClean="0"/>
              <a:t>Politická situace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cs-CZ" sz="2800" smtClean="0"/>
              <a:t>moc Direktoria nebyla pevná</a:t>
            </a:r>
          </a:p>
          <a:p>
            <a:pPr eaLnBrk="1" hangingPunct="1"/>
            <a:r>
              <a:rPr lang="cs-CZ" sz="2800" smtClean="0"/>
              <a:t>jakobíni</a:t>
            </a:r>
          </a:p>
          <a:p>
            <a:pPr eaLnBrk="1" hangingPunct="1"/>
            <a:r>
              <a:rPr lang="cs-CZ" sz="2800" smtClean="0"/>
              <a:t>monarchisté</a:t>
            </a:r>
          </a:p>
          <a:p>
            <a:pPr eaLnBrk="1" hangingPunct="1"/>
            <a:r>
              <a:rPr lang="cs-CZ" sz="2800" smtClean="0"/>
              <a:t>spiknutí rovných </a:t>
            </a:r>
            <a:r>
              <a:rPr lang="cs-CZ" sz="2000" smtClean="0"/>
              <a:t>(1795-96) </a:t>
            </a:r>
            <a:r>
              <a:rPr lang="cs-CZ" sz="2800" smtClean="0"/>
              <a:t>– </a:t>
            </a:r>
            <a:r>
              <a:rPr lang="cs-CZ" smtClean="0"/>
              <a:t>Fran</a:t>
            </a:r>
            <a:r>
              <a:rPr lang="en-US" smtClean="0">
                <a:cs typeface="Arial" charset="0"/>
              </a:rPr>
              <a:t>ç</a:t>
            </a:r>
            <a:r>
              <a:rPr lang="cs-CZ" smtClean="0">
                <a:cs typeface="Arial" charset="0"/>
              </a:rPr>
              <a:t>ois Gracchus Babeuf</a:t>
            </a:r>
          </a:p>
          <a:p>
            <a:pPr eaLnBrk="1" hangingPunct="1"/>
            <a:r>
              <a:rPr lang="cs-CZ" sz="2800" smtClean="0">
                <a:cs typeface="Arial" charset="0"/>
              </a:rPr>
              <a:t>vojenské úspěchy: 1794 bitva u Fleurus</a:t>
            </a:r>
          </a:p>
          <a:p>
            <a:pPr eaLnBrk="1" hangingPunct="1"/>
            <a:r>
              <a:rPr lang="cs-CZ" sz="2800" smtClean="0">
                <a:cs typeface="Arial" charset="0"/>
              </a:rPr>
              <a:t>1795 uzavřen separátní mír s Pruskem, Španělskem, Toskánskem, Holandskem;</a:t>
            </a:r>
          </a:p>
          <a:p>
            <a:pPr eaLnBrk="1" hangingPunct="1"/>
            <a:r>
              <a:rPr lang="cs-CZ" sz="2800" smtClean="0">
                <a:cs typeface="Arial" charset="0"/>
              </a:rPr>
              <a:t>Belgie připojena k Francii</a:t>
            </a:r>
            <a:endParaRPr lang="en-US" sz="2800" smtClean="0">
              <a:cs typeface="Arial" charset="0"/>
            </a:endParaRPr>
          </a:p>
        </p:txBody>
      </p:sp>
      <p:pic>
        <p:nvPicPr>
          <p:cNvPr id="28676" name="Picture 4" descr="Babeu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325" y="1495425"/>
            <a:ext cx="1697038" cy="1639888"/>
          </a:xfrm>
          <a:prstGeom prst="rect">
            <a:avLst/>
          </a:prstGeom>
          <a:noFill/>
          <a:ln w="12700">
            <a:solidFill>
              <a:srgbClr val="FFCC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539750" y="836613"/>
            <a:ext cx="8424863" cy="646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cs-CZ" sz="2800" dirty="0">
                <a:latin typeface="+mn-lt"/>
              </a:rPr>
              <a:t>Ve válce chce pokračovat V. Británie a Rakousko </a:t>
            </a:r>
            <a:r>
              <a:rPr lang="en-US" sz="2800" dirty="0">
                <a:latin typeface="+mn-lt"/>
                <a:sym typeface="Symbol" pitchFamily="18" charset="2"/>
              </a:rPr>
              <a:t></a:t>
            </a:r>
            <a:r>
              <a:rPr lang="cs-CZ" sz="2800" dirty="0">
                <a:latin typeface="+mn-lt"/>
              </a:rPr>
              <a:t> 2.3. 1796 gen. Napoleon Bonaparte vpadl do Itálie 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cs-CZ" sz="2800" dirty="0">
                <a:latin typeface="+mn-lt"/>
              </a:rPr>
              <a:t> nastoleny demokratické svobody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cs-CZ" sz="2800" dirty="0">
                <a:latin typeface="+mn-lt"/>
              </a:rPr>
              <a:t> </a:t>
            </a:r>
            <a:r>
              <a:rPr lang="cs-CZ" sz="2800" dirty="0" err="1">
                <a:solidFill>
                  <a:srgbClr val="FF3300"/>
                </a:solidFill>
                <a:latin typeface="+mn-lt"/>
              </a:rPr>
              <a:t>17.10. 1797 </a:t>
            </a:r>
            <a:r>
              <a:rPr lang="cs-CZ" sz="2800" dirty="0">
                <a:latin typeface="+mn-lt"/>
              </a:rPr>
              <a:t>mír v </a:t>
            </a:r>
            <a:r>
              <a:rPr lang="cs-CZ" sz="2800" dirty="0" err="1">
                <a:solidFill>
                  <a:srgbClr val="FF3300"/>
                </a:solidFill>
                <a:latin typeface="+mn-lt"/>
              </a:rPr>
              <a:t>Campo</a:t>
            </a:r>
            <a:r>
              <a:rPr lang="cs-CZ" sz="2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cs-CZ" sz="2800" dirty="0" err="1">
                <a:solidFill>
                  <a:srgbClr val="FF3300"/>
                </a:solidFill>
                <a:latin typeface="+mn-lt"/>
              </a:rPr>
              <a:t>Formio</a:t>
            </a:r>
            <a:endParaRPr lang="cs-CZ" sz="2800" dirty="0">
              <a:solidFill>
                <a:srgbClr val="FF3300"/>
              </a:solidFill>
              <a:latin typeface="+mn-lt"/>
            </a:endParaRPr>
          </a:p>
          <a:p>
            <a:pPr>
              <a:spcBef>
                <a:spcPct val="50000"/>
              </a:spcBef>
              <a:defRPr/>
            </a:pPr>
            <a:r>
              <a:rPr lang="cs-CZ" sz="2800" dirty="0">
                <a:latin typeface="+mn-lt"/>
              </a:rPr>
              <a:t>		</a:t>
            </a:r>
            <a:r>
              <a:rPr lang="cs-CZ" sz="2400" dirty="0">
                <a:latin typeface="+mn-lt"/>
              </a:rPr>
              <a:t>      Rakousko se vzdalo Belgie, Lombardie, </a:t>
            </a:r>
          </a:p>
          <a:p>
            <a:pPr>
              <a:spcBef>
                <a:spcPct val="50000"/>
              </a:spcBef>
              <a:defRPr/>
            </a:pPr>
            <a:r>
              <a:rPr lang="cs-CZ" sz="2800" dirty="0">
                <a:latin typeface="+mn-lt"/>
              </a:rPr>
              <a:t>		</a:t>
            </a:r>
            <a:r>
              <a:rPr lang="cs-CZ" sz="2400" dirty="0">
                <a:latin typeface="+mn-lt"/>
              </a:rPr>
              <a:t>      za Benátsko, Dalmácii a Istrii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cs-CZ" sz="2800" dirty="0">
                <a:latin typeface="+mn-lt"/>
                <a:sym typeface="Wingdings 3" pitchFamily="18" charset="2"/>
              </a:rPr>
              <a:t> </a:t>
            </a:r>
            <a:r>
              <a:rPr lang="cs-CZ" sz="2800" dirty="0" err="1">
                <a:latin typeface="+mn-lt"/>
                <a:sym typeface="Wingdings 3" pitchFamily="18" charset="2"/>
              </a:rPr>
              <a:t>franc</a:t>
            </a:r>
            <a:r>
              <a:rPr lang="cs-CZ" sz="2800" dirty="0">
                <a:latin typeface="+mn-lt"/>
                <a:sym typeface="Wingdings 3" pitchFamily="18" charset="2"/>
              </a:rPr>
              <a:t>. intervence → </a:t>
            </a:r>
            <a:r>
              <a:rPr lang="cs-CZ" sz="2400" dirty="0" err="1">
                <a:latin typeface="+mn-lt"/>
                <a:sym typeface="Wingdings 3" pitchFamily="18" charset="2"/>
              </a:rPr>
              <a:t>Helvétská</a:t>
            </a:r>
            <a:r>
              <a:rPr lang="cs-CZ" sz="2400" dirty="0">
                <a:latin typeface="+mn-lt"/>
                <a:sym typeface="Wingdings 3" pitchFamily="18" charset="2"/>
              </a:rPr>
              <a:t> republika</a:t>
            </a:r>
          </a:p>
          <a:p>
            <a:pPr marL="3671888" indent="-3671888">
              <a:spcBef>
                <a:spcPct val="50000"/>
              </a:spcBef>
              <a:defRPr/>
            </a:pPr>
            <a:r>
              <a:rPr lang="cs-CZ" sz="2400" dirty="0">
                <a:latin typeface="+mn-lt"/>
                <a:sym typeface="Wingdings 3" pitchFamily="18" charset="2"/>
              </a:rPr>
              <a:t>	Římská </a:t>
            </a:r>
            <a:r>
              <a:rPr lang="cs-CZ" sz="2400" dirty="0" err="1">
                <a:latin typeface="+mn-lt"/>
                <a:sym typeface="Wingdings 3" pitchFamily="18" charset="2"/>
              </a:rPr>
              <a:t>rep</a:t>
            </a:r>
            <a:r>
              <a:rPr lang="cs-CZ" sz="2400" dirty="0">
                <a:latin typeface="+mn-lt"/>
                <a:sym typeface="Wingdings 3" pitchFamily="18" charset="2"/>
              </a:rPr>
              <a:t>.</a:t>
            </a:r>
          </a:p>
          <a:p>
            <a:pPr marL="3671888" indent="-3671888">
              <a:spcBef>
                <a:spcPct val="50000"/>
              </a:spcBef>
              <a:defRPr/>
            </a:pPr>
            <a:r>
              <a:rPr lang="cs-CZ" sz="2400" dirty="0">
                <a:latin typeface="+mn-lt"/>
                <a:sym typeface="Wingdings 3" pitchFamily="18" charset="2"/>
              </a:rPr>
              <a:t>	</a:t>
            </a:r>
            <a:r>
              <a:rPr lang="cs-CZ" sz="2400" dirty="0" err="1">
                <a:latin typeface="+mn-lt"/>
                <a:sym typeface="Wingdings 3" pitchFamily="18" charset="2"/>
              </a:rPr>
              <a:t>Parthenopská</a:t>
            </a:r>
            <a:r>
              <a:rPr lang="cs-CZ" sz="2400" dirty="0">
                <a:latin typeface="+mn-lt"/>
                <a:sym typeface="Wingdings 3" pitchFamily="18" charset="2"/>
              </a:rPr>
              <a:t> </a:t>
            </a:r>
            <a:r>
              <a:rPr lang="cs-CZ" sz="2400" dirty="0" err="1">
                <a:latin typeface="+mn-lt"/>
                <a:sym typeface="Wingdings 3" pitchFamily="18" charset="2"/>
              </a:rPr>
              <a:t>rep</a:t>
            </a:r>
            <a:r>
              <a:rPr lang="cs-CZ" sz="2400" dirty="0">
                <a:latin typeface="+mn-lt"/>
                <a:sym typeface="Wingdings 3" pitchFamily="18" charset="2"/>
              </a:rPr>
              <a:t>. (</a:t>
            </a:r>
            <a:r>
              <a:rPr lang="cs-CZ" sz="2400" dirty="0" err="1">
                <a:latin typeface="+mn-lt"/>
                <a:sym typeface="Wingdings 3" pitchFamily="18" charset="2"/>
              </a:rPr>
              <a:t>Neapolsko</a:t>
            </a:r>
            <a:r>
              <a:rPr lang="cs-CZ" sz="2400" dirty="0">
                <a:latin typeface="Arial" charset="0"/>
                <a:sym typeface="Wingdings 3" pitchFamily="18" charset="2"/>
              </a:rPr>
              <a:t>)</a:t>
            </a:r>
          </a:p>
          <a:p>
            <a:pPr>
              <a:spcBef>
                <a:spcPct val="50000"/>
              </a:spcBef>
              <a:defRPr/>
            </a:pPr>
            <a:endParaRPr lang="cs-CZ" sz="3200" dirty="0">
              <a:latin typeface="Arial" charset="0"/>
              <a:sym typeface="Wingdings 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cs-CZ" sz="4000" smtClean="0"/>
              <a:t>2. protifrancouzská koalice</a:t>
            </a:r>
            <a:br>
              <a:rPr lang="cs-CZ" sz="4000" smtClean="0"/>
            </a:br>
            <a:r>
              <a:rPr lang="cs-CZ" sz="4000" smtClean="0"/>
              <a:t>1798 - 1802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s-CZ" smtClean="0"/>
              <a:t>Velká Británie + Rusko, Rakousko, Bourboni (Neapolsko), Portugalsko, Turecko</a:t>
            </a:r>
          </a:p>
          <a:p>
            <a:pPr eaLnBrk="1" hangingPunct="1"/>
            <a:r>
              <a:rPr lang="cs-CZ" smtClean="0"/>
              <a:t>expediční sbor s Napoleonem </a:t>
            </a:r>
            <a:r>
              <a:rPr lang="cs-CZ" smtClean="0">
                <a:sym typeface="Wingdings 3" pitchFamily="18" charset="2"/>
              </a:rPr>
              <a:t>–</a:t>
            </a:r>
            <a:r>
              <a:rPr lang="en-US" smtClean="0">
                <a:sym typeface="Wingdings 3" pitchFamily="18" charset="2"/>
              </a:rPr>
              <a:t>&gt;</a:t>
            </a:r>
            <a:r>
              <a:rPr lang="cs-CZ" smtClean="0">
                <a:sym typeface="Wingdings 3" pitchFamily="18" charset="2"/>
              </a:rPr>
              <a:t> Indie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cs-CZ" smtClean="0">
                <a:sym typeface="Wingdings 3" pitchFamily="18" charset="2"/>
              </a:rPr>
              <a:t>1798 z Toulonu do Egypta (mamlúci) – Rosettská deska</a:t>
            </a:r>
          </a:p>
        </p:txBody>
      </p:sp>
      <p:pic>
        <p:nvPicPr>
          <p:cNvPr id="30724" name="Picture 4" descr="01_champoll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4724400"/>
            <a:ext cx="1562100" cy="19288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30725" name="Picture 5" descr="Rosetta-big"/>
          <p:cNvPicPr>
            <a:picLocks noChangeAspect="1" noChangeArrowheads="1"/>
          </p:cNvPicPr>
          <p:nvPr/>
        </p:nvPicPr>
        <p:blipFill>
          <a:blip r:embed="rId3" cstate="print"/>
          <a:srcRect l="7545" t="2362" r="11787" b="2603"/>
          <a:stretch>
            <a:fillRect/>
          </a:stretch>
        </p:blipFill>
        <p:spPr bwMode="auto">
          <a:xfrm>
            <a:off x="3924300" y="4481513"/>
            <a:ext cx="1944688" cy="23764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30726" name="Text Box 8"/>
          <p:cNvSpPr txBox="1">
            <a:spLocks noChangeArrowheads="1"/>
          </p:cNvSpPr>
          <p:nvPr/>
        </p:nvSpPr>
        <p:spPr bwMode="auto">
          <a:xfrm>
            <a:off x="1619250" y="5876925"/>
            <a:ext cx="15128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1200">
                <a:solidFill>
                  <a:schemeClr val="bg1"/>
                </a:solidFill>
                <a:latin typeface="Arial" charset="0"/>
              </a:rPr>
              <a:t> </a:t>
            </a:r>
            <a:r>
              <a:rPr lang="cs-CZ" sz="1200">
                <a:solidFill>
                  <a:srgbClr val="FFCC00"/>
                </a:solidFill>
                <a:latin typeface="Arial" charset="0"/>
              </a:rPr>
              <a:t>J. F. Champollion</a:t>
            </a:r>
          </a:p>
        </p:txBody>
      </p:sp>
      <p:pic>
        <p:nvPicPr>
          <p:cNvPr id="30727" name="Picture 9" descr="notepage"/>
          <p:cNvPicPr>
            <a:picLocks noChangeAspect="1" noChangeArrowheads="1"/>
          </p:cNvPicPr>
          <p:nvPr/>
        </p:nvPicPr>
        <p:blipFill>
          <a:blip r:embed="rId4" cstate="print"/>
          <a:srcRect l="4625" t="2640" r="4625" b="2640"/>
          <a:stretch>
            <a:fillRect/>
          </a:stretch>
        </p:blipFill>
        <p:spPr bwMode="auto">
          <a:xfrm>
            <a:off x="7092950" y="4194175"/>
            <a:ext cx="1776413" cy="2663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7" descr="suvorov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463" y="3830638"/>
            <a:ext cx="3579812" cy="2838450"/>
          </a:xfrm>
          <a:prstGeom prst="rect">
            <a:avLst/>
          </a:prstGeom>
          <a:noFill/>
          <a:ln w="12700">
            <a:solidFill>
              <a:srgbClr val="FFCC00"/>
            </a:solidFill>
            <a:miter lim="800000"/>
            <a:headEnd/>
            <a:tailEnd/>
          </a:ln>
        </p:spPr>
      </p:pic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684213" y="549275"/>
            <a:ext cx="6696075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9875" indent="-269875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cs-CZ" sz="2800" dirty="0">
                <a:latin typeface="+mn-lt"/>
              </a:rPr>
              <a:t>1.8.1798 porážka </a:t>
            </a:r>
            <a:r>
              <a:rPr lang="cs-CZ" sz="2800" dirty="0" err="1">
                <a:latin typeface="+mn-lt"/>
              </a:rPr>
              <a:t>franc</a:t>
            </a:r>
            <a:r>
              <a:rPr lang="cs-CZ" sz="2800" dirty="0">
                <a:latin typeface="+mn-lt"/>
              </a:rPr>
              <a:t>. expedičního sboru adm. H. Nelsonem  </a:t>
            </a:r>
            <a:r>
              <a:rPr lang="cs-CZ" sz="2800" dirty="0" err="1">
                <a:solidFill>
                  <a:srgbClr val="FF3300"/>
                </a:solidFill>
                <a:latin typeface="+mn-lt"/>
              </a:rPr>
              <a:t>Abukiru</a:t>
            </a:r>
            <a:r>
              <a:rPr lang="cs-CZ" sz="2800" dirty="0">
                <a:latin typeface="+mn-lt"/>
              </a:rPr>
              <a:t>      a </a:t>
            </a:r>
            <a:r>
              <a:rPr lang="cs-CZ" sz="2800" dirty="0">
                <a:solidFill>
                  <a:srgbClr val="FF3300"/>
                </a:solidFill>
                <a:latin typeface="+mn-lt"/>
              </a:rPr>
              <a:t>Akry</a:t>
            </a:r>
          </a:p>
          <a:p>
            <a:pPr>
              <a:spcBef>
                <a:spcPct val="50000"/>
              </a:spcBef>
              <a:defRPr/>
            </a:pPr>
            <a:endParaRPr lang="cs-CZ" sz="2800" dirty="0">
              <a:latin typeface="+mn-lt"/>
            </a:endParaRPr>
          </a:p>
          <a:p>
            <a:pPr>
              <a:spcBef>
                <a:spcPct val="50000"/>
              </a:spcBef>
              <a:defRPr/>
            </a:pPr>
            <a:endParaRPr lang="cs-CZ" sz="2800" dirty="0">
              <a:latin typeface="+mn-lt"/>
            </a:endParaRPr>
          </a:p>
          <a:p>
            <a:pPr marL="179388" indent="-179388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cs-CZ" sz="2800" dirty="0">
                <a:latin typeface="+mn-lt"/>
              </a:rPr>
              <a:t>Ruská armáda s gen. A. V. </a:t>
            </a:r>
            <a:r>
              <a:rPr lang="cs-CZ" sz="2800" dirty="0" err="1">
                <a:latin typeface="+mn-lt"/>
              </a:rPr>
              <a:t>Suvorovem</a:t>
            </a:r>
            <a:r>
              <a:rPr lang="cs-CZ" sz="2800" dirty="0">
                <a:latin typeface="+mn-lt"/>
              </a:rPr>
              <a:t> v Itálii</a:t>
            </a:r>
          </a:p>
          <a:p>
            <a:pPr marL="636588" lvl="1" indent="-179388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cs-CZ" sz="2800" dirty="0">
                <a:latin typeface="+mn-lt"/>
              </a:rPr>
              <a:t>neshody s Rakušany </a:t>
            </a:r>
            <a:r>
              <a:rPr lang="cs-CZ" sz="2800" dirty="0">
                <a:latin typeface="+mn-lt"/>
                <a:sym typeface="Wingdings 3" pitchFamily="18" charset="2"/>
              </a:rPr>
              <a:t>→ </a:t>
            </a:r>
            <a:r>
              <a:rPr lang="cs-CZ" sz="2800" dirty="0" err="1">
                <a:solidFill>
                  <a:srgbClr val="FF3300"/>
                </a:solidFill>
                <a:latin typeface="+mn-lt"/>
                <a:sym typeface="Wingdings 3" pitchFamily="18" charset="2"/>
              </a:rPr>
              <a:t>Svatogotthardským</a:t>
            </a:r>
            <a:r>
              <a:rPr lang="cs-CZ" sz="2800" dirty="0">
                <a:solidFill>
                  <a:srgbClr val="FF3300"/>
                </a:solidFill>
                <a:latin typeface="+mn-lt"/>
                <a:sym typeface="Wingdings 3" pitchFamily="18" charset="2"/>
              </a:rPr>
              <a:t> průsmykem </a:t>
            </a:r>
            <a:r>
              <a:rPr lang="cs-CZ" sz="2800" dirty="0">
                <a:latin typeface="+mn-lt"/>
                <a:sym typeface="Wingdings 3" pitchFamily="18" charset="2"/>
              </a:rPr>
              <a:t>do Švýcarska</a:t>
            </a:r>
            <a:endParaRPr lang="cs-CZ" sz="2800" dirty="0">
              <a:latin typeface="+mn-lt"/>
            </a:endParaRPr>
          </a:p>
        </p:txBody>
      </p:sp>
      <p:pic>
        <p:nvPicPr>
          <p:cNvPr id="31748" name="Picture 6" descr="NACAN4SHEDCA6N9Q1TCANBONDICAKEHS35CAM39Y1CCATWYXE6CA2HP10TCAYNC3VRCA46YPWCCAABHMMNCAKROWPICA1QKKGRCABI0Q3ICAP24POVCA8TCDO0CAQX404PCAH1V764CAJ11H9SCAOJFQ9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9925" y="1052513"/>
            <a:ext cx="1503363" cy="1968500"/>
          </a:xfrm>
          <a:prstGeom prst="rect">
            <a:avLst/>
          </a:prstGeom>
          <a:noFill/>
          <a:ln w="12700">
            <a:solidFill>
              <a:srgbClr val="FFCC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cs-CZ" dirty="0" smtClean="0">
                <a:solidFill>
                  <a:srgbClr val="FF3300"/>
                </a:solidFill>
              </a:rPr>
              <a:t>18. brumaire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s-CZ" smtClean="0"/>
              <a:t>složitá vnitropolitická situace</a:t>
            </a:r>
          </a:p>
          <a:p>
            <a:pPr eaLnBrk="1" hangingPunct="1"/>
            <a:r>
              <a:rPr lang="cs-CZ" smtClean="0"/>
              <a:t>destabilizace vlády</a:t>
            </a:r>
          </a:p>
          <a:p>
            <a:pPr eaLnBrk="1" hangingPunct="1"/>
            <a:r>
              <a:rPr lang="cs-CZ" smtClean="0"/>
              <a:t>tajná dohoda s Napoleonem</a:t>
            </a:r>
          </a:p>
          <a:p>
            <a:pPr eaLnBrk="1" hangingPunct="1"/>
            <a:r>
              <a:rPr lang="cs-CZ" smtClean="0">
                <a:solidFill>
                  <a:srgbClr val="FF9900"/>
                </a:solidFill>
              </a:rPr>
              <a:t>9.11. 1799 (18. brumaire)</a:t>
            </a:r>
            <a:r>
              <a:rPr lang="cs-CZ" smtClean="0"/>
              <a:t> = Napoleonův převrat</a:t>
            </a:r>
          </a:p>
          <a:p>
            <a:pPr eaLnBrk="1" hangingPunct="1"/>
            <a:r>
              <a:rPr lang="cs-CZ" smtClean="0"/>
              <a:t>Rada starších předala moc 3 konzulům</a:t>
            </a:r>
          </a:p>
          <a:p>
            <a:pPr eaLnBrk="1" hangingPunct="1"/>
            <a:r>
              <a:rPr lang="cs-CZ" smtClean="0"/>
              <a:t>Rada pěti set rozehnána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cs-CZ" sz="4000" smtClean="0">
                <a:solidFill>
                  <a:srgbClr val="FF9900"/>
                </a:solidFill>
              </a:rPr>
              <a:t>Důsledky a význam francouzské revoluce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9900"/>
              </a:buClr>
            </a:pPr>
            <a:r>
              <a:rPr lang="cs-CZ" smtClean="0"/>
              <a:t>šíření liberálních myšlenek</a:t>
            </a:r>
          </a:p>
          <a:p>
            <a:pPr eaLnBrk="1" hangingPunct="1">
              <a:buClr>
                <a:srgbClr val="FF9900"/>
              </a:buClr>
            </a:pPr>
            <a:r>
              <a:rPr lang="cs-CZ" smtClean="0"/>
              <a:t>zavádění občanských zákoníků </a:t>
            </a:r>
            <a:r>
              <a:rPr lang="cs-CZ" sz="2000" smtClean="0"/>
              <a:t>(Code civil)</a:t>
            </a:r>
          </a:p>
          <a:p>
            <a:pPr eaLnBrk="1" hangingPunct="1">
              <a:buClr>
                <a:srgbClr val="FF9900"/>
              </a:buClr>
            </a:pPr>
            <a:r>
              <a:rPr lang="cs-CZ" smtClean="0"/>
              <a:t>vznik států s centralizovanou správou</a:t>
            </a:r>
          </a:p>
          <a:p>
            <a:pPr eaLnBrk="1" hangingPunct="1">
              <a:buClr>
                <a:srgbClr val="FF9900"/>
              </a:buClr>
            </a:pPr>
            <a:r>
              <a:rPr lang="cs-CZ" smtClean="0"/>
              <a:t>centrálně řízené školství</a:t>
            </a:r>
          </a:p>
          <a:p>
            <a:pPr eaLnBrk="1" hangingPunct="1">
              <a:buClr>
                <a:srgbClr val="FF9900"/>
              </a:buClr>
            </a:pPr>
            <a:r>
              <a:rPr lang="cs-CZ" smtClean="0"/>
              <a:t>franc. nadvláda</a:t>
            </a:r>
            <a:r>
              <a:rPr lang="cs-CZ" smtClean="0">
                <a:sym typeface="Symbol" pitchFamily="18" charset="2"/>
              </a:rPr>
              <a:t></a:t>
            </a:r>
            <a:r>
              <a:rPr lang="cs-CZ" smtClean="0"/>
              <a:t> nacionalismus</a:t>
            </a:r>
          </a:p>
          <a:p>
            <a:pPr eaLnBrk="1" hangingPunct="1">
              <a:buClr>
                <a:srgbClr val="FF9900"/>
              </a:buClr>
            </a:pPr>
            <a:r>
              <a:rPr lang="cs-CZ" smtClean="0"/>
              <a:t>nedostatek koloniálního zboží </a:t>
            </a:r>
            <a:r>
              <a:rPr lang="en-US" smtClean="0">
                <a:sym typeface="Symbol" pitchFamily="18" charset="2"/>
              </a:rPr>
              <a:t></a:t>
            </a:r>
            <a:r>
              <a:rPr lang="cs-CZ" smtClean="0"/>
              <a:t> náhražkové produkty (řepa)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Situace před revolucí, příčiny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2800" dirty="0" smtClean="0"/>
              <a:t>hospodářství</a:t>
            </a:r>
            <a:endParaRPr lang="cs-CZ" sz="2800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7440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cs-CZ" dirty="0" smtClean="0"/>
              <a:t>platí daně</a:t>
            </a:r>
          </a:p>
          <a:p>
            <a:r>
              <a:rPr lang="cs-CZ" dirty="0" smtClean="0"/>
              <a:t>buržoasie</a:t>
            </a:r>
          </a:p>
          <a:p>
            <a:r>
              <a:rPr lang="cs-CZ" dirty="0" smtClean="0"/>
              <a:t> venkovské obyvatelstvo</a:t>
            </a:r>
          </a:p>
          <a:p>
            <a:pPr>
              <a:lnSpc>
                <a:spcPct val="90000"/>
              </a:lnSpc>
            </a:pPr>
            <a:r>
              <a:rPr lang="cs-CZ" dirty="0"/>
              <a:t>80. léta 18. stol. – zhoršování </a:t>
            </a:r>
            <a:r>
              <a:rPr lang="cs-CZ" dirty="0" err="1"/>
              <a:t>hosp</a:t>
            </a:r>
            <a:r>
              <a:rPr lang="cs-CZ" dirty="0"/>
              <a:t>. situace</a:t>
            </a:r>
          </a:p>
          <a:p>
            <a:pPr lvl="1">
              <a:lnSpc>
                <a:spcPct val="90000"/>
              </a:lnSpc>
            </a:pPr>
            <a:r>
              <a:rPr lang="cs-CZ" sz="2400" dirty="0" smtClean="0"/>
              <a:t>nevyrovnaný st. rozpočet</a:t>
            </a:r>
          </a:p>
          <a:p>
            <a:pPr>
              <a:lnSpc>
                <a:spcPct val="90000"/>
              </a:lnSpc>
            </a:pPr>
            <a:r>
              <a:rPr lang="cs-CZ" dirty="0" smtClean="0"/>
              <a:t>bankéř </a:t>
            </a:r>
            <a:r>
              <a:rPr lang="cs-CZ" dirty="0" err="1" smtClean="0"/>
              <a:t>Jacques</a:t>
            </a:r>
            <a:r>
              <a:rPr lang="cs-CZ" dirty="0" smtClean="0"/>
              <a:t> </a:t>
            </a:r>
            <a:r>
              <a:rPr lang="cs-CZ" dirty="0" err="1" smtClean="0"/>
              <a:t>Necker</a:t>
            </a:r>
            <a:r>
              <a:rPr lang="cs-CZ" dirty="0" smtClean="0"/>
              <a:t> – min. financí </a:t>
            </a:r>
            <a:r>
              <a:rPr lang="cs-CZ" sz="2000" dirty="0" smtClean="0"/>
              <a:t>(1776-1781; 1788-1790)</a:t>
            </a:r>
          </a:p>
          <a:p>
            <a:pPr lvl="1">
              <a:lnSpc>
                <a:spcPct val="90000"/>
              </a:lnSpc>
            </a:pPr>
            <a:endParaRPr lang="cs-CZ" sz="2400" dirty="0" smtClean="0"/>
          </a:p>
          <a:p>
            <a:endParaRPr lang="cs-CZ" dirty="0"/>
          </a:p>
        </p:txBody>
      </p:sp>
      <p:sp>
        <p:nvSpPr>
          <p:cNvPr id="7" name="Zástupný symbol pro text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cs-CZ" sz="2800" dirty="0"/>
              <a:t>politická moc</a:t>
            </a:r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1398141"/>
          </a:xfrm>
        </p:spPr>
        <p:txBody>
          <a:bodyPr/>
          <a:lstStyle/>
          <a:p>
            <a:r>
              <a:rPr lang="cs-CZ" dirty="0" smtClean="0"/>
              <a:t>král </a:t>
            </a:r>
          </a:p>
          <a:p>
            <a:r>
              <a:rPr lang="cs-CZ" dirty="0" smtClean="0"/>
              <a:t>šlechta</a:t>
            </a:r>
          </a:p>
          <a:p>
            <a:r>
              <a:rPr lang="cs-CZ" dirty="0" smtClean="0"/>
              <a:t>duchovenstvo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cs-CZ" smtClean="0"/>
              <a:t>Demografický vývoj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72816"/>
            <a:ext cx="3682752" cy="1512168"/>
          </a:xfrm>
        </p:spPr>
        <p:txBody>
          <a:bodyPr/>
          <a:lstStyle/>
          <a:p>
            <a:r>
              <a:rPr lang="cs-CZ" sz="2800" dirty="0" smtClean="0"/>
              <a:t>18</a:t>
            </a:r>
            <a:r>
              <a:rPr lang="cs-CZ" sz="2800" dirty="0" smtClean="0"/>
              <a:t>. stol. růst o 7 mil. </a:t>
            </a:r>
            <a:r>
              <a:rPr lang="cs-CZ" sz="2800" dirty="0" err="1" smtClean="0"/>
              <a:t>obyv</a:t>
            </a:r>
            <a:r>
              <a:rPr lang="cs-CZ" sz="2800" dirty="0" smtClean="0"/>
              <a:t>. </a:t>
            </a:r>
          </a:p>
          <a:p>
            <a:pPr eaLnBrk="1" hangingPunct="1"/>
            <a:r>
              <a:rPr lang="cs-CZ" sz="2800" dirty="0" smtClean="0"/>
              <a:t>18 – 20 mil. obyvatel</a:t>
            </a:r>
          </a:p>
        </p:txBody>
      </p:sp>
      <p:graphicFrame>
        <p:nvGraphicFramePr>
          <p:cNvPr id="5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4190752" y="1639078"/>
          <a:ext cx="4290888" cy="4819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Příčiny revoluce</a:t>
            </a:r>
            <a:endParaRPr lang="cs-CZ" dirty="0"/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220px-Louis_xv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25" y="188913"/>
            <a:ext cx="2141538" cy="2663825"/>
          </a:xfrm>
          <a:prstGeom prst="rect">
            <a:avLst/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</p:spPr>
      </p:pic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539750" y="1125538"/>
            <a:ext cx="8208714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cs-CZ" sz="2800" dirty="0">
                <a:solidFill>
                  <a:srgbClr val="C00000"/>
                </a:solidFill>
                <a:latin typeface="+mn-lt"/>
              </a:rPr>
              <a:t>Ludvík XVI.</a:t>
            </a:r>
            <a:r>
              <a:rPr lang="cs-CZ" sz="2800" dirty="0">
                <a:latin typeface="+mn-lt"/>
              </a:rPr>
              <a:t> (1774-1793)</a:t>
            </a:r>
          </a:p>
          <a:p>
            <a:pPr>
              <a:spcBef>
                <a:spcPct val="50000"/>
              </a:spcBef>
              <a:defRPr/>
            </a:pPr>
            <a:r>
              <a:rPr lang="cs-CZ" sz="2800" dirty="0">
                <a:latin typeface="+mn-lt"/>
              </a:rPr>
              <a:t>svolal generální stavy </a:t>
            </a:r>
          </a:p>
          <a:p>
            <a:pPr>
              <a:spcBef>
                <a:spcPct val="50000"/>
              </a:spcBef>
              <a:defRPr/>
            </a:pPr>
            <a:r>
              <a:rPr lang="cs-CZ" sz="2800" dirty="0">
                <a:latin typeface="+mn-lt"/>
              </a:rPr>
              <a:t>(od 5. 5. 1789 ve Versailles)</a:t>
            </a:r>
          </a:p>
          <a:p>
            <a:pPr>
              <a:spcBef>
                <a:spcPct val="50000"/>
              </a:spcBef>
              <a:defRPr/>
            </a:pPr>
            <a:r>
              <a:rPr lang="cs-CZ" sz="2800" dirty="0">
                <a:latin typeface="+mn-lt"/>
              </a:rPr>
              <a:t>17. 6. </a:t>
            </a:r>
            <a:r>
              <a:rPr lang="cs-CZ" sz="2800" dirty="0">
                <a:latin typeface="+mn-lt"/>
              </a:rPr>
              <a:t>1789 </a:t>
            </a:r>
            <a:r>
              <a:rPr lang="cs-CZ" sz="2800" dirty="0" smtClean="0">
                <a:latin typeface="+mn-lt"/>
              </a:rPr>
              <a:t>– </a:t>
            </a:r>
            <a:r>
              <a:rPr lang="cs-CZ" sz="2800" dirty="0">
                <a:solidFill>
                  <a:srgbClr val="FF9900"/>
                </a:solidFill>
                <a:latin typeface="+mn-lt"/>
              </a:rPr>
              <a:t>Národního shromáždění</a:t>
            </a:r>
          </a:p>
          <a:p>
            <a:pPr marL="1619250" indent="-1619250">
              <a:spcBef>
                <a:spcPct val="50000"/>
              </a:spcBef>
              <a:defRPr/>
            </a:pPr>
            <a:r>
              <a:rPr lang="cs-CZ" sz="2800" dirty="0">
                <a:latin typeface="+mn-lt"/>
              </a:rPr>
              <a:t>9.7. </a:t>
            </a:r>
            <a:r>
              <a:rPr lang="cs-CZ" sz="2800" dirty="0">
                <a:latin typeface="+mn-lt"/>
              </a:rPr>
              <a:t>1789 </a:t>
            </a:r>
            <a:r>
              <a:rPr lang="cs-CZ" sz="2800" dirty="0" smtClean="0">
                <a:latin typeface="+mn-lt"/>
              </a:rPr>
              <a:t>– </a:t>
            </a:r>
            <a:r>
              <a:rPr lang="cs-CZ" sz="2800" b="1" dirty="0" smtClean="0">
                <a:solidFill>
                  <a:srgbClr val="C00000"/>
                </a:solidFill>
                <a:latin typeface="+mn-lt"/>
              </a:rPr>
              <a:t>Ústavodárné národní shromáždění</a:t>
            </a:r>
            <a:r>
              <a:rPr lang="cs-CZ" sz="28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cs-CZ" sz="2800" i="1" dirty="0">
                <a:latin typeface="+mn-lt"/>
              </a:rPr>
              <a:t>(Konstituanta)</a:t>
            </a:r>
            <a:endParaRPr lang="cs-CZ" sz="2800" dirty="0">
              <a:latin typeface="+mn-lt"/>
            </a:endParaRPr>
          </a:p>
          <a:p>
            <a:pPr>
              <a:spcBef>
                <a:spcPct val="50000"/>
              </a:spcBef>
              <a:defRPr/>
            </a:pPr>
            <a:r>
              <a:rPr lang="cs-CZ" sz="2800" dirty="0">
                <a:latin typeface="+mn-lt"/>
              </a:rPr>
              <a:t>král chtěl vojensky zasáhnout </a:t>
            </a:r>
            <a:r>
              <a:rPr lang="en-US" sz="2800" dirty="0">
                <a:latin typeface="+mn-lt"/>
                <a:sym typeface="Symbol"/>
              </a:rPr>
              <a:t></a:t>
            </a:r>
            <a:r>
              <a:rPr lang="cs-CZ" sz="2800" dirty="0">
                <a:latin typeface="+mn-lt"/>
              </a:rPr>
              <a:t> povstání</a:t>
            </a:r>
            <a:endParaRPr lang="cs-CZ" sz="2800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fontAlgn="auto" hangingPunct="1">
              <a:spcAft>
                <a:spcPts val="0"/>
              </a:spcAft>
              <a:defRPr/>
            </a:pPr>
            <a:r>
              <a:rPr lang="cs-CZ" sz="4000" smtClean="0"/>
              <a:t>1. období revoluce</a:t>
            </a:r>
            <a:br>
              <a:rPr lang="cs-CZ" sz="4000" smtClean="0"/>
            </a:br>
            <a:r>
              <a:rPr lang="cs-CZ" sz="4000" smtClean="0"/>
              <a:t>1789 - 1792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978400" cy="4114800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cs-CZ" sz="3000" b="1" dirty="0" smtClean="0">
                <a:solidFill>
                  <a:srgbClr val="C00000"/>
                </a:solidFill>
              </a:rPr>
              <a:t>14. 7. 1789 </a:t>
            </a:r>
            <a:r>
              <a:rPr lang="cs-CZ" sz="2800" dirty="0" smtClean="0"/>
              <a:t>dobyta Bastila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cs-CZ" sz="28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cs-CZ" sz="2800" dirty="0" smtClean="0"/>
              <a:t>Národní gardy </a:t>
            </a:r>
            <a:r>
              <a:rPr lang="cs-CZ" dirty="0" smtClean="0"/>
              <a:t>(de La </a:t>
            </a:r>
            <a:r>
              <a:rPr lang="cs-CZ" dirty="0" err="1" smtClean="0"/>
              <a:t>Fayette</a:t>
            </a:r>
            <a:r>
              <a:rPr lang="cs-CZ" dirty="0" smtClean="0"/>
              <a:t>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tx1"/>
              </a:buClr>
              <a:buFont typeface="Wingdings"/>
              <a:buChar char=""/>
              <a:defRPr/>
            </a:pPr>
            <a:r>
              <a:rPr lang="cs-CZ" sz="2800" dirty="0" smtClean="0">
                <a:solidFill>
                  <a:srgbClr val="C00000"/>
                </a:solidFill>
              </a:rPr>
              <a:t>4.8. 1789 dekrety rušící privilegia aristokracii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endParaRPr lang="cs-CZ" sz="2800" dirty="0" smtClean="0">
              <a:solidFill>
                <a:srgbClr val="FF990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tx1"/>
              </a:buClr>
              <a:buFont typeface="Wingdings"/>
              <a:buChar char=""/>
              <a:defRPr/>
            </a:pPr>
            <a:r>
              <a:rPr lang="cs-CZ" sz="2800" dirty="0" smtClean="0">
                <a:solidFill>
                  <a:srgbClr val="C00000"/>
                </a:solidFill>
              </a:rPr>
              <a:t>26. 8. 1789 Deklarace práv člověka a občana </a:t>
            </a:r>
            <a:r>
              <a:rPr lang="cs-CZ" sz="2000" dirty="0" smtClean="0"/>
              <a:t>(str.73)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cs-CZ" sz="2800" dirty="0" smtClean="0"/>
              <a:t>konfiskován majetek církve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cs-CZ" sz="2800" dirty="0" smtClean="0"/>
              <a:t>trikolóra </a:t>
            </a:r>
          </a:p>
        </p:txBody>
      </p:sp>
      <p:pic>
        <p:nvPicPr>
          <p:cNvPr id="12292" name="Picture 9" descr="image00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435600" y="2565400"/>
            <a:ext cx="3322638" cy="2582863"/>
          </a:xfrm>
          <a:noFill/>
          <a:ln>
            <a:solidFill>
              <a:srgbClr val="FFCC00"/>
            </a:solidFill>
          </a:ln>
        </p:spPr>
      </p:pic>
      <p:pic>
        <p:nvPicPr>
          <p:cNvPr id="12293" name="Picture 7" descr="180px-Flag_of_France_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888" y="5373688"/>
            <a:ext cx="1714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cs-CZ" smtClean="0"/>
              <a:t>Diskuse o ústavě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s-CZ" smtClean="0"/>
              <a:t>klub </a:t>
            </a:r>
            <a:r>
              <a:rPr lang="cs-CZ" smtClean="0">
                <a:solidFill>
                  <a:srgbClr val="0033CC"/>
                </a:solidFill>
              </a:rPr>
              <a:t>jakobínů</a:t>
            </a:r>
            <a:r>
              <a:rPr lang="cs-CZ" smtClean="0"/>
              <a:t> – M. Robespierre, L. A. L. de Saint-Just</a:t>
            </a:r>
          </a:p>
          <a:p>
            <a:pPr eaLnBrk="1" hangingPunct="1"/>
            <a:r>
              <a:rPr lang="cs-CZ" smtClean="0"/>
              <a:t>klub </a:t>
            </a:r>
            <a:r>
              <a:rPr lang="cs-CZ" smtClean="0">
                <a:solidFill>
                  <a:srgbClr val="0033CC"/>
                </a:solidFill>
              </a:rPr>
              <a:t>cordeliérů</a:t>
            </a:r>
            <a:r>
              <a:rPr lang="cs-CZ" smtClean="0"/>
              <a:t> – G. J. Danton, J. P. Marat, J. Hébert</a:t>
            </a:r>
          </a:p>
          <a:p>
            <a:pPr eaLnBrk="1" hangingPunct="1"/>
            <a:endParaRPr lang="cs-CZ" smtClean="0"/>
          </a:p>
          <a:p>
            <a:pPr eaLnBrk="1" hangingPunct="1"/>
            <a:r>
              <a:rPr lang="cs-CZ" smtClean="0"/>
              <a:t>červen 1791 Le Chapelierův zákon</a:t>
            </a:r>
          </a:p>
          <a:p>
            <a:pPr eaLnBrk="1" hangingPunct="1"/>
            <a:r>
              <a:rPr lang="cs-CZ" smtClean="0"/>
              <a:t>21. 6. 1791 se král pokusil o útěk </a:t>
            </a:r>
            <a:r>
              <a:rPr lang="cs-CZ" sz="2000" smtClean="0"/>
              <a:t>(Varrennes)</a:t>
            </a:r>
          </a:p>
          <a:p>
            <a:pPr eaLnBrk="1" hangingPunct="1"/>
            <a:endParaRPr lang="cs-CZ" smtClean="0"/>
          </a:p>
          <a:p>
            <a:pPr eaLnBrk="1" hangingPunct="1"/>
            <a:endParaRPr lang="cs-CZ" smtClean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979613" y="6237288"/>
            <a:ext cx="3744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/>
              <a:t>Atlas II. str. 13/15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38200" indent="-838200" eaLnBrk="1" fontAlgn="auto" hangingPunct="1">
              <a:spcAft>
                <a:spcPts val="0"/>
              </a:spcAft>
              <a:defRPr/>
            </a:pPr>
            <a:r>
              <a:rPr lang="cs-CZ" sz="4000" smtClean="0">
                <a:solidFill>
                  <a:srgbClr val="0033CC"/>
                </a:solidFill>
              </a:rPr>
              <a:t>1. francouzská ústava</a:t>
            </a:r>
            <a:r>
              <a:rPr lang="cs-CZ" sz="4000" smtClean="0"/>
              <a:t> </a:t>
            </a:r>
            <a:br>
              <a:rPr lang="cs-CZ" sz="4000" smtClean="0"/>
            </a:br>
            <a:r>
              <a:rPr lang="cs-CZ" sz="4000" smtClean="0">
                <a:solidFill>
                  <a:srgbClr val="0033CC"/>
                </a:solidFill>
              </a:rPr>
              <a:t>3. 9. 1791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s-CZ" sz="2800" dirty="0" smtClean="0"/>
              <a:t>Francie </a:t>
            </a:r>
            <a:r>
              <a:rPr lang="cs-CZ" sz="2800" dirty="0" smtClean="0">
                <a:solidFill>
                  <a:srgbClr val="FF3300"/>
                </a:solidFill>
              </a:rPr>
              <a:t>konstituční</a:t>
            </a:r>
            <a:r>
              <a:rPr lang="cs-CZ" sz="2800" dirty="0" smtClean="0">
                <a:solidFill>
                  <a:srgbClr val="FF9900"/>
                </a:solidFill>
              </a:rPr>
              <a:t> </a:t>
            </a:r>
            <a:r>
              <a:rPr lang="cs-CZ" sz="2800" dirty="0" smtClean="0">
                <a:solidFill>
                  <a:srgbClr val="FF3300"/>
                </a:solidFill>
              </a:rPr>
              <a:t>monarchií</a:t>
            </a:r>
            <a:endParaRPr lang="cs-CZ" sz="2800" dirty="0" smtClean="0"/>
          </a:p>
          <a:p>
            <a:pPr marL="269875" indent="-269875" eaLnBrk="1" hangingPunct="1">
              <a:lnSpc>
                <a:spcPct val="80000"/>
              </a:lnSpc>
              <a:buClr>
                <a:srgbClr val="FF3300"/>
              </a:buClr>
              <a:buSzPct val="80000"/>
              <a:buFont typeface="Wingdings" pitchFamily="2" charset="2"/>
              <a:buChar char="Ø"/>
            </a:pPr>
            <a:r>
              <a:rPr lang="cs-CZ" sz="2800" dirty="0" smtClean="0"/>
              <a:t> </a:t>
            </a:r>
            <a:r>
              <a:rPr lang="cs-CZ" sz="2800" u="sng" dirty="0" smtClean="0"/>
              <a:t>výkonná moc</a:t>
            </a:r>
            <a:r>
              <a:rPr lang="cs-CZ" sz="2800" dirty="0" smtClean="0"/>
              <a:t>: král (veto) + ministři</a:t>
            </a:r>
          </a:p>
          <a:p>
            <a:pPr marL="269875" indent="-269875" eaLnBrk="1" hangingPunct="1">
              <a:lnSpc>
                <a:spcPct val="80000"/>
              </a:lnSpc>
              <a:buClr>
                <a:srgbClr val="FF3300"/>
              </a:buClr>
              <a:buSzPct val="80000"/>
              <a:buFont typeface="Wingdings" pitchFamily="2" charset="2"/>
              <a:buChar char="Ø"/>
            </a:pPr>
            <a:endParaRPr lang="cs-CZ" sz="2800" dirty="0" smtClean="0"/>
          </a:p>
          <a:p>
            <a:pPr marL="269875" indent="-269875" eaLnBrk="1" hangingPunct="1">
              <a:lnSpc>
                <a:spcPct val="80000"/>
              </a:lnSpc>
              <a:buClr>
                <a:srgbClr val="FF3300"/>
              </a:buClr>
              <a:buSzPct val="80000"/>
              <a:buFont typeface="Wingdings" pitchFamily="2" charset="2"/>
              <a:buChar char="Ø"/>
            </a:pPr>
            <a:r>
              <a:rPr lang="cs-CZ" sz="2800" dirty="0" smtClean="0"/>
              <a:t> </a:t>
            </a:r>
            <a:r>
              <a:rPr lang="cs-CZ" sz="2800" u="sng" dirty="0" smtClean="0"/>
              <a:t>zákonodárná moc</a:t>
            </a:r>
            <a:r>
              <a:rPr lang="cs-CZ" sz="2800" dirty="0" smtClean="0"/>
              <a:t>: </a:t>
            </a:r>
            <a:r>
              <a:rPr lang="cs-CZ" sz="2800" dirty="0" smtClean="0">
                <a:solidFill>
                  <a:srgbClr val="C00000"/>
                </a:solidFill>
              </a:rPr>
              <a:t>Zákonodárné národní </a:t>
            </a:r>
            <a:r>
              <a:rPr lang="cs-CZ" sz="2800" dirty="0" smtClean="0">
                <a:solidFill>
                  <a:srgbClr val="C00000"/>
                </a:solidFill>
              </a:rPr>
              <a:t>shromáždění</a:t>
            </a:r>
            <a:endParaRPr lang="cs-CZ" sz="2800" dirty="0" smtClean="0">
              <a:solidFill>
                <a:srgbClr val="C00000"/>
              </a:solidFill>
            </a:endParaRPr>
          </a:p>
          <a:p>
            <a:pPr marL="269875" lvl="1" indent="179388" eaLnBrk="1" hangingPunct="1">
              <a:lnSpc>
                <a:spcPct val="80000"/>
              </a:lnSpc>
              <a:buClr>
                <a:srgbClr val="FF3300"/>
              </a:buClr>
              <a:buSzPct val="80000"/>
              <a:buFont typeface="Wingdings" pitchFamily="2" charset="2"/>
              <a:buChar char="§"/>
            </a:pPr>
            <a:r>
              <a:rPr lang="cs-CZ" sz="2400" dirty="0" smtClean="0"/>
              <a:t> volební </a:t>
            </a:r>
            <a:r>
              <a:rPr lang="cs-CZ" sz="2400" dirty="0" smtClean="0"/>
              <a:t>census = omezení politických práv; </a:t>
            </a:r>
            <a:r>
              <a:rPr lang="cs-CZ" sz="2400" dirty="0" err="1" smtClean="0">
                <a:solidFill>
                  <a:srgbClr val="006600"/>
                </a:solidFill>
              </a:rPr>
              <a:t>sansculloti</a:t>
            </a:r>
            <a:endParaRPr lang="cs-CZ" sz="2400" dirty="0" smtClean="0">
              <a:solidFill>
                <a:srgbClr val="006600"/>
              </a:solidFill>
            </a:endParaRPr>
          </a:p>
          <a:p>
            <a:pPr marL="269875" indent="-269875" eaLnBrk="1" hangingPunct="1">
              <a:lnSpc>
                <a:spcPct val="80000"/>
              </a:lnSpc>
              <a:buSzPct val="80000"/>
              <a:buFont typeface="Wingdings" pitchFamily="2" charset="2"/>
              <a:buChar char="Ø"/>
            </a:pPr>
            <a:endParaRPr lang="cs-CZ" sz="2800" dirty="0" smtClean="0"/>
          </a:p>
          <a:p>
            <a:pPr marL="269875" indent="-269875" eaLnBrk="1" hangingPunct="1">
              <a:lnSpc>
                <a:spcPct val="80000"/>
              </a:lnSpc>
              <a:buClr>
                <a:srgbClr val="FF3300"/>
              </a:buClr>
              <a:buSzPct val="80000"/>
              <a:buFont typeface="Wingdings" pitchFamily="2" charset="2"/>
              <a:buChar char="Ø"/>
            </a:pPr>
            <a:r>
              <a:rPr lang="cs-CZ" sz="2800" dirty="0" smtClean="0"/>
              <a:t> </a:t>
            </a:r>
            <a:r>
              <a:rPr lang="cs-CZ" sz="2800" u="sng" dirty="0" smtClean="0"/>
              <a:t>soudní moc</a:t>
            </a:r>
          </a:p>
          <a:p>
            <a:pPr marL="269875" indent="-269875" eaLnBrk="1" hangingPunct="1">
              <a:lnSpc>
                <a:spcPct val="80000"/>
              </a:lnSpc>
              <a:buSzPct val="80000"/>
              <a:buFont typeface="Wingdings" pitchFamily="2" charset="2"/>
              <a:buChar char="Ø"/>
            </a:pPr>
            <a:endParaRPr lang="cs-CZ" sz="2800" dirty="0" smtClean="0"/>
          </a:p>
          <a:p>
            <a:pPr marL="269875" indent="-269875" eaLnBrk="1" hangingPunct="1">
              <a:lnSpc>
                <a:spcPct val="80000"/>
              </a:lnSpc>
              <a:buSzPct val="80000"/>
              <a:buNone/>
            </a:pPr>
            <a:endParaRPr lang="cs-CZ" sz="2800" dirty="0" smtClean="0"/>
          </a:p>
          <a:p>
            <a:pPr marL="269875" indent="-269875" eaLnBrk="1" hangingPunct="1">
              <a:lnSpc>
                <a:spcPct val="80000"/>
              </a:lnSpc>
              <a:buSzPct val="80000"/>
              <a:buFont typeface="Wingdings" pitchFamily="2" charset="2"/>
              <a:buChar char="Ø"/>
            </a:pPr>
            <a:r>
              <a:rPr lang="cs-CZ" sz="2800" dirty="0" smtClean="0"/>
              <a:t>decentralizace </a:t>
            </a:r>
            <a:r>
              <a:rPr lang="cs-CZ" sz="2800" dirty="0" smtClean="0"/>
              <a:t>– </a:t>
            </a:r>
            <a:r>
              <a:rPr lang="cs-CZ" sz="2800" dirty="0" smtClean="0"/>
              <a:t>departementy</a:t>
            </a:r>
          </a:p>
          <a:p>
            <a:pPr eaLnBrk="1" hangingPunct="1">
              <a:lnSpc>
                <a:spcPct val="80000"/>
              </a:lnSpc>
            </a:pPr>
            <a:endParaRPr lang="cs-CZ" sz="2800" dirty="0" smtClean="0">
              <a:solidFill>
                <a:srgbClr val="FF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1226</TotalTime>
  <Words>881</Words>
  <Application>Microsoft Office PowerPoint</Application>
  <PresentationFormat>Předvádění na obrazovce (4:3)</PresentationFormat>
  <Paragraphs>213</Paragraphs>
  <Slides>28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28</vt:i4>
      </vt:variant>
    </vt:vector>
  </HeadingPairs>
  <TitlesOfParts>
    <vt:vector size="37" baseType="lpstr">
      <vt:lpstr>Tahoma</vt:lpstr>
      <vt:lpstr>Arial</vt:lpstr>
      <vt:lpstr>Century Schoolbook</vt:lpstr>
      <vt:lpstr>Wingdings</vt:lpstr>
      <vt:lpstr>Wingdings 2</vt:lpstr>
      <vt:lpstr>Calibri</vt:lpstr>
      <vt:lpstr>Symbol</vt:lpstr>
      <vt:lpstr>Wingdings 3</vt:lpstr>
      <vt:lpstr>Motiv sady Office</vt:lpstr>
      <vt:lpstr>Velká francouzská revoluce</vt:lpstr>
      <vt:lpstr>Situace před revolucí, příčiny</vt:lpstr>
      <vt:lpstr>Situace před revolucí, příčiny</vt:lpstr>
      <vt:lpstr>Demografický vývoj</vt:lpstr>
      <vt:lpstr>Příčiny revoluce</vt:lpstr>
      <vt:lpstr>Snímek 6</vt:lpstr>
      <vt:lpstr>1. období revoluce 1789 - 1792</vt:lpstr>
      <vt:lpstr>Diskuse o ústavě</vt:lpstr>
      <vt:lpstr>1. francouzská ústava  3. 9. 1791</vt:lpstr>
      <vt:lpstr>Snímek 10</vt:lpstr>
      <vt:lpstr>Složení Zákonodárného shromáždění</vt:lpstr>
      <vt:lpstr>1. protifrancouzská koalice</vt:lpstr>
      <vt:lpstr>2. období 10.8. 1792 – 27.7. 1794</vt:lpstr>
      <vt:lpstr>Diskuse o vině krále</vt:lpstr>
      <vt:lpstr>Snímek 15</vt:lpstr>
      <vt:lpstr>Jakobínská diktatura 1793-1794</vt:lpstr>
      <vt:lpstr>Snímek 17</vt:lpstr>
      <vt:lpstr>Teror proti církvi</vt:lpstr>
      <vt:lpstr>1794</vt:lpstr>
      <vt:lpstr>9. thermidor</vt:lpstr>
      <vt:lpstr>3. období 28.7. 1794 – 9.11. 1799</vt:lpstr>
      <vt:lpstr>Nová ústava (3.)</vt:lpstr>
      <vt:lpstr>Politická situace</vt:lpstr>
      <vt:lpstr>Snímek 24</vt:lpstr>
      <vt:lpstr>2. protifrancouzská koalice 1798 - 1802</vt:lpstr>
      <vt:lpstr>Snímek 26</vt:lpstr>
      <vt:lpstr>18. brumaire</vt:lpstr>
      <vt:lpstr>Důsledky a význam francouzské revoluce</vt:lpstr>
    </vt:vector>
  </TitlesOfParts>
  <Company>Gymnázium Brno, tř. Kpt. Jaroše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Velká francouzská revoluce</dc:title>
  <dc:creator>hanakova</dc:creator>
  <cp:lastModifiedBy>Alena</cp:lastModifiedBy>
  <cp:revision>69</cp:revision>
  <dcterms:created xsi:type="dcterms:W3CDTF">2008-05-21T12:41:25Z</dcterms:created>
  <dcterms:modified xsi:type="dcterms:W3CDTF">2022-04-08T16:03:38Z</dcterms:modified>
</cp:coreProperties>
</file>