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9" r:id="rId4"/>
    <p:sldId id="258" r:id="rId5"/>
    <p:sldId id="276" r:id="rId6"/>
    <p:sldId id="278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0" r:id="rId15"/>
    <p:sldId id="279" r:id="rId16"/>
    <p:sldId id="272" r:id="rId17"/>
    <p:sldId id="274" r:id="rId18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CC00"/>
    <a:srgbClr val="FFFF66"/>
    <a:srgbClr val="0825A0"/>
    <a:srgbClr val="FF9900"/>
    <a:srgbClr val="3B7CE5"/>
    <a:srgbClr val="22AAFE"/>
    <a:srgbClr val="2B51F5"/>
    <a:srgbClr val="49A8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7A80F-B005-4628-9CBE-139FE3FA084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F5006-6585-4447-A01E-6CBAA1A3E7C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3AEC3-6B85-43A7-8B1F-4492F2FC239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A189-AC36-4195-AB7F-03110C5A732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5BFAC-5EAC-4ACA-BFE2-0ACB87EE136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673A3-0AA2-4F5C-B3D5-503B8ABA0E4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E33F-9EDA-4129-ABFD-FA30353027E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8ABA0-D9BF-4C20-8786-69E34974972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08AFE-72A0-4768-83FB-BB0385B901C2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5C147-44DD-49CF-A540-3A67D7FEA22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AE977-8305-40F5-85CE-F79D34DDD77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8E9B75-A1D5-4A65-B272-933C69344B8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989138"/>
            <a:ext cx="7772400" cy="2089150"/>
          </a:xfrm>
        </p:spPr>
        <p:txBody>
          <a:bodyPr/>
          <a:lstStyle/>
          <a:p>
            <a:pPr eaLnBrk="1" hangingPunct="1"/>
            <a:r>
              <a:rPr lang="cs-CZ" sz="6000" b="1" dirty="0" smtClean="0">
                <a:solidFill>
                  <a:schemeClr val="bg1"/>
                </a:solidFill>
                <a:latin typeface="Georgia" pitchFamily="18" charset="0"/>
              </a:rPr>
              <a:t>Napoleon a Evropa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19672" y="4797152"/>
            <a:ext cx="6400800" cy="12731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sz="4400" b="1" dirty="0" smtClean="0">
                <a:solidFill>
                  <a:schemeClr val="bg1"/>
                </a:solidFill>
                <a:latin typeface="Georgia" pitchFamily="18" charset="0"/>
              </a:rPr>
              <a:t>1799</a:t>
            </a:r>
            <a:r>
              <a:rPr lang="cs-CZ" b="1" dirty="0" smtClean="0">
                <a:solidFill>
                  <a:schemeClr val="bg1"/>
                </a:solidFill>
              </a:rPr>
              <a:t> – </a:t>
            </a:r>
            <a:r>
              <a:rPr lang="cs-CZ" sz="4400" b="1" dirty="0" smtClean="0">
                <a:solidFill>
                  <a:schemeClr val="bg1"/>
                </a:solidFill>
                <a:latin typeface="Georgia" pitchFamily="18" charset="0"/>
              </a:rPr>
              <a:t>1815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Francisco_de_Goya_y_Lucientes_0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53988"/>
            <a:ext cx="8642350" cy="662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>
                <a:solidFill>
                  <a:srgbClr val="FFFF66"/>
                </a:solidFill>
              </a:rPr>
              <a:t>1808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627688" cy="2405063"/>
          </a:xfrm>
        </p:spPr>
        <p:txBody>
          <a:bodyPr/>
          <a:lstStyle/>
          <a:p>
            <a:pPr eaLnBrk="1" hangingPunct="1"/>
            <a:r>
              <a:rPr lang="cs-CZ" dirty="0" smtClean="0">
                <a:solidFill>
                  <a:schemeClr val="bg1"/>
                </a:solidFill>
                <a:cs typeface="Arial" charset="0"/>
              </a:rPr>
              <a:t>Napoleon napadl Španělsko</a:t>
            </a:r>
          </a:p>
          <a:p>
            <a:pPr eaLnBrk="1" hangingPunct="1"/>
            <a:r>
              <a:rPr lang="cs-CZ" dirty="0" err="1" smtClean="0">
                <a:solidFill>
                  <a:schemeClr val="bg1"/>
                </a:solidFill>
                <a:cs typeface="Arial" charset="0"/>
              </a:rPr>
              <a:t>Joseph</a:t>
            </a:r>
            <a:r>
              <a:rPr lang="cs-CZ" dirty="0" smtClean="0">
                <a:solidFill>
                  <a:schemeClr val="bg1"/>
                </a:solidFill>
                <a:cs typeface="Arial" charset="0"/>
              </a:rPr>
              <a:t> Bonapart</a:t>
            </a:r>
          </a:p>
          <a:p>
            <a:pPr eaLnBrk="1" hangingPunct="1"/>
            <a:r>
              <a:rPr lang="cs-CZ" dirty="0" smtClean="0">
                <a:solidFill>
                  <a:schemeClr val="bg1"/>
                </a:solidFill>
                <a:cs typeface="Arial" charset="0"/>
              </a:rPr>
              <a:t>guerilla</a:t>
            </a:r>
          </a:p>
          <a:p>
            <a:pPr eaLnBrk="1" hangingPunct="1"/>
            <a:endParaRPr lang="cs-CZ" dirty="0" smtClean="0">
              <a:solidFill>
                <a:schemeClr val="bg1"/>
              </a:solidFill>
              <a:cs typeface="Arial" charset="0"/>
            </a:endParaRPr>
          </a:p>
          <a:p>
            <a:pPr eaLnBrk="1" hangingPunct="1"/>
            <a:r>
              <a:rPr lang="cs-CZ" dirty="0" err="1" smtClean="0">
                <a:solidFill>
                  <a:schemeClr val="bg1"/>
                </a:solidFill>
                <a:cs typeface="Arial" charset="0"/>
              </a:rPr>
              <a:t>Francisco</a:t>
            </a:r>
            <a:r>
              <a:rPr lang="cs-CZ" dirty="0" smtClean="0">
                <a:solidFill>
                  <a:srgbClr val="FFFF66"/>
                </a:solidFill>
                <a:cs typeface="Arial" charset="0"/>
              </a:rPr>
              <a:t> </a:t>
            </a:r>
            <a:r>
              <a:rPr lang="cs-CZ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cs typeface="Arial" charset="0"/>
              </a:rPr>
              <a:t>Goya</a:t>
            </a:r>
            <a:endParaRPr lang="cs-CZ" b="1" dirty="0" smtClean="0">
              <a:solidFill>
                <a:schemeClr val="tx1">
                  <a:lumMod val="95000"/>
                  <a:lumOff val="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1809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29600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dirty="0" smtClean="0">
                <a:cs typeface="Arial" charset="0"/>
              </a:rPr>
              <a:t>Francouzi ve Španělsku </a:t>
            </a:r>
            <a:r>
              <a:rPr lang="cs-CZ" dirty="0" smtClean="0">
                <a:cs typeface="Arial" charset="0"/>
              </a:rPr>
              <a:t>poraženi</a:t>
            </a:r>
          </a:p>
          <a:p>
            <a:pPr lvl="1" eaLnBrk="1" hangingPunct="1">
              <a:lnSpc>
                <a:spcPct val="90000"/>
              </a:lnSpc>
            </a:pPr>
            <a:r>
              <a:rPr lang="cs-CZ" dirty="0" smtClean="0">
                <a:cs typeface="Arial" charset="0"/>
              </a:rPr>
              <a:t> </a:t>
            </a:r>
            <a:r>
              <a:rPr lang="cs-CZ" sz="2000" dirty="0" err="1" smtClean="0">
                <a:cs typeface="Arial" charset="0"/>
              </a:rPr>
              <a:t>Murat</a:t>
            </a:r>
            <a:r>
              <a:rPr lang="cs-CZ" sz="2000" dirty="0" smtClean="0">
                <a:cs typeface="Arial" charset="0"/>
              </a:rPr>
              <a:t> </a:t>
            </a:r>
            <a:r>
              <a:rPr lang="cs-CZ" sz="2000" dirty="0" smtClean="0">
                <a:cs typeface="Arial" charset="0"/>
              </a:rPr>
              <a:t>x </a:t>
            </a:r>
            <a:r>
              <a:rPr lang="cs-CZ" sz="2000" dirty="0" smtClean="0">
                <a:cs typeface="Arial" charset="0"/>
              </a:rPr>
              <a:t>Wellington</a:t>
            </a:r>
            <a:endParaRPr lang="cs-CZ" sz="20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cs-CZ" dirty="0" smtClean="0">
                <a:cs typeface="Arial" charset="0"/>
              </a:rPr>
              <a:t>Rakousko vyhlašuje novou válku</a:t>
            </a:r>
          </a:p>
          <a:p>
            <a:pPr eaLnBrk="1" hangingPunct="1">
              <a:lnSpc>
                <a:spcPct val="90000"/>
              </a:lnSpc>
            </a:pPr>
            <a:r>
              <a:rPr lang="cs-CZ" dirty="0" smtClean="0">
                <a:cs typeface="Arial" charset="0"/>
              </a:rPr>
              <a:t>červenec bitva u </a:t>
            </a:r>
            <a:r>
              <a:rPr lang="cs-CZ" dirty="0" err="1" smtClean="0">
                <a:cs typeface="Arial" charset="0"/>
              </a:rPr>
              <a:t>Wagramu</a:t>
            </a:r>
            <a:r>
              <a:rPr lang="cs-CZ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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cs typeface="Arial" charset="0"/>
              </a:rPr>
              <a:t>Rakousko ztráta </a:t>
            </a:r>
            <a:r>
              <a:rPr lang="cs-CZ" sz="2400" dirty="0" err="1" smtClean="0">
                <a:cs typeface="Arial" charset="0"/>
              </a:rPr>
              <a:t>Haliče</a:t>
            </a:r>
            <a:r>
              <a:rPr lang="cs-CZ" sz="2400" dirty="0" smtClean="0">
                <a:cs typeface="Arial" charset="0"/>
              </a:rPr>
              <a:t> a </a:t>
            </a:r>
            <a:r>
              <a:rPr lang="cs-CZ" sz="2400" dirty="0" smtClean="0">
                <a:cs typeface="Arial" charset="0"/>
              </a:rPr>
              <a:t>Terstu</a:t>
            </a:r>
          </a:p>
          <a:p>
            <a:pPr eaLnBrk="1" hangingPunct="1">
              <a:lnSpc>
                <a:spcPct val="90000"/>
              </a:lnSpc>
              <a:buNone/>
            </a:pPr>
            <a:endParaRPr lang="cs-CZ" sz="2400" dirty="0" smtClean="0">
              <a:cs typeface="Arial" charset="0"/>
            </a:endParaRPr>
          </a:p>
          <a:p>
            <a:pPr marL="265113" indent="-265113" eaLnBrk="1" hangingPunct="1">
              <a:lnSpc>
                <a:spcPct val="90000"/>
              </a:lnSpc>
            </a:pPr>
            <a:r>
              <a:rPr lang="cs-CZ" dirty="0" smtClean="0">
                <a:cs typeface="Arial" charset="0"/>
              </a:rPr>
              <a:t>kníže K. L. </a:t>
            </a:r>
            <a:r>
              <a:rPr lang="cs-CZ" dirty="0" err="1" smtClean="0">
                <a:cs typeface="Arial" charset="0"/>
              </a:rPr>
              <a:t>Metternich</a:t>
            </a:r>
            <a:endParaRPr lang="cs-CZ" dirty="0" smtClean="0">
              <a:cs typeface="Arial" charset="0"/>
            </a:endParaRPr>
          </a:p>
          <a:p>
            <a:pPr marL="665163" lvl="1" indent="-265113" eaLnBrk="1" hangingPunct="1">
              <a:lnSpc>
                <a:spcPct val="90000"/>
              </a:lnSpc>
            </a:pPr>
            <a:r>
              <a:rPr lang="cs-CZ" sz="2000" dirty="0" smtClean="0">
                <a:cs typeface="Arial" charset="0"/>
              </a:rPr>
              <a:t>od </a:t>
            </a:r>
            <a:r>
              <a:rPr lang="cs-CZ" sz="2000" dirty="0" smtClean="0">
                <a:cs typeface="Arial" charset="0"/>
              </a:rPr>
              <a:t>1809 min. zahraničí</a:t>
            </a:r>
          </a:p>
          <a:p>
            <a:pPr marL="665163" lvl="1" indent="-265113" eaLnBrk="1" hangingPunct="1">
              <a:lnSpc>
                <a:spcPct val="90000"/>
              </a:lnSpc>
            </a:pPr>
            <a:r>
              <a:rPr lang="cs-CZ" sz="2000" dirty="0" smtClean="0">
                <a:cs typeface="Arial" charset="0"/>
              </a:rPr>
              <a:t>od </a:t>
            </a:r>
            <a:r>
              <a:rPr lang="cs-CZ" sz="2000" dirty="0" smtClean="0">
                <a:cs typeface="Arial" charset="0"/>
              </a:rPr>
              <a:t>1821 kancléř</a:t>
            </a:r>
            <a:endParaRPr lang="en-US" sz="2000" dirty="0" smtClean="0">
              <a:cs typeface="Arial" charset="0"/>
            </a:endParaRPr>
          </a:p>
        </p:txBody>
      </p:sp>
      <p:pic>
        <p:nvPicPr>
          <p:cNvPr id="12292" name="Obrázek 6" descr="Graf_Clemens_Metternich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725" y="3789363"/>
            <a:ext cx="1906588" cy="2720975"/>
          </a:xfrm>
          <a:prstGeom prst="rect">
            <a:avLst/>
          </a:prstGeom>
          <a:noFill/>
          <a:ln w="9525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3255963" y="423863"/>
            <a:ext cx="282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cs-CZ"/>
          </a:p>
        </p:txBody>
      </p:sp>
      <p:sp>
        <p:nvSpPr>
          <p:cNvPr id="14339" name="Text Box 6"/>
          <p:cNvSpPr txBox="1">
            <a:spLocks noChangeArrowheads="1"/>
          </p:cNvSpPr>
          <p:nvPr/>
        </p:nvSpPr>
        <p:spPr bwMode="auto">
          <a:xfrm>
            <a:off x="1331913" y="404813"/>
            <a:ext cx="6192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sz="3600"/>
              <a:t>Evropa roku 1812</a:t>
            </a:r>
          </a:p>
        </p:txBody>
      </p:sp>
      <p:pic>
        <p:nvPicPr>
          <p:cNvPr id="14340" name="Obrázek 6" descr="ddd4dbc2ca44ab4b887389b56a95f7a7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196975"/>
            <a:ext cx="73152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1812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pPr eaLnBrk="1" hangingPunct="1"/>
            <a:r>
              <a:rPr lang="cs-CZ" dirty="0" smtClean="0">
                <a:cs typeface="Arial" charset="0"/>
              </a:rPr>
              <a:t>Rusko se zřeklo blokády</a:t>
            </a:r>
          </a:p>
          <a:p>
            <a:pPr eaLnBrk="1" hangingPunct="1"/>
            <a:r>
              <a:rPr lang="cs-CZ" sz="2400" dirty="0" smtClean="0">
                <a:cs typeface="Arial" charset="0"/>
              </a:rPr>
              <a:t>tažení do Ruska </a:t>
            </a:r>
            <a:endParaRPr lang="cs-CZ" sz="2400" dirty="0" smtClean="0">
              <a:cs typeface="Arial" charset="0"/>
            </a:endParaRPr>
          </a:p>
          <a:p>
            <a:pPr lvl="1" eaLnBrk="1" hangingPunct="1"/>
            <a:r>
              <a:rPr lang="cs-CZ" dirty="0" smtClean="0">
                <a:cs typeface="Arial" charset="0"/>
              </a:rPr>
              <a:t>Grande </a:t>
            </a:r>
            <a:r>
              <a:rPr lang="cs-CZ" dirty="0" err="1" smtClean="0">
                <a:cs typeface="Arial" charset="0"/>
              </a:rPr>
              <a:t>Armée</a:t>
            </a:r>
            <a:r>
              <a:rPr lang="cs-CZ" dirty="0" smtClean="0">
                <a:cs typeface="Arial" charset="0"/>
              </a:rPr>
              <a:t> </a:t>
            </a:r>
            <a:r>
              <a:rPr lang="cs-CZ" sz="2000" dirty="0" smtClean="0">
                <a:cs typeface="Arial" charset="0"/>
              </a:rPr>
              <a:t>(</a:t>
            </a:r>
            <a:r>
              <a:rPr lang="cs-CZ" sz="2000" dirty="0" smtClean="0">
                <a:cs typeface="Arial" charset="0"/>
              </a:rPr>
              <a:t>600 </a:t>
            </a:r>
            <a:r>
              <a:rPr lang="cs-CZ" sz="2000" dirty="0" smtClean="0">
                <a:cs typeface="Arial" charset="0"/>
              </a:rPr>
              <a:t>000 mužů)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sz="2400" dirty="0" smtClean="0">
                <a:cs typeface="Arial" charset="0"/>
              </a:rPr>
              <a:t>Napoleonův rychlý postup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cs-CZ" sz="2000" dirty="0" smtClean="0">
                <a:cs typeface="Arial" charset="0"/>
              </a:rPr>
              <a:t>taktika spálené země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cs-CZ" sz="2400" dirty="0" smtClean="0">
                <a:cs typeface="Arial" charset="0"/>
              </a:rPr>
              <a:t>gen. Michal </a:t>
            </a:r>
            <a:r>
              <a:rPr lang="cs-CZ" sz="2400" dirty="0" err="1" smtClean="0">
                <a:cs typeface="Arial" charset="0"/>
              </a:rPr>
              <a:t>Illarionovič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err="1" smtClean="0">
                <a:cs typeface="Arial" charset="0"/>
              </a:rPr>
              <a:t>Kutuzov</a:t>
            </a:r>
            <a:endParaRPr lang="cs-CZ" sz="24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cs-CZ" sz="2400" dirty="0" smtClean="0">
                <a:cs typeface="Arial" charset="0"/>
              </a:rPr>
              <a:t>bitva u </a:t>
            </a:r>
            <a:r>
              <a:rPr lang="cs-CZ" sz="2400" dirty="0" err="1" smtClean="0">
                <a:cs typeface="Arial" charset="0"/>
              </a:rPr>
              <a:t>Borodina</a:t>
            </a:r>
            <a:r>
              <a:rPr lang="cs-CZ" sz="2400" dirty="0" smtClean="0">
                <a:cs typeface="Arial" charset="0"/>
              </a:rPr>
              <a:t> 7.9.1812</a:t>
            </a:r>
            <a:endParaRPr lang="cs-CZ" sz="24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cs-CZ" sz="2400" dirty="0" smtClean="0">
              <a:cs typeface="Arial" charset="0"/>
            </a:endParaRPr>
          </a:p>
          <a:p>
            <a:pPr eaLnBrk="1" hangingPunct="1"/>
            <a:r>
              <a:rPr lang="cs-CZ" sz="2400" dirty="0" smtClean="0">
                <a:cs typeface="Arial" charset="0"/>
              </a:rPr>
              <a:t>Moskva – nabídka </a:t>
            </a:r>
            <a:r>
              <a:rPr lang="cs-CZ" sz="2400" dirty="0" smtClean="0">
                <a:cs typeface="Arial" charset="0"/>
              </a:rPr>
              <a:t>míru </a:t>
            </a:r>
            <a:r>
              <a:rPr lang="cs-CZ" sz="2400" dirty="0" err="1" smtClean="0">
                <a:cs typeface="Arial" charset="0"/>
              </a:rPr>
              <a:t>caroviAlexandru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cs typeface="Arial" charset="0"/>
              </a:rPr>
              <a:t>I.</a:t>
            </a:r>
          </a:p>
          <a:p>
            <a:pPr eaLnBrk="1" hangingPunct="1"/>
            <a:r>
              <a:rPr lang="cs-CZ" sz="2400" dirty="0" smtClean="0">
                <a:cs typeface="Arial" charset="0"/>
              </a:rPr>
              <a:t> požár Moskvy</a:t>
            </a:r>
          </a:p>
          <a:p>
            <a:pPr eaLnBrk="1" hangingPunct="1">
              <a:buFontTx/>
              <a:buNone/>
            </a:pPr>
            <a:endParaRPr lang="cs-CZ" sz="2400" dirty="0" smtClean="0">
              <a:cs typeface="Arial" charset="0"/>
            </a:endParaRPr>
          </a:p>
        </p:txBody>
      </p:sp>
      <p:pic>
        <p:nvPicPr>
          <p:cNvPr id="6" name="Picture 5" descr="borod2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00807"/>
            <a:ext cx="2808312" cy="2163707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7" name="Picture 4" descr="300px-Moscow_fire_18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005064"/>
            <a:ext cx="2952328" cy="2512684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Ústup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cs-CZ" sz="2800" dirty="0" err="1" smtClean="0"/>
              <a:t>Kutuzovova</a:t>
            </a:r>
            <a:r>
              <a:rPr lang="cs-CZ" sz="2800" dirty="0" smtClean="0"/>
              <a:t> taktika</a:t>
            </a:r>
          </a:p>
          <a:p>
            <a:pPr eaLnBrk="1" hangingPunct="1"/>
            <a:r>
              <a:rPr lang="cs-CZ" sz="2800" dirty="0" smtClean="0"/>
              <a:t>list. 1812 bitva na Berezině</a:t>
            </a:r>
          </a:p>
          <a:p>
            <a:pPr eaLnBrk="1" hangingPunct="1"/>
            <a:r>
              <a:rPr lang="cs-CZ" sz="2800" dirty="0" smtClean="0"/>
              <a:t>zbylo 40 000 mužů</a:t>
            </a:r>
          </a:p>
        </p:txBody>
      </p:sp>
      <p:pic>
        <p:nvPicPr>
          <p:cNvPr id="7" name="Picture 4" descr="napoleons_retreat_from_moscow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3542015" cy="2520280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8" name="Picture 4" descr="IMG_NEW"/>
          <p:cNvPicPr>
            <a:picLocks noChangeAspect="1" noChangeArrowheads="1"/>
          </p:cNvPicPr>
          <p:nvPr/>
        </p:nvPicPr>
        <p:blipFill>
          <a:blip r:embed="rId3" cstate="print"/>
          <a:srcRect t="11340" b="1320"/>
          <a:stretch>
            <a:fillRect/>
          </a:stretch>
        </p:blipFill>
        <p:spPr bwMode="auto">
          <a:xfrm>
            <a:off x="611560" y="3789040"/>
            <a:ext cx="4536504" cy="221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élník 8"/>
          <p:cNvSpPr/>
          <p:nvPr/>
        </p:nvSpPr>
        <p:spPr>
          <a:xfrm>
            <a:off x="827584" y="6165304"/>
            <a:ext cx="461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cs-CZ" dirty="0" smtClean="0"/>
              <a:t>Trasa Napoleonova ústupu z Ruska r. 1812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1813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>
          <a:xfrm>
            <a:off x="539552" y="1340768"/>
            <a:ext cx="3744416" cy="4525963"/>
          </a:xfrm>
        </p:spPr>
        <p:txBody>
          <a:bodyPr/>
          <a:lstStyle/>
          <a:p>
            <a:pPr marL="265113" indent="-265113" eaLnBrk="1" hangingPunct="1"/>
            <a:r>
              <a:rPr lang="cs-CZ" dirty="0" smtClean="0"/>
              <a:t>Francouzi vyhnáni ze </a:t>
            </a:r>
            <a:r>
              <a:rPr lang="cs-CZ" dirty="0" smtClean="0"/>
              <a:t>Španělska</a:t>
            </a:r>
          </a:p>
          <a:p>
            <a:pPr marL="265113" indent="-265113" eaLnBrk="1" hangingPunct="1">
              <a:buNone/>
            </a:pPr>
            <a:endParaRPr lang="cs-CZ" sz="2000" dirty="0" smtClean="0"/>
          </a:p>
          <a:p>
            <a:pPr marL="265113" indent="-265113" eaLnBrk="1" hangingPunct="1"/>
            <a:r>
              <a:rPr lang="cs-CZ" dirty="0" smtClean="0">
                <a:solidFill>
                  <a:srgbClr val="C00000"/>
                </a:solidFill>
              </a:rPr>
              <a:t>19. 10. bitva národů u </a:t>
            </a:r>
            <a:r>
              <a:rPr lang="cs-CZ" dirty="0" smtClean="0">
                <a:solidFill>
                  <a:srgbClr val="C00000"/>
                </a:solidFill>
              </a:rPr>
              <a:t>Lipska</a:t>
            </a:r>
          </a:p>
          <a:p>
            <a:pPr marL="665163" lvl="1" indent="-265113">
              <a:spcBef>
                <a:spcPct val="50000"/>
              </a:spcBef>
            </a:pPr>
            <a:r>
              <a:rPr lang="cs-CZ" dirty="0" smtClean="0"/>
              <a:t>koalice Rusko, Prusko, Rakousko, Švédsko proti Francii</a:t>
            </a:r>
            <a:endParaRPr lang="cs-CZ" dirty="0" smtClean="0"/>
          </a:p>
          <a:p>
            <a:pPr marL="265113" indent="-265113">
              <a:spcBef>
                <a:spcPct val="50000"/>
              </a:spcBef>
            </a:pPr>
            <a:endParaRPr lang="cs-CZ" sz="2400" dirty="0" smtClean="0"/>
          </a:p>
          <a:p>
            <a:pPr marL="265113" indent="-265113">
              <a:spcBef>
                <a:spcPct val="50000"/>
              </a:spcBef>
              <a:buNone/>
            </a:pPr>
            <a:r>
              <a:rPr lang="cs-CZ" sz="2400" dirty="0" smtClean="0"/>
              <a:t>		</a:t>
            </a:r>
            <a:endParaRPr lang="cs-CZ" sz="2400" dirty="0" smtClean="0"/>
          </a:p>
          <a:p>
            <a:pPr eaLnBrk="1" hangingPunct="1"/>
            <a:endParaRPr lang="cs-CZ" dirty="0" smtClean="0"/>
          </a:p>
          <a:p>
            <a:endParaRPr lang="cs-CZ" dirty="0"/>
          </a:p>
        </p:txBody>
      </p:sp>
      <p:pic>
        <p:nvPicPr>
          <p:cNvPr id="7" name="Picture 5" descr="leipzig18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92896"/>
            <a:ext cx="4038600" cy="3101645"/>
          </a:xfrm>
          <a:prstGeom prst="rect">
            <a:avLst/>
          </a:prstGeom>
          <a:noFill/>
          <a:ln w="12700" algn="ctr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8" name="Picture 4" descr="bitva-u-lipska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04664"/>
            <a:ext cx="2709664" cy="2546358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5" descr="Waterloo-ut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8207375" cy="4284662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1506" name="Picture 4" descr="pamatni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0100" y="1412776"/>
            <a:ext cx="3264364" cy="2448272"/>
          </a:xfrm>
          <a:prstGeom prst="rect">
            <a:avLst/>
          </a:prstGeom>
          <a:noFill/>
          <a:ln w="12700" algn="ctr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pPr eaLnBrk="1" hangingPunct="1"/>
            <a:r>
              <a:rPr lang="cs-CZ" smtClean="0"/>
              <a:t>1814 – 1815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78896" cy="3124200"/>
          </a:xfrm>
        </p:spPr>
        <p:txBody>
          <a:bodyPr/>
          <a:lstStyle/>
          <a:p>
            <a:pPr eaLnBrk="1" hangingPunct="1"/>
            <a:r>
              <a:rPr lang="cs-CZ" sz="2800" dirty="0" smtClean="0"/>
              <a:t>březen 1814 – vítězné armády vstoupily do Paříže</a:t>
            </a:r>
          </a:p>
          <a:p>
            <a:pPr eaLnBrk="1" hangingPunct="1"/>
            <a:r>
              <a:rPr lang="cs-CZ" sz="2800" dirty="0" smtClean="0"/>
              <a:t>Napoleon na </a:t>
            </a:r>
            <a:r>
              <a:rPr lang="cs-CZ" sz="2800" dirty="0" err="1" smtClean="0"/>
              <a:t>Elbě</a:t>
            </a:r>
            <a:endParaRPr lang="cs-CZ" sz="2800" dirty="0" smtClean="0"/>
          </a:p>
          <a:p>
            <a:pPr eaLnBrk="1" hangingPunct="1"/>
            <a:r>
              <a:rPr lang="cs-CZ" sz="2800" b="1" dirty="0" smtClean="0"/>
              <a:t>Stodenní </a:t>
            </a:r>
            <a:r>
              <a:rPr lang="cs-CZ" sz="2800" b="1" dirty="0" smtClean="0"/>
              <a:t>císařství: 20. 3. – 18. 6. 1815</a:t>
            </a:r>
          </a:p>
          <a:p>
            <a:pPr eaLnBrk="1" hangingPunct="1"/>
            <a:r>
              <a:rPr lang="cs-CZ" sz="2800" b="1" dirty="0" smtClean="0">
                <a:solidFill>
                  <a:srgbClr val="C00000"/>
                </a:solidFill>
              </a:rPr>
              <a:t>Waterloo</a:t>
            </a:r>
            <a:r>
              <a:rPr lang="cs-CZ" sz="2800" dirty="0" smtClean="0"/>
              <a:t> </a:t>
            </a:r>
            <a:r>
              <a:rPr lang="cs-CZ" sz="2000" dirty="0" smtClean="0"/>
              <a:t>(gen </a:t>
            </a:r>
            <a:r>
              <a:rPr lang="cs-CZ" sz="2000" dirty="0" err="1" smtClean="0"/>
              <a:t>Blücher</a:t>
            </a:r>
            <a:r>
              <a:rPr lang="cs-CZ" sz="2000" dirty="0" smtClean="0"/>
              <a:t>, Wellington)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cs-CZ" sz="3200" dirty="0" smtClean="0"/>
              <a:t>Napoleon deportován na sv. Helenu</a:t>
            </a:r>
            <a:br>
              <a:rPr lang="cs-CZ" sz="3200" dirty="0" smtClean="0"/>
            </a:br>
            <a:endParaRPr lang="cs-CZ" sz="3200" dirty="0" smtClean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zemřel 5. 5. 1821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22531" name="Picture 4" descr="Napoleon_tom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996952"/>
            <a:ext cx="3960614" cy="2970460"/>
          </a:xfrm>
          <a:prstGeom prst="rect">
            <a:avLst/>
          </a:prstGeom>
          <a:noFill/>
          <a:ln w="12700" algn="ctr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22532" name="Picture 8" descr="t_napoleon-sv_helena"/>
          <p:cNvPicPr>
            <a:picLocks noChangeAspect="1" noChangeArrowheads="1"/>
          </p:cNvPicPr>
          <p:nvPr/>
        </p:nvPicPr>
        <p:blipFill>
          <a:blip r:embed="rId3" cstate="print"/>
          <a:srcRect t="1917"/>
          <a:stretch>
            <a:fillRect/>
          </a:stretch>
        </p:blipFill>
        <p:spPr bwMode="auto">
          <a:xfrm>
            <a:off x="4644008" y="1484312"/>
            <a:ext cx="3960439" cy="4996181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latin typeface="Arial" pitchFamily="34" charset="0"/>
                <a:cs typeface="Arial" pitchFamily="34" charset="0"/>
                <a:sym typeface="Symbol"/>
              </a:rPr>
              <a:t>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1769 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Ajaccio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	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/>
            </a:r>
            <a:br>
              <a:rPr lang="cs-CZ" dirty="0" smtClean="0">
                <a:latin typeface="Arial" pitchFamily="34" charset="0"/>
                <a:cs typeface="Arial" pitchFamily="34" charset="0"/>
              </a:rPr>
            </a:br>
            <a:r>
              <a:rPr lang="cs-CZ" dirty="0" smtClean="0">
                <a:latin typeface="Arial" pitchFamily="34" charset="0"/>
                <a:cs typeface="Arial" pitchFamily="34" charset="0"/>
              </a:rPr>
              <a:t>+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1821 sv. 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Helena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cs-CZ" sz="1600" dirty="0" smtClean="0"/>
              <a:t>rodina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cs-CZ" sz="1600" dirty="0" smtClean="0"/>
              <a:t>důstojnická škola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cs-CZ" sz="1600" dirty="0" smtClean="0"/>
              <a:t>kariéra za revoluce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cs-CZ" sz="1600" dirty="0" smtClean="0"/>
              <a:t>18. brumaire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cs-CZ" sz="1600" dirty="0" smtClean="0"/>
              <a:t>konzulát císařství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cs-CZ" sz="1600" dirty="0" smtClean="0"/>
              <a:t>ruské tažení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cs-CZ" sz="1600" dirty="0" smtClean="0"/>
              <a:t>vyhnanství</a:t>
            </a:r>
          </a:p>
          <a:p>
            <a:endParaRPr lang="cs-CZ" dirty="0"/>
          </a:p>
        </p:txBody>
      </p:sp>
      <p:pic>
        <p:nvPicPr>
          <p:cNvPr id="5" name="Obrázek 12" descr="plukovni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966912" cy="2808288"/>
          </a:xfrm>
          <a:prstGeom prst="rect">
            <a:avLst/>
          </a:prstGeom>
          <a:noFill/>
          <a:ln w="12700" algn="ctr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6" name="Picture 5" descr="Désiré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404664"/>
            <a:ext cx="1728787" cy="17287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34818" name="Picture 2" descr="https://g.cz/sites/default/files/styles/gflex_landscape_large/public/field/image/2020/firmin_massot_-_josephine_de_france_full-678x381.jpeg?itok=gVCxUsw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l="16686" t="7699" r="31193"/>
          <a:stretch>
            <a:fillRect/>
          </a:stretch>
        </p:blipFill>
        <p:spPr bwMode="auto">
          <a:xfrm>
            <a:off x="5724128" y="1844824"/>
            <a:ext cx="2664296" cy="2641901"/>
          </a:xfrm>
          <a:prstGeom prst="ellipse">
            <a:avLst/>
          </a:prstGeom>
          <a:noFill/>
        </p:spPr>
      </p:pic>
      <p:pic>
        <p:nvPicPr>
          <p:cNvPr id="9" name="Obrázek 14" descr="MariaLouisa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6608" y="4387850"/>
            <a:ext cx="1766466" cy="220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Jean Baptiste Bernadott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4149080"/>
            <a:ext cx="2016125" cy="1931987"/>
          </a:xfrm>
          <a:prstGeom prst="rect">
            <a:avLst/>
          </a:prstGeom>
          <a:noFill/>
          <a:ln w="12700" algn="ctr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1" name="Obdélník 10"/>
          <p:cNvSpPr/>
          <p:nvPr/>
        </p:nvSpPr>
        <p:spPr>
          <a:xfrm>
            <a:off x="5868144" y="40466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cs-CZ" dirty="0" err="1" smtClean="0"/>
              <a:t>Desiré</a:t>
            </a:r>
            <a:r>
              <a:rPr lang="cs-CZ" dirty="0" smtClean="0"/>
              <a:t> Clary 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5580112" y="623731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cs-CZ" dirty="0" smtClean="0"/>
              <a:t>Marie Luisa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4572000" y="4437112"/>
            <a:ext cx="240322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cs-CZ" dirty="0" smtClean="0"/>
              <a:t>Josefina </a:t>
            </a:r>
            <a:r>
              <a:rPr lang="cs-CZ" dirty="0" err="1" smtClean="0"/>
              <a:t>Beauharnais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3563888" y="551723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smtClean="0"/>
              <a:t>J. B. </a:t>
            </a:r>
            <a:r>
              <a:rPr lang="cs-CZ" dirty="0" err="1" smtClean="0"/>
              <a:t>Bernadotte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755650" y="2492375"/>
            <a:ext cx="65341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cs-CZ" sz="3200" dirty="0"/>
              <a:t> </a:t>
            </a:r>
            <a:r>
              <a:rPr lang="cs-CZ" sz="2800" dirty="0">
                <a:latin typeface="+mn-lt"/>
              </a:rPr>
              <a:t>státní správa</a:t>
            </a:r>
          </a:p>
          <a:p>
            <a:pPr>
              <a:buFontTx/>
              <a:buChar char="•"/>
            </a:pPr>
            <a:r>
              <a:rPr lang="cs-CZ" sz="2800" dirty="0">
                <a:latin typeface="+mn-lt"/>
              </a:rPr>
              <a:t> 4. ústava (1799)</a:t>
            </a:r>
          </a:p>
          <a:p>
            <a:pPr>
              <a:buFontTx/>
              <a:buChar char="•"/>
            </a:pPr>
            <a:r>
              <a:rPr lang="cs-CZ" sz="2800" dirty="0">
                <a:latin typeface="+mn-lt"/>
              </a:rPr>
              <a:t> Napoleonovi spolupracovníci</a:t>
            </a:r>
          </a:p>
          <a:p>
            <a:pPr>
              <a:buFontTx/>
              <a:buChar char="•"/>
            </a:pPr>
            <a:r>
              <a:rPr lang="cs-CZ" sz="2800" dirty="0">
                <a:latin typeface="+mn-lt"/>
              </a:rPr>
              <a:t> 1801 konkordát s papežem</a:t>
            </a:r>
          </a:p>
          <a:p>
            <a:pPr>
              <a:buFontTx/>
              <a:buChar char="•"/>
            </a:pPr>
            <a:r>
              <a:rPr lang="cs-CZ" sz="2800" dirty="0">
                <a:latin typeface="+mn-lt"/>
              </a:rPr>
              <a:t> 1804 </a:t>
            </a:r>
            <a:r>
              <a:rPr lang="cs-CZ" sz="2800" dirty="0" err="1">
                <a:latin typeface="+mn-lt"/>
              </a:rPr>
              <a:t>Code</a:t>
            </a:r>
            <a:r>
              <a:rPr lang="cs-CZ" sz="2800" dirty="0">
                <a:latin typeface="+mn-lt"/>
              </a:rPr>
              <a:t> Napoleon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55650" y="765175"/>
            <a:ext cx="7704138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4400">
                <a:solidFill>
                  <a:schemeClr val="tx2"/>
                </a:solidFill>
              </a:rPr>
              <a:t>Období konzulátu</a:t>
            </a:r>
            <a:br>
              <a:rPr lang="cs-CZ" sz="4400">
                <a:solidFill>
                  <a:schemeClr val="tx2"/>
                </a:solidFill>
              </a:rPr>
            </a:br>
            <a:r>
              <a:rPr lang="cs-CZ" sz="4400">
                <a:solidFill>
                  <a:schemeClr val="tx2"/>
                </a:solidFill>
              </a:rPr>
              <a:t>1799 – 1804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Vojenské úspěchy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cs-CZ" sz="2400" dirty="0" smtClean="0"/>
              <a:t>1800 </a:t>
            </a:r>
            <a:r>
              <a:rPr lang="cs-CZ" sz="2400" dirty="0" smtClean="0"/>
              <a:t>bitva </a:t>
            </a:r>
            <a:r>
              <a:rPr lang="cs-CZ" sz="2400" dirty="0" smtClean="0"/>
              <a:t>u </a:t>
            </a:r>
            <a:r>
              <a:rPr lang="cs-CZ" sz="2400" dirty="0" err="1" smtClean="0"/>
              <a:t>Marenga</a:t>
            </a:r>
            <a:r>
              <a:rPr lang="cs-CZ" sz="2400" dirty="0" smtClean="0"/>
              <a:t> porážka Rakušanů</a:t>
            </a:r>
          </a:p>
          <a:p>
            <a:pPr eaLnBrk="1" hangingPunct="1">
              <a:buNone/>
            </a:pPr>
            <a:r>
              <a:rPr lang="cs-CZ" sz="2400" dirty="0" smtClean="0">
                <a:cs typeface="Arial" charset="0"/>
                <a:sym typeface="Symbol"/>
              </a:rPr>
              <a:t>		</a:t>
            </a:r>
            <a:endParaRPr lang="cs-CZ" sz="2400" dirty="0" smtClean="0"/>
          </a:p>
          <a:p>
            <a:pPr eaLnBrk="1" hangingPunct="1"/>
            <a:r>
              <a:rPr lang="cs-CZ" sz="2400" dirty="0" smtClean="0"/>
              <a:t>1801 mír v </a:t>
            </a:r>
            <a:r>
              <a:rPr lang="cs-CZ" sz="2400" dirty="0" err="1" smtClean="0"/>
              <a:t>Lunévill</a:t>
            </a:r>
            <a:r>
              <a:rPr lang="cs-CZ" sz="2400" dirty="0" smtClean="0"/>
              <a:t> (s R)</a:t>
            </a:r>
          </a:p>
          <a:p>
            <a:pPr eaLnBrk="1" hangingPunct="1"/>
            <a:r>
              <a:rPr lang="cs-CZ" sz="2400" dirty="0" smtClean="0"/>
              <a:t>1802 mír v Amiensu (s VB)</a:t>
            </a:r>
          </a:p>
          <a:p>
            <a:pPr eaLnBrk="1" hangingPunct="1"/>
            <a:r>
              <a:rPr lang="cs-CZ" sz="2400" dirty="0" smtClean="0"/>
              <a:t>VB hledá nové spojence</a:t>
            </a:r>
          </a:p>
          <a:p>
            <a:pPr eaLnBrk="1" hangingPunct="1">
              <a:buFontTx/>
              <a:buNone/>
            </a:pPr>
            <a:r>
              <a:rPr lang="cs-CZ" sz="2400" dirty="0" smtClean="0">
                <a:cs typeface="Arial" charset="0"/>
              </a:rPr>
              <a:t>	</a:t>
            </a:r>
            <a:r>
              <a:rPr lang="cs-CZ" sz="2400" dirty="0" smtClean="0">
                <a:cs typeface="Arial" charset="0"/>
              </a:rPr>
              <a:t>↓↓</a:t>
            </a:r>
            <a:endParaRPr lang="cs-CZ" sz="2400" dirty="0" smtClean="0">
              <a:cs typeface="Arial" charset="0"/>
            </a:endParaRPr>
          </a:p>
          <a:p>
            <a:pPr eaLnBrk="1" hangingPunct="1"/>
            <a:r>
              <a:rPr lang="cs-CZ" sz="2400" dirty="0" smtClean="0">
                <a:cs typeface="Arial" charset="0"/>
              </a:rPr>
              <a:t>vnější ohrožení </a:t>
            </a:r>
            <a:endParaRPr lang="cs-CZ" sz="2400" dirty="0" smtClean="0">
              <a:cs typeface="Arial" charset="0"/>
            </a:endParaRPr>
          </a:p>
          <a:p>
            <a:pPr eaLnBrk="1" hangingPunct="1">
              <a:buNone/>
            </a:pPr>
            <a:r>
              <a:rPr lang="cs-CZ" sz="2400" dirty="0" smtClean="0">
                <a:cs typeface="Arial" charset="0"/>
                <a:sym typeface="Symbol"/>
              </a:rPr>
              <a:t>	</a:t>
            </a:r>
            <a:endParaRPr lang="cs-CZ" sz="2400" dirty="0" smtClean="0">
              <a:cs typeface="Arial" charset="0"/>
            </a:endParaRPr>
          </a:p>
          <a:p>
            <a:pPr eaLnBrk="1" hangingPunct="1"/>
            <a:r>
              <a:rPr lang="cs-CZ" sz="2400" dirty="0" smtClean="0">
                <a:solidFill>
                  <a:srgbClr val="FF0000"/>
                </a:solidFill>
                <a:cs typeface="Arial" charset="0"/>
              </a:rPr>
              <a:t>1804 </a:t>
            </a:r>
            <a:r>
              <a:rPr lang="cs-CZ" sz="2400" dirty="0" smtClean="0">
                <a:solidFill>
                  <a:srgbClr val="FF0000"/>
                </a:solidFill>
                <a:cs typeface="Arial" charset="0"/>
              </a:rPr>
              <a:t>císařem</a:t>
            </a:r>
            <a:endParaRPr lang="cs-CZ" sz="2400" dirty="0" smtClean="0">
              <a:solidFill>
                <a:srgbClr val="FF0000"/>
              </a:solidFill>
              <a:cs typeface="Arial" charset="0"/>
            </a:endParaRPr>
          </a:p>
          <a:p>
            <a:pPr eaLnBrk="1" hangingPunct="1"/>
            <a:endParaRPr lang="cs-CZ" dirty="0" smtClean="0">
              <a:solidFill>
                <a:srgbClr val="FFFF66"/>
              </a:solidFill>
            </a:endParaRPr>
          </a:p>
          <a:p>
            <a:pPr eaLnBrk="1" hangingPunct="1"/>
            <a:endParaRPr lang="cs-CZ" dirty="0" smtClean="0"/>
          </a:p>
        </p:txBody>
      </p:sp>
      <p:pic>
        <p:nvPicPr>
          <p:cNvPr id="5" name="Zástupný symbol pro obsah 4" descr="Bonaparte_a_Marengo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4008" y="1484784"/>
            <a:ext cx="4038600" cy="2604897"/>
          </a:xfrm>
        </p:spPr>
      </p:pic>
      <p:sp>
        <p:nvSpPr>
          <p:cNvPr id="6" name="Obdélník 5"/>
          <p:cNvSpPr/>
          <p:nvPr/>
        </p:nvSpPr>
        <p:spPr>
          <a:xfrm>
            <a:off x="4644008" y="4077072"/>
            <a:ext cx="3945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 err="1" smtClean="0">
                <a:cs typeface="Arial" charset="0"/>
              </a:rPr>
              <a:t>Alphonze</a:t>
            </a:r>
            <a:r>
              <a:rPr lang="cs-CZ" sz="1400" dirty="0" smtClean="0">
                <a:cs typeface="Arial" charset="0"/>
              </a:rPr>
              <a:t> </a:t>
            </a:r>
            <a:r>
              <a:rPr lang="cs-CZ" sz="1400" dirty="0" err="1" smtClean="0">
                <a:cs typeface="Arial" charset="0"/>
              </a:rPr>
              <a:t>Lalauze</a:t>
            </a:r>
            <a:r>
              <a:rPr lang="cs-CZ" sz="1400" dirty="0" smtClean="0">
                <a:cs typeface="Arial" charset="0"/>
              </a:rPr>
              <a:t>: Napoleon v bitvě u </a:t>
            </a:r>
            <a:r>
              <a:rPr lang="cs-CZ" sz="1400" dirty="0" err="1" smtClean="0">
                <a:cs typeface="Arial" charset="0"/>
              </a:rPr>
              <a:t>Marenga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Období císařství (1804 – 1815)</a:t>
            </a:r>
          </a:p>
        </p:txBody>
      </p:sp>
      <p:sp>
        <p:nvSpPr>
          <p:cNvPr id="614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smtClean="0"/>
          </a:p>
        </p:txBody>
      </p:sp>
      <p:pic>
        <p:nvPicPr>
          <p:cNvPr id="6148" name="Picture 4" descr="korunov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484313"/>
            <a:ext cx="8424863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Výbojné války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80975" indent="-180975" eaLnBrk="1" hangingPunct="1"/>
            <a:r>
              <a:rPr lang="cs-CZ" dirty="0" smtClean="0"/>
              <a:t>cíl</a:t>
            </a:r>
            <a:r>
              <a:rPr lang="cs-CZ" dirty="0" smtClean="0"/>
              <a:t>:</a:t>
            </a:r>
            <a:endParaRPr lang="cs-CZ" dirty="0" smtClean="0"/>
          </a:p>
          <a:p>
            <a:pPr marL="180975" indent="-180975" eaLnBrk="1" hangingPunct="1"/>
            <a:r>
              <a:rPr lang="cs-CZ" dirty="0" smtClean="0"/>
              <a:t>20. 10. 1805 </a:t>
            </a:r>
            <a:r>
              <a:rPr lang="cs-CZ" dirty="0" err="1" smtClean="0"/>
              <a:t>Ulm</a:t>
            </a:r>
            <a:endParaRPr lang="cs-CZ" dirty="0" smtClean="0"/>
          </a:p>
          <a:p>
            <a:pPr marL="180975" indent="-180975" eaLnBrk="1" hangingPunct="1"/>
            <a:r>
              <a:rPr lang="cs-CZ" dirty="0" smtClean="0"/>
              <a:t>21. 10. </a:t>
            </a:r>
            <a:r>
              <a:rPr lang="cs-CZ" dirty="0" err="1" smtClean="0"/>
              <a:t>Trafalgar</a:t>
            </a:r>
            <a:endParaRPr lang="cs-CZ" dirty="0" smtClean="0"/>
          </a:p>
          <a:p>
            <a:pPr marL="180975" indent="-180975" eaLnBrk="1" hangingPunct="1"/>
            <a:r>
              <a:rPr lang="cs-CZ" dirty="0" smtClean="0"/>
              <a:t>2. 12. 1805 </a:t>
            </a:r>
            <a:r>
              <a:rPr lang="cs-CZ" dirty="0" smtClean="0"/>
              <a:t>Slavkov</a:t>
            </a:r>
          </a:p>
          <a:p>
            <a:pPr lvl="1" eaLnBrk="1" hangingPunct="1"/>
            <a:r>
              <a:rPr lang="cs-CZ" dirty="0" smtClean="0"/>
              <a:t>bitva tří </a:t>
            </a:r>
            <a:r>
              <a:rPr lang="cs-CZ" dirty="0" smtClean="0"/>
              <a:t>císařů</a:t>
            </a:r>
          </a:p>
          <a:p>
            <a:pPr lvl="1">
              <a:spcBef>
                <a:spcPct val="50000"/>
              </a:spcBef>
              <a:tabLst>
                <a:tab pos="180975" algn="l"/>
              </a:tabLst>
            </a:pPr>
            <a:r>
              <a:rPr lang="cs-CZ" dirty="0" smtClean="0"/>
              <a:t>6. 12. příměří ve Slavkově</a:t>
            </a:r>
          </a:p>
          <a:p>
            <a:pPr lvl="1">
              <a:spcBef>
                <a:spcPct val="50000"/>
              </a:spcBef>
              <a:tabLst>
                <a:tab pos="180975" algn="l"/>
              </a:tabLst>
            </a:pPr>
            <a:r>
              <a:rPr lang="cs-CZ" dirty="0" smtClean="0"/>
              <a:t>26. 12. mír v Prešpurku</a:t>
            </a:r>
          </a:p>
          <a:p>
            <a:pPr eaLnBrk="1" hangingPunct="1"/>
            <a:endParaRPr lang="cs-CZ" dirty="0" smtClean="0"/>
          </a:p>
          <a:p>
            <a:endParaRPr lang="cs-CZ" dirty="0"/>
          </a:p>
        </p:txBody>
      </p:sp>
      <p:pic>
        <p:nvPicPr>
          <p:cNvPr id="8" name="Zástupný symbol pro obsah 7" descr="800px-Trafalgar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132856"/>
            <a:ext cx="2588096" cy="1391102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" name="Picture 5" descr="h_nelson_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916832"/>
            <a:ext cx="1685929" cy="2243212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" name="Obrázek 9" descr="800px-Gros_-_Entrevue_-_181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4149080"/>
            <a:ext cx="3331525" cy="2394843"/>
          </a:xfrm>
          <a:prstGeom prst="rect">
            <a:avLst/>
          </a:prstGeom>
          <a:noFill/>
          <a:ln w="127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1806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412776"/>
            <a:ext cx="4906888" cy="4968552"/>
          </a:xfrm>
        </p:spPr>
        <p:txBody>
          <a:bodyPr/>
          <a:lstStyle/>
          <a:p>
            <a:pPr eaLnBrk="1" hangingPunct="1"/>
            <a:r>
              <a:rPr lang="cs-CZ" dirty="0" smtClean="0"/>
              <a:t>Sjednotil Itálii </a:t>
            </a:r>
            <a:r>
              <a:rPr lang="cs-CZ" sz="2000" dirty="0" smtClean="0"/>
              <a:t>(krom Sardinie a papežského státu)</a:t>
            </a:r>
          </a:p>
          <a:p>
            <a:pPr eaLnBrk="1" hangingPunct="1"/>
            <a:r>
              <a:rPr lang="cs-CZ" dirty="0" smtClean="0"/>
              <a:t>porážka Pruska = </a:t>
            </a:r>
            <a:r>
              <a:rPr lang="cs-CZ" dirty="0" smtClean="0">
                <a:solidFill>
                  <a:srgbClr val="FF0000"/>
                </a:solidFill>
              </a:rPr>
              <a:t>konec Svaté říše římské</a:t>
            </a:r>
          </a:p>
          <a:p>
            <a:pPr eaLnBrk="1" hangingPunct="1"/>
            <a:r>
              <a:rPr lang="cs-CZ" dirty="0" smtClean="0"/>
              <a:t>František II. = I</a:t>
            </a:r>
            <a:r>
              <a:rPr lang="cs-CZ" sz="2000" dirty="0" smtClean="0"/>
              <a:t>. (od r. 1804 císař rakouský)</a:t>
            </a:r>
          </a:p>
          <a:p>
            <a:pPr eaLnBrk="1" hangingPunct="1"/>
            <a:r>
              <a:rPr lang="cs-CZ" dirty="0" smtClean="0"/>
              <a:t>Rýnský spolek </a:t>
            </a:r>
            <a:r>
              <a:rPr lang="cs-CZ" sz="2000" dirty="0" smtClean="0"/>
              <a:t>= sjednocení německých území</a:t>
            </a:r>
          </a:p>
          <a:p>
            <a:pPr eaLnBrk="1" hangingPunct="1"/>
            <a:r>
              <a:rPr lang="cs-CZ" dirty="0" smtClean="0"/>
              <a:t>Berlín – </a:t>
            </a:r>
            <a:r>
              <a:rPr lang="cs-CZ" dirty="0" smtClean="0">
                <a:solidFill>
                  <a:srgbClr val="FF0000"/>
                </a:solidFill>
              </a:rPr>
              <a:t>kontinentální blokáda</a:t>
            </a:r>
          </a:p>
          <a:p>
            <a:pPr marL="1520825" lvl="4" indent="-261938" eaLnBrk="1" hangingPunct="1"/>
            <a:r>
              <a:rPr lang="cs-CZ" sz="2400" dirty="0" smtClean="0"/>
              <a:t>cíle</a:t>
            </a:r>
          </a:p>
          <a:p>
            <a:pPr marL="1520825" lvl="4" indent="-261938" eaLnBrk="1" hangingPunct="1"/>
            <a:r>
              <a:rPr lang="cs-CZ" sz="2400" dirty="0" smtClean="0"/>
              <a:t>výsledky</a:t>
            </a:r>
            <a:endParaRPr lang="cs-CZ" sz="2400" dirty="0" smtClean="0"/>
          </a:p>
        </p:txBody>
      </p:sp>
      <p:pic>
        <p:nvPicPr>
          <p:cNvPr id="6" name="Zástupný symbol pro obsah 5" descr="359px-Jacques-Louis_David_-_The_Emperor_Napoleon_in_His_Study_at_the_Tuileries_-_Google_Art_Projec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08104" y="980728"/>
            <a:ext cx="2712555" cy="4525963"/>
          </a:xfrm>
        </p:spPr>
      </p:pic>
      <p:sp>
        <p:nvSpPr>
          <p:cNvPr id="7" name="TextovéPole 6"/>
          <p:cNvSpPr txBox="1"/>
          <p:nvPr/>
        </p:nvSpPr>
        <p:spPr>
          <a:xfrm>
            <a:off x="5508104" y="558924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J.L. David; Napoleon ve své pracovně; 1812</a:t>
            </a:r>
            <a:endParaRPr lang="cs-CZ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 descr="Act_of_tilsit"/>
          <p:cNvPicPr>
            <a:picLocks noChangeAspect="1" noChangeArrowheads="1"/>
          </p:cNvPicPr>
          <p:nvPr/>
        </p:nvPicPr>
        <p:blipFill>
          <a:blip r:embed="rId2" cstate="print"/>
          <a:srcRect l="2858" t="1512" r="2858" b="13200"/>
          <a:stretch>
            <a:fillRect/>
          </a:stretch>
        </p:blipFill>
        <p:spPr bwMode="auto">
          <a:xfrm>
            <a:off x="3276600" y="2205038"/>
            <a:ext cx="5616575" cy="397827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1807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94525" cy="1612900"/>
          </a:xfrm>
        </p:spPr>
        <p:txBody>
          <a:bodyPr/>
          <a:lstStyle/>
          <a:p>
            <a:pPr eaLnBrk="1" hangingPunct="1"/>
            <a:r>
              <a:rPr lang="cs-CZ" dirty="0" err="1" smtClean="0"/>
              <a:t>Tylžský</a:t>
            </a:r>
            <a:r>
              <a:rPr lang="cs-CZ" dirty="0" smtClean="0"/>
              <a:t> mír s Alexandrem I.</a:t>
            </a:r>
          </a:p>
          <a:p>
            <a:pPr eaLnBrk="1" hangingPunct="1"/>
            <a:r>
              <a:rPr lang="cs-CZ" dirty="0" smtClean="0"/>
              <a:t>Velkovévodství varšavské </a:t>
            </a:r>
            <a:r>
              <a:rPr lang="cs-CZ" sz="2400" dirty="0" smtClean="0"/>
              <a:t>(na úkor Pruska)</a:t>
            </a:r>
          </a:p>
          <a:p>
            <a:pPr eaLnBrk="1" hangingPunct="1">
              <a:buFontTx/>
              <a:buNone/>
            </a:pPr>
            <a:r>
              <a:rPr lang="cs-CZ" sz="2400" dirty="0" smtClean="0"/>
              <a:t> </a:t>
            </a:r>
          </a:p>
          <a:p>
            <a:pPr lvl="2" eaLnBrk="1" hangingPunct="1">
              <a:buFont typeface="Wingdings" pitchFamily="2" charset="2"/>
              <a:buChar char="§"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mtClean="0"/>
              <a:t>Vnitřní politika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sz="3600" dirty="0" smtClean="0">
                <a:cs typeface="Arial" charset="0"/>
              </a:rPr>
              <a:t>tajná policie</a:t>
            </a:r>
            <a:r>
              <a:rPr lang="cs-CZ" sz="2400" dirty="0" smtClean="0">
                <a:cs typeface="Arial" charset="0"/>
              </a:rPr>
              <a:t>  - </a:t>
            </a:r>
            <a:r>
              <a:rPr lang="cs-CZ" dirty="0" err="1" smtClean="0">
                <a:cs typeface="Arial" charset="0"/>
              </a:rPr>
              <a:t>Joseph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err="1" smtClean="0">
                <a:cs typeface="Arial" charset="0"/>
              </a:rPr>
              <a:t>Fouché</a:t>
            </a:r>
            <a:endParaRPr lang="cs-CZ" dirty="0" smtClean="0">
              <a:cs typeface="Arial" charset="0"/>
            </a:endParaRPr>
          </a:p>
        </p:txBody>
      </p:sp>
      <p:pic>
        <p:nvPicPr>
          <p:cNvPr id="11268" name="Picture 4" descr="fouch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276475"/>
            <a:ext cx="4238625" cy="4352925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</p:spPr>
      </p:pic>
      <p:pic>
        <p:nvPicPr>
          <p:cNvPr id="11269" name="Obrázek 5" descr="Eymar_-_Joseph_Fouché,_duc_d'Otrante,_né_le_29_mai_1763_à_Nante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2420938"/>
            <a:ext cx="299085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373</Words>
  <Application>Microsoft Office PowerPoint</Application>
  <PresentationFormat>Předvádění na obrazovce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Symbol</vt:lpstr>
      <vt:lpstr>Wingdings</vt:lpstr>
      <vt:lpstr>Motiv sady Office</vt:lpstr>
      <vt:lpstr>Napoleon a Evropa</vt:lpstr>
      <vt:lpstr>1769 Ajaccio   +1821 sv. Helena</vt:lpstr>
      <vt:lpstr>Snímek 3</vt:lpstr>
      <vt:lpstr>Vojenské úspěchy</vt:lpstr>
      <vt:lpstr>Období císařství (1804 – 1815)</vt:lpstr>
      <vt:lpstr>Výbojné války</vt:lpstr>
      <vt:lpstr>1806</vt:lpstr>
      <vt:lpstr>1807</vt:lpstr>
      <vt:lpstr>Vnitřní politika</vt:lpstr>
      <vt:lpstr>1808</vt:lpstr>
      <vt:lpstr>1809</vt:lpstr>
      <vt:lpstr>Snímek 12</vt:lpstr>
      <vt:lpstr>1812</vt:lpstr>
      <vt:lpstr>Ústup</vt:lpstr>
      <vt:lpstr>1813</vt:lpstr>
      <vt:lpstr>1814 – 1815</vt:lpstr>
      <vt:lpstr>Napoleon deportován na sv. Helenu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PhDr. Alena Hanáková</dc:creator>
  <cp:lastModifiedBy>Alena</cp:lastModifiedBy>
  <cp:revision>34</cp:revision>
  <dcterms:created xsi:type="dcterms:W3CDTF">2008-08-02T16:23:37Z</dcterms:created>
  <dcterms:modified xsi:type="dcterms:W3CDTF">2022-05-22T08:41:04Z</dcterms:modified>
</cp:coreProperties>
</file>