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4" r:id="rId3"/>
    <p:sldId id="256" r:id="rId4"/>
    <p:sldId id="267" r:id="rId5"/>
    <p:sldId id="268" r:id="rId6"/>
    <p:sldId id="269" r:id="rId7"/>
    <p:sldId id="270" r:id="rId8"/>
    <p:sldId id="271" r:id="rId9"/>
    <p:sldId id="272" r:id="rId10"/>
    <p:sldId id="258" r:id="rId11"/>
    <p:sldId id="260" r:id="rId12"/>
    <p:sldId id="261" r:id="rId13"/>
    <p:sldId id="262" r:id="rId14"/>
    <p:sldId id="263" r:id="rId15"/>
    <p:sldId id="275" r:id="rId16"/>
    <p:sldId id="276" r:id="rId17"/>
    <p:sldId id="265" r:id="rId18"/>
    <p:sldId id="266" r:id="rId19"/>
    <p:sldId id="259" r:id="rId20"/>
    <p:sldId id="273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7D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9073-8B93-4511-A0E6-99EBCA15EB46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AE31-49FC-4B8C-8E83-23FFD536A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15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9073-8B93-4511-A0E6-99EBCA15EB46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AE31-49FC-4B8C-8E83-23FFD536A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29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9073-8B93-4511-A0E6-99EBCA15EB46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AE31-49FC-4B8C-8E83-23FFD536A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2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9073-8B93-4511-A0E6-99EBCA15EB46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AE31-49FC-4B8C-8E83-23FFD536A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9073-8B93-4511-A0E6-99EBCA15EB46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AE31-49FC-4B8C-8E83-23FFD536A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98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9073-8B93-4511-A0E6-99EBCA15EB46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AE31-49FC-4B8C-8E83-23FFD536A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42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9073-8B93-4511-A0E6-99EBCA15EB46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AE31-49FC-4B8C-8E83-23FFD536A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38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9073-8B93-4511-A0E6-99EBCA15EB46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AE31-49FC-4B8C-8E83-23FFD536A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59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9073-8B93-4511-A0E6-99EBCA15EB46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AE31-49FC-4B8C-8E83-23FFD536A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44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9073-8B93-4511-A0E6-99EBCA15EB46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AE31-49FC-4B8C-8E83-23FFD536A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9073-8B93-4511-A0E6-99EBCA15EB46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AE31-49FC-4B8C-8E83-23FFD536A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95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74000">
              <a:schemeClr val="accent4">
                <a:lumMod val="20000"/>
                <a:lumOff val="80000"/>
              </a:schemeClr>
            </a:gs>
            <a:gs pos="83000">
              <a:schemeClr val="accent6">
                <a:lumMod val="20000"/>
                <a:lumOff val="80000"/>
              </a:schemeClr>
            </a:gs>
            <a:gs pos="100000">
              <a:srgbClr val="92D0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E9073-8B93-4511-A0E6-99EBCA15EB46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FAE31-49FC-4B8C-8E83-23FFD536A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17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6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6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6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51340" y="1209822"/>
            <a:ext cx="71182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6000" b="1" dirty="0">
                <a:solidFill>
                  <a:srgbClr val="057D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漫漫退休路</a:t>
            </a:r>
            <a:endParaRPr lang="en-US" altLang="zh-TW" sz="6000" b="1" dirty="0">
              <a:solidFill>
                <a:srgbClr val="057D2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3000" dirty="0" err="1">
                <a:solidFill>
                  <a:srgbClr val="057D24"/>
                </a:solidFill>
                <a:latin typeface="Forte" panose="03060902040502070203" pitchFamily="66" charset="0"/>
              </a:rPr>
              <a:t>ManMan</a:t>
            </a:r>
            <a:r>
              <a:rPr lang="en-US" altLang="zh-TW" sz="3000" dirty="0">
                <a:solidFill>
                  <a:srgbClr val="057D24"/>
                </a:solidFill>
                <a:latin typeface="Forte" panose="03060902040502070203" pitchFamily="66" charset="0"/>
              </a:rPr>
              <a:t> </a:t>
            </a:r>
            <a:r>
              <a:rPr lang="en-US" altLang="zh-TW" sz="3000" dirty="0" err="1">
                <a:solidFill>
                  <a:srgbClr val="057D24"/>
                </a:solidFill>
                <a:latin typeface="Forte" panose="03060902040502070203" pitchFamily="66" charset="0"/>
              </a:rPr>
              <a:t>TuiXiu</a:t>
            </a:r>
            <a:r>
              <a:rPr lang="en-US" altLang="zh-TW" sz="3000" dirty="0">
                <a:solidFill>
                  <a:srgbClr val="057D24"/>
                </a:solidFill>
                <a:latin typeface="Forte" panose="03060902040502070203" pitchFamily="66" charset="0"/>
              </a:rPr>
              <a:t> Lu</a:t>
            </a:r>
            <a:endParaRPr lang="en-US" altLang="zh-TW" sz="3000" b="1" dirty="0">
              <a:solidFill>
                <a:srgbClr val="057D24"/>
              </a:solidFill>
              <a:latin typeface="Forte" panose="03060902040502070203" pitchFamily="66" charset="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15419" y="3739661"/>
            <a:ext cx="879009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第一組</a:t>
            </a:r>
            <a:endParaRPr lang="en-US" altLang="zh-TW" sz="24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00557018</a:t>
            </a:r>
            <a:r>
              <a:rPr lang="zh-TW" altLang="en-US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曾毓惠</a:t>
            </a:r>
            <a:r>
              <a:rPr lang="en-US" altLang="zh-TW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隊長</a:t>
            </a:r>
            <a:r>
              <a:rPr lang="en-US" altLang="zh-TW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	00557016</a:t>
            </a:r>
            <a:r>
              <a:rPr lang="zh-TW" altLang="en-US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張采庭</a:t>
            </a:r>
            <a:endParaRPr lang="en-US" altLang="zh-TW" sz="24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00557019</a:t>
            </a:r>
            <a:r>
              <a:rPr lang="zh-TW" altLang="en-US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何寬宥</a:t>
            </a:r>
            <a:r>
              <a:rPr lang="en-US" altLang="zh-TW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00557020</a:t>
            </a:r>
            <a:r>
              <a:rPr lang="zh-TW" altLang="en-US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徐而漫</a:t>
            </a:r>
            <a:endParaRPr lang="en-US" altLang="zh-TW" sz="24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00557026</a:t>
            </a:r>
            <a:r>
              <a:rPr lang="zh-TW" altLang="en-US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陳嬿晴</a:t>
            </a:r>
            <a:r>
              <a:rPr lang="en-US" altLang="zh-TW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00557050</a:t>
            </a:r>
            <a:r>
              <a:rPr lang="zh-TW" altLang="en-US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趙芷婷</a:t>
            </a:r>
            <a:endParaRPr lang="en-US" altLang="zh-TW" sz="24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</a:t>
            </a:r>
            <a:r>
              <a:rPr lang="en-US" altLang="zh-TW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馬尚彬老師</a:t>
            </a:r>
            <a:endParaRPr lang="en-US" altLang="zh-TW" sz="24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6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8461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55188" y="2710041"/>
            <a:ext cx="9144000" cy="627018"/>
          </a:xfrm>
        </p:spPr>
        <p:txBody>
          <a:bodyPr>
            <a:normAutofit/>
          </a:bodyPr>
          <a:lstStyle/>
          <a:p>
            <a:r>
              <a:rPr lang="zh-TW" altLang="en-US" sz="3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使用者介面分析</a:t>
            </a:r>
            <a:r>
              <a:rPr lang="en-US" altLang="zh-TW" sz="3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規劃主要畫面</a:t>
            </a:r>
            <a:r>
              <a:rPr lang="en-US" altLang="zh-TW" sz="3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773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92911" y="197476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主畫面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952" y="2072328"/>
            <a:ext cx="4970189" cy="3839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橢圓 3"/>
          <p:cNvSpPr/>
          <p:nvPr/>
        </p:nvSpPr>
        <p:spPr>
          <a:xfrm>
            <a:off x="3301326" y="1964216"/>
            <a:ext cx="2088232" cy="19668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5245542" y="2119716"/>
            <a:ext cx="1800200" cy="18722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757710" y="2528796"/>
            <a:ext cx="1872208" cy="140227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29318" y="3991924"/>
            <a:ext cx="2232248" cy="196685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6145643" y="4412488"/>
            <a:ext cx="2251817" cy="175083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>
            <a:stCxn id="4" idx="1"/>
          </p:cNvCxnSpPr>
          <p:nvPr/>
        </p:nvCxnSpPr>
        <p:spPr>
          <a:xfrm flipH="1" flipV="1">
            <a:off x="3121306" y="1702468"/>
            <a:ext cx="485834" cy="5497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897170" y="1240804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點擊進入</a:t>
            </a:r>
            <a:r>
              <a:rPr lang="zh-TW" altLang="en-US" sz="2400" dirty="0">
                <a:solidFill>
                  <a:srgbClr val="FF0000"/>
                </a:solidFill>
                <a:latin typeface="新細明體"/>
              </a:rPr>
              <a:t>「</a:t>
            </a:r>
            <a:r>
              <a:rPr lang="zh-TW" altLang="en-US" sz="24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牧場</a:t>
            </a:r>
            <a:r>
              <a:rPr lang="en-US" altLang="zh-TW" sz="24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」</a:t>
            </a:r>
            <a:endParaRPr lang="zh-TW" altLang="en-US" sz="24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775563" y="1189897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點擊查看「倉庫</a:t>
            </a:r>
            <a:r>
              <a:rPr lang="en-US" altLang="zh-TW" sz="2400" dirty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」</a:t>
            </a:r>
            <a:endParaRPr lang="zh-TW" altLang="en-US" sz="2400" dirty="0">
              <a:solidFill>
                <a:srgbClr val="FFC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249632" y="3945873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點擊查看「商店</a:t>
            </a:r>
            <a:r>
              <a:rPr lang="en-US" altLang="zh-TW" sz="2400" dirty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」</a:t>
            </a:r>
            <a:endParaRPr lang="zh-TW" altLang="en-US" sz="2400" dirty="0">
              <a:solidFill>
                <a:srgbClr val="00B0F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789158" y="6190974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點擊進入</a:t>
            </a:r>
            <a:r>
              <a:rPr lang="zh-TW" altLang="en-US" sz="2400" dirty="0">
                <a:solidFill>
                  <a:srgbClr val="00B050"/>
                </a:solidFill>
                <a:latin typeface="新細明體"/>
              </a:rPr>
              <a:t>「</a:t>
            </a:r>
            <a:r>
              <a:rPr lang="zh-TW" altLang="en-US" sz="2400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農場</a:t>
            </a:r>
            <a:r>
              <a:rPr lang="en-US" altLang="zh-TW" sz="2400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」</a:t>
            </a:r>
            <a:endParaRPr lang="zh-TW" altLang="en-US" sz="2400" dirty="0">
              <a:solidFill>
                <a:srgbClr val="00B05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439859" y="6421806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點擊進入「魚池</a:t>
            </a:r>
            <a:r>
              <a:rPr lang="en-US" altLang="zh-TW" sz="2400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」</a:t>
            </a:r>
            <a:endParaRPr lang="zh-TW" altLang="en-US" sz="2400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5" name="直線單箭頭接點 14"/>
          <p:cNvCxnSpPr>
            <a:stCxn id="7" idx="3"/>
            <a:endCxn id="13" idx="0"/>
          </p:cNvCxnSpPr>
          <p:nvPr/>
        </p:nvCxnSpPr>
        <p:spPr>
          <a:xfrm flipH="1">
            <a:off x="3121307" y="5670743"/>
            <a:ext cx="434917" cy="52023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5" idx="0"/>
            <a:endCxn id="11" idx="2"/>
          </p:cNvCxnSpPr>
          <p:nvPr/>
        </p:nvCxnSpPr>
        <p:spPr>
          <a:xfrm flipH="1" flipV="1">
            <a:off x="6107712" y="1651562"/>
            <a:ext cx="37931" cy="468155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8" idx="5"/>
            <a:endCxn id="14" idx="0"/>
          </p:cNvCxnSpPr>
          <p:nvPr/>
        </p:nvCxnSpPr>
        <p:spPr>
          <a:xfrm>
            <a:off x="8067689" y="5906919"/>
            <a:ext cx="704319" cy="514887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271551" y="2824988"/>
            <a:ext cx="1125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SHOP</a:t>
            </a:r>
            <a:endParaRPr lang="zh-TW" altLang="en-US" sz="2400" dirty="0"/>
          </a:p>
        </p:txBody>
      </p:sp>
      <p:sp>
        <p:nvSpPr>
          <p:cNvPr id="19" name="橢圓 18"/>
          <p:cNvSpPr/>
          <p:nvPr/>
        </p:nvSpPr>
        <p:spPr>
          <a:xfrm>
            <a:off x="6901726" y="2119717"/>
            <a:ext cx="1457414" cy="499232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8067689" y="1651561"/>
            <a:ext cx="378897" cy="53076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7921950" y="1127293"/>
            <a:ext cx="20364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目前擁有金錢</a:t>
            </a: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8519980" y="3533584"/>
            <a:ext cx="420203" cy="39749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243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91544" y="188640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牧場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705" y="1700809"/>
            <a:ext cx="5112568" cy="388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631504" y="1300698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點選動物後會出現該動物之</a:t>
            </a:r>
            <a:r>
              <a:rPr lang="zh-TW" altLang="en-US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成長值</a:t>
            </a:r>
            <a:r>
              <a:rPr lang="zh-TW" altLang="en-US" sz="20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在此處</a:t>
            </a:r>
            <a:r>
              <a:rPr lang="en-US" altLang="zh-TW" sz="20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(%)</a:t>
            </a:r>
            <a:endParaRPr lang="zh-TW" altLang="en-US" sz="20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6960096" y="2838431"/>
            <a:ext cx="720080" cy="694352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6960096" y="3534812"/>
            <a:ext cx="720080" cy="61426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7034082" y="4225348"/>
            <a:ext cx="572109" cy="57606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3487688" y="4801412"/>
            <a:ext cx="3256384" cy="78056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6960096" y="4976503"/>
            <a:ext cx="636257" cy="554997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700461" y="2742615"/>
            <a:ext cx="2987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點選動物後可選擇按此圖示對該動物進行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餵食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7700461" y="3450501"/>
            <a:ext cx="2987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點選動物後可選擇按此圖示對該動物進行</a:t>
            </a:r>
            <a:r>
              <a:rPr lang="zh-TW" altLang="en-US" sz="20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捕捉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7708168" y="4225348"/>
            <a:ext cx="2987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點選此圖示</a:t>
            </a:r>
            <a:r>
              <a:rPr lang="zh-TW" altLang="en-US" sz="2000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增加牧場動物</a:t>
            </a:r>
            <a:r>
              <a:rPr lang="en-US" altLang="zh-TW" sz="2000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000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上限為</a:t>
            </a:r>
            <a:r>
              <a:rPr lang="en-US" altLang="zh-TW" sz="2000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sz="2000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隻</a:t>
            </a:r>
            <a:r>
              <a:rPr lang="en-US" altLang="zh-TW" sz="2000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2000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135560" y="5598614"/>
            <a:ext cx="5338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顯示目前牧場內存在的各種類動物之對應數量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7680176" y="5302008"/>
            <a:ext cx="2987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點選此圖示</a:t>
            </a:r>
            <a:r>
              <a:rPr lang="zh-TW" altLang="en-US" sz="2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返回主畫面</a:t>
            </a:r>
          </a:p>
        </p:txBody>
      </p:sp>
      <p:sp>
        <p:nvSpPr>
          <p:cNvPr id="16" name="圓角矩形 15"/>
          <p:cNvSpPr/>
          <p:nvPr/>
        </p:nvSpPr>
        <p:spPr>
          <a:xfrm>
            <a:off x="2711624" y="1900554"/>
            <a:ext cx="158417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/>
          <p:cNvSpPr/>
          <p:nvPr/>
        </p:nvSpPr>
        <p:spPr>
          <a:xfrm>
            <a:off x="2495600" y="1844824"/>
            <a:ext cx="2016224" cy="6875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713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91544" y="188640"/>
            <a:ext cx="8229600" cy="1143000"/>
          </a:xfrm>
        </p:spPr>
        <p:txBody>
          <a:bodyPr/>
          <a:lstStyle/>
          <a:p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牧場</a:t>
            </a:r>
            <a:r>
              <a:rPr lang="en-US" altLang="zh-TW" sz="2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捕捉小遊戲</a:t>
            </a:r>
            <a:r>
              <a:rPr lang="en-US" altLang="zh-TW" sz="2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2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1584" y="1268761"/>
            <a:ext cx="79028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此畫面為牧場選擇捕捉動物後並進入小遊戲之畫面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5" y="2276872"/>
            <a:ext cx="5047977" cy="3880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橢圓 4"/>
          <p:cNvSpPr/>
          <p:nvPr/>
        </p:nvSpPr>
        <p:spPr>
          <a:xfrm>
            <a:off x="6023992" y="2395158"/>
            <a:ext cx="1512168" cy="6017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20137" y="207681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遊戲剩餘時間</a:t>
            </a:r>
          </a:p>
        </p:txBody>
      </p:sp>
      <p:sp>
        <p:nvSpPr>
          <p:cNvPr id="7" name="橢圓 6"/>
          <p:cNvSpPr/>
          <p:nvPr/>
        </p:nvSpPr>
        <p:spPr>
          <a:xfrm>
            <a:off x="3352508" y="5379412"/>
            <a:ext cx="3204356" cy="72008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823344" y="6187669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顯示目前已捕捉到的各種動物之對應數量</a:t>
            </a:r>
          </a:p>
        </p:txBody>
      </p:sp>
      <p:sp>
        <p:nvSpPr>
          <p:cNvPr id="9" name="橢圓 8"/>
          <p:cNvSpPr/>
          <p:nvPr/>
        </p:nvSpPr>
        <p:spPr>
          <a:xfrm>
            <a:off x="3791744" y="2276872"/>
            <a:ext cx="2304256" cy="60179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567608" y="1876762"/>
            <a:ext cx="482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遊戲目標要捕捉到的各種動物之對應數量</a:t>
            </a:r>
          </a:p>
          <a:p>
            <a:endParaRPr lang="zh-TW" altLang="en-US" sz="20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2823344" y="2878666"/>
            <a:ext cx="4824536" cy="2566558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647880" y="3821504"/>
            <a:ext cx="3890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可能出現逃竄動物的區域</a:t>
            </a:r>
          </a:p>
        </p:txBody>
      </p:sp>
    </p:spTree>
    <p:extLst>
      <p:ext uri="{BB962C8B-B14F-4D97-AF65-F5344CB8AC3E}">
        <p14:creationId xmlns:p14="http://schemas.microsoft.com/office/powerpoint/2010/main" val="2419573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91544" y="188640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農場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232" y="1588096"/>
            <a:ext cx="5516617" cy="4067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橢圓 3"/>
          <p:cNvSpPr/>
          <p:nvPr/>
        </p:nvSpPr>
        <p:spPr>
          <a:xfrm>
            <a:off x="6535910" y="4993539"/>
            <a:ext cx="636257" cy="554997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172166" y="5398559"/>
            <a:ext cx="2987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點選此圖示</a:t>
            </a:r>
            <a:r>
              <a:rPr lang="zh-TW" altLang="en-US" sz="2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返回主畫面</a:t>
            </a:r>
          </a:p>
        </p:txBody>
      </p:sp>
      <p:sp>
        <p:nvSpPr>
          <p:cNvPr id="3" name="圓角矩形 2"/>
          <p:cNvSpPr/>
          <p:nvPr/>
        </p:nvSpPr>
        <p:spPr>
          <a:xfrm>
            <a:off x="2068016" y="1732111"/>
            <a:ext cx="158417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584235" y="1948135"/>
            <a:ext cx="720080" cy="58349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6510249" y="2496160"/>
            <a:ext cx="794065" cy="61426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547242" y="3110429"/>
            <a:ext cx="757073" cy="643025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324600" y="1741465"/>
            <a:ext cx="2987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點選作物後可選擇按此圖示對該作物進行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澆水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7324600" y="2449351"/>
            <a:ext cx="3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點選此圖示所有作物進行</a:t>
            </a:r>
            <a:r>
              <a:rPr lang="zh-TW" altLang="en-US" sz="20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除蟲除草</a:t>
            </a:r>
            <a:r>
              <a:rPr lang="en-US" altLang="zh-TW" sz="2000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000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事件發生時才可進行</a:t>
            </a:r>
            <a:r>
              <a:rPr lang="en-US" altLang="zh-TW" sz="2000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2000" dirty="0">
              <a:solidFill>
                <a:srgbClr val="00B05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332307" y="3157237"/>
            <a:ext cx="2987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點選作物後可選擇按此圖示對該作物進行</a:t>
            </a:r>
            <a:r>
              <a:rPr lang="zh-TW" altLang="en-US" sz="2000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收割</a:t>
            </a:r>
          </a:p>
        </p:txBody>
      </p:sp>
      <p:sp>
        <p:nvSpPr>
          <p:cNvPr id="13" name="橢圓 12"/>
          <p:cNvSpPr/>
          <p:nvPr/>
        </p:nvSpPr>
        <p:spPr>
          <a:xfrm>
            <a:off x="1811524" y="1609384"/>
            <a:ext cx="2016224" cy="8399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471667" y="1187986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點選作物後會出現該作物之</a:t>
            </a:r>
            <a:r>
              <a:rPr lang="zh-TW" altLang="en-US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成長值</a:t>
            </a:r>
            <a:r>
              <a:rPr lang="zh-TW" altLang="en-US" sz="20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在此處</a:t>
            </a:r>
            <a:r>
              <a:rPr lang="en-US" altLang="zh-TW" sz="20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(%)</a:t>
            </a:r>
            <a:endParaRPr lang="zh-TW" altLang="en-US" sz="20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2952397" y="4783764"/>
            <a:ext cx="3456285" cy="78482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1667409" y="5598614"/>
            <a:ext cx="5338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顯示目前農場內存在的各種類作物之對應數量</a:t>
            </a:r>
          </a:p>
        </p:txBody>
      </p:sp>
      <p:sp>
        <p:nvSpPr>
          <p:cNvPr id="19" name="橢圓 18"/>
          <p:cNvSpPr/>
          <p:nvPr/>
        </p:nvSpPr>
        <p:spPr>
          <a:xfrm>
            <a:off x="6568036" y="3753229"/>
            <a:ext cx="757073" cy="643025"/>
          </a:xfrm>
          <a:prstGeom prst="ellipse">
            <a:avLst/>
          </a:prstGeom>
          <a:noFill/>
          <a:ln>
            <a:solidFill>
              <a:srgbClr val="C9C1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551505" y="4350514"/>
            <a:ext cx="757073" cy="643025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7362532" y="3753453"/>
            <a:ext cx="2987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C9C11D"/>
                </a:solidFill>
                <a:latin typeface="微軟正黑體" pitchFamily="34" charset="-120"/>
                <a:ea typeface="微軟正黑體" pitchFamily="34" charset="-120"/>
              </a:rPr>
              <a:t>點選作物後可選擇按此圖示對該作物進行</a:t>
            </a:r>
            <a:r>
              <a:rPr lang="zh-TW" altLang="en-US" sz="2000" b="1" dirty="0">
                <a:solidFill>
                  <a:srgbClr val="C9C11D"/>
                </a:solidFill>
                <a:latin typeface="微軟正黑體" pitchFamily="34" charset="-120"/>
                <a:ea typeface="微軟正黑體" pitchFamily="34" charset="-120"/>
              </a:rPr>
              <a:t>施肥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7362532" y="4350513"/>
            <a:ext cx="2987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點選此圖示</a:t>
            </a:r>
            <a:r>
              <a:rPr lang="zh-TW" altLang="en-US" sz="2000" b="1" dirty="0">
                <a:solidFill>
                  <a:schemeClr val="accent5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增加農場作物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上限為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12)</a:t>
            </a:r>
            <a:endParaRPr lang="zh-TW" altLang="en-US" sz="2000" b="1" dirty="0">
              <a:solidFill>
                <a:schemeClr val="accent5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2423592" y="2029367"/>
            <a:ext cx="4127912" cy="3029033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6240017" y="1268762"/>
            <a:ext cx="1371895" cy="760605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611912" y="95715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rPr>
              <a:t>作物種植區</a:t>
            </a:r>
          </a:p>
        </p:txBody>
      </p:sp>
    </p:spTree>
    <p:extLst>
      <p:ext uri="{BB962C8B-B14F-4D97-AF65-F5344CB8AC3E}">
        <p14:creationId xmlns:p14="http://schemas.microsoft.com/office/powerpoint/2010/main" val="1107265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91544" y="188640"/>
            <a:ext cx="8229600" cy="1143000"/>
          </a:xfrm>
        </p:spPr>
        <p:txBody>
          <a:bodyPr/>
          <a:lstStyle/>
          <a:p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農場</a:t>
            </a:r>
            <a:r>
              <a:rPr lang="en-US" altLang="zh-TW" sz="2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捕蟲小遊戲</a:t>
            </a:r>
            <a:r>
              <a:rPr lang="en-US" altLang="zh-TW" sz="2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6" y="2051088"/>
            <a:ext cx="5454625" cy="417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351584" y="1268761"/>
            <a:ext cx="79028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en-US" sz="2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此畫面為農場發生除蟲除草事件並進入小遊戲之畫面</a:t>
            </a:r>
          </a:p>
        </p:txBody>
      </p:sp>
      <p:sp>
        <p:nvSpPr>
          <p:cNvPr id="5" name="橢圓 4"/>
          <p:cNvSpPr/>
          <p:nvPr/>
        </p:nvSpPr>
        <p:spPr>
          <a:xfrm>
            <a:off x="6023992" y="2132856"/>
            <a:ext cx="1512168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464153" y="185103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遊戲剩餘時間</a:t>
            </a:r>
          </a:p>
        </p:txBody>
      </p:sp>
      <p:sp>
        <p:nvSpPr>
          <p:cNvPr id="7" name="橢圓 6"/>
          <p:cNvSpPr/>
          <p:nvPr/>
        </p:nvSpPr>
        <p:spPr>
          <a:xfrm>
            <a:off x="3323692" y="5291235"/>
            <a:ext cx="3204356" cy="72008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891644" y="609949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顯示目前已除掉的害蟲及雜草之對應數量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2891644" y="3068960"/>
            <a:ext cx="4572508" cy="230425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7464152" y="4155595"/>
            <a:ext cx="432048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866992" y="3867145"/>
            <a:ext cx="2699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可能出現害蟲或雜草之區域</a:t>
            </a:r>
            <a:r>
              <a:rPr lang="en-US" altLang="zh-TW" sz="2000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(3x3)</a:t>
            </a:r>
            <a:endParaRPr lang="zh-TW" altLang="en-US" sz="2000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5996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91544" y="188640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魚池</a:t>
            </a:r>
            <a:r>
              <a:rPr lang="en-US" altLang="zh-TW" sz="2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釣魚小遊戲</a:t>
            </a:r>
            <a:r>
              <a:rPr lang="en-US" altLang="zh-TW" sz="2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2050876"/>
            <a:ext cx="5328592" cy="4048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橢圓 2"/>
          <p:cNvSpPr/>
          <p:nvPr/>
        </p:nvSpPr>
        <p:spPr>
          <a:xfrm>
            <a:off x="6168008" y="2050875"/>
            <a:ext cx="1512168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647728" y="5291235"/>
            <a:ext cx="3456384" cy="72008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7680177" y="185082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遊戲剩餘時間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351584" y="1252802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en-US" sz="2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此畫面為點選魚池並付費後進入釣魚小遊戲之畫面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215680" y="609949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顯示目前已釣到的各種大小魚之對應數量</a:t>
            </a:r>
          </a:p>
        </p:txBody>
      </p:sp>
      <p:sp>
        <p:nvSpPr>
          <p:cNvPr id="9" name="橢圓 8"/>
          <p:cNvSpPr/>
          <p:nvPr/>
        </p:nvSpPr>
        <p:spPr>
          <a:xfrm>
            <a:off x="4151784" y="4221088"/>
            <a:ext cx="2160240" cy="86409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6312024" y="4653136"/>
            <a:ext cx="1800200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8040216" y="4453081"/>
            <a:ext cx="2555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有魚上鉤時會出現校準條之區域</a:t>
            </a:r>
          </a:p>
        </p:txBody>
      </p:sp>
    </p:spTree>
    <p:extLst>
      <p:ext uri="{BB962C8B-B14F-4D97-AF65-F5344CB8AC3E}">
        <p14:creationId xmlns:p14="http://schemas.microsoft.com/office/powerpoint/2010/main" val="1431701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83" r="44152" b="3701"/>
          <a:stretch/>
        </p:blipFill>
        <p:spPr>
          <a:xfrm>
            <a:off x="1867581" y="1331640"/>
            <a:ext cx="5728772" cy="407638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91544" y="188640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倉庫</a:t>
            </a:r>
          </a:p>
        </p:txBody>
      </p:sp>
      <p:sp>
        <p:nvSpPr>
          <p:cNvPr id="6" name="橢圓 5"/>
          <p:cNvSpPr/>
          <p:nvPr/>
        </p:nvSpPr>
        <p:spPr>
          <a:xfrm>
            <a:off x="5726359" y="1506731"/>
            <a:ext cx="1697179" cy="6943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1921440" y="1776802"/>
            <a:ext cx="1539211" cy="35252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881957" y="1844880"/>
            <a:ext cx="1732588" cy="345712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5880296" y="2247250"/>
            <a:ext cx="1439133" cy="3083284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708167" y="1683184"/>
            <a:ext cx="4305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倉庫內物品分成三大類</a:t>
            </a:r>
            <a:r>
              <a:rPr lang="en-US" altLang="zh-TW" sz="20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49495" y="5302008"/>
            <a:ext cx="2920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熟成品</a:t>
            </a:r>
            <a:r>
              <a:rPr lang="en-US" altLang="zh-TW" sz="2000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000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作物或動物成長值達</a:t>
            </a:r>
            <a:r>
              <a:rPr lang="en-US" altLang="zh-TW" sz="2000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100%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3718883" y="5348175"/>
            <a:ext cx="2987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待成長</a:t>
            </a:r>
            <a:r>
              <a:rPr lang="en-US" altLang="zh-TW" sz="2000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000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作物或動物成長值還是</a:t>
            </a:r>
            <a:r>
              <a:rPr lang="en-US" altLang="zh-TW" sz="2000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0%(</a:t>
            </a:r>
            <a:r>
              <a:rPr lang="zh-TW" altLang="en-US" sz="2000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剛買回來</a:t>
            </a:r>
            <a:r>
              <a:rPr lang="en-US" altLang="zh-TW" sz="2000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6873163" y="5254329"/>
            <a:ext cx="2987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持有物品</a:t>
            </a:r>
            <a:r>
              <a:rPr lang="en-US" altLang="zh-TW" sz="20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0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用來輔助動物或作物成長的東西</a:t>
            </a:r>
          </a:p>
        </p:txBody>
      </p:sp>
    </p:spTree>
    <p:extLst>
      <p:ext uri="{BB962C8B-B14F-4D97-AF65-F5344CB8AC3E}">
        <p14:creationId xmlns:p14="http://schemas.microsoft.com/office/powerpoint/2010/main" val="2109568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2" t="69333" r="5972" b="3407"/>
          <a:stretch/>
        </p:blipFill>
        <p:spPr>
          <a:xfrm>
            <a:off x="3556390" y="1331640"/>
            <a:ext cx="5431994" cy="368225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91544" y="188640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商店</a:t>
            </a:r>
          </a:p>
        </p:txBody>
      </p:sp>
      <p:sp>
        <p:nvSpPr>
          <p:cNvPr id="7" name="橢圓 6"/>
          <p:cNvSpPr/>
          <p:nvPr/>
        </p:nvSpPr>
        <p:spPr>
          <a:xfrm>
            <a:off x="3711636" y="1506328"/>
            <a:ext cx="1976537" cy="35252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6574438" y="1444202"/>
            <a:ext cx="2138289" cy="361585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53160" y="1721479"/>
            <a:ext cx="29206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購買，可進行物品購買，根據擁有金額決定購買上限</a:t>
            </a:r>
            <a:endParaRPr lang="en-US" altLang="zh-TW" sz="2000" dirty="0">
              <a:solidFill>
                <a:srgbClr val="00B05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706570" y="1927274"/>
            <a:ext cx="241964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物品           數量</a:t>
            </a:r>
            <a:endParaRPr lang="en-US" altLang="zh-TW" dirty="0"/>
          </a:p>
          <a:p>
            <a:r>
              <a:rPr lang="en-US" altLang="zh-TW" dirty="0"/>
              <a:t>-------------------------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600" dirty="0"/>
              <a:t>小麥             </a:t>
            </a:r>
            <a:r>
              <a:rPr lang="en-US" altLang="zh-TW" sz="1600" dirty="0"/>
              <a:t>-</a:t>
            </a:r>
            <a:r>
              <a:rPr lang="zh-TW" altLang="en-US" sz="1600" dirty="0"/>
              <a:t>    </a:t>
            </a:r>
            <a:r>
              <a:rPr lang="en-US" altLang="zh-TW" sz="1600" dirty="0"/>
              <a:t>0</a:t>
            </a:r>
            <a:r>
              <a:rPr lang="zh-TW" altLang="en-US" sz="1600" dirty="0"/>
              <a:t>   </a:t>
            </a:r>
            <a:r>
              <a:rPr lang="en-US" altLang="zh-TW" sz="1600" dirty="0"/>
              <a:t>+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600" dirty="0"/>
              <a:t>玉米             </a:t>
            </a:r>
            <a:r>
              <a:rPr lang="en-US" altLang="zh-TW" sz="1600" dirty="0"/>
              <a:t>-</a:t>
            </a:r>
            <a:r>
              <a:rPr lang="zh-TW" altLang="en-US" sz="1600" dirty="0"/>
              <a:t>    </a:t>
            </a:r>
            <a:r>
              <a:rPr lang="en-US" altLang="zh-TW" sz="1600" dirty="0"/>
              <a:t>0</a:t>
            </a:r>
            <a:r>
              <a:rPr lang="zh-TW" altLang="en-US" sz="1600" dirty="0"/>
              <a:t>   </a:t>
            </a:r>
            <a:r>
              <a:rPr lang="en-US" altLang="zh-TW" sz="1600" dirty="0"/>
              <a:t>+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600" dirty="0"/>
              <a:t>高麗菜</a:t>
            </a:r>
            <a:r>
              <a:rPr lang="zh-TW" altLang="en-US" sz="1400" dirty="0"/>
              <a:t>          </a:t>
            </a:r>
            <a:r>
              <a:rPr lang="en-US" altLang="zh-TW" sz="1400" dirty="0"/>
              <a:t>-</a:t>
            </a:r>
            <a:r>
              <a:rPr lang="zh-TW" altLang="en-US" sz="1400" dirty="0"/>
              <a:t>     </a:t>
            </a:r>
            <a:r>
              <a:rPr lang="en-US" altLang="zh-TW" sz="1400" dirty="0"/>
              <a:t>0</a:t>
            </a:r>
            <a:r>
              <a:rPr lang="zh-TW" altLang="en-US" sz="1400" dirty="0"/>
              <a:t>    </a:t>
            </a:r>
            <a:r>
              <a:rPr lang="en-US" altLang="zh-TW" sz="1400" dirty="0"/>
              <a:t>+</a:t>
            </a:r>
            <a:r>
              <a:rPr lang="zh-TW" altLang="en-US" sz="1400" dirty="0"/>
              <a:t> </a:t>
            </a:r>
            <a:endParaRPr lang="en-US" altLang="zh-TW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600" dirty="0"/>
              <a:t>豬                  </a:t>
            </a:r>
            <a:r>
              <a:rPr lang="en-US" altLang="zh-TW" sz="1600" dirty="0"/>
              <a:t>-</a:t>
            </a:r>
            <a:r>
              <a:rPr lang="zh-TW" altLang="en-US" sz="1600" dirty="0"/>
              <a:t>    </a:t>
            </a:r>
            <a:r>
              <a:rPr lang="en-US" altLang="zh-TW" sz="1600" dirty="0"/>
              <a:t>0</a:t>
            </a:r>
            <a:r>
              <a:rPr lang="zh-TW" altLang="en-US" sz="1600" dirty="0"/>
              <a:t>   </a:t>
            </a:r>
            <a:r>
              <a:rPr lang="en-US" altLang="zh-TW" sz="1600" dirty="0"/>
              <a:t>+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600" dirty="0"/>
              <a:t>雞                  </a:t>
            </a:r>
            <a:r>
              <a:rPr lang="en-US" altLang="zh-TW" sz="1600" dirty="0"/>
              <a:t>-</a:t>
            </a:r>
            <a:r>
              <a:rPr lang="zh-TW" altLang="en-US" sz="1600" dirty="0"/>
              <a:t>    </a:t>
            </a:r>
            <a:r>
              <a:rPr lang="en-US" altLang="zh-TW" sz="1600" dirty="0"/>
              <a:t>0</a:t>
            </a:r>
            <a:r>
              <a:rPr lang="zh-TW" altLang="en-US" sz="1600" dirty="0"/>
              <a:t>   </a:t>
            </a:r>
            <a:r>
              <a:rPr lang="en-US" altLang="zh-TW" sz="1600" dirty="0"/>
              <a:t>+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600" dirty="0"/>
              <a:t>牛                  </a:t>
            </a:r>
            <a:r>
              <a:rPr lang="en-US" altLang="zh-TW" sz="1600" dirty="0"/>
              <a:t>-</a:t>
            </a:r>
            <a:r>
              <a:rPr lang="zh-TW" altLang="en-US" sz="1600" dirty="0"/>
              <a:t>    </a:t>
            </a:r>
            <a:r>
              <a:rPr lang="en-US" altLang="zh-TW" sz="1600" dirty="0"/>
              <a:t>0</a:t>
            </a:r>
            <a:r>
              <a:rPr lang="zh-TW" altLang="en-US" sz="1600" dirty="0"/>
              <a:t>   </a:t>
            </a:r>
            <a:r>
              <a:rPr lang="en-US" altLang="zh-TW" sz="1600" dirty="0"/>
              <a:t>+</a:t>
            </a:r>
            <a:endParaRPr lang="zh-TW" altLang="en-US" sz="16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988384" y="1721479"/>
            <a:ext cx="2987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售出，可將倉庫中的熟成品在這裡進行售出，獲取金幣</a:t>
            </a:r>
            <a:endParaRPr lang="en-US" altLang="zh-TW" sz="2000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884910" y="1927274"/>
            <a:ext cx="2419643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物品           數量</a:t>
            </a:r>
            <a:endParaRPr lang="en-US" altLang="zh-TW" dirty="0"/>
          </a:p>
          <a:p>
            <a:r>
              <a:rPr lang="en-US" altLang="zh-TW" dirty="0"/>
              <a:t>-------------------------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600" dirty="0"/>
              <a:t>小麥種子    </a:t>
            </a:r>
            <a:r>
              <a:rPr lang="en-US" altLang="zh-TW" sz="1600" dirty="0"/>
              <a:t>-</a:t>
            </a:r>
            <a:r>
              <a:rPr lang="zh-TW" altLang="en-US" sz="1600" dirty="0"/>
              <a:t>    </a:t>
            </a:r>
            <a:r>
              <a:rPr lang="en-US" altLang="zh-TW" sz="1600" dirty="0"/>
              <a:t>0</a:t>
            </a:r>
            <a:r>
              <a:rPr lang="zh-TW" altLang="en-US" sz="1600" dirty="0"/>
              <a:t>   </a:t>
            </a:r>
            <a:r>
              <a:rPr lang="en-US" altLang="zh-TW" sz="1600" dirty="0"/>
              <a:t>+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600" dirty="0"/>
              <a:t>玉米種子    </a:t>
            </a:r>
            <a:r>
              <a:rPr lang="en-US" altLang="zh-TW" sz="1600" dirty="0"/>
              <a:t>-</a:t>
            </a:r>
            <a:r>
              <a:rPr lang="zh-TW" altLang="en-US" sz="1600" dirty="0"/>
              <a:t>    </a:t>
            </a:r>
            <a:r>
              <a:rPr lang="en-US" altLang="zh-TW" sz="1600" dirty="0"/>
              <a:t>0</a:t>
            </a:r>
            <a:r>
              <a:rPr lang="zh-TW" altLang="en-US" sz="1600" dirty="0"/>
              <a:t>   </a:t>
            </a:r>
            <a:r>
              <a:rPr lang="en-US" altLang="zh-TW" sz="1600" dirty="0"/>
              <a:t>+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高麗菜種子   </a:t>
            </a:r>
            <a:r>
              <a:rPr lang="en-US" altLang="zh-TW" sz="1400" dirty="0"/>
              <a:t>-</a:t>
            </a:r>
            <a:r>
              <a:rPr lang="zh-TW" altLang="en-US" sz="1400" dirty="0"/>
              <a:t>     </a:t>
            </a:r>
            <a:r>
              <a:rPr lang="en-US" altLang="zh-TW" sz="1400" dirty="0"/>
              <a:t>0</a:t>
            </a:r>
            <a:r>
              <a:rPr lang="zh-TW" altLang="en-US" sz="1400" dirty="0"/>
              <a:t>    </a:t>
            </a:r>
            <a:r>
              <a:rPr lang="en-US" altLang="zh-TW" sz="1400" dirty="0"/>
              <a:t>+</a:t>
            </a:r>
            <a:r>
              <a:rPr lang="zh-TW" altLang="en-US" sz="1400" dirty="0"/>
              <a:t> </a:t>
            </a:r>
            <a:endParaRPr lang="en-US" altLang="zh-TW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600" dirty="0"/>
              <a:t>小豬             </a:t>
            </a:r>
            <a:r>
              <a:rPr lang="en-US" altLang="zh-TW" sz="1600" dirty="0"/>
              <a:t>-</a:t>
            </a:r>
            <a:r>
              <a:rPr lang="zh-TW" altLang="en-US" sz="1600" dirty="0"/>
              <a:t>    </a:t>
            </a:r>
            <a:r>
              <a:rPr lang="en-US" altLang="zh-TW" sz="1600" dirty="0"/>
              <a:t>0</a:t>
            </a:r>
            <a:r>
              <a:rPr lang="zh-TW" altLang="en-US" sz="1600" dirty="0"/>
              <a:t>   </a:t>
            </a:r>
            <a:r>
              <a:rPr lang="en-US" altLang="zh-TW" sz="1600" dirty="0"/>
              <a:t>+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600" dirty="0"/>
              <a:t>小雞             </a:t>
            </a:r>
            <a:r>
              <a:rPr lang="en-US" altLang="zh-TW" sz="1600" dirty="0"/>
              <a:t>-</a:t>
            </a:r>
            <a:r>
              <a:rPr lang="zh-TW" altLang="en-US" sz="1600" dirty="0"/>
              <a:t>    </a:t>
            </a:r>
            <a:r>
              <a:rPr lang="en-US" altLang="zh-TW" sz="1600" dirty="0"/>
              <a:t>0</a:t>
            </a:r>
            <a:r>
              <a:rPr lang="zh-TW" altLang="en-US" sz="1600" dirty="0"/>
              <a:t>   </a:t>
            </a:r>
            <a:r>
              <a:rPr lang="en-US" altLang="zh-TW" sz="1600" dirty="0"/>
              <a:t>+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600" dirty="0"/>
              <a:t>小牛             </a:t>
            </a:r>
            <a:r>
              <a:rPr lang="en-US" altLang="zh-TW" sz="1600" dirty="0"/>
              <a:t>-</a:t>
            </a:r>
            <a:r>
              <a:rPr lang="zh-TW" altLang="en-US" sz="1600" dirty="0"/>
              <a:t>    </a:t>
            </a:r>
            <a:r>
              <a:rPr lang="en-US" altLang="zh-TW" sz="1600" dirty="0"/>
              <a:t>0</a:t>
            </a:r>
            <a:r>
              <a:rPr lang="zh-TW" altLang="en-US" sz="1600" dirty="0"/>
              <a:t>   </a:t>
            </a:r>
            <a:r>
              <a:rPr lang="en-US" altLang="zh-TW" sz="1600" dirty="0"/>
              <a:t>+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62064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49643" y="2851721"/>
            <a:ext cx="9144000" cy="705395"/>
          </a:xfrm>
        </p:spPr>
        <p:txBody>
          <a:bodyPr>
            <a:normAutofit/>
          </a:bodyPr>
          <a:lstStyle/>
          <a:p>
            <a:r>
              <a:rPr lang="zh-TW" altLang="en-US" sz="3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工作分工與時程 </a:t>
            </a:r>
          </a:p>
        </p:txBody>
      </p:sp>
    </p:spTree>
    <p:extLst>
      <p:ext uri="{BB962C8B-B14F-4D97-AF65-F5344CB8AC3E}">
        <p14:creationId xmlns:p14="http://schemas.microsoft.com/office/powerpoint/2010/main" val="419485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55188" y="2710041"/>
            <a:ext cx="9144000" cy="627018"/>
          </a:xfrm>
        </p:spPr>
        <p:txBody>
          <a:bodyPr>
            <a:normAutofit/>
          </a:bodyPr>
          <a:lstStyle/>
          <a:p>
            <a:r>
              <a:rPr lang="zh-TW" altLang="en-US" sz="3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系統概述與特色</a:t>
            </a:r>
          </a:p>
        </p:txBody>
      </p:sp>
    </p:spTree>
    <p:extLst>
      <p:ext uri="{BB962C8B-B14F-4D97-AF65-F5344CB8AC3E}">
        <p14:creationId xmlns:p14="http://schemas.microsoft.com/office/powerpoint/2010/main" val="123726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1311226" y="1635832"/>
            <a:ext cx="9884898" cy="3463706"/>
          </a:xfrm>
        </p:spPr>
        <p:txBody>
          <a:bodyPr>
            <a:normAutofit/>
          </a:bodyPr>
          <a:lstStyle/>
          <a:p>
            <a:pPr algn="l"/>
            <a:r>
              <a:rPr lang="en-US" altLang="zh-TW" sz="3000" b="1" dirty="0">
                <a:solidFill>
                  <a:srgbClr val="FF0000"/>
                </a:solidFill>
              </a:rPr>
              <a:t>11</a:t>
            </a:r>
            <a:r>
              <a:rPr lang="zh-TW" altLang="en-US" sz="3000" b="1" dirty="0">
                <a:solidFill>
                  <a:srgbClr val="FF0000"/>
                </a:solidFill>
              </a:rPr>
              <a:t>月中 </a:t>
            </a:r>
            <a:r>
              <a:rPr lang="en-US" altLang="zh-TW" sz="3000" b="1" dirty="0">
                <a:solidFill>
                  <a:srgbClr val="FF0000"/>
                </a:solidFill>
              </a:rPr>
              <a:t>-</a:t>
            </a:r>
            <a:r>
              <a:rPr lang="zh-TW" altLang="en-US" sz="3000" b="1" dirty="0">
                <a:solidFill>
                  <a:srgbClr val="FF0000"/>
                </a:solidFill>
              </a:rPr>
              <a:t> </a:t>
            </a:r>
            <a:r>
              <a:rPr lang="en-US" altLang="zh-TW" sz="3000" b="1" dirty="0">
                <a:solidFill>
                  <a:srgbClr val="FF0000"/>
                </a:solidFill>
              </a:rPr>
              <a:t>12</a:t>
            </a:r>
            <a:r>
              <a:rPr lang="zh-TW" altLang="en-US" sz="3000" b="1" dirty="0">
                <a:solidFill>
                  <a:srgbClr val="FF0000"/>
                </a:solidFill>
              </a:rPr>
              <a:t>月初 </a:t>
            </a:r>
            <a:r>
              <a:rPr lang="zh-TW" altLang="en-US" sz="3000" b="1" dirty="0">
                <a:solidFill>
                  <a:srgbClr val="002060"/>
                </a:solidFill>
              </a:rPr>
              <a:t>將所有基礎功能程式撰寫完成</a:t>
            </a:r>
            <a:br>
              <a:rPr lang="en-US" altLang="zh-TW" sz="3000" b="1" dirty="0">
                <a:solidFill>
                  <a:srgbClr val="002060"/>
                </a:solidFill>
              </a:rPr>
            </a:br>
            <a:br>
              <a:rPr lang="en-US" altLang="zh-TW" sz="3000" b="1" dirty="0">
                <a:solidFill>
                  <a:srgbClr val="002060"/>
                </a:solidFill>
              </a:rPr>
            </a:br>
            <a:r>
              <a:rPr lang="en-US" altLang="zh-TW" sz="3000" b="1" dirty="0">
                <a:solidFill>
                  <a:srgbClr val="FF0000"/>
                </a:solidFill>
              </a:rPr>
              <a:t>12</a:t>
            </a:r>
            <a:r>
              <a:rPr lang="zh-TW" altLang="en-US" sz="3000" b="1" dirty="0">
                <a:solidFill>
                  <a:srgbClr val="FF0000"/>
                </a:solidFill>
              </a:rPr>
              <a:t>月初 </a:t>
            </a:r>
            <a:r>
              <a:rPr lang="en-US" altLang="zh-TW" sz="3000" b="1" dirty="0">
                <a:solidFill>
                  <a:srgbClr val="FF0000"/>
                </a:solidFill>
              </a:rPr>
              <a:t>-</a:t>
            </a:r>
            <a:r>
              <a:rPr lang="zh-TW" altLang="en-US" sz="3000" b="1" dirty="0">
                <a:solidFill>
                  <a:srgbClr val="FF0000"/>
                </a:solidFill>
              </a:rPr>
              <a:t> </a:t>
            </a:r>
            <a:r>
              <a:rPr lang="en-US" altLang="zh-TW" sz="3000" b="1" dirty="0">
                <a:solidFill>
                  <a:srgbClr val="FF0000"/>
                </a:solidFill>
              </a:rPr>
              <a:t>12</a:t>
            </a:r>
            <a:r>
              <a:rPr lang="zh-TW" altLang="en-US" sz="3000" b="1" dirty="0">
                <a:solidFill>
                  <a:srgbClr val="FF0000"/>
                </a:solidFill>
              </a:rPr>
              <a:t>月中 </a:t>
            </a:r>
            <a:r>
              <a:rPr lang="zh-TW" altLang="en-US" sz="3000" b="1" dirty="0">
                <a:solidFill>
                  <a:srgbClr val="002060"/>
                </a:solidFill>
              </a:rPr>
              <a:t>將介面及功能結合、進階功能進行撰寫</a:t>
            </a:r>
            <a:br>
              <a:rPr lang="en-US" altLang="zh-TW" sz="3000" b="1" dirty="0">
                <a:solidFill>
                  <a:srgbClr val="002060"/>
                </a:solidFill>
              </a:rPr>
            </a:br>
            <a:br>
              <a:rPr lang="en-US" altLang="zh-TW" sz="3000" b="1" dirty="0">
                <a:solidFill>
                  <a:srgbClr val="002060"/>
                </a:solidFill>
              </a:rPr>
            </a:br>
            <a:r>
              <a:rPr lang="en-US" altLang="zh-TW" sz="3000" b="1" dirty="0">
                <a:solidFill>
                  <a:srgbClr val="FF0000"/>
                </a:solidFill>
              </a:rPr>
              <a:t>12</a:t>
            </a:r>
            <a:r>
              <a:rPr lang="zh-TW" altLang="en-US" sz="3000" b="1" dirty="0">
                <a:solidFill>
                  <a:srgbClr val="FF0000"/>
                </a:solidFill>
              </a:rPr>
              <a:t>月中 </a:t>
            </a:r>
            <a:r>
              <a:rPr lang="en-US" altLang="zh-TW" sz="3000" b="1" dirty="0">
                <a:solidFill>
                  <a:srgbClr val="FF0000"/>
                </a:solidFill>
              </a:rPr>
              <a:t>-</a:t>
            </a:r>
            <a:r>
              <a:rPr lang="zh-TW" altLang="en-US" sz="3000" b="1" dirty="0">
                <a:solidFill>
                  <a:srgbClr val="FF0000"/>
                </a:solidFill>
              </a:rPr>
              <a:t> </a:t>
            </a:r>
            <a:r>
              <a:rPr lang="en-US" altLang="zh-TW" sz="3000" b="1" dirty="0">
                <a:solidFill>
                  <a:srgbClr val="FF0000"/>
                </a:solidFill>
              </a:rPr>
              <a:t>12</a:t>
            </a:r>
            <a:r>
              <a:rPr lang="zh-TW" altLang="en-US" sz="3000" b="1" dirty="0">
                <a:solidFill>
                  <a:srgbClr val="FF0000"/>
                </a:solidFill>
              </a:rPr>
              <a:t>月底 </a:t>
            </a:r>
            <a:r>
              <a:rPr lang="zh-TW" altLang="en-US" sz="3000" b="1" dirty="0">
                <a:solidFill>
                  <a:srgbClr val="002060"/>
                </a:solidFill>
              </a:rPr>
              <a:t>進階功能完成、測試</a:t>
            </a:r>
            <a:br>
              <a:rPr lang="en-US" altLang="zh-TW" sz="3000" b="1" dirty="0">
                <a:solidFill>
                  <a:srgbClr val="002060"/>
                </a:solidFill>
              </a:rPr>
            </a:br>
            <a:br>
              <a:rPr lang="en-US" altLang="zh-TW" sz="3000" b="1" dirty="0">
                <a:solidFill>
                  <a:srgbClr val="002060"/>
                </a:solidFill>
              </a:rPr>
            </a:br>
            <a:r>
              <a:rPr lang="en-US" altLang="zh-TW" sz="3000" b="1" dirty="0">
                <a:solidFill>
                  <a:srgbClr val="FF0000"/>
                </a:solidFill>
              </a:rPr>
              <a:t>12</a:t>
            </a:r>
            <a:r>
              <a:rPr lang="zh-TW" altLang="en-US" sz="3000" b="1" dirty="0">
                <a:solidFill>
                  <a:srgbClr val="FF0000"/>
                </a:solidFill>
              </a:rPr>
              <a:t>月底  </a:t>
            </a:r>
            <a:r>
              <a:rPr lang="en-US" altLang="zh-TW" sz="3000" b="1" dirty="0">
                <a:solidFill>
                  <a:srgbClr val="FF0000"/>
                </a:solidFill>
              </a:rPr>
              <a:t>-</a:t>
            </a:r>
            <a:r>
              <a:rPr lang="zh-TW" altLang="en-US" sz="3000" b="1" dirty="0">
                <a:solidFill>
                  <a:srgbClr val="FF0000"/>
                </a:solidFill>
              </a:rPr>
              <a:t>  </a:t>
            </a:r>
            <a:r>
              <a:rPr lang="en-US" altLang="zh-TW" sz="3000" b="1" dirty="0">
                <a:solidFill>
                  <a:srgbClr val="FF0000"/>
                </a:solidFill>
              </a:rPr>
              <a:t>1</a:t>
            </a:r>
            <a:r>
              <a:rPr lang="zh-TW" altLang="en-US" sz="3000" b="1" dirty="0">
                <a:solidFill>
                  <a:srgbClr val="FF0000"/>
                </a:solidFill>
              </a:rPr>
              <a:t>月初 </a:t>
            </a:r>
            <a:r>
              <a:rPr lang="zh-TW" altLang="en-US" sz="3000" b="1" dirty="0">
                <a:solidFill>
                  <a:srgbClr val="002060"/>
                </a:solidFill>
              </a:rPr>
              <a:t>最終測試及完善</a:t>
            </a:r>
            <a:br>
              <a:rPr lang="en-US" altLang="zh-TW" sz="3000" b="1" dirty="0">
                <a:solidFill>
                  <a:srgbClr val="002060"/>
                </a:solidFill>
              </a:rPr>
            </a:br>
            <a:endParaRPr lang="zh-TW" altLang="en-US" sz="3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9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46403" y="1703196"/>
            <a:ext cx="88043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款遊戲是讓人體驗農村，有農場可以種植農作物，有牧場可以養雞豬牛，還有魚池給你釣魚，簡單來說是個輕鬆悠閒的養成遊戲，其中還有小遊戲可以增加刺激感，更能享受當農作物和牲畜慢慢長大的滿足感，且可以把成長好的農作物跟牲畜拿去賣，換取錢後在買新的種子跟幼畜來養。</a:t>
            </a:r>
          </a:p>
        </p:txBody>
      </p:sp>
    </p:spTree>
    <p:extLst>
      <p:ext uri="{BB962C8B-B14F-4D97-AF65-F5344CB8AC3E}">
        <p14:creationId xmlns:p14="http://schemas.microsoft.com/office/powerpoint/2010/main" val="304928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01931" y="2673866"/>
            <a:ext cx="9144000" cy="705395"/>
          </a:xfrm>
        </p:spPr>
        <p:txBody>
          <a:bodyPr>
            <a:normAutofit/>
          </a:bodyPr>
          <a:lstStyle/>
          <a:p>
            <a:r>
              <a:rPr lang="zh-TW" altLang="en-US" sz="3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系統需求</a:t>
            </a:r>
            <a:r>
              <a:rPr lang="en-US" altLang="zh-TW" sz="3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可提供之功能</a:t>
            </a:r>
            <a:r>
              <a:rPr lang="en-US" altLang="zh-TW" sz="3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367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7698" y="774727"/>
            <a:ext cx="9144000" cy="705395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zh-TW" sz="3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系統架構：</a:t>
            </a:r>
            <a:br>
              <a:rPr lang="zh-TW" altLang="zh-TW" sz="3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3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"/>
          <a:stretch/>
        </p:blipFill>
        <p:spPr bwMode="auto">
          <a:xfrm>
            <a:off x="2011681" y="1325377"/>
            <a:ext cx="8328073" cy="41921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8088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58611" y="832475"/>
            <a:ext cx="10677379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主畫面</a:t>
            </a:r>
          </a:p>
          <a:p>
            <a:pPr marL="742950" lvl="1" indent="-285750">
              <a:spcAft>
                <a:spcPts val="0"/>
              </a:spcAft>
              <a:buFont typeface="+mj-lt"/>
              <a:buAutoNum type="romanUcPeriod"/>
            </a:pP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在主畫面右上方顯示金錢數量</a:t>
            </a: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(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遊戲者最初都有</a:t>
            </a: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1000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元</a:t>
            </a: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)</a:t>
            </a:r>
            <a:endParaRPr lang="zh-TW" altLang="zh-TW" sz="27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742950" lvl="1" indent="-285750">
              <a:spcAft>
                <a:spcPts val="0"/>
              </a:spcAft>
              <a:buFont typeface="+mj-lt"/>
              <a:buAutoNum type="romanUcPeriod"/>
            </a:pP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可以點選主畫面中的</a:t>
            </a: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(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農場、牧場、魚池、倉庫、商店</a:t>
            </a: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)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來跳轉畫面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農場</a:t>
            </a:r>
          </a:p>
          <a:p>
            <a:pPr marL="742950" lvl="1" indent="-285750">
              <a:spcAft>
                <a:spcPts val="0"/>
              </a:spcAft>
              <a:buFont typeface="+mj-lt"/>
              <a:buAutoNum type="romanUcPeriod"/>
            </a:pP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擁有一個回到主畫面按鈕</a:t>
            </a:r>
          </a:p>
          <a:p>
            <a:pPr marL="742950" lvl="1" indent="-285750">
              <a:spcAft>
                <a:spcPts val="0"/>
              </a:spcAft>
              <a:buFont typeface="+mj-lt"/>
              <a:buAutoNum type="romanUcPeriod"/>
            </a:pP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有</a:t>
            </a: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4x3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的農田格子可以種植農作物，格子擁有四種狀態</a:t>
            </a: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(1.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無作物</a:t>
            </a: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2.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有種植作物</a:t>
            </a: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(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乾旱</a:t>
            </a: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) 3.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有種植作物</a:t>
            </a: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(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潮濕</a:t>
            </a: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) 4.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作物成長</a:t>
            </a: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100%(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可收成狀態</a:t>
            </a: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))</a:t>
            </a:r>
            <a:endParaRPr lang="zh-TW" altLang="zh-TW" sz="27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742950" lvl="1" indent="-285750">
              <a:spcAft>
                <a:spcPts val="0"/>
              </a:spcAft>
              <a:buFont typeface="+mj-lt"/>
              <a:buAutoNum type="romanUcPeriod"/>
            </a:pP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在農場畫面右方有一行工具列</a:t>
            </a:r>
            <a:r>
              <a:rPr lang="zh-TW" altLang="en-US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，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所有按鈕</a:t>
            </a: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澆水等</a:t>
            </a: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都會根據作物的狀態來決定該按鈕是否可以按</a:t>
            </a:r>
            <a:endParaRPr lang="zh-TW" altLang="zh-TW" sz="27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28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64567" y="904915"/>
            <a:ext cx="96504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3. 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牧場</a:t>
            </a:r>
            <a:r>
              <a:rPr lang="zh-TW" altLang="en-US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</a:t>
            </a:r>
            <a:endParaRPr lang="zh-TW" altLang="zh-TW" sz="27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lvl="0">
              <a:spcAft>
                <a:spcPts val="0"/>
              </a:spcAft>
            </a:pPr>
            <a:r>
              <a:rPr lang="zh-TW" altLang="en-US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    </a:t>
            </a: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I. 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在牧場畫面最下方呈現動物的種類和各種類的數量</a:t>
            </a:r>
          </a:p>
          <a:p>
            <a:pPr lvl="0">
              <a:spcAft>
                <a:spcPts val="0"/>
              </a:spcAft>
            </a:pP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    II. 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擁有一個返回主畫面按鈕</a:t>
            </a:r>
          </a:p>
          <a:p>
            <a:pPr lvl="0">
              <a:spcAft>
                <a:spcPts val="0"/>
              </a:spcAft>
            </a:pP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    III. 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在右方有工具列</a:t>
            </a: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(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餵食、捕捉、加入動物</a:t>
            </a: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)</a:t>
            </a:r>
            <a:endParaRPr lang="zh-TW" altLang="zh-TW" sz="27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lvl="0">
              <a:spcAft>
                <a:spcPts val="0"/>
              </a:spcAft>
            </a:pP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    IV. 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工具列內的所有按鈕</a:t>
            </a: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(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例如</a:t>
            </a: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: 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餵食等</a:t>
            </a: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)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都會根據動物的狀態</a:t>
            </a:r>
            <a:endParaRPr lang="en-US" altLang="zh-TW" sz="27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lvl="0">
              <a:spcAft>
                <a:spcPts val="0"/>
              </a:spcAft>
            </a:pP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          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來決定該按鈕是否可以按</a:t>
            </a:r>
          </a:p>
        </p:txBody>
      </p:sp>
      <p:sp>
        <p:nvSpPr>
          <p:cNvPr id="7" name="矩形 6"/>
          <p:cNvSpPr/>
          <p:nvPr/>
        </p:nvSpPr>
        <p:spPr>
          <a:xfrm>
            <a:off x="1364567" y="3490238"/>
            <a:ext cx="98433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4. 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魚池</a:t>
            </a:r>
          </a:p>
          <a:p>
            <a:pPr lvl="0">
              <a:spcAft>
                <a:spcPts val="0"/>
              </a:spcAft>
            </a:pP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    I. 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每一次進入都要繳交</a:t>
            </a: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30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元的入場費</a:t>
            </a:r>
          </a:p>
          <a:p>
            <a:pPr lvl="0">
              <a:spcAft>
                <a:spcPts val="0"/>
              </a:spcAft>
            </a:pP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    II. 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擁有一個返回主畫面鍵</a:t>
            </a:r>
          </a:p>
          <a:p>
            <a:pPr lvl="0">
              <a:spcAft>
                <a:spcPts val="0"/>
              </a:spcAft>
            </a:pP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    III. 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每次進入遊戲會有</a:t>
            </a: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10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隻</a:t>
            </a: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RANDOM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的魚可以釣</a:t>
            </a:r>
          </a:p>
        </p:txBody>
      </p:sp>
    </p:spTree>
    <p:extLst>
      <p:ext uri="{BB962C8B-B14F-4D97-AF65-F5344CB8AC3E}">
        <p14:creationId xmlns:p14="http://schemas.microsoft.com/office/powerpoint/2010/main" val="833920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6264" y="958053"/>
            <a:ext cx="104944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zh-TW" altLang="en-US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  </a:t>
            </a: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VI.  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遊戲時間一次限時</a:t>
            </a: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40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秒。</a:t>
            </a: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(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顯示時間倒數</a:t>
            </a: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)</a:t>
            </a:r>
            <a:endParaRPr lang="zh-TW" altLang="zh-TW" sz="27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838200">
              <a:spcAft>
                <a:spcPts val="0"/>
              </a:spcAft>
            </a:pP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指定的校準區塊出現的位置不固定，但校準指針可跑的範圍大小固定。</a:t>
            </a:r>
          </a:p>
          <a:p>
            <a:pPr marL="838200">
              <a:spcAft>
                <a:spcPts val="0"/>
              </a:spcAft>
            </a:pP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每抓到一隻魚起來，校準指針的速度會變快。</a:t>
            </a:r>
          </a:p>
          <a:p>
            <a:pPr marL="838200">
              <a:spcAft>
                <a:spcPts val="0"/>
              </a:spcAft>
            </a:pP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釣魚遊戲畫面中會有浮在水面上的的浮標，當浮標動了</a:t>
            </a: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(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表示有魚上鉤</a:t>
            </a: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)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，此時校準條會出現，在校準指針跑到指定的校準區塊時按下空白鍵，即釣魚成功，會將釣到的魚的種類</a:t>
            </a: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(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大魚中魚或小魚</a:t>
            </a: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)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和各別的數量紀錄在釣魚畫面的</a:t>
            </a:r>
            <a:r>
              <a:rPr lang="zh-TW" altLang="en-US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下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方</a:t>
            </a:r>
            <a:r>
              <a:rPr lang="zh-TW" altLang="en-US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，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當釣魚遊戲結束時</a:t>
            </a: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(40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秒計時結束</a:t>
            </a: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)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，依據釣魚遊戲畫面顯示魚的種類和數量，將釣到的魚轉為金幣</a:t>
            </a:r>
            <a:r>
              <a:rPr lang="zh-TW" altLang="en-US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。</a:t>
            </a:r>
            <a:endParaRPr lang="zh-TW" altLang="zh-TW" sz="27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57132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2417" y="949295"/>
            <a:ext cx="9918394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Aft>
                <a:spcPts val="0"/>
              </a:spcAft>
              <a:buAutoNum type="arabicPeriod" startAt="5"/>
            </a:pP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倉庫</a:t>
            </a:r>
            <a:endParaRPr lang="en-US" altLang="zh-TW" sz="27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lvl="0">
              <a:spcAft>
                <a:spcPts val="0"/>
              </a:spcAft>
            </a:pP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     I. 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擁有一個返回主畫面的按鈕</a:t>
            </a:r>
          </a:p>
          <a:p>
            <a:pPr lvl="0">
              <a:spcAft>
                <a:spcPts val="0"/>
              </a:spcAft>
            </a:pP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     II. 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擁有三個分頁</a:t>
            </a: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(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熟成品、待成長、持有物品</a:t>
            </a: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)</a:t>
            </a:r>
            <a:endParaRPr lang="zh-TW" altLang="zh-TW" sz="27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lvl="0">
              <a:spcAft>
                <a:spcPts val="0"/>
              </a:spcAft>
            </a:pP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     III. 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每一個物種或物品都會顯示其數量，未持有的物種或物</a:t>
            </a:r>
            <a:endParaRPr lang="en-US" altLang="zh-TW" sz="27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lvl="0">
              <a:spcAft>
                <a:spcPts val="0"/>
              </a:spcAft>
            </a:pP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           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品其數量顯示</a:t>
            </a: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0 (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單位</a:t>
            </a: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6.  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商店</a:t>
            </a:r>
          </a:p>
          <a:p>
            <a:pPr lvl="0">
              <a:spcAft>
                <a:spcPts val="0"/>
              </a:spcAft>
            </a:pP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     I. 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擁有一個返回主畫面的按鈕</a:t>
            </a:r>
          </a:p>
          <a:p>
            <a:pPr lvl="0">
              <a:spcAft>
                <a:spcPts val="0"/>
              </a:spcAft>
            </a:pPr>
            <a:r>
              <a:rPr lang="zh-TW" altLang="en-US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     </a:t>
            </a: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II. 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頁面分為兩類，分別是買入和賣出</a:t>
            </a:r>
          </a:p>
          <a:p>
            <a:pPr lvl="0">
              <a:spcAft>
                <a:spcPts val="0"/>
              </a:spcAft>
            </a:pPr>
            <a:r>
              <a:rPr lang="zh-TW" altLang="en-US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     </a:t>
            </a: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III. 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在買入的分頁裡，會以清單式條列出商店陳列的商品，</a:t>
            </a:r>
            <a:endParaRPr lang="en-US" altLang="zh-TW" sz="27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lvl="0">
              <a:spcAft>
                <a:spcPts val="0"/>
              </a:spcAft>
            </a:pP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           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使用者可以利用㊀和㊉的符號來控制欲購買的商品數量，</a:t>
            </a:r>
            <a:endParaRPr lang="en-US" altLang="zh-TW" sz="27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lvl="0">
              <a:spcAft>
                <a:spcPts val="0"/>
              </a:spcAft>
            </a:pPr>
            <a:r>
              <a:rPr lang="en-US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           </a:t>
            </a:r>
            <a:r>
              <a:rPr lang="zh-TW" altLang="zh-TW" sz="27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並在下方顯示購買的總金額。</a:t>
            </a:r>
          </a:p>
        </p:txBody>
      </p:sp>
    </p:spTree>
    <p:extLst>
      <p:ext uri="{BB962C8B-B14F-4D97-AF65-F5344CB8AC3E}">
        <p14:creationId xmlns:p14="http://schemas.microsoft.com/office/powerpoint/2010/main" val="2439750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1142</Words>
  <Application>Microsoft Office PowerPoint</Application>
  <PresentationFormat>寬螢幕</PresentationFormat>
  <Paragraphs>112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PowerPoint 簡報</vt:lpstr>
      <vt:lpstr>系統概述與特色</vt:lpstr>
      <vt:lpstr>PowerPoint 簡報</vt:lpstr>
      <vt:lpstr>系統需求(可提供之功能)</vt:lpstr>
      <vt:lpstr>系統架構： </vt:lpstr>
      <vt:lpstr>PowerPoint 簡報</vt:lpstr>
      <vt:lpstr>PowerPoint 簡報</vt:lpstr>
      <vt:lpstr>PowerPoint 簡報</vt:lpstr>
      <vt:lpstr>PowerPoint 簡報</vt:lpstr>
      <vt:lpstr>使用者介面分析(規劃主要畫面)</vt:lpstr>
      <vt:lpstr>主畫面</vt:lpstr>
      <vt:lpstr>牧場</vt:lpstr>
      <vt:lpstr>牧場(捕捉小遊戲)</vt:lpstr>
      <vt:lpstr>農場</vt:lpstr>
      <vt:lpstr>農場(捕蟲小遊戲)</vt:lpstr>
      <vt:lpstr>魚池(釣魚小遊戲)</vt:lpstr>
      <vt:lpstr>倉庫</vt:lpstr>
      <vt:lpstr>商店</vt:lpstr>
      <vt:lpstr>工作分工與時程 </vt:lpstr>
      <vt:lpstr>11月中 - 12月初 將所有基礎功能程式撰寫完成  12月初 - 12月中 將介面及功能結合、進階功能進行撰寫  12月中 - 12月底 進階功能完成、測試  12月底  -  1月初 最終測試及完善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阿淵</dc:creator>
  <cp:lastModifiedBy>小惠 曾</cp:lastModifiedBy>
  <cp:revision>30</cp:revision>
  <dcterms:created xsi:type="dcterms:W3CDTF">2018-11-18T13:54:44Z</dcterms:created>
  <dcterms:modified xsi:type="dcterms:W3CDTF">2019-01-14T08:55:25Z</dcterms:modified>
</cp:coreProperties>
</file>