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0"/>
  </p:notesMasterIdLst>
  <p:sldIdLst>
    <p:sldId id="289" r:id="rId2"/>
    <p:sldId id="258" r:id="rId3"/>
    <p:sldId id="260" r:id="rId4"/>
    <p:sldId id="257" r:id="rId5"/>
    <p:sldId id="284" r:id="rId6"/>
    <p:sldId id="291" r:id="rId7"/>
    <p:sldId id="261" r:id="rId8"/>
    <p:sldId id="262" r:id="rId9"/>
    <p:sldId id="259" r:id="rId10"/>
    <p:sldId id="292" r:id="rId11"/>
    <p:sldId id="293" r:id="rId12"/>
    <p:sldId id="295" r:id="rId13"/>
    <p:sldId id="294" r:id="rId14"/>
    <p:sldId id="286" r:id="rId15"/>
    <p:sldId id="265" r:id="rId16"/>
    <p:sldId id="296" r:id="rId17"/>
    <p:sldId id="269" r:id="rId18"/>
    <p:sldId id="298" r:id="rId19"/>
    <p:sldId id="300" r:id="rId20"/>
    <p:sldId id="299" r:id="rId21"/>
    <p:sldId id="301" r:id="rId22"/>
    <p:sldId id="267" r:id="rId23"/>
    <p:sldId id="303" r:id="rId24"/>
    <p:sldId id="305" r:id="rId25"/>
    <p:sldId id="302" r:id="rId26"/>
    <p:sldId id="304" r:id="rId27"/>
    <p:sldId id="306" r:id="rId28"/>
    <p:sldId id="272" r:id="rId29"/>
  </p:sldIdLst>
  <p:sldSz cx="9144000" cy="5143500" type="screen16x9"/>
  <p:notesSz cx="6858000" cy="9144000"/>
  <p:embeddedFontLst>
    <p:embeddedFont>
      <p:font typeface="Poppins" panose="00000500000000000000" pitchFamily="2" charset="0"/>
      <p:regular r:id="rId31"/>
      <p:bold r:id="rId32"/>
      <p:italic r:id="rId33"/>
      <p:boldItalic r:id="rId34"/>
    </p:embeddedFont>
    <p:embeddedFont>
      <p:font typeface="Poppins Medium" panose="000006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958"/>
    <a:srgbClr val="1C1D31"/>
    <a:srgbClr val="F6FC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03" autoAdjust="0"/>
    <p:restoredTop sz="94660"/>
  </p:normalViewPr>
  <p:slideViewPr>
    <p:cSldViewPr snapToGrid="0">
      <p:cViewPr varScale="1">
        <p:scale>
          <a:sx n="84" d="100"/>
          <a:sy n="84" d="100"/>
        </p:scale>
        <p:origin x="5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fcb83ddd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cfcb83ddda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3788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fcb83ddd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cfcb83ddd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8422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fcb83ddd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cfcb83ddd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9920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fcb83ddd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cfcb83ddd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2096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fcb83ddd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cfcb83ddd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1908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cfcb83ddd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cfcb83ddda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0707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cfcb83ddda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cfcb83ddda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fcb83ddd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cfcb83ddd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351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cfcb83ddda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gcfcb83ddda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fcb83ddd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cfcb83ddd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651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cfcb83ddda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gcfcb83ddda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2710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fcb83ddd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cfcb83ddd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fcb83ddd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cfcb83ddd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0105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cfcb83ddda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gcfcb83ddda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205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cfcb83ddda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gcfcb83ddda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fcb83ddd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cfcb83ddd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6775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cfcb83ddda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gcfcb83ddda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3149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fcb83ddd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cfcb83ddd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0581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fcb83ddd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cfcb83ddd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5280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fcb83ddd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cfcb83ddd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811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cfcb83ddda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gcfcb83ddda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fcb83ddd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cfcb83ddda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2875ba06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112875ba06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2875ba06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112875ba06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3051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2875ba06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112875ba06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3882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fcb83ddd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cfcb83ddda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fcb83ddd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cfcb83ddda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fcb83ddd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cfcb83ddd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2"/>
        </a:soli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2514600" y="1424075"/>
            <a:ext cx="5774100" cy="819900"/>
          </a:xfrm>
          <a:prstGeom prst="rect">
            <a:avLst/>
          </a:prstGeom>
        </p:spPr>
        <p:txBody>
          <a:bodyPr spcFirstLastPara="1" wrap="square" lIns="0" tIns="0" rIns="0" bIns="0" anchor="t" anchorCtr="0">
            <a:noAutofit/>
          </a:bodyPr>
          <a:lstStyle>
            <a:lvl1pPr marL="457200" lvl="0" indent="-381000" rtl="0">
              <a:spcBef>
                <a:spcPts val="0"/>
              </a:spcBef>
              <a:spcAft>
                <a:spcPts val="0"/>
              </a:spcAft>
              <a:buClr>
                <a:schemeClr val="lt1"/>
              </a:buClr>
              <a:buSzPts val="2400"/>
              <a:buChar char="●"/>
              <a:defRPr>
                <a:solidFill>
                  <a:schemeClr val="lt1"/>
                </a:solidFill>
              </a:defRPr>
            </a:lvl1pPr>
            <a:lvl2pPr marL="914400" lvl="1" indent="-381000" rtl="0">
              <a:spcBef>
                <a:spcPts val="800"/>
              </a:spcBef>
              <a:spcAft>
                <a:spcPts val="0"/>
              </a:spcAft>
              <a:buClr>
                <a:schemeClr val="lt1"/>
              </a:buClr>
              <a:buSzPts val="2400"/>
              <a:buChar char="○"/>
              <a:defRPr>
                <a:solidFill>
                  <a:schemeClr val="lt1"/>
                </a:solidFill>
              </a:defRPr>
            </a:lvl2pPr>
            <a:lvl3pPr marL="1371600" lvl="2" indent="-381000" rtl="0">
              <a:spcBef>
                <a:spcPts val="800"/>
              </a:spcBef>
              <a:spcAft>
                <a:spcPts val="0"/>
              </a:spcAft>
              <a:buClr>
                <a:schemeClr val="lt1"/>
              </a:buClr>
              <a:buSzPts val="2400"/>
              <a:buChar char="■"/>
              <a:defRPr>
                <a:solidFill>
                  <a:schemeClr val="lt1"/>
                </a:solidFill>
              </a:defRPr>
            </a:lvl3pPr>
            <a:lvl4pPr marL="1828800" lvl="3" indent="-381000" rtl="0">
              <a:spcBef>
                <a:spcPts val="800"/>
              </a:spcBef>
              <a:spcAft>
                <a:spcPts val="0"/>
              </a:spcAft>
              <a:buClr>
                <a:schemeClr val="lt1"/>
              </a:buClr>
              <a:buSzPts val="2400"/>
              <a:buChar char="●"/>
              <a:defRPr>
                <a:solidFill>
                  <a:schemeClr val="lt1"/>
                </a:solidFill>
              </a:defRPr>
            </a:lvl4pPr>
            <a:lvl5pPr marL="2286000" lvl="4" indent="-381000" rtl="0">
              <a:spcBef>
                <a:spcPts val="800"/>
              </a:spcBef>
              <a:spcAft>
                <a:spcPts val="0"/>
              </a:spcAft>
              <a:buClr>
                <a:schemeClr val="lt1"/>
              </a:buClr>
              <a:buSzPts val="2400"/>
              <a:buChar char="○"/>
              <a:defRPr>
                <a:solidFill>
                  <a:schemeClr val="lt1"/>
                </a:solidFill>
              </a:defRPr>
            </a:lvl5pPr>
            <a:lvl6pPr marL="2743200" lvl="5" indent="-381000" rtl="0">
              <a:spcBef>
                <a:spcPts val="800"/>
              </a:spcBef>
              <a:spcAft>
                <a:spcPts val="0"/>
              </a:spcAft>
              <a:buClr>
                <a:schemeClr val="lt1"/>
              </a:buClr>
              <a:buSzPts val="2400"/>
              <a:buChar char="■"/>
              <a:defRPr>
                <a:solidFill>
                  <a:schemeClr val="lt1"/>
                </a:solidFill>
              </a:defRPr>
            </a:lvl6pPr>
            <a:lvl7pPr marL="3200400" lvl="6" indent="-381000" rtl="0">
              <a:spcBef>
                <a:spcPts val="800"/>
              </a:spcBef>
              <a:spcAft>
                <a:spcPts val="0"/>
              </a:spcAft>
              <a:buClr>
                <a:schemeClr val="lt1"/>
              </a:buClr>
              <a:buSzPts val="2400"/>
              <a:buChar char="●"/>
              <a:defRPr>
                <a:solidFill>
                  <a:schemeClr val="lt1"/>
                </a:solidFill>
              </a:defRPr>
            </a:lvl7pPr>
            <a:lvl8pPr marL="3657600" lvl="7" indent="-381000" rtl="0">
              <a:spcBef>
                <a:spcPts val="800"/>
              </a:spcBef>
              <a:spcAft>
                <a:spcPts val="0"/>
              </a:spcAft>
              <a:buClr>
                <a:schemeClr val="lt1"/>
              </a:buClr>
              <a:buSzPts val="2400"/>
              <a:buChar char="○"/>
              <a:defRPr>
                <a:solidFill>
                  <a:schemeClr val="lt1"/>
                </a:solidFill>
              </a:defRPr>
            </a:lvl8pPr>
            <a:lvl9pPr marL="4114800" lvl="8" indent="-381000" rtl="0">
              <a:spcBef>
                <a:spcPts val="800"/>
              </a:spcBef>
              <a:spcAft>
                <a:spcPts val="800"/>
              </a:spcAft>
              <a:buClr>
                <a:schemeClr val="lt1"/>
              </a:buClr>
              <a:buSzPts val="2400"/>
              <a:buChar char="■"/>
              <a:defRPr>
                <a:solidFill>
                  <a:schemeClr val="lt1"/>
                </a:solidFill>
              </a:defRPr>
            </a:lvl9pPr>
          </a:lstStyle>
          <a:p>
            <a:endParaRPr/>
          </a:p>
        </p:txBody>
      </p:sp>
      <p:sp>
        <p:nvSpPr>
          <p:cNvPr id="24" name="Google Shape;24;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p:nvPr/>
        </p:nvSpPr>
        <p:spPr>
          <a:xfrm>
            <a:off x="475116" y="4089292"/>
            <a:ext cx="1223100" cy="1054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26" name="Google Shape;26;p4"/>
          <p:cNvSpPr/>
          <p:nvPr/>
        </p:nvSpPr>
        <p:spPr>
          <a:xfrm rot="10800000">
            <a:off x="514431" y="8"/>
            <a:ext cx="1222800" cy="1054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27" name="Google Shape;27;p4"/>
          <p:cNvSpPr/>
          <p:nvPr/>
        </p:nvSpPr>
        <p:spPr>
          <a:xfrm>
            <a:off x="575990" y="2062320"/>
            <a:ext cx="1020401" cy="1020401"/>
          </a:xfrm>
          <a:custGeom>
            <a:avLst/>
            <a:gdLst/>
            <a:ahLst/>
            <a:cxnLst/>
            <a:rect l="l" t="t" r="r" b="b"/>
            <a:pathLst>
              <a:path w="1211159" h="1211159" extrusionOk="0">
                <a:moveTo>
                  <a:pt x="605580" y="302793"/>
                </a:moveTo>
                <a:lnTo>
                  <a:pt x="581785" y="420649"/>
                </a:lnTo>
                <a:cubicBezTo>
                  <a:pt x="547311" y="502156"/>
                  <a:pt x="478162" y="565426"/>
                  <a:pt x="392831" y="591967"/>
                </a:cubicBezTo>
                <a:lnTo>
                  <a:pt x="302794" y="605580"/>
                </a:lnTo>
                <a:lnTo>
                  <a:pt x="363813" y="611731"/>
                </a:lnTo>
                <a:cubicBezTo>
                  <a:pt x="482078" y="635931"/>
                  <a:pt x="575228" y="729081"/>
                  <a:pt x="599428" y="847346"/>
                </a:cubicBezTo>
                <a:lnTo>
                  <a:pt x="605579" y="908364"/>
                </a:lnTo>
                <a:lnTo>
                  <a:pt x="610308" y="854770"/>
                </a:lnTo>
                <a:cubicBezTo>
                  <a:pt x="632061" y="732992"/>
                  <a:pt x="726617" y="636436"/>
                  <a:pt x="847346" y="611731"/>
                </a:cubicBezTo>
                <a:lnTo>
                  <a:pt x="908365" y="605580"/>
                </a:lnTo>
                <a:lnTo>
                  <a:pt x="818329" y="591967"/>
                </a:lnTo>
                <a:cubicBezTo>
                  <a:pt x="732998" y="565426"/>
                  <a:pt x="663849" y="502156"/>
                  <a:pt x="629374" y="420649"/>
                </a:cubicBezTo>
                <a:close/>
                <a:moveTo>
                  <a:pt x="302790" y="0"/>
                </a:moveTo>
                <a:cubicBezTo>
                  <a:pt x="428210" y="0"/>
                  <a:pt x="535819" y="76255"/>
                  <a:pt x="581785" y="184931"/>
                </a:cubicBezTo>
                <a:lnTo>
                  <a:pt x="605580" y="302788"/>
                </a:lnTo>
                <a:lnTo>
                  <a:pt x="629374" y="184931"/>
                </a:lnTo>
                <a:cubicBezTo>
                  <a:pt x="675340" y="76255"/>
                  <a:pt x="782950" y="0"/>
                  <a:pt x="908369" y="0"/>
                </a:cubicBezTo>
                <a:cubicBezTo>
                  <a:pt x="1075595" y="0"/>
                  <a:pt x="1211159" y="135564"/>
                  <a:pt x="1211159" y="302790"/>
                </a:cubicBezTo>
                <a:cubicBezTo>
                  <a:pt x="1211159" y="449113"/>
                  <a:pt x="1107368" y="571194"/>
                  <a:pt x="969392" y="599428"/>
                </a:cubicBezTo>
                <a:lnTo>
                  <a:pt x="908374" y="605580"/>
                </a:lnTo>
                <a:lnTo>
                  <a:pt x="969392" y="611731"/>
                </a:lnTo>
                <a:cubicBezTo>
                  <a:pt x="1107368" y="639965"/>
                  <a:pt x="1211159" y="762046"/>
                  <a:pt x="1211159" y="908369"/>
                </a:cubicBezTo>
                <a:cubicBezTo>
                  <a:pt x="1211159" y="1075595"/>
                  <a:pt x="1075595" y="1211159"/>
                  <a:pt x="908369" y="1211159"/>
                </a:cubicBezTo>
                <a:cubicBezTo>
                  <a:pt x="762046" y="1211159"/>
                  <a:pt x="639965" y="1107368"/>
                  <a:pt x="611731" y="969392"/>
                </a:cubicBezTo>
                <a:lnTo>
                  <a:pt x="605580" y="908374"/>
                </a:lnTo>
                <a:lnTo>
                  <a:pt x="599428" y="969392"/>
                </a:lnTo>
                <a:cubicBezTo>
                  <a:pt x="571194" y="1107368"/>
                  <a:pt x="449113" y="1211159"/>
                  <a:pt x="302790" y="1211159"/>
                </a:cubicBezTo>
                <a:cubicBezTo>
                  <a:pt x="135564" y="1211159"/>
                  <a:pt x="0" y="1075595"/>
                  <a:pt x="0" y="908369"/>
                </a:cubicBezTo>
                <a:cubicBezTo>
                  <a:pt x="0" y="762046"/>
                  <a:pt x="103791" y="639965"/>
                  <a:pt x="241767" y="611731"/>
                </a:cubicBezTo>
                <a:lnTo>
                  <a:pt x="302785" y="605580"/>
                </a:lnTo>
                <a:lnTo>
                  <a:pt x="241767" y="599428"/>
                </a:lnTo>
                <a:cubicBezTo>
                  <a:pt x="103791" y="571194"/>
                  <a:pt x="0" y="449113"/>
                  <a:pt x="0" y="302790"/>
                </a:cubicBezTo>
                <a:cubicBezTo>
                  <a:pt x="0" y="135564"/>
                  <a:pt x="135564" y="0"/>
                  <a:pt x="302790" y="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855300" y="1353947"/>
            <a:ext cx="74334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1" name="Google Shape;31;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4" name="Google Shape;34;p6"/>
          <p:cNvSpPr txBox="1">
            <a:spLocks noGrp="1"/>
          </p:cNvSpPr>
          <p:nvPr>
            <p:ph type="body" idx="1"/>
          </p:nvPr>
        </p:nvSpPr>
        <p:spPr>
          <a:xfrm>
            <a:off x="855275" y="1353950"/>
            <a:ext cx="34731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5" name="Google Shape;35;p6"/>
          <p:cNvSpPr txBox="1">
            <a:spLocks noGrp="1"/>
          </p:cNvSpPr>
          <p:nvPr>
            <p:ph type="body" idx="2"/>
          </p:nvPr>
        </p:nvSpPr>
        <p:spPr>
          <a:xfrm>
            <a:off x="4815597" y="1353950"/>
            <a:ext cx="34731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6" name="Google Shape;36;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
        <p:cNvGrpSpPr/>
        <p:nvPr/>
      </p:nvGrpSpPr>
      <p:grpSpPr>
        <a:xfrm>
          <a:off x="0" y="0"/>
          <a:ext cx="0" cy="0"/>
          <a:chOff x="0" y="0"/>
          <a:chExt cx="0" cy="0"/>
        </a:xfrm>
      </p:grpSpPr>
      <p:sp>
        <p:nvSpPr>
          <p:cNvPr id="38" name="Google Shape;38;p7"/>
          <p:cNvSpPr/>
          <p:nvPr/>
        </p:nvSpPr>
        <p:spPr>
          <a:xfrm rot="-5400000">
            <a:off x="7644301" y="13730"/>
            <a:ext cx="1513200" cy="1485600"/>
          </a:xfrm>
          <a:prstGeom prst="rect">
            <a:avLst/>
          </a:prstGeom>
          <a:solidFill>
            <a:schemeClr val="dk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39" name="Google Shape;39;p7"/>
          <p:cNvSpPr/>
          <p:nvPr/>
        </p:nvSpPr>
        <p:spPr>
          <a:xfrm rot="-5400000">
            <a:off x="3070178" y="-3072161"/>
            <a:ext cx="1513200" cy="7649700"/>
          </a:xfrm>
          <a:prstGeom prst="rect">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40" name="Google Shape;40;p7"/>
          <p:cNvSpPr/>
          <p:nvPr/>
        </p:nvSpPr>
        <p:spPr>
          <a:xfrm>
            <a:off x="8063084" y="483292"/>
            <a:ext cx="669600" cy="577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41" name="Google Shape;41;p7"/>
          <p:cNvSpPr txBox="1">
            <a:spLocks noGrp="1"/>
          </p:cNvSpPr>
          <p:nvPr>
            <p:ph type="body" idx="1"/>
          </p:nvPr>
        </p:nvSpPr>
        <p:spPr>
          <a:xfrm>
            <a:off x="534825" y="1982375"/>
            <a:ext cx="2444400" cy="3418200"/>
          </a:xfrm>
          <a:prstGeom prst="rect">
            <a:avLst/>
          </a:prstGeom>
        </p:spPr>
        <p:txBody>
          <a:bodyPr spcFirstLastPara="1" wrap="square" lIns="0" tIns="0" rIns="0" bIns="0" anchor="t" anchorCtr="0">
            <a:noAutofit/>
          </a:bodyPr>
          <a:lstStyle>
            <a:lvl1pPr marL="457200" lvl="0" indent="-311150" rtl="0">
              <a:spcBef>
                <a:spcPts val="0"/>
              </a:spcBef>
              <a:spcAft>
                <a:spcPts val="0"/>
              </a:spcAft>
              <a:buSzPts val="1300"/>
              <a:buChar char="●"/>
              <a:defRPr sz="1300"/>
            </a:lvl1pPr>
            <a:lvl2pPr marL="914400" lvl="1" indent="-311150" rtl="0">
              <a:spcBef>
                <a:spcPts val="800"/>
              </a:spcBef>
              <a:spcAft>
                <a:spcPts val="0"/>
              </a:spcAft>
              <a:buSzPts val="1300"/>
              <a:buChar char="○"/>
              <a:defRPr sz="1300"/>
            </a:lvl2pPr>
            <a:lvl3pPr marL="1371600" lvl="2" indent="-311150" rtl="0">
              <a:spcBef>
                <a:spcPts val="800"/>
              </a:spcBef>
              <a:spcAft>
                <a:spcPts val="0"/>
              </a:spcAft>
              <a:buSzPts val="1300"/>
              <a:buChar char="■"/>
              <a:defRPr sz="1300"/>
            </a:lvl3pPr>
            <a:lvl4pPr marL="1828800" lvl="3" indent="-311150" rtl="0">
              <a:spcBef>
                <a:spcPts val="800"/>
              </a:spcBef>
              <a:spcAft>
                <a:spcPts val="0"/>
              </a:spcAft>
              <a:buSzPts val="1300"/>
              <a:buChar char="●"/>
              <a:defRPr sz="1300"/>
            </a:lvl4pPr>
            <a:lvl5pPr marL="2286000" lvl="4" indent="-311150" rtl="0">
              <a:spcBef>
                <a:spcPts val="800"/>
              </a:spcBef>
              <a:spcAft>
                <a:spcPts val="0"/>
              </a:spcAft>
              <a:buSzPts val="1300"/>
              <a:buChar char="○"/>
              <a:defRPr sz="1300"/>
            </a:lvl5pPr>
            <a:lvl6pPr marL="2743200" lvl="5" indent="-311150" rtl="0">
              <a:spcBef>
                <a:spcPts val="800"/>
              </a:spcBef>
              <a:spcAft>
                <a:spcPts val="0"/>
              </a:spcAft>
              <a:buSzPts val="1300"/>
              <a:buChar char="■"/>
              <a:defRPr sz="1300"/>
            </a:lvl6pPr>
            <a:lvl7pPr marL="3200400" lvl="6" indent="-311150" rtl="0">
              <a:spcBef>
                <a:spcPts val="800"/>
              </a:spcBef>
              <a:spcAft>
                <a:spcPts val="0"/>
              </a:spcAft>
              <a:buSzPts val="1300"/>
              <a:buChar char="●"/>
              <a:defRPr sz="1300"/>
            </a:lvl7pPr>
            <a:lvl8pPr marL="3657600" lvl="7" indent="-311150" rtl="0">
              <a:spcBef>
                <a:spcPts val="800"/>
              </a:spcBef>
              <a:spcAft>
                <a:spcPts val="0"/>
              </a:spcAft>
              <a:buSzPts val="1300"/>
              <a:buChar char="○"/>
              <a:defRPr sz="1300"/>
            </a:lvl8pPr>
            <a:lvl9pPr marL="4114800" lvl="8" indent="-311150" rtl="0">
              <a:spcBef>
                <a:spcPts val="800"/>
              </a:spcBef>
              <a:spcAft>
                <a:spcPts val="800"/>
              </a:spcAft>
              <a:buSzPts val="1300"/>
              <a:buChar char="■"/>
              <a:defRPr sz="1300"/>
            </a:lvl9pPr>
          </a:lstStyle>
          <a:p>
            <a:endParaRPr/>
          </a:p>
        </p:txBody>
      </p:sp>
      <p:sp>
        <p:nvSpPr>
          <p:cNvPr id="42" name="Google Shape;42;p7"/>
          <p:cNvSpPr txBox="1">
            <a:spLocks noGrp="1"/>
          </p:cNvSpPr>
          <p:nvPr>
            <p:ph type="body" idx="2"/>
          </p:nvPr>
        </p:nvSpPr>
        <p:spPr>
          <a:xfrm>
            <a:off x="3414146" y="1982375"/>
            <a:ext cx="2315700" cy="3418200"/>
          </a:xfrm>
          <a:prstGeom prst="rect">
            <a:avLst/>
          </a:prstGeom>
        </p:spPr>
        <p:txBody>
          <a:bodyPr spcFirstLastPara="1" wrap="square" lIns="0" tIns="0" rIns="0" bIns="0" anchor="t" anchorCtr="0">
            <a:noAutofit/>
          </a:bodyPr>
          <a:lstStyle>
            <a:lvl1pPr marL="457200" lvl="0" indent="-311150" rtl="0">
              <a:spcBef>
                <a:spcPts val="0"/>
              </a:spcBef>
              <a:spcAft>
                <a:spcPts val="0"/>
              </a:spcAft>
              <a:buSzPts val="1300"/>
              <a:buChar char="●"/>
              <a:defRPr sz="1300"/>
            </a:lvl1pPr>
            <a:lvl2pPr marL="914400" lvl="1" indent="-311150" rtl="0">
              <a:spcBef>
                <a:spcPts val="800"/>
              </a:spcBef>
              <a:spcAft>
                <a:spcPts val="0"/>
              </a:spcAft>
              <a:buSzPts val="1300"/>
              <a:buChar char="○"/>
              <a:defRPr sz="1300"/>
            </a:lvl2pPr>
            <a:lvl3pPr marL="1371600" lvl="2" indent="-311150" rtl="0">
              <a:spcBef>
                <a:spcPts val="800"/>
              </a:spcBef>
              <a:spcAft>
                <a:spcPts val="0"/>
              </a:spcAft>
              <a:buSzPts val="1300"/>
              <a:buChar char="■"/>
              <a:defRPr sz="1300"/>
            </a:lvl3pPr>
            <a:lvl4pPr marL="1828800" lvl="3" indent="-311150" rtl="0">
              <a:spcBef>
                <a:spcPts val="800"/>
              </a:spcBef>
              <a:spcAft>
                <a:spcPts val="0"/>
              </a:spcAft>
              <a:buSzPts val="1300"/>
              <a:buChar char="●"/>
              <a:defRPr sz="1300"/>
            </a:lvl4pPr>
            <a:lvl5pPr marL="2286000" lvl="4" indent="-311150" rtl="0">
              <a:spcBef>
                <a:spcPts val="800"/>
              </a:spcBef>
              <a:spcAft>
                <a:spcPts val="0"/>
              </a:spcAft>
              <a:buSzPts val="1300"/>
              <a:buChar char="○"/>
              <a:defRPr sz="1300"/>
            </a:lvl5pPr>
            <a:lvl6pPr marL="2743200" lvl="5" indent="-311150" rtl="0">
              <a:spcBef>
                <a:spcPts val="800"/>
              </a:spcBef>
              <a:spcAft>
                <a:spcPts val="0"/>
              </a:spcAft>
              <a:buSzPts val="1300"/>
              <a:buChar char="■"/>
              <a:defRPr sz="1300"/>
            </a:lvl6pPr>
            <a:lvl7pPr marL="3200400" lvl="6" indent="-311150" rtl="0">
              <a:spcBef>
                <a:spcPts val="800"/>
              </a:spcBef>
              <a:spcAft>
                <a:spcPts val="0"/>
              </a:spcAft>
              <a:buSzPts val="1300"/>
              <a:buChar char="●"/>
              <a:defRPr sz="1300"/>
            </a:lvl7pPr>
            <a:lvl8pPr marL="3657600" lvl="7" indent="-311150" rtl="0">
              <a:spcBef>
                <a:spcPts val="800"/>
              </a:spcBef>
              <a:spcAft>
                <a:spcPts val="0"/>
              </a:spcAft>
              <a:buSzPts val="1300"/>
              <a:buChar char="○"/>
              <a:defRPr sz="1300"/>
            </a:lvl8pPr>
            <a:lvl9pPr marL="4114800" lvl="8" indent="-311150" rtl="0">
              <a:spcBef>
                <a:spcPts val="800"/>
              </a:spcBef>
              <a:spcAft>
                <a:spcPts val="800"/>
              </a:spcAft>
              <a:buSzPts val="1300"/>
              <a:buChar char="■"/>
              <a:defRPr sz="1300"/>
            </a:lvl9pPr>
          </a:lstStyle>
          <a:p>
            <a:endParaRPr/>
          </a:p>
        </p:txBody>
      </p:sp>
      <p:sp>
        <p:nvSpPr>
          <p:cNvPr id="43" name="Google Shape;43;p7"/>
          <p:cNvSpPr txBox="1">
            <a:spLocks noGrp="1"/>
          </p:cNvSpPr>
          <p:nvPr>
            <p:ph type="body" idx="3"/>
          </p:nvPr>
        </p:nvSpPr>
        <p:spPr>
          <a:xfrm>
            <a:off x="6164866" y="1982375"/>
            <a:ext cx="2315700" cy="3418200"/>
          </a:xfrm>
          <a:prstGeom prst="rect">
            <a:avLst/>
          </a:prstGeom>
        </p:spPr>
        <p:txBody>
          <a:bodyPr spcFirstLastPara="1" wrap="square" lIns="0" tIns="0" rIns="0" bIns="0" anchor="t" anchorCtr="0">
            <a:noAutofit/>
          </a:bodyPr>
          <a:lstStyle>
            <a:lvl1pPr marL="457200" lvl="0" indent="-311150" rtl="0">
              <a:spcBef>
                <a:spcPts val="0"/>
              </a:spcBef>
              <a:spcAft>
                <a:spcPts val="0"/>
              </a:spcAft>
              <a:buSzPts val="1300"/>
              <a:buChar char="●"/>
              <a:defRPr sz="1300"/>
            </a:lvl1pPr>
            <a:lvl2pPr marL="914400" lvl="1" indent="-311150" rtl="0">
              <a:spcBef>
                <a:spcPts val="800"/>
              </a:spcBef>
              <a:spcAft>
                <a:spcPts val="0"/>
              </a:spcAft>
              <a:buSzPts val="1300"/>
              <a:buChar char="○"/>
              <a:defRPr sz="1300"/>
            </a:lvl2pPr>
            <a:lvl3pPr marL="1371600" lvl="2" indent="-311150" rtl="0">
              <a:spcBef>
                <a:spcPts val="800"/>
              </a:spcBef>
              <a:spcAft>
                <a:spcPts val="0"/>
              </a:spcAft>
              <a:buSzPts val="1300"/>
              <a:buChar char="■"/>
              <a:defRPr sz="1300"/>
            </a:lvl3pPr>
            <a:lvl4pPr marL="1828800" lvl="3" indent="-311150" rtl="0">
              <a:spcBef>
                <a:spcPts val="800"/>
              </a:spcBef>
              <a:spcAft>
                <a:spcPts val="0"/>
              </a:spcAft>
              <a:buSzPts val="1300"/>
              <a:buChar char="●"/>
              <a:defRPr sz="1300"/>
            </a:lvl4pPr>
            <a:lvl5pPr marL="2286000" lvl="4" indent="-311150" rtl="0">
              <a:spcBef>
                <a:spcPts val="800"/>
              </a:spcBef>
              <a:spcAft>
                <a:spcPts val="0"/>
              </a:spcAft>
              <a:buSzPts val="1300"/>
              <a:buChar char="○"/>
              <a:defRPr sz="1300"/>
            </a:lvl5pPr>
            <a:lvl6pPr marL="2743200" lvl="5" indent="-311150" rtl="0">
              <a:spcBef>
                <a:spcPts val="800"/>
              </a:spcBef>
              <a:spcAft>
                <a:spcPts val="0"/>
              </a:spcAft>
              <a:buSzPts val="1300"/>
              <a:buChar char="■"/>
              <a:defRPr sz="1300"/>
            </a:lvl6pPr>
            <a:lvl7pPr marL="3200400" lvl="6" indent="-311150" rtl="0">
              <a:spcBef>
                <a:spcPts val="800"/>
              </a:spcBef>
              <a:spcAft>
                <a:spcPts val="0"/>
              </a:spcAft>
              <a:buSzPts val="1300"/>
              <a:buChar char="●"/>
              <a:defRPr sz="1300"/>
            </a:lvl7pPr>
            <a:lvl8pPr marL="3657600" lvl="7" indent="-311150" rtl="0">
              <a:spcBef>
                <a:spcPts val="800"/>
              </a:spcBef>
              <a:spcAft>
                <a:spcPts val="0"/>
              </a:spcAft>
              <a:buSzPts val="1300"/>
              <a:buChar char="○"/>
              <a:defRPr sz="1300"/>
            </a:lvl8pPr>
            <a:lvl9pPr marL="4114800" lvl="8" indent="-311150" rtl="0">
              <a:spcBef>
                <a:spcPts val="800"/>
              </a:spcBef>
              <a:spcAft>
                <a:spcPts val="800"/>
              </a:spcAft>
              <a:buSzPts val="1300"/>
              <a:buChar char="■"/>
              <a:defRPr sz="1300"/>
            </a:lvl9pPr>
          </a:lstStyle>
          <a:p>
            <a:endParaRPr/>
          </a:p>
        </p:txBody>
      </p:sp>
      <p:sp>
        <p:nvSpPr>
          <p:cNvPr id="44" name="Google Shape;44;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5" name="Google Shape;45;p7"/>
          <p:cNvSpPr txBox="1">
            <a:spLocks noGrp="1"/>
          </p:cNvSpPr>
          <p:nvPr>
            <p:ph type="title"/>
          </p:nvPr>
        </p:nvSpPr>
        <p:spPr>
          <a:xfrm>
            <a:off x="514350" y="5787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300"/>
              <a:buFont typeface="Poppins Medium"/>
              <a:buNone/>
              <a:defRPr sz="3300" b="0">
                <a:latin typeface="Poppins Medium"/>
                <a:ea typeface="Poppins Medium"/>
                <a:cs typeface="Poppins Medium"/>
                <a:sym typeface="Poppins Medium"/>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756750" y="667500"/>
            <a:ext cx="4486500" cy="3808500"/>
          </a:xfrm>
          <a:prstGeom prst="rect">
            <a:avLst/>
          </a:prstGeom>
        </p:spPr>
        <p:txBody>
          <a:bodyPr spcFirstLastPara="1" wrap="square" lIns="0" tIns="0" rIns="0" bIns="0" anchor="ctr" anchorCtr="0">
            <a:noAutofit/>
          </a:bodyPr>
          <a:lstStyle>
            <a:lvl1pPr lvl="0" rtl="0">
              <a:spcBef>
                <a:spcPts val="0"/>
              </a:spcBef>
              <a:spcAft>
                <a:spcPts val="0"/>
              </a:spcAft>
              <a:buSzPts val="4000"/>
              <a:buFont typeface="Poppins Medium"/>
              <a:buNone/>
              <a:defRPr sz="4000" b="0">
                <a:latin typeface="Poppins Medium"/>
                <a:ea typeface="Poppins Medium"/>
                <a:cs typeface="Poppins Medium"/>
                <a:sym typeface="Poppins Medium"/>
              </a:defRPr>
            </a:lvl1pPr>
            <a:lvl2pPr lvl="1" rtl="0">
              <a:spcBef>
                <a:spcPts val="0"/>
              </a:spcBef>
              <a:spcAft>
                <a:spcPts val="0"/>
              </a:spcAft>
              <a:buSzPts val="4000"/>
              <a:buFont typeface="Poppins Medium"/>
              <a:buNone/>
              <a:defRPr sz="4000" b="0">
                <a:latin typeface="Poppins Medium"/>
                <a:ea typeface="Poppins Medium"/>
                <a:cs typeface="Poppins Medium"/>
                <a:sym typeface="Poppins Medium"/>
              </a:defRPr>
            </a:lvl2pPr>
            <a:lvl3pPr lvl="2" rtl="0">
              <a:spcBef>
                <a:spcPts val="0"/>
              </a:spcBef>
              <a:spcAft>
                <a:spcPts val="0"/>
              </a:spcAft>
              <a:buSzPts val="4000"/>
              <a:buFont typeface="Poppins Medium"/>
              <a:buNone/>
              <a:defRPr sz="4000" b="0">
                <a:latin typeface="Poppins Medium"/>
                <a:ea typeface="Poppins Medium"/>
                <a:cs typeface="Poppins Medium"/>
                <a:sym typeface="Poppins Medium"/>
              </a:defRPr>
            </a:lvl3pPr>
            <a:lvl4pPr lvl="3" rtl="0">
              <a:spcBef>
                <a:spcPts val="0"/>
              </a:spcBef>
              <a:spcAft>
                <a:spcPts val="0"/>
              </a:spcAft>
              <a:buSzPts val="4000"/>
              <a:buFont typeface="Poppins Medium"/>
              <a:buNone/>
              <a:defRPr sz="4000" b="0">
                <a:latin typeface="Poppins Medium"/>
                <a:ea typeface="Poppins Medium"/>
                <a:cs typeface="Poppins Medium"/>
                <a:sym typeface="Poppins Medium"/>
              </a:defRPr>
            </a:lvl4pPr>
            <a:lvl5pPr lvl="4" rtl="0">
              <a:spcBef>
                <a:spcPts val="0"/>
              </a:spcBef>
              <a:spcAft>
                <a:spcPts val="0"/>
              </a:spcAft>
              <a:buSzPts val="4000"/>
              <a:buFont typeface="Poppins Medium"/>
              <a:buNone/>
              <a:defRPr sz="4000" b="0">
                <a:latin typeface="Poppins Medium"/>
                <a:ea typeface="Poppins Medium"/>
                <a:cs typeface="Poppins Medium"/>
                <a:sym typeface="Poppins Medium"/>
              </a:defRPr>
            </a:lvl5pPr>
            <a:lvl6pPr lvl="5" rtl="0">
              <a:spcBef>
                <a:spcPts val="0"/>
              </a:spcBef>
              <a:spcAft>
                <a:spcPts val="0"/>
              </a:spcAft>
              <a:buSzPts val="4000"/>
              <a:buFont typeface="Poppins Medium"/>
              <a:buNone/>
              <a:defRPr sz="4000" b="0">
                <a:latin typeface="Poppins Medium"/>
                <a:ea typeface="Poppins Medium"/>
                <a:cs typeface="Poppins Medium"/>
                <a:sym typeface="Poppins Medium"/>
              </a:defRPr>
            </a:lvl6pPr>
            <a:lvl7pPr lvl="6" rtl="0">
              <a:spcBef>
                <a:spcPts val="0"/>
              </a:spcBef>
              <a:spcAft>
                <a:spcPts val="0"/>
              </a:spcAft>
              <a:buSzPts val="4000"/>
              <a:buFont typeface="Poppins Medium"/>
              <a:buNone/>
              <a:defRPr sz="4000" b="0">
                <a:latin typeface="Poppins Medium"/>
                <a:ea typeface="Poppins Medium"/>
                <a:cs typeface="Poppins Medium"/>
                <a:sym typeface="Poppins Medium"/>
              </a:defRPr>
            </a:lvl7pPr>
            <a:lvl8pPr lvl="7" rtl="0">
              <a:spcBef>
                <a:spcPts val="0"/>
              </a:spcBef>
              <a:spcAft>
                <a:spcPts val="0"/>
              </a:spcAft>
              <a:buSzPts val="4000"/>
              <a:buFont typeface="Poppins Medium"/>
              <a:buNone/>
              <a:defRPr sz="4000" b="0">
                <a:latin typeface="Poppins Medium"/>
                <a:ea typeface="Poppins Medium"/>
                <a:cs typeface="Poppins Medium"/>
                <a:sym typeface="Poppins Medium"/>
              </a:defRPr>
            </a:lvl8pPr>
            <a:lvl9pPr lvl="8" rtl="0">
              <a:spcBef>
                <a:spcPts val="0"/>
              </a:spcBef>
              <a:spcAft>
                <a:spcPts val="0"/>
              </a:spcAft>
              <a:buSzPts val="4000"/>
              <a:buFont typeface="Poppins Medium"/>
              <a:buNone/>
              <a:defRPr sz="4000" b="0">
                <a:latin typeface="Poppins Medium"/>
                <a:ea typeface="Poppins Medium"/>
                <a:cs typeface="Poppins Medium"/>
                <a:sym typeface="Poppins Medium"/>
              </a:defRPr>
            </a:lvl9pPr>
          </a:lstStyle>
          <a:p>
            <a:endParaRPr/>
          </a:p>
        </p:txBody>
      </p:sp>
      <p:sp>
        <p:nvSpPr>
          <p:cNvPr id="48" name="Google Shape;48;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9" name="Google Shape;49;p8"/>
          <p:cNvSpPr/>
          <p:nvPr/>
        </p:nvSpPr>
        <p:spPr>
          <a:xfrm>
            <a:off x="7023172" y="0"/>
            <a:ext cx="2121000" cy="3969000"/>
          </a:xfrm>
          <a:prstGeom prst="rect">
            <a:avLst/>
          </a:prstGeom>
          <a:solidFill>
            <a:schemeClr val="dk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50" name="Google Shape;50;p8"/>
          <p:cNvSpPr/>
          <p:nvPr/>
        </p:nvSpPr>
        <p:spPr>
          <a:xfrm>
            <a:off x="7023172" y="3969054"/>
            <a:ext cx="2121000" cy="1174500"/>
          </a:xfrm>
          <a:prstGeom prst="rect">
            <a:avLst/>
          </a:prstGeom>
          <a:solidFill>
            <a:schemeClr val="dk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51" name="Google Shape;51;p8"/>
          <p:cNvSpPr/>
          <p:nvPr/>
        </p:nvSpPr>
        <p:spPr>
          <a:xfrm>
            <a:off x="6949384" y="-1806876"/>
            <a:ext cx="3368192" cy="336819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2" name="Google Shape;52;p8"/>
          <p:cNvSpPr/>
          <p:nvPr/>
        </p:nvSpPr>
        <p:spPr>
          <a:xfrm>
            <a:off x="7243863" y="-1512397"/>
            <a:ext cx="2780348" cy="2780348"/>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3" name="Google Shape;53;p8"/>
          <p:cNvSpPr/>
          <p:nvPr/>
        </p:nvSpPr>
        <p:spPr>
          <a:xfrm rot="-5400000">
            <a:off x="8044481" y="4228900"/>
            <a:ext cx="129000" cy="7839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4" name="Google Shape;54;p8"/>
          <p:cNvSpPr/>
          <p:nvPr/>
        </p:nvSpPr>
        <p:spPr>
          <a:xfrm>
            <a:off x="7717031" y="2571750"/>
            <a:ext cx="736500" cy="6348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9"/>
          <p:cNvSpPr>
            <a:spLocks noGrp="1"/>
          </p:cNvSpPr>
          <p:nvPr>
            <p:ph type="pic" idx="2"/>
          </p:nvPr>
        </p:nvSpPr>
        <p:spPr>
          <a:xfrm>
            <a:off x="0" y="0"/>
            <a:ext cx="2682600" cy="5143500"/>
          </a:xfrm>
          <a:prstGeom prst="rect">
            <a:avLst/>
          </a:prstGeom>
          <a:noFill/>
          <a:ln>
            <a:noFill/>
          </a:ln>
        </p:spPr>
      </p:sp>
      <p:sp>
        <p:nvSpPr>
          <p:cNvPr id="57" name="Google Shape;57;p9"/>
          <p:cNvSpPr/>
          <p:nvPr/>
        </p:nvSpPr>
        <p:spPr>
          <a:xfrm>
            <a:off x="2682538" y="3874582"/>
            <a:ext cx="6461400" cy="1269000"/>
          </a:xfrm>
          <a:prstGeom prst="rect">
            <a:avLst/>
          </a:prstGeom>
          <a:solidFill>
            <a:schemeClr val="dk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pic>
        <p:nvPicPr>
          <p:cNvPr id="58" name="Google Shape;58;p9"/>
          <p:cNvPicPr preferRelativeResize="0"/>
          <p:nvPr/>
        </p:nvPicPr>
        <p:blipFill rotWithShape="1">
          <a:blip r:embed="rId2">
            <a:alphaModFix/>
          </a:blip>
          <a:srcRect t="12092" b="12092"/>
          <a:stretch/>
        </p:blipFill>
        <p:spPr>
          <a:xfrm>
            <a:off x="3267983" y="514350"/>
            <a:ext cx="2482182" cy="2821065"/>
          </a:xfrm>
          <a:prstGeom prst="rect">
            <a:avLst/>
          </a:prstGeom>
          <a:noFill/>
          <a:ln>
            <a:noFill/>
          </a:ln>
        </p:spPr>
      </p:pic>
      <p:sp>
        <p:nvSpPr>
          <p:cNvPr id="59" name="Google Shape;59;p9"/>
          <p:cNvSpPr/>
          <p:nvPr/>
        </p:nvSpPr>
        <p:spPr>
          <a:xfrm>
            <a:off x="7233262" y="-1805351"/>
            <a:ext cx="3368192" cy="336819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0" name="Google Shape;60;p9"/>
          <p:cNvSpPr/>
          <p:nvPr/>
        </p:nvSpPr>
        <p:spPr>
          <a:xfrm>
            <a:off x="7527740" y="-1510872"/>
            <a:ext cx="2780348" cy="2780348"/>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body" idx="1"/>
          </p:nvPr>
        </p:nvSpPr>
        <p:spPr>
          <a:xfrm>
            <a:off x="4229900" y="4351400"/>
            <a:ext cx="4212600" cy="206700"/>
          </a:xfrm>
          <a:prstGeom prst="rect">
            <a:avLst/>
          </a:prstGeom>
        </p:spPr>
        <p:txBody>
          <a:bodyPr spcFirstLastPara="1" wrap="square" lIns="0" tIns="0" rIns="0" bIns="0" anchor="t" anchorCtr="0">
            <a:noAutofit/>
          </a:bodyPr>
          <a:lstStyle>
            <a:lvl1pPr marL="457200" lvl="0" indent="-228600" rtl="0">
              <a:spcBef>
                <a:spcPts val="0"/>
              </a:spcBef>
              <a:spcAft>
                <a:spcPts val="800"/>
              </a:spcAft>
              <a:buClr>
                <a:schemeClr val="lt1"/>
              </a:buClr>
              <a:buSzPts val="1800"/>
              <a:buNone/>
              <a:defRPr sz="1800">
                <a:solidFill>
                  <a:schemeClr val="lt1"/>
                </a:solidFill>
              </a:defRPr>
            </a:lvl1pPr>
          </a:lstStyle>
          <a:p>
            <a:endParaRPr/>
          </a:p>
        </p:txBody>
      </p:sp>
      <p:sp>
        <p:nvSpPr>
          <p:cNvPr id="62" name="Google Shape;62;p9"/>
          <p:cNvSpPr/>
          <p:nvPr/>
        </p:nvSpPr>
        <p:spPr>
          <a:xfrm>
            <a:off x="1949906" y="3874582"/>
            <a:ext cx="1472100" cy="12690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63" name="Google Shape;63;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9"/>
          <p:cNvSpPr>
            <a:spLocks noGrp="1"/>
          </p:cNvSpPr>
          <p:nvPr>
            <p:ph type="pic" idx="3"/>
          </p:nvPr>
        </p:nvSpPr>
        <p:spPr>
          <a:xfrm>
            <a:off x="3267975" y="514350"/>
            <a:ext cx="2482200" cy="2821200"/>
          </a:xfrm>
          <a:prstGeom prst="rect">
            <a:avLst/>
          </a:prstGeom>
          <a:noFill/>
          <a:ln>
            <a:noFill/>
          </a:ln>
        </p:spPr>
      </p:sp>
      <p:sp>
        <p:nvSpPr>
          <p:cNvPr id="65" name="Google Shape;65;p9"/>
          <p:cNvSpPr>
            <a:spLocks noGrp="1"/>
          </p:cNvSpPr>
          <p:nvPr>
            <p:ph type="pic" idx="4"/>
          </p:nvPr>
        </p:nvSpPr>
        <p:spPr>
          <a:xfrm>
            <a:off x="5992163" y="514350"/>
            <a:ext cx="2482200" cy="28212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Poppins"/>
              <a:buNone/>
              <a:defRPr sz="3200" b="1">
                <a:solidFill>
                  <a:schemeClr val="dk1"/>
                </a:solidFill>
                <a:latin typeface="Poppins"/>
                <a:ea typeface="Poppins"/>
                <a:cs typeface="Poppins"/>
                <a:sym typeface="Poppins"/>
              </a:defRPr>
            </a:lvl1pPr>
            <a:lvl2pPr lvl="1" rtl="0">
              <a:lnSpc>
                <a:spcPct val="90000"/>
              </a:lnSpc>
              <a:spcBef>
                <a:spcPts val="0"/>
              </a:spcBef>
              <a:spcAft>
                <a:spcPts val="0"/>
              </a:spcAft>
              <a:buClr>
                <a:schemeClr val="dk1"/>
              </a:buClr>
              <a:buSzPts val="3200"/>
              <a:buFont typeface="Poppins"/>
              <a:buNone/>
              <a:defRPr sz="3200" b="1">
                <a:solidFill>
                  <a:schemeClr val="dk1"/>
                </a:solidFill>
                <a:latin typeface="Poppins"/>
                <a:ea typeface="Poppins"/>
                <a:cs typeface="Poppins"/>
                <a:sym typeface="Poppins"/>
              </a:defRPr>
            </a:lvl2pPr>
            <a:lvl3pPr lvl="2" rtl="0">
              <a:lnSpc>
                <a:spcPct val="90000"/>
              </a:lnSpc>
              <a:spcBef>
                <a:spcPts val="0"/>
              </a:spcBef>
              <a:spcAft>
                <a:spcPts val="0"/>
              </a:spcAft>
              <a:buClr>
                <a:schemeClr val="dk1"/>
              </a:buClr>
              <a:buSzPts val="3200"/>
              <a:buFont typeface="Poppins"/>
              <a:buNone/>
              <a:defRPr sz="3200" b="1">
                <a:solidFill>
                  <a:schemeClr val="dk1"/>
                </a:solidFill>
                <a:latin typeface="Poppins"/>
                <a:ea typeface="Poppins"/>
                <a:cs typeface="Poppins"/>
                <a:sym typeface="Poppins"/>
              </a:defRPr>
            </a:lvl3pPr>
            <a:lvl4pPr lvl="3" rtl="0">
              <a:lnSpc>
                <a:spcPct val="90000"/>
              </a:lnSpc>
              <a:spcBef>
                <a:spcPts val="0"/>
              </a:spcBef>
              <a:spcAft>
                <a:spcPts val="0"/>
              </a:spcAft>
              <a:buClr>
                <a:schemeClr val="dk1"/>
              </a:buClr>
              <a:buSzPts val="3200"/>
              <a:buFont typeface="Poppins"/>
              <a:buNone/>
              <a:defRPr sz="3200" b="1">
                <a:solidFill>
                  <a:schemeClr val="dk1"/>
                </a:solidFill>
                <a:latin typeface="Poppins"/>
                <a:ea typeface="Poppins"/>
                <a:cs typeface="Poppins"/>
                <a:sym typeface="Poppins"/>
              </a:defRPr>
            </a:lvl4pPr>
            <a:lvl5pPr lvl="4" rtl="0">
              <a:lnSpc>
                <a:spcPct val="90000"/>
              </a:lnSpc>
              <a:spcBef>
                <a:spcPts val="0"/>
              </a:spcBef>
              <a:spcAft>
                <a:spcPts val="0"/>
              </a:spcAft>
              <a:buClr>
                <a:schemeClr val="dk1"/>
              </a:buClr>
              <a:buSzPts val="3200"/>
              <a:buFont typeface="Poppins"/>
              <a:buNone/>
              <a:defRPr sz="3200" b="1">
                <a:solidFill>
                  <a:schemeClr val="dk1"/>
                </a:solidFill>
                <a:latin typeface="Poppins"/>
                <a:ea typeface="Poppins"/>
                <a:cs typeface="Poppins"/>
                <a:sym typeface="Poppins"/>
              </a:defRPr>
            </a:lvl5pPr>
            <a:lvl6pPr lvl="5" rtl="0">
              <a:lnSpc>
                <a:spcPct val="90000"/>
              </a:lnSpc>
              <a:spcBef>
                <a:spcPts val="0"/>
              </a:spcBef>
              <a:spcAft>
                <a:spcPts val="0"/>
              </a:spcAft>
              <a:buClr>
                <a:schemeClr val="dk1"/>
              </a:buClr>
              <a:buSzPts val="3200"/>
              <a:buFont typeface="Poppins"/>
              <a:buNone/>
              <a:defRPr sz="3200" b="1">
                <a:solidFill>
                  <a:schemeClr val="dk1"/>
                </a:solidFill>
                <a:latin typeface="Poppins"/>
                <a:ea typeface="Poppins"/>
                <a:cs typeface="Poppins"/>
                <a:sym typeface="Poppins"/>
              </a:defRPr>
            </a:lvl6pPr>
            <a:lvl7pPr lvl="6" rtl="0">
              <a:lnSpc>
                <a:spcPct val="90000"/>
              </a:lnSpc>
              <a:spcBef>
                <a:spcPts val="0"/>
              </a:spcBef>
              <a:spcAft>
                <a:spcPts val="0"/>
              </a:spcAft>
              <a:buClr>
                <a:schemeClr val="dk1"/>
              </a:buClr>
              <a:buSzPts val="3200"/>
              <a:buFont typeface="Poppins"/>
              <a:buNone/>
              <a:defRPr sz="3200" b="1">
                <a:solidFill>
                  <a:schemeClr val="dk1"/>
                </a:solidFill>
                <a:latin typeface="Poppins"/>
                <a:ea typeface="Poppins"/>
                <a:cs typeface="Poppins"/>
                <a:sym typeface="Poppins"/>
              </a:defRPr>
            </a:lvl7pPr>
            <a:lvl8pPr lvl="7" rtl="0">
              <a:lnSpc>
                <a:spcPct val="90000"/>
              </a:lnSpc>
              <a:spcBef>
                <a:spcPts val="0"/>
              </a:spcBef>
              <a:spcAft>
                <a:spcPts val="0"/>
              </a:spcAft>
              <a:buClr>
                <a:schemeClr val="dk1"/>
              </a:buClr>
              <a:buSzPts val="3200"/>
              <a:buFont typeface="Poppins"/>
              <a:buNone/>
              <a:defRPr sz="3200" b="1">
                <a:solidFill>
                  <a:schemeClr val="dk1"/>
                </a:solidFill>
                <a:latin typeface="Poppins"/>
                <a:ea typeface="Poppins"/>
                <a:cs typeface="Poppins"/>
                <a:sym typeface="Poppins"/>
              </a:defRPr>
            </a:lvl8pPr>
            <a:lvl9pPr lvl="8" rtl="0">
              <a:lnSpc>
                <a:spcPct val="90000"/>
              </a:lnSpc>
              <a:spcBef>
                <a:spcPts val="0"/>
              </a:spcBef>
              <a:spcAft>
                <a:spcPts val="0"/>
              </a:spcAft>
              <a:buClr>
                <a:schemeClr val="dk1"/>
              </a:buClr>
              <a:buSzPts val="3200"/>
              <a:buFont typeface="Poppins"/>
              <a:buNone/>
              <a:defRPr sz="32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855300" y="1353947"/>
            <a:ext cx="74334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Poppins"/>
              <a:buChar char="●"/>
              <a:defRPr sz="2400">
                <a:solidFill>
                  <a:schemeClr val="dk1"/>
                </a:solidFill>
                <a:latin typeface="Poppins"/>
                <a:ea typeface="Poppins"/>
                <a:cs typeface="Poppins"/>
                <a:sym typeface="Poppins"/>
              </a:defRPr>
            </a:lvl1pPr>
            <a:lvl2pPr marL="914400" lvl="1" indent="-381000" rtl="0">
              <a:lnSpc>
                <a:spcPct val="115000"/>
              </a:lnSpc>
              <a:spcBef>
                <a:spcPts val="800"/>
              </a:spcBef>
              <a:spcAft>
                <a:spcPts val="0"/>
              </a:spcAft>
              <a:buClr>
                <a:schemeClr val="dk1"/>
              </a:buClr>
              <a:buSzPts val="2400"/>
              <a:buFont typeface="Poppins"/>
              <a:buChar char="○"/>
              <a:defRPr sz="2400">
                <a:solidFill>
                  <a:schemeClr val="dk1"/>
                </a:solidFill>
                <a:latin typeface="Poppins"/>
                <a:ea typeface="Poppins"/>
                <a:cs typeface="Poppins"/>
                <a:sym typeface="Poppins"/>
              </a:defRPr>
            </a:lvl2pPr>
            <a:lvl3pPr marL="1371600" lvl="2" indent="-381000" rtl="0">
              <a:lnSpc>
                <a:spcPct val="115000"/>
              </a:lnSpc>
              <a:spcBef>
                <a:spcPts val="800"/>
              </a:spcBef>
              <a:spcAft>
                <a:spcPts val="0"/>
              </a:spcAft>
              <a:buClr>
                <a:schemeClr val="dk1"/>
              </a:buClr>
              <a:buSzPts val="2400"/>
              <a:buFont typeface="Poppins"/>
              <a:buChar char="■"/>
              <a:defRPr sz="2400">
                <a:solidFill>
                  <a:schemeClr val="dk1"/>
                </a:solidFill>
                <a:latin typeface="Poppins"/>
                <a:ea typeface="Poppins"/>
                <a:cs typeface="Poppins"/>
                <a:sym typeface="Poppins"/>
              </a:defRPr>
            </a:lvl3pPr>
            <a:lvl4pPr marL="1828800" lvl="3" indent="-381000" rtl="0">
              <a:lnSpc>
                <a:spcPct val="115000"/>
              </a:lnSpc>
              <a:spcBef>
                <a:spcPts val="800"/>
              </a:spcBef>
              <a:spcAft>
                <a:spcPts val="0"/>
              </a:spcAft>
              <a:buClr>
                <a:schemeClr val="dk1"/>
              </a:buClr>
              <a:buSzPts val="2400"/>
              <a:buFont typeface="Poppins"/>
              <a:buChar char="●"/>
              <a:defRPr sz="2400">
                <a:solidFill>
                  <a:schemeClr val="dk1"/>
                </a:solidFill>
                <a:latin typeface="Poppins"/>
                <a:ea typeface="Poppins"/>
                <a:cs typeface="Poppins"/>
                <a:sym typeface="Poppins"/>
              </a:defRPr>
            </a:lvl4pPr>
            <a:lvl5pPr marL="2286000" lvl="4" indent="-381000" rtl="0">
              <a:lnSpc>
                <a:spcPct val="115000"/>
              </a:lnSpc>
              <a:spcBef>
                <a:spcPts val="800"/>
              </a:spcBef>
              <a:spcAft>
                <a:spcPts val="0"/>
              </a:spcAft>
              <a:buClr>
                <a:schemeClr val="dk1"/>
              </a:buClr>
              <a:buSzPts val="2400"/>
              <a:buFont typeface="Poppins"/>
              <a:buChar char="○"/>
              <a:defRPr sz="2400">
                <a:solidFill>
                  <a:schemeClr val="dk1"/>
                </a:solidFill>
                <a:latin typeface="Poppins"/>
                <a:ea typeface="Poppins"/>
                <a:cs typeface="Poppins"/>
                <a:sym typeface="Poppins"/>
              </a:defRPr>
            </a:lvl5pPr>
            <a:lvl6pPr marL="2743200" lvl="5" indent="-381000" rtl="0">
              <a:lnSpc>
                <a:spcPct val="115000"/>
              </a:lnSpc>
              <a:spcBef>
                <a:spcPts val="800"/>
              </a:spcBef>
              <a:spcAft>
                <a:spcPts val="0"/>
              </a:spcAft>
              <a:buClr>
                <a:schemeClr val="dk1"/>
              </a:buClr>
              <a:buSzPts val="2400"/>
              <a:buFont typeface="Poppins"/>
              <a:buChar char="■"/>
              <a:defRPr sz="2400">
                <a:solidFill>
                  <a:schemeClr val="dk1"/>
                </a:solidFill>
                <a:latin typeface="Poppins"/>
                <a:ea typeface="Poppins"/>
                <a:cs typeface="Poppins"/>
                <a:sym typeface="Poppins"/>
              </a:defRPr>
            </a:lvl6pPr>
            <a:lvl7pPr marL="3200400" lvl="6" indent="-381000" rtl="0">
              <a:lnSpc>
                <a:spcPct val="115000"/>
              </a:lnSpc>
              <a:spcBef>
                <a:spcPts val="800"/>
              </a:spcBef>
              <a:spcAft>
                <a:spcPts val="0"/>
              </a:spcAft>
              <a:buClr>
                <a:schemeClr val="dk1"/>
              </a:buClr>
              <a:buSzPts val="2400"/>
              <a:buFont typeface="Poppins"/>
              <a:buChar char="●"/>
              <a:defRPr sz="2400">
                <a:solidFill>
                  <a:schemeClr val="dk1"/>
                </a:solidFill>
                <a:latin typeface="Poppins"/>
                <a:ea typeface="Poppins"/>
                <a:cs typeface="Poppins"/>
                <a:sym typeface="Poppins"/>
              </a:defRPr>
            </a:lvl7pPr>
            <a:lvl8pPr marL="3657600" lvl="7" indent="-381000" rtl="0">
              <a:lnSpc>
                <a:spcPct val="115000"/>
              </a:lnSpc>
              <a:spcBef>
                <a:spcPts val="800"/>
              </a:spcBef>
              <a:spcAft>
                <a:spcPts val="0"/>
              </a:spcAft>
              <a:buClr>
                <a:schemeClr val="dk1"/>
              </a:buClr>
              <a:buSzPts val="2400"/>
              <a:buFont typeface="Poppins"/>
              <a:buChar char="○"/>
              <a:defRPr sz="2400">
                <a:solidFill>
                  <a:schemeClr val="dk1"/>
                </a:solidFill>
                <a:latin typeface="Poppins"/>
                <a:ea typeface="Poppins"/>
                <a:cs typeface="Poppins"/>
                <a:sym typeface="Poppins"/>
              </a:defRPr>
            </a:lvl8pPr>
            <a:lvl9pPr marL="4114800" lvl="8" indent="-381000" rtl="0">
              <a:lnSpc>
                <a:spcPct val="115000"/>
              </a:lnSpc>
              <a:spcBef>
                <a:spcPts val="800"/>
              </a:spcBef>
              <a:spcAft>
                <a:spcPts val="800"/>
              </a:spcAft>
              <a:buClr>
                <a:schemeClr val="dk1"/>
              </a:buClr>
              <a:buSzPts val="2400"/>
              <a:buFont typeface="Poppins"/>
              <a:buChar char="■"/>
              <a:defRPr sz="2400">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1"/>
                </a:solidFill>
                <a:latin typeface="Poppins"/>
                <a:ea typeface="Poppins"/>
                <a:cs typeface="Poppins"/>
                <a:sym typeface="Poppins"/>
              </a:defRPr>
            </a:lvl1pPr>
            <a:lvl2pPr lvl="1" algn="r" rtl="0">
              <a:buNone/>
              <a:defRPr sz="1300">
                <a:solidFill>
                  <a:schemeClr val="dk1"/>
                </a:solidFill>
                <a:latin typeface="Poppins"/>
                <a:ea typeface="Poppins"/>
                <a:cs typeface="Poppins"/>
                <a:sym typeface="Poppins"/>
              </a:defRPr>
            </a:lvl2pPr>
            <a:lvl3pPr lvl="2" algn="r" rtl="0">
              <a:buNone/>
              <a:defRPr sz="1300">
                <a:solidFill>
                  <a:schemeClr val="dk1"/>
                </a:solidFill>
                <a:latin typeface="Poppins"/>
                <a:ea typeface="Poppins"/>
                <a:cs typeface="Poppins"/>
                <a:sym typeface="Poppins"/>
              </a:defRPr>
            </a:lvl3pPr>
            <a:lvl4pPr lvl="3" algn="r" rtl="0">
              <a:buNone/>
              <a:defRPr sz="1300">
                <a:solidFill>
                  <a:schemeClr val="dk1"/>
                </a:solidFill>
                <a:latin typeface="Poppins"/>
                <a:ea typeface="Poppins"/>
                <a:cs typeface="Poppins"/>
                <a:sym typeface="Poppins"/>
              </a:defRPr>
            </a:lvl4pPr>
            <a:lvl5pPr lvl="4" algn="r" rtl="0">
              <a:buNone/>
              <a:defRPr sz="1300">
                <a:solidFill>
                  <a:schemeClr val="dk1"/>
                </a:solidFill>
                <a:latin typeface="Poppins"/>
                <a:ea typeface="Poppins"/>
                <a:cs typeface="Poppins"/>
                <a:sym typeface="Poppins"/>
              </a:defRPr>
            </a:lvl5pPr>
            <a:lvl6pPr lvl="5" algn="r" rtl="0">
              <a:buNone/>
              <a:defRPr sz="1300">
                <a:solidFill>
                  <a:schemeClr val="dk1"/>
                </a:solidFill>
                <a:latin typeface="Poppins"/>
                <a:ea typeface="Poppins"/>
                <a:cs typeface="Poppins"/>
                <a:sym typeface="Poppins"/>
              </a:defRPr>
            </a:lvl6pPr>
            <a:lvl7pPr lvl="6" algn="r" rtl="0">
              <a:buNone/>
              <a:defRPr sz="1300">
                <a:solidFill>
                  <a:schemeClr val="dk1"/>
                </a:solidFill>
                <a:latin typeface="Poppins"/>
                <a:ea typeface="Poppins"/>
                <a:cs typeface="Poppins"/>
                <a:sym typeface="Poppins"/>
              </a:defRPr>
            </a:lvl7pPr>
            <a:lvl8pPr lvl="7" algn="r" rtl="0">
              <a:buNone/>
              <a:defRPr sz="1300">
                <a:solidFill>
                  <a:schemeClr val="dk1"/>
                </a:solidFill>
                <a:latin typeface="Poppins"/>
                <a:ea typeface="Poppins"/>
                <a:cs typeface="Poppins"/>
                <a:sym typeface="Poppins"/>
              </a:defRPr>
            </a:lvl8pPr>
            <a:lvl9pPr lvl="8" algn="r" rtl="0">
              <a:buNone/>
              <a:defRPr sz="1300">
                <a:solidFill>
                  <a:schemeClr val="dk1"/>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51"/>
        <p:cNvGrpSpPr/>
        <p:nvPr/>
      </p:nvGrpSpPr>
      <p:grpSpPr>
        <a:xfrm>
          <a:off x="0" y="0"/>
          <a:ext cx="0" cy="0"/>
          <a:chOff x="0" y="0"/>
          <a:chExt cx="0" cy="0"/>
        </a:xfrm>
      </p:grpSpPr>
      <p:sp>
        <p:nvSpPr>
          <p:cNvPr id="152" name="Google Shape;152;p15"/>
          <p:cNvSpPr/>
          <p:nvPr/>
        </p:nvSpPr>
        <p:spPr>
          <a:xfrm>
            <a:off x="-1276" y="3940200"/>
            <a:ext cx="3505500" cy="1203300"/>
          </a:xfrm>
          <a:prstGeom prst="rect">
            <a:avLst/>
          </a:prstGeom>
          <a:solidFill>
            <a:srgbClr val="1C1D31"/>
          </a:solidFill>
          <a:ln>
            <a:noFill/>
          </a:ln>
        </p:spPr>
        <p:txBody>
          <a:bodyPr spcFirstLastPara="1" wrap="square" lIns="45725" tIns="22850" rIns="45725" bIns="22850" anchor="ctr" anchorCtr="0">
            <a:noAutofit/>
          </a:bodyPr>
          <a:lstStyle/>
          <a:p>
            <a:pPr lvl="0">
              <a:lnSpc>
                <a:spcPct val="120000"/>
              </a:lnSpc>
            </a:pPr>
            <a:endParaRPr lang="en-US" sz="3600" b="1" dirty="0">
              <a:solidFill>
                <a:schemeClr val="bg1"/>
              </a:solidFill>
              <a:latin typeface="+mn-lt"/>
              <a:ea typeface="Poppins"/>
              <a:cs typeface="Poppins"/>
              <a:sym typeface="Poppins"/>
            </a:endParaRPr>
          </a:p>
        </p:txBody>
      </p:sp>
      <p:sp>
        <p:nvSpPr>
          <p:cNvPr id="155" name="Google Shape;155;p15"/>
          <p:cNvSpPr txBox="1"/>
          <p:nvPr/>
        </p:nvSpPr>
        <p:spPr>
          <a:xfrm>
            <a:off x="3642851" y="1970569"/>
            <a:ext cx="5501149" cy="1329595"/>
          </a:xfrm>
          <a:prstGeom prst="rect">
            <a:avLst/>
          </a:prstGeom>
          <a:noFill/>
          <a:ln>
            <a:noFill/>
          </a:ln>
        </p:spPr>
        <p:txBody>
          <a:bodyPr spcFirstLastPara="1" wrap="square" lIns="0" tIns="0" rIns="0" bIns="0" anchor="t" anchorCtr="0">
            <a:spAutoFit/>
          </a:bodyPr>
          <a:lstStyle/>
          <a:p>
            <a:pPr lvl="0" algn="ctr">
              <a:lnSpc>
                <a:spcPct val="120000"/>
              </a:lnSpc>
            </a:pPr>
            <a:r>
              <a:rPr lang="en-US" sz="3600" b="1">
                <a:solidFill>
                  <a:schemeClr val="bg1"/>
                </a:solidFill>
                <a:latin typeface="+mn-lt"/>
                <a:ea typeface="Poppins"/>
                <a:cs typeface="Poppins"/>
                <a:sym typeface="Poppins"/>
              </a:rPr>
              <a:t>H</a:t>
            </a:r>
            <a:r>
              <a:rPr lang="vi-VN" sz="3600" b="1">
                <a:solidFill>
                  <a:schemeClr val="bg1"/>
                </a:solidFill>
                <a:latin typeface="+mn-lt"/>
                <a:ea typeface="Poppins"/>
                <a:cs typeface="Poppins"/>
                <a:sym typeface="Poppins"/>
              </a:rPr>
              <a:t>andwritten</a:t>
            </a:r>
            <a:r>
              <a:rPr lang="en-US" sz="3600" b="1">
                <a:solidFill>
                  <a:schemeClr val="bg1"/>
                </a:solidFill>
                <a:latin typeface="+mn-lt"/>
                <a:ea typeface="Poppins"/>
                <a:cs typeface="Poppins"/>
                <a:sym typeface="Poppins"/>
              </a:rPr>
              <a:t> </a:t>
            </a:r>
            <a:r>
              <a:rPr lang="vi-VN" sz="3600" b="1">
                <a:solidFill>
                  <a:schemeClr val="bg1"/>
                </a:solidFill>
                <a:latin typeface="+mn-lt"/>
                <a:ea typeface="Poppins"/>
                <a:cs typeface="Poppins"/>
                <a:sym typeface="Poppins"/>
              </a:rPr>
              <a:t>integer</a:t>
            </a:r>
            <a:r>
              <a:rPr lang="en-US" sz="3600" b="1">
                <a:solidFill>
                  <a:schemeClr val="bg1"/>
                </a:solidFill>
                <a:latin typeface="+mn-lt"/>
                <a:ea typeface="Poppins"/>
                <a:cs typeface="Poppins"/>
                <a:sym typeface="Poppins"/>
              </a:rPr>
              <a:t> </a:t>
            </a:r>
            <a:r>
              <a:rPr lang="vi-VN" sz="3600" b="1">
                <a:solidFill>
                  <a:schemeClr val="bg1"/>
                </a:solidFill>
                <a:latin typeface="+mn-lt"/>
                <a:ea typeface="Poppins"/>
                <a:cs typeface="Poppins"/>
                <a:sym typeface="Poppins"/>
              </a:rPr>
              <a:t>recognition</a:t>
            </a:r>
            <a:r>
              <a:rPr lang="en-US" sz="3600" b="1">
                <a:solidFill>
                  <a:schemeClr val="bg1"/>
                </a:solidFill>
                <a:latin typeface="+mn-lt"/>
                <a:ea typeface="Poppins"/>
                <a:cs typeface="Poppins"/>
                <a:sym typeface="Poppins"/>
              </a:rPr>
              <a:t> </a:t>
            </a:r>
            <a:r>
              <a:rPr lang="vi-VN" sz="3600" b="1">
                <a:solidFill>
                  <a:schemeClr val="bg1"/>
                </a:solidFill>
                <a:latin typeface="+mn-lt"/>
                <a:ea typeface="Poppins"/>
                <a:cs typeface="Poppins"/>
                <a:sym typeface="Poppins"/>
              </a:rPr>
              <a:t>system</a:t>
            </a:r>
            <a:endParaRPr lang="vi-VN" sz="3600" b="1" dirty="0">
              <a:solidFill>
                <a:schemeClr val="bg1"/>
              </a:solidFill>
              <a:latin typeface="+mn-lt"/>
              <a:ea typeface="Poppins"/>
              <a:cs typeface="Poppins"/>
              <a:sym typeface="Poppins"/>
            </a:endParaRPr>
          </a:p>
        </p:txBody>
      </p:sp>
      <p:sp>
        <p:nvSpPr>
          <p:cNvPr id="158" name="Google Shape;158;p15"/>
          <p:cNvSpPr/>
          <p:nvPr/>
        </p:nvSpPr>
        <p:spPr>
          <a:xfrm rot="-5400000">
            <a:off x="1101982" y="2744266"/>
            <a:ext cx="1201200" cy="3603284"/>
          </a:xfrm>
          <a:prstGeom prst="rtTriangle">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2854" r="27444"/>
          <a:stretch/>
        </p:blipFill>
        <p:spPr>
          <a:xfrm>
            <a:off x="-1276" y="8116"/>
            <a:ext cx="3505500" cy="3937192"/>
          </a:xfrm>
          <a:prstGeom prst="rect">
            <a:avLst/>
          </a:prstGeom>
        </p:spPr>
      </p:pic>
    </p:spTree>
    <p:extLst>
      <p:ext uri="{BB962C8B-B14F-4D97-AF65-F5344CB8AC3E}">
        <p14:creationId xmlns:p14="http://schemas.microsoft.com/office/powerpoint/2010/main" val="140315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24"/>
        <p:cNvGrpSpPr/>
        <p:nvPr/>
      </p:nvGrpSpPr>
      <p:grpSpPr>
        <a:xfrm>
          <a:off x="0" y="0"/>
          <a:ext cx="0" cy="0"/>
          <a:chOff x="0" y="0"/>
          <a:chExt cx="0" cy="0"/>
        </a:xfrm>
      </p:grpSpPr>
      <p:sp>
        <p:nvSpPr>
          <p:cNvPr id="125" name="Google Shape;125;p14"/>
          <p:cNvSpPr/>
          <p:nvPr/>
        </p:nvSpPr>
        <p:spPr>
          <a:xfrm rot="-5400000">
            <a:off x="7644301" y="13730"/>
            <a:ext cx="1513200" cy="1485600"/>
          </a:xfrm>
          <a:prstGeom prst="rect">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6" name="Google Shape;126;p14"/>
          <p:cNvSpPr/>
          <p:nvPr/>
        </p:nvSpPr>
        <p:spPr>
          <a:xfrm rot="-5400000">
            <a:off x="3070178" y="-3072161"/>
            <a:ext cx="1513200" cy="7649700"/>
          </a:xfrm>
          <a:prstGeom prst="rect">
            <a:avLst/>
          </a:prstGeom>
          <a:solidFill>
            <a:schemeClr val="accent4">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7" name="Google Shape;127;p14"/>
          <p:cNvSpPr txBox="1"/>
          <p:nvPr/>
        </p:nvSpPr>
        <p:spPr>
          <a:xfrm>
            <a:off x="514350" y="522899"/>
            <a:ext cx="6625500" cy="609398"/>
          </a:xfrm>
          <a:prstGeom prst="rect">
            <a:avLst/>
          </a:prstGeom>
          <a:noFill/>
          <a:ln>
            <a:noFill/>
          </a:ln>
        </p:spPr>
        <p:txBody>
          <a:bodyPr spcFirstLastPara="1" wrap="square" lIns="0" tIns="0" rIns="0" bIns="0" anchor="t" anchorCtr="0">
            <a:spAutoFit/>
          </a:bodyPr>
          <a:lstStyle/>
          <a:p>
            <a:pPr lvl="0">
              <a:lnSpc>
                <a:spcPct val="120000"/>
              </a:lnSpc>
            </a:pPr>
            <a:r>
              <a:rPr lang="en-US" sz="3200">
                <a:solidFill>
                  <a:schemeClr val="bg1"/>
                </a:solidFill>
                <a:latin typeface="+mn-lt"/>
                <a:ea typeface="Poppins"/>
                <a:cs typeface="Poppins"/>
                <a:sym typeface="Poppins"/>
              </a:rPr>
              <a:t>Dữ liệu huấn luyện</a:t>
            </a:r>
            <a:endParaRPr sz="3200" dirty="0">
              <a:solidFill>
                <a:schemeClr val="bg1"/>
              </a:solidFill>
              <a:latin typeface="+mn-lt"/>
              <a:ea typeface="Poppins"/>
              <a:cs typeface="Poppins"/>
              <a:sym typeface="Poppins"/>
            </a:endParaRPr>
          </a:p>
        </p:txBody>
      </p:sp>
      <p:sp>
        <p:nvSpPr>
          <p:cNvPr id="146" name="Google Shape;146;p14"/>
          <p:cNvSpPr/>
          <p:nvPr/>
        </p:nvSpPr>
        <p:spPr>
          <a:xfrm>
            <a:off x="8063084" y="483292"/>
            <a:ext cx="669600" cy="577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47" name="Google Shape;147;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TextBox 7">
            <a:extLst>
              <a:ext uri="{FF2B5EF4-FFF2-40B4-BE49-F238E27FC236}">
                <a16:creationId xmlns:a16="http://schemas.microsoft.com/office/drawing/2014/main" id="{1BAA43F4-AF80-46F1-A8B1-29009583B5B4}"/>
              </a:ext>
            </a:extLst>
          </p:cNvPr>
          <p:cNvSpPr txBox="1"/>
          <p:nvPr/>
        </p:nvSpPr>
        <p:spPr>
          <a:xfrm>
            <a:off x="219213" y="1623320"/>
            <a:ext cx="8705573" cy="1769715"/>
          </a:xfrm>
          <a:prstGeom prst="rect">
            <a:avLst/>
          </a:prstGeom>
          <a:noFill/>
        </p:spPr>
        <p:txBody>
          <a:bodyPr wrap="square">
            <a:spAutoFit/>
          </a:bodyPr>
          <a:lstStyle/>
          <a:p>
            <a:pPr algn="just">
              <a:spcAft>
                <a:spcPts val="1500"/>
              </a:spcAft>
            </a:pPr>
            <a:r>
              <a:rPr lang="vi-VN" dirty="0">
                <a:solidFill>
                  <a:schemeClr val="bg1"/>
                </a:solidFill>
              </a:rPr>
              <a:t>- Tập dữ liệu MNIST gồm hơn 60.000 ảnh số viết tay từ 0–9, thích hợp để huấn luyện mạng nhận dạng chữ số. </a:t>
            </a:r>
          </a:p>
          <a:p>
            <a:pPr algn="just">
              <a:spcAft>
                <a:spcPts val="1500"/>
              </a:spcAft>
            </a:pPr>
            <a:r>
              <a:rPr lang="vi-VN" dirty="0">
                <a:solidFill>
                  <a:schemeClr val="bg1"/>
                </a:solidFill>
              </a:rPr>
              <a:t>- Do đề tài yêu cầu nhận diện điểm từ 0–10, cần bổ sung thêm dữ liệu viết tay số 10 (tự thu thập và phân loại riêng). </a:t>
            </a:r>
          </a:p>
          <a:p>
            <a:pPr algn="just">
              <a:spcAft>
                <a:spcPts val="1500"/>
              </a:spcAft>
            </a:pPr>
            <a:r>
              <a:rPr lang="vi-VN" dirty="0">
                <a:solidFill>
                  <a:schemeClr val="bg1"/>
                </a:solidFill>
              </a:rPr>
              <a:t>- Dữ liệu được chia thành tập train (80%) và validation (20%) theo tỷ lệ stratify để đảm bảo phân bố đều giữa các lớp.</a:t>
            </a:r>
            <a:endParaRPr lang="en-US" dirty="0">
              <a:solidFill>
                <a:schemeClr val="bg1"/>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9382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24"/>
        <p:cNvGrpSpPr/>
        <p:nvPr/>
      </p:nvGrpSpPr>
      <p:grpSpPr>
        <a:xfrm>
          <a:off x="0" y="0"/>
          <a:ext cx="0" cy="0"/>
          <a:chOff x="0" y="0"/>
          <a:chExt cx="0" cy="0"/>
        </a:xfrm>
      </p:grpSpPr>
      <p:sp>
        <p:nvSpPr>
          <p:cNvPr id="125" name="Google Shape;125;p14"/>
          <p:cNvSpPr/>
          <p:nvPr/>
        </p:nvSpPr>
        <p:spPr>
          <a:xfrm rot="-5400000">
            <a:off x="7644301" y="13730"/>
            <a:ext cx="1513200" cy="1485600"/>
          </a:xfrm>
          <a:prstGeom prst="rect">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6" name="Google Shape;126;p14"/>
          <p:cNvSpPr/>
          <p:nvPr/>
        </p:nvSpPr>
        <p:spPr>
          <a:xfrm rot="-5400000">
            <a:off x="3070178" y="-3072161"/>
            <a:ext cx="1513200" cy="7649700"/>
          </a:xfrm>
          <a:prstGeom prst="rect">
            <a:avLst/>
          </a:prstGeom>
          <a:solidFill>
            <a:schemeClr val="accent4">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7" name="Google Shape;127;p14"/>
          <p:cNvSpPr txBox="1"/>
          <p:nvPr/>
        </p:nvSpPr>
        <p:spPr>
          <a:xfrm>
            <a:off x="514350" y="522899"/>
            <a:ext cx="6625500" cy="609398"/>
          </a:xfrm>
          <a:prstGeom prst="rect">
            <a:avLst/>
          </a:prstGeom>
          <a:noFill/>
          <a:ln>
            <a:noFill/>
          </a:ln>
        </p:spPr>
        <p:txBody>
          <a:bodyPr spcFirstLastPara="1" wrap="square" lIns="0" tIns="0" rIns="0" bIns="0" anchor="t" anchorCtr="0">
            <a:spAutoFit/>
          </a:bodyPr>
          <a:lstStyle/>
          <a:p>
            <a:pPr lvl="0">
              <a:lnSpc>
                <a:spcPct val="120000"/>
              </a:lnSpc>
            </a:pPr>
            <a:r>
              <a:rPr lang="vi-VN" sz="3200" dirty="0">
                <a:solidFill>
                  <a:schemeClr val="bg1"/>
                </a:solidFill>
                <a:latin typeface="+mn-lt"/>
                <a:ea typeface="Poppins"/>
                <a:cs typeface="Poppins"/>
                <a:sym typeface="Poppins"/>
              </a:rPr>
              <a:t>KIẾN TRÚC TỔNG QUANG</a:t>
            </a:r>
            <a:endParaRPr sz="3200" dirty="0">
              <a:solidFill>
                <a:schemeClr val="bg1"/>
              </a:solidFill>
              <a:latin typeface="+mn-lt"/>
              <a:ea typeface="Poppins"/>
              <a:cs typeface="Poppins"/>
              <a:sym typeface="Poppins"/>
            </a:endParaRPr>
          </a:p>
        </p:txBody>
      </p:sp>
      <p:sp>
        <p:nvSpPr>
          <p:cNvPr id="146" name="Google Shape;146;p14"/>
          <p:cNvSpPr/>
          <p:nvPr/>
        </p:nvSpPr>
        <p:spPr>
          <a:xfrm>
            <a:off x="8063084" y="483292"/>
            <a:ext cx="669600" cy="577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47" name="Google Shape;147;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3"/>
          <a:stretch>
            <a:fillRect/>
          </a:stretch>
        </p:blipFill>
        <p:spPr>
          <a:xfrm>
            <a:off x="1872472" y="1450048"/>
            <a:ext cx="5499069" cy="1627773"/>
          </a:xfrm>
          <a:prstGeom prst="rect">
            <a:avLst/>
          </a:prstGeom>
        </p:spPr>
      </p:pic>
      <p:sp>
        <p:nvSpPr>
          <p:cNvPr id="4" name="TextBox 3"/>
          <p:cNvSpPr txBox="1"/>
          <p:nvPr/>
        </p:nvSpPr>
        <p:spPr>
          <a:xfrm>
            <a:off x="828675" y="2923932"/>
            <a:ext cx="7715250" cy="2031325"/>
          </a:xfrm>
          <a:prstGeom prst="rect">
            <a:avLst/>
          </a:prstGeom>
          <a:noFill/>
        </p:spPr>
        <p:txBody>
          <a:bodyPr wrap="square" rtlCol="0">
            <a:spAutoFit/>
          </a:bodyPr>
          <a:lstStyle/>
          <a:p>
            <a:r>
              <a:rPr lang="vi-VN" dirty="0">
                <a:solidFill>
                  <a:schemeClr val="bg1"/>
                </a:solidFill>
              </a:rPr>
              <a:t>• Thu thập dữ liệu: Kết hợp tập MNIST (0–9) và ảnh viết tay người dùng (số 10).</a:t>
            </a:r>
          </a:p>
          <a:p>
            <a:endParaRPr lang="vi-VN" dirty="0">
              <a:solidFill>
                <a:schemeClr val="bg1"/>
              </a:solidFill>
            </a:endParaRPr>
          </a:p>
          <a:p>
            <a:r>
              <a:rPr lang="vi-VN" dirty="0">
                <a:solidFill>
                  <a:schemeClr val="bg1"/>
                </a:solidFill>
              </a:rPr>
              <a:t>• Tiền xử lý ảnh: Chuyển ảnh về grayscale, resize 28x28, chuẩn hóa [0, 1].</a:t>
            </a:r>
          </a:p>
          <a:p>
            <a:pPr algn="ctr"/>
            <a:endParaRPr lang="vi-VN" dirty="0">
              <a:solidFill>
                <a:schemeClr val="bg1"/>
              </a:solidFill>
            </a:endParaRPr>
          </a:p>
          <a:p>
            <a:r>
              <a:rPr lang="vi-VN" dirty="0">
                <a:solidFill>
                  <a:schemeClr val="bg1"/>
                </a:solidFill>
              </a:rPr>
              <a:t>• Huấn luyện mô hình: Dùng dữ liệu đã xử lý để huấn luyện mạng CNN.</a:t>
            </a:r>
          </a:p>
          <a:p>
            <a:endParaRPr lang="vi-VN" dirty="0">
              <a:solidFill>
                <a:schemeClr val="bg1"/>
              </a:solidFill>
            </a:endParaRPr>
          </a:p>
          <a:p>
            <a:r>
              <a:rPr lang="vi-VN" dirty="0">
                <a:solidFill>
                  <a:schemeClr val="bg1"/>
                </a:solidFill>
              </a:rPr>
              <a:t>• Dự đoán: Ảnh đầu vào được mô hình dự đoán chữ số tương ứng.</a:t>
            </a:r>
          </a:p>
          <a:p>
            <a:endParaRPr lang="vi-VN" dirty="0">
              <a:solidFill>
                <a:schemeClr val="bg1"/>
              </a:solidFill>
            </a:endParaRPr>
          </a:p>
          <a:p>
            <a:r>
              <a:rPr lang="vi-VN" dirty="0">
                <a:solidFill>
                  <a:schemeClr val="bg1"/>
                </a:solidFill>
              </a:rPr>
              <a:t>• Xuất kết quả: Hiển thị kết quả trên console hoặc tích hợp vào hệ thống quản lý điểm.</a:t>
            </a:r>
            <a:endParaRPr lang="en-US" dirty="0">
              <a:solidFill>
                <a:schemeClr val="bg1"/>
              </a:solidFill>
            </a:endParaRPr>
          </a:p>
        </p:txBody>
      </p:sp>
    </p:spTree>
    <p:extLst>
      <p:ext uri="{BB962C8B-B14F-4D97-AF65-F5344CB8AC3E}">
        <p14:creationId xmlns:p14="http://schemas.microsoft.com/office/powerpoint/2010/main" val="48658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24"/>
        <p:cNvGrpSpPr/>
        <p:nvPr/>
      </p:nvGrpSpPr>
      <p:grpSpPr>
        <a:xfrm>
          <a:off x="0" y="0"/>
          <a:ext cx="0" cy="0"/>
          <a:chOff x="0" y="0"/>
          <a:chExt cx="0" cy="0"/>
        </a:xfrm>
      </p:grpSpPr>
      <p:sp>
        <p:nvSpPr>
          <p:cNvPr id="125" name="Google Shape;125;p14"/>
          <p:cNvSpPr/>
          <p:nvPr/>
        </p:nvSpPr>
        <p:spPr>
          <a:xfrm rot="-5400000">
            <a:off x="7644301" y="13730"/>
            <a:ext cx="1513200" cy="1485600"/>
          </a:xfrm>
          <a:prstGeom prst="rect">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6" name="Google Shape;126;p14"/>
          <p:cNvSpPr/>
          <p:nvPr/>
        </p:nvSpPr>
        <p:spPr>
          <a:xfrm rot="-5400000">
            <a:off x="3070178" y="-3072161"/>
            <a:ext cx="1513200" cy="7649700"/>
          </a:xfrm>
          <a:prstGeom prst="rect">
            <a:avLst/>
          </a:prstGeom>
          <a:solidFill>
            <a:schemeClr val="accent4">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7" name="Google Shape;127;p14"/>
          <p:cNvSpPr txBox="1"/>
          <p:nvPr/>
        </p:nvSpPr>
        <p:spPr>
          <a:xfrm>
            <a:off x="514350" y="522899"/>
            <a:ext cx="6625500" cy="609398"/>
          </a:xfrm>
          <a:prstGeom prst="rect">
            <a:avLst/>
          </a:prstGeom>
          <a:noFill/>
          <a:ln>
            <a:noFill/>
          </a:ln>
        </p:spPr>
        <p:txBody>
          <a:bodyPr spcFirstLastPara="1" wrap="square" lIns="0" tIns="0" rIns="0" bIns="0" anchor="t" anchorCtr="0">
            <a:spAutoFit/>
          </a:bodyPr>
          <a:lstStyle/>
          <a:p>
            <a:pPr lvl="0">
              <a:lnSpc>
                <a:spcPct val="120000"/>
              </a:lnSpc>
            </a:pPr>
            <a:r>
              <a:rPr lang="vi-VN" sz="3200" dirty="0">
                <a:solidFill>
                  <a:schemeClr val="bg1"/>
                </a:solidFill>
                <a:latin typeface="+mn-lt"/>
                <a:ea typeface="Poppins"/>
                <a:cs typeface="Poppins"/>
                <a:sym typeface="Poppins"/>
              </a:rPr>
              <a:t>QUY TRÌNH HOẠT ĐỘNG</a:t>
            </a:r>
            <a:endParaRPr sz="3200" dirty="0">
              <a:solidFill>
                <a:schemeClr val="bg1"/>
              </a:solidFill>
              <a:latin typeface="+mn-lt"/>
              <a:ea typeface="Poppins"/>
              <a:cs typeface="Poppins"/>
              <a:sym typeface="Poppins"/>
            </a:endParaRPr>
          </a:p>
        </p:txBody>
      </p:sp>
      <p:sp>
        <p:nvSpPr>
          <p:cNvPr id="146" name="Google Shape;146;p14"/>
          <p:cNvSpPr/>
          <p:nvPr/>
        </p:nvSpPr>
        <p:spPr>
          <a:xfrm>
            <a:off x="8063084" y="483292"/>
            <a:ext cx="669600" cy="577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47" name="Google Shape;147;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8" name="TextBox 7">
            <a:extLst>
              <a:ext uri="{FF2B5EF4-FFF2-40B4-BE49-F238E27FC236}">
                <a16:creationId xmlns:a16="http://schemas.microsoft.com/office/drawing/2014/main" id="{1BAA43F4-AF80-46F1-A8B1-29009583B5B4}"/>
              </a:ext>
            </a:extLst>
          </p:cNvPr>
          <p:cNvSpPr txBox="1"/>
          <p:nvPr/>
        </p:nvSpPr>
        <p:spPr>
          <a:xfrm>
            <a:off x="619263" y="1655520"/>
            <a:ext cx="8705573" cy="3162404"/>
          </a:xfrm>
          <a:prstGeom prst="rect">
            <a:avLst/>
          </a:prstGeom>
          <a:noFill/>
        </p:spPr>
        <p:txBody>
          <a:bodyPr wrap="square">
            <a:spAutoFit/>
          </a:bodyPr>
          <a:lstStyle/>
          <a:p>
            <a:pPr algn="just">
              <a:spcAft>
                <a:spcPts val="1500"/>
              </a:spcAft>
            </a:pPr>
            <a:r>
              <a:rPr lang="vi-VN" b="1" dirty="0">
                <a:solidFill>
                  <a:schemeClr val="bg1"/>
                </a:solidFill>
              </a:rPr>
              <a:t>Bước 1 – Chuẩn bị dữ liệu:</a:t>
            </a:r>
          </a:p>
          <a:p>
            <a:pPr algn="just">
              <a:spcAft>
                <a:spcPts val="1500"/>
              </a:spcAft>
            </a:pPr>
            <a:r>
              <a:rPr lang="vi-VN" dirty="0">
                <a:solidFill>
                  <a:schemeClr val="bg1"/>
                </a:solidFill>
              </a:rPr>
              <a:t>• Kết hợp ảnh từ MNIST và dữ liệu viết tay để tạo tập huấn luyện đầy đủ.</a:t>
            </a:r>
          </a:p>
          <a:p>
            <a:pPr algn="just">
              <a:spcAft>
                <a:spcPts val="1500"/>
              </a:spcAft>
            </a:pPr>
            <a:r>
              <a:rPr lang="vi-VN" dirty="0">
                <a:solidFill>
                  <a:schemeClr val="bg1"/>
                </a:solidFill>
              </a:rPr>
              <a:t>• Chia dữ liệu thành tập huấn luyện (80%) và kiểm thử (20%).</a:t>
            </a:r>
          </a:p>
          <a:p>
            <a:pPr algn="just">
              <a:spcAft>
                <a:spcPts val="1500"/>
              </a:spcAft>
            </a:pPr>
            <a:endParaRPr lang="vi-VN" dirty="0">
              <a:solidFill>
                <a:schemeClr val="bg1"/>
              </a:solidFill>
            </a:endParaRPr>
          </a:p>
          <a:p>
            <a:pPr algn="just">
              <a:spcAft>
                <a:spcPts val="1500"/>
              </a:spcAft>
            </a:pPr>
            <a:r>
              <a:rPr lang="vi-VN" b="1" dirty="0">
                <a:solidFill>
                  <a:schemeClr val="bg1"/>
                </a:solidFill>
              </a:rPr>
              <a:t>Bước 2 – Huấn luyện mô hình:</a:t>
            </a:r>
          </a:p>
          <a:p>
            <a:pPr algn="just">
              <a:spcAft>
                <a:spcPts val="1500"/>
              </a:spcAft>
            </a:pPr>
            <a:r>
              <a:rPr lang="vi-VN" dirty="0">
                <a:solidFill>
                  <a:schemeClr val="bg1"/>
                </a:solidFill>
              </a:rPr>
              <a:t>• Xây dựng mạng CNN bằng TensorFlow gồm các lớp Conv2D, Dense và Dropout.</a:t>
            </a:r>
          </a:p>
          <a:p>
            <a:pPr algn="just">
              <a:spcAft>
                <a:spcPts val="1500"/>
              </a:spcAft>
            </a:pPr>
            <a:r>
              <a:rPr lang="vi-VN" dirty="0">
                <a:solidFill>
                  <a:schemeClr val="bg1"/>
                </a:solidFill>
              </a:rPr>
              <a:t>• Dùng hàm mất mát sparse_categorical_crossentropy và tối ưu hóa bằng Adam.</a:t>
            </a:r>
          </a:p>
          <a:p>
            <a:pPr algn="just">
              <a:spcAft>
                <a:spcPts val="1500"/>
              </a:spcAft>
            </a:pPr>
            <a:r>
              <a:rPr lang="vi-VN" dirty="0">
                <a:solidFill>
                  <a:schemeClr val="bg1"/>
                </a:solidFill>
              </a:rPr>
              <a:t>• Áp dụng EarlyStopping để tránh overfitting và theo dõi độ chính xác.</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336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24"/>
        <p:cNvGrpSpPr/>
        <p:nvPr/>
      </p:nvGrpSpPr>
      <p:grpSpPr>
        <a:xfrm>
          <a:off x="0" y="0"/>
          <a:ext cx="0" cy="0"/>
          <a:chOff x="0" y="0"/>
          <a:chExt cx="0" cy="0"/>
        </a:xfrm>
      </p:grpSpPr>
      <p:sp>
        <p:nvSpPr>
          <p:cNvPr id="125" name="Google Shape;125;p14"/>
          <p:cNvSpPr/>
          <p:nvPr/>
        </p:nvSpPr>
        <p:spPr>
          <a:xfrm rot="-5400000">
            <a:off x="7644301" y="13730"/>
            <a:ext cx="1513200" cy="1485600"/>
          </a:xfrm>
          <a:prstGeom prst="rect">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6" name="Google Shape;126;p14"/>
          <p:cNvSpPr/>
          <p:nvPr/>
        </p:nvSpPr>
        <p:spPr>
          <a:xfrm rot="-5400000">
            <a:off x="3070178" y="-3072161"/>
            <a:ext cx="1513200" cy="7649700"/>
          </a:xfrm>
          <a:prstGeom prst="rect">
            <a:avLst/>
          </a:prstGeom>
          <a:solidFill>
            <a:schemeClr val="accent4">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7" name="Google Shape;127;p14"/>
          <p:cNvSpPr txBox="1"/>
          <p:nvPr/>
        </p:nvSpPr>
        <p:spPr>
          <a:xfrm>
            <a:off x="514350" y="522899"/>
            <a:ext cx="6625500" cy="609398"/>
          </a:xfrm>
          <a:prstGeom prst="rect">
            <a:avLst/>
          </a:prstGeom>
          <a:noFill/>
          <a:ln>
            <a:noFill/>
          </a:ln>
        </p:spPr>
        <p:txBody>
          <a:bodyPr spcFirstLastPara="1" wrap="square" lIns="0" tIns="0" rIns="0" bIns="0" anchor="t" anchorCtr="0">
            <a:spAutoFit/>
          </a:bodyPr>
          <a:lstStyle/>
          <a:p>
            <a:pPr lvl="0">
              <a:lnSpc>
                <a:spcPct val="120000"/>
              </a:lnSpc>
            </a:pPr>
            <a:r>
              <a:rPr lang="vi-VN" sz="3200" dirty="0">
                <a:solidFill>
                  <a:schemeClr val="bg1"/>
                </a:solidFill>
                <a:latin typeface="+mn-lt"/>
                <a:ea typeface="Poppins"/>
                <a:cs typeface="Poppins"/>
                <a:sym typeface="Poppins"/>
              </a:rPr>
              <a:t>QUY TRÌNH HOẠT ĐỘNG</a:t>
            </a:r>
            <a:endParaRPr sz="3200" dirty="0">
              <a:solidFill>
                <a:schemeClr val="bg1"/>
              </a:solidFill>
              <a:latin typeface="+mn-lt"/>
              <a:ea typeface="Poppins"/>
              <a:cs typeface="Poppins"/>
              <a:sym typeface="Poppins"/>
            </a:endParaRPr>
          </a:p>
        </p:txBody>
      </p:sp>
      <p:sp>
        <p:nvSpPr>
          <p:cNvPr id="146" name="Google Shape;146;p14"/>
          <p:cNvSpPr/>
          <p:nvPr/>
        </p:nvSpPr>
        <p:spPr>
          <a:xfrm>
            <a:off x="8063084" y="483292"/>
            <a:ext cx="669600" cy="577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47" name="Google Shape;147;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8" name="TextBox 7">
            <a:extLst>
              <a:ext uri="{FF2B5EF4-FFF2-40B4-BE49-F238E27FC236}">
                <a16:creationId xmlns:a16="http://schemas.microsoft.com/office/drawing/2014/main" id="{1BAA43F4-AF80-46F1-A8B1-29009583B5B4}"/>
              </a:ext>
            </a:extLst>
          </p:cNvPr>
          <p:cNvSpPr txBox="1"/>
          <p:nvPr/>
        </p:nvSpPr>
        <p:spPr>
          <a:xfrm>
            <a:off x="583544" y="1655195"/>
            <a:ext cx="8705573" cy="1908215"/>
          </a:xfrm>
          <a:prstGeom prst="rect">
            <a:avLst/>
          </a:prstGeom>
          <a:noFill/>
        </p:spPr>
        <p:txBody>
          <a:bodyPr wrap="square">
            <a:spAutoFit/>
          </a:bodyPr>
          <a:lstStyle/>
          <a:p>
            <a:pPr algn="just">
              <a:spcAft>
                <a:spcPts val="1500"/>
              </a:spcAft>
            </a:pPr>
            <a:endParaRPr lang="vi-VN" sz="1200" dirty="0"/>
          </a:p>
          <a:p>
            <a:pPr algn="just">
              <a:spcAft>
                <a:spcPts val="1500"/>
              </a:spcAft>
            </a:pPr>
            <a:r>
              <a:rPr lang="vi-VN" b="1" dirty="0">
                <a:solidFill>
                  <a:schemeClr val="bg1"/>
                </a:solidFill>
              </a:rPr>
              <a:t>Bước 3 – Triển khai nhận dạng:</a:t>
            </a:r>
          </a:p>
          <a:p>
            <a:pPr algn="just">
              <a:spcAft>
                <a:spcPts val="1500"/>
              </a:spcAft>
            </a:pPr>
            <a:r>
              <a:rPr lang="vi-VN" dirty="0">
                <a:solidFill>
                  <a:schemeClr val="bg1"/>
                </a:solidFill>
              </a:rPr>
              <a:t>• Nhận dạng ảnh đơn lẻ với main.py.</a:t>
            </a:r>
          </a:p>
          <a:p>
            <a:pPr algn="just">
              <a:spcAft>
                <a:spcPts val="1500"/>
              </a:spcAft>
            </a:pPr>
            <a:r>
              <a:rPr lang="vi-VN" dirty="0">
                <a:solidFill>
                  <a:schemeClr val="bg1"/>
                </a:solidFill>
              </a:rPr>
              <a:t>• Nhận dạng hàng loạt ảnh trong thư mục với batch_predict.py.</a:t>
            </a:r>
          </a:p>
          <a:p>
            <a:pPr algn="just">
              <a:spcAft>
                <a:spcPts val="1500"/>
              </a:spcAft>
            </a:pPr>
            <a:r>
              <a:rPr lang="vi-VN" dirty="0">
                <a:solidFill>
                  <a:schemeClr val="bg1"/>
                </a:solidFill>
              </a:rPr>
              <a:t>• Việc huấn luyện mô hình thực hiện qua model_train.py.</a:t>
            </a:r>
            <a:endParaRPr lang="en-US" dirty="0">
              <a:solidFill>
                <a:schemeClr val="bg1"/>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44" name="Picture 4" descr="Cảm biến thị giác, thị giác máy tính, xử lý ảnh (Computer vision) là gì?"/>
          <p:cNvPicPr>
            <a:picLocks noChangeAspect="1" noChangeArrowheads="1"/>
          </p:cNvPicPr>
          <p:nvPr/>
        </p:nvPicPr>
        <p:blipFill rotWithShape="1">
          <a:blip r:embed="rId3">
            <a:extLst>
              <a:ext uri="{28A0092B-C50C-407E-A947-70E740481C1C}">
                <a14:useLocalDpi xmlns:a14="http://schemas.microsoft.com/office/drawing/2010/main" val="0"/>
              </a:ext>
            </a:extLst>
          </a:blip>
          <a:srcRect r="2181" b="4162"/>
          <a:stretch/>
        </p:blipFill>
        <p:spPr bwMode="auto">
          <a:xfrm>
            <a:off x="5755434" y="3274495"/>
            <a:ext cx="3380818" cy="186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03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95"/>
        <p:cNvGrpSpPr/>
        <p:nvPr/>
      </p:nvGrpSpPr>
      <p:grpSpPr>
        <a:xfrm>
          <a:off x="0" y="0"/>
          <a:ext cx="0" cy="0"/>
          <a:chOff x="0" y="0"/>
          <a:chExt cx="0" cy="0"/>
        </a:xfrm>
      </p:grpSpPr>
      <p:sp>
        <p:nvSpPr>
          <p:cNvPr id="196" name="Google Shape;196;p18"/>
          <p:cNvSpPr/>
          <p:nvPr/>
        </p:nvSpPr>
        <p:spPr>
          <a:xfrm>
            <a:off x="0" y="0"/>
            <a:ext cx="3467400" cy="5143500"/>
          </a:xfrm>
          <a:prstGeom prst="rect">
            <a:avLst/>
          </a:prstGeom>
          <a:solidFill>
            <a:srgbClr val="1C1D3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lt1"/>
              </a:solidFill>
              <a:latin typeface="Calibri"/>
              <a:ea typeface="Calibri"/>
              <a:cs typeface="Calibri"/>
              <a:sym typeface="Calibri"/>
            </a:endParaRPr>
          </a:p>
        </p:txBody>
      </p:sp>
      <p:sp>
        <p:nvSpPr>
          <p:cNvPr id="197" name="Google Shape;197;p18"/>
          <p:cNvSpPr/>
          <p:nvPr/>
        </p:nvSpPr>
        <p:spPr>
          <a:xfrm>
            <a:off x="-1" y="3883093"/>
            <a:ext cx="3467400" cy="1259400"/>
          </a:xfrm>
          <a:prstGeom prst="rect">
            <a:avLst/>
          </a:prstGeom>
          <a:solidFill>
            <a:srgbClr val="1C1D3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0" name="TextBox 9">
            <a:extLst>
              <a:ext uri="{FF2B5EF4-FFF2-40B4-BE49-F238E27FC236}">
                <a16:creationId xmlns:a16="http://schemas.microsoft.com/office/drawing/2014/main" id="{1BAA43F4-AF80-46F1-A8B1-29009583B5B4}"/>
              </a:ext>
            </a:extLst>
          </p:cNvPr>
          <p:cNvSpPr txBox="1"/>
          <p:nvPr/>
        </p:nvSpPr>
        <p:spPr>
          <a:xfrm>
            <a:off x="303324" y="236495"/>
            <a:ext cx="8705573" cy="4670509"/>
          </a:xfrm>
          <a:prstGeom prst="rect">
            <a:avLst/>
          </a:prstGeom>
          <a:noFill/>
        </p:spPr>
        <p:txBody>
          <a:bodyPr wrap="square">
            <a:spAutoFit/>
          </a:bodyPr>
          <a:lstStyle/>
          <a:p>
            <a:pPr algn="just">
              <a:spcAft>
                <a:spcPts val="1500"/>
              </a:spcAft>
            </a:pPr>
            <a:r>
              <a:rPr lang="vi-VN" sz="2800" dirty="0">
                <a:solidFill>
                  <a:schemeClr val="bg1"/>
                </a:solidFill>
              </a:rPr>
              <a:t>Thuật toán nhận dạng điểm số viết tay bằng CNN</a:t>
            </a:r>
          </a:p>
          <a:p>
            <a:pPr algn="just">
              <a:spcAft>
                <a:spcPts val="1500"/>
              </a:spcAft>
            </a:pPr>
            <a:r>
              <a:rPr lang="vi-VN" sz="1200" b="1" dirty="0">
                <a:solidFill>
                  <a:schemeClr val="bg1"/>
                </a:solidFill>
              </a:rPr>
              <a:t>1. Input:</a:t>
            </a:r>
          </a:p>
          <a:p>
            <a:pPr algn="just">
              <a:spcAft>
                <a:spcPts val="1500"/>
              </a:spcAft>
            </a:pPr>
            <a:r>
              <a:rPr lang="vi-VN" sz="1200" dirty="0">
                <a:solidFill>
                  <a:schemeClr val="bg1"/>
                </a:solidFill>
              </a:rPr>
              <a:t>     • Ảnh viết tay với kích thước bất kỳ</a:t>
            </a:r>
          </a:p>
          <a:p>
            <a:pPr algn="just">
              <a:spcAft>
                <a:spcPts val="1500"/>
              </a:spcAft>
            </a:pPr>
            <a:r>
              <a:rPr lang="vi-VN" sz="1200" dirty="0">
                <a:solidFill>
                  <a:schemeClr val="bg1"/>
                </a:solidFill>
              </a:rPr>
              <a:t>     • Tiền xử lý: chuyển grayscale, resize về 28×28, chuẩn hóa về [0, 1].</a:t>
            </a:r>
          </a:p>
          <a:p>
            <a:pPr algn="just">
              <a:spcAft>
                <a:spcPts val="1500"/>
              </a:spcAft>
            </a:pPr>
            <a:r>
              <a:rPr lang="vi-VN" sz="1200" b="1" dirty="0">
                <a:solidFill>
                  <a:schemeClr val="bg1"/>
                </a:solidFill>
              </a:rPr>
              <a:t>2. Mạng CNN:</a:t>
            </a:r>
          </a:p>
          <a:p>
            <a:pPr algn="just">
              <a:spcAft>
                <a:spcPts val="1500"/>
              </a:spcAft>
            </a:pPr>
            <a:r>
              <a:rPr lang="vi-VN" sz="1200" dirty="0">
                <a:solidFill>
                  <a:schemeClr val="bg1"/>
                </a:solidFill>
              </a:rPr>
              <a:t>     • Conv2D (32, 3×3) + ReLU → MaxPooling (2×2): Trích xuất và giảm kích thước đặc trưng cơ bản.</a:t>
            </a:r>
          </a:p>
          <a:p>
            <a:pPr algn="just">
              <a:spcAft>
                <a:spcPts val="1500"/>
              </a:spcAft>
            </a:pPr>
            <a:r>
              <a:rPr lang="vi-VN" sz="1200" dirty="0">
                <a:solidFill>
                  <a:schemeClr val="bg1"/>
                </a:solidFill>
              </a:rPr>
              <a:t>     • Conv2D (64, 3×3) + ReLU → MaxPooling (2×2): Học đặc trưng nâng cao và tiếp tục giảm chiều.</a:t>
            </a:r>
          </a:p>
          <a:p>
            <a:pPr algn="just">
              <a:spcAft>
                <a:spcPts val="1500"/>
              </a:spcAft>
            </a:pPr>
            <a:r>
              <a:rPr lang="vi-VN" sz="1200" dirty="0">
                <a:solidFill>
                  <a:schemeClr val="bg1"/>
                </a:solidFill>
              </a:rPr>
              <a:t>     • Flatten → Dense (128) + ReLU → Dropout (0.3): Học biểu diễn phi tuyến và giảm overfitting.</a:t>
            </a:r>
          </a:p>
          <a:p>
            <a:pPr algn="just">
              <a:spcAft>
                <a:spcPts val="1500"/>
              </a:spcAft>
            </a:pPr>
            <a:r>
              <a:rPr lang="vi-VN" sz="1200" dirty="0">
                <a:solidFill>
                  <a:schemeClr val="bg1"/>
                </a:solidFill>
              </a:rPr>
              <a:t>     • Dense (11) + Softmax: Xuất xác suất cho từng lớp từ 0 đến 10.</a:t>
            </a:r>
          </a:p>
          <a:p>
            <a:pPr algn="just">
              <a:spcAft>
                <a:spcPts val="1500"/>
              </a:spcAft>
            </a:pPr>
            <a:r>
              <a:rPr lang="vi-VN" sz="1200" b="1" dirty="0">
                <a:solidFill>
                  <a:schemeClr val="bg1"/>
                </a:solidFill>
              </a:rPr>
              <a:t>3. Output:</a:t>
            </a:r>
          </a:p>
          <a:p>
            <a:pPr algn="just">
              <a:spcAft>
                <a:spcPts val="1500"/>
              </a:spcAft>
            </a:pPr>
            <a:r>
              <a:rPr lang="vi-VN" sz="1200" dirty="0">
                <a:solidFill>
                  <a:schemeClr val="bg1"/>
                </a:solidFill>
              </a:rPr>
              <a:t>     • Lớp có xác suất cao nhất là kết quả dự đoán cuối cùng.</a:t>
            </a:r>
          </a:p>
          <a:p>
            <a:pPr algn="just">
              <a:spcAft>
                <a:spcPts val="1500"/>
              </a:spcAft>
            </a:pPr>
            <a:r>
              <a:rPr lang="vi-VN" sz="1200" dirty="0">
                <a:solidFill>
                  <a:schemeClr val="bg1"/>
                </a:solidFill>
              </a:rPr>
              <a:t>     • Ví dụ: ảnh số "9" → mô hình dự đoán lớp "9" với xác suất 98.5%.</a:t>
            </a:r>
          </a:p>
        </p:txBody>
      </p:sp>
    </p:spTree>
    <p:extLst>
      <p:ext uri="{BB962C8B-B14F-4D97-AF65-F5344CB8AC3E}">
        <p14:creationId xmlns:p14="http://schemas.microsoft.com/office/powerpoint/2010/main" val="1918899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7"/>
        <p:cNvGrpSpPr/>
        <p:nvPr/>
      </p:nvGrpSpPr>
      <p:grpSpPr>
        <a:xfrm>
          <a:off x="0" y="0"/>
          <a:ext cx="0" cy="0"/>
          <a:chOff x="0" y="0"/>
          <a:chExt cx="0" cy="0"/>
        </a:xfrm>
      </p:grpSpPr>
      <p:sp>
        <p:nvSpPr>
          <p:cNvPr id="249" name="Google Shape;249;p20"/>
          <p:cNvSpPr txBox="1"/>
          <p:nvPr/>
        </p:nvSpPr>
        <p:spPr>
          <a:xfrm>
            <a:off x="537021" y="1776373"/>
            <a:ext cx="3407746" cy="50783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vi-VN" sz="3300" b="1" dirty="0">
                <a:solidFill>
                  <a:schemeClr val="lt1"/>
                </a:solidFill>
                <a:latin typeface="+mn-lt"/>
                <a:ea typeface="Poppins"/>
                <a:cs typeface="Poppins"/>
                <a:sym typeface="Poppins"/>
              </a:rPr>
              <a:t>3. MÔ PHỎNG</a:t>
            </a:r>
          </a:p>
        </p:txBody>
      </p:sp>
      <p:sp>
        <p:nvSpPr>
          <p:cNvPr id="250" name="Google Shape;250;p20"/>
          <p:cNvSpPr/>
          <p:nvPr/>
        </p:nvSpPr>
        <p:spPr>
          <a:xfrm rot="-5400000">
            <a:off x="2606183" y="3634958"/>
            <a:ext cx="1507800" cy="1515300"/>
          </a:xfrm>
          <a:prstGeom prst="rtTriangle">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pic>
        <p:nvPicPr>
          <p:cNvPr id="15362" name="Picture 2" descr="Điện toán lượng tử sẽ định hình tương lai của chúng ta"/>
          <p:cNvPicPr>
            <a:picLocks noChangeAspect="1" noChangeArrowheads="1"/>
          </p:cNvPicPr>
          <p:nvPr/>
        </p:nvPicPr>
        <p:blipFill rotWithShape="1">
          <a:blip r:embed="rId3">
            <a:extLst>
              <a:ext uri="{28A0092B-C50C-407E-A947-70E740481C1C}">
                <a14:useLocalDpi xmlns:a14="http://schemas.microsoft.com/office/drawing/2010/main" val="0"/>
              </a:ext>
            </a:extLst>
          </a:blip>
          <a:srcRect l="20034" t="1045" r="29683"/>
          <a:stretch/>
        </p:blipFill>
        <p:spPr bwMode="auto">
          <a:xfrm>
            <a:off x="4117734" y="7749"/>
            <a:ext cx="5018518" cy="51387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24"/>
        <p:cNvGrpSpPr/>
        <p:nvPr/>
      </p:nvGrpSpPr>
      <p:grpSpPr>
        <a:xfrm>
          <a:off x="0" y="0"/>
          <a:ext cx="0" cy="0"/>
          <a:chOff x="0" y="0"/>
          <a:chExt cx="0" cy="0"/>
        </a:xfrm>
      </p:grpSpPr>
      <p:sp>
        <p:nvSpPr>
          <p:cNvPr id="125" name="Google Shape;125;p14"/>
          <p:cNvSpPr/>
          <p:nvPr/>
        </p:nvSpPr>
        <p:spPr>
          <a:xfrm rot="-5400000">
            <a:off x="7644301" y="13730"/>
            <a:ext cx="1513200" cy="1485600"/>
          </a:xfrm>
          <a:prstGeom prst="rect">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6" name="Google Shape;126;p14"/>
          <p:cNvSpPr/>
          <p:nvPr/>
        </p:nvSpPr>
        <p:spPr>
          <a:xfrm rot="-5400000">
            <a:off x="3070178" y="-3072161"/>
            <a:ext cx="1513200" cy="7649700"/>
          </a:xfrm>
          <a:prstGeom prst="rect">
            <a:avLst/>
          </a:prstGeom>
          <a:solidFill>
            <a:schemeClr val="accent4">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7" name="Google Shape;127;p14"/>
          <p:cNvSpPr txBox="1"/>
          <p:nvPr/>
        </p:nvSpPr>
        <p:spPr>
          <a:xfrm>
            <a:off x="514350" y="522899"/>
            <a:ext cx="6625500" cy="609398"/>
          </a:xfrm>
          <a:prstGeom prst="rect">
            <a:avLst/>
          </a:prstGeom>
          <a:noFill/>
          <a:ln>
            <a:noFill/>
          </a:ln>
        </p:spPr>
        <p:txBody>
          <a:bodyPr spcFirstLastPara="1" wrap="square" lIns="0" tIns="0" rIns="0" bIns="0" anchor="t" anchorCtr="0">
            <a:spAutoFit/>
          </a:bodyPr>
          <a:lstStyle/>
          <a:p>
            <a:pPr lvl="0">
              <a:lnSpc>
                <a:spcPct val="120000"/>
              </a:lnSpc>
            </a:pPr>
            <a:r>
              <a:rPr lang="en-US" sz="3200">
                <a:solidFill>
                  <a:schemeClr val="bg1"/>
                </a:solidFill>
                <a:latin typeface="+mn-lt"/>
                <a:ea typeface="Poppins"/>
                <a:cs typeface="Poppins"/>
                <a:sym typeface="Poppins"/>
              </a:rPr>
              <a:t>File model_train.py</a:t>
            </a:r>
            <a:endParaRPr sz="3200" dirty="0">
              <a:solidFill>
                <a:schemeClr val="bg1"/>
              </a:solidFill>
              <a:latin typeface="+mn-lt"/>
              <a:ea typeface="Poppins"/>
              <a:cs typeface="Poppins"/>
              <a:sym typeface="Poppins"/>
            </a:endParaRPr>
          </a:p>
        </p:txBody>
      </p:sp>
      <p:sp>
        <p:nvSpPr>
          <p:cNvPr id="146" name="Google Shape;146;p14"/>
          <p:cNvSpPr/>
          <p:nvPr/>
        </p:nvSpPr>
        <p:spPr>
          <a:xfrm>
            <a:off x="8063084" y="483292"/>
            <a:ext cx="669600" cy="577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47" name="Google Shape;147;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TextBox 7">
            <a:extLst>
              <a:ext uri="{FF2B5EF4-FFF2-40B4-BE49-F238E27FC236}">
                <a16:creationId xmlns:a16="http://schemas.microsoft.com/office/drawing/2014/main" id="{1BAA43F4-AF80-46F1-A8B1-29009583B5B4}"/>
              </a:ext>
            </a:extLst>
          </p:cNvPr>
          <p:cNvSpPr txBox="1"/>
          <p:nvPr/>
        </p:nvSpPr>
        <p:spPr>
          <a:xfrm>
            <a:off x="219213" y="1655195"/>
            <a:ext cx="8705573" cy="3162404"/>
          </a:xfrm>
          <a:prstGeom prst="rect">
            <a:avLst/>
          </a:prstGeom>
          <a:noFill/>
        </p:spPr>
        <p:txBody>
          <a:bodyPr wrap="square">
            <a:spAutoFit/>
          </a:bodyPr>
          <a:lstStyle/>
          <a:p>
            <a:pPr algn="just">
              <a:spcAft>
                <a:spcPts val="1500"/>
              </a:spcAft>
            </a:pPr>
            <a:r>
              <a:rPr lang="vi-VN" dirty="0">
                <a:solidFill>
                  <a:schemeClr val="bg1"/>
                </a:solidFill>
              </a:rPr>
              <a:t>Đọc dữ liệu từ MNIST và ảnh viết tay tự thu thập từ thư mục local.</a:t>
            </a:r>
          </a:p>
          <a:p>
            <a:pPr algn="just">
              <a:spcAft>
                <a:spcPts val="1500"/>
              </a:spcAft>
            </a:pPr>
            <a:r>
              <a:rPr lang="vi-VN" dirty="0">
                <a:solidFill>
                  <a:schemeClr val="bg1"/>
                </a:solidFill>
              </a:rPr>
              <a:t>Chuẩn hóa, gộp dữ liệu và chia thành train/validation theo tỷ lệ 80/20.</a:t>
            </a:r>
          </a:p>
          <a:p>
            <a:pPr algn="just">
              <a:spcAft>
                <a:spcPts val="1500"/>
              </a:spcAft>
            </a:pPr>
            <a:r>
              <a:rPr lang="vi-VN" dirty="0">
                <a:solidFill>
                  <a:schemeClr val="bg1"/>
                </a:solidFill>
              </a:rPr>
              <a:t>Xây dựng mô hình CNN với:</a:t>
            </a:r>
          </a:p>
          <a:p>
            <a:pPr algn="just">
              <a:spcAft>
                <a:spcPts val="1500"/>
              </a:spcAft>
            </a:pPr>
            <a:r>
              <a:rPr lang="vi-VN" dirty="0">
                <a:solidFill>
                  <a:schemeClr val="bg1"/>
                </a:solidFill>
              </a:rPr>
              <a:t>• 2 lớp Conv2D (32 và 64 filters) + MaxPooling</a:t>
            </a:r>
          </a:p>
          <a:p>
            <a:pPr algn="just">
              <a:spcAft>
                <a:spcPts val="1500"/>
              </a:spcAft>
            </a:pPr>
            <a:r>
              <a:rPr lang="vi-VN" dirty="0">
                <a:solidFill>
                  <a:schemeClr val="bg1"/>
                </a:solidFill>
              </a:rPr>
              <a:t>• Flatten → Dense(128) + Dropout(0.3)</a:t>
            </a:r>
          </a:p>
          <a:p>
            <a:pPr algn="just">
              <a:spcAft>
                <a:spcPts val="1500"/>
              </a:spcAft>
            </a:pPr>
            <a:r>
              <a:rPr lang="vi-VN" dirty="0">
                <a:solidFill>
                  <a:schemeClr val="bg1"/>
                </a:solidFill>
              </a:rPr>
              <a:t>• Dense(11) + Softmax cho phân loại 11 lớp (0–10)</a:t>
            </a:r>
          </a:p>
          <a:p>
            <a:pPr algn="just">
              <a:spcAft>
                <a:spcPts val="1500"/>
              </a:spcAft>
            </a:pPr>
            <a:r>
              <a:rPr lang="vi-VN" dirty="0">
                <a:solidFill>
                  <a:schemeClr val="bg1"/>
                </a:solidFill>
              </a:rPr>
              <a:t>Compile bằng Adam, dùng sparse_categorical_crossentropy và đánh giá bằng accuracy.</a:t>
            </a:r>
          </a:p>
          <a:p>
            <a:pPr algn="just">
              <a:spcAft>
                <a:spcPts val="1500"/>
              </a:spcAft>
            </a:pPr>
            <a:r>
              <a:rPr lang="vi-VN" dirty="0">
                <a:solidFill>
                  <a:schemeClr val="bg1"/>
                </a:solidFill>
              </a:rPr>
              <a:t>Mô hình sau huấn luyện được lưu thành file digit_classifier_0_to_10.keras.</a:t>
            </a:r>
            <a:endParaRPr lang="en-US" dirty="0">
              <a:solidFill>
                <a:schemeClr val="bg1"/>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32069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306"/>
        <p:cNvGrpSpPr/>
        <p:nvPr/>
      </p:nvGrpSpPr>
      <p:grpSpPr>
        <a:xfrm>
          <a:off x="0" y="0"/>
          <a:ext cx="0" cy="0"/>
          <a:chOff x="0" y="0"/>
          <a:chExt cx="0" cy="0"/>
        </a:xfrm>
      </p:grpSpPr>
      <p:sp>
        <p:nvSpPr>
          <p:cNvPr id="307" name="Google Shape;307;p24"/>
          <p:cNvSpPr/>
          <p:nvPr/>
        </p:nvSpPr>
        <p:spPr>
          <a:xfrm>
            <a:off x="7023172" y="0"/>
            <a:ext cx="2121000" cy="3969000"/>
          </a:xfrm>
          <a:prstGeom prst="rect">
            <a:avLst/>
          </a:prstGeom>
          <a:solidFill>
            <a:schemeClr val="accent5">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308" name="Google Shape;308;p24"/>
          <p:cNvSpPr/>
          <p:nvPr/>
        </p:nvSpPr>
        <p:spPr>
          <a:xfrm>
            <a:off x="7023172" y="3969054"/>
            <a:ext cx="2121000" cy="1174500"/>
          </a:xfrm>
          <a:prstGeom prst="rect">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309" name="Google Shape;309;p24"/>
          <p:cNvSpPr txBox="1"/>
          <p:nvPr/>
        </p:nvSpPr>
        <p:spPr>
          <a:xfrm>
            <a:off x="183199" y="253735"/>
            <a:ext cx="7128251" cy="461665"/>
          </a:xfrm>
          <a:prstGeom prst="rect">
            <a:avLst/>
          </a:prstGeom>
          <a:noFill/>
          <a:ln>
            <a:noFill/>
          </a:ln>
        </p:spPr>
        <p:txBody>
          <a:bodyPr spcFirstLastPara="1" wrap="square" lIns="0" tIns="0" rIns="0" bIns="0" anchor="t" anchorCtr="0">
            <a:spAutoFit/>
          </a:bodyPr>
          <a:lstStyle/>
          <a:p>
            <a:pPr lvl="0" algn="ctr"/>
            <a:r>
              <a:rPr lang="en-US" sz="3000" b="1">
                <a:solidFill>
                  <a:schemeClr val="bg1"/>
                </a:solidFill>
                <a:latin typeface="+mn-lt"/>
                <a:ea typeface="Poppins"/>
                <a:cs typeface="Poppins"/>
                <a:sym typeface="Poppins"/>
              </a:rPr>
              <a:t>Kết quả chạy của file model_train.py</a:t>
            </a:r>
            <a:endParaRPr sz="3000" b="1" dirty="0">
              <a:solidFill>
                <a:schemeClr val="bg1"/>
              </a:solidFill>
              <a:latin typeface="+mn-lt"/>
              <a:ea typeface="Poppins"/>
              <a:cs typeface="Poppins"/>
              <a:sym typeface="Poppins"/>
            </a:endParaRPr>
          </a:p>
        </p:txBody>
      </p:sp>
      <p:sp>
        <p:nvSpPr>
          <p:cNvPr id="310" name="Google Shape;310;p24"/>
          <p:cNvSpPr/>
          <p:nvPr/>
        </p:nvSpPr>
        <p:spPr>
          <a:xfrm>
            <a:off x="6949384" y="-1806876"/>
            <a:ext cx="3368192" cy="336819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11" name="Google Shape;311;p24"/>
          <p:cNvSpPr/>
          <p:nvPr/>
        </p:nvSpPr>
        <p:spPr>
          <a:xfrm>
            <a:off x="7243863" y="-1512397"/>
            <a:ext cx="2780348" cy="2780348"/>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12" name="Google Shape;312;p24"/>
          <p:cNvSpPr/>
          <p:nvPr/>
        </p:nvSpPr>
        <p:spPr>
          <a:xfrm rot="-5400000">
            <a:off x="8044481" y="4228900"/>
            <a:ext cx="129000" cy="7839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13" name="Google Shape;313;p24"/>
          <p:cNvSpPr/>
          <p:nvPr/>
        </p:nvSpPr>
        <p:spPr>
          <a:xfrm>
            <a:off x="7717031" y="2571750"/>
            <a:ext cx="736500" cy="6348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314" name="Google Shape;314;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11" name="Picture 10"/>
          <p:cNvPicPr/>
          <p:nvPr/>
        </p:nvPicPr>
        <p:blipFill>
          <a:blip r:embed="rId3"/>
          <a:stretch>
            <a:fillRect/>
          </a:stretch>
        </p:blipFill>
        <p:spPr>
          <a:xfrm>
            <a:off x="568743" y="1008765"/>
            <a:ext cx="6161064" cy="389507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24"/>
        <p:cNvGrpSpPr/>
        <p:nvPr/>
      </p:nvGrpSpPr>
      <p:grpSpPr>
        <a:xfrm>
          <a:off x="0" y="0"/>
          <a:ext cx="0" cy="0"/>
          <a:chOff x="0" y="0"/>
          <a:chExt cx="0" cy="0"/>
        </a:xfrm>
      </p:grpSpPr>
      <p:sp>
        <p:nvSpPr>
          <p:cNvPr id="125" name="Google Shape;125;p14"/>
          <p:cNvSpPr/>
          <p:nvPr/>
        </p:nvSpPr>
        <p:spPr>
          <a:xfrm rot="-5400000">
            <a:off x="7644301" y="13730"/>
            <a:ext cx="1513200" cy="1485600"/>
          </a:xfrm>
          <a:prstGeom prst="rect">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6" name="Google Shape;126;p14"/>
          <p:cNvSpPr/>
          <p:nvPr/>
        </p:nvSpPr>
        <p:spPr>
          <a:xfrm rot="-5400000">
            <a:off x="3070178" y="-3072161"/>
            <a:ext cx="1513200" cy="7649700"/>
          </a:xfrm>
          <a:prstGeom prst="rect">
            <a:avLst/>
          </a:prstGeom>
          <a:solidFill>
            <a:schemeClr val="accent4">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7" name="Google Shape;127;p14"/>
          <p:cNvSpPr txBox="1"/>
          <p:nvPr/>
        </p:nvSpPr>
        <p:spPr>
          <a:xfrm>
            <a:off x="514350" y="522899"/>
            <a:ext cx="6625500" cy="609398"/>
          </a:xfrm>
          <a:prstGeom prst="rect">
            <a:avLst/>
          </a:prstGeom>
          <a:noFill/>
          <a:ln>
            <a:noFill/>
          </a:ln>
        </p:spPr>
        <p:txBody>
          <a:bodyPr spcFirstLastPara="1" wrap="square" lIns="0" tIns="0" rIns="0" bIns="0" anchor="t" anchorCtr="0">
            <a:spAutoFit/>
          </a:bodyPr>
          <a:lstStyle/>
          <a:p>
            <a:pPr lvl="0">
              <a:lnSpc>
                <a:spcPct val="120000"/>
              </a:lnSpc>
            </a:pPr>
            <a:r>
              <a:rPr lang="en-US" sz="3200">
                <a:solidFill>
                  <a:schemeClr val="bg1"/>
                </a:solidFill>
                <a:latin typeface="+mn-lt"/>
                <a:ea typeface="Poppins"/>
                <a:cs typeface="Poppins"/>
                <a:sym typeface="Poppins"/>
              </a:rPr>
              <a:t>File main.py</a:t>
            </a:r>
            <a:endParaRPr sz="3200" dirty="0">
              <a:solidFill>
                <a:schemeClr val="bg1"/>
              </a:solidFill>
              <a:latin typeface="+mn-lt"/>
              <a:ea typeface="Poppins"/>
              <a:cs typeface="Poppins"/>
              <a:sym typeface="Poppins"/>
            </a:endParaRPr>
          </a:p>
        </p:txBody>
      </p:sp>
      <p:sp>
        <p:nvSpPr>
          <p:cNvPr id="146" name="Google Shape;146;p14"/>
          <p:cNvSpPr/>
          <p:nvPr/>
        </p:nvSpPr>
        <p:spPr>
          <a:xfrm>
            <a:off x="8063084" y="483292"/>
            <a:ext cx="669600" cy="577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47" name="Google Shape;147;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8" name="TextBox 7">
            <a:extLst>
              <a:ext uri="{FF2B5EF4-FFF2-40B4-BE49-F238E27FC236}">
                <a16:creationId xmlns:a16="http://schemas.microsoft.com/office/drawing/2014/main" id="{1BAA43F4-AF80-46F1-A8B1-29009583B5B4}"/>
              </a:ext>
            </a:extLst>
          </p:cNvPr>
          <p:cNvSpPr txBox="1"/>
          <p:nvPr/>
        </p:nvSpPr>
        <p:spPr>
          <a:xfrm>
            <a:off x="323711" y="1992581"/>
            <a:ext cx="8705573" cy="1531188"/>
          </a:xfrm>
          <a:prstGeom prst="rect">
            <a:avLst/>
          </a:prstGeom>
          <a:noFill/>
        </p:spPr>
        <p:txBody>
          <a:bodyPr wrap="square">
            <a:spAutoFit/>
          </a:bodyPr>
          <a:lstStyle/>
          <a:p>
            <a:pPr algn="just">
              <a:spcAft>
                <a:spcPts val="1500"/>
              </a:spcAft>
            </a:pPr>
            <a:r>
              <a:rPr lang="vi-VN" dirty="0">
                <a:solidFill>
                  <a:schemeClr val="bg1"/>
                </a:solidFill>
              </a:rPr>
              <a:t>- File này cho phép dự đoán một ảnh đơn lẻ.</a:t>
            </a:r>
          </a:p>
          <a:p>
            <a:pPr algn="just">
              <a:spcAft>
                <a:spcPts val="1500"/>
              </a:spcAft>
            </a:pPr>
            <a:r>
              <a:rPr lang="vi-VN" dirty="0">
                <a:solidFill>
                  <a:schemeClr val="bg1"/>
                </a:solidFill>
              </a:rPr>
              <a:t>- Ảnh đầu vào được xử lý giống như trong huấn luyện: chuyển grayscale, resize 28x28, normalize.</a:t>
            </a:r>
          </a:p>
          <a:p>
            <a:pPr algn="just">
              <a:spcAft>
                <a:spcPts val="1500"/>
              </a:spcAft>
            </a:pPr>
            <a:r>
              <a:rPr lang="vi-VN" dirty="0">
                <a:solidFill>
                  <a:schemeClr val="bg1"/>
                </a:solidFill>
              </a:rPr>
              <a:t>- Mô hình được load từ file .keras, sau đó dự đoán xác suất cho từng lớp.</a:t>
            </a:r>
          </a:p>
          <a:p>
            <a:pPr algn="just">
              <a:spcAft>
                <a:spcPts val="1500"/>
              </a:spcAft>
            </a:pPr>
            <a:r>
              <a:rPr lang="vi-VN" dirty="0">
                <a:solidFill>
                  <a:schemeClr val="bg1"/>
                </a:solidFill>
              </a:rPr>
              <a:t>- Lớp có xác suất cao nhất sẽ là kết quả dự đoán cuối cùng.</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6" name="Picture 2" descr="Khoa học dữ liệ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274" y="3248556"/>
            <a:ext cx="3943726" cy="1776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50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306"/>
        <p:cNvGrpSpPr/>
        <p:nvPr/>
      </p:nvGrpSpPr>
      <p:grpSpPr>
        <a:xfrm>
          <a:off x="0" y="0"/>
          <a:ext cx="0" cy="0"/>
          <a:chOff x="0" y="0"/>
          <a:chExt cx="0" cy="0"/>
        </a:xfrm>
      </p:grpSpPr>
      <p:sp>
        <p:nvSpPr>
          <p:cNvPr id="307" name="Google Shape;307;p24"/>
          <p:cNvSpPr/>
          <p:nvPr/>
        </p:nvSpPr>
        <p:spPr>
          <a:xfrm>
            <a:off x="7023172" y="0"/>
            <a:ext cx="2121000" cy="3969000"/>
          </a:xfrm>
          <a:prstGeom prst="rect">
            <a:avLst/>
          </a:prstGeom>
          <a:solidFill>
            <a:schemeClr val="accent5">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308" name="Google Shape;308;p24"/>
          <p:cNvSpPr/>
          <p:nvPr/>
        </p:nvSpPr>
        <p:spPr>
          <a:xfrm>
            <a:off x="7023172" y="3969054"/>
            <a:ext cx="2121000" cy="1174500"/>
          </a:xfrm>
          <a:prstGeom prst="rect">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309" name="Google Shape;309;p24"/>
          <p:cNvSpPr txBox="1"/>
          <p:nvPr/>
        </p:nvSpPr>
        <p:spPr>
          <a:xfrm>
            <a:off x="183199" y="253735"/>
            <a:ext cx="7128251" cy="461665"/>
          </a:xfrm>
          <a:prstGeom prst="rect">
            <a:avLst/>
          </a:prstGeom>
          <a:noFill/>
          <a:ln>
            <a:noFill/>
          </a:ln>
        </p:spPr>
        <p:txBody>
          <a:bodyPr spcFirstLastPara="1" wrap="square" lIns="0" tIns="0" rIns="0" bIns="0" anchor="t" anchorCtr="0">
            <a:spAutoFit/>
          </a:bodyPr>
          <a:lstStyle/>
          <a:p>
            <a:pPr lvl="0" algn="ctr"/>
            <a:r>
              <a:rPr lang="en-US" sz="3000" b="1">
                <a:solidFill>
                  <a:schemeClr val="bg1"/>
                </a:solidFill>
                <a:latin typeface="+mn-lt"/>
                <a:ea typeface="Poppins"/>
                <a:cs typeface="Poppins"/>
                <a:sym typeface="Poppins"/>
              </a:rPr>
              <a:t>Kết quả chạy của file main.py</a:t>
            </a:r>
            <a:endParaRPr sz="3000" b="1" dirty="0">
              <a:solidFill>
                <a:schemeClr val="bg1"/>
              </a:solidFill>
              <a:latin typeface="+mn-lt"/>
              <a:ea typeface="Poppins"/>
              <a:cs typeface="Poppins"/>
              <a:sym typeface="Poppins"/>
            </a:endParaRPr>
          </a:p>
        </p:txBody>
      </p:sp>
      <p:sp>
        <p:nvSpPr>
          <p:cNvPr id="310" name="Google Shape;310;p24"/>
          <p:cNvSpPr/>
          <p:nvPr/>
        </p:nvSpPr>
        <p:spPr>
          <a:xfrm>
            <a:off x="6949384" y="-1806876"/>
            <a:ext cx="3368192" cy="336819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11" name="Google Shape;311;p24"/>
          <p:cNvSpPr/>
          <p:nvPr/>
        </p:nvSpPr>
        <p:spPr>
          <a:xfrm>
            <a:off x="7243863" y="-1512397"/>
            <a:ext cx="2780348" cy="2780348"/>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12" name="Google Shape;312;p24"/>
          <p:cNvSpPr/>
          <p:nvPr/>
        </p:nvSpPr>
        <p:spPr>
          <a:xfrm rot="-5400000">
            <a:off x="8044481" y="4228900"/>
            <a:ext cx="129000" cy="7839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13" name="Google Shape;313;p24"/>
          <p:cNvSpPr/>
          <p:nvPr/>
        </p:nvSpPr>
        <p:spPr>
          <a:xfrm>
            <a:off x="7717031" y="2571750"/>
            <a:ext cx="736500" cy="6348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314" name="Google Shape;314;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12" name="Picture 11" descr="A screenshot of a computer program&#10;&#10;AI-generated content may be incorrect."/>
          <p:cNvPicPr/>
          <p:nvPr/>
        </p:nvPicPr>
        <p:blipFill>
          <a:blip r:embed="rId3"/>
          <a:stretch>
            <a:fillRect/>
          </a:stretch>
        </p:blipFill>
        <p:spPr>
          <a:xfrm>
            <a:off x="642012" y="866645"/>
            <a:ext cx="6021811" cy="4022445"/>
          </a:xfrm>
          <a:prstGeom prst="rect">
            <a:avLst/>
          </a:prstGeom>
        </p:spPr>
      </p:pic>
    </p:spTree>
    <p:extLst>
      <p:ext uri="{BB962C8B-B14F-4D97-AF65-F5344CB8AC3E}">
        <p14:creationId xmlns:p14="http://schemas.microsoft.com/office/powerpoint/2010/main" val="214620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05"/>
        <p:cNvGrpSpPr/>
        <p:nvPr/>
      </p:nvGrpSpPr>
      <p:grpSpPr>
        <a:xfrm>
          <a:off x="0" y="0"/>
          <a:ext cx="0" cy="0"/>
          <a:chOff x="0" y="0"/>
          <a:chExt cx="0" cy="0"/>
        </a:xfrm>
      </p:grpSpPr>
      <p:sp>
        <p:nvSpPr>
          <p:cNvPr id="106" name="Google Shape;106;p13"/>
          <p:cNvSpPr/>
          <p:nvPr/>
        </p:nvSpPr>
        <p:spPr>
          <a:xfrm rot="10800000">
            <a:off x="7019290" y="0"/>
            <a:ext cx="2120700" cy="5143500"/>
          </a:xfrm>
          <a:prstGeom prst="rect">
            <a:avLst/>
          </a:prstGeom>
          <a:solidFill>
            <a:schemeClr val="accent5"/>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07" name="Google Shape;107;p13"/>
          <p:cNvSpPr/>
          <p:nvPr/>
        </p:nvSpPr>
        <p:spPr>
          <a:xfrm>
            <a:off x="7023172" y="3798045"/>
            <a:ext cx="3368192" cy="336819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8" name="Google Shape;108;p13"/>
          <p:cNvSpPr/>
          <p:nvPr/>
        </p:nvSpPr>
        <p:spPr>
          <a:xfrm>
            <a:off x="7317649" y="4092522"/>
            <a:ext cx="2780348" cy="2780348"/>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9" name="Google Shape;109;p13"/>
          <p:cNvSpPr/>
          <p:nvPr/>
        </p:nvSpPr>
        <p:spPr>
          <a:xfrm rot="-5400000">
            <a:off x="8019155" y="225694"/>
            <a:ext cx="129000" cy="7839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0" name="Google Shape;110;p13"/>
          <p:cNvSpPr txBox="1"/>
          <p:nvPr/>
        </p:nvSpPr>
        <p:spPr>
          <a:xfrm>
            <a:off x="514350" y="780250"/>
            <a:ext cx="5976900" cy="73866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vi-VN" sz="4000" b="1" dirty="0">
                <a:solidFill>
                  <a:schemeClr val="lt1"/>
                </a:solidFill>
                <a:latin typeface="+mn-lt"/>
                <a:ea typeface="Poppins"/>
                <a:cs typeface="Poppins Medium"/>
                <a:sym typeface="Poppins Medium"/>
              </a:rPr>
              <a:t>NỘI DUNG</a:t>
            </a:r>
            <a:endParaRPr sz="4000" b="1" dirty="0">
              <a:solidFill>
                <a:schemeClr val="lt1"/>
              </a:solidFill>
              <a:latin typeface="+mn-lt"/>
              <a:ea typeface="Poppins"/>
              <a:cs typeface="Poppins"/>
              <a:sym typeface="Poppins"/>
            </a:endParaRPr>
          </a:p>
        </p:txBody>
      </p:sp>
      <p:grpSp>
        <p:nvGrpSpPr>
          <p:cNvPr id="111" name="Google Shape;111;p13"/>
          <p:cNvGrpSpPr/>
          <p:nvPr/>
        </p:nvGrpSpPr>
        <p:grpSpPr>
          <a:xfrm>
            <a:off x="516080" y="1920833"/>
            <a:ext cx="4468468" cy="372730"/>
            <a:chOff x="4613" y="1"/>
            <a:chExt cx="11915920" cy="993945"/>
          </a:xfrm>
        </p:grpSpPr>
        <p:sp>
          <p:nvSpPr>
            <p:cNvPr id="112" name="Google Shape;112;p13"/>
            <p:cNvSpPr/>
            <p:nvPr/>
          </p:nvSpPr>
          <p:spPr>
            <a:xfrm rot="5400000">
              <a:off x="-50695" y="55309"/>
              <a:ext cx="825500" cy="714883"/>
            </a:xfrm>
            <a:custGeom>
              <a:avLst/>
              <a:gdLst/>
              <a:ahLst/>
              <a:cxnLst/>
              <a:rect l="l" t="t" r="r" b="b"/>
              <a:pathLst>
                <a:path w="6350000" h="5499100" extrusionOk="0">
                  <a:moveTo>
                    <a:pt x="0" y="5499100"/>
                  </a:moveTo>
                  <a:lnTo>
                    <a:pt x="3175000" y="0"/>
                  </a:lnTo>
                  <a:lnTo>
                    <a:pt x="6350000" y="5499100"/>
                  </a:lnTo>
                  <a:lnTo>
                    <a:pt x="0" y="5499100"/>
                  </a:lnTo>
                  <a:close/>
                </a:path>
              </a:pathLst>
            </a:custGeom>
            <a:solidFill>
              <a:schemeClr val="dk2"/>
            </a:solidFill>
            <a:ln>
              <a:noFill/>
            </a:ln>
          </p:spPr>
          <p:txBody>
            <a:bodyPr/>
            <a:lstStyle/>
            <a:p>
              <a:endParaRPr lang="en-US"/>
            </a:p>
          </p:txBody>
        </p:sp>
        <p:sp>
          <p:nvSpPr>
            <p:cNvPr id="113" name="Google Shape;113;p13"/>
            <p:cNvSpPr txBox="1"/>
            <p:nvPr/>
          </p:nvSpPr>
          <p:spPr>
            <a:xfrm>
              <a:off x="1143934" y="17270"/>
              <a:ext cx="10776599" cy="97667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vi-VN" sz="1700" dirty="0">
                  <a:solidFill>
                    <a:schemeClr val="lt1"/>
                  </a:solidFill>
                  <a:latin typeface="+mn-lt"/>
                  <a:ea typeface="Poppins"/>
                  <a:cs typeface="Poppins"/>
                  <a:sym typeface="Poppins"/>
                </a:rPr>
                <a:t>GIỚI THIỆU</a:t>
              </a:r>
              <a:endParaRPr sz="1700" dirty="0">
                <a:solidFill>
                  <a:schemeClr val="lt1"/>
                </a:solidFill>
                <a:latin typeface="+mn-lt"/>
                <a:ea typeface="Poppins"/>
                <a:cs typeface="Poppins"/>
                <a:sym typeface="Poppins"/>
              </a:endParaRPr>
            </a:p>
          </p:txBody>
        </p:sp>
      </p:grpSp>
      <p:grpSp>
        <p:nvGrpSpPr>
          <p:cNvPr id="114" name="Google Shape;114;p13"/>
          <p:cNvGrpSpPr/>
          <p:nvPr/>
        </p:nvGrpSpPr>
        <p:grpSpPr>
          <a:xfrm>
            <a:off x="516080" y="2673197"/>
            <a:ext cx="5545203" cy="372730"/>
            <a:chOff x="4614" y="0"/>
            <a:chExt cx="14787210" cy="993944"/>
          </a:xfrm>
        </p:grpSpPr>
        <p:sp>
          <p:nvSpPr>
            <p:cNvPr id="115" name="Google Shape;115;p13"/>
            <p:cNvSpPr/>
            <p:nvPr/>
          </p:nvSpPr>
          <p:spPr>
            <a:xfrm rot="5400000">
              <a:off x="-50694" y="55308"/>
              <a:ext cx="825500" cy="714883"/>
            </a:xfrm>
            <a:custGeom>
              <a:avLst/>
              <a:gdLst/>
              <a:ahLst/>
              <a:cxnLst/>
              <a:rect l="l" t="t" r="r" b="b"/>
              <a:pathLst>
                <a:path w="6350000" h="5499100" extrusionOk="0">
                  <a:moveTo>
                    <a:pt x="0" y="5499100"/>
                  </a:moveTo>
                  <a:lnTo>
                    <a:pt x="3175000" y="0"/>
                  </a:lnTo>
                  <a:lnTo>
                    <a:pt x="6350000" y="5499100"/>
                  </a:lnTo>
                  <a:lnTo>
                    <a:pt x="0" y="5499100"/>
                  </a:lnTo>
                  <a:close/>
                </a:path>
              </a:pathLst>
            </a:custGeom>
            <a:solidFill>
              <a:schemeClr val="dk2"/>
            </a:solidFill>
            <a:ln>
              <a:noFill/>
            </a:ln>
          </p:spPr>
          <p:txBody>
            <a:bodyPr/>
            <a:lstStyle/>
            <a:p>
              <a:endParaRPr lang="en-US"/>
            </a:p>
          </p:txBody>
        </p:sp>
        <p:sp>
          <p:nvSpPr>
            <p:cNvPr id="116" name="Google Shape;116;p13"/>
            <p:cNvSpPr txBox="1"/>
            <p:nvPr/>
          </p:nvSpPr>
          <p:spPr>
            <a:xfrm>
              <a:off x="1143931" y="17269"/>
              <a:ext cx="13647893" cy="97667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vi-VN" sz="1700" dirty="0">
                  <a:solidFill>
                    <a:schemeClr val="lt1"/>
                  </a:solidFill>
                  <a:latin typeface="+mn-lt"/>
                  <a:ea typeface="Poppins"/>
                  <a:cs typeface="Poppins Light"/>
                  <a:sym typeface="Poppins Light"/>
                </a:rPr>
                <a:t>LÝ THUYẾT </a:t>
              </a:r>
              <a:endParaRPr sz="1700" dirty="0">
                <a:solidFill>
                  <a:schemeClr val="lt1"/>
                </a:solidFill>
                <a:latin typeface="+mn-lt"/>
                <a:ea typeface="Poppins"/>
                <a:cs typeface="Poppins"/>
                <a:sym typeface="Poppins"/>
              </a:endParaRPr>
            </a:p>
          </p:txBody>
        </p:sp>
      </p:grpSp>
      <p:grpSp>
        <p:nvGrpSpPr>
          <p:cNvPr id="117" name="Google Shape;117;p13"/>
          <p:cNvGrpSpPr/>
          <p:nvPr/>
        </p:nvGrpSpPr>
        <p:grpSpPr>
          <a:xfrm>
            <a:off x="516079" y="3488482"/>
            <a:ext cx="4468469" cy="366254"/>
            <a:chOff x="4614" y="0"/>
            <a:chExt cx="11915917" cy="976676"/>
          </a:xfrm>
        </p:grpSpPr>
        <p:sp>
          <p:nvSpPr>
            <p:cNvPr id="118" name="Google Shape;118;p13"/>
            <p:cNvSpPr/>
            <p:nvPr/>
          </p:nvSpPr>
          <p:spPr>
            <a:xfrm rot="5400000">
              <a:off x="-50694" y="55308"/>
              <a:ext cx="825500" cy="714883"/>
            </a:xfrm>
            <a:custGeom>
              <a:avLst/>
              <a:gdLst/>
              <a:ahLst/>
              <a:cxnLst/>
              <a:rect l="l" t="t" r="r" b="b"/>
              <a:pathLst>
                <a:path w="6350000" h="5499100" extrusionOk="0">
                  <a:moveTo>
                    <a:pt x="0" y="5499100"/>
                  </a:moveTo>
                  <a:lnTo>
                    <a:pt x="3175000" y="0"/>
                  </a:lnTo>
                  <a:lnTo>
                    <a:pt x="6350000" y="5499100"/>
                  </a:lnTo>
                  <a:lnTo>
                    <a:pt x="0" y="5499100"/>
                  </a:lnTo>
                  <a:close/>
                </a:path>
              </a:pathLst>
            </a:custGeom>
            <a:solidFill>
              <a:schemeClr val="dk2"/>
            </a:solidFill>
            <a:ln>
              <a:noFill/>
            </a:ln>
          </p:spPr>
          <p:txBody>
            <a:bodyPr/>
            <a:lstStyle/>
            <a:p>
              <a:endParaRPr lang="en-US"/>
            </a:p>
          </p:txBody>
        </p:sp>
        <p:sp>
          <p:nvSpPr>
            <p:cNvPr id="119" name="Google Shape;119;p13"/>
            <p:cNvSpPr txBox="1"/>
            <p:nvPr/>
          </p:nvSpPr>
          <p:spPr>
            <a:xfrm>
              <a:off x="1143931" y="0"/>
              <a:ext cx="10776600" cy="97667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vi-VN" sz="1700" dirty="0">
                  <a:solidFill>
                    <a:schemeClr val="lt1"/>
                  </a:solidFill>
                  <a:latin typeface="+mn-lt"/>
                  <a:ea typeface="Poppins"/>
                  <a:cs typeface="Poppins"/>
                  <a:sym typeface="Poppins"/>
                </a:rPr>
                <a:t>MÔ PHỎNG</a:t>
              </a:r>
              <a:endParaRPr sz="1700" dirty="0">
                <a:solidFill>
                  <a:schemeClr val="lt1"/>
                </a:solidFill>
                <a:latin typeface="+mn-lt"/>
                <a:ea typeface="Poppins"/>
                <a:cs typeface="Poppins"/>
                <a:sym typeface="Poppins"/>
              </a:endParaRPr>
            </a:p>
          </p:txBody>
        </p:sp>
      </p:grpSp>
      <p:sp>
        <p:nvSpPr>
          <p:cNvPr id="120" name="Google Shape;120;p13"/>
          <p:cNvSpPr/>
          <p:nvPr/>
        </p:nvSpPr>
        <p:spPr>
          <a:xfrm>
            <a:off x="7691705" y="1787988"/>
            <a:ext cx="784225" cy="784225"/>
          </a:xfrm>
          <a:custGeom>
            <a:avLst/>
            <a:gdLst/>
            <a:ahLst/>
            <a:cxnLst/>
            <a:rect l="l" t="t" r="r" b="b"/>
            <a:pathLst>
              <a:path w="1211159" h="1211159" extrusionOk="0">
                <a:moveTo>
                  <a:pt x="605580" y="302793"/>
                </a:moveTo>
                <a:lnTo>
                  <a:pt x="581785" y="420649"/>
                </a:lnTo>
                <a:cubicBezTo>
                  <a:pt x="547311" y="502156"/>
                  <a:pt x="478162" y="565426"/>
                  <a:pt x="392831" y="591967"/>
                </a:cubicBezTo>
                <a:lnTo>
                  <a:pt x="302794" y="605580"/>
                </a:lnTo>
                <a:lnTo>
                  <a:pt x="363813" y="611731"/>
                </a:lnTo>
                <a:cubicBezTo>
                  <a:pt x="482078" y="635931"/>
                  <a:pt x="575228" y="729081"/>
                  <a:pt x="599428" y="847346"/>
                </a:cubicBezTo>
                <a:lnTo>
                  <a:pt x="605579" y="908364"/>
                </a:lnTo>
                <a:lnTo>
                  <a:pt x="610308" y="854770"/>
                </a:lnTo>
                <a:cubicBezTo>
                  <a:pt x="632061" y="732992"/>
                  <a:pt x="726617" y="636436"/>
                  <a:pt x="847346" y="611731"/>
                </a:cubicBezTo>
                <a:lnTo>
                  <a:pt x="908365" y="605580"/>
                </a:lnTo>
                <a:lnTo>
                  <a:pt x="818329" y="591967"/>
                </a:lnTo>
                <a:cubicBezTo>
                  <a:pt x="732998" y="565426"/>
                  <a:pt x="663849" y="502156"/>
                  <a:pt x="629374" y="420649"/>
                </a:cubicBezTo>
                <a:close/>
                <a:moveTo>
                  <a:pt x="302790" y="0"/>
                </a:moveTo>
                <a:cubicBezTo>
                  <a:pt x="428210" y="0"/>
                  <a:pt x="535819" y="76255"/>
                  <a:pt x="581785" y="184931"/>
                </a:cubicBezTo>
                <a:lnTo>
                  <a:pt x="605580" y="302788"/>
                </a:lnTo>
                <a:lnTo>
                  <a:pt x="629374" y="184931"/>
                </a:lnTo>
                <a:cubicBezTo>
                  <a:pt x="675340" y="76255"/>
                  <a:pt x="782950" y="0"/>
                  <a:pt x="908369" y="0"/>
                </a:cubicBezTo>
                <a:cubicBezTo>
                  <a:pt x="1075595" y="0"/>
                  <a:pt x="1211159" y="135564"/>
                  <a:pt x="1211159" y="302790"/>
                </a:cubicBezTo>
                <a:cubicBezTo>
                  <a:pt x="1211159" y="449113"/>
                  <a:pt x="1107368" y="571194"/>
                  <a:pt x="969392" y="599428"/>
                </a:cubicBezTo>
                <a:lnTo>
                  <a:pt x="908374" y="605580"/>
                </a:lnTo>
                <a:lnTo>
                  <a:pt x="969392" y="611731"/>
                </a:lnTo>
                <a:cubicBezTo>
                  <a:pt x="1107368" y="639965"/>
                  <a:pt x="1211159" y="762046"/>
                  <a:pt x="1211159" y="908369"/>
                </a:cubicBezTo>
                <a:cubicBezTo>
                  <a:pt x="1211159" y="1075595"/>
                  <a:pt x="1075595" y="1211159"/>
                  <a:pt x="908369" y="1211159"/>
                </a:cubicBezTo>
                <a:cubicBezTo>
                  <a:pt x="762046" y="1211159"/>
                  <a:pt x="639965" y="1107368"/>
                  <a:pt x="611731" y="969392"/>
                </a:cubicBezTo>
                <a:lnTo>
                  <a:pt x="605580" y="908374"/>
                </a:lnTo>
                <a:lnTo>
                  <a:pt x="599428" y="969392"/>
                </a:lnTo>
                <a:cubicBezTo>
                  <a:pt x="571194" y="1107368"/>
                  <a:pt x="449113" y="1211159"/>
                  <a:pt x="302790" y="1211159"/>
                </a:cubicBezTo>
                <a:cubicBezTo>
                  <a:pt x="135564" y="1211159"/>
                  <a:pt x="0" y="1075595"/>
                  <a:pt x="0" y="908369"/>
                </a:cubicBezTo>
                <a:cubicBezTo>
                  <a:pt x="0" y="762046"/>
                  <a:pt x="103791" y="639965"/>
                  <a:pt x="241767" y="611731"/>
                </a:cubicBezTo>
                <a:lnTo>
                  <a:pt x="302785" y="605580"/>
                </a:lnTo>
                <a:lnTo>
                  <a:pt x="241767" y="599428"/>
                </a:lnTo>
                <a:cubicBezTo>
                  <a:pt x="103791" y="571194"/>
                  <a:pt x="0" y="449113"/>
                  <a:pt x="0" y="302790"/>
                </a:cubicBezTo>
                <a:cubicBezTo>
                  <a:pt x="0" y="135564"/>
                  <a:pt x="135564" y="0"/>
                  <a:pt x="302790" y="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latin typeface="Calibri"/>
              <a:ea typeface="Calibri"/>
              <a:cs typeface="Calibri"/>
              <a:sym typeface="Calibri"/>
            </a:endParaRPr>
          </a:p>
        </p:txBody>
      </p:sp>
      <p:grpSp>
        <p:nvGrpSpPr>
          <p:cNvPr id="17" name="Google Shape;117;p13"/>
          <p:cNvGrpSpPr/>
          <p:nvPr/>
        </p:nvGrpSpPr>
        <p:grpSpPr>
          <a:xfrm>
            <a:off x="516079" y="4303767"/>
            <a:ext cx="5839379" cy="372730"/>
            <a:chOff x="4614" y="0"/>
            <a:chExt cx="13213887" cy="993944"/>
          </a:xfrm>
        </p:grpSpPr>
        <p:sp>
          <p:nvSpPr>
            <p:cNvPr id="18" name="Google Shape;118;p13"/>
            <p:cNvSpPr/>
            <p:nvPr/>
          </p:nvSpPr>
          <p:spPr>
            <a:xfrm rot="5400000">
              <a:off x="-50694" y="55308"/>
              <a:ext cx="825500" cy="714883"/>
            </a:xfrm>
            <a:custGeom>
              <a:avLst/>
              <a:gdLst/>
              <a:ahLst/>
              <a:cxnLst/>
              <a:rect l="l" t="t" r="r" b="b"/>
              <a:pathLst>
                <a:path w="6350000" h="5499100" extrusionOk="0">
                  <a:moveTo>
                    <a:pt x="0" y="5499100"/>
                  </a:moveTo>
                  <a:lnTo>
                    <a:pt x="3175000" y="0"/>
                  </a:lnTo>
                  <a:lnTo>
                    <a:pt x="6350000" y="5499100"/>
                  </a:lnTo>
                  <a:lnTo>
                    <a:pt x="0" y="5499100"/>
                  </a:lnTo>
                  <a:close/>
                </a:path>
              </a:pathLst>
            </a:custGeom>
            <a:solidFill>
              <a:schemeClr val="dk2"/>
            </a:solidFill>
            <a:ln>
              <a:noFill/>
            </a:ln>
          </p:spPr>
          <p:txBody>
            <a:bodyPr/>
            <a:lstStyle/>
            <a:p>
              <a:endParaRPr lang="en-US"/>
            </a:p>
          </p:txBody>
        </p:sp>
        <p:sp>
          <p:nvSpPr>
            <p:cNvPr id="19" name="Google Shape;119;p13"/>
            <p:cNvSpPr txBox="1"/>
            <p:nvPr/>
          </p:nvSpPr>
          <p:spPr>
            <a:xfrm>
              <a:off x="1143931" y="17269"/>
              <a:ext cx="12074570" cy="97667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vi-VN" sz="1700" dirty="0">
                  <a:solidFill>
                    <a:schemeClr val="lt1"/>
                  </a:solidFill>
                  <a:latin typeface="+mn-lt"/>
                  <a:ea typeface="Poppins"/>
                  <a:cs typeface="Poppins"/>
                  <a:sym typeface="Poppins"/>
                </a:rPr>
                <a:t>KẾT QUẢ</a:t>
              </a:r>
              <a:endParaRPr sz="1700" dirty="0">
                <a:solidFill>
                  <a:schemeClr val="lt1"/>
                </a:solidFill>
                <a:latin typeface="+mn-lt"/>
                <a:ea typeface="Poppins"/>
                <a:cs typeface="Poppins"/>
                <a:sym typeface="Poppi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24"/>
        <p:cNvGrpSpPr/>
        <p:nvPr/>
      </p:nvGrpSpPr>
      <p:grpSpPr>
        <a:xfrm>
          <a:off x="0" y="0"/>
          <a:ext cx="0" cy="0"/>
          <a:chOff x="0" y="0"/>
          <a:chExt cx="0" cy="0"/>
        </a:xfrm>
      </p:grpSpPr>
      <p:sp>
        <p:nvSpPr>
          <p:cNvPr id="125" name="Google Shape;125;p14"/>
          <p:cNvSpPr/>
          <p:nvPr/>
        </p:nvSpPr>
        <p:spPr>
          <a:xfrm rot="-5400000">
            <a:off x="7644301" y="13730"/>
            <a:ext cx="1513200" cy="1485600"/>
          </a:xfrm>
          <a:prstGeom prst="rect">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6" name="Google Shape;126;p14"/>
          <p:cNvSpPr/>
          <p:nvPr/>
        </p:nvSpPr>
        <p:spPr>
          <a:xfrm rot="-5400000">
            <a:off x="3070178" y="-3072161"/>
            <a:ext cx="1513200" cy="7649700"/>
          </a:xfrm>
          <a:prstGeom prst="rect">
            <a:avLst/>
          </a:prstGeom>
          <a:solidFill>
            <a:schemeClr val="accent4">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7" name="Google Shape;127;p14"/>
          <p:cNvSpPr txBox="1"/>
          <p:nvPr/>
        </p:nvSpPr>
        <p:spPr>
          <a:xfrm>
            <a:off x="514350" y="522899"/>
            <a:ext cx="6625500" cy="609398"/>
          </a:xfrm>
          <a:prstGeom prst="rect">
            <a:avLst/>
          </a:prstGeom>
          <a:noFill/>
          <a:ln>
            <a:noFill/>
          </a:ln>
        </p:spPr>
        <p:txBody>
          <a:bodyPr spcFirstLastPara="1" wrap="square" lIns="0" tIns="0" rIns="0" bIns="0" anchor="t" anchorCtr="0">
            <a:spAutoFit/>
          </a:bodyPr>
          <a:lstStyle/>
          <a:p>
            <a:pPr lvl="0">
              <a:lnSpc>
                <a:spcPct val="120000"/>
              </a:lnSpc>
            </a:pPr>
            <a:r>
              <a:rPr lang="en-US" sz="3200" dirty="0">
                <a:solidFill>
                  <a:schemeClr val="bg1"/>
                </a:solidFill>
                <a:latin typeface="+mn-lt"/>
                <a:ea typeface="Poppins"/>
                <a:cs typeface="Poppins"/>
                <a:sym typeface="Poppins"/>
              </a:rPr>
              <a:t>File batch_predict.py</a:t>
            </a:r>
            <a:endParaRPr sz="3200" dirty="0">
              <a:solidFill>
                <a:schemeClr val="bg1"/>
              </a:solidFill>
              <a:latin typeface="+mn-lt"/>
              <a:ea typeface="Poppins"/>
              <a:cs typeface="Poppins"/>
              <a:sym typeface="Poppins"/>
            </a:endParaRPr>
          </a:p>
        </p:txBody>
      </p:sp>
      <p:sp>
        <p:nvSpPr>
          <p:cNvPr id="146" name="Google Shape;146;p14"/>
          <p:cNvSpPr/>
          <p:nvPr/>
        </p:nvSpPr>
        <p:spPr>
          <a:xfrm>
            <a:off x="8063084" y="483292"/>
            <a:ext cx="669600" cy="577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47" name="Google Shape;147;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8" name="TextBox 7">
            <a:extLst>
              <a:ext uri="{FF2B5EF4-FFF2-40B4-BE49-F238E27FC236}">
                <a16:creationId xmlns:a16="http://schemas.microsoft.com/office/drawing/2014/main" id="{1BAA43F4-AF80-46F1-A8B1-29009583B5B4}"/>
              </a:ext>
            </a:extLst>
          </p:cNvPr>
          <p:cNvSpPr txBox="1"/>
          <p:nvPr/>
        </p:nvSpPr>
        <p:spPr>
          <a:xfrm>
            <a:off x="168813" y="1897894"/>
            <a:ext cx="8705573" cy="1338828"/>
          </a:xfrm>
          <a:prstGeom prst="rect">
            <a:avLst/>
          </a:prstGeom>
          <a:noFill/>
        </p:spPr>
        <p:txBody>
          <a:bodyPr wrap="square">
            <a:spAutoFit/>
          </a:bodyPr>
          <a:lstStyle/>
          <a:p>
            <a:pPr algn="just">
              <a:spcAft>
                <a:spcPts val="1500"/>
              </a:spcAft>
            </a:pPr>
            <a:r>
              <a:rPr lang="vi-VN" dirty="0">
                <a:solidFill>
                  <a:schemeClr val="bg1"/>
                </a:solidFill>
              </a:rPr>
              <a:t>- Cho phép xử lý hàng loạt ảnh trong một thư mục nhất định.</a:t>
            </a:r>
          </a:p>
          <a:p>
            <a:pPr algn="just">
              <a:spcAft>
                <a:spcPts val="1500"/>
              </a:spcAft>
            </a:pPr>
            <a:r>
              <a:rPr lang="vi-VN" dirty="0">
                <a:solidFill>
                  <a:schemeClr val="bg1"/>
                </a:solidFill>
              </a:rPr>
              <a:t>- Duyệt qua từng ảnh có trong thư mục, thực hiện tiền xử lý giống như main.py và đưa vào mô hình dự đoán.</a:t>
            </a:r>
          </a:p>
          <a:p>
            <a:pPr algn="just">
              <a:spcAft>
                <a:spcPts val="1500"/>
              </a:spcAft>
            </a:pPr>
            <a:r>
              <a:rPr lang="vi-VN" dirty="0">
                <a:solidFill>
                  <a:schemeClr val="bg1"/>
                </a:solidFill>
              </a:rPr>
              <a:t>- Xuất kết quả nhận dạng cho từng ảnh</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2" name="Picture 2" descr="Xử lý hình ảnh/video kỹ thuật số (Phần 1) - Cơ bản về hình ảnh/video kỹ  thuật số - HTI Group"/>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877" b="94239" l="9952" r="89888"/>
                    </a14:imgEffect>
                  </a14:imgLayer>
                </a14:imgProps>
              </a:ext>
              <a:ext uri="{28A0092B-C50C-407E-A947-70E740481C1C}">
                <a14:useLocalDpi xmlns:a14="http://schemas.microsoft.com/office/drawing/2010/main" val="0"/>
              </a:ext>
            </a:extLst>
          </a:blip>
          <a:srcRect/>
          <a:stretch>
            <a:fillRect/>
          </a:stretch>
        </p:blipFill>
        <p:spPr bwMode="auto">
          <a:xfrm>
            <a:off x="5716822" y="2569303"/>
            <a:ext cx="3299844" cy="2574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105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306"/>
        <p:cNvGrpSpPr/>
        <p:nvPr/>
      </p:nvGrpSpPr>
      <p:grpSpPr>
        <a:xfrm>
          <a:off x="0" y="0"/>
          <a:ext cx="0" cy="0"/>
          <a:chOff x="0" y="0"/>
          <a:chExt cx="0" cy="0"/>
        </a:xfrm>
      </p:grpSpPr>
      <p:sp>
        <p:nvSpPr>
          <p:cNvPr id="307" name="Google Shape;307;p24"/>
          <p:cNvSpPr/>
          <p:nvPr/>
        </p:nvSpPr>
        <p:spPr>
          <a:xfrm>
            <a:off x="7023172" y="0"/>
            <a:ext cx="2121000" cy="3969000"/>
          </a:xfrm>
          <a:prstGeom prst="rect">
            <a:avLst/>
          </a:prstGeom>
          <a:solidFill>
            <a:schemeClr val="accent5">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308" name="Google Shape;308;p24"/>
          <p:cNvSpPr/>
          <p:nvPr/>
        </p:nvSpPr>
        <p:spPr>
          <a:xfrm>
            <a:off x="7023172" y="3969054"/>
            <a:ext cx="2121000" cy="1174500"/>
          </a:xfrm>
          <a:prstGeom prst="rect">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309" name="Google Shape;309;p24"/>
          <p:cNvSpPr txBox="1"/>
          <p:nvPr/>
        </p:nvSpPr>
        <p:spPr>
          <a:xfrm>
            <a:off x="-4969" y="253735"/>
            <a:ext cx="7128251" cy="461665"/>
          </a:xfrm>
          <a:prstGeom prst="rect">
            <a:avLst/>
          </a:prstGeom>
          <a:noFill/>
          <a:ln>
            <a:noFill/>
          </a:ln>
        </p:spPr>
        <p:txBody>
          <a:bodyPr spcFirstLastPara="1" wrap="square" lIns="0" tIns="0" rIns="0" bIns="0" anchor="t" anchorCtr="0">
            <a:spAutoFit/>
          </a:bodyPr>
          <a:lstStyle/>
          <a:p>
            <a:pPr lvl="0" algn="ctr"/>
            <a:r>
              <a:rPr lang="en-US" sz="3000" b="1" dirty="0" err="1">
                <a:solidFill>
                  <a:schemeClr val="bg1"/>
                </a:solidFill>
                <a:latin typeface="+mn-lt"/>
                <a:ea typeface="Poppins"/>
                <a:cs typeface="Poppins"/>
                <a:sym typeface="Poppins"/>
              </a:rPr>
              <a:t>Kết</a:t>
            </a:r>
            <a:r>
              <a:rPr lang="en-US" sz="3000" b="1" dirty="0">
                <a:solidFill>
                  <a:schemeClr val="bg1"/>
                </a:solidFill>
                <a:latin typeface="+mn-lt"/>
                <a:ea typeface="Poppins"/>
                <a:cs typeface="Poppins"/>
                <a:sym typeface="Poppins"/>
              </a:rPr>
              <a:t> </a:t>
            </a:r>
            <a:r>
              <a:rPr lang="en-US" sz="3000" b="1" dirty="0" err="1">
                <a:solidFill>
                  <a:schemeClr val="bg1"/>
                </a:solidFill>
                <a:latin typeface="+mn-lt"/>
                <a:ea typeface="Poppins"/>
                <a:cs typeface="Poppins"/>
                <a:sym typeface="Poppins"/>
              </a:rPr>
              <a:t>quả</a:t>
            </a:r>
            <a:r>
              <a:rPr lang="en-US" sz="3000" b="1" dirty="0">
                <a:solidFill>
                  <a:schemeClr val="bg1"/>
                </a:solidFill>
                <a:latin typeface="+mn-lt"/>
                <a:ea typeface="Poppins"/>
                <a:cs typeface="Poppins"/>
                <a:sym typeface="Poppins"/>
              </a:rPr>
              <a:t> </a:t>
            </a:r>
            <a:r>
              <a:rPr lang="en-US" sz="3000" b="1" dirty="0" err="1">
                <a:solidFill>
                  <a:schemeClr val="bg1"/>
                </a:solidFill>
                <a:latin typeface="+mn-lt"/>
                <a:ea typeface="Poppins"/>
                <a:cs typeface="Poppins"/>
                <a:sym typeface="Poppins"/>
              </a:rPr>
              <a:t>chạy</a:t>
            </a:r>
            <a:r>
              <a:rPr lang="en-US" sz="3000" b="1" dirty="0">
                <a:solidFill>
                  <a:schemeClr val="bg1"/>
                </a:solidFill>
                <a:latin typeface="+mn-lt"/>
                <a:ea typeface="Poppins"/>
                <a:cs typeface="Poppins"/>
                <a:sym typeface="Poppins"/>
              </a:rPr>
              <a:t> </a:t>
            </a:r>
            <a:r>
              <a:rPr lang="en-US" sz="3000" b="1" dirty="0" err="1">
                <a:solidFill>
                  <a:schemeClr val="bg1"/>
                </a:solidFill>
                <a:latin typeface="+mn-lt"/>
                <a:ea typeface="Poppins"/>
                <a:cs typeface="Poppins"/>
                <a:sym typeface="Poppins"/>
              </a:rPr>
              <a:t>của</a:t>
            </a:r>
            <a:r>
              <a:rPr lang="en-US" sz="3000" b="1" dirty="0">
                <a:solidFill>
                  <a:schemeClr val="bg1"/>
                </a:solidFill>
                <a:latin typeface="+mn-lt"/>
                <a:ea typeface="Poppins"/>
                <a:cs typeface="Poppins"/>
                <a:sym typeface="Poppins"/>
              </a:rPr>
              <a:t> file batch_predict.py</a:t>
            </a:r>
            <a:endParaRPr sz="3000" b="1" dirty="0">
              <a:solidFill>
                <a:schemeClr val="bg1"/>
              </a:solidFill>
              <a:latin typeface="+mn-lt"/>
              <a:ea typeface="Poppins"/>
              <a:cs typeface="Poppins"/>
              <a:sym typeface="Poppins"/>
            </a:endParaRPr>
          </a:p>
        </p:txBody>
      </p:sp>
      <p:sp>
        <p:nvSpPr>
          <p:cNvPr id="310" name="Google Shape;310;p24"/>
          <p:cNvSpPr/>
          <p:nvPr/>
        </p:nvSpPr>
        <p:spPr>
          <a:xfrm>
            <a:off x="6949384" y="-1806876"/>
            <a:ext cx="3368192" cy="336819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11" name="Google Shape;311;p24"/>
          <p:cNvSpPr/>
          <p:nvPr/>
        </p:nvSpPr>
        <p:spPr>
          <a:xfrm>
            <a:off x="7243863" y="-1512397"/>
            <a:ext cx="2780348" cy="2780348"/>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12" name="Google Shape;312;p24"/>
          <p:cNvSpPr/>
          <p:nvPr/>
        </p:nvSpPr>
        <p:spPr>
          <a:xfrm rot="-5400000">
            <a:off x="8044481" y="4228900"/>
            <a:ext cx="129000" cy="7839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13" name="Google Shape;313;p24"/>
          <p:cNvSpPr/>
          <p:nvPr/>
        </p:nvSpPr>
        <p:spPr>
          <a:xfrm>
            <a:off x="7717031" y="2571750"/>
            <a:ext cx="736500" cy="6348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314" name="Google Shape;314;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11" name="Picture 10" descr="A screenshot of a computer&#10;&#10;AI-generated content may be incorrect."/>
          <p:cNvPicPr/>
          <p:nvPr/>
        </p:nvPicPr>
        <p:blipFill>
          <a:blip r:embed="rId3"/>
          <a:stretch>
            <a:fillRect/>
          </a:stretch>
        </p:blipFill>
        <p:spPr>
          <a:xfrm>
            <a:off x="462760" y="1034257"/>
            <a:ext cx="6081241" cy="3884581"/>
          </a:xfrm>
          <a:prstGeom prst="rect">
            <a:avLst/>
          </a:prstGeom>
        </p:spPr>
      </p:pic>
    </p:spTree>
    <p:extLst>
      <p:ext uri="{BB962C8B-B14F-4D97-AF65-F5344CB8AC3E}">
        <p14:creationId xmlns:p14="http://schemas.microsoft.com/office/powerpoint/2010/main" val="3260838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266"/>
        <p:cNvGrpSpPr/>
        <p:nvPr/>
      </p:nvGrpSpPr>
      <p:grpSpPr>
        <a:xfrm>
          <a:off x="0" y="0"/>
          <a:ext cx="0" cy="0"/>
          <a:chOff x="0" y="0"/>
          <a:chExt cx="0" cy="0"/>
        </a:xfrm>
      </p:grpSpPr>
      <p:sp>
        <p:nvSpPr>
          <p:cNvPr id="269" name="Google Shape;269;p22"/>
          <p:cNvSpPr txBox="1"/>
          <p:nvPr/>
        </p:nvSpPr>
        <p:spPr>
          <a:xfrm>
            <a:off x="2333136" y="2062320"/>
            <a:ext cx="6437153" cy="553998"/>
          </a:xfrm>
          <a:prstGeom prst="rect">
            <a:avLst/>
          </a:prstGeom>
          <a:noFill/>
          <a:ln>
            <a:noFill/>
          </a:ln>
        </p:spPr>
        <p:txBody>
          <a:bodyPr spcFirstLastPara="1" wrap="square" lIns="0" tIns="0" rIns="0" bIns="0" anchor="t" anchorCtr="0">
            <a:spAutoFit/>
          </a:bodyPr>
          <a:lstStyle/>
          <a:p>
            <a:r>
              <a:rPr lang="vi-VN" sz="3600" b="1" dirty="0">
                <a:solidFill>
                  <a:schemeClr val="lt1"/>
                </a:solidFill>
                <a:latin typeface="+mn-lt"/>
                <a:ea typeface="Poppins"/>
                <a:cs typeface="Poppins"/>
                <a:sym typeface="Poppins"/>
              </a:rPr>
              <a:t>4.</a:t>
            </a:r>
            <a:r>
              <a:rPr lang="vi-VN" sz="3600" dirty="0">
                <a:solidFill>
                  <a:schemeClr val="lt1"/>
                </a:solidFill>
                <a:latin typeface="+mn-lt"/>
                <a:ea typeface="Poppins"/>
                <a:cs typeface="Poppins"/>
                <a:sym typeface="Poppins"/>
              </a:rPr>
              <a:t> </a:t>
            </a:r>
            <a:r>
              <a:rPr lang="vi-VN" sz="3600" b="1" dirty="0">
                <a:solidFill>
                  <a:schemeClr val="lt1"/>
                </a:solidFill>
                <a:latin typeface="+mn-lt"/>
                <a:ea typeface="Poppins"/>
                <a:cs typeface="Poppins"/>
                <a:sym typeface="Poppins"/>
              </a:rPr>
              <a:t>KẾT QUẢ VÀ ĐÁNH GIÁ</a:t>
            </a:r>
            <a:endParaRPr sz="3300" b="1" dirty="0">
              <a:solidFill>
                <a:schemeClr val="lt1"/>
              </a:solidFill>
              <a:latin typeface="+mn-lt"/>
              <a:ea typeface="Poppins"/>
              <a:cs typeface="Poppins"/>
              <a:sym typeface="Poppins"/>
            </a:endParaRPr>
          </a:p>
        </p:txBody>
      </p:sp>
      <p:sp>
        <p:nvSpPr>
          <p:cNvPr id="270" name="Google Shape;270;p22"/>
          <p:cNvSpPr/>
          <p:nvPr/>
        </p:nvSpPr>
        <p:spPr>
          <a:xfrm>
            <a:off x="475116" y="4089292"/>
            <a:ext cx="1223100" cy="1054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271" name="Google Shape;271;p22"/>
          <p:cNvSpPr/>
          <p:nvPr/>
        </p:nvSpPr>
        <p:spPr>
          <a:xfrm rot="10800000">
            <a:off x="514431" y="8"/>
            <a:ext cx="1222800" cy="1054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272" name="Google Shape;272;p22"/>
          <p:cNvSpPr/>
          <p:nvPr/>
        </p:nvSpPr>
        <p:spPr>
          <a:xfrm>
            <a:off x="575990" y="2062320"/>
            <a:ext cx="1020401" cy="1020401"/>
          </a:xfrm>
          <a:custGeom>
            <a:avLst/>
            <a:gdLst/>
            <a:ahLst/>
            <a:cxnLst/>
            <a:rect l="l" t="t" r="r" b="b"/>
            <a:pathLst>
              <a:path w="1211159" h="1211159" extrusionOk="0">
                <a:moveTo>
                  <a:pt x="605580" y="302793"/>
                </a:moveTo>
                <a:lnTo>
                  <a:pt x="581785" y="420649"/>
                </a:lnTo>
                <a:cubicBezTo>
                  <a:pt x="547311" y="502156"/>
                  <a:pt x="478162" y="565426"/>
                  <a:pt x="392831" y="591967"/>
                </a:cubicBezTo>
                <a:lnTo>
                  <a:pt x="302794" y="605580"/>
                </a:lnTo>
                <a:lnTo>
                  <a:pt x="363813" y="611731"/>
                </a:lnTo>
                <a:cubicBezTo>
                  <a:pt x="482078" y="635931"/>
                  <a:pt x="575228" y="729081"/>
                  <a:pt x="599428" y="847346"/>
                </a:cubicBezTo>
                <a:lnTo>
                  <a:pt x="605579" y="908364"/>
                </a:lnTo>
                <a:lnTo>
                  <a:pt x="610308" y="854770"/>
                </a:lnTo>
                <a:cubicBezTo>
                  <a:pt x="632061" y="732992"/>
                  <a:pt x="726617" y="636436"/>
                  <a:pt x="847346" y="611731"/>
                </a:cubicBezTo>
                <a:lnTo>
                  <a:pt x="908365" y="605580"/>
                </a:lnTo>
                <a:lnTo>
                  <a:pt x="818329" y="591967"/>
                </a:lnTo>
                <a:cubicBezTo>
                  <a:pt x="732998" y="565426"/>
                  <a:pt x="663849" y="502156"/>
                  <a:pt x="629374" y="420649"/>
                </a:cubicBezTo>
                <a:close/>
                <a:moveTo>
                  <a:pt x="302790" y="0"/>
                </a:moveTo>
                <a:cubicBezTo>
                  <a:pt x="428210" y="0"/>
                  <a:pt x="535819" y="76255"/>
                  <a:pt x="581785" y="184931"/>
                </a:cubicBezTo>
                <a:lnTo>
                  <a:pt x="605580" y="302788"/>
                </a:lnTo>
                <a:lnTo>
                  <a:pt x="629374" y="184931"/>
                </a:lnTo>
                <a:cubicBezTo>
                  <a:pt x="675340" y="76255"/>
                  <a:pt x="782950" y="0"/>
                  <a:pt x="908369" y="0"/>
                </a:cubicBezTo>
                <a:cubicBezTo>
                  <a:pt x="1075595" y="0"/>
                  <a:pt x="1211159" y="135564"/>
                  <a:pt x="1211159" y="302790"/>
                </a:cubicBezTo>
                <a:cubicBezTo>
                  <a:pt x="1211159" y="449113"/>
                  <a:pt x="1107368" y="571194"/>
                  <a:pt x="969392" y="599428"/>
                </a:cubicBezTo>
                <a:lnTo>
                  <a:pt x="908374" y="605580"/>
                </a:lnTo>
                <a:lnTo>
                  <a:pt x="969392" y="611731"/>
                </a:lnTo>
                <a:cubicBezTo>
                  <a:pt x="1107368" y="639965"/>
                  <a:pt x="1211159" y="762046"/>
                  <a:pt x="1211159" y="908369"/>
                </a:cubicBezTo>
                <a:cubicBezTo>
                  <a:pt x="1211159" y="1075595"/>
                  <a:pt x="1075595" y="1211159"/>
                  <a:pt x="908369" y="1211159"/>
                </a:cubicBezTo>
                <a:cubicBezTo>
                  <a:pt x="762046" y="1211159"/>
                  <a:pt x="639965" y="1107368"/>
                  <a:pt x="611731" y="969392"/>
                </a:cubicBezTo>
                <a:lnTo>
                  <a:pt x="605580" y="908374"/>
                </a:lnTo>
                <a:lnTo>
                  <a:pt x="599428" y="969392"/>
                </a:lnTo>
                <a:cubicBezTo>
                  <a:pt x="571194" y="1107368"/>
                  <a:pt x="449113" y="1211159"/>
                  <a:pt x="302790" y="1211159"/>
                </a:cubicBezTo>
                <a:cubicBezTo>
                  <a:pt x="135564" y="1211159"/>
                  <a:pt x="0" y="1075595"/>
                  <a:pt x="0" y="908369"/>
                </a:cubicBezTo>
                <a:cubicBezTo>
                  <a:pt x="0" y="762046"/>
                  <a:pt x="103791" y="639965"/>
                  <a:pt x="241767" y="611731"/>
                </a:cubicBezTo>
                <a:lnTo>
                  <a:pt x="302785" y="605580"/>
                </a:lnTo>
                <a:lnTo>
                  <a:pt x="241767" y="599428"/>
                </a:lnTo>
                <a:cubicBezTo>
                  <a:pt x="103791" y="571194"/>
                  <a:pt x="0" y="449113"/>
                  <a:pt x="0" y="302790"/>
                </a:cubicBezTo>
                <a:cubicBezTo>
                  <a:pt x="0" y="135564"/>
                  <a:pt x="135564" y="0"/>
                  <a:pt x="302790" y="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latin typeface="Calibri"/>
              <a:ea typeface="Calibri"/>
              <a:cs typeface="Calibri"/>
              <a:sym typeface="Calibri"/>
            </a:endParaRPr>
          </a:p>
        </p:txBody>
      </p:sp>
      <p:sp>
        <p:nvSpPr>
          <p:cNvPr id="273" name="Google Shape;273;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22</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24"/>
        <p:cNvGrpSpPr/>
        <p:nvPr/>
      </p:nvGrpSpPr>
      <p:grpSpPr>
        <a:xfrm>
          <a:off x="0" y="0"/>
          <a:ext cx="0" cy="0"/>
          <a:chOff x="0" y="0"/>
          <a:chExt cx="0" cy="0"/>
        </a:xfrm>
      </p:grpSpPr>
      <p:sp>
        <p:nvSpPr>
          <p:cNvPr id="125" name="Google Shape;125;p14"/>
          <p:cNvSpPr/>
          <p:nvPr/>
        </p:nvSpPr>
        <p:spPr>
          <a:xfrm rot="-5400000">
            <a:off x="7644301" y="13730"/>
            <a:ext cx="1513200" cy="1485600"/>
          </a:xfrm>
          <a:prstGeom prst="rect">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6" name="Google Shape;126;p14"/>
          <p:cNvSpPr/>
          <p:nvPr/>
        </p:nvSpPr>
        <p:spPr>
          <a:xfrm rot="-5400000">
            <a:off x="3070178" y="-3072161"/>
            <a:ext cx="1513200" cy="7649700"/>
          </a:xfrm>
          <a:prstGeom prst="rect">
            <a:avLst/>
          </a:prstGeom>
          <a:solidFill>
            <a:schemeClr val="accent4">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7" name="Google Shape;127;p14"/>
          <p:cNvSpPr txBox="1"/>
          <p:nvPr/>
        </p:nvSpPr>
        <p:spPr>
          <a:xfrm>
            <a:off x="514350" y="522899"/>
            <a:ext cx="6625500" cy="609398"/>
          </a:xfrm>
          <a:prstGeom prst="rect">
            <a:avLst/>
          </a:prstGeom>
          <a:noFill/>
          <a:ln>
            <a:noFill/>
          </a:ln>
        </p:spPr>
        <p:txBody>
          <a:bodyPr spcFirstLastPara="1" wrap="square" lIns="0" tIns="0" rIns="0" bIns="0" anchor="t" anchorCtr="0">
            <a:spAutoFit/>
          </a:bodyPr>
          <a:lstStyle/>
          <a:p>
            <a:pPr lvl="0">
              <a:lnSpc>
                <a:spcPct val="120000"/>
              </a:lnSpc>
            </a:pPr>
            <a:r>
              <a:rPr lang="vi-VN" sz="3200" dirty="0">
                <a:solidFill>
                  <a:schemeClr val="bg1"/>
                </a:solidFill>
                <a:latin typeface="+mn-lt"/>
                <a:ea typeface="Poppins"/>
                <a:cs typeface="Poppins"/>
                <a:sym typeface="Poppins"/>
              </a:rPr>
              <a:t>KẾT QUẢ HUẤN LUYỆN</a:t>
            </a:r>
            <a:endParaRPr sz="3200" dirty="0">
              <a:solidFill>
                <a:schemeClr val="bg1"/>
              </a:solidFill>
              <a:latin typeface="+mn-lt"/>
              <a:ea typeface="Poppins"/>
              <a:cs typeface="Poppins"/>
              <a:sym typeface="Poppins"/>
            </a:endParaRPr>
          </a:p>
        </p:txBody>
      </p:sp>
      <p:sp>
        <p:nvSpPr>
          <p:cNvPr id="146" name="Google Shape;146;p14"/>
          <p:cNvSpPr/>
          <p:nvPr/>
        </p:nvSpPr>
        <p:spPr>
          <a:xfrm>
            <a:off x="8063084" y="483292"/>
            <a:ext cx="669600" cy="577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47" name="Google Shape;147;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8" name="TextBox 7">
            <a:extLst>
              <a:ext uri="{FF2B5EF4-FFF2-40B4-BE49-F238E27FC236}">
                <a16:creationId xmlns:a16="http://schemas.microsoft.com/office/drawing/2014/main" id="{1BAA43F4-AF80-46F1-A8B1-29009583B5B4}"/>
              </a:ext>
            </a:extLst>
          </p:cNvPr>
          <p:cNvSpPr txBox="1"/>
          <p:nvPr/>
        </p:nvSpPr>
        <p:spPr>
          <a:xfrm>
            <a:off x="323711" y="2089384"/>
            <a:ext cx="8705573" cy="1123384"/>
          </a:xfrm>
          <a:prstGeom prst="rect">
            <a:avLst/>
          </a:prstGeom>
          <a:noFill/>
        </p:spPr>
        <p:txBody>
          <a:bodyPr wrap="square">
            <a:spAutoFit/>
          </a:bodyPr>
          <a:lstStyle/>
          <a:p>
            <a:pPr algn="just">
              <a:spcAft>
                <a:spcPts val="1500"/>
              </a:spcAft>
            </a:pPr>
            <a:r>
              <a:rPr lang="vi-VN" dirty="0">
                <a:solidFill>
                  <a:schemeClr val="bg1"/>
                </a:solidFill>
              </a:rPr>
              <a:t>- Mô hình đạt độ chính xác trên 97% ở tập huấn luyện.</a:t>
            </a:r>
          </a:p>
          <a:p>
            <a:pPr algn="just">
              <a:spcAft>
                <a:spcPts val="1500"/>
              </a:spcAft>
            </a:pPr>
            <a:r>
              <a:rPr lang="vi-VN" dirty="0">
                <a:solidFill>
                  <a:schemeClr val="bg1"/>
                </a:solidFill>
              </a:rPr>
              <a:t>- EarlyStopping giúp ngăn overfitting và giữ lại trọng số tốt nhất dựa trên tập validation.</a:t>
            </a:r>
          </a:p>
          <a:p>
            <a:pPr algn="just">
              <a:spcAft>
                <a:spcPts val="1500"/>
              </a:spcAft>
            </a:pPr>
            <a:r>
              <a:rPr lang="vi-VN" dirty="0">
                <a:solidFill>
                  <a:schemeClr val="bg1"/>
                </a:solidFill>
              </a:rPr>
              <a:t>- Đường cong học cho thấy mô hình hội tụ tốt sau khoảng 5–8 epoch.</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63003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306"/>
        <p:cNvGrpSpPr/>
        <p:nvPr/>
      </p:nvGrpSpPr>
      <p:grpSpPr>
        <a:xfrm>
          <a:off x="0" y="0"/>
          <a:ext cx="0" cy="0"/>
          <a:chOff x="0" y="0"/>
          <a:chExt cx="0" cy="0"/>
        </a:xfrm>
      </p:grpSpPr>
      <p:sp>
        <p:nvSpPr>
          <p:cNvPr id="307" name="Google Shape;307;p24"/>
          <p:cNvSpPr/>
          <p:nvPr/>
        </p:nvSpPr>
        <p:spPr>
          <a:xfrm>
            <a:off x="7023172" y="0"/>
            <a:ext cx="2121000" cy="3969000"/>
          </a:xfrm>
          <a:prstGeom prst="rect">
            <a:avLst/>
          </a:prstGeom>
          <a:solidFill>
            <a:schemeClr val="accent5">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308" name="Google Shape;308;p24"/>
          <p:cNvSpPr/>
          <p:nvPr/>
        </p:nvSpPr>
        <p:spPr>
          <a:xfrm>
            <a:off x="7023172" y="3969054"/>
            <a:ext cx="2121000" cy="1174500"/>
          </a:xfrm>
          <a:prstGeom prst="rect">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309" name="Google Shape;309;p24"/>
          <p:cNvSpPr txBox="1"/>
          <p:nvPr/>
        </p:nvSpPr>
        <p:spPr>
          <a:xfrm>
            <a:off x="-4969" y="253735"/>
            <a:ext cx="7128251" cy="461665"/>
          </a:xfrm>
          <a:prstGeom prst="rect">
            <a:avLst/>
          </a:prstGeom>
          <a:noFill/>
          <a:ln>
            <a:noFill/>
          </a:ln>
        </p:spPr>
        <p:txBody>
          <a:bodyPr spcFirstLastPara="1" wrap="square" lIns="0" tIns="0" rIns="0" bIns="0" anchor="t" anchorCtr="0">
            <a:spAutoFit/>
          </a:bodyPr>
          <a:lstStyle/>
          <a:p>
            <a:pPr lvl="0" algn="ctr"/>
            <a:r>
              <a:rPr lang="en-US" sz="3000" b="1">
                <a:solidFill>
                  <a:schemeClr val="bg1"/>
                </a:solidFill>
                <a:latin typeface="+mn-lt"/>
                <a:ea typeface="Poppins"/>
                <a:cs typeface="Poppins"/>
                <a:sym typeface="Poppins"/>
              </a:rPr>
              <a:t>Kết quả huấn luyện</a:t>
            </a:r>
            <a:endParaRPr sz="3000" b="1" dirty="0">
              <a:solidFill>
                <a:schemeClr val="bg1"/>
              </a:solidFill>
              <a:latin typeface="+mn-lt"/>
              <a:ea typeface="Poppins"/>
              <a:cs typeface="Poppins"/>
              <a:sym typeface="Poppins"/>
            </a:endParaRPr>
          </a:p>
        </p:txBody>
      </p:sp>
      <p:sp>
        <p:nvSpPr>
          <p:cNvPr id="310" name="Google Shape;310;p24"/>
          <p:cNvSpPr/>
          <p:nvPr/>
        </p:nvSpPr>
        <p:spPr>
          <a:xfrm>
            <a:off x="6949384" y="-1806876"/>
            <a:ext cx="3368192" cy="336819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11" name="Google Shape;311;p24"/>
          <p:cNvSpPr/>
          <p:nvPr/>
        </p:nvSpPr>
        <p:spPr>
          <a:xfrm>
            <a:off x="7243863" y="-1512397"/>
            <a:ext cx="2780348" cy="2780348"/>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12" name="Google Shape;312;p24"/>
          <p:cNvSpPr/>
          <p:nvPr/>
        </p:nvSpPr>
        <p:spPr>
          <a:xfrm rot="-5400000">
            <a:off x="8044481" y="4228900"/>
            <a:ext cx="129000" cy="7839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13" name="Google Shape;313;p24"/>
          <p:cNvSpPr/>
          <p:nvPr/>
        </p:nvSpPr>
        <p:spPr>
          <a:xfrm>
            <a:off x="7717031" y="2571750"/>
            <a:ext cx="736500" cy="6348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314" name="Google Shape;314;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12" name="Picture 11"/>
          <p:cNvPicPr/>
          <p:nvPr/>
        </p:nvPicPr>
        <p:blipFill>
          <a:blip r:embed="rId3"/>
          <a:stretch>
            <a:fillRect/>
          </a:stretch>
        </p:blipFill>
        <p:spPr>
          <a:xfrm>
            <a:off x="421932" y="1154520"/>
            <a:ext cx="6274447" cy="3530830"/>
          </a:xfrm>
          <a:prstGeom prst="rect">
            <a:avLst/>
          </a:prstGeom>
        </p:spPr>
      </p:pic>
    </p:spTree>
    <p:extLst>
      <p:ext uri="{BB962C8B-B14F-4D97-AF65-F5344CB8AC3E}">
        <p14:creationId xmlns:p14="http://schemas.microsoft.com/office/powerpoint/2010/main" val="3403332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24"/>
        <p:cNvGrpSpPr/>
        <p:nvPr/>
      </p:nvGrpSpPr>
      <p:grpSpPr>
        <a:xfrm>
          <a:off x="0" y="0"/>
          <a:ext cx="0" cy="0"/>
          <a:chOff x="0" y="0"/>
          <a:chExt cx="0" cy="0"/>
        </a:xfrm>
      </p:grpSpPr>
      <p:sp>
        <p:nvSpPr>
          <p:cNvPr id="125" name="Google Shape;125;p14"/>
          <p:cNvSpPr/>
          <p:nvPr/>
        </p:nvSpPr>
        <p:spPr>
          <a:xfrm rot="-5400000">
            <a:off x="7644301" y="13730"/>
            <a:ext cx="1513200" cy="1485600"/>
          </a:xfrm>
          <a:prstGeom prst="rect">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6" name="Google Shape;126;p14"/>
          <p:cNvSpPr/>
          <p:nvPr/>
        </p:nvSpPr>
        <p:spPr>
          <a:xfrm rot="-5400000">
            <a:off x="3070178" y="-3072161"/>
            <a:ext cx="1513200" cy="7649700"/>
          </a:xfrm>
          <a:prstGeom prst="rect">
            <a:avLst/>
          </a:prstGeom>
          <a:solidFill>
            <a:schemeClr val="accent4">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7" name="Google Shape;127;p14"/>
          <p:cNvSpPr txBox="1"/>
          <p:nvPr/>
        </p:nvSpPr>
        <p:spPr>
          <a:xfrm>
            <a:off x="514350" y="522899"/>
            <a:ext cx="6625500" cy="609398"/>
          </a:xfrm>
          <a:prstGeom prst="rect">
            <a:avLst/>
          </a:prstGeom>
          <a:noFill/>
          <a:ln>
            <a:noFill/>
          </a:ln>
        </p:spPr>
        <p:txBody>
          <a:bodyPr spcFirstLastPara="1" wrap="square" lIns="0" tIns="0" rIns="0" bIns="0" anchor="t" anchorCtr="0">
            <a:spAutoFit/>
          </a:bodyPr>
          <a:lstStyle/>
          <a:p>
            <a:pPr lvl="0">
              <a:lnSpc>
                <a:spcPct val="120000"/>
              </a:lnSpc>
            </a:pPr>
            <a:r>
              <a:rPr lang="vi-VN" sz="3200" dirty="0">
                <a:solidFill>
                  <a:schemeClr val="bg1"/>
                </a:solidFill>
                <a:latin typeface="+mn-lt"/>
                <a:ea typeface="Poppins"/>
                <a:cs typeface="Poppins"/>
                <a:sym typeface="Poppins"/>
              </a:rPr>
              <a:t>KẾT QUẢ THỰC NGHIỆM</a:t>
            </a:r>
            <a:endParaRPr sz="3200" dirty="0">
              <a:solidFill>
                <a:schemeClr val="bg1"/>
              </a:solidFill>
              <a:latin typeface="+mn-lt"/>
              <a:ea typeface="Poppins"/>
              <a:cs typeface="Poppins"/>
              <a:sym typeface="Poppins"/>
            </a:endParaRPr>
          </a:p>
        </p:txBody>
      </p:sp>
      <p:sp>
        <p:nvSpPr>
          <p:cNvPr id="146" name="Google Shape;146;p14"/>
          <p:cNvSpPr/>
          <p:nvPr/>
        </p:nvSpPr>
        <p:spPr>
          <a:xfrm>
            <a:off x="8063084" y="483292"/>
            <a:ext cx="669600" cy="577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47" name="Google Shape;147;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8" name="TextBox 7">
            <a:extLst>
              <a:ext uri="{FF2B5EF4-FFF2-40B4-BE49-F238E27FC236}">
                <a16:creationId xmlns:a16="http://schemas.microsoft.com/office/drawing/2014/main" id="{1BAA43F4-AF80-46F1-A8B1-29009583B5B4}"/>
              </a:ext>
            </a:extLst>
          </p:cNvPr>
          <p:cNvSpPr txBox="1"/>
          <p:nvPr/>
        </p:nvSpPr>
        <p:spPr>
          <a:xfrm>
            <a:off x="323711" y="1992581"/>
            <a:ext cx="8705573" cy="1123384"/>
          </a:xfrm>
          <a:prstGeom prst="rect">
            <a:avLst/>
          </a:prstGeom>
          <a:noFill/>
        </p:spPr>
        <p:txBody>
          <a:bodyPr wrap="square">
            <a:spAutoFit/>
          </a:bodyPr>
          <a:lstStyle/>
          <a:p>
            <a:pPr algn="just">
              <a:spcAft>
                <a:spcPts val="1500"/>
              </a:spcAft>
            </a:pPr>
            <a:r>
              <a:rPr lang="vi-VN" dirty="0">
                <a:solidFill>
                  <a:schemeClr val="bg1"/>
                </a:solidFill>
              </a:rPr>
              <a:t>- Hệ thống đạt độ chính xác trên 95% khi thử với hơn 100 ảnh chữ số viết tay từ bài thi thực tế.</a:t>
            </a:r>
          </a:p>
          <a:p>
            <a:pPr algn="just">
              <a:spcAft>
                <a:spcPts val="1500"/>
              </a:spcAft>
            </a:pPr>
            <a:r>
              <a:rPr lang="vi-VN" dirty="0">
                <a:solidFill>
                  <a:schemeClr val="bg1"/>
                </a:solidFill>
              </a:rPr>
              <a:t>- Nhận dạng tốt với chữ số rõ nét, đều và giống dữ liệu huấn luyện.</a:t>
            </a:r>
          </a:p>
          <a:p>
            <a:pPr algn="just">
              <a:spcAft>
                <a:spcPts val="1500"/>
              </a:spcAft>
            </a:pPr>
            <a:r>
              <a:rPr lang="vi-VN" dirty="0">
                <a:solidFill>
                  <a:schemeClr val="bg1"/>
                </a:solidFill>
              </a:rPr>
              <a:t>- Với chữ số ngoáy, lệch hoặc khó đọc, độ chính xác giảm nhưng vẫn ở mức chấp nhận được.</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62162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24"/>
        <p:cNvGrpSpPr/>
        <p:nvPr/>
      </p:nvGrpSpPr>
      <p:grpSpPr>
        <a:xfrm>
          <a:off x="0" y="0"/>
          <a:ext cx="0" cy="0"/>
          <a:chOff x="0" y="0"/>
          <a:chExt cx="0" cy="0"/>
        </a:xfrm>
      </p:grpSpPr>
      <p:sp>
        <p:nvSpPr>
          <p:cNvPr id="125" name="Google Shape;125;p14"/>
          <p:cNvSpPr/>
          <p:nvPr/>
        </p:nvSpPr>
        <p:spPr>
          <a:xfrm rot="-5400000">
            <a:off x="7644301" y="13730"/>
            <a:ext cx="1513200" cy="1485600"/>
          </a:xfrm>
          <a:prstGeom prst="rect">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6" name="Google Shape;126;p14"/>
          <p:cNvSpPr/>
          <p:nvPr/>
        </p:nvSpPr>
        <p:spPr>
          <a:xfrm rot="-5400000">
            <a:off x="3070178" y="-3072161"/>
            <a:ext cx="1513200" cy="7649700"/>
          </a:xfrm>
          <a:prstGeom prst="rect">
            <a:avLst/>
          </a:prstGeom>
          <a:solidFill>
            <a:schemeClr val="accent4">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7" name="Google Shape;127;p14"/>
          <p:cNvSpPr txBox="1"/>
          <p:nvPr/>
        </p:nvSpPr>
        <p:spPr>
          <a:xfrm>
            <a:off x="514350" y="522899"/>
            <a:ext cx="6625500" cy="609398"/>
          </a:xfrm>
          <a:prstGeom prst="rect">
            <a:avLst/>
          </a:prstGeom>
          <a:noFill/>
          <a:ln>
            <a:noFill/>
          </a:ln>
        </p:spPr>
        <p:txBody>
          <a:bodyPr spcFirstLastPara="1" wrap="square" lIns="0" tIns="0" rIns="0" bIns="0" anchor="t" anchorCtr="0">
            <a:spAutoFit/>
          </a:bodyPr>
          <a:lstStyle/>
          <a:p>
            <a:pPr lvl="0">
              <a:lnSpc>
                <a:spcPct val="120000"/>
              </a:lnSpc>
            </a:pPr>
            <a:r>
              <a:rPr lang="vi-VN" sz="3200" dirty="0">
                <a:solidFill>
                  <a:schemeClr val="bg1"/>
                </a:solidFill>
                <a:latin typeface="+mn-lt"/>
                <a:ea typeface="Poppins"/>
                <a:cs typeface="Poppins"/>
                <a:sym typeface="Poppins"/>
              </a:rPr>
              <a:t>ĐÁNH GIÁ CHUNG</a:t>
            </a:r>
            <a:endParaRPr sz="3200" dirty="0">
              <a:solidFill>
                <a:schemeClr val="bg1"/>
              </a:solidFill>
              <a:latin typeface="+mn-lt"/>
              <a:ea typeface="Poppins"/>
              <a:cs typeface="Poppins"/>
              <a:sym typeface="Poppins"/>
            </a:endParaRPr>
          </a:p>
        </p:txBody>
      </p:sp>
      <p:sp>
        <p:nvSpPr>
          <p:cNvPr id="146" name="Google Shape;146;p14"/>
          <p:cNvSpPr/>
          <p:nvPr/>
        </p:nvSpPr>
        <p:spPr>
          <a:xfrm>
            <a:off x="8063084" y="483292"/>
            <a:ext cx="669600" cy="577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47" name="Google Shape;147;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8" name="TextBox 7">
            <a:extLst>
              <a:ext uri="{FF2B5EF4-FFF2-40B4-BE49-F238E27FC236}">
                <a16:creationId xmlns:a16="http://schemas.microsoft.com/office/drawing/2014/main" id="{1BAA43F4-AF80-46F1-A8B1-29009583B5B4}"/>
              </a:ext>
            </a:extLst>
          </p:cNvPr>
          <p:cNvSpPr txBox="1"/>
          <p:nvPr/>
        </p:nvSpPr>
        <p:spPr>
          <a:xfrm>
            <a:off x="202268" y="2004266"/>
            <a:ext cx="9098895" cy="1123384"/>
          </a:xfrm>
          <a:prstGeom prst="rect">
            <a:avLst/>
          </a:prstGeom>
          <a:noFill/>
        </p:spPr>
        <p:txBody>
          <a:bodyPr wrap="square">
            <a:spAutoFit/>
          </a:bodyPr>
          <a:lstStyle/>
          <a:p>
            <a:pPr algn="just">
              <a:spcAft>
                <a:spcPts val="1500"/>
              </a:spcAft>
            </a:pPr>
            <a:r>
              <a:rPr lang="vi-VN" dirty="0">
                <a:solidFill>
                  <a:schemeClr val="bg1"/>
                </a:solidFill>
              </a:rPr>
              <a:t>- Hệ thống gọn nhẹ, dễ dùng và dễ triển khai trên máy tính cá nhân.</a:t>
            </a:r>
          </a:p>
          <a:p>
            <a:pPr algn="just">
              <a:spcAft>
                <a:spcPts val="1500"/>
              </a:spcAft>
            </a:pPr>
            <a:r>
              <a:rPr lang="vi-VN" dirty="0">
                <a:solidFill>
                  <a:schemeClr val="bg1"/>
                </a:solidFill>
              </a:rPr>
              <a:t>- Thời gian dự đoán trung bình cho mỗi ảnh chỉ khoảng vài mili-giây.</a:t>
            </a:r>
          </a:p>
          <a:p>
            <a:pPr algn="just">
              <a:spcAft>
                <a:spcPts val="1500"/>
              </a:spcAft>
            </a:pPr>
            <a:r>
              <a:rPr lang="vi-VN" dirty="0">
                <a:solidFill>
                  <a:schemeClr val="bg1"/>
                </a:solidFill>
              </a:rPr>
              <a:t>- Phù hợp để tích hợp vào phần mềm điểm danh, bảng điểm hoặc ứng dụng chấm thi tự động trong trường học.</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56982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24"/>
        <p:cNvGrpSpPr/>
        <p:nvPr/>
      </p:nvGrpSpPr>
      <p:grpSpPr>
        <a:xfrm>
          <a:off x="0" y="0"/>
          <a:ext cx="0" cy="0"/>
          <a:chOff x="0" y="0"/>
          <a:chExt cx="0" cy="0"/>
        </a:xfrm>
      </p:grpSpPr>
      <p:sp>
        <p:nvSpPr>
          <p:cNvPr id="125" name="Google Shape;125;p14"/>
          <p:cNvSpPr/>
          <p:nvPr/>
        </p:nvSpPr>
        <p:spPr>
          <a:xfrm rot="-5400000">
            <a:off x="7644301" y="13730"/>
            <a:ext cx="1513200" cy="1485600"/>
          </a:xfrm>
          <a:prstGeom prst="rect">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6" name="Google Shape;126;p14"/>
          <p:cNvSpPr/>
          <p:nvPr/>
        </p:nvSpPr>
        <p:spPr>
          <a:xfrm rot="-5400000">
            <a:off x="3070178" y="-3072161"/>
            <a:ext cx="1513200" cy="7649700"/>
          </a:xfrm>
          <a:prstGeom prst="rect">
            <a:avLst/>
          </a:prstGeom>
          <a:solidFill>
            <a:schemeClr val="accent4">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7" name="Google Shape;127;p14"/>
          <p:cNvSpPr txBox="1"/>
          <p:nvPr/>
        </p:nvSpPr>
        <p:spPr>
          <a:xfrm>
            <a:off x="366866" y="421911"/>
            <a:ext cx="7405534" cy="590931"/>
          </a:xfrm>
          <a:prstGeom prst="rect">
            <a:avLst/>
          </a:prstGeom>
          <a:noFill/>
          <a:ln>
            <a:noFill/>
          </a:ln>
        </p:spPr>
        <p:txBody>
          <a:bodyPr spcFirstLastPara="1" wrap="square" lIns="0" tIns="0" rIns="0" bIns="0" anchor="t" anchorCtr="0">
            <a:spAutoFit/>
          </a:bodyPr>
          <a:lstStyle/>
          <a:p>
            <a:pPr lvl="0">
              <a:lnSpc>
                <a:spcPct val="120000"/>
              </a:lnSpc>
            </a:pPr>
            <a:r>
              <a:rPr lang="vi-VN" sz="3200">
                <a:solidFill>
                  <a:schemeClr val="bg1"/>
                </a:solidFill>
                <a:latin typeface="+mn-lt"/>
                <a:ea typeface="Poppins"/>
                <a:cs typeface="Poppins"/>
                <a:sym typeface="Poppins"/>
              </a:rPr>
              <a:t>KẾT LUẬN VÀ HƯỚNG PHÁT TRIỂN</a:t>
            </a:r>
            <a:endParaRPr sz="3200" dirty="0">
              <a:solidFill>
                <a:schemeClr val="bg1"/>
              </a:solidFill>
              <a:latin typeface="+mn-lt"/>
              <a:ea typeface="Poppins"/>
              <a:cs typeface="Poppins"/>
              <a:sym typeface="Poppins"/>
            </a:endParaRPr>
          </a:p>
        </p:txBody>
      </p:sp>
      <p:sp>
        <p:nvSpPr>
          <p:cNvPr id="146" name="Google Shape;146;p14"/>
          <p:cNvSpPr/>
          <p:nvPr/>
        </p:nvSpPr>
        <p:spPr>
          <a:xfrm>
            <a:off x="8063084" y="483292"/>
            <a:ext cx="669600" cy="577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47" name="Google Shape;147;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8" name="TextBox 7">
            <a:extLst>
              <a:ext uri="{FF2B5EF4-FFF2-40B4-BE49-F238E27FC236}">
                <a16:creationId xmlns:a16="http://schemas.microsoft.com/office/drawing/2014/main" id="{1BAA43F4-AF80-46F1-A8B1-29009583B5B4}"/>
              </a:ext>
            </a:extLst>
          </p:cNvPr>
          <p:cNvSpPr txBox="1"/>
          <p:nvPr/>
        </p:nvSpPr>
        <p:spPr>
          <a:xfrm>
            <a:off x="45105" y="1560524"/>
            <a:ext cx="9098895" cy="3185487"/>
          </a:xfrm>
          <a:prstGeom prst="rect">
            <a:avLst/>
          </a:prstGeom>
          <a:noFill/>
        </p:spPr>
        <p:txBody>
          <a:bodyPr wrap="square">
            <a:spAutoFit/>
          </a:bodyPr>
          <a:lstStyle/>
          <a:p>
            <a:pPr algn="just">
              <a:spcAft>
                <a:spcPts val="1500"/>
              </a:spcAft>
            </a:pPr>
            <a:r>
              <a:rPr lang="vi-VN" b="1" dirty="0">
                <a:solidFill>
                  <a:schemeClr val="bg1"/>
                </a:solidFill>
              </a:rPr>
              <a:t>Tóm tắt:</a:t>
            </a:r>
          </a:p>
          <a:p>
            <a:pPr algn="just">
              <a:spcAft>
                <a:spcPts val="1500"/>
              </a:spcAft>
            </a:pPr>
            <a:r>
              <a:rPr lang="vi-VN" dirty="0">
                <a:solidFill>
                  <a:schemeClr val="bg1"/>
                </a:solidFill>
              </a:rPr>
              <a:t>Mô hình CNN được xây dựng để nhận diện chữ số viết tay từ ảnh, với độ chính xác &gt;95%. Hệ thống hỗ trợ giáo viên dự đoán điểm nhanh chóng từ ảnh, sử dụng dữ liệu kết hợp từ MNIST và ảnh tự thu thập.</a:t>
            </a:r>
          </a:p>
          <a:p>
            <a:pPr algn="just">
              <a:spcAft>
                <a:spcPts val="1500"/>
              </a:spcAft>
            </a:pPr>
            <a:r>
              <a:rPr lang="vi-VN" b="1" dirty="0">
                <a:solidFill>
                  <a:schemeClr val="bg1"/>
                </a:solidFill>
              </a:rPr>
              <a:t>Hạn chế:</a:t>
            </a:r>
          </a:p>
          <a:p>
            <a:pPr algn="just">
              <a:spcAft>
                <a:spcPts val="1500"/>
              </a:spcAft>
            </a:pPr>
            <a:r>
              <a:rPr lang="vi-VN" dirty="0">
                <a:solidFill>
                  <a:schemeClr val="bg1"/>
                </a:solidFill>
              </a:rPr>
              <a:t>Kết quả có thể sai với chữ số ngoáy, mờ hoặc lệch khung.Chỉ nhận diện một chữ số, chưa hỗ trợ nhận diện nhiều chữ số liên tiếp.Kết quả chỉ được xuất ra console, chưa có giao diện hoặc xuất file Excel.</a:t>
            </a:r>
          </a:p>
          <a:p>
            <a:pPr algn="just">
              <a:spcAft>
                <a:spcPts val="1500"/>
              </a:spcAft>
            </a:pPr>
            <a:r>
              <a:rPr lang="vi-VN" b="1" dirty="0">
                <a:solidFill>
                  <a:schemeClr val="bg1"/>
                </a:solidFill>
              </a:rPr>
              <a:t>Hướng phát triển:</a:t>
            </a:r>
          </a:p>
          <a:p>
            <a:pPr algn="just">
              <a:spcAft>
                <a:spcPts val="1500"/>
              </a:spcAft>
            </a:pPr>
            <a:r>
              <a:rPr lang="vi-VN" dirty="0">
                <a:solidFill>
                  <a:schemeClr val="bg1"/>
                </a:solidFill>
              </a:rPr>
              <a:t>Tích hợp OCR và mô hình phân loại để tự động tách thông tin "MSSV - Họ tên - Điểm".</a:t>
            </a:r>
          </a:p>
          <a:p>
            <a:pPr algn="just">
              <a:spcAft>
                <a:spcPts val="1500"/>
              </a:spcAft>
            </a:pPr>
            <a:r>
              <a:rPr lang="vi-VN" dirty="0">
                <a:solidFill>
                  <a:schemeClr val="bg1"/>
                </a:solidFill>
              </a:rPr>
              <a:t>Phát triển giao diện web hoặc ứng dụng cho phép upload ảnh và nhận kết quả dưới dạng file Excel.</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36642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340"/>
        <p:cNvGrpSpPr/>
        <p:nvPr/>
      </p:nvGrpSpPr>
      <p:grpSpPr>
        <a:xfrm>
          <a:off x="0" y="0"/>
          <a:ext cx="0" cy="0"/>
          <a:chOff x="0" y="0"/>
          <a:chExt cx="0" cy="0"/>
        </a:xfrm>
      </p:grpSpPr>
      <p:sp>
        <p:nvSpPr>
          <p:cNvPr id="341" name="Google Shape;341;p27"/>
          <p:cNvSpPr/>
          <p:nvPr/>
        </p:nvSpPr>
        <p:spPr>
          <a:xfrm>
            <a:off x="0" y="3995036"/>
            <a:ext cx="4572000" cy="1148400"/>
          </a:xfrm>
          <a:prstGeom prst="rect">
            <a:avLst/>
          </a:prstGeom>
          <a:solidFill>
            <a:srgbClr val="1C1D3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344" name="Google Shape;344;p27"/>
          <p:cNvSpPr txBox="1"/>
          <p:nvPr/>
        </p:nvSpPr>
        <p:spPr>
          <a:xfrm>
            <a:off x="235992" y="1574786"/>
            <a:ext cx="8672016" cy="147732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vi-VN" sz="3200" dirty="0">
                <a:solidFill>
                  <a:schemeClr val="lt1"/>
                </a:solidFill>
                <a:latin typeface="+mj-lt"/>
                <a:ea typeface="Poppins"/>
                <a:cs typeface="Poppins"/>
                <a:sym typeface="Poppins"/>
              </a:rPr>
              <a:t>CẢM ƠN </a:t>
            </a:r>
          </a:p>
          <a:p>
            <a:pPr marL="0" marR="0" lvl="0" indent="0" algn="ctr" rtl="0">
              <a:lnSpc>
                <a:spcPct val="100000"/>
              </a:lnSpc>
              <a:spcBef>
                <a:spcPts val="0"/>
              </a:spcBef>
              <a:spcAft>
                <a:spcPts val="0"/>
              </a:spcAft>
              <a:buNone/>
            </a:pPr>
            <a:r>
              <a:rPr lang="vi-VN" sz="3200" dirty="0">
                <a:solidFill>
                  <a:schemeClr val="lt1"/>
                </a:solidFill>
                <a:latin typeface="+mj-lt"/>
                <a:ea typeface="Poppins"/>
                <a:cs typeface="Poppins"/>
                <a:sym typeface="Poppins"/>
              </a:rPr>
              <a:t>THẦY VÀ CÁC BẠN</a:t>
            </a:r>
          </a:p>
          <a:p>
            <a:pPr marL="0" marR="0" lvl="0" indent="0" algn="ctr" rtl="0">
              <a:lnSpc>
                <a:spcPct val="100000"/>
              </a:lnSpc>
              <a:spcBef>
                <a:spcPts val="0"/>
              </a:spcBef>
              <a:spcAft>
                <a:spcPts val="0"/>
              </a:spcAft>
              <a:buNone/>
            </a:pPr>
            <a:r>
              <a:rPr lang="vi-VN" sz="3200" dirty="0">
                <a:solidFill>
                  <a:schemeClr val="lt1"/>
                </a:solidFill>
                <a:latin typeface="+mj-lt"/>
                <a:ea typeface="Poppins"/>
                <a:cs typeface="Poppins"/>
                <a:sym typeface="Poppins"/>
              </a:rPr>
              <a:t>ĐÃ LẮNG NGHE BÀI THUYẾT TRÌNH</a:t>
            </a:r>
            <a:endParaRPr sz="3200" dirty="0">
              <a:solidFill>
                <a:schemeClr val="lt1"/>
              </a:solidFill>
              <a:latin typeface="+mj-lt"/>
              <a:ea typeface="Poppins"/>
              <a:cs typeface="Poppins"/>
              <a:sym typeface="Poppins"/>
            </a:endParaRPr>
          </a:p>
        </p:txBody>
      </p:sp>
      <p:sp>
        <p:nvSpPr>
          <p:cNvPr id="346" name="Google Shape;346;p27"/>
          <p:cNvSpPr/>
          <p:nvPr/>
        </p:nvSpPr>
        <p:spPr>
          <a:xfrm>
            <a:off x="7244428" y="3995036"/>
            <a:ext cx="3368192" cy="336819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47" name="Google Shape;347;p27"/>
          <p:cNvSpPr/>
          <p:nvPr/>
        </p:nvSpPr>
        <p:spPr>
          <a:xfrm>
            <a:off x="7538906" y="4289514"/>
            <a:ext cx="2780348" cy="2780348"/>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48" name="Google Shape;348;p27"/>
          <p:cNvSpPr/>
          <p:nvPr/>
        </p:nvSpPr>
        <p:spPr>
          <a:xfrm>
            <a:off x="504960" y="4387871"/>
            <a:ext cx="484464" cy="484464"/>
          </a:xfrm>
          <a:custGeom>
            <a:avLst/>
            <a:gdLst/>
            <a:ahLst/>
            <a:cxnLst/>
            <a:rect l="l" t="t" r="r" b="b"/>
            <a:pathLst>
              <a:path w="1211159" h="1211159" extrusionOk="0">
                <a:moveTo>
                  <a:pt x="605580" y="302793"/>
                </a:moveTo>
                <a:lnTo>
                  <a:pt x="581785" y="420649"/>
                </a:lnTo>
                <a:cubicBezTo>
                  <a:pt x="547311" y="502156"/>
                  <a:pt x="478162" y="565426"/>
                  <a:pt x="392831" y="591967"/>
                </a:cubicBezTo>
                <a:lnTo>
                  <a:pt x="302794" y="605580"/>
                </a:lnTo>
                <a:lnTo>
                  <a:pt x="363813" y="611731"/>
                </a:lnTo>
                <a:cubicBezTo>
                  <a:pt x="482078" y="635931"/>
                  <a:pt x="575228" y="729081"/>
                  <a:pt x="599428" y="847346"/>
                </a:cubicBezTo>
                <a:lnTo>
                  <a:pt x="605579" y="908364"/>
                </a:lnTo>
                <a:lnTo>
                  <a:pt x="610308" y="854770"/>
                </a:lnTo>
                <a:cubicBezTo>
                  <a:pt x="632061" y="732992"/>
                  <a:pt x="726617" y="636436"/>
                  <a:pt x="847346" y="611731"/>
                </a:cubicBezTo>
                <a:lnTo>
                  <a:pt x="908365" y="605580"/>
                </a:lnTo>
                <a:lnTo>
                  <a:pt x="818329" y="591967"/>
                </a:lnTo>
                <a:cubicBezTo>
                  <a:pt x="732998" y="565426"/>
                  <a:pt x="663849" y="502156"/>
                  <a:pt x="629374" y="420649"/>
                </a:cubicBezTo>
                <a:close/>
                <a:moveTo>
                  <a:pt x="302790" y="0"/>
                </a:moveTo>
                <a:cubicBezTo>
                  <a:pt x="428210" y="0"/>
                  <a:pt x="535819" y="76255"/>
                  <a:pt x="581785" y="184931"/>
                </a:cubicBezTo>
                <a:lnTo>
                  <a:pt x="605580" y="302788"/>
                </a:lnTo>
                <a:lnTo>
                  <a:pt x="629374" y="184931"/>
                </a:lnTo>
                <a:cubicBezTo>
                  <a:pt x="675340" y="76255"/>
                  <a:pt x="782950" y="0"/>
                  <a:pt x="908369" y="0"/>
                </a:cubicBezTo>
                <a:cubicBezTo>
                  <a:pt x="1075595" y="0"/>
                  <a:pt x="1211159" y="135564"/>
                  <a:pt x="1211159" y="302790"/>
                </a:cubicBezTo>
                <a:cubicBezTo>
                  <a:pt x="1211159" y="449113"/>
                  <a:pt x="1107368" y="571194"/>
                  <a:pt x="969392" y="599428"/>
                </a:cubicBezTo>
                <a:lnTo>
                  <a:pt x="908374" y="605580"/>
                </a:lnTo>
                <a:lnTo>
                  <a:pt x="969392" y="611731"/>
                </a:lnTo>
                <a:cubicBezTo>
                  <a:pt x="1107368" y="639965"/>
                  <a:pt x="1211159" y="762046"/>
                  <a:pt x="1211159" y="908369"/>
                </a:cubicBezTo>
                <a:cubicBezTo>
                  <a:pt x="1211159" y="1075595"/>
                  <a:pt x="1075595" y="1211159"/>
                  <a:pt x="908369" y="1211159"/>
                </a:cubicBezTo>
                <a:cubicBezTo>
                  <a:pt x="762046" y="1211159"/>
                  <a:pt x="639965" y="1107368"/>
                  <a:pt x="611731" y="969392"/>
                </a:cubicBezTo>
                <a:lnTo>
                  <a:pt x="605580" y="908374"/>
                </a:lnTo>
                <a:lnTo>
                  <a:pt x="599428" y="969392"/>
                </a:lnTo>
                <a:cubicBezTo>
                  <a:pt x="571194" y="1107368"/>
                  <a:pt x="449113" y="1211159"/>
                  <a:pt x="302790" y="1211159"/>
                </a:cubicBezTo>
                <a:cubicBezTo>
                  <a:pt x="135564" y="1211159"/>
                  <a:pt x="0" y="1075595"/>
                  <a:pt x="0" y="908369"/>
                </a:cubicBezTo>
                <a:cubicBezTo>
                  <a:pt x="0" y="762046"/>
                  <a:pt x="103791" y="639965"/>
                  <a:pt x="241767" y="611731"/>
                </a:cubicBezTo>
                <a:lnTo>
                  <a:pt x="302785" y="605580"/>
                </a:lnTo>
                <a:lnTo>
                  <a:pt x="241767" y="599428"/>
                </a:lnTo>
                <a:cubicBezTo>
                  <a:pt x="103791" y="571194"/>
                  <a:pt x="0" y="449113"/>
                  <a:pt x="0" y="302790"/>
                </a:cubicBezTo>
                <a:cubicBezTo>
                  <a:pt x="0" y="135564"/>
                  <a:pt x="135564" y="0"/>
                  <a:pt x="302790" y="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latin typeface="Calibri"/>
              <a:ea typeface="Calibri"/>
              <a:cs typeface="Calibri"/>
              <a:sym typeface="Calibri"/>
            </a:endParaRPr>
          </a:p>
        </p:txBody>
      </p:sp>
      <p:sp>
        <p:nvSpPr>
          <p:cNvPr id="349" name="Google Shape;349;p27"/>
          <p:cNvSpPr/>
          <p:nvPr/>
        </p:nvSpPr>
        <p:spPr>
          <a:xfrm>
            <a:off x="3873198" y="3987195"/>
            <a:ext cx="1397700" cy="12048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Shape 151"/>
        <p:cNvGrpSpPr/>
        <p:nvPr/>
      </p:nvGrpSpPr>
      <p:grpSpPr>
        <a:xfrm>
          <a:off x="0" y="0"/>
          <a:ext cx="0" cy="0"/>
          <a:chOff x="0" y="0"/>
          <a:chExt cx="0" cy="0"/>
        </a:xfrm>
      </p:grpSpPr>
      <p:sp>
        <p:nvSpPr>
          <p:cNvPr id="152" name="Google Shape;152;p15"/>
          <p:cNvSpPr/>
          <p:nvPr/>
        </p:nvSpPr>
        <p:spPr>
          <a:xfrm>
            <a:off x="0" y="3938131"/>
            <a:ext cx="3505500" cy="1203300"/>
          </a:xfrm>
          <a:prstGeom prst="rect">
            <a:avLst/>
          </a:prstGeom>
          <a:solidFill>
            <a:schemeClr val="dk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3200" dirty="0">
              <a:solidFill>
                <a:schemeClr val="lt1"/>
              </a:solidFill>
              <a:latin typeface="Calibri"/>
              <a:ea typeface="Calibri"/>
              <a:cs typeface="Calibri"/>
              <a:sym typeface="Calibri"/>
            </a:endParaRPr>
          </a:p>
        </p:txBody>
      </p:sp>
      <p:sp>
        <p:nvSpPr>
          <p:cNvPr id="155" name="Google Shape;155;p15"/>
          <p:cNvSpPr txBox="1"/>
          <p:nvPr/>
        </p:nvSpPr>
        <p:spPr>
          <a:xfrm>
            <a:off x="4198200" y="2076412"/>
            <a:ext cx="6205400" cy="590931"/>
          </a:xfrm>
          <a:prstGeom prst="rect">
            <a:avLst/>
          </a:prstGeom>
          <a:noFill/>
          <a:ln>
            <a:noFill/>
          </a:ln>
        </p:spPr>
        <p:txBody>
          <a:bodyPr spcFirstLastPara="1" wrap="square" lIns="0" tIns="0" rIns="0" bIns="0" anchor="t" anchorCtr="0">
            <a:spAutoFit/>
          </a:bodyPr>
          <a:lstStyle/>
          <a:p>
            <a:pPr>
              <a:lnSpc>
                <a:spcPct val="120000"/>
              </a:lnSpc>
            </a:pPr>
            <a:r>
              <a:rPr lang="vi-VN" sz="3200" b="1" dirty="0">
                <a:solidFill>
                  <a:schemeClr val="bg1"/>
                </a:solidFill>
              </a:rPr>
              <a:t>1. GIỚI THIỆU ĐỀ TÀI</a:t>
            </a:r>
            <a:endParaRPr sz="3200" dirty="0">
              <a:solidFill>
                <a:schemeClr val="bg1"/>
              </a:solidFill>
              <a:latin typeface="Poppins"/>
              <a:ea typeface="Poppins"/>
              <a:cs typeface="Poppins"/>
              <a:sym typeface="Poppins"/>
            </a:endParaRPr>
          </a:p>
        </p:txBody>
      </p:sp>
      <p:sp>
        <p:nvSpPr>
          <p:cNvPr id="157" name="Google Shape;157;p15"/>
          <p:cNvSpPr/>
          <p:nvPr/>
        </p:nvSpPr>
        <p:spPr>
          <a:xfrm>
            <a:off x="514872" y="4308355"/>
            <a:ext cx="469324" cy="469324"/>
          </a:xfrm>
          <a:custGeom>
            <a:avLst/>
            <a:gdLst/>
            <a:ahLst/>
            <a:cxnLst/>
            <a:rect l="l" t="t" r="r" b="b"/>
            <a:pathLst>
              <a:path w="1211159" h="1211159" extrusionOk="0">
                <a:moveTo>
                  <a:pt x="605580" y="302793"/>
                </a:moveTo>
                <a:lnTo>
                  <a:pt x="581785" y="420649"/>
                </a:lnTo>
                <a:cubicBezTo>
                  <a:pt x="547311" y="502156"/>
                  <a:pt x="478162" y="565426"/>
                  <a:pt x="392831" y="591967"/>
                </a:cubicBezTo>
                <a:lnTo>
                  <a:pt x="302794" y="605580"/>
                </a:lnTo>
                <a:lnTo>
                  <a:pt x="363813" y="611731"/>
                </a:lnTo>
                <a:cubicBezTo>
                  <a:pt x="482078" y="635931"/>
                  <a:pt x="575228" y="729081"/>
                  <a:pt x="599428" y="847346"/>
                </a:cubicBezTo>
                <a:lnTo>
                  <a:pt x="605579" y="908364"/>
                </a:lnTo>
                <a:lnTo>
                  <a:pt x="610308" y="854770"/>
                </a:lnTo>
                <a:cubicBezTo>
                  <a:pt x="632061" y="732992"/>
                  <a:pt x="726617" y="636436"/>
                  <a:pt x="847346" y="611731"/>
                </a:cubicBezTo>
                <a:lnTo>
                  <a:pt x="908365" y="605580"/>
                </a:lnTo>
                <a:lnTo>
                  <a:pt x="818329" y="591967"/>
                </a:lnTo>
                <a:cubicBezTo>
                  <a:pt x="732998" y="565426"/>
                  <a:pt x="663849" y="502156"/>
                  <a:pt x="629374" y="420649"/>
                </a:cubicBezTo>
                <a:close/>
                <a:moveTo>
                  <a:pt x="302790" y="0"/>
                </a:moveTo>
                <a:cubicBezTo>
                  <a:pt x="428210" y="0"/>
                  <a:pt x="535819" y="76255"/>
                  <a:pt x="581785" y="184931"/>
                </a:cubicBezTo>
                <a:lnTo>
                  <a:pt x="605580" y="302788"/>
                </a:lnTo>
                <a:lnTo>
                  <a:pt x="629374" y="184931"/>
                </a:lnTo>
                <a:cubicBezTo>
                  <a:pt x="675340" y="76255"/>
                  <a:pt x="782950" y="0"/>
                  <a:pt x="908369" y="0"/>
                </a:cubicBezTo>
                <a:cubicBezTo>
                  <a:pt x="1075595" y="0"/>
                  <a:pt x="1211159" y="135564"/>
                  <a:pt x="1211159" y="302790"/>
                </a:cubicBezTo>
                <a:cubicBezTo>
                  <a:pt x="1211159" y="449113"/>
                  <a:pt x="1107368" y="571194"/>
                  <a:pt x="969392" y="599428"/>
                </a:cubicBezTo>
                <a:lnTo>
                  <a:pt x="908374" y="605580"/>
                </a:lnTo>
                <a:lnTo>
                  <a:pt x="969392" y="611731"/>
                </a:lnTo>
                <a:cubicBezTo>
                  <a:pt x="1107368" y="639965"/>
                  <a:pt x="1211159" y="762046"/>
                  <a:pt x="1211159" y="908369"/>
                </a:cubicBezTo>
                <a:cubicBezTo>
                  <a:pt x="1211159" y="1075595"/>
                  <a:pt x="1075595" y="1211159"/>
                  <a:pt x="908369" y="1211159"/>
                </a:cubicBezTo>
                <a:cubicBezTo>
                  <a:pt x="762046" y="1211159"/>
                  <a:pt x="639965" y="1107368"/>
                  <a:pt x="611731" y="969392"/>
                </a:cubicBezTo>
                <a:lnTo>
                  <a:pt x="605580" y="908374"/>
                </a:lnTo>
                <a:lnTo>
                  <a:pt x="599428" y="969392"/>
                </a:lnTo>
                <a:cubicBezTo>
                  <a:pt x="571194" y="1107368"/>
                  <a:pt x="449113" y="1211159"/>
                  <a:pt x="302790" y="1211159"/>
                </a:cubicBezTo>
                <a:cubicBezTo>
                  <a:pt x="135564" y="1211159"/>
                  <a:pt x="0" y="1075595"/>
                  <a:pt x="0" y="908369"/>
                </a:cubicBezTo>
                <a:cubicBezTo>
                  <a:pt x="0" y="762046"/>
                  <a:pt x="103791" y="639965"/>
                  <a:pt x="241767" y="611731"/>
                </a:cubicBezTo>
                <a:lnTo>
                  <a:pt x="302785" y="605580"/>
                </a:lnTo>
                <a:lnTo>
                  <a:pt x="241767" y="599428"/>
                </a:lnTo>
                <a:cubicBezTo>
                  <a:pt x="103791" y="571194"/>
                  <a:pt x="0" y="449113"/>
                  <a:pt x="0" y="302790"/>
                </a:cubicBezTo>
                <a:cubicBezTo>
                  <a:pt x="0" y="135564"/>
                  <a:pt x="135564" y="0"/>
                  <a:pt x="302790" y="0"/>
                </a:cubicBezTo>
                <a:close/>
              </a:path>
            </a:pathLst>
          </a:custGeom>
          <a:solidFill>
            <a:schemeClr val="accent5"/>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latin typeface="Calibri"/>
              <a:ea typeface="Calibri"/>
              <a:cs typeface="Calibri"/>
              <a:sym typeface="Calibri"/>
            </a:endParaRPr>
          </a:p>
        </p:txBody>
      </p:sp>
      <p:sp>
        <p:nvSpPr>
          <p:cNvPr id="158" name="Google Shape;158;p15"/>
          <p:cNvSpPr/>
          <p:nvPr/>
        </p:nvSpPr>
        <p:spPr>
          <a:xfrm rot="-5400000">
            <a:off x="2303024" y="3945308"/>
            <a:ext cx="1201200" cy="1201200"/>
          </a:xfrm>
          <a:prstGeom prst="rtTriangle">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pic>
        <p:nvPicPr>
          <p:cNvPr id="3" name="Picture 2"/>
          <p:cNvPicPr>
            <a:picLocks noChangeAspect="1"/>
          </p:cNvPicPr>
          <p:nvPr/>
        </p:nvPicPr>
        <p:blipFill rotWithShape="1">
          <a:blip r:embed="rId3"/>
          <a:srcRect l="44775" t="3284" r="13427"/>
          <a:stretch/>
        </p:blipFill>
        <p:spPr>
          <a:xfrm>
            <a:off x="-42244" y="33684"/>
            <a:ext cx="3546468" cy="39080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84"/>
        <p:cNvGrpSpPr/>
        <p:nvPr/>
      </p:nvGrpSpPr>
      <p:grpSpPr>
        <a:xfrm>
          <a:off x="0" y="0"/>
          <a:ext cx="0" cy="0"/>
          <a:chOff x="0" y="0"/>
          <a:chExt cx="0" cy="0"/>
        </a:xfrm>
      </p:grpSpPr>
      <p:sp>
        <p:nvSpPr>
          <p:cNvPr id="85" name="Google Shape;85;p12"/>
          <p:cNvSpPr/>
          <p:nvPr/>
        </p:nvSpPr>
        <p:spPr>
          <a:xfrm>
            <a:off x="0" y="0"/>
            <a:ext cx="9144000" cy="1509300"/>
          </a:xfrm>
          <a:prstGeom prst="rect">
            <a:avLst/>
          </a:pr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6" name="Google Shape;86;p12"/>
          <p:cNvSpPr/>
          <p:nvPr/>
        </p:nvSpPr>
        <p:spPr>
          <a:xfrm>
            <a:off x="7651655" y="0"/>
            <a:ext cx="1492500" cy="1509300"/>
          </a:xfrm>
          <a:prstGeom prst="rect">
            <a:avLst/>
          </a:prstGeom>
          <a:solidFill>
            <a:srgbClr val="1C1958"/>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87" name="Google Shape;87;p12"/>
          <p:cNvGrpSpPr/>
          <p:nvPr/>
        </p:nvGrpSpPr>
        <p:grpSpPr>
          <a:xfrm>
            <a:off x="8134861" y="491090"/>
            <a:ext cx="524323" cy="525492"/>
            <a:chOff x="1568" y="0"/>
            <a:chExt cx="1398194" cy="1401311"/>
          </a:xfrm>
        </p:grpSpPr>
        <p:sp>
          <p:nvSpPr>
            <p:cNvPr id="88" name="Google Shape;88;p12"/>
            <p:cNvSpPr/>
            <p:nvPr/>
          </p:nvSpPr>
          <p:spPr>
            <a:xfrm>
              <a:off x="1568" y="0"/>
              <a:ext cx="695383" cy="6985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9" name="Google Shape;89;p12"/>
            <p:cNvSpPr/>
            <p:nvPr/>
          </p:nvSpPr>
          <p:spPr>
            <a:xfrm>
              <a:off x="704379" y="0"/>
              <a:ext cx="695383" cy="6985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90" name="Google Shape;90;p12"/>
            <p:cNvSpPr/>
            <p:nvPr/>
          </p:nvSpPr>
          <p:spPr>
            <a:xfrm>
              <a:off x="1568" y="702811"/>
              <a:ext cx="695383" cy="6985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91" name="Google Shape;91;p12"/>
            <p:cNvSpPr/>
            <p:nvPr/>
          </p:nvSpPr>
          <p:spPr>
            <a:xfrm>
              <a:off x="704379" y="702811"/>
              <a:ext cx="695383" cy="6985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92" name="Google Shape;92;p12"/>
          <p:cNvSpPr txBox="1"/>
          <p:nvPr/>
        </p:nvSpPr>
        <p:spPr>
          <a:xfrm>
            <a:off x="514350" y="534628"/>
            <a:ext cx="6625500" cy="5170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vi-VN" sz="2800" b="1" dirty="0">
                <a:solidFill>
                  <a:schemeClr val="bg1"/>
                </a:solidFill>
              </a:rPr>
              <a:t>LÝ DO CHỌN ĐỀ TÀI</a:t>
            </a:r>
            <a:endParaRPr sz="2800" b="1" dirty="0">
              <a:solidFill>
                <a:schemeClr val="bg1"/>
              </a:solidFill>
            </a:endParaRPr>
          </a:p>
        </p:txBody>
      </p:sp>
      <p:sp>
        <p:nvSpPr>
          <p:cNvPr id="98" name="Google Shape;98;p12"/>
          <p:cNvSpPr txBox="1"/>
          <p:nvPr/>
        </p:nvSpPr>
        <p:spPr>
          <a:xfrm>
            <a:off x="514349" y="1917132"/>
            <a:ext cx="8144835" cy="960263"/>
          </a:xfrm>
          <a:prstGeom prst="rect">
            <a:avLst/>
          </a:prstGeom>
          <a:noFill/>
          <a:ln>
            <a:noFill/>
          </a:ln>
        </p:spPr>
        <p:txBody>
          <a:bodyPr spcFirstLastPara="1" wrap="square" lIns="0" tIns="0" rIns="0" bIns="0" anchor="t" anchorCtr="0">
            <a:spAutoFit/>
          </a:bodyPr>
          <a:lstStyle/>
          <a:p>
            <a:pPr lvl="0">
              <a:lnSpc>
                <a:spcPct val="130009"/>
              </a:lnSpc>
            </a:pPr>
            <a:r>
              <a:rPr lang="vi-VN" sz="1600" b="1">
                <a:solidFill>
                  <a:schemeClr val="bg1"/>
                </a:solidFill>
                <a:latin typeface="+mn-lt"/>
                <a:ea typeface="Poppins"/>
                <a:cs typeface="Poppins"/>
                <a:sym typeface="Poppins"/>
              </a:rPr>
              <a:t>Việc chấm thi và nhập điểm hiện nay còn thủ công, tốn thời gian và dễ sai sót. AI nhận dạng chữ số viết tay, kết hợp dữ liệu chuẩn và thực tế, có thể hỗ trợ tự động hóa quá trình này hiệu quả hơn.</a:t>
            </a:r>
            <a:endParaRPr lang="vi-VN" sz="1600" b="1" i="0" u="none" strike="noStrike" cap="none" dirty="0">
              <a:solidFill>
                <a:schemeClr val="bg1"/>
              </a:solidFill>
              <a:latin typeface="+mn-lt"/>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84"/>
        <p:cNvGrpSpPr/>
        <p:nvPr/>
      </p:nvGrpSpPr>
      <p:grpSpPr>
        <a:xfrm>
          <a:off x="0" y="0"/>
          <a:ext cx="0" cy="0"/>
          <a:chOff x="0" y="0"/>
          <a:chExt cx="0" cy="0"/>
        </a:xfrm>
      </p:grpSpPr>
      <p:sp>
        <p:nvSpPr>
          <p:cNvPr id="85" name="Google Shape;85;p12"/>
          <p:cNvSpPr/>
          <p:nvPr/>
        </p:nvSpPr>
        <p:spPr>
          <a:xfrm>
            <a:off x="0" y="0"/>
            <a:ext cx="9144000" cy="1509300"/>
          </a:xfrm>
          <a:prstGeom prst="rect">
            <a:avLst/>
          </a:pr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6" name="Google Shape;86;p12"/>
          <p:cNvSpPr/>
          <p:nvPr/>
        </p:nvSpPr>
        <p:spPr>
          <a:xfrm>
            <a:off x="7651655" y="0"/>
            <a:ext cx="1492500" cy="1509300"/>
          </a:xfrm>
          <a:prstGeom prst="rect">
            <a:avLst/>
          </a:prstGeom>
          <a:solidFill>
            <a:srgbClr val="1C1958"/>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87" name="Google Shape;87;p12"/>
          <p:cNvGrpSpPr/>
          <p:nvPr/>
        </p:nvGrpSpPr>
        <p:grpSpPr>
          <a:xfrm>
            <a:off x="8134861" y="491090"/>
            <a:ext cx="524323" cy="525492"/>
            <a:chOff x="1568" y="0"/>
            <a:chExt cx="1398194" cy="1401311"/>
          </a:xfrm>
        </p:grpSpPr>
        <p:sp>
          <p:nvSpPr>
            <p:cNvPr id="88" name="Google Shape;88;p12"/>
            <p:cNvSpPr/>
            <p:nvPr/>
          </p:nvSpPr>
          <p:spPr>
            <a:xfrm>
              <a:off x="1568" y="0"/>
              <a:ext cx="695383" cy="6985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9" name="Google Shape;89;p12"/>
            <p:cNvSpPr/>
            <p:nvPr/>
          </p:nvSpPr>
          <p:spPr>
            <a:xfrm>
              <a:off x="704379" y="0"/>
              <a:ext cx="695383" cy="6985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90" name="Google Shape;90;p12"/>
            <p:cNvSpPr/>
            <p:nvPr/>
          </p:nvSpPr>
          <p:spPr>
            <a:xfrm>
              <a:off x="1568" y="702811"/>
              <a:ext cx="695383" cy="6985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91" name="Google Shape;91;p12"/>
            <p:cNvSpPr/>
            <p:nvPr/>
          </p:nvSpPr>
          <p:spPr>
            <a:xfrm>
              <a:off x="704379" y="702811"/>
              <a:ext cx="695383" cy="6985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92" name="Google Shape;92;p12"/>
          <p:cNvSpPr txBox="1"/>
          <p:nvPr/>
        </p:nvSpPr>
        <p:spPr>
          <a:xfrm>
            <a:off x="514350" y="522899"/>
            <a:ext cx="6625500" cy="5170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vi-VN" sz="2800" b="1" dirty="0">
                <a:solidFill>
                  <a:schemeClr val="bg1"/>
                </a:solidFill>
              </a:rPr>
              <a:t>MỤC TIÊU</a:t>
            </a:r>
            <a:endParaRPr sz="2800" b="1" dirty="0">
              <a:solidFill>
                <a:schemeClr val="bg1"/>
              </a:solidFill>
            </a:endParaRPr>
          </a:p>
        </p:txBody>
      </p:sp>
      <p:sp>
        <p:nvSpPr>
          <p:cNvPr id="98" name="Google Shape;98;p12"/>
          <p:cNvSpPr txBox="1"/>
          <p:nvPr/>
        </p:nvSpPr>
        <p:spPr>
          <a:xfrm>
            <a:off x="585911" y="1863834"/>
            <a:ext cx="7809719" cy="1920526"/>
          </a:xfrm>
          <a:prstGeom prst="rect">
            <a:avLst/>
          </a:prstGeom>
          <a:noFill/>
          <a:ln>
            <a:noFill/>
          </a:ln>
        </p:spPr>
        <p:txBody>
          <a:bodyPr spcFirstLastPara="1" wrap="square" lIns="0" tIns="0" rIns="0" bIns="0" anchor="t" anchorCtr="0">
            <a:spAutoFit/>
          </a:bodyPr>
          <a:lstStyle/>
          <a:p>
            <a:pPr lvl="0">
              <a:lnSpc>
                <a:spcPct val="130009"/>
              </a:lnSpc>
            </a:pPr>
            <a:r>
              <a:rPr lang="vi-VN" sz="1600" b="1" dirty="0">
                <a:solidFill>
                  <a:schemeClr val="bg1"/>
                </a:solidFill>
                <a:latin typeface="+mn-lt"/>
                <a:ea typeface="Poppins"/>
                <a:cs typeface="Poppins"/>
                <a:sym typeface="Poppins"/>
              </a:rPr>
              <a:t>- Thiết kế và huấn luyện một mô hình AI có khả năng nhận dạng điểm số viết tay trong khoảng 0 đến 10.</a:t>
            </a:r>
          </a:p>
          <a:p>
            <a:pPr lvl="0">
              <a:lnSpc>
                <a:spcPct val="130009"/>
              </a:lnSpc>
            </a:pPr>
            <a:r>
              <a:rPr lang="vi-VN" sz="1600" b="1" dirty="0">
                <a:solidFill>
                  <a:schemeClr val="bg1"/>
                </a:solidFill>
                <a:latin typeface="+mn-lt"/>
                <a:ea typeface="Poppins"/>
                <a:cs typeface="Poppins"/>
                <a:sym typeface="Poppins"/>
              </a:rPr>
              <a:t>- Tối ưu hóa quy trình tiền xử ảnh để có thể nhận diện dữ liệu thực nhanh chóng.</a:t>
            </a:r>
          </a:p>
          <a:p>
            <a:pPr lvl="0">
              <a:lnSpc>
                <a:spcPct val="130009"/>
              </a:lnSpc>
            </a:pPr>
            <a:r>
              <a:rPr lang="vi-VN" sz="1600" b="1" dirty="0">
                <a:solidFill>
                  <a:schemeClr val="bg1"/>
                </a:solidFill>
                <a:latin typeface="+mn-lt"/>
                <a:ea typeface="Poppins"/>
                <a:cs typeface="Poppins"/>
                <a:sym typeface="Poppins"/>
              </a:rPr>
              <a:t>- Triển khai demo nhận dạng loạt ảnh chứa điểm và xuất kết quả dự đoán ra file console, chuẩn bị cho tính năng tự động cập nhật file danh sách.</a:t>
            </a:r>
          </a:p>
        </p:txBody>
      </p:sp>
    </p:spTree>
    <p:extLst>
      <p:ext uri="{BB962C8B-B14F-4D97-AF65-F5344CB8AC3E}">
        <p14:creationId xmlns:p14="http://schemas.microsoft.com/office/powerpoint/2010/main" val="47766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84"/>
        <p:cNvGrpSpPr/>
        <p:nvPr/>
      </p:nvGrpSpPr>
      <p:grpSpPr>
        <a:xfrm>
          <a:off x="0" y="0"/>
          <a:ext cx="0" cy="0"/>
          <a:chOff x="0" y="0"/>
          <a:chExt cx="0" cy="0"/>
        </a:xfrm>
      </p:grpSpPr>
      <p:sp>
        <p:nvSpPr>
          <p:cNvPr id="85" name="Google Shape;85;p12"/>
          <p:cNvSpPr/>
          <p:nvPr/>
        </p:nvSpPr>
        <p:spPr>
          <a:xfrm>
            <a:off x="0" y="0"/>
            <a:ext cx="9144000" cy="1509300"/>
          </a:xfrm>
          <a:prstGeom prst="rect">
            <a:avLst/>
          </a:pr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6" name="Google Shape;86;p12"/>
          <p:cNvSpPr/>
          <p:nvPr/>
        </p:nvSpPr>
        <p:spPr>
          <a:xfrm>
            <a:off x="7651655" y="0"/>
            <a:ext cx="1492500" cy="1509300"/>
          </a:xfrm>
          <a:prstGeom prst="rect">
            <a:avLst/>
          </a:prstGeom>
          <a:solidFill>
            <a:srgbClr val="1C1958"/>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87" name="Google Shape;87;p12"/>
          <p:cNvGrpSpPr/>
          <p:nvPr/>
        </p:nvGrpSpPr>
        <p:grpSpPr>
          <a:xfrm>
            <a:off x="8134861" y="491090"/>
            <a:ext cx="524323" cy="525492"/>
            <a:chOff x="1568" y="0"/>
            <a:chExt cx="1398194" cy="1401311"/>
          </a:xfrm>
        </p:grpSpPr>
        <p:sp>
          <p:nvSpPr>
            <p:cNvPr id="88" name="Google Shape;88;p12"/>
            <p:cNvSpPr/>
            <p:nvPr/>
          </p:nvSpPr>
          <p:spPr>
            <a:xfrm>
              <a:off x="1568" y="0"/>
              <a:ext cx="695383" cy="6985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9" name="Google Shape;89;p12"/>
            <p:cNvSpPr/>
            <p:nvPr/>
          </p:nvSpPr>
          <p:spPr>
            <a:xfrm>
              <a:off x="704379" y="0"/>
              <a:ext cx="695383" cy="6985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90" name="Google Shape;90;p12"/>
            <p:cNvSpPr/>
            <p:nvPr/>
          </p:nvSpPr>
          <p:spPr>
            <a:xfrm>
              <a:off x="1568" y="702811"/>
              <a:ext cx="695383" cy="6985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91" name="Google Shape;91;p12"/>
            <p:cNvSpPr/>
            <p:nvPr/>
          </p:nvSpPr>
          <p:spPr>
            <a:xfrm>
              <a:off x="704379" y="702811"/>
              <a:ext cx="695383" cy="6985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92" name="Google Shape;92;p12"/>
          <p:cNvSpPr txBox="1"/>
          <p:nvPr/>
        </p:nvSpPr>
        <p:spPr>
          <a:xfrm>
            <a:off x="514350" y="522899"/>
            <a:ext cx="6625500" cy="5170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vi-VN" sz="2800" b="1" dirty="0">
                <a:solidFill>
                  <a:schemeClr val="bg1"/>
                </a:solidFill>
              </a:rPr>
              <a:t>PHẠM VI ÁP DỤNG</a:t>
            </a:r>
            <a:endParaRPr sz="2800" b="1" dirty="0">
              <a:solidFill>
                <a:schemeClr val="bg1"/>
              </a:solidFill>
            </a:endParaRPr>
          </a:p>
        </p:txBody>
      </p:sp>
      <p:sp>
        <p:nvSpPr>
          <p:cNvPr id="98" name="Google Shape;98;p12"/>
          <p:cNvSpPr txBox="1"/>
          <p:nvPr/>
        </p:nvSpPr>
        <p:spPr>
          <a:xfrm>
            <a:off x="585912" y="1863834"/>
            <a:ext cx="4998730" cy="2560701"/>
          </a:xfrm>
          <a:prstGeom prst="rect">
            <a:avLst/>
          </a:prstGeom>
          <a:noFill/>
          <a:ln>
            <a:noFill/>
          </a:ln>
        </p:spPr>
        <p:txBody>
          <a:bodyPr spcFirstLastPara="1" wrap="square" lIns="0" tIns="0" rIns="0" bIns="0" anchor="t" anchorCtr="0">
            <a:spAutoFit/>
          </a:bodyPr>
          <a:lstStyle/>
          <a:p>
            <a:pPr lvl="0">
              <a:lnSpc>
                <a:spcPct val="130009"/>
              </a:lnSpc>
            </a:pPr>
            <a:r>
              <a:rPr lang="vi-VN" sz="1600" b="1" dirty="0">
                <a:solidFill>
                  <a:schemeClr val="bg1"/>
                </a:solidFill>
                <a:latin typeface="+mn-lt"/>
                <a:ea typeface="Poppins"/>
                <a:cs typeface="Poppins"/>
                <a:sym typeface="Poppins"/>
              </a:rPr>
              <a:t>- Dành cho các trường học, giáo viên muốn hỗ trợ nhập điểm nhanh.</a:t>
            </a:r>
          </a:p>
          <a:p>
            <a:pPr lvl="0">
              <a:lnSpc>
                <a:spcPct val="130009"/>
              </a:lnSpc>
            </a:pPr>
            <a:r>
              <a:rPr lang="vi-VN" sz="1600" b="1" dirty="0">
                <a:solidFill>
                  <a:schemeClr val="bg1"/>
                </a:solidFill>
                <a:latin typeface="+mn-lt"/>
                <a:ea typeface="Poppins"/>
                <a:cs typeface="Poppins"/>
                <a:sym typeface="Poppins"/>
              </a:rPr>
              <a:t>- Hệ thống dành cho giáo viên chụp ảnh phần ghi điểm của bài thi và nhận dạng số điểm một cách nhanh chóng.</a:t>
            </a:r>
          </a:p>
          <a:p>
            <a:pPr lvl="0">
              <a:lnSpc>
                <a:spcPct val="130009"/>
              </a:lnSpc>
            </a:pPr>
            <a:r>
              <a:rPr lang="vi-VN" sz="1600" b="1" dirty="0">
                <a:solidFill>
                  <a:schemeClr val="bg1"/>
                </a:solidFill>
                <a:latin typeface="+mn-lt"/>
                <a:ea typeface="Poppins"/>
                <a:cs typeface="Poppins"/>
                <a:sym typeface="Poppins"/>
              </a:rPr>
              <a:t>- Dễ đào tạo lại, có thể mở rộng dataset và ứng dụng trên giao diện desktop/web/mobile trong tương lai.</a:t>
            </a:r>
          </a:p>
        </p:txBody>
      </p:sp>
    </p:spTree>
    <p:extLst>
      <p:ext uri="{BB962C8B-B14F-4D97-AF65-F5344CB8AC3E}">
        <p14:creationId xmlns:p14="http://schemas.microsoft.com/office/powerpoint/2010/main" val="366388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62"/>
        <p:cNvGrpSpPr/>
        <p:nvPr/>
      </p:nvGrpSpPr>
      <p:grpSpPr>
        <a:xfrm>
          <a:off x="0" y="0"/>
          <a:ext cx="0" cy="0"/>
          <a:chOff x="0" y="0"/>
          <a:chExt cx="0" cy="0"/>
        </a:xfrm>
      </p:grpSpPr>
      <p:sp>
        <p:nvSpPr>
          <p:cNvPr id="163" name="Google Shape;163;p16"/>
          <p:cNvSpPr/>
          <p:nvPr/>
        </p:nvSpPr>
        <p:spPr>
          <a:xfrm>
            <a:off x="4266" y="4349700"/>
            <a:ext cx="5501700" cy="793800"/>
          </a:xfrm>
          <a:prstGeom prst="rect">
            <a:avLst/>
          </a:prstGeom>
          <a:solidFill>
            <a:schemeClr val="accent4">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66" name="Google Shape;166;p16"/>
          <p:cNvSpPr txBox="1"/>
          <p:nvPr/>
        </p:nvSpPr>
        <p:spPr>
          <a:xfrm>
            <a:off x="-273723" y="2079337"/>
            <a:ext cx="5463257" cy="1000274"/>
          </a:xfrm>
          <a:prstGeom prst="rect">
            <a:avLst/>
          </a:prstGeom>
          <a:noFill/>
          <a:ln>
            <a:noFill/>
          </a:ln>
        </p:spPr>
        <p:txBody>
          <a:bodyPr spcFirstLastPara="1" wrap="square" lIns="0" tIns="0" rIns="0" bIns="0" anchor="t" anchorCtr="0">
            <a:spAutoFit/>
          </a:bodyPr>
          <a:lstStyle/>
          <a:p>
            <a:pPr algn="ctr"/>
            <a:r>
              <a:rPr lang="vi-VN" sz="3200" b="1" dirty="0">
                <a:solidFill>
                  <a:schemeClr val="lt1"/>
                </a:solidFill>
                <a:latin typeface="+mn-lt"/>
                <a:ea typeface="Poppins"/>
                <a:cs typeface="Poppins Light"/>
                <a:sym typeface="Poppins Light"/>
              </a:rPr>
              <a:t>2. LÝ THUYẾT </a:t>
            </a:r>
            <a:endParaRPr lang="vi-VN" sz="3200" b="1" dirty="0">
              <a:solidFill>
                <a:schemeClr val="lt1"/>
              </a:solidFill>
              <a:latin typeface="+mn-lt"/>
              <a:ea typeface="Poppins"/>
              <a:cs typeface="Poppins"/>
              <a:sym typeface="Poppins"/>
            </a:endParaRPr>
          </a:p>
          <a:p>
            <a:pPr marL="0" marR="0" lvl="0" indent="0" algn="ctr" rtl="0">
              <a:lnSpc>
                <a:spcPct val="100000"/>
              </a:lnSpc>
              <a:spcBef>
                <a:spcPts val="0"/>
              </a:spcBef>
              <a:spcAft>
                <a:spcPts val="0"/>
              </a:spcAft>
              <a:buNone/>
            </a:pPr>
            <a:endParaRPr sz="3300" dirty="0">
              <a:solidFill>
                <a:schemeClr val="lt1"/>
              </a:solidFill>
              <a:latin typeface="Poppins"/>
              <a:ea typeface="Poppins"/>
              <a:cs typeface="Poppins"/>
              <a:sym typeface="Poppins"/>
            </a:endParaRPr>
          </a:p>
        </p:txBody>
      </p:sp>
      <p:sp>
        <p:nvSpPr>
          <p:cNvPr id="168" name="Google Shape;168;p16"/>
          <p:cNvSpPr/>
          <p:nvPr/>
        </p:nvSpPr>
        <p:spPr>
          <a:xfrm>
            <a:off x="-948385" y="4412645"/>
            <a:ext cx="1906524" cy="1906524"/>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9" name="Google Shape;169;p16"/>
          <p:cNvSpPr/>
          <p:nvPr/>
        </p:nvSpPr>
        <p:spPr>
          <a:xfrm>
            <a:off x="-782175" y="4578856"/>
            <a:ext cx="1572882" cy="157288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0" name="Google Shape;170;p16"/>
          <p:cNvSpPr/>
          <p:nvPr/>
        </p:nvSpPr>
        <p:spPr>
          <a:xfrm>
            <a:off x="2290532" y="4412645"/>
            <a:ext cx="920700" cy="7938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71" name="Google Shape;171;p16"/>
          <p:cNvSpPr/>
          <p:nvPr/>
        </p:nvSpPr>
        <p:spPr>
          <a:xfrm>
            <a:off x="4744433" y="4582218"/>
            <a:ext cx="445101" cy="445101"/>
          </a:xfrm>
          <a:custGeom>
            <a:avLst/>
            <a:gdLst/>
            <a:ahLst/>
            <a:cxnLst/>
            <a:rect l="l" t="t" r="r" b="b"/>
            <a:pathLst>
              <a:path w="1211159" h="1211159" extrusionOk="0">
                <a:moveTo>
                  <a:pt x="605580" y="302793"/>
                </a:moveTo>
                <a:lnTo>
                  <a:pt x="581785" y="420649"/>
                </a:lnTo>
                <a:cubicBezTo>
                  <a:pt x="547311" y="502156"/>
                  <a:pt x="478162" y="565426"/>
                  <a:pt x="392831" y="591967"/>
                </a:cubicBezTo>
                <a:lnTo>
                  <a:pt x="302794" y="605580"/>
                </a:lnTo>
                <a:lnTo>
                  <a:pt x="363813" y="611731"/>
                </a:lnTo>
                <a:cubicBezTo>
                  <a:pt x="482078" y="635931"/>
                  <a:pt x="575228" y="729081"/>
                  <a:pt x="599428" y="847346"/>
                </a:cubicBezTo>
                <a:lnTo>
                  <a:pt x="605579" y="908364"/>
                </a:lnTo>
                <a:lnTo>
                  <a:pt x="610308" y="854770"/>
                </a:lnTo>
                <a:cubicBezTo>
                  <a:pt x="632061" y="732992"/>
                  <a:pt x="726617" y="636436"/>
                  <a:pt x="847346" y="611731"/>
                </a:cubicBezTo>
                <a:lnTo>
                  <a:pt x="908365" y="605580"/>
                </a:lnTo>
                <a:lnTo>
                  <a:pt x="818329" y="591967"/>
                </a:lnTo>
                <a:cubicBezTo>
                  <a:pt x="732998" y="565426"/>
                  <a:pt x="663849" y="502156"/>
                  <a:pt x="629374" y="420649"/>
                </a:cubicBezTo>
                <a:close/>
                <a:moveTo>
                  <a:pt x="302790" y="0"/>
                </a:moveTo>
                <a:cubicBezTo>
                  <a:pt x="428210" y="0"/>
                  <a:pt x="535819" y="76255"/>
                  <a:pt x="581785" y="184931"/>
                </a:cubicBezTo>
                <a:lnTo>
                  <a:pt x="605580" y="302788"/>
                </a:lnTo>
                <a:lnTo>
                  <a:pt x="629374" y="184931"/>
                </a:lnTo>
                <a:cubicBezTo>
                  <a:pt x="675340" y="76255"/>
                  <a:pt x="782950" y="0"/>
                  <a:pt x="908369" y="0"/>
                </a:cubicBezTo>
                <a:cubicBezTo>
                  <a:pt x="1075595" y="0"/>
                  <a:pt x="1211159" y="135564"/>
                  <a:pt x="1211159" y="302790"/>
                </a:cubicBezTo>
                <a:cubicBezTo>
                  <a:pt x="1211159" y="449113"/>
                  <a:pt x="1107368" y="571194"/>
                  <a:pt x="969392" y="599428"/>
                </a:cubicBezTo>
                <a:lnTo>
                  <a:pt x="908374" y="605580"/>
                </a:lnTo>
                <a:lnTo>
                  <a:pt x="969392" y="611731"/>
                </a:lnTo>
                <a:cubicBezTo>
                  <a:pt x="1107368" y="639965"/>
                  <a:pt x="1211159" y="762046"/>
                  <a:pt x="1211159" y="908369"/>
                </a:cubicBezTo>
                <a:cubicBezTo>
                  <a:pt x="1211159" y="1075595"/>
                  <a:pt x="1075595" y="1211159"/>
                  <a:pt x="908369" y="1211159"/>
                </a:cubicBezTo>
                <a:cubicBezTo>
                  <a:pt x="762046" y="1211159"/>
                  <a:pt x="639965" y="1107368"/>
                  <a:pt x="611731" y="969392"/>
                </a:cubicBezTo>
                <a:lnTo>
                  <a:pt x="605580" y="908374"/>
                </a:lnTo>
                <a:lnTo>
                  <a:pt x="599428" y="969392"/>
                </a:lnTo>
                <a:cubicBezTo>
                  <a:pt x="571194" y="1107368"/>
                  <a:pt x="449113" y="1211159"/>
                  <a:pt x="302790" y="1211159"/>
                </a:cubicBezTo>
                <a:cubicBezTo>
                  <a:pt x="135564" y="1211159"/>
                  <a:pt x="0" y="1075595"/>
                  <a:pt x="0" y="908369"/>
                </a:cubicBezTo>
                <a:cubicBezTo>
                  <a:pt x="0" y="762046"/>
                  <a:pt x="103791" y="639965"/>
                  <a:pt x="241767" y="611731"/>
                </a:cubicBezTo>
                <a:lnTo>
                  <a:pt x="302785" y="605580"/>
                </a:lnTo>
                <a:lnTo>
                  <a:pt x="241767" y="599428"/>
                </a:lnTo>
                <a:cubicBezTo>
                  <a:pt x="103791" y="571194"/>
                  <a:pt x="0" y="449113"/>
                  <a:pt x="0" y="302790"/>
                </a:cubicBezTo>
                <a:cubicBezTo>
                  <a:pt x="0" y="135564"/>
                  <a:pt x="135564" y="0"/>
                  <a:pt x="302790" y="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latin typeface="Calibri"/>
              <a:ea typeface="Calibri"/>
              <a:cs typeface="Calibri"/>
              <a:sym typeface="Calibri"/>
            </a:endParaRPr>
          </a:p>
        </p:txBody>
      </p:sp>
      <p:pic>
        <p:nvPicPr>
          <p:cNvPr id="12292" name="Picture 4" descr="Xử lý hình ảnh trong Python: từ thuật toán đến công cụ - VinBigData"/>
          <p:cNvPicPr>
            <a:picLocks noChangeAspect="1" noChangeArrowheads="1"/>
          </p:cNvPicPr>
          <p:nvPr/>
        </p:nvPicPr>
        <p:blipFill rotWithShape="1">
          <a:blip r:embed="rId3">
            <a:extLst>
              <a:ext uri="{28A0092B-C50C-407E-A947-70E740481C1C}">
                <a14:useLocalDpi xmlns:a14="http://schemas.microsoft.com/office/drawing/2010/main" val="0"/>
              </a:ext>
            </a:extLst>
          </a:blip>
          <a:srcRect l="42266" t="725"/>
          <a:stretch/>
        </p:blipFill>
        <p:spPr bwMode="auto">
          <a:xfrm>
            <a:off x="5505966" y="7373"/>
            <a:ext cx="5309421" cy="51215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75"/>
        <p:cNvGrpSpPr/>
        <p:nvPr/>
      </p:nvGrpSpPr>
      <p:grpSpPr>
        <a:xfrm>
          <a:off x="0" y="0"/>
          <a:ext cx="0" cy="0"/>
          <a:chOff x="0" y="0"/>
          <a:chExt cx="0" cy="0"/>
        </a:xfrm>
      </p:grpSpPr>
      <p:sp>
        <p:nvSpPr>
          <p:cNvPr id="176" name="Google Shape;176;p17"/>
          <p:cNvSpPr/>
          <p:nvPr/>
        </p:nvSpPr>
        <p:spPr>
          <a:xfrm rot="-5400000">
            <a:off x="3605816" y="-3605973"/>
            <a:ext cx="1934125" cy="9141900"/>
          </a:xfrm>
          <a:prstGeom prst="rect">
            <a:avLst/>
          </a:prstGeom>
          <a:solidFill>
            <a:schemeClr val="accent4">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77" name="Google Shape;177;p17"/>
          <p:cNvSpPr txBox="1"/>
          <p:nvPr/>
        </p:nvSpPr>
        <p:spPr>
          <a:xfrm>
            <a:off x="514350" y="747696"/>
            <a:ext cx="6422400" cy="517065"/>
          </a:xfrm>
          <a:prstGeom prst="rect">
            <a:avLst/>
          </a:prstGeom>
          <a:noFill/>
          <a:ln>
            <a:noFill/>
          </a:ln>
        </p:spPr>
        <p:txBody>
          <a:bodyPr spcFirstLastPara="1" wrap="square" lIns="0" tIns="0" rIns="0" bIns="0" anchor="t" anchorCtr="0">
            <a:spAutoFit/>
          </a:bodyPr>
          <a:lstStyle/>
          <a:p>
            <a:pPr lvl="0">
              <a:lnSpc>
                <a:spcPct val="120000"/>
              </a:lnSpc>
            </a:pPr>
            <a:r>
              <a:rPr lang="en-US" sz="2800" dirty="0" err="1">
                <a:solidFill>
                  <a:schemeClr val="lt1"/>
                </a:solidFill>
                <a:latin typeface="+mn-lt"/>
                <a:ea typeface="Poppins"/>
                <a:cs typeface="Poppins"/>
                <a:sym typeface="Poppins"/>
              </a:rPr>
              <a:t>Nhận</a:t>
            </a:r>
            <a:r>
              <a:rPr lang="en-US" sz="2800" dirty="0">
                <a:solidFill>
                  <a:schemeClr val="lt1"/>
                </a:solidFill>
                <a:latin typeface="+mn-lt"/>
                <a:ea typeface="Poppins"/>
                <a:cs typeface="Poppins"/>
                <a:sym typeface="Poppins"/>
              </a:rPr>
              <a:t> </a:t>
            </a:r>
            <a:r>
              <a:rPr lang="en-US" sz="2800" dirty="0" err="1">
                <a:solidFill>
                  <a:schemeClr val="lt1"/>
                </a:solidFill>
                <a:latin typeface="+mn-lt"/>
                <a:ea typeface="Poppins"/>
                <a:cs typeface="Poppins"/>
                <a:sym typeface="Poppins"/>
              </a:rPr>
              <a:t>dạng</a:t>
            </a:r>
            <a:r>
              <a:rPr lang="en-US" sz="2800" dirty="0">
                <a:solidFill>
                  <a:schemeClr val="lt1"/>
                </a:solidFill>
                <a:latin typeface="+mn-lt"/>
                <a:ea typeface="Poppins"/>
                <a:cs typeface="Poppins"/>
                <a:sym typeface="Poppins"/>
              </a:rPr>
              <a:t> </a:t>
            </a:r>
            <a:r>
              <a:rPr lang="en-US" sz="2800" dirty="0" err="1">
                <a:solidFill>
                  <a:schemeClr val="lt1"/>
                </a:solidFill>
                <a:latin typeface="+mn-lt"/>
                <a:ea typeface="Poppins"/>
                <a:cs typeface="Poppins"/>
                <a:sym typeface="Poppins"/>
              </a:rPr>
              <a:t>ảnh</a:t>
            </a:r>
            <a:r>
              <a:rPr lang="en-US" sz="2800" dirty="0">
                <a:solidFill>
                  <a:schemeClr val="lt1"/>
                </a:solidFill>
                <a:latin typeface="+mn-lt"/>
                <a:ea typeface="Poppins"/>
                <a:cs typeface="Poppins"/>
                <a:sym typeface="Poppins"/>
              </a:rPr>
              <a:t> </a:t>
            </a:r>
            <a:r>
              <a:rPr lang="en-US" sz="2800" dirty="0" err="1">
                <a:solidFill>
                  <a:schemeClr val="lt1"/>
                </a:solidFill>
                <a:latin typeface="+mn-lt"/>
                <a:ea typeface="Poppins"/>
                <a:cs typeface="Poppins"/>
                <a:sym typeface="Poppins"/>
              </a:rPr>
              <a:t>và</a:t>
            </a:r>
            <a:r>
              <a:rPr lang="en-US" sz="2800" dirty="0">
                <a:solidFill>
                  <a:schemeClr val="lt1"/>
                </a:solidFill>
                <a:latin typeface="+mn-lt"/>
                <a:ea typeface="Poppins"/>
                <a:cs typeface="Poppins"/>
                <a:sym typeface="Poppins"/>
              </a:rPr>
              <a:t> </a:t>
            </a:r>
            <a:r>
              <a:rPr lang="en-US" sz="2800" dirty="0" err="1">
                <a:solidFill>
                  <a:schemeClr val="lt1"/>
                </a:solidFill>
                <a:latin typeface="+mn-lt"/>
                <a:ea typeface="Poppins"/>
                <a:cs typeface="Poppins"/>
                <a:sym typeface="Poppins"/>
              </a:rPr>
              <a:t>dữ</a:t>
            </a:r>
            <a:r>
              <a:rPr lang="en-US" sz="2800" dirty="0">
                <a:solidFill>
                  <a:schemeClr val="lt1"/>
                </a:solidFill>
                <a:latin typeface="+mn-lt"/>
                <a:ea typeface="Poppins"/>
                <a:cs typeface="Poppins"/>
                <a:sym typeface="Poppins"/>
              </a:rPr>
              <a:t> </a:t>
            </a:r>
            <a:r>
              <a:rPr lang="en-US" sz="2800" dirty="0" err="1">
                <a:solidFill>
                  <a:schemeClr val="lt1"/>
                </a:solidFill>
                <a:latin typeface="+mn-lt"/>
                <a:ea typeface="Poppins"/>
                <a:cs typeface="Poppins"/>
                <a:sym typeface="Poppins"/>
              </a:rPr>
              <a:t>liệu</a:t>
            </a:r>
            <a:r>
              <a:rPr lang="en-US" sz="2800" dirty="0">
                <a:solidFill>
                  <a:schemeClr val="lt1"/>
                </a:solidFill>
                <a:latin typeface="+mn-lt"/>
                <a:ea typeface="Poppins"/>
                <a:cs typeface="Poppins"/>
                <a:sym typeface="Poppins"/>
              </a:rPr>
              <a:t> </a:t>
            </a:r>
            <a:r>
              <a:rPr lang="en-US" sz="2800" dirty="0" err="1">
                <a:solidFill>
                  <a:schemeClr val="lt1"/>
                </a:solidFill>
                <a:latin typeface="+mn-lt"/>
                <a:ea typeface="Poppins"/>
                <a:cs typeface="Poppins"/>
                <a:sym typeface="Poppins"/>
              </a:rPr>
              <a:t>viết</a:t>
            </a:r>
            <a:r>
              <a:rPr lang="en-US" sz="2800" dirty="0">
                <a:solidFill>
                  <a:schemeClr val="lt1"/>
                </a:solidFill>
                <a:latin typeface="+mn-lt"/>
                <a:ea typeface="Poppins"/>
                <a:cs typeface="Poppins"/>
                <a:sym typeface="Poppins"/>
              </a:rPr>
              <a:t> </a:t>
            </a:r>
            <a:r>
              <a:rPr lang="en-US" sz="2800" dirty="0" err="1">
                <a:solidFill>
                  <a:schemeClr val="lt1"/>
                </a:solidFill>
                <a:latin typeface="+mn-lt"/>
                <a:ea typeface="Poppins"/>
                <a:cs typeface="Poppins"/>
                <a:sym typeface="Poppins"/>
              </a:rPr>
              <a:t>tay</a:t>
            </a:r>
            <a:endParaRPr sz="2800" dirty="0">
              <a:solidFill>
                <a:schemeClr val="lt1"/>
              </a:solidFill>
              <a:latin typeface="+mn-lt"/>
              <a:ea typeface="Poppins"/>
              <a:cs typeface="Poppins"/>
              <a:sym typeface="Poppins"/>
            </a:endParaRPr>
          </a:p>
        </p:txBody>
      </p:sp>
      <p:sp>
        <p:nvSpPr>
          <p:cNvPr id="178" name="Google Shape;178;p17"/>
          <p:cNvSpPr/>
          <p:nvPr/>
        </p:nvSpPr>
        <p:spPr>
          <a:xfrm>
            <a:off x="7286781" y="-2119323"/>
            <a:ext cx="4051363" cy="4051363"/>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9" name="Google Shape;179;p17"/>
          <p:cNvSpPr/>
          <p:nvPr/>
        </p:nvSpPr>
        <p:spPr>
          <a:xfrm>
            <a:off x="7644255" y="-1665918"/>
            <a:ext cx="3336417" cy="3336417"/>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 name="TextBox 3"/>
          <p:cNvSpPr txBox="1"/>
          <p:nvPr/>
        </p:nvSpPr>
        <p:spPr>
          <a:xfrm>
            <a:off x="271463" y="2551471"/>
            <a:ext cx="8758237" cy="1815882"/>
          </a:xfrm>
          <a:prstGeom prst="rect">
            <a:avLst/>
          </a:prstGeom>
          <a:noFill/>
        </p:spPr>
        <p:txBody>
          <a:bodyPr wrap="square" rtlCol="0">
            <a:spAutoFit/>
          </a:bodyPr>
          <a:lstStyle/>
          <a:p>
            <a:r>
              <a:rPr lang="vi-VN" sz="1600" dirty="0">
                <a:solidFill>
                  <a:schemeClr val="bg1"/>
                </a:solidFill>
              </a:rPr>
              <a:t>- Ảnh đầu vào thường có nhiễu, độ phân giải khác nhau, hoặc viết bằng tay với độ đậm nhạt khác nhau.</a:t>
            </a:r>
          </a:p>
          <a:p>
            <a:endParaRPr lang="vi-VN" sz="1600" dirty="0">
              <a:solidFill>
                <a:schemeClr val="bg1"/>
              </a:solidFill>
            </a:endParaRPr>
          </a:p>
          <a:p>
            <a:r>
              <a:rPr lang="vi-VN" sz="1600" dirty="0">
                <a:solidFill>
                  <a:schemeClr val="bg1"/>
                </a:solidFill>
              </a:rPr>
              <a:t>- Trước khi đưa ảnh vào mô hình AI, ảnh cần được xử lý bằng các bước như: chuyển về ảnh   đen trắng (grayscale), đổi kích thước về 28x28, chuẩn hóa giá trị điểm ảnh về khoảng [0, 1].</a:t>
            </a:r>
          </a:p>
          <a:p>
            <a:pPr marL="285750" indent="-285750">
              <a:buFontTx/>
              <a:buChar char="-"/>
            </a:pPr>
            <a:endParaRPr lang="vi-VN" sz="1600" dirty="0">
              <a:solidFill>
                <a:schemeClr val="bg1"/>
              </a:solidFill>
            </a:endParaRPr>
          </a:p>
          <a:p>
            <a:r>
              <a:rPr lang="vi-VN" sz="1600" dirty="0">
                <a:solidFill>
                  <a:schemeClr val="bg1"/>
                </a:solidFill>
              </a:rPr>
              <a:t>- Ảnh sau khi xử lý sẽ có định dạng đồng nhất, giúp mô hình học tốt hơn.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1D31"/>
        </a:solidFill>
        <a:effectLst/>
      </p:bgPr>
    </p:bg>
    <p:spTree>
      <p:nvGrpSpPr>
        <p:cNvPr id="1" name="Shape 124"/>
        <p:cNvGrpSpPr/>
        <p:nvPr/>
      </p:nvGrpSpPr>
      <p:grpSpPr>
        <a:xfrm>
          <a:off x="0" y="0"/>
          <a:ext cx="0" cy="0"/>
          <a:chOff x="0" y="0"/>
          <a:chExt cx="0" cy="0"/>
        </a:xfrm>
      </p:grpSpPr>
      <p:sp>
        <p:nvSpPr>
          <p:cNvPr id="125" name="Google Shape;125;p14"/>
          <p:cNvSpPr/>
          <p:nvPr/>
        </p:nvSpPr>
        <p:spPr>
          <a:xfrm rot="-5400000">
            <a:off x="7644301" y="13730"/>
            <a:ext cx="1513200" cy="1485600"/>
          </a:xfrm>
          <a:prstGeom prst="rect">
            <a:avLst/>
          </a:prstGeom>
          <a:solidFill>
            <a:srgbClr val="1C195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6" name="Google Shape;126;p14"/>
          <p:cNvSpPr/>
          <p:nvPr/>
        </p:nvSpPr>
        <p:spPr>
          <a:xfrm rot="-5400000">
            <a:off x="3070178" y="-3072161"/>
            <a:ext cx="1513200" cy="7649700"/>
          </a:xfrm>
          <a:prstGeom prst="rect">
            <a:avLst/>
          </a:prstGeom>
          <a:solidFill>
            <a:schemeClr val="accent4">
              <a:lumMod val="5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7" name="Google Shape;127;p14"/>
          <p:cNvSpPr txBox="1"/>
          <p:nvPr/>
        </p:nvSpPr>
        <p:spPr>
          <a:xfrm>
            <a:off x="514350" y="522899"/>
            <a:ext cx="6625500" cy="609398"/>
          </a:xfrm>
          <a:prstGeom prst="rect">
            <a:avLst/>
          </a:prstGeom>
          <a:noFill/>
          <a:ln>
            <a:noFill/>
          </a:ln>
        </p:spPr>
        <p:txBody>
          <a:bodyPr spcFirstLastPara="1" wrap="square" lIns="0" tIns="0" rIns="0" bIns="0" anchor="t" anchorCtr="0">
            <a:spAutoFit/>
          </a:bodyPr>
          <a:lstStyle/>
          <a:p>
            <a:pPr lvl="0">
              <a:lnSpc>
                <a:spcPct val="120000"/>
              </a:lnSpc>
            </a:pPr>
            <a:r>
              <a:rPr lang="en-US" sz="3200">
                <a:solidFill>
                  <a:schemeClr val="bg1"/>
                </a:solidFill>
                <a:latin typeface="+mn-lt"/>
                <a:ea typeface="Poppins"/>
                <a:cs typeface="Poppins"/>
                <a:sym typeface="Poppins"/>
              </a:rPr>
              <a:t>Mô hình CNN</a:t>
            </a:r>
            <a:endParaRPr sz="3200" dirty="0">
              <a:solidFill>
                <a:schemeClr val="bg1"/>
              </a:solidFill>
              <a:latin typeface="+mn-lt"/>
              <a:ea typeface="Poppins"/>
              <a:cs typeface="Poppins"/>
              <a:sym typeface="Poppins"/>
            </a:endParaRPr>
          </a:p>
        </p:txBody>
      </p:sp>
      <p:sp>
        <p:nvSpPr>
          <p:cNvPr id="146" name="Google Shape;146;p14"/>
          <p:cNvSpPr/>
          <p:nvPr/>
        </p:nvSpPr>
        <p:spPr>
          <a:xfrm>
            <a:off x="8063084" y="483292"/>
            <a:ext cx="669600" cy="577200"/>
          </a:xfrm>
          <a:prstGeom prst="triangle">
            <a:avLst>
              <a:gd name="adj" fmla="val 50000"/>
            </a:avLst>
          </a:prstGeom>
          <a:solidFill>
            <a:schemeClr val="l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47" name="Google Shape;147;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8" name="TextBox 7">
            <a:extLst>
              <a:ext uri="{FF2B5EF4-FFF2-40B4-BE49-F238E27FC236}">
                <a16:creationId xmlns:a16="http://schemas.microsoft.com/office/drawing/2014/main" id="{1BAA43F4-AF80-46F1-A8B1-29009583B5B4}"/>
              </a:ext>
            </a:extLst>
          </p:cNvPr>
          <p:cNvSpPr txBox="1"/>
          <p:nvPr/>
        </p:nvSpPr>
        <p:spPr>
          <a:xfrm>
            <a:off x="219213" y="1623320"/>
            <a:ext cx="8705573" cy="1962076"/>
          </a:xfrm>
          <a:prstGeom prst="rect">
            <a:avLst/>
          </a:prstGeom>
          <a:noFill/>
        </p:spPr>
        <p:txBody>
          <a:bodyPr wrap="square">
            <a:spAutoFit/>
          </a:bodyPr>
          <a:lstStyle/>
          <a:p>
            <a:pPr algn="just">
              <a:spcAft>
                <a:spcPts val="1500"/>
              </a:spcAft>
            </a:pPr>
            <a:r>
              <a:rPr lang="vi-VN" dirty="0">
                <a:solidFill>
                  <a:schemeClr val="bg1"/>
                </a:solidFill>
                <a:latin typeface="Arial" panose="020B0604020202020204" pitchFamily="34" charset="0"/>
              </a:rPr>
              <a:t>Mạng nơ-ron tích chập (CNN) là mô hình hiệu quả trong nhận dạng ảnh nhờ khả năng phát hiện đặc trưng cục bộ. Mạng sử dụng các lớp Conv2D để trích xuất đặc trưng và MaxPooling để giảm kích thước dữ liệu.</a:t>
            </a:r>
          </a:p>
          <a:p>
            <a:pPr algn="just">
              <a:spcAft>
                <a:spcPts val="1500"/>
              </a:spcAft>
            </a:pPr>
            <a:r>
              <a:rPr lang="vi-VN" dirty="0">
                <a:solidFill>
                  <a:schemeClr val="bg1"/>
                </a:solidFill>
                <a:latin typeface="Arial" panose="020B0604020202020204" pitchFamily="34" charset="0"/>
              </a:rPr>
              <a:t> Các lớp Fully Connected (Dense) ở cuối mạng đảm nhận nhiệm vụ phân loại, với hàm Softmax ở đầu ra để phân biệt 11 lớp (từ 0 đến 10).</a:t>
            </a:r>
          </a:p>
          <a:p>
            <a:pPr algn="just">
              <a:spcAft>
                <a:spcPts val="1500"/>
              </a:spcAft>
            </a:pPr>
            <a:r>
              <a:rPr lang="en-US" dirty="0" err="1">
                <a:solidFill>
                  <a:schemeClr val="bg1"/>
                </a:solidFill>
              </a:rPr>
              <a:t>Công</a:t>
            </a:r>
            <a:r>
              <a:rPr lang="en-US" dirty="0">
                <a:solidFill>
                  <a:schemeClr val="bg1"/>
                </a:solidFill>
              </a:rPr>
              <a:t> </a:t>
            </a:r>
            <a:r>
              <a:rPr lang="en-US" dirty="0" err="1">
                <a:solidFill>
                  <a:schemeClr val="bg1"/>
                </a:solidFill>
              </a:rPr>
              <a:t>thức</a:t>
            </a:r>
            <a:r>
              <a:rPr lang="en-US" dirty="0">
                <a:solidFill>
                  <a:schemeClr val="bg1"/>
                </a:solidFill>
              </a:rPr>
              <a:t> </a:t>
            </a:r>
            <a:r>
              <a:rPr lang="en-US" dirty="0" err="1">
                <a:solidFill>
                  <a:schemeClr val="bg1"/>
                </a:solidFill>
              </a:rPr>
              <a:t>hàm</a:t>
            </a:r>
            <a:r>
              <a:rPr lang="en-US" dirty="0">
                <a:solidFill>
                  <a:schemeClr val="bg1"/>
                </a:solidFill>
              </a:rPr>
              <a:t> </a:t>
            </a:r>
            <a:r>
              <a:rPr lang="en-US" dirty="0" err="1">
                <a:solidFill>
                  <a:schemeClr val="bg1"/>
                </a:solidFill>
              </a:rPr>
              <a:t>Softmax</a:t>
            </a:r>
            <a:r>
              <a:rPr lang="en-US" dirty="0">
                <a:solidFill>
                  <a:schemeClr val="bg1"/>
                </a:solidFill>
              </a:rPr>
              <a:t>:</a:t>
            </a:r>
            <a:endParaRPr lang="vi-VN" dirty="0">
              <a:solidFill>
                <a:schemeClr val="bg1"/>
              </a:solidFill>
            </a:endParaRPr>
          </a:p>
          <a:p>
            <a:pPr algn="just">
              <a:spcAft>
                <a:spcPts val="1500"/>
              </a:spcAft>
            </a:pPr>
            <a:endParaRPr lang="en-US"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610743666"/>
              </p:ext>
            </p:extLst>
          </p:nvPr>
        </p:nvGraphicFramePr>
        <p:xfrm>
          <a:off x="2543625" y="2823396"/>
          <a:ext cx="784225" cy="762000"/>
        </p:xfrm>
        <a:graphic>
          <a:graphicData uri="http://schemas.openxmlformats.org/presentationml/2006/ole">
            <mc:AlternateContent xmlns:mc="http://schemas.openxmlformats.org/markup-compatibility/2006">
              <mc:Choice xmlns:v="urn:schemas-microsoft-com:vml" Requires="v">
                <p:oleObj r:id="rId3" imgW="787400" imgH="762000" progId="Equation.DSMT4">
                  <p:embed/>
                </p:oleObj>
              </mc:Choice>
              <mc:Fallback>
                <p:oleObj r:id="rId3" imgW="787400" imgH="762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3625" y="2823396"/>
                        <a:ext cx="784225" cy="762000"/>
                      </a:xfrm>
                      <a:prstGeom prst="rect">
                        <a:avLst/>
                      </a:prstGeom>
                      <a:solidFill>
                        <a:schemeClr val="bg1"/>
                      </a:solidFill>
                    </p:spPr>
                  </p:pic>
                </p:oleObj>
              </mc:Fallback>
            </mc:AlternateContent>
          </a:graphicData>
        </a:graphic>
      </p:graphicFrame>
      <p:pic>
        <p:nvPicPr>
          <p:cNvPr id="13" name="Picture 2" descr="Khoa học dữ liệ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9736" y="2673745"/>
            <a:ext cx="3906325" cy="23333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Blue White and Black Geometric Mathematics Lesson Math Creative Presentation template">
  <a:themeElements>
    <a:clrScheme name="Custom 347">
      <a:dk1>
        <a:srgbClr val="1C1D31"/>
      </a:dk1>
      <a:lt1>
        <a:srgbClr val="FFFFFF"/>
      </a:lt1>
      <a:dk2>
        <a:srgbClr val="423EE1"/>
      </a:dk2>
      <a:lt2>
        <a:srgbClr val="3833B0"/>
      </a:lt2>
      <a:accent1>
        <a:srgbClr val="EDECED"/>
      </a:accent1>
      <a:accent2>
        <a:srgbClr val="1C1D31"/>
      </a:accent2>
      <a:accent3>
        <a:srgbClr val="FFFFFF"/>
      </a:accent3>
      <a:accent4>
        <a:srgbClr val="423EE1"/>
      </a:accent4>
      <a:accent5>
        <a:srgbClr val="3833B0"/>
      </a:accent5>
      <a:accent6>
        <a:srgbClr val="EEECED"/>
      </a:accent6>
      <a:hlink>
        <a:srgbClr val="1C1D3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TotalTime>
  <Words>1633</Words>
  <Application>Microsoft Office PowerPoint</Application>
  <PresentationFormat>On-screen Show (16:9)</PresentationFormat>
  <Paragraphs>133</Paragraphs>
  <Slides>28</Slides>
  <Notes>28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Calibri</vt:lpstr>
      <vt:lpstr>Arial</vt:lpstr>
      <vt:lpstr>Poppins Medium</vt:lpstr>
      <vt:lpstr>Poppins</vt:lpstr>
      <vt:lpstr>Blue White and Black Geometric Mathematics Lesson Math Creative Presentation template</vt:lpstr>
      <vt:lpstr>MathType 7.0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Duy Linh Hồ Lê</cp:lastModifiedBy>
  <cp:revision>47</cp:revision>
  <dcterms:modified xsi:type="dcterms:W3CDTF">2025-09-07T15:03:42Z</dcterms:modified>
</cp:coreProperties>
</file>