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4" r:id="rId5"/>
    <p:sldId id="263" r:id="rId6"/>
    <p:sldId id="265" r:id="rId7"/>
    <p:sldId id="266" r:id="rId8"/>
    <p:sldId id="267" r:id="rId9"/>
    <p:sldId id="268" r:id="rId10"/>
    <p:sldId id="269"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dossy, Lilla (2016)" initials="HL(" lastIdx="3" clrIdx="0">
    <p:extLst>
      <p:ext uri="{19B8F6BF-5375-455C-9EA6-DF929625EA0E}">
        <p15:presenceInfo xmlns:p15="http://schemas.microsoft.com/office/powerpoint/2012/main" userId="Hodossy, Lilla (2016)"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2" autoAdjust="0"/>
    <p:restoredTop sz="94660"/>
  </p:normalViewPr>
  <p:slideViewPr>
    <p:cSldViewPr snapToGrid="0">
      <p:cViewPr>
        <p:scale>
          <a:sx n="100" d="100"/>
          <a:sy n="100" d="100"/>
        </p:scale>
        <p:origin x="48"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3530-6C9D-47EF-B0F9-EED7A6C46F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445AB92-E5E3-4D1E-A7BA-5BC665916A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0D72CF0-537E-47A4-8D2E-CB52A1CA5BE7}"/>
              </a:ext>
            </a:extLst>
          </p:cNvPr>
          <p:cNvSpPr>
            <a:spLocks noGrp="1"/>
          </p:cNvSpPr>
          <p:nvPr>
            <p:ph type="dt" sz="half" idx="10"/>
          </p:nvPr>
        </p:nvSpPr>
        <p:spPr/>
        <p:txBody>
          <a:bodyPr/>
          <a:lstStyle/>
          <a:p>
            <a:fld id="{E00B191D-2997-4134-B3E7-4E646A2E1B02}" type="datetimeFigureOut">
              <a:rPr lang="en-GB" smtClean="0"/>
              <a:t>17/07/2019</a:t>
            </a:fld>
            <a:endParaRPr lang="en-GB"/>
          </a:p>
        </p:txBody>
      </p:sp>
      <p:sp>
        <p:nvSpPr>
          <p:cNvPr id="5" name="Footer Placeholder 4">
            <a:extLst>
              <a:ext uri="{FF2B5EF4-FFF2-40B4-BE49-F238E27FC236}">
                <a16:creationId xmlns:a16="http://schemas.microsoft.com/office/drawing/2014/main" id="{748A9B48-4798-4BB6-B574-D31978F67A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FA3B4E-2A58-4FAA-8ECA-88FA06D0BE09}"/>
              </a:ext>
            </a:extLst>
          </p:cNvPr>
          <p:cNvSpPr>
            <a:spLocks noGrp="1"/>
          </p:cNvSpPr>
          <p:nvPr>
            <p:ph type="sldNum" sz="quarter" idx="12"/>
          </p:nvPr>
        </p:nvSpPr>
        <p:spPr/>
        <p:txBody>
          <a:bodyPr/>
          <a:lstStyle/>
          <a:p>
            <a:fld id="{4BB5F2B0-E82A-4D3C-B855-A0AD52BE9CC8}" type="slidenum">
              <a:rPr lang="en-GB" smtClean="0"/>
              <a:t>‹#›</a:t>
            </a:fld>
            <a:endParaRPr lang="en-GB"/>
          </a:p>
        </p:txBody>
      </p:sp>
    </p:spTree>
    <p:extLst>
      <p:ext uri="{BB962C8B-B14F-4D97-AF65-F5344CB8AC3E}">
        <p14:creationId xmlns:p14="http://schemas.microsoft.com/office/powerpoint/2010/main" val="2579699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49DB-43C8-4CFE-9E11-0775DE76755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B98BF6E-3CCB-46B2-BAD8-4E8C4D77AE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EEF42E-990D-419A-A548-16F395ED9A37}"/>
              </a:ext>
            </a:extLst>
          </p:cNvPr>
          <p:cNvSpPr>
            <a:spLocks noGrp="1"/>
          </p:cNvSpPr>
          <p:nvPr>
            <p:ph type="dt" sz="half" idx="10"/>
          </p:nvPr>
        </p:nvSpPr>
        <p:spPr/>
        <p:txBody>
          <a:bodyPr/>
          <a:lstStyle/>
          <a:p>
            <a:fld id="{E00B191D-2997-4134-B3E7-4E646A2E1B02}" type="datetimeFigureOut">
              <a:rPr lang="en-GB" smtClean="0"/>
              <a:t>17/07/2019</a:t>
            </a:fld>
            <a:endParaRPr lang="en-GB"/>
          </a:p>
        </p:txBody>
      </p:sp>
      <p:sp>
        <p:nvSpPr>
          <p:cNvPr id="5" name="Footer Placeholder 4">
            <a:extLst>
              <a:ext uri="{FF2B5EF4-FFF2-40B4-BE49-F238E27FC236}">
                <a16:creationId xmlns:a16="http://schemas.microsoft.com/office/drawing/2014/main" id="{41E25C2B-54AB-4929-BB8D-358243241C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6B593A-03B3-4470-A82A-8BF1BE8C9845}"/>
              </a:ext>
            </a:extLst>
          </p:cNvPr>
          <p:cNvSpPr>
            <a:spLocks noGrp="1"/>
          </p:cNvSpPr>
          <p:nvPr>
            <p:ph type="sldNum" sz="quarter" idx="12"/>
          </p:nvPr>
        </p:nvSpPr>
        <p:spPr/>
        <p:txBody>
          <a:bodyPr/>
          <a:lstStyle/>
          <a:p>
            <a:fld id="{4BB5F2B0-E82A-4D3C-B855-A0AD52BE9CC8}" type="slidenum">
              <a:rPr lang="en-GB" smtClean="0"/>
              <a:t>‹#›</a:t>
            </a:fld>
            <a:endParaRPr lang="en-GB"/>
          </a:p>
        </p:txBody>
      </p:sp>
    </p:spTree>
    <p:extLst>
      <p:ext uri="{BB962C8B-B14F-4D97-AF65-F5344CB8AC3E}">
        <p14:creationId xmlns:p14="http://schemas.microsoft.com/office/powerpoint/2010/main" val="1547290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F4A4CE-F34A-4A7A-90C6-886D53A1E4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512F73-022F-403A-A58A-E599079DB3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9212DF-1D18-4A26-9E9F-DE21A52D3F62}"/>
              </a:ext>
            </a:extLst>
          </p:cNvPr>
          <p:cNvSpPr>
            <a:spLocks noGrp="1"/>
          </p:cNvSpPr>
          <p:nvPr>
            <p:ph type="dt" sz="half" idx="10"/>
          </p:nvPr>
        </p:nvSpPr>
        <p:spPr/>
        <p:txBody>
          <a:bodyPr/>
          <a:lstStyle/>
          <a:p>
            <a:fld id="{E00B191D-2997-4134-B3E7-4E646A2E1B02}" type="datetimeFigureOut">
              <a:rPr lang="en-GB" smtClean="0"/>
              <a:t>17/07/2019</a:t>
            </a:fld>
            <a:endParaRPr lang="en-GB"/>
          </a:p>
        </p:txBody>
      </p:sp>
      <p:sp>
        <p:nvSpPr>
          <p:cNvPr id="5" name="Footer Placeholder 4">
            <a:extLst>
              <a:ext uri="{FF2B5EF4-FFF2-40B4-BE49-F238E27FC236}">
                <a16:creationId xmlns:a16="http://schemas.microsoft.com/office/drawing/2014/main" id="{B5E6879E-2856-4F00-AED5-E5116BE153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E9BA76-5FF8-4C7C-A49B-AD9DB4525CE6}"/>
              </a:ext>
            </a:extLst>
          </p:cNvPr>
          <p:cNvSpPr>
            <a:spLocks noGrp="1"/>
          </p:cNvSpPr>
          <p:nvPr>
            <p:ph type="sldNum" sz="quarter" idx="12"/>
          </p:nvPr>
        </p:nvSpPr>
        <p:spPr/>
        <p:txBody>
          <a:bodyPr/>
          <a:lstStyle/>
          <a:p>
            <a:fld id="{4BB5F2B0-E82A-4D3C-B855-A0AD52BE9CC8}" type="slidenum">
              <a:rPr lang="en-GB" smtClean="0"/>
              <a:t>‹#›</a:t>
            </a:fld>
            <a:endParaRPr lang="en-GB"/>
          </a:p>
        </p:txBody>
      </p:sp>
    </p:spTree>
    <p:extLst>
      <p:ext uri="{BB962C8B-B14F-4D97-AF65-F5344CB8AC3E}">
        <p14:creationId xmlns:p14="http://schemas.microsoft.com/office/powerpoint/2010/main" val="366727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CDD1-2E9A-4130-8BFA-69DD6E4F87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712F126-806E-4101-BD12-5B00E47358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855760-717F-446E-ACEA-1D11B77D88B9}"/>
              </a:ext>
            </a:extLst>
          </p:cNvPr>
          <p:cNvSpPr>
            <a:spLocks noGrp="1"/>
          </p:cNvSpPr>
          <p:nvPr>
            <p:ph type="dt" sz="half" idx="10"/>
          </p:nvPr>
        </p:nvSpPr>
        <p:spPr/>
        <p:txBody>
          <a:bodyPr/>
          <a:lstStyle/>
          <a:p>
            <a:fld id="{E00B191D-2997-4134-B3E7-4E646A2E1B02}" type="datetimeFigureOut">
              <a:rPr lang="en-GB" smtClean="0"/>
              <a:t>17/07/2019</a:t>
            </a:fld>
            <a:endParaRPr lang="en-GB"/>
          </a:p>
        </p:txBody>
      </p:sp>
      <p:sp>
        <p:nvSpPr>
          <p:cNvPr id="5" name="Footer Placeholder 4">
            <a:extLst>
              <a:ext uri="{FF2B5EF4-FFF2-40B4-BE49-F238E27FC236}">
                <a16:creationId xmlns:a16="http://schemas.microsoft.com/office/drawing/2014/main" id="{6ACBAC3C-54D1-43C1-AE25-48321F04DF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426E7D-5099-4E67-8B24-0DEB240A60D5}"/>
              </a:ext>
            </a:extLst>
          </p:cNvPr>
          <p:cNvSpPr>
            <a:spLocks noGrp="1"/>
          </p:cNvSpPr>
          <p:nvPr>
            <p:ph type="sldNum" sz="quarter" idx="12"/>
          </p:nvPr>
        </p:nvSpPr>
        <p:spPr/>
        <p:txBody>
          <a:bodyPr/>
          <a:lstStyle/>
          <a:p>
            <a:fld id="{4BB5F2B0-E82A-4D3C-B855-A0AD52BE9CC8}" type="slidenum">
              <a:rPr lang="en-GB" smtClean="0"/>
              <a:t>‹#›</a:t>
            </a:fld>
            <a:endParaRPr lang="en-GB"/>
          </a:p>
        </p:txBody>
      </p:sp>
    </p:spTree>
    <p:extLst>
      <p:ext uri="{BB962C8B-B14F-4D97-AF65-F5344CB8AC3E}">
        <p14:creationId xmlns:p14="http://schemas.microsoft.com/office/powerpoint/2010/main" val="89989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EEF30-9EF2-40D6-92EF-F2C941D705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FE31CD5-9C99-492C-8BA9-257CED5653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A8BA8D-19CA-43FA-BBB9-A05EFBE483DE}"/>
              </a:ext>
            </a:extLst>
          </p:cNvPr>
          <p:cNvSpPr>
            <a:spLocks noGrp="1"/>
          </p:cNvSpPr>
          <p:nvPr>
            <p:ph type="dt" sz="half" idx="10"/>
          </p:nvPr>
        </p:nvSpPr>
        <p:spPr/>
        <p:txBody>
          <a:bodyPr/>
          <a:lstStyle/>
          <a:p>
            <a:fld id="{E00B191D-2997-4134-B3E7-4E646A2E1B02}" type="datetimeFigureOut">
              <a:rPr lang="en-GB" smtClean="0"/>
              <a:t>17/07/2019</a:t>
            </a:fld>
            <a:endParaRPr lang="en-GB"/>
          </a:p>
        </p:txBody>
      </p:sp>
      <p:sp>
        <p:nvSpPr>
          <p:cNvPr id="5" name="Footer Placeholder 4">
            <a:extLst>
              <a:ext uri="{FF2B5EF4-FFF2-40B4-BE49-F238E27FC236}">
                <a16:creationId xmlns:a16="http://schemas.microsoft.com/office/drawing/2014/main" id="{CF8F423C-A1FA-417C-95A8-71FDF8D9D0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C8DC46-A4F2-493E-9797-848D3B699490}"/>
              </a:ext>
            </a:extLst>
          </p:cNvPr>
          <p:cNvSpPr>
            <a:spLocks noGrp="1"/>
          </p:cNvSpPr>
          <p:nvPr>
            <p:ph type="sldNum" sz="quarter" idx="12"/>
          </p:nvPr>
        </p:nvSpPr>
        <p:spPr/>
        <p:txBody>
          <a:bodyPr/>
          <a:lstStyle/>
          <a:p>
            <a:fld id="{4BB5F2B0-E82A-4D3C-B855-A0AD52BE9CC8}" type="slidenum">
              <a:rPr lang="en-GB" smtClean="0"/>
              <a:t>‹#›</a:t>
            </a:fld>
            <a:endParaRPr lang="en-GB"/>
          </a:p>
        </p:txBody>
      </p:sp>
    </p:spTree>
    <p:extLst>
      <p:ext uri="{BB962C8B-B14F-4D97-AF65-F5344CB8AC3E}">
        <p14:creationId xmlns:p14="http://schemas.microsoft.com/office/powerpoint/2010/main" val="3985837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F7CD1-0F8F-45D1-B62C-35B1E5F0573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4BF0B8-1ACB-4E6D-9589-CFA17F7F54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D0DBB3C-DCDD-4E76-9A95-07317488D4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B34B425-5CBC-4A52-BAA7-079D8C10DC5E}"/>
              </a:ext>
            </a:extLst>
          </p:cNvPr>
          <p:cNvSpPr>
            <a:spLocks noGrp="1"/>
          </p:cNvSpPr>
          <p:nvPr>
            <p:ph type="dt" sz="half" idx="10"/>
          </p:nvPr>
        </p:nvSpPr>
        <p:spPr/>
        <p:txBody>
          <a:bodyPr/>
          <a:lstStyle/>
          <a:p>
            <a:fld id="{E00B191D-2997-4134-B3E7-4E646A2E1B02}" type="datetimeFigureOut">
              <a:rPr lang="en-GB" smtClean="0"/>
              <a:t>17/07/2019</a:t>
            </a:fld>
            <a:endParaRPr lang="en-GB"/>
          </a:p>
        </p:txBody>
      </p:sp>
      <p:sp>
        <p:nvSpPr>
          <p:cNvPr id="6" name="Footer Placeholder 5">
            <a:extLst>
              <a:ext uri="{FF2B5EF4-FFF2-40B4-BE49-F238E27FC236}">
                <a16:creationId xmlns:a16="http://schemas.microsoft.com/office/drawing/2014/main" id="{00F10391-5AA4-46F9-943D-F8A852FC7D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525FB0-1D87-4F7C-9582-3221A6F305DD}"/>
              </a:ext>
            </a:extLst>
          </p:cNvPr>
          <p:cNvSpPr>
            <a:spLocks noGrp="1"/>
          </p:cNvSpPr>
          <p:nvPr>
            <p:ph type="sldNum" sz="quarter" idx="12"/>
          </p:nvPr>
        </p:nvSpPr>
        <p:spPr/>
        <p:txBody>
          <a:bodyPr/>
          <a:lstStyle/>
          <a:p>
            <a:fld id="{4BB5F2B0-E82A-4D3C-B855-A0AD52BE9CC8}" type="slidenum">
              <a:rPr lang="en-GB" smtClean="0"/>
              <a:t>‹#›</a:t>
            </a:fld>
            <a:endParaRPr lang="en-GB"/>
          </a:p>
        </p:txBody>
      </p:sp>
    </p:spTree>
    <p:extLst>
      <p:ext uri="{BB962C8B-B14F-4D97-AF65-F5344CB8AC3E}">
        <p14:creationId xmlns:p14="http://schemas.microsoft.com/office/powerpoint/2010/main" val="380743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68DBD-5673-40F1-AD14-AE8A259C81A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532305-7930-4D5B-880E-06EE8613E0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F81581-6F4D-4F9F-BF31-0BDF9AF603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F496BE-8C10-407B-B7F8-7F344CD232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3A3633-EABC-4C30-A225-D1292AA07D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49B4DC-E060-4A68-B74F-A39EF69CC4A5}"/>
              </a:ext>
            </a:extLst>
          </p:cNvPr>
          <p:cNvSpPr>
            <a:spLocks noGrp="1"/>
          </p:cNvSpPr>
          <p:nvPr>
            <p:ph type="dt" sz="half" idx="10"/>
          </p:nvPr>
        </p:nvSpPr>
        <p:spPr/>
        <p:txBody>
          <a:bodyPr/>
          <a:lstStyle/>
          <a:p>
            <a:fld id="{E00B191D-2997-4134-B3E7-4E646A2E1B02}" type="datetimeFigureOut">
              <a:rPr lang="en-GB" smtClean="0"/>
              <a:t>17/07/2019</a:t>
            </a:fld>
            <a:endParaRPr lang="en-GB"/>
          </a:p>
        </p:txBody>
      </p:sp>
      <p:sp>
        <p:nvSpPr>
          <p:cNvPr id="8" name="Footer Placeholder 7">
            <a:extLst>
              <a:ext uri="{FF2B5EF4-FFF2-40B4-BE49-F238E27FC236}">
                <a16:creationId xmlns:a16="http://schemas.microsoft.com/office/drawing/2014/main" id="{B0A70EDD-5076-4874-BA27-2FD155C42BD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498CB98-17F2-4E28-BABA-64EA9E1A17BD}"/>
              </a:ext>
            </a:extLst>
          </p:cNvPr>
          <p:cNvSpPr>
            <a:spLocks noGrp="1"/>
          </p:cNvSpPr>
          <p:nvPr>
            <p:ph type="sldNum" sz="quarter" idx="12"/>
          </p:nvPr>
        </p:nvSpPr>
        <p:spPr/>
        <p:txBody>
          <a:bodyPr/>
          <a:lstStyle/>
          <a:p>
            <a:fld id="{4BB5F2B0-E82A-4D3C-B855-A0AD52BE9CC8}" type="slidenum">
              <a:rPr lang="en-GB" smtClean="0"/>
              <a:t>‹#›</a:t>
            </a:fld>
            <a:endParaRPr lang="en-GB"/>
          </a:p>
        </p:txBody>
      </p:sp>
    </p:spTree>
    <p:extLst>
      <p:ext uri="{BB962C8B-B14F-4D97-AF65-F5344CB8AC3E}">
        <p14:creationId xmlns:p14="http://schemas.microsoft.com/office/powerpoint/2010/main" val="36563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879F-5EAB-473B-A153-B34A283D31C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45CF29A-8CE8-4B05-840E-69F07BA00C73}"/>
              </a:ext>
            </a:extLst>
          </p:cNvPr>
          <p:cNvSpPr>
            <a:spLocks noGrp="1"/>
          </p:cNvSpPr>
          <p:nvPr>
            <p:ph type="dt" sz="half" idx="10"/>
          </p:nvPr>
        </p:nvSpPr>
        <p:spPr/>
        <p:txBody>
          <a:bodyPr/>
          <a:lstStyle/>
          <a:p>
            <a:fld id="{E00B191D-2997-4134-B3E7-4E646A2E1B02}" type="datetimeFigureOut">
              <a:rPr lang="en-GB" smtClean="0"/>
              <a:t>17/07/2019</a:t>
            </a:fld>
            <a:endParaRPr lang="en-GB"/>
          </a:p>
        </p:txBody>
      </p:sp>
      <p:sp>
        <p:nvSpPr>
          <p:cNvPr id="4" name="Footer Placeholder 3">
            <a:extLst>
              <a:ext uri="{FF2B5EF4-FFF2-40B4-BE49-F238E27FC236}">
                <a16:creationId xmlns:a16="http://schemas.microsoft.com/office/drawing/2014/main" id="{EE7365D8-2475-4638-8F7C-EB7642D92BE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F7A539A-E0A1-4894-AC5A-C0F749E4252B}"/>
              </a:ext>
            </a:extLst>
          </p:cNvPr>
          <p:cNvSpPr>
            <a:spLocks noGrp="1"/>
          </p:cNvSpPr>
          <p:nvPr>
            <p:ph type="sldNum" sz="quarter" idx="12"/>
          </p:nvPr>
        </p:nvSpPr>
        <p:spPr/>
        <p:txBody>
          <a:bodyPr/>
          <a:lstStyle/>
          <a:p>
            <a:fld id="{4BB5F2B0-E82A-4D3C-B855-A0AD52BE9CC8}" type="slidenum">
              <a:rPr lang="en-GB" smtClean="0"/>
              <a:t>‹#›</a:t>
            </a:fld>
            <a:endParaRPr lang="en-GB"/>
          </a:p>
        </p:txBody>
      </p:sp>
    </p:spTree>
    <p:extLst>
      <p:ext uri="{BB962C8B-B14F-4D97-AF65-F5344CB8AC3E}">
        <p14:creationId xmlns:p14="http://schemas.microsoft.com/office/powerpoint/2010/main" val="1081234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6D2B71-EFE0-4274-8262-1D2A2216C2F6}"/>
              </a:ext>
            </a:extLst>
          </p:cNvPr>
          <p:cNvSpPr>
            <a:spLocks noGrp="1"/>
          </p:cNvSpPr>
          <p:nvPr>
            <p:ph type="dt" sz="half" idx="10"/>
          </p:nvPr>
        </p:nvSpPr>
        <p:spPr/>
        <p:txBody>
          <a:bodyPr/>
          <a:lstStyle/>
          <a:p>
            <a:fld id="{E00B191D-2997-4134-B3E7-4E646A2E1B02}" type="datetimeFigureOut">
              <a:rPr lang="en-GB" smtClean="0"/>
              <a:t>17/07/2019</a:t>
            </a:fld>
            <a:endParaRPr lang="en-GB"/>
          </a:p>
        </p:txBody>
      </p:sp>
      <p:sp>
        <p:nvSpPr>
          <p:cNvPr id="3" name="Footer Placeholder 2">
            <a:extLst>
              <a:ext uri="{FF2B5EF4-FFF2-40B4-BE49-F238E27FC236}">
                <a16:creationId xmlns:a16="http://schemas.microsoft.com/office/drawing/2014/main" id="{B623909B-E436-40A8-938A-1FF5534A338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E01A6E7-19EB-45F2-A142-94A3F999AC2A}"/>
              </a:ext>
            </a:extLst>
          </p:cNvPr>
          <p:cNvSpPr>
            <a:spLocks noGrp="1"/>
          </p:cNvSpPr>
          <p:nvPr>
            <p:ph type="sldNum" sz="quarter" idx="12"/>
          </p:nvPr>
        </p:nvSpPr>
        <p:spPr/>
        <p:txBody>
          <a:bodyPr/>
          <a:lstStyle/>
          <a:p>
            <a:fld id="{4BB5F2B0-E82A-4D3C-B855-A0AD52BE9CC8}" type="slidenum">
              <a:rPr lang="en-GB" smtClean="0"/>
              <a:t>‹#›</a:t>
            </a:fld>
            <a:endParaRPr lang="en-GB"/>
          </a:p>
        </p:txBody>
      </p:sp>
    </p:spTree>
    <p:extLst>
      <p:ext uri="{BB962C8B-B14F-4D97-AF65-F5344CB8AC3E}">
        <p14:creationId xmlns:p14="http://schemas.microsoft.com/office/powerpoint/2010/main" val="3911994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22E79-CEEB-43D6-AD9D-DBB91EAC8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D1AB108-5D35-4E3F-9769-4DAE615755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A3E1FB8-0E14-43A3-AC81-BB2D17FC6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E7E51-A0D0-481A-8735-967534994CC4}"/>
              </a:ext>
            </a:extLst>
          </p:cNvPr>
          <p:cNvSpPr>
            <a:spLocks noGrp="1"/>
          </p:cNvSpPr>
          <p:nvPr>
            <p:ph type="dt" sz="half" idx="10"/>
          </p:nvPr>
        </p:nvSpPr>
        <p:spPr/>
        <p:txBody>
          <a:bodyPr/>
          <a:lstStyle/>
          <a:p>
            <a:fld id="{E00B191D-2997-4134-B3E7-4E646A2E1B02}" type="datetimeFigureOut">
              <a:rPr lang="en-GB" smtClean="0"/>
              <a:t>17/07/2019</a:t>
            </a:fld>
            <a:endParaRPr lang="en-GB"/>
          </a:p>
        </p:txBody>
      </p:sp>
      <p:sp>
        <p:nvSpPr>
          <p:cNvPr id="6" name="Footer Placeholder 5">
            <a:extLst>
              <a:ext uri="{FF2B5EF4-FFF2-40B4-BE49-F238E27FC236}">
                <a16:creationId xmlns:a16="http://schemas.microsoft.com/office/drawing/2014/main" id="{3A107A24-2A88-422B-BD38-28EE4542FA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5995D6-8A62-4E19-9B4F-5429194F3460}"/>
              </a:ext>
            </a:extLst>
          </p:cNvPr>
          <p:cNvSpPr>
            <a:spLocks noGrp="1"/>
          </p:cNvSpPr>
          <p:nvPr>
            <p:ph type="sldNum" sz="quarter" idx="12"/>
          </p:nvPr>
        </p:nvSpPr>
        <p:spPr/>
        <p:txBody>
          <a:bodyPr/>
          <a:lstStyle/>
          <a:p>
            <a:fld id="{4BB5F2B0-E82A-4D3C-B855-A0AD52BE9CC8}" type="slidenum">
              <a:rPr lang="en-GB" smtClean="0"/>
              <a:t>‹#›</a:t>
            </a:fld>
            <a:endParaRPr lang="en-GB"/>
          </a:p>
        </p:txBody>
      </p:sp>
    </p:spTree>
    <p:extLst>
      <p:ext uri="{BB962C8B-B14F-4D97-AF65-F5344CB8AC3E}">
        <p14:creationId xmlns:p14="http://schemas.microsoft.com/office/powerpoint/2010/main" val="424353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B457-5708-4FA8-9C65-0C750666A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410ECF-2507-4DCE-8FEB-60BDC87C11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1C563A-30DC-4244-B4FB-C1E0237501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9BEC3D-49BA-41E9-837D-8D7D42B2B2E6}"/>
              </a:ext>
            </a:extLst>
          </p:cNvPr>
          <p:cNvSpPr>
            <a:spLocks noGrp="1"/>
          </p:cNvSpPr>
          <p:nvPr>
            <p:ph type="dt" sz="half" idx="10"/>
          </p:nvPr>
        </p:nvSpPr>
        <p:spPr/>
        <p:txBody>
          <a:bodyPr/>
          <a:lstStyle/>
          <a:p>
            <a:fld id="{E00B191D-2997-4134-B3E7-4E646A2E1B02}" type="datetimeFigureOut">
              <a:rPr lang="en-GB" smtClean="0"/>
              <a:t>17/07/2019</a:t>
            </a:fld>
            <a:endParaRPr lang="en-GB"/>
          </a:p>
        </p:txBody>
      </p:sp>
      <p:sp>
        <p:nvSpPr>
          <p:cNvPr id="6" name="Footer Placeholder 5">
            <a:extLst>
              <a:ext uri="{FF2B5EF4-FFF2-40B4-BE49-F238E27FC236}">
                <a16:creationId xmlns:a16="http://schemas.microsoft.com/office/drawing/2014/main" id="{9315EAB8-95DF-404B-9503-CA3DAEBBDDE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890B12-F21A-4311-9B27-588A0BDC27BC}"/>
              </a:ext>
            </a:extLst>
          </p:cNvPr>
          <p:cNvSpPr>
            <a:spLocks noGrp="1"/>
          </p:cNvSpPr>
          <p:nvPr>
            <p:ph type="sldNum" sz="quarter" idx="12"/>
          </p:nvPr>
        </p:nvSpPr>
        <p:spPr/>
        <p:txBody>
          <a:bodyPr/>
          <a:lstStyle/>
          <a:p>
            <a:fld id="{4BB5F2B0-E82A-4D3C-B855-A0AD52BE9CC8}" type="slidenum">
              <a:rPr lang="en-GB" smtClean="0"/>
              <a:t>‹#›</a:t>
            </a:fld>
            <a:endParaRPr lang="en-GB"/>
          </a:p>
        </p:txBody>
      </p:sp>
    </p:spTree>
    <p:extLst>
      <p:ext uri="{BB962C8B-B14F-4D97-AF65-F5344CB8AC3E}">
        <p14:creationId xmlns:p14="http://schemas.microsoft.com/office/powerpoint/2010/main" val="2286683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38D2A3-5724-4118-91EC-B2D2D1DCAF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4322BEA-C4C4-441C-9B22-8493496688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BD8C50-2E36-41CD-ADFB-FD217EC97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0B191D-2997-4134-B3E7-4E646A2E1B02}" type="datetimeFigureOut">
              <a:rPr lang="en-GB" smtClean="0"/>
              <a:t>17/07/2019</a:t>
            </a:fld>
            <a:endParaRPr lang="en-GB"/>
          </a:p>
        </p:txBody>
      </p:sp>
      <p:sp>
        <p:nvSpPr>
          <p:cNvPr id="5" name="Footer Placeholder 4">
            <a:extLst>
              <a:ext uri="{FF2B5EF4-FFF2-40B4-BE49-F238E27FC236}">
                <a16:creationId xmlns:a16="http://schemas.microsoft.com/office/drawing/2014/main" id="{4A26EBC7-1D9C-42CC-A958-740F3D1BC6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69FED2D-E011-48C5-A462-F016A28A90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B5F2B0-E82A-4D3C-B855-A0AD52BE9CC8}" type="slidenum">
              <a:rPr lang="en-GB" smtClean="0"/>
              <a:t>‹#›</a:t>
            </a:fld>
            <a:endParaRPr lang="en-GB"/>
          </a:p>
        </p:txBody>
      </p:sp>
    </p:spTree>
    <p:extLst>
      <p:ext uri="{BB962C8B-B14F-4D97-AF65-F5344CB8AC3E}">
        <p14:creationId xmlns:p14="http://schemas.microsoft.com/office/powerpoint/2010/main" val="1992152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8.svg"/><Relationship Id="rId4" Type="http://schemas.openxmlformats.org/officeDocument/2006/relationships/image" Target="../media/image8.sv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FCCE5C-00B7-4E42-BB12-58F54164F870}"/>
              </a:ext>
            </a:extLst>
          </p:cNvPr>
          <p:cNvPicPr>
            <a:picLocks noChangeAspect="1"/>
          </p:cNvPicPr>
          <p:nvPr/>
        </p:nvPicPr>
        <p:blipFill>
          <a:blip r:embed="rId2"/>
          <a:stretch>
            <a:fillRect/>
          </a:stretch>
        </p:blipFill>
        <p:spPr>
          <a:xfrm>
            <a:off x="1738057" y="1788159"/>
            <a:ext cx="3942576" cy="3847287"/>
          </a:xfrm>
          <a:prstGeom prst="rect">
            <a:avLst/>
          </a:prstGeom>
        </p:spPr>
      </p:pic>
      <p:sp>
        <p:nvSpPr>
          <p:cNvPr id="3" name="TextBox 2">
            <a:extLst>
              <a:ext uri="{FF2B5EF4-FFF2-40B4-BE49-F238E27FC236}">
                <a16:creationId xmlns:a16="http://schemas.microsoft.com/office/drawing/2014/main" id="{471A4FF0-FCD4-4787-A2FB-2ED0E613280A}"/>
              </a:ext>
            </a:extLst>
          </p:cNvPr>
          <p:cNvSpPr txBox="1"/>
          <p:nvPr/>
        </p:nvSpPr>
        <p:spPr>
          <a:xfrm>
            <a:off x="1658647" y="553049"/>
            <a:ext cx="8043972" cy="923330"/>
          </a:xfrm>
          <a:prstGeom prst="rect">
            <a:avLst/>
          </a:prstGeom>
          <a:noFill/>
        </p:spPr>
        <p:txBody>
          <a:bodyPr wrap="square" rtlCol="0">
            <a:spAutoFit/>
          </a:bodyPr>
          <a:lstStyle/>
          <a:p>
            <a:r>
              <a:rPr lang="en-GB" dirty="0"/>
              <a:t>Original idea is problematic as the increase HRV in the joint incongruent condition could just come from belief congruency (the result we had in our previous study) and not the social framing meaning - this design can  be confounded.</a:t>
            </a:r>
          </a:p>
        </p:txBody>
      </p:sp>
      <p:grpSp>
        <p:nvGrpSpPr>
          <p:cNvPr id="156" name="Group 155">
            <a:extLst>
              <a:ext uri="{FF2B5EF4-FFF2-40B4-BE49-F238E27FC236}">
                <a16:creationId xmlns:a16="http://schemas.microsoft.com/office/drawing/2014/main" id="{DD7CDD31-CD03-4F2B-8296-DC3544D5E2F2}"/>
              </a:ext>
            </a:extLst>
          </p:cNvPr>
          <p:cNvGrpSpPr/>
          <p:nvPr/>
        </p:nvGrpSpPr>
        <p:grpSpPr>
          <a:xfrm>
            <a:off x="6455222" y="2217406"/>
            <a:ext cx="3317306" cy="3281682"/>
            <a:chOff x="3584804" y="3377514"/>
            <a:chExt cx="3071370" cy="3062184"/>
          </a:xfrm>
        </p:grpSpPr>
        <p:pic>
          <p:nvPicPr>
            <p:cNvPr id="157" name="Picture 156">
              <a:extLst>
                <a:ext uri="{FF2B5EF4-FFF2-40B4-BE49-F238E27FC236}">
                  <a16:creationId xmlns:a16="http://schemas.microsoft.com/office/drawing/2014/main" id="{185C4075-8EF8-422A-9BA3-9BF8D749C588}"/>
                </a:ext>
              </a:extLst>
            </p:cNvPr>
            <p:cNvPicPr/>
            <p:nvPr/>
          </p:nvPicPr>
          <p:blipFill>
            <a:blip r:embed="rId3">
              <a:extLst>
                <a:ext uri="{28A0092B-C50C-407E-A947-70E740481C1C}">
                  <a14:useLocalDpi xmlns:a14="http://schemas.microsoft.com/office/drawing/2010/main" val="0"/>
                </a:ext>
              </a:extLst>
            </a:blip>
            <a:stretch>
              <a:fillRect/>
            </a:stretch>
          </p:blipFill>
          <p:spPr>
            <a:xfrm>
              <a:off x="3584804" y="3377514"/>
              <a:ext cx="3071370" cy="3062184"/>
            </a:xfrm>
            <a:prstGeom prst="rect">
              <a:avLst/>
            </a:prstGeom>
          </p:spPr>
        </p:pic>
        <p:sp>
          <p:nvSpPr>
            <p:cNvPr id="158" name="TextBox 157">
              <a:extLst>
                <a:ext uri="{FF2B5EF4-FFF2-40B4-BE49-F238E27FC236}">
                  <a16:creationId xmlns:a16="http://schemas.microsoft.com/office/drawing/2014/main" id="{286F503F-F8E4-4B5B-BA0F-95C94D5900FA}"/>
                </a:ext>
              </a:extLst>
            </p:cNvPr>
            <p:cNvSpPr txBox="1"/>
            <p:nvPr/>
          </p:nvSpPr>
          <p:spPr>
            <a:xfrm>
              <a:off x="5750157" y="4473146"/>
              <a:ext cx="825867" cy="246221"/>
            </a:xfrm>
            <a:prstGeom prst="rect">
              <a:avLst/>
            </a:prstGeom>
            <a:solidFill>
              <a:schemeClr val="bg1"/>
            </a:solidFill>
          </p:spPr>
          <p:txBody>
            <a:bodyPr wrap="none" rtlCol="0">
              <a:spAutoFit/>
            </a:bodyPr>
            <a:lstStyle/>
            <a:p>
              <a:r>
                <a:rPr lang="en-GB" sz="1000" dirty="0"/>
                <a:t>Biofeedback</a:t>
              </a:r>
            </a:p>
          </p:txBody>
        </p:sp>
      </p:grpSp>
    </p:spTree>
    <p:extLst>
      <p:ext uri="{BB962C8B-B14F-4D97-AF65-F5344CB8AC3E}">
        <p14:creationId xmlns:p14="http://schemas.microsoft.com/office/powerpoint/2010/main" val="3560411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0D77-3F07-4AE0-9F20-0B17FA7AB745}"/>
              </a:ext>
            </a:extLst>
          </p:cNvPr>
          <p:cNvSpPr>
            <a:spLocks noGrp="1"/>
          </p:cNvSpPr>
          <p:nvPr>
            <p:ph type="title"/>
          </p:nvPr>
        </p:nvSpPr>
        <p:spPr/>
        <p:txBody>
          <a:bodyPr/>
          <a:lstStyle/>
          <a:p>
            <a:r>
              <a:rPr lang="en-GB" dirty="0"/>
              <a:t>How would our data look</a:t>
            </a:r>
          </a:p>
        </p:txBody>
      </p:sp>
      <p:graphicFrame>
        <p:nvGraphicFramePr>
          <p:cNvPr id="4" name="Content Placeholder 3">
            <a:extLst>
              <a:ext uri="{FF2B5EF4-FFF2-40B4-BE49-F238E27FC236}">
                <a16:creationId xmlns:a16="http://schemas.microsoft.com/office/drawing/2014/main" id="{3F595062-29D5-4A98-9322-82355DDBA28E}"/>
              </a:ext>
            </a:extLst>
          </p:cNvPr>
          <p:cNvGraphicFramePr>
            <a:graphicFrameLocks noGrp="1"/>
          </p:cNvGraphicFramePr>
          <p:nvPr>
            <p:ph idx="1"/>
            <p:extLst>
              <p:ext uri="{D42A27DB-BD31-4B8C-83A1-F6EECF244321}">
                <p14:modId xmlns:p14="http://schemas.microsoft.com/office/powerpoint/2010/main" val="1040631379"/>
              </p:ext>
            </p:extLst>
          </p:nvPr>
        </p:nvGraphicFramePr>
        <p:xfrm>
          <a:off x="384543" y="2137256"/>
          <a:ext cx="4811235" cy="2865120"/>
        </p:xfrm>
        <a:graphic>
          <a:graphicData uri="http://schemas.openxmlformats.org/drawingml/2006/table">
            <a:tbl>
              <a:tblPr firstRow="1" bandRow="1">
                <a:tableStyleId>{5C22544A-7EE6-4342-B048-85BDC9FD1C3A}</a:tableStyleId>
              </a:tblPr>
              <a:tblGrid>
                <a:gridCol w="671625">
                  <a:extLst>
                    <a:ext uri="{9D8B030D-6E8A-4147-A177-3AD203B41FA5}">
                      <a16:colId xmlns:a16="http://schemas.microsoft.com/office/drawing/2014/main" val="257992625"/>
                    </a:ext>
                  </a:extLst>
                </a:gridCol>
                <a:gridCol w="1601972">
                  <a:extLst>
                    <a:ext uri="{9D8B030D-6E8A-4147-A177-3AD203B41FA5}">
                      <a16:colId xmlns:a16="http://schemas.microsoft.com/office/drawing/2014/main" val="763336197"/>
                    </a:ext>
                  </a:extLst>
                </a:gridCol>
                <a:gridCol w="1183758">
                  <a:extLst>
                    <a:ext uri="{9D8B030D-6E8A-4147-A177-3AD203B41FA5}">
                      <a16:colId xmlns:a16="http://schemas.microsoft.com/office/drawing/2014/main" val="2310675271"/>
                    </a:ext>
                  </a:extLst>
                </a:gridCol>
                <a:gridCol w="1353880">
                  <a:extLst>
                    <a:ext uri="{9D8B030D-6E8A-4147-A177-3AD203B41FA5}">
                      <a16:colId xmlns:a16="http://schemas.microsoft.com/office/drawing/2014/main" val="3099271871"/>
                    </a:ext>
                  </a:extLst>
                </a:gridCol>
              </a:tblGrid>
              <a:tr h="370840">
                <a:tc>
                  <a:txBody>
                    <a:bodyPr/>
                    <a:lstStyle/>
                    <a:p>
                      <a:r>
                        <a:rPr lang="en-GB" dirty="0"/>
                        <a:t>Dyad ID</a:t>
                      </a:r>
                    </a:p>
                  </a:txBody>
                  <a:tcPr/>
                </a:tc>
                <a:tc>
                  <a:txBody>
                    <a:bodyPr/>
                    <a:lstStyle/>
                    <a:p>
                      <a:r>
                        <a:rPr lang="en-GB" dirty="0"/>
                        <a:t>Social Framing</a:t>
                      </a:r>
                    </a:p>
                  </a:txBody>
                  <a:tcPr/>
                </a:tc>
                <a:tc>
                  <a:txBody>
                    <a:bodyPr/>
                    <a:lstStyle/>
                    <a:p>
                      <a:r>
                        <a:rPr lang="en-GB" dirty="0"/>
                        <a:t>Repetition</a:t>
                      </a:r>
                    </a:p>
                  </a:txBody>
                  <a:tcPr/>
                </a:tc>
                <a:tc>
                  <a:txBody>
                    <a:bodyPr/>
                    <a:lstStyle/>
                    <a:p>
                      <a:r>
                        <a:rPr lang="en-GB" dirty="0" err="1"/>
                        <a:t>CV_Baseline</a:t>
                      </a:r>
                      <a:endParaRPr lang="en-GB" dirty="0"/>
                    </a:p>
                  </a:txBody>
                  <a:tcPr/>
                </a:tc>
                <a:extLst>
                  <a:ext uri="{0D108BD9-81ED-4DB2-BD59-A6C34878D82A}">
                    <a16:rowId xmlns:a16="http://schemas.microsoft.com/office/drawing/2014/main" val="1487801824"/>
                  </a:ext>
                </a:extLst>
              </a:tr>
              <a:tr h="370840">
                <a:tc>
                  <a:txBody>
                    <a:bodyPr/>
                    <a:lstStyle/>
                    <a:p>
                      <a:r>
                        <a:rPr lang="en-GB" dirty="0"/>
                        <a:t>1_2</a:t>
                      </a:r>
                    </a:p>
                  </a:txBody>
                  <a:tcPr/>
                </a:tc>
                <a:tc>
                  <a:txBody>
                    <a:bodyPr/>
                    <a:lstStyle/>
                    <a:p>
                      <a:r>
                        <a:rPr lang="en-GB" dirty="0"/>
                        <a:t>Individual</a:t>
                      </a:r>
                    </a:p>
                  </a:txBody>
                  <a:tcPr/>
                </a:tc>
                <a:tc>
                  <a:txBody>
                    <a:bodyPr/>
                    <a:lstStyle/>
                    <a:p>
                      <a:r>
                        <a:rPr lang="en-GB" dirty="0"/>
                        <a:t>1</a:t>
                      </a:r>
                    </a:p>
                  </a:txBody>
                  <a:tcPr/>
                </a:tc>
                <a:tc>
                  <a:txBody>
                    <a:bodyPr/>
                    <a:lstStyle/>
                    <a:p>
                      <a:r>
                        <a:rPr lang="en-GB" dirty="0"/>
                        <a:t>-</a:t>
                      </a:r>
                    </a:p>
                  </a:txBody>
                  <a:tcPr/>
                </a:tc>
                <a:extLst>
                  <a:ext uri="{0D108BD9-81ED-4DB2-BD59-A6C34878D82A}">
                    <a16:rowId xmlns:a16="http://schemas.microsoft.com/office/drawing/2014/main" val="1493252042"/>
                  </a:ext>
                </a:extLst>
              </a:tr>
              <a:tr h="370840">
                <a:tc>
                  <a:txBody>
                    <a:bodyPr/>
                    <a:lstStyle/>
                    <a:p>
                      <a:r>
                        <a:rPr lang="en-GB" dirty="0"/>
                        <a:t>1_2</a:t>
                      </a:r>
                    </a:p>
                  </a:txBody>
                  <a:tcPr/>
                </a:tc>
                <a:tc>
                  <a:txBody>
                    <a:bodyPr/>
                    <a:lstStyle/>
                    <a:p>
                      <a:r>
                        <a:rPr lang="en-GB" dirty="0"/>
                        <a:t>Joint positive</a:t>
                      </a:r>
                    </a:p>
                  </a:txBody>
                  <a:tcPr/>
                </a:tc>
                <a:tc>
                  <a:txBody>
                    <a:bodyPr/>
                    <a:lstStyle/>
                    <a:p>
                      <a:r>
                        <a:rPr lang="en-GB" dirty="0"/>
                        <a:t>1</a:t>
                      </a:r>
                    </a:p>
                  </a:txBody>
                  <a:tcPr/>
                </a:tc>
                <a:tc>
                  <a:txBody>
                    <a:bodyPr/>
                    <a:lstStyle/>
                    <a:p>
                      <a:r>
                        <a:rPr lang="en-GB" dirty="0"/>
                        <a:t>-</a:t>
                      </a:r>
                    </a:p>
                  </a:txBody>
                  <a:tcPr/>
                </a:tc>
                <a:extLst>
                  <a:ext uri="{0D108BD9-81ED-4DB2-BD59-A6C34878D82A}">
                    <a16:rowId xmlns:a16="http://schemas.microsoft.com/office/drawing/2014/main" val="2868304096"/>
                  </a:ext>
                </a:extLst>
              </a:tr>
              <a:tr h="370840">
                <a:tc>
                  <a:txBody>
                    <a:bodyPr/>
                    <a:lstStyle/>
                    <a:p>
                      <a:r>
                        <a:rPr lang="en-GB" dirty="0"/>
                        <a:t>1_2</a:t>
                      </a:r>
                    </a:p>
                  </a:txBody>
                  <a:tcPr/>
                </a:tc>
                <a:tc>
                  <a:txBody>
                    <a:bodyPr/>
                    <a:lstStyle/>
                    <a:p>
                      <a:r>
                        <a:rPr lang="en-GB" dirty="0"/>
                        <a:t>Joint negative</a:t>
                      </a:r>
                    </a:p>
                  </a:txBody>
                  <a:tcPr/>
                </a:tc>
                <a:tc>
                  <a:txBody>
                    <a:bodyPr/>
                    <a:lstStyle/>
                    <a:p>
                      <a:r>
                        <a:rPr lang="en-GB" dirty="0"/>
                        <a:t>1</a:t>
                      </a:r>
                    </a:p>
                  </a:txBody>
                  <a:tcPr/>
                </a:tc>
                <a:tc>
                  <a:txBody>
                    <a:bodyPr/>
                    <a:lstStyle/>
                    <a:p>
                      <a:r>
                        <a:rPr lang="en-GB" dirty="0"/>
                        <a:t>-</a:t>
                      </a:r>
                    </a:p>
                  </a:txBody>
                  <a:tcPr/>
                </a:tc>
                <a:extLst>
                  <a:ext uri="{0D108BD9-81ED-4DB2-BD59-A6C34878D82A}">
                    <a16:rowId xmlns:a16="http://schemas.microsoft.com/office/drawing/2014/main" val="2087916271"/>
                  </a:ext>
                </a:extLst>
              </a:tr>
              <a:tr h="370840">
                <a:tc>
                  <a:txBody>
                    <a:bodyPr/>
                    <a:lstStyle/>
                    <a:p>
                      <a:r>
                        <a:rPr lang="en-GB" dirty="0"/>
                        <a:t>1_2</a:t>
                      </a:r>
                    </a:p>
                  </a:txBody>
                  <a:tcPr/>
                </a:tc>
                <a:tc>
                  <a:txBody>
                    <a:bodyPr/>
                    <a:lstStyle/>
                    <a:p>
                      <a:r>
                        <a:rPr lang="en-GB" dirty="0"/>
                        <a:t>Individual</a:t>
                      </a:r>
                    </a:p>
                  </a:txBody>
                  <a:tcPr/>
                </a:tc>
                <a:tc>
                  <a:txBody>
                    <a:bodyPr/>
                    <a:lstStyle/>
                    <a:p>
                      <a:r>
                        <a:rPr lang="en-GB" dirty="0"/>
                        <a:t>2</a:t>
                      </a:r>
                    </a:p>
                  </a:txBody>
                  <a:tcPr/>
                </a:tc>
                <a:tc>
                  <a:txBody>
                    <a:bodyPr/>
                    <a:lstStyle/>
                    <a:p>
                      <a:r>
                        <a:rPr lang="en-GB" dirty="0"/>
                        <a:t>-</a:t>
                      </a:r>
                    </a:p>
                  </a:txBody>
                  <a:tcPr/>
                </a:tc>
                <a:extLst>
                  <a:ext uri="{0D108BD9-81ED-4DB2-BD59-A6C34878D82A}">
                    <a16:rowId xmlns:a16="http://schemas.microsoft.com/office/drawing/2014/main" val="1080118539"/>
                  </a:ext>
                </a:extLst>
              </a:tr>
              <a:tr h="370840">
                <a:tc>
                  <a:txBody>
                    <a:bodyPr/>
                    <a:lstStyle/>
                    <a:p>
                      <a:r>
                        <a:rPr lang="en-GB" dirty="0"/>
                        <a:t>1_2</a:t>
                      </a:r>
                    </a:p>
                  </a:txBody>
                  <a:tcPr/>
                </a:tc>
                <a:tc>
                  <a:txBody>
                    <a:bodyPr/>
                    <a:lstStyle/>
                    <a:p>
                      <a:r>
                        <a:rPr lang="en-GB" dirty="0"/>
                        <a:t>Joint positive</a:t>
                      </a:r>
                    </a:p>
                  </a:txBody>
                  <a:tcPr/>
                </a:tc>
                <a:tc>
                  <a:txBody>
                    <a:bodyPr/>
                    <a:lstStyle/>
                    <a:p>
                      <a:r>
                        <a:rPr lang="en-GB" dirty="0"/>
                        <a:t>2</a:t>
                      </a:r>
                    </a:p>
                  </a:txBody>
                  <a:tcPr/>
                </a:tc>
                <a:tc>
                  <a:txBody>
                    <a:bodyPr/>
                    <a:lstStyle/>
                    <a:p>
                      <a:r>
                        <a:rPr lang="en-GB" dirty="0"/>
                        <a:t>-</a:t>
                      </a:r>
                    </a:p>
                  </a:txBody>
                  <a:tcPr/>
                </a:tc>
                <a:extLst>
                  <a:ext uri="{0D108BD9-81ED-4DB2-BD59-A6C34878D82A}">
                    <a16:rowId xmlns:a16="http://schemas.microsoft.com/office/drawing/2014/main" val="200017329"/>
                  </a:ext>
                </a:extLst>
              </a:tr>
              <a:tr h="370840">
                <a:tc>
                  <a:txBody>
                    <a:bodyPr/>
                    <a:lstStyle/>
                    <a:p>
                      <a:r>
                        <a:rPr lang="en-GB" dirty="0"/>
                        <a:t>1_2</a:t>
                      </a:r>
                    </a:p>
                  </a:txBody>
                  <a:tcPr/>
                </a:tc>
                <a:tc>
                  <a:txBody>
                    <a:bodyPr/>
                    <a:lstStyle/>
                    <a:p>
                      <a:r>
                        <a:rPr lang="en-GB" dirty="0"/>
                        <a:t>Joint negative</a:t>
                      </a:r>
                    </a:p>
                  </a:txBody>
                  <a:tcPr/>
                </a:tc>
                <a:tc>
                  <a:txBody>
                    <a:bodyPr/>
                    <a:lstStyle/>
                    <a:p>
                      <a:r>
                        <a:rPr lang="en-GB" dirty="0"/>
                        <a:t>2</a:t>
                      </a:r>
                    </a:p>
                  </a:txBody>
                  <a:tcPr/>
                </a:tc>
                <a:tc>
                  <a:txBody>
                    <a:bodyPr/>
                    <a:lstStyle/>
                    <a:p>
                      <a:r>
                        <a:rPr lang="en-GB" dirty="0"/>
                        <a:t>-</a:t>
                      </a:r>
                    </a:p>
                  </a:txBody>
                  <a:tcPr/>
                </a:tc>
                <a:extLst>
                  <a:ext uri="{0D108BD9-81ED-4DB2-BD59-A6C34878D82A}">
                    <a16:rowId xmlns:a16="http://schemas.microsoft.com/office/drawing/2014/main" val="701853102"/>
                  </a:ext>
                </a:extLst>
              </a:tr>
            </a:tbl>
          </a:graphicData>
        </a:graphic>
      </p:graphicFrame>
      <p:graphicFrame>
        <p:nvGraphicFramePr>
          <p:cNvPr id="6" name="Content Placeholder 3">
            <a:extLst>
              <a:ext uri="{FF2B5EF4-FFF2-40B4-BE49-F238E27FC236}">
                <a16:creationId xmlns:a16="http://schemas.microsoft.com/office/drawing/2014/main" id="{F0B09280-BA20-4B42-AF1F-36781BEC2266}"/>
              </a:ext>
            </a:extLst>
          </p:cNvPr>
          <p:cNvGraphicFramePr>
            <a:graphicFrameLocks/>
          </p:cNvGraphicFramePr>
          <p:nvPr>
            <p:extLst>
              <p:ext uri="{D42A27DB-BD31-4B8C-83A1-F6EECF244321}">
                <p14:modId xmlns:p14="http://schemas.microsoft.com/office/powerpoint/2010/main" val="3553241739"/>
              </p:ext>
            </p:extLst>
          </p:nvPr>
        </p:nvGraphicFramePr>
        <p:xfrm>
          <a:off x="5463360" y="2137256"/>
          <a:ext cx="6537254" cy="3337560"/>
        </p:xfrm>
        <a:graphic>
          <a:graphicData uri="http://schemas.openxmlformats.org/drawingml/2006/table">
            <a:tbl>
              <a:tblPr firstRow="1" bandRow="1">
                <a:tableStyleId>{5C22544A-7EE6-4342-B048-85BDC9FD1C3A}</a:tableStyleId>
              </a:tblPr>
              <a:tblGrid>
                <a:gridCol w="504247">
                  <a:extLst>
                    <a:ext uri="{9D8B030D-6E8A-4147-A177-3AD203B41FA5}">
                      <a16:colId xmlns:a16="http://schemas.microsoft.com/office/drawing/2014/main" val="257992625"/>
                    </a:ext>
                  </a:extLst>
                </a:gridCol>
                <a:gridCol w="1611910">
                  <a:extLst>
                    <a:ext uri="{9D8B030D-6E8A-4147-A177-3AD203B41FA5}">
                      <a16:colId xmlns:a16="http://schemas.microsoft.com/office/drawing/2014/main" val="763336197"/>
                    </a:ext>
                  </a:extLst>
                </a:gridCol>
                <a:gridCol w="1331821">
                  <a:extLst>
                    <a:ext uri="{9D8B030D-6E8A-4147-A177-3AD203B41FA5}">
                      <a16:colId xmlns:a16="http://schemas.microsoft.com/office/drawing/2014/main" val="2310675271"/>
                    </a:ext>
                  </a:extLst>
                </a:gridCol>
                <a:gridCol w="1386742">
                  <a:extLst>
                    <a:ext uri="{9D8B030D-6E8A-4147-A177-3AD203B41FA5}">
                      <a16:colId xmlns:a16="http://schemas.microsoft.com/office/drawing/2014/main" val="3099271871"/>
                    </a:ext>
                  </a:extLst>
                </a:gridCol>
                <a:gridCol w="1702534">
                  <a:extLst>
                    <a:ext uri="{9D8B030D-6E8A-4147-A177-3AD203B41FA5}">
                      <a16:colId xmlns:a16="http://schemas.microsoft.com/office/drawing/2014/main" val="1336525250"/>
                    </a:ext>
                  </a:extLst>
                </a:gridCol>
              </a:tblGrid>
              <a:tr h="370840">
                <a:tc>
                  <a:txBody>
                    <a:bodyPr/>
                    <a:lstStyle/>
                    <a:p>
                      <a:r>
                        <a:rPr lang="en-GB" dirty="0"/>
                        <a:t>ID</a:t>
                      </a:r>
                    </a:p>
                  </a:txBody>
                  <a:tcPr/>
                </a:tc>
                <a:tc>
                  <a:txBody>
                    <a:bodyPr/>
                    <a:lstStyle/>
                    <a:p>
                      <a:r>
                        <a:rPr lang="en-GB" dirty="0"/>
                        <a:t>Social Framing</a:t>
                      </a:r>
                    </a:p>
                  </a:txBody>
                  <a:tcPr/>
                </a:tc>
                <a:tc>
                  <a:txBody>
                    <a:bodyPr/>
                    <a:lstStyle/>
                    <a:p>
                      <a:r>
                        <a:rPr lang="en-GB" dirty="0"/>
                        <a:t>Congruency</a:t>
                      </a:r>
                    </a:p>
                  </a:txBody>
                  <a:tcPr/>
                </a:tc>
                <a:tc>
                  <a:txBody>
                    <a:bodyPr/>
                    <a:lstStyle/>
                    <a:p>
                      <a:r>
                        <a:rPr lang="en-GB" dirty="0" err="1"/>
                        <a:t>CV_Baseline</a:t>
                      </a:r>
                      <a:endParaRPr lang="en-GB" dirty="0"/>
                    </a:p>
                  </a:txBody>
                  <a:tcPr/>
                </a:tc>
                <a:tc>
                  <a:txBody>
                    <a:bodyPr/>
                    <a:lstStyle/>
                    <a:p>
                      <a:r>
                        <a:rPr lang="en-GB" dirty="0" err="1"/>
                        <a:t>CV_Individual</a:t>
                      </a:r>
                      <a:endParaRPr lang="en-GB" dirty="0"/>
                    </a:p>
                  </a:txBody>
                  <a:tcPr/>
                </a:tc>
                <a:extLst>
                  <a:ext uri="{0D108BD9-81ED-4DB2-BD59-A6C34878D82A}">
                    <a16:rowId xmlns:a16="http://schemas.microsoft.com/office/drawing/2014/main" val="1487801824"/>
                  </a:ext>
                </a:extLst>
              </a:tr>
              <a:tr h="370840">
                <a:tc>
                  <a:txBody>
                    <a:bodyPr/>
                    <a:lstStyle/>
                    <a:p>
                      <a:r>
                        <a:rPr lang="en-GB" dirty="0"/>
                        <a:t>1</a:t>
                      </a:r>
                    </a:p>
                  </a:txBody>
                  <a:tcPr/>
                </a:tc>
                <a:tc>
                  <a:txBody>
                    <a:bodyPr/>
                    <a:lstStyle/>
                    <a:p>
                      <a:r>
                        <a:rPr lang="en-GB" dirty="0"/>
                        <a:t>Joint positive</a:t>
                      </a:r>
                    </a:p>
                  </a:txBody>
                  <a:tcPr/>
                </a:tc>
                <a:tc>
                  <a:txBody>
                    <a:bodyPr/>
                    <a:lstStyle/>
                    <a:p>
                      <a:r>
                        <a:rPr lang="en-GB" dirty="0"/>
                        <a:t>Congruent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1493252042"/>
                  </a:ext>
                </a:extLst>
              </a:tr>
              <a:tr h="370840">
                <a:tc>
                  <a:txBody>
                    <a:bodyPr/>
                    <a:lstStyle/>
                    <a:p>
                      <a:r>
                        <a:rPr lang="en-GB" dirty="0"/>
                        <a:t>1</a:t>
                      </a:r>
                    </a:p>
                  </a:txBody>
                  <a:tcPr/>
                </a:tc>
                <a:tc>
                  <a:txBody>
                    <a:bodyPr/>
                    <a:lstStyle/>
                    <a:p>
                      <a:r>
                        <a:rPr lang="en-GB" dirty="0"/>
                        <a:t>Joint negative</a:t>
                      </a:r>
                    </a:p>
                  </a:txBody>
                  <a:tcPr/>
                </a:tc>
                <a:tc>
                  <a:txBody>
                    <a:bodyPr/>
                    <a:lstStyle/>
                    <a:p>
                      <a:r>
                        <a:rPr lang="en-GB" dirty="0"/>
                        <a:t>Congruent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2868304096"/>
                  </a:ext>
                </a:extLst>
              </a:tr>
              <a:tr h="370840">
                <a:tc>
                  <a:txBody>
                    <a:bodyPr/>
                    <a:lstStyle/>
                    <a:p>
                      <a:r>
                        <a:rPr lang="en-GB" dirty="0"/>
                        <a:t>1</a:t>
                      </a:r>
                    </a:p>
                  </a:txBody>
                  <a:tcPr/>
                </a:tc>
                <a:tc>
                  <a:txBody>
                    <a:bodyPr/>
                    <a:lstStyle/>
                    <a:p>
                      <a:r>
                        <a:rPr lang="en-GB" dirty="0"/>
                        <a:t>Joint positive</a:t>
                      </a:r>
                    </a:p>
                  </a:txBody>
                  <a:tcPr/>
                </a:tc>
                <a:tc>
                  <a:txBody>
                    <a:bodyPr/>
                    <a:lstStyle/>
                    <a:p>
                      <a:r>
                        <a:rPr lang="en-GB" dirty="0"/>
                        <a:t>Incongruent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2087916271"/>
                  </a:ext>
                </a:extLst>
              </a:tr>
              <a:tr h="370840">
                <a:tc>
                  <a:txBody>
                    <a:bodyPr/>
                    <a:lstStyle/>
                    <a:p>
                      <a:r>
                        <a:rPr lang="en-GB" dirty="0"/>
                        <a:t>1</a:t>
                      </a:r>
                    </a:p>
                  </a:txBody>
                  <a:tcPr/>
                </a:tc>
                <a:tc>
                  <a:txBody>
                    <a:bodyPr/>
                    <a:lstStyle/>
                    <a:p>
                      <a:r>
                        <a:rPr lang="en-GB" dirty="0"/>
                        <a:t>Joint negative</a:t>
                      </a:r>
                    </a:p>
                  </a:txBody>
                  <a:tcPr/>
                </a:tc>
                <a:tc>
                  <a:txBody>
                    <a:bodyPr/>
                    <a:lstStyle/>
                    <a:p>
                      <a:r>
                        <a:rPr lang="en-GB" dirty="0"/>
                        <a:t>Incongruent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1080118539"/>
                  </a:ext>
                </a:extLst>
              </a:tr>
              <a:tr h="370840">
                <a:tc>
                  <a:txBody>
                    <a:bodyPr/>
                    <a:lstStyle/>
                    <a:p>
                      <a:r>
                        <a:rPr lang="en-GB" dirty="0"/>
                        <a:t>2</a:t>
                      </a:r>
                    </a:p>
                  </a:txBody>
                  <a:tcPr/>
                </a:tc>
                <a:tc>
                  <a:txBody>
                    <a:bodyPr/>
                    <a:lstStyle/>
                    <a:p>
                      <a:r>
                        <a:rPr lang="en-GB" dirty="0"/>
                        <a:t>Joint positive</a:t>
                      </a:r>
                    </a:p>
                  </a:txBody>
                  <a:tcPr/>
                </a:tc>
                <a:tc>
                  <a:txBody>
                    <a:bodyPr/>
                    <a:lstStyle/>
                    <a:p>
                      <a:r>
                        <a:rPr lang="en-GB" dirty="0"/>
                        <a:t>Congruent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200017329"/>
                  </a:ext>
                </a:extLst>
              </a:tr>
              <a:tr h="370840">
                <a:tc>
                  <a:txBody>
                    <a:bodyPr/>
                    <a:lstStyle/>
                    <a:p>
                      <a:r>
                        <a:rPr lang="en-GB" dirty="0"/>
                        <a:t>2</a:t>
                      </a:r>
                    </a:p>
                  </a:txBody>
                  <a:tcPr/>
                </a:tc>
                <a:tc>
                  <a:txBody>
                    <a:bodyPr/>
                    <a:lstStyle/>
                    <a:p>
                      <a:r>
                        <a:rPr lang="en-GB" dirty="0"/>
                        <a:t>Joint negative</a:t>
                      </a:r>
                    </a:p>
                  </a:txBody>
                  <a:tcPr/>
                </a:tc>
                <a:tc>
                  <a:txBody>
                    <a:bodyPr/>
                    <a:lstStyle/>
                    <a:p>
                      <a:r>
                        <a:rPr lang="en-GB" dirty="0"/>
                        <a:t>Congruent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701853102"/>
                  </a:ext>
                </a:extLst>
              </a:tr>
              <a:tr h="370840">
                <a:tc>
                  <a:txBody>
                    <a:bodyPr/>
                    <a:lstStyle/>
                    <a:p>
                      <a:r>
                        <a:rPr lang="en-GB" dirty="0"/>
                        <a:t>2</a:t>
                      </a:r>
                    </a:p>
                  </a:txBody>
                  <a:tcPr/>
                </a:tc>
                <a:tc>
                  <a:txBody>
                    <a:bodyPr/>
                    <a:lstStyle/>
                    <a:p>
                      <a:r>
                        <a:rPr lang="en-GB" dirty="0"/>
                        <a:t>Joint positive</a:t>
                      </a:r>
                    </a:p>
                  </a:txBody>
                  <a:tcPr/>
                </a:tc>
                <a:tc>
                  <a:txBody>
                    <a:bodyPr/>
                    <a:lstStyle/>
                    <a:p>
                      <a:r>
                        <a:rPr lang="en-GB" dirty="0"/>
                        <a:t>Incongruent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4276110234"/>
                  </a:ext>
                </a:extLst>
              </a:tr>
              <a:tr h="370840">
                <a:tc>
                  <a:txBody>
                    <a:bodyPr/>
                    <a:lstStyle/>
                    <a:p>
                      <a:r>
                        <a:rPr lang="en-GB" dirty="0"/>
                        <a:t>2</a:t>
                      </a:r>
                    </a:p>
                  </a:txBody>
                  <a:tcPr/>
                </a:tc>
                <a:tc>
                  <a:txBody>
                    <a:bodyPr/>
                    <a:lstStyle/>
                    <a:p>
                      <a:r>
                        <a:rPr lang="en-GB" dirty="0"/>
                        <a:t>Joint negative</a:t>
                      </a:r>
                    </a:p>
                  </a:txBody>
                  <a:tcPr/>
                </a:tc>
                <a:tc>
                  <a:txBody>
                    <a:bodyPr/>
                    <a:lstStyle/>
                    <a:p>
                      <a:r>
                        <a:rPr lang="en-GB" dirty="0"/>
                        <a:t>Incongruent</a:t>
                      </a:r>
                    </a:p>
                  </a:txBody>
                  <a:tcPr/>
                </a:tc>
                <a:tc>
                  <a:txBody>
                    <a:bodyPr/>
                    <a:lstStyle/>
                    <a:p>
                      <a:r>
                        <a:rPr lang="en-GB" dirty="0"/>
                        <a:t>-</a:t>
                      </a:r>
                    </a:p>
                  </a:txBody>
                  <a:tcPr/>
                </a:tc>
                <a:tc>
                  <a:txBody>
                    <a:bodyPr/>
                    <a:lstStyle/>
                    <a:p>
                      <a:r>
                        <a:rPr lang="en-GB" dirty="0"/>
                        <a:t>-</a:t>
                      </a:r>
                    </a:p>
                  </a:txBody>
                  <a:tcPr/>
                </a:tc>
                <a:extLst>
                  <a:ext uri="{0D108BD9-81ED-4DB2-BD59-A6C34878D82A}">
                    <a16:rowId xmlns:a16="http://schemas.microsoft.com/office/drawing/2014/main" val="3332560553"/>
                  </a:ext>
                </a:extLst>
              </a:tr>
            </a:tbl>
          </a:graphicData>
        </a:graphic>
      </p:graphicFrame>
      <p:sp>
        <p:nvSpPr>
          <p:cNvPr id="7" name="TextBox 6">
            <a:extLst>
              <a:ext uri="{FF2B5EF4-FFF2-40B4-BE49-F238E27FC236}">
                <a16:creationId xmlns:a16="http://schemas.microsoft.com/office/drawing/2014/main" id="{BA6FBFB4-952B-4D8F-9D86-19490A98DA36}"/>
              </a:ext>
            </a:extLst>
          </p:cNvPr>
          <p:cNvSpPr txBox="1"/>
          <p:nvPr/>
        </p:nvSpPr>
        <p:spPr>
          <a:xfrm>
            <a:off x="1594884" y="1690688"/>
            <a:ext cx="2222147" cy="369332"/>
          </a:xfrm>
          <a:prstGeom prst="rect">
            <a:avLst/>
          </a:prstGeom>
          <a:noFill/>
        </p:spPr>
        <p:txBody>
          <a:bodyPr wrap="none" rtlCol="0">
            <a:spAutoFit/>
          </a:bodyPr>
          <a:lstStyle/>
          <a:p>
            <a:r>
              <a:rPr lang="en-GB" dirty="0"/>
              <a:t>For synchrony (CRQA)</a:t>
            </a:r>
          </a:p>
        </p:txBody>
      </p:sp>
      <p:sp>
        <p:nvSpPr>
          <p:cNvPr id="8" name="TextBox 7">
            <a:extLst>
              <a:ext uri="{FF2B5EF4-FFF2-40B4-BE49-F238E27FC236}">
                <a16:creationId xmlns:a16="http://schemas.microsoft.com/office/drawing/2014/main" id="{F89C7B89-490B-4E49-8669-ADD44F6A7CFA}"/>
              </a:ext>
            </a:extLst>
          </p:cNvPr>
          <p:cNvSpPr txBox="1"/>
          <p:nvPr/>
        </p:nvSpPr>
        <p:spPr>
          <a:xfrm>
            <a:off x="7620913" y="1690688"/>
            <a:ext cx="939809" cy="369332"/>
          </a:xfrm>
          <a:prstGeom prst="rect">
            <a:avLst/>
          </a:prstGeom>
          <a:noFill/>
        </p:spPr>
        <p:txBody>
          <a:bodyPr wrap="none" rtlCol="0">
            <a:spAutoFit/>
          </a:bodyPr>
          <a:lstStyle/>
          <a:p>
            <a:r>
              <a:rPr lang="en-GB" dirty="0"/>
              <a:t>For HRV</a:t>
            </a:r>
          </a:p>
        </p:txBody>
      </p:sp>
    </p:spTree>
    <p:extLst>
      <p:ext uri="{BB962C8B-B14F-4D97-AF65-F5344CB8AC3E}">
        <p14:creationId xmlns:p14="http://schemas.microsoft.com/office/powerpoint/2010/main" val="1014761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6142-1956-46F6-AFF5-61914C235BB6}"/>
              </a:ext>
            </a:extLst>
          </p:cNvPr>
          <p:cNvSpPr>
            <a:spLocks noGrp="1"/>
          </p:cNvSpPr>
          <p:nvPr>
            <p:ph type="title"/>
          </p:nvPr>
        </p:nvSpPr>
        <p:spPr>
          <a:xfrm>
            <a:off x="723315" y="-31669"/>
            <a:ext cx="10515600" cy="729409"/>
          </a:xfrm>
        </p:spPr>
        <p:txBody>
          <a:bodyPr>
            <a:normAutofit/>
          </a:bodyPr>
          <a:lstStyle/>
          <a:p>
            <a:r>
              <a:rPr lang="en-GB" sz="3200" dirty="0"/>
              <a:t>Expected results HRV</a:t>
            </a:r>
          </a:p>
        </p:txBody>
      </p:sp>
      <p:sp>
        <p:nvSpPr>
          <p:cNvPr id="11" name="TextBox 10">
            <a:extLst>
              <a:ext uri="{FF2B5EF4-FFF2-40B4-BE49-F238E27FC236}">
                <a16:creationId xmlns:a16="http://schemas.microsoft.com/office/drawing/2014/main" id="{1404300E-3454-4602-9534-859DB1F51725}"/>
              </a:ext>
            </a:extLst>
          </p:cNvPr>
          <p:cNvSpPr txBox="1"/>
          <p:nvPr/>
        </p:nvSpPr>
        <p:spPr>
          <a:xfrm>
            <a:off x="5137539" y="1303692"/>
            <a:ext cx="6778014" cy="3693319"/>
          </a:xfrm>
          <a:prstGeom prst="rect">
            <a:avLst/>
          </a:prstGeom>
          <a:noFill/>
        </p:spPr>
        <p:txBody>
          <a:bodyPr wrap="square" rtlCol="0">
            <a:spAutoFit/>
          </a:bodyPr>
          <a:lstStyle/>
          <a:p>
            <a:pPr marL="285750" indent="-285750">
              <a:buFont typeface="Arial" panose="020B0604020202020204" pitchFamily="34" charset="0"/>
              <a:buChar char="•"/>
            </a:pPr>
            <a:r>
              <a:rPr lang="en-GB" dirty="0"/>
              <a:t>Congruent feedback can be interpreted as </a:t>
            </a:r>
            <a:r>
              <a:rPr lang="en-GB" i="1" dirty="0"/>
              <a:t>“this is about me” </a:t>
            </a:r>
            <a:r>
              <a:rPr lang="en-GB" dirty="0"/>
              <a:t>therefore self-relevant. </a:t>
            </a:r>
          </a:p>
          <a:p>
            <a:pPr marL="285750" indent="-285750">
              <a:buFont typeface="Arial" panose="020B0604020202020204" pitchFamily="34" charset="0"/>
              <a:buChar char="•"/>
            </a:pPr>
            <a:r>
              <a:rPr lang="en-GB" dirty="0"/>
              <a:t>With the positive/negative Social Context we are affecting what counts as </a:t>
            </a:r>
            <a:r>
              <a:rPr lang="en-GB" i="1" dirty="0"/>
              <a:t>“me”</a:t>
            </a:r>
            <a:r>
              <a:rPr lang="en-GB" dirty="0"/>
              <a:t>. </a:t>
            </a:r>
          </a:p>
          <a:p>
            <a:pPr marL="285750" indent="-285750">
              <a:buFont typeface="Arial" panose="020B0604020202020204" pitchFamily="34" charset="0"/>
              <a:buChar char="•"/>
            </a:pPr>
            <a:r>
              <a:rPr lang="en-GB" dirty="0"/>
              <a:t>Negative social context will hamper HRV only when the feedback is self-relevant.</a:t>
            </a:r>
          </a:p>
          <a:p>
            <a:pPr marL="285750" indent="-285750">
              <a:buFont typeface="Arial" panose="020B0604020202020204" pitchFamily="34" charset="0"/>
              <a:buChar char="•"/>
            </a:pPr>
            <a:r>
              <a:rPr lang="en-GB" dirty="0"/>
              <a:t>Incongruent feedback could have a hampering effect in the Positive social context because it is self-relevant perturbation, but at the same time if the partner actually becomes part of one’s self could become similar to the congruent feedback under this condition.</a:t>
            </a:r>
          </a:p>
          <a:p>
            <a:pPr marL="285750" indent="-285750">
              <a:buFont typeface="Arial" panose="020B0604020202020204" pitchFamily="34" charset="0"/>
              <a:buChar char="•"/>
            </a:pPr>
            <a:r>
              <a:rPr lang="en-GB" dirty="0"/>
              <a:t>But anyway we could still expect a significant interaction between Social Context and Congruency.</a:t>
            </a:r>
          </a:p>
          <a:p>
            <a:endParaRPr lang="en-GB" dirty="0"/>
          </a:p>
        </p:txBody>
      </p:sp>
      <p:grpSp>
        <p:nvGrpSpPr>
          <p:cNvPr id="23" name="Group 22">
            <a:extLst>
              <a:ext uri="{FF2B5EF4-FFF2-40B4-BE49-F238E27FC236}">
                <a16:creationId xmlns:a16="http://schemas.microsoft.com/office/drawing/2014/main" id="{A9F7C4D4-9EE3-46E1-94E4-DB56C87FBC24}"/>
              </a:ext>
            </a:extLst>
          </p:cNvPr>
          <p:cNvGrpSpPr/>
          <p:nvPr/>
        </p:nvGrpSpPr>
        <p:grpSpPr>
          <a:xfrm>
            <a:off x="723315" y="830399"/>
            <a:ext cx="4110653" cy="4232028"/>
            <a:chOff x="251801" y="1071404"/>
            <a:chExt cx="4110653" cy="4232028"/>
          </a:xfrm>
        </p:grpSpPr>
        <p:graphicFrame>
          <p:nvGraphicFramePr>
            <p:cNvPr id="4" name="Content Placeholder 12">
              <a:extLst>
                <a:ext uri="{FF2B5EF4-FFF2-40B4-BE49-F238E27FC236}">
                  <a16:creationId xmlns:a16="http://schemas.microsoft.com/office/drawing/2014/main" id="{62939014-2312-46D1-92C4-5552914997C7}"/>
                </a:ext>
              </a:extLst>
            </p:cNvPr>
            <p:cNvGraphicFramePr>
              <a:graphicFrameLocks/>
            </p:cNvGraphicFramePr>
            <p:nvPr>
              <p:extLst>
                <p:ext uri="{D42A27DB-BD31-4B8C-83A1-F6EECF244321}">
                  <p14:modId xmlns:p14="http://schemas.microsoft.com/office/powerpoint/2010/main" val="3769969619"/>
                </p:ext>
              </p:extLst>
            </p:nvPr>
          </p:nvGraphicFramePr>
          <p:xfrm>
            <a:off x="251801" y="1071404"/>
            <a:ext cx="4110653" cy="4232028"/>
          </p:xfrm>
          <a:graphic>
            <a:graphicData uri="http://schemas.openxmlformats.org/drawingml/2006/table">
              <a:tbl>
                <a:tblPr firstRow="1" bandRow="1">
                  <a:tableStyleId>{073A0DAA-6AF3-43AB-8588-CEC1D06C72B9}</a:tableStyleId>
                </a:tblPr>
                <a:tblGrid>
                  <a:gridCol w="2157106">
                    <a:extLst>
                      <a:ext uri="{9D8B030D-6E8A-4147-A177-3AD203B41FA5}">
                        <a16:colId xmlns:a16="http://schemas.microsoft.com/office/drawing/2014/main" val="4222982234"/>
                      </a:ext>
                    </a:extLst>
                  </a:gridCol>
                  <a:gridCol w="1953547">
                    <a:extLst>
                      <a:ext uri="{9D8B030D-6E8A-4147-A177-3AD203B41FA5}">
                        <a16:colId xmlns:a16="http://schemas.microsoft.com/office/drawing/2014/main" val="4130944729"/>
                      </a:ext>
                    </a:extLst>
                  </a:gridCol>
                </a:tblGrid>
                <a:tr h="599843">
                  <a:tc>
                    <a:txBody>
                      <a:bodyPr/>
                      <a:lstStyle/>
                      <a:p>
                        <a:pPr algn="ctr"/>
                        <a:r>
                          <a:rPr lang="en-GB" dirty="0"/>
                          <a:t>Condition</a:t>
                        </a:r>
                      </a:p>
                    </a:txBody>
                    <a:tcPr/>
                  </a:tc>
                  <a:tc>
                    <a:txBody>
                      <a:bodyPr/>
                      <a:lstStyle/>
                      <a:p>
                        <a:pPr algn="ctr"/>
                        <a:r>
                          <a:rPr lang="en-GB" dirty="0"/>
                          <a:t>Autonomic state </a:t>
                        </a:r>
                        <a:r>
                          <a:rPr lang="en-GB" b="0" dirty="0"/>
                          <a:t>HRV</a:t>
                        </a:r>
                      </a:p>
                    </a:txBody>
                    <a:tcPr/>
                  </a:tc>
                  <a:extLst>
                    <a:ext uri="{0D108BD9-81ED-4DB2-BD59-A6C34878D82A}">
                      <a16:rowId xmlns:a16="http://schemas.microsoft.com/office/drawing/2014/main" val="230630649"/>
                    </a:ext>
                  </a:extLst>
                </a:tr>
                <a:tr h="897987">
                  <a:tc>
                    <a:txBody>
                      <a:bodyPr/>
                      <a:lstStyle/>
                      <a:p>
                        <a:pPr algn="ctr"/>
                        <a:r>
                          <a:rPr lang="en-GB" dirty="0"/>
                          <a:t>C +</a:t>
                        </a:r>
                      </a:p>
                    </a:txBody>
                    <a:tcPr anchor="ctr"/>
                  </a:tc>
                  <a:tc>
                    <a:txBody>
                      <a:bodyPr/>
                      <a:lstStyle/>
                      <a:p>
                        <a:endParaRPr lang="en-GB" dirty="0"/>
                      </a:p>
                    </a:txBody>
                    <a:tcPr/>
                  </a:tc>
                  <a:extLst>
                    <a:ext uri="{0D108BD9-81ED-4DB2-BD59-A6C34878D82A}">
                      <a16:rowId xmlns:a16="http://schemas.microsoft.com/office/drawing/2014/main" val="942964986"/>
                    </a:ext>
                  </a:extLst>
                </a:tr>
                <a:tr h="897987">
                  <a:tc>
                    <a:txBody>
                      <a:bodyPr/>
                      <a:lstStyle/>
                      <a:p>
                        <a:pPr algn="ctr"/>
                        <a:r>
                          <a:rPr lang="en-GB" dirty="0"/>
                          <a:t>IC +</a:t>
                        </a:r>
                      </a:p>
                    </a:txBody>
                    <a:tcPr anchor="ctr"/>
                  </a:tc>
                  <a:tc>
                    <a:txBody>
                      <a:bodyPr/>
                      <a:lstStyle/>
                      <a:p>
                        <a:endParaRPr lang="en-GB" dirty="0"/>
                      </a:p>
                    </a:txBody>
                    <a:tcPr/>
                  </a:tc>
                  <a:extLst>
                    <a:ext uri="{0D108BD9-81ED-4DB2-BD59-A6C34878D82A}">
                      <a16:rowId xmlns:a16="http://schemas.microsoft.com/office/drawing/2014/main" val="3026176258"/>
                    </a:ext>
                  </a:extLst>
                </a:tr>
                <a:tr h="897987">
                  <a:tc>
                    <a:txBody>
                      <a:bodyPr/>
                      <a:lstStyle/>
                      <a:p>
                        <a:pPr algn="ctr"/>
                        <a:r>
                          <a:rPr lang="en-GB" dirty="0"/>
                          <a:t>C -</a:t>
                        </a:r>
                      </a:p>
                    </a:txBody>
                    <a:tcPr anchor="ctr"/>
                  </a:tc>
                  <a:tc>
                    <a:txBody>
                      <a:bodyPr/>
                      <a:lstStyle/>
                      <a:p>
                        <a:endParaRPr lang="en-GB" dirty="0"/>
                      </a:p>
                    </a:txBody>
                    <a:tcPr/>
                  </a:tc>
                  <a:extLst>
                    <a:ext uri="{0D108BD9-81ED-4DB2-BD59-A6C34878D82A}">
                      <a16:rowId xmlns:a16="http://schemas.microsoft.com/office/drawing/2014/main" val="280102892"/>
                    </a:ext>
                  </a:extLst>
                </a:tr>
                <a:tr h="897987">
                  <a:tc>
                    <a:txBody>
                      <a:bodyPr/>
                      <a:lstStyle/>
                      <a:p>
                        <a:pPr algn="ctr"/>
                        <a:r>
                          <a:rPr lang="en-GB" dirty="0"/>
                          <a:t>IC -</a:t>
                        </a:r>
                      </a:p>
                    </a:txBody>
                    <a:tcPr anchor="ctr"/>
                  </a:tc>
                  <a:tc>
                    <a:txBody>
                      <a:bodyPr/>
                      <a:lstStyle/>
                      <a:p>
                        <a:endParaRPr lang="en-GB" dirty="0"/>
                      </a:p>
                    </a:txBody>
                    <a:tcPr/>
                  </a:tc>
                  <a:extLst>
                    <a:ext uri="{0D108BD9-81ED-4DB2-BD59-A6C34878D82A}">
                      <a16:rowId xmlns:a16="http://schemas.microsoft.com/office/drawing/2014/main" val="4067467597"/>
                    </a:ext>
                  </a:extLst>
                </a:tr>
              </a:tbl>
            </a:graphicData>
          </a:graphic>
        </p:graphicFrame>
        <p:pic>
          <p:nvPicPr>
            <p:cNvPr id="5" name="Graphic 4" descr="Line arrow: Straight">
              <a:extLst>
                <a:ext uri="{FF2B5EF4-FFF2-40B4-BE49-F238E27FC236}">
                  <a16:creationId xmlns:a16="http://schemas.microsoft.com/office/drawing/2014/main" id="{73FDCEE8-3DF6-4A3D-8532-C43325AA95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2971790" y="3725800"/>
              <a:ext cx="607142" cy="607142"/>
            </a:xfrm>
            <a:prstGeom prst="rect">
              <a:avLst/>
            </a:prstGeom>
          </p:spPr>
        </p:pic>
        <p:pic>
          <p:nvPicPr>
            <p:cNvPr id="6" name="Graphic 5" descr="Line arrow: Straight">
              <a:extLst>
                <a:ext uri="{FF2B5EF4-FFF2-40B4-BE49-F238E27FC236}">
                  <a16:creationId xmlns:a16="http://schemas.microsoft.com/office/drawing/2014/main" id="{2A49931F-A4BE-4917-B49F-5FF70939B5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165112" y="4619284"/>
              <a:ext cx="607142" cy="607142"/>
            </a:xfrm>
            <a:prstGeom prst="rect">
              <a:avLst/>
            </a:prstGeom>
          </p:spPr>
        </p:pic>
        <p:pic>
          <p:nvPicPr>
            <p:cNvPr id="7" name="Graphic 6" descr="Line arrow: Straight">
              <a:extLst>
                <a:ext uri="{FF2B5EF4-FFF2-40B4-BE49-F238E27FC236}">
                  <a16:creationId xmlns:a16="http://schemas.microsoft.com/office/drawing/2014/main" id="{66E5BAA0-E13C-47AC-AAC8-EB401C5B29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2962639" y="1935837"/>
              <a:ext cx="607142" cy="607142"/>
            </a:xfrm>
            <a:prstGeom prst="rect">
              <a:avLst/>
            </a:prstGeom>
          </p:spPr>
        </p:pic>
        <p:pic>
          <p:nvPicPr>
            <p:cNvPr id="8" name="Graphic 7" descr="Line arrow: Straight">
              <a:extLst>
                <a:ext uri="{FF2B5EF4-FFF2-40B4-BE49-F238E27FC236}">
                  <a16:creationId xmlns:a16="http://schemas.microsoft.com/office/drawing/2014/main" id="{D9BA2D49-3CA4-40E5-B84C-4EF6730B62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2751292" y="2813589"/>
              <a:ext cx="607142" cy="607142"/>
            </a:xfrm>
            <a:prstGeom prst="rect">
              <a:avLst/>
            </a:prstGeom>
          </p:spPr>
        </p:pic>
        <p:pic>
          <p:nvPicPr>
            <p:cNvPr id="9" name="Graphic 8" descr="Line arrow: Straight">
              <a:extLst>
                <a:ext uri="{FF2B5EF4-FFF2-40B4-BE49-F238E27FC236}">
                  <a16:creationId xmlns:a16="http://schemas.microsoft.com/office/drawing/2014/main" id="{336B8EBE-9059-4152-962E-206C8CCBD5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3275361" y="3724802"/>
              <a:ext cx="607142" cy="607142"/>
            </a:xfrm>
            <a:prstGeom prst="rect">
              <a:avLst/>
            </a:prstGeom>
          </p:spPr>
        </p:pic>
        <p:pic>
          <p:nvPicPr>
            <p:cNvPr id="10" name="Graphic 9" descr="Line arrow: Straight">
              <a:extLst>
                <a:ext uri="{FF2B5EF4-FFF2-40B4-BE49-F238E27FC236}">
                  <a16:creationId xmlns:a16="http://schemas.microsoft.com/office/drawing/2014/main" id="{05A10F57-9EAC-47DD-B31C-61D3CD67C4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3266210" y="1935837"/>
              <a:ext cx="607142" cy="607142"/>
            </a:xfrm>
            <a:prstGeom prst="rect">
              <a:avLst/>
            </a:prstGeom>
          </p:spPr>
        </p:pic>
        <p:pic>
          <p:nvPicPr>
            <p:cNvPr id="12" name="Graphic 11" descr="Line arrow: Straight">
              <a:extLst>
                <a:ext uri="{FF2B5EF4-FFF2-40B4-BE49-F238E27FC236}">
                  <a16:creationId xmlns:a16="http://schemas.microsoft.com/office/drawing/2014/main" id="{1CADE31F-4237-409E-8632-688D07F3E0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3526749" y="2821445"/>
              <a:ext cx="607142" cy="607142"/>
            </a:xfrm>
            <a:prstGeom prst="rect">
              <a:avLst/>
            </a:prstGeom>
          </p:spPr>
        </p:pic>
        <p:sp>
          <p:nvSpPr>
            <p:cNvPr id="13" name="TextBox 12">
              <a:extLst>
                <a:ext uri="{FF2B5EF4-FFF2-40B4-BE49-F238E27FC236}">
                  <a16:creationId xmlns:a16="http://schemas.microsoft.com/office/drawing/2014/main" id="{8C487950-7238-4D20-AB03-75EF31423020}"/>
                </a:ext>
              </a:extLst>
            </p:cNvPr>
            <p:cNvSpPr txBox="1"/>
            <p:nvPr/>
          </p:nvSpPr>
          <p:spPr>
            <a:xfrm>
              <a:off x="3275361" y="2960469"/>
              <a:ext cx="386644" cy="369332"/>
            </a:xfrm>
            <a:prstGeom prst="rect">
              <a:avLst/>
            </a:prstGeom>
            <a:noFill/>
          </p:spPr>
          <p:txBody>
            <a:bodyPr wrap="none" rtlCol="0">
              <a:spAutoFit/>
            </a:bodyPr>
            <a:lstStyle/>
            <a:p>
              <a:r>
                <a:rPr lang="en-GB" dirty="0"/>
                <a:t>or</a:t>
              </a:r>
            </a:p>
          </p:txBody>
        </p:sp>
      </p:grpSp>
    </p:spTree>
    <p:extLst>
      <p:ext uri="{BB962C8B-B14F-4D97-AF65-F5344CB8AC3E}">
        <p14:creationId xmlns:p14="http://schemas.microsoft.com/office/powerpoint/2010/main" val="3232552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E6142-1956-46F6-AFF5-61914C235BB6}"/>
              </a:ext>
            </a:extLst>
          </p:cNvPr>
          <p:cNvSpPr>
            <a:spLocks noGrp="1"/>
          </p:cNvSpPr>
          <p:nvPr>
            <p:ph type="title"/>
          </p:nvPr>
        </p:nvSpPr>
        <p:spPr>
          <a:xfrm>
            <a:off x="547257" y="382867"/>
            <a:ext cx="10515600" cy="729409"/>
          </a:xfrm>
        </p:spPr>
        <p:txBody>
          <a:bodyPr>
            <a:normAutofit/>
          </a:bodyPr>
          <a:lstStyle/>
          <a:p>
            <a:r>
              <a:rPr lang="en-GB" sz="3200" dirty="0"/>
              <a:t>Expected results Synchrony</a:t>
            </a:r>
          </a:p>
        </p:txBody>
      </p:sp>
      <p:grpSp>
        <p:nvGrpSpPr>
          <p:cNvPr id="3" name="Group 2">
            <a:extLst>
              <a:ext uri="{FF2B5EF4-FFF2-40B4-BE49-F238E27FC236}">
                <a16:creationId xmlns:a16="http://schemas.microsoft.com/office/drawing/2014/main" id="{6685D78F-C9C7-4576-B94F-62E818914842}"/>
              </a:ext>
            </a:extLst>
          </p:cNvPr>
          <p:cNvGrpSpPr/>
          <p:nvPr/>
        </p:nvGrpSpPr>
        <p:grpSpPr>
          <a:xfrm>
            <a:off x="634413" y="1489618"/>
            <a:ext cx="4110653" cy="3334041"/>
            <a:chOff x="3703678" y="1595944"/>
            <a:chExt cx="4110653" cy="3334041"/>
          </a:xfrm>
        </p:grpSpPr>
        <p:graphicFrame>
          <p:nvGraphicFramePr>
            <p:cNvPr id="16" name="Content Placeholder 12">
              <a:extLst>
                <a:ext uri="{FF2B5EF4-FFF2-40B4-BE49-F238E27FC236}">
                  <a16:creationId xmlns:a16="http://schemas.microsoft.com/office/drawing/2014/main" id="{68A8B11C-3CA8-4AD1-B763-51353D6E2B1B}"/>
                </a:ext>
              </a:extLst>
            </p:cNvPr>
            <p:cNvGraphicFramePr>
              <a:graphicFrameLocks/>
            </p:cNvGraphicFramePr>
            <p:nvPr>
              <p:extLst>
                <p:ext uri="{D42A27DB-BD31-4B8C-83A1-F6EECF244321}">
                  <p14:modId xmlns:p14="http://schemas.microsoft.com/office/powerpoint/2010/main" val="3333800523"/>
                </p:ext>
              </p:extLst>
            </p:nvPr>
          </p:nvGraphicFramePr>
          <p:xfrm>
            <a:off x="3703678" y="1595944"/>
            <a:ext cx="4110653" cy="3334041"/>
          </p:xfrm>
          <a:graphic>
            <a:graphicData uri="http://schemas.openxmlformats.org/drawingml/2006/table">
              <a:tbl>
                <a:tblPr firstRow="1" bandRow="1">
                  <a:tableStyleId>{073A0DAA-6AF3-43AB-8588-CEC1D06C72B9}</a:tableStyleId>
                </a:tblPr>
                <a:tblGrid>
                  <a:gridCol w="2157106">
                    <a:extLst>
                      <a:ext uri="{9D8B030D-6E8A-4147-A177-3AD203B41FA5}">
                        <a16:colId xmlns:a16="http://schemas.microsoft.com/office/drawing/2014/main" val="4222982234"/>
                      </a:ext>
                    </a:extLst>
                  </a:gridCol>
                  <a:gridCol w="1953547">
                    <a:extLst>
                      <a:ext uri="{9D8B030D-6E8A-4147-A177-3AD203B41FA5}">
                        <a16:colId xmlns:a16="http://schemas.microsoft.com/office/drawing/2014/main" val="4130944729"/>
                      </a:ext>
                    </a:extLst>
                  </a:gridCol>
                </a:tblGrid>
                <a:tr h="599843">
                  <a:tc>
                    <a:txBody>
                      <a:bodyPr/>
                      <a:lstStyle/>
                      <a:p>
                        <a:pPr algn="ctr"/>
                        <a:r>
                          <a:rPr lang="en-GB" dirty="0"/>
                          <a:t>Social context</a:t>
                        </a:r>
                      </a:p>
                    </a:txBody>
                    <a:tcPr/>
                  </a:tc>
                  <a:tc>
                    <a:txBody>
                      <a:bodyPr/>
                      <a:lstStyle/>
                      <a:p>
                        <a:pPr algn="ctr"/>
                        <a:r>
                          <a:rPr lang="en-GB" dirty="0"/>
                          <a:t>Synchrony </a:t>
                        </a:r>
                      </a:p>
                      <a:p>
                        <a:pPr algn="ctr"/>
                        <a:r>
                          <a:rPr lang="en-GB" b="0" dirty="0"/>
                          <a:t>CRQA</a:t>
                        </a:r>
                      </a:p>
                    </a:txBody>
                    <a:tcPr/>
                  </a:tc>
                  <a:extLst>
                    <a:ext uri="{0D108BD9-81ED-4DB2-BD59-A6C34878D82A}">
                      <a16:rowId xmlns:a16="http://schemas.microsoft.com/office/drawing/2014/main" val="230630649"/>
                    </a:ext>
                  </a:extLst>
                </a:tr>
                <a:tr h="897987">
                  <a:tc>
                    <a:txBody>
                      <a:bodyPr/>
                      <a:lstStyle/>
                      <a:p>
                        <a:pPr algn="ctr"/>
                        <a:r>
                          <a:rPr lang="en-GB" dirty="0"/>
                          <a:t>Individual</a:t>
                        </a:r>
                      </a:p>
                    </a:txBody>
                    <a:tcPr anchor="ctr"/>
                  </a:tc>
                  <a:tc>
                    <a:txBody>
                      <a:bodyPr/>
                      <a:lstStyle/>
                      <a:p>
                        <a:endParaRPr lang="en-GB" dirty="0"/>
                      </a:p>
                    </a:txBody>
                    <a:tcPr/>
                  </a:tc>
                  <a:extLst>
                    <a:ext uri="{0D108BD9-81ED-4DB2-BD59-A6C34878D82A}">
                      <a16:rowId xmlns:a16="http://schemas.microsoft.com/office/drawing/2014/main" val="942964986"/>
                    </a:ext>
                  </a:extLst>
                </a:tr>
                <a:tr h="897987">
                  <a:tc>
                    <a:txBody>
                      <a:bodyPr/>
                      <a:lstStyle/>
                      <a:p>
                        <a:pPr algn="ctr"/>
                        <a:r>
                          <a:rPr lang="en-GB" dirty="0"/>
                          <a:t>Joint +</a:t>
                        </a:r>
                      </a:p>
                    </a:txBody>
                    <a:tcPr anchor="ctr"/>
                  </a:tc>
                  <a:tc>
                    <a:txBody>
                      <a:bodyPr/>
                      <a:lstStyle/>
                      <a:p>
                        <a:endParaRPr lang="en-GB" dirty="0"/>
                      </a:p>
                    </a:txBody>
                    <a:tcPr/>
                  </a:tc>
                  <a:extLst>
                    <a:ext uri="{0D108BD9-81ED-4DB2-BD59-A6C34878D82A}">
                      <a16:rowId xmlns:a16="http://schemas.microsoft.com/office/drawing/2014/main" val="3026176258"/>
                    </a:ext>
                  </a:extLst>
                </a:tr>
                <a:tr h="897987">
                  <a:tc>
                    <a:txBody>
                      <a:bodyPr/>
                      <a:lstStyle/>
                      <a:p>
                        <a:pPr algn="ctr"/>
                        <a:r>
                          <a:rPr lang="en-GB" dirty="0"/>
                          <a:t>Joint - </a:t>
                        </a:r>
                      </a:p>
                    </a:txBody>
                    <a:tcPr anchor="ctr"/>
                  </a:tc>
                  <a:tc>
                    <a:txBody>
                      <a:bodyPr/>
                      <a:lstStyle/>
                      <a:p>
                        <a:endParaRPr lang="en-GB" dirty="0"/>
                      </a:p>
                    </a:txBody>
                    <a:tcPr/>
                  </a:tc>
                  <a:extLst>
                    <a:ext uri="{0D108BD9-81ED-4DB2-BD59-A6C34878D82A}">
                      <a16:rowId xmlns:a16="http://schemas.microsoft.com/office/drawing/2014/main" val="280102892"/>
                    </a:ext>
                  </a:extLst>
                </a:tr>
              </a:tbl>
            </a:graphicData>
          </a:graphic>
        </p:graphicFrame>
        <p:pic>
          <p:nvPicPr>
            <p:cNvPr id="17" name="Graphic 16" descr="Line arrow: Straight">
              <a:extLst>
                <a:ext uri="{FF2B5EF4-FFF2-40B4-BE49-F238E27FC236}">
                  <a16:creationId xmlns:a16="http://schemas.microsoft.com/office/drawing/2014/main" id="{AB21DF03-FAAE-43BB-A21D-0CE88777B7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599428" y="3262964"/>
              <a:ext cx="607142" cy="607142"/>
            </a:xfrm>
            <a:prstGeom prst="rect">
              <a:avLst/>
            </a:prstGeom>
          </p:spPr>
        </p:pic>
        <p:pic>
          <p:nvPicPr>
            <p:cNvPr id="18" name="Graphic 17" descr="Line arrow: Straight">
              <a:extLst>
                <a:ext uri="{FF2B5EF4-FFF2-40B4-BE49-F238E27FC236}">
                  <a16:creationId xmlns:a16="http://schemas.microsoft.com/office/drawing/2014/main" id="{0BC8694D-33F0-492E-BEE7-38A66DF8C2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599428" y="4187996"/>
              <a:ext cx="607142" cy="607142"/>
            </a:xfrm>
            <a:prstGeom prst="rect">
              <a:avLst/>
            </a:prstGeom>
          </p:spPr>
        </p:pic>
        <p:pic>
          <p:nvPicPr>
            <p:cNvPr id="19" name="Graphic 18" descr="Line arrow: Straight">
              <a:extLst>
                <a:ext uri="{FF2B5EF4-FFF2-40B4-BE49-F238E27FC236}">
                  <a16:creationId xmlns:a16="http://schemas.microsoft.com/office/drawing/2014/main" id="{5B3FA9FD-CD15-4443-A611-C377FB0A01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6614981" y="2350629"/>
              <a:ext cx="607142" cy="607142"/>
            </a:xfrm>
            <a:prstGeom prst="rect">
              <a:avLst/>
            </a:prstGeom>
          </p:spPr>
        </p:pic>
      </p:grpSp>
      <p:sp>
        <p:nvSpPr>
          <p:cNvPr id="20" name="TextBox 19">
            <a:extLst>
              <a:ext uri="{FF2B5EF4-FFF2-40B4-BE49-F238E27FC236}">
                <a16:creationId xmlns:a16="http://schemas.microsoft.com/office/drawing/2014/main" id="{9965CDFA-B348-4F51-B7C5-F5B7A935F46E}"/>
              </a:ext>
            </a:extLst>
          </p:cNvPr>
          <p:cNvSpPr txBox="1"/>
          <p:nvPr/>
        </p:nvSpPr>
        <p:spPr>
          <a:xfrm>
            <a:off x="5243864" y="1927469"/>
            <a:ext cx="6778014" cy="2031325"/>
          </a:xfrm>
          <a:prstGeom prst="rect">
            <a:avLst/>
          </a:prstGeom>
          <a:noFill/>
        </p:spPr>
        <p:txBody>
          <a:bodyPr wrap="square" rtlCol="0">
            <a:spAutoFit/>
          </a:bodyPr>
          <a:lstStyle/>
          <a:p>
            <a:pPr marL="285750" indent="-285750">
              <a:buFont typeface="Arial" panose="020B0604020202020204" pitchFamily="34" charset="0"/>
              <a:buChar char="•"/>
            </a:pPr>
            <a:r>
              <a:rPr lang="en-GB" dirty="0"/>
              <a:t>Given these people are strangers it would be very cool to see higher </a:t>
            </a:r>
            <a:br>
              <a:rPr lang="en-GB" dirty="0"/>
            </a:br>
            <a:r>
              <a:rPr lang="en-GB" dirty="0"/>
              <a:t>levels of Synchrony in the Joint conditions when compared to the Individual. It would show us that people don’t have to related or significant others for synchrony to appear – it is about how the situation in framed.</a:t>
            </a:r>
          </a:p>
          <a:p>
            <a:pPr marL="285750" indent="-285750">
              <a:buFont typeface="Arial" panose="020B0604020202020204" pitchFamily="34" charset="0"/>
              <a:buChar char="•"/>
            </a:pPr>
            <a:r>
              <a:rPr lang="en-GB" dirty="0"/>
              <a:t>According to the previous literature we should not see difference between the Positive and Negative conditions.</a:t>
            </a:r>
          </a:p>
        </p:txBody>
      </p:sp>
    </p:spTree>
    <p:extLst>
      <p:ext uri="{BB962C8B-B14F-4D97-AF65-F5344CB8AC3E}">
        <p14:creationId xmlns:p14="http://schemas.microsoft.com/office/powerpoint/2010/main" val="845898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5816-A6DD-4267-845B-8E35C612C80E}"/>
              </a:ext>
            </a:extLst>
          </p:cNvPr>
          <p:cNvSpPr>
            <a:spLocks noGrp="1"/>
          </p:cNvSpPr>
          <p:nvPr>
            <p:ph type="title"/>
          </p:nvPr>
        </p:nvSpPr>
        <p:spPr/>
        <p:txBody>
          <a:bodyPr/>
          <a:lstStyle/>
          <a:p>
            <a:r>
              <a:rPr lang="en-GB" dirty="0"/>
              <a:t>How long would the study take</a:t>
            </a:r>
          </a:p>
        </p:txBody>
      </p:sp>
      <p:sp>
        <p:nvSpPr>
          <p:cNvPr id="3" name="Content Placeholder 2">
            <a:extLst>
              <a:ext uri="{FF2B5EF4-FFF2-40B4-BE49-F238E27FC236}">
                <a16:creationId xmlns:a16="http://schemas.microsoft.com/office/drawing/2014/main" id="{061023CF-E326-4687-B604-35F543C09737}"/>
              </a:ext>
            </a:extLst>
          </p:cNvPr>
          <p:cNvSpPr>
            <a:spLocks noGrp="1"/>
          </p:cNvSpPr>
          <p:nvPr>
            <p:ph idx="1"/>
          </p:nvPr>
        </p:nvSpPr>
        <p:spPr/>
        <p:txBody>
          <a:bodyPr/>
          <a:lstStyle/>
          <a:p>
            <a:r>
              <a:rPr lang="en-GB" dirty="0"/>
              <a:t>With this design we won’t be repeating conditions within people (apart from the synchrony measure as we are not looking at congruency differences there). </a:t>
            </a:r>
            <a:r>
              <a:rPr lang="en-GB" i="1" dirty="0"/>
              <a:t>Unless we can keep </a:t>
            </a:r>
            <a:r>
              <a:rPr lang="en-GB" i="1" dirty="0" err="1"/>
              <a:t>pps</a:t>
            </a:r>
            <a:r>
              <a:rPr lang="en-GB" i="1" dirty="0"/>
              <a:t> there &gt;1 h, but that might not be wise.</a:t>
            </a:r>
          </a:p>
          <a:p>
            <a:r>
              <a:rPr lang="en-GB" dirty="0"/>
              <a:t>1 BL (5min) + 6 tasks (5 min each) = 35 min</a:t>
            </a:r>
          </a:p>
          <a:p>
            <a:r>
              <a:rPr lang="en-GB" dirty="0"/>
              <a:t>With 20 dyads (40pps) we would have 40 observations/condition both for the HRV and Synchrony measures.</a:t>
            </a:r>
          </a:p>
          <a:p>
            <a:r>
              <a:rPr lang="en-GB" dirty="0"/>
              <a:t>I would aim for 30 dyads just in case. Should be doable.</a:t>
            </a:r>
          </a:p>
        </p:txBody>
      </p:sp>
    </p:spTree>
    <p:extLst>
      <p:ext uri="{BB962C8B-B14F-4D97-AF65-F5344CB8AC3E}">
        <p14:creationId xmlns:p14="http://schemas.microsoft.com/office/powerpoint/2010/main" val="2965321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FD6C-E26A-43DA-8706-927C46B0D748}"/>
              </a:ext>
            </a:extLst>
          </p:cNvPr>
          <p:cNvSpPr>
            <a:spLocks noGrp="1"/>
          </p:cNvSpPr>
          <p:nvPr>
            <p:ph type="title"/>
          </p:nvPr>
        </p:nvSpPr>
        <p:spPr>
          <a:xfrm>
            <a:off x="680684" y="123585"/>
            <a:ext cx="3887538" cy="480695"/>
          </a:xfrm>
        </p:spPr>
        <p:txBody>
          <a:bodyPr>
            <a:normAutofit fontScale="90000"/>
          </a:bodyPr>
          <a:lstStyle/>
          <a:p>
            <a:r>
              <a:rPr lang="en-GB" dirty="0"/>
              <a:t>Power calculation</a:t>
            </a:r>
          </a:p>
        </p:txBody>
      </p:sp>
      <p:pic>
        <p:nvPicPr>
          <p:cNvPr id="4" name="Picture 3">
            <a:extLst>
              <a:ext uri="{FF2B5EF4-FFF2-40B4-BE49-F238E27FC236}">
                <a16:creationId xmlns:a16="http://schemas.microsoft.com/office/drawing/2014/main" id="{26C20794-75E2-427A-B178-12771F00EF9B}"/>
              </a:ext>
            </a:extLst>
          </p:cNvPr>
          <p:cNvPicPr>
            <a:picLocks noChangeAspect="1"/>
          </p:cNvPicPr>
          <p:nvPr/>
        </p:nvPicPr>
        <p:blipFill>
          <a:blip r:embed="rId2"/>
          <a:stretch>
            <a:fillRect/>
          </a:stretch>
        </p:blipFill>
        <p:spPr>
          <a:xfrm>
            <a:off x="3262093" y="4237049"/>
            <a:ext cx="2590933" cy="2533780"/>
          </a:xfrm>
          <a:prstGeom prst="rect">
            <a:avLst/>
          </a:prstGeom>
        </p:spPr>
      </p:pic>
      <p:pic>
        <p:nvPicPr>
          <p:cNvPr id="15" name="Picture 14">
            <a:extLst>
              <a:ext uri="{FF2B5EF4-FFF2-40B4-BE49-F238E27FC236}">
                <a16:creationId xmlns:a16="http://schemas.microsoft.com/office/drawing/2014/main" id="{9A3E4171-AAAB-4ABD-B3CC-A767833B2753}"/>
              </a:ext>
            </a:extLst>
          </p:cNvPr>
          <p:cNvPicPr>
            <a:picLocks noChangeAspect="1"/>
          </p:cNvPicPr>
          <p:nvPr/>
        </p:nvPicPr>
        <p:blipFill>
          <a:blip r:embed="rId3"/>
          <a:stretch>
            <a:fillRect/>
          </a:stretch>
        </p:blipFill>
        <p:spPr>
          <a:xfrm>
            <a:off x="680684" y="4237049"/>
            <a:ext cx="2013293" cy="2075376"/>
          </a:xfrm>
          <a:prstGeom prst="rect">
            <a:avLst/>
          </a:prstGeom>
        </p:spPr>
      </p:pic>
      <p:sp>
        <p:nvSpPr>
          <p:cNvPr id="17" name="TextBox 16">
            <a:extLst>
              <a:ext uri="{FF2B5EF4-FFF2-40B4-BE49-F238E27FC236}">
                <a16:creationId xmlns:a16="http://schemas.microsoft.com/office/drawing/2014/main" id="{26BEFA66-8FE8-4E54-90F0-7078DB592AF9}"/>
              </a:ext>
            </a:extLst>
          </p:cNvPr>
          <p:cNvSpPr txBox="1"/>
          <p:nvPr/>
        </p:nvSpPr>
        <p:spPr>
          <a:xfrm>
            <a:off x="6719570" y="223658"/>
            <a:ext cx="4191532" cy="369332"/>
          </a:xfrm>
          <a:prstGeom prst="rect">
            <a:avLst/>
          </a:prstGeom>
          <a:noFill/>
        </p:spPr>
        <p:txBody>
          <a:bodyPr wrap="none" rtlCol="0">
            <a:spAutoFit/>
          </a:bodyPr>
          <a:lstStyle/>
          <a:p>
            <a:r>
              <a:rPr lang="en-GB" dirty="0"/>
              <a:t>Using the </a:t>
            </a:r>
            <a:r>
              <a:rPr lang="en-GB" dirty="0" err="1"/>
              <a:t>ANOVApower</a:t>
            </a:r>
            <a:r>
              <a:rPr lang="en-GB" dirty="0"/>
              <a:t> package by </a:t>
            </a:r>
            <a:r>
              <a:rPr lang="en-GB" dirty="0" err="1"/>
              <a:t>Lakens</a:t>
            </a:r>
            <a:endParaRPr lang="en-GB" dirty="0"/>
          </a:p>
        </p:txBody>
      </p:sp>
      <p:sp>
        <p:nvSpPr>
          <p:cNvPr id="18" name="Rectangle 17">
            <a:extLst>
              <a:ext uri="{FF2B5EF4-FFF2-40B4-BE49-F238E27FC236}">
                <a16:creationId xmlns:a16="http://schemas.microsoft.com/office/drawing/2014/main" id="{99B40705-ECFD-4B38-923B-B811B1B327E8}"/>
              </a:ext>
            </a:extLst>
          </p:cNvPr>
          <p:cNvSpPr/>
          <p:nvPr/>
        </p:nvSpPr>
        <p:spPr>
          <a:xfrm>
            <a:off x="667953" y="1354061"/>
            <a:ext cx="3070860" cy="1384995"/>
          </a:xfrm>
          <a:prstGeom prst="rect">
            <a:avLst/>
          </a:prstGeom>
        </p:spPr>
        <p:txBody>
          <a:bodyPr wrap="square">
            <a:spAutoFit/>
          </a:bodyPr>
          <a:lstStyle/>
          <a:p>
            <a:r>
              <a:rPr lang="en-GB" sz="1200" b="1" dirty="0"/>
              <a:t>Specifications:</a:t>
            </a:r>
          </a:p>
          <a:p>
            <a:r>
              <a:rPr lang="en-GB" sz="1200" dirty="0"/>
              <a:t>design = "2w*2w"</a:t>
            </a:r>
          </a:p>
          <a:p>
            <a:r>
              <a:rPr lang="en-GB" sz="1200" b="1" dirty="0">
                <a:highlight>
                  <a:srgbClr val="FFFF00"/>
                </a:highlight>
              </a:rPr>
              <a:t>n = 80</a:t>
            </a:r>
          </a:p>
          <a:p>
            <a:r>
              <a:rPr lang="en-GB" sz="1200" i="1" dirty="0">
                <a:highlight>
                  <a:srgbClr val="FFFF00"/>
                </a:highlight>
              </a:rPr>
              <a:t>based on Belief study:</a:t>
            </a:r>
            <a:endParaRPr lang="en-GB" sz="1200" dirty="0">
              <a:highlight>
                <a:srgbClr val="FFFF00"/>
              </a:highlight>
            </a:endParaRPr>
          </a:p>
          <a:p>
            <a:r>
              <a:rPr lang="en-GB" sz="1200" dirty="0"/>
              <a:t>mu = c(37, 32, 34, 36)</a:t>
            </a:r>
            <a:endParaRPr lang="en-GB" sz="1200" i="1" dirty="0"/>
          </a:p>
          <a:p>
            <a:r>
              <a:rPr lang="en-GB" sz="1200" dirty="0" err="1"/>
              <a:t>sd</a:t>
            </a:r>
            <a:r>
              <a:rPr lang="en-GB" sz="1200" dirty="0"/>
              <a:t> = 17</a:t>
            </a:r>
          </a:p>
          <a:p>
            <a:r>
              <a:rPr lang="en-GB" sz="1200" dirty="0"/>
              <a:t>r&lt;- c(0.5, 0.6, 0.5, 0.7, 0.6, 0.7)</a:t>
            </a:r>
          </a:p>
        </p:txBody>
      </p:sp>
      <p:pic>
        <p:nvPicPr>
          <p:cNvPr id="20" name="Picture 19">
            <a:extLst>
              <a:ext uri="{FF2B5EF4-FFF2-40B4-BE49-F238E27FC236}">
                <a16:creationId xmlns:a16="http://schemas.microsoft.com/office/drawing/2014/main" id="{671D96B7-4B2F-41BE-B3CC-332A8AF8F38D}"/>
              </a:ext>
            </a:extLst>
          </p:cNvPr>
          <p:cNvPicPr>
            <a:picLocks noChangeAspect="1"/>
          </p:cNvPicPr>
          <p:nvPr/>
        </p:nvPicPr>
        <p:blipFill>
          <a:blip r:embed="rId4"/>
          <a:stretch>
            <a:fillRect/>
          </a:stretch>
        </p:blipFill>
        <p:spPr>
          <a:xfrm>
            <a:off x="3440961" y="693975"/>
            <a:ext cx="1972517" cy="2444205"/>
          </a:xfrm>
          <a:prstGeom prst="rect">
            <a:avLst/>
          </a:prstGeom>
        </p:spPr>
      </p:pic>
      <p:sp>
        <p:nvSpPr>
          <p:cNvPr id="23" name="Rectangle 22">
            <a:extLst>
              <a:ext uri="{FF2B5EF4-FFF2-40B4-BE49-F238E27FC236}">
                <a16:creationId xmlns:a16="http://schemas.microsoft.com/office/drawing/2014/main" id="{9D29C4B6-97B8-447A-A298-701AE9224251}"/>
              </a:ext>
            </a:extLst>
          </p:cNvPr>
          <p:cNvSpPr/>
          <p:nvPr/>
        </p:nvSpPr>
        <p:spPr>
          <a:xfrm>
            <a:off x="667953" y="2979404"/>
            <a:ext cx="5634724" cy="938719"/>
          </a:xfrm>
          <a:prstGeom prst="rect">
            <a:avLst/>
          </a:prstGeom>
        </p:spPr>
        <p:txBody>
          <a:bodyPr wrap="square">
            <a:spAutoFit/>
          </a:bodyPr>
          <a:lstStyle/>
          <a:p>
            <a:r>
              <a:rPr lang="en-GB" sz="1100" b="1" dirty="0"/>
              <a:t>Power and Effect sizes for ANOVA tests</a:t>
            </a:r>
          </a:p>
          <a:p>
            <a:r>
              <a:rPr lang="en-GB" sz="1100" dirty="0"/>
              <a:t>                       		power	 p.eta^2	</a:t>
            </a:r>
            <a:r>
              <a:rPr lang="en-GB" sz="1100" dirty="0" err="1"/>
              <a:t>cohen_f</a:t>
            </a:r>
            <a:r>
              <a:rPr lang="en-GB" sz="1100" dirty="0"/>
              <a:t> 	</a:t>
            </a:r>
            <a:r>
              <a:rPr lang="en-GB" sz="1100" dirty="0" err="1"/>
              <a:t>non_centrality</a:t>
            </a:r>
            <a:endParaRPr lang="en-GB" sz="1100" dirty="0"/>
          </a:p>
          <a:p>
            <a:r>
              <a:rPr lang="en-GB" sz="1100" dirty="0" err="1"/>
              <a:t>Soc_context</a:t>
            </a:r>
            <a:r>
              <a:rPr lang="en-GB" sz="1100" dirty="0"/>
              <a:t>            	 6.96        	0.0022  	0.0468	 0.1730</a:t>
            </a:r>
          </a:p>
          <a:p>
            <a:r>
              <a:rPr lang="en-GB" sz="1100" dirty="0"/>
              <a:t>Congruency            	 23.42       	0.0193  	0.1404      	1.5571</a:t>
            </a:r>
          </a:p>
          <a:p>
            <a:r>
              <a:rPr lang="en-GB" sz="1100" dirty="0" err="1">
                <a:highlight>
                  <a:srgbClr val="FFFF00"/>
                </a:highlight>
              </a:rPr>
              <a:t>Soc_context</a:t>
            </a:r>
            <a:r>
              <a:rPr lang="en-GB" sz="1100" dirty="0">
                <a:highlight>
                  <a:srgbClr val="FFFF00"/>
                </a:highlight>
              </a:rPr>
              <a:t>*Congruency	 82.02             	0.0969  	0.3276         	8.4775</a:t>
            </a:r>
          </a:p>
        </p:txBody>
      </p:sp>
      <p:pic>
        <p:nvPicPr>
          <p:cNvPr id="24" name="Picture 23">
            <a:extLst>
              <a:ext uri="{FF2B5EF4-FFF2-40B4-BE49-F238E27FC236}">
                <a16:creationId xmlns:a16="http://schemas.microsoft.com/office/drawing/2014/main" id="{18F85ACB-79AC-49D8-8F30-35B8918EC421}"/>
              </a:ext>
            </a:extLst>
          </p:cNvPr>
          <p:cNvPicPr>
            <a:picLocks noChangeAspect="1"/>
          </p:cNvPicPr>
          <p:nvPr/>
        </p:nvPicPr>
        <p:blipFill rotWithShape="1">
          <a:blip r:embed="rId5"/>
          <a:srcRect t="61983"/>
          <a:stretch/>
        </p:blipFill>
        <p:spPr>
          <a:xfrm>
            <a:off x="7081284" y="1040951"/>
            <a:ext cx="3946629" cy="1859182"/>
          </a:xfrm>
          <a:prstGeom prst="rect">
            <a:avLst/>
          </a:prstGeom>
        </p:spPr>
      </p:pic>
      <p:cxnSp>
        <p:nvCxnSpPr>
          <p:cNvPr id="26" name="Straight Arrow Connector 25">
            <a:extLst>
              <a:ext uri="{FF2B5EF4-FFF2-40B4-BE49-F238E27FC236}">
                <a16:creationId xmlns:a16="http://schemas.microsoft.com/office/drawing/2014/main" id="{6E4EF253-7BBE-40DC-BB26-4AD398721C46}"/>
              </a:ext>
            </a:extLst>
          </p:cNvPr>
          <p:cNvCxnSpPr/>
          <p:nvPr/>
        </p:nvCxnSpPr>
        <p:spPr>
          <a:xfrm flipV="1">
            <a:off x="2484120" y="1821180"/>
            <a:ext cx="1001195" cy="665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87B7B30-33AC-425D-8213-28F013B22331}"/>
              </a:ext>
            </a:extLst>
          </p:cNvPr>
          <p:cNvSpPr txBox="1"/>
          <p:nvPr/>
        </p:nvSpPr>
        <p:spPr>
          <a:xfrm rot="16200000">
            <a:off x="6903734" y="1717474"/>
            <a:ext cx="585097" cy="276999"/>
          </a:xfrm>
          <a:prstGeom prst="rect">
            <a:avLst/>
          </a:prstGeom>
          <a:noFill/>
        </p:spPr>
        <p:txBody>
          <a:bodyPr wrap="none" rtlCol="0">
            <a:spAutoFit/>
          </a:bodyPr>
          <a:lstStyle/>
          <a:p>
            <a:r>
              <a:rPr lang="en-GB" sz="1200" dirty="0"/>
              <a:t>power</a:t>
            </a:r>
          </a:p>
        </p:txBody>
      </p:sp>
      <p:cxnSp>
        <p:nvCxnSpPr>
          <p:cNvPr id="29" name="Straight Connector 28">
            <a:extLst>
              <a:ext uri="{FF2B5EF4-FFF2-40B4-BE49-F238E27FC236}">
                <a16:creationId xmlns:a16="http://schemas.microsoft.com/office/drawing/2014/main" id="{B5BA66C0-1F9D-4FA6-8328-6E2DDD32F969}"/>
              </a:ext>
            </a:extLst>
          </p:cNvPr>
          <p:cNvCxnSpPr>
            <a:cxnSpLocks/>
          </p:cNvCxnSpPr>
          <p:nvPr/>
        </p:nvCxnSpPr>
        <p:spPr>
          <a:xfrm>
            <a:off x="7552044" y="1402871"/>
            <a:ext cx="32080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54180C39-1CEE-47E5-81E2-EFCADE8F84FC}"/>
              </a:ext>
            </a:extLst>
          </p:cNvPr>
          <p:cNvPicPr>
            <a:picLocks noChangeAspect="1"/>
          </p:cNvPicPr>
          <p:nvPr/>
        </p:nvPicPr>
        <p:blipFill>
          <a:blip r:embed="rId6"/>
          <a:stretch>
            <a:fillRect/>
          </a:stretch>
        </p:blipFill>
        <p:spPr>
          <a:xfrm>
            <a:off x="7259518" y="3025034"/>
            <a:ext cx="2921150" cy="3619686"/>
          </a:xfrm>
          <a:prstGeom prst="rect">
            <a:avLst/>
          </a:prstGeom>
        </p:spPr>
      </p:pic>
      <p:sp>
        <p:nvSpPr>
          <p:cNvPr id="32" name="TextBox 31">
            <a:extLst>
              <a:ext uri="{FF2B5EF4-FFF2-40B4-BE49-F238E27FC236}">
                <a16:creationId xmlns:a16="http://schemas.microsoft.com/office/drawing/2014/main" id="{8C1789C9-C7E0-4312-8F8B-4B413B7E615F}"/>
              </a:ext>
            </a:extLst>
          </p:cNvPr>
          <p:cNvSpPr txBox="1"/>
          <p:nvPr/>
        </p:nvSpPr>
        <p:spPr>
          <a:xfrm rot="16200000">
            <a:off x="5265028" y="4496255"/>
            <a:ext cx="2799356" cy="461665"/>
          </a:xfrm>
          <a:prstGeom prst="rect">
            <a:avLst/>
          </a:prstGeom>
          <a:noFill/>
        </p:spPr>
        <p:txBody>
          <a:bodyPr wrap="none" rtlCol="0">
            <a:spAutoFit/>
          </a:bodyPr>
          <a:lstStyle/>
          <a:p>
            <a:r>
              <a:rPr lang="en-GB" sz="1200" b="1" dirty="0"/>
              <a:t>Simulation results i.e. how many times is</a:t>
            </a:r>
          </a:p>
          <a:p>
            <a:r>
              <a:rPr lang="en-GB" sz="1200" b="1" dirty="0"/>
              <a:t>a certain comparison significant?</a:t>
            </a:r>
          </a:p>
        </p:txBody>
      </p:sp>
      <p:sp>
        <p:nvSpPr>
          <p:cNvPr id="33" name="TextBox 32">
            <a:extLst>
              <a:ext uri="{FF2B5EF4-FFF2-40B4-BE49-F238E27FC236}">
                <a16:creationId xmlns:a16="http://schemas.microsoft.com/office/drawing/2014/main" id="{F1CDAE9E-0289-44BD-AA8D-ED1A62B96A8E}"/>
              </a:ext>
            </a:extLst>
          </p:cNvPr>
          <p:cNvSpPr txBox="1"/>
          <p:nvPr/>
        </p:nvSpPr>
        <p:spPr>
          <a:xfrm rot="16200000">
            <a:off x="5729452" y="1862820"/>
            <a:ext cx="1867434" cy="461665"/>
          </a:xfrm>
          <a:prstGeom prst="rect">
            <a:avLst/>
          </a:prstGeom>
          <a:noFill/>
        </p:spPr>
        <p:txBody>
          <a:bodyPr wrap="none" rtlCol="0">
            <a:spAutoFit/>
          </a:bodyPr>
          <a:lstStyle/>
          <a:p>
            <a:r>
              <a:rPr lang="en-GB" sz="1200" b="1" dirty="0"/>
              <a:t>How does power increase </a:t>
            </a:r>
          </a:p>
          <a:p>
            <a:r>
              <a:rPr lang="en-GB" sz="1200" b="1" dirty="0"/>
              <a:t>with sample size?</a:t>
            </a:r>
          </a:p>
        </p:txBody>
      </p:sp>
      <p:sp>
        <p:nvSpPr>
          <p:cNvPr id="34" name="Rectangle 33">
            <a:extLst>
              <a:ext uri="{FF2B5EF4-FFF2-40B4-BE49-F238E27FC236}">
                <a16:creationId xmlns:a16="http://schemas.microsoft.com/office/drawing/2014/main" id="{9B9D5CB3-EDA7-43CD-B1CB-6009BE5EB67F}"/>
              </a:ext>
            </a:extLst>
          </p:cNvPr>
          <p:cNvSpPr/>
          <p:nvPr/>
        </p:nvSpPr>
        <p:spPr>
          <a:xfrm>
            <a:off x="3485315" y="3975439"/>
            <a:ext cx="1684337" cy="261610"/>
          </a:xfrm>
          <a:prstGeom prst="rect">
            <a:avLst/>
          </a:prstGeom>
        </p:spPr>
        <p:txBody>
          <a:bodyPr wrap="square">
            <a:spAutoFit/>
          </a:bodyPr>
          <a:lstStyle/>
          <a:p>
            <a:r>
              <a:rPr lang="en-GB" sz="1100" b="1" i="1" dirty="0"/>
              <a:t>Based on Belief study:</a:t>
            </a:r>
            <a:endParaRPr lang="en-GB" sz="1100" b="1" dirty="0"/>
          </a:p>
        </p:txBody>
      </p:sp>
      <p:sp>
        <p:nvSpPr>
          <p:cNvPr id="35" name="Rectangle 34">
            <a:extLst>
              <a:ext uri="{FF2B5EF4-FFF2-40B4-BE49-F238E27FC236}">
                <a16:creationId xmlns:a16="http://schemas.microsoft.com/office/drawing/2014/main" id="{5A0F15DA-E6EA-446D-B741-D4DF693DE172}"/>
              </a:ext>
            </a:extLst>
          </p:cNvPr>
          <p:cNvSpPr/>
          <p:nvPr/>
        </p:nvSpPr>
        <p:spPr>
          <a:xfrm>
            <a:off x="667953" y="3975439"/>
            <a:ext cx="1684337" cy="261610"/>
          </a:xfrm>
          <a:prstGeom prst="rect">
            <a:avLst/>
          </a:prstGeom>
        </p:spPr>
        <p:txBody>
          <a:bodyPr wrap="square">
            <a:spAutoFit/>
          </a:bodyPr>
          <a:lstStyle/>
          <a:p>
            <a:r>
              <a:rPr lang="en-GB" sz="1100" b="1" i="1" dirty="0"/>
              <a:t>Theory:</a:t>
            </a:r>
            <a:endParaRPr lang="en-GB" sz="1100" b="1" dirty="0"/>
          </a:p>
        </p:txBody>
      </p:sp>
    </p:spTree>
    <p:extLst>
      <p:ext uri="{BB962C8B-B14F-4D97-AF65-F5344CB8AC3E}">
        <p14:creationId xmlns:p14="http://schemas.microsoft.com/office/powerpoint/2010/main" val="416803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6B79-24A1-47B5-8936-381FBA204B21}"/>
              </a:ext>
            </a:extLst>
          </p:cNvPr>
          <p:cNvSpPr>
            <a:spLocks noGrp="1"/>
          </p:cNvSpPr>
          <p:nvPr>
            <p:ph type="title"/>
          </p:nvPr>
        </p:nvSpPr>
        <p:spPr/>
        <p:txBody>
          <a:bodyPr>
            <a:normAutofit/>
          </a:bodyPr>
          <a:lstStyle/>
          <a:p>
            <a:r>
              <a:rPr lang="en-GB" sz="2800" b="1" dirty="0"/>
              <a:t>New idea - background</a:t>
            </a:r>
          </a:p>
        </p:txBody>
      </p:sp>
      <p:sp>
        <p:nvSpPr>
          <p:cNvPr id="3" name="Content Placeholder 2">
            <a:extLst>
              <a:ext uri="{FF2B5EF4-FFF2-40B4-BE49-F238E27FC236}">
                <a16:creationId xmlns:a16="http://schemas.microsoft.com/office/drawing/2014/main" id="{EE3A3DC0-FBBA-4FB6-B970-C251970E0F19}"/>
              </a:ext>
            </a:extLst>
          </p:cNvPr>
          <p:cNvSpPr>
            <a:spLocks noGrp="1"/>
          </p:cNvSpPr>
          <p:nvPr>
            <p:ph idx="1"/>
          </p:nvPr>
        </p:nvSpPr>
        <p:spPr>
          <a:xfrm>
            <a:off x="838200" y="1470992"/>
            <a:ext cx="10515600" cy="1240403"/>
          </a:xfrm>
        </p:spPr>
        <p:txBody>
          <a:bodyPr>
            <a:normAutofit/>
          </a:bodyPr>
          <a:lstStyle/>
          <a:p>
            <a:r>
              <a:rPr lang="en-GB" sz="1600" dirty="0"/>
              <a:t>Our rationale focuses on what we want to explore, which is the changes in the processing of incongruent (IC) biofeedback</a:t>
            </a:r>
          </a:p>
          <a:p>
            <a:r>
              <a:rPr lang="en-GB" sz="1600" dirty="0"/>
              <a:t>From our previous studies we have seen that it is mainly the effects coming from the IC feedback that drives our findings.</a:t>
            </a:r>
          </a:p>
          <a:p>
            <a:pPr marL="0" indent="0">
              <a:buNone/>
            </a:pPr>
            <a:br>
              <a:rPr lang="en-GB" sz="1600" b="1" dirty="0"/>
            </a:br>
            <a:r>
              <a:rPr lang="en-GB" sz="1600" b="1" dirty="0"/>
              <a:t>Study 2				          Study 3			   Study 4</a:t>
            </a:r>
          </a:p>
          <a:p>
            <a:pPr marL="0" indent="0">
              <a:buNone/>
            </a:pPr>
            <a:endParaRPr lang="en-GB" sz="1600" b="1" dirty="0"/>
          </a:p>
          <a:p>
            <a:pPr marL="0" indent="0">
              <a:buNone/>
            </a:pPr>
            <a:endParaRPr lang="en-GB" sz="1600" b="1" dirty="0"/>
          </a:p>
          <a:p>
            <a:pPr marL="0" indent="0">
              <a:buNone/>
            </a:pPr>
            <a:endParaRPr lang="en-GB" sz="1600" b="1" dirty="0"/>
          </a:p>
          <a:p>
            <a:pPr marL="0" indent="0">
              <a:buNone/>
            </a:pPr>
            <a:endParaRPr lang="en-GB" sz="1600" b="1" dirty="0"/>
          </a:p>
          <a:p>
            <a:pPr marL="0" indent="0">
              <a:buNone/>
            </a:pPr>
            <a:endParaRPr lang="en-GB" sz="1600" b="1" dirty="0"/>
          </a:p>
          <a:p>
            <a:pPr marL="0" indent="0">
              <a:buNone/>
            </a:pPr>
            <a:endParaRPr lang="en-GB" sz="1600" b="1" dirty="0"/>
          </a:p>
          <a:p>
            <a:pPr marL="0" indent="0">
              <a:buNone/>
            </a:pPr>
            <a:endParaRPr lang="en-GB" sz="1600" b="1" dirty="0"/>
          </a:p>
          <a:p>
            <a:pPr marL="0" indent="0">
              <a:buNone/>
            </a:pPr>
            <a:endParaRPr lang="en-GB" dirty="0"/>
          </a:p>
          <a:p>
            <a:endParaRPr lang="en-GB" dirty="0"/>
          </a:p>
        </p:txBody>
      </p:sp>
      <p:pic>
        <p:nvPicPr>
          <p:cNvPr id="4" name="Picture 3" descr="A close up of a map&#10;&#10;Description automatically generated">
            <a:extLst>
              <a:ext uri="{FF2B5EF4-FFF2-40B4-BE49-F238E27FC236}">
                <a16:creationId xmlns:a16="http://schemas.microsoft.com/office/drawing/2014/main" id="{A27176F4-D7B3-4249-A45F-C8B335931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999" y="2785773"/>
            <a:ext cx="5332012" cy="2666006"/>
          </a:xfrm>
          <a:prstGeom prst="rect">
            <a:avLst/>
          </a:prstGeom>
        </p:spPr>
      </p:pic>
      <p:pic>
        <p:nvPicPr>
          <p:cNvPr id="5" name="Picture 4">
            <a:extLst>
              <a:ext uri="{FF2B5EF4-FFF2-40B4-BE49-F238E27FC236}">
                <a16:creationId xmlns:a16="http://schemas.microsoft.com/office/drawing/2014/main" id="{734F7226-82C6-4195-93B0-BD20ABFD197A}"/>
              </a:ext>
            </a:extLst>
          </p:cNvPr>
          <p:cNvPicPr>
            <a:picLocks noChangeAspect="1"/>
          </p:cNvPicPr>
          <p:nvPr/>
        </p:nvPicPr>
        <p:blipFill rotWithShape="1">
          <a:blip r:embed="rId3"/>
          <a:srcRect l="2262" t="7103" r="48915" b="18406"/>
          <a:stretch/>
        </p:blipFill>
        <p:spPr>
          <a:xfrm>
            <a:off x="5754757" y="2841909"/>
            <a:ext cx="2276723" cy="2773429"/>
          </a:xfrm>
          <a:prstGeom prst="rect">
            <a:avLst/>
          </a:prstGeom>
        </p:spPr>
      </p:pic>
      <p:sp>
        <p:nvSpPr>
          <p:cNvPr id="6" name="TextBox 5">
            <a:extLst>
              <a:ext uri="{FF2B5EF4-FFF2-40B4-BE49-F238E27FC236}">
                <a16:creationId xmlns:a16="http://schemas.microsoft.com/office/drawing/2014/main" id="{1DF1479D-7539-4A37-9C74-6C168E8BD7DF}"/>
              </a:ext>
            </a:extLst>
          </p:cNvPr>
          <p:cNvSpPr txBox="1"/>
          <p:nvPr/>
        </p:nvSpPr>
        <p:spPr>
          <a:xfrm>
            <a:off x="838200" y="5594095"/>
            <a:ext cx="3275938" cy="830997"/>
          </a:xfrm>
          <a:prstGeom prst="rect">
            <a:avLst/>
          </a:prstGeom>
          <a:noFill/>
        </p:spPr>
        <p:txBody>
          <a:bodyPr wrap="square" rtlCol="0">
            <a:spAutoFit/>
          </a:bodyPr>
          <a:lstStyle/>
          <a:p>
            <a:r>
              <a:rPr lang="en-GB" sz="1200" b="1" dirty="0"/>
              <a:t> Study 2: </a:t>
            </a:r>
            <a:r>
              <a:rPr lang="en-GB" sz="1200" dirty="0"/>
              <a:t>In study we see that the incongruent </a:t>
            </a:r>
          </a:p>
          <a:p>
            <a:r>
              <a:rPr lang="en-GB" sz="1200" dirty="0"/>
              <a:t>feedback is significantly lower in the IC</a:t>
            </a:r>
            <a:br>
              <a:rPr lang="en-GB" sz="1200" dirty="0"/>
            </a:br>
            <a:r>
              <a:rPr lang="en-GB" sz="1200" dirty="0"/>
              <a:t>condition but not only when compared to C</a:t>
            </a:r>
            <a:br>
              <a:rPr lang="en-GB" sz="1200" dirty="0"/>
            </a:br>
            <a:r>
              <a:rPr lang="en-GB" sz="1200" dirty="0"/>
              <a:t>but also to baseline.</a:t>
            </a:r>
          </a:p>
        </p:txBody>
      </p:sp>
      <p:pic>
        <p:nvPicPr>
          <p:cNvPr id="7" name="Picture 6">
            <a:extLst>
              <a:ext uri="{FF2B5EF4-FFF2-40B4-BE49-F238E27FC236}">
                <a16:creationId xmlns:a16="http://schemas.microsoft.com/office/drawing/2014/main" id="{87B586AE-DACE-4A72-A09F-71DBFB065D97}"/>
              </a:ext>
            </a:extLst>
          </p:cNvPr>
          <p:cNvPicPr>
            <a:picLocks noChangeAspect="1"/>
          </p:cNvPicPr>
          <p:nvPr/>
        </p:nvPicPr>
        <p:blipFill rotWithShape="1">
          <a:blip r:embed="rId4"/>
          <a:srcRect t="34783" r="48469" b="33797"/>
          <a:stretch/>
        </p:blipFill>
        <p:spPr>
          <a:xfrm>
            <a:off x="8392604" y="2863150"/>
            <a:ext cx="3165942" cy="2730945"/>
          </a:xfrm>
          <a:prstGeom prst="rect">
            <a:avLst/>
          </a:prstGeom>
        </p:spPr>
      </p:pic>
      <p:sp>
        <p:nvSpPr>
          <p:cNvPr id="8" name="TextBox 7">
            <a:extLst>
              <a:ext uri="{FF2B5EF4-FFF2-40B4-BE49-F238E27FC236}">
                <a16:creationId xmlns:a16="http://schemas.microsoft.com/office/drawing/2014/main" id="{F978CE9A-6F97-411B-830D-9A1FF499A089}"/>
              </a:ext>
            </a:extLst>
          </p:cNvPr>
          <p:cNvSpPr txBox="1"/>
          <p:nvPr/>
        </p:nvSpPr>
        <p:spPr>
          <a:xfrm>
            <a:off x="5052844" y="5615338"/>
            <a:ext cx="2978636" cy="646331"/>
          </a:xfrm>
          <a:prstGeom prst="rect">
            <a:avLst/>
          </a:prstGeom>
          <a:noFill/>
        </p:spPr>
        <p:txBody>
          <a:bodyPr wrap="none" rtlCol="0">
            <a:spAutoFit/>
          </a:bodyPr>
          <a:lstStyle/>
          <a:p>
            <a:r>
              <a:rPr lang="en-GB" sz="1200" b="1" dirty="0"/>
              <a:t>Study 3: </a:t>
            </a:r>
            <a:r>
              <a:rPr lang="en-GB" sz="1200" dirty="0"/>
              <a:t> When looking at the simple effects </a:t>
            </a:r>
          </a:p>
          <a:p>
            <a:r>
              <a:rPr lang="en-GB" sz="1200" dirty="0"/>
              <a:t>Belief (belongs to me vs. someone else) had </a:t>
            </a:r>
          </a:p>
          <a:p>
            <a:r>
              <a:rPr lang="en-GB" sz="1200" dirty="0"/>
              <a:t>an effect for IC but  not for C.</a:t>
            </a:r>
            <a:endParaRPr lang="en-GB" sz="1200" b="1" dirty="0"/>
          </a:p>
        </p:txBody>
      </p:sp>
      <p:sp>
        <p:nvSpPr>
          <p:cNvPr id="9" name="TextBox 8">
            <a:extLst>
              <a:ext uri="{FF2B5EF4-FFF2-40B4-BE49-F238E27FC236}">
                <a16:creationId xmlns:a16="http://schemas.microsoft.com/office/drawing/2014/main" id="{5296EB80-F4AA-47BB-9AAE-CC2B2C4CA849}"/>
              </a:ext>
            </a:extLst>
          </p:cNvPr>
          <p:cNvSpPr txBox="1"/>
          <p:nvPr/>
        </p:nvSpPr>
        <p:spPr>
          <a:xfrm>
            <a:off x="8579910" y="5615338"/>
            <a:ext cx="2903424" cy="461665"/>
          </a:xfrm>
          <a:prstGeom prst="rect">
            <a:avLst/>
          </a:prstGeom>
          <a:noFill/>
        </p:spPr>
        <p:txBody>
          <a:bodyPr wrap="none" rtlCol="0">
            <a:spAutoFit/>
          </a:bodyPr>
          <a:lstStyle/>
          <a:p>
            <a:r>
              <a:rPr lang="en-GB" sz="1200" b="1" dirty="0"/>
              <a:t>Study 4: </a:t>
            </a:r>
            <a:r>
              <a:rPr lang="en-GB" sz="1200" dirty="0"/>
              <a:t> HEP differences across conditions </a:t>
            </a:r>
          </a:p>
          <a:p>
            <a:r>
              <a:rPr lang="en-GB" sz="1200" dirty="0"/>
              <a:t>appeared at the IC feedback too. </a:t>
            </a:r>
            <a:endParaRPr lang="en-GB" sz="1200" b="1" dirty="0"/>
          </a:p>
        </p:txBody>
      </p:sp>
    </p:spTree>
    <p:extLst>
      <p:ext uri="{BB962C8B-B14F-4D97-AF65-F5344CB8AC3E}">
        <p14:creationId xmlns:p14="http://schemas.microsoft.com/office/powerpoint/2010/main" val="3977306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72A984-01EC-4897-96B7-0F8A011F5DB4}"/>
              </a:ext>
            </a:extLst>
          </p:cNvPr>
          <p:cNvSpPr>
            <a:spLocks noGrp="1"/>
          </p:cNvSpPr>
          <p:nvPr>
            <p:ph idx="1"/>
          </p:nvPr>
        </p:nvSpPr>
        <p:spPr>
          <a:xfrm>
            <a:off x="629082" y="1785538"/>
            <a:ext cx="10515600" cy="3494385"/>
          </a:xfrm>
        </p:spPr>
        <p:txBody>
          <a:bodyPr>
            <a:normAutofit/>
          </a:bodyPr>
          <a:lstStyle/>
          <a:p>
            <a:pPr marL="0" indent="0">
              <a:buNone/>
            </a:pPr>
            <a:endParaRPr lang="en-GB" sz="1800" b="1" dirty="0"/>
          </a:p>
          <a:p>
            <a:r>
              <a:rPr lang="en-GB" sz="1800" dirty="0"/>
              <a:t>Focusing on the IC biofeedback would simplify our design and enable us to focus theoretically more interesting conditions</a:t>
            </a:r>
          </a:p>
          <a:p>
            <a:r>
              <a:rPr lang="en-GB" sz="1800" dirty="0"/>
              <a:t>Physiological regulatory processes of interpersonal autonomic physiology (IAP) relatively unexplored, although it has the potential to disentangle confusing findings on synchrony between people (both during empathy and conflict).</a:t>
            </a:r>
          </a:p>
          <a:p>
            <a:r>
              <a:rPr lang="en-GB" sz="1800" dirty="0"/>
              <a:t>As Palumbo et al. (2017) suggested, physiological entanglement of the parasympathetic system would more likely to appear during empathy than in conflict where the sympathetic changes are more likely to couple and co-vary. </a:t>
            </a:r>
          </a:p>
          <a:p>
            <a:r>
              <a:rPr lang="en-GB" sz="1800" dirty="0"/>
              <a:t>By introducing a different version of the joint condition we could accommodate these ideas as well as the social framing effect (i.e. individual to joint).</a:t>
            </a:r>
          </a:p>
          <a:p>
            <a:endParaRPr lang="en-GB" sz="2400" dirty="0"/>
          </a:p>
        </p:txBody>
      </p:sp>
      <p:sp>
        <p:nvSpPr>
          <p:cNvPr id="4" name="Title 1">
            <a:extLst>
              <a:ext uri="{FF2B5EF4-FFF2-40B4-BE49-F238E27FC236}">
                <a16:creationId xmlns:a16="http://schemas.microsoft.com/office/drawing/2014/main" id="{BDC4C50B-AA24-4276-8DBA-46EB7CE53338}"/>
              </a:ext>
            </a:extLst>
          </p:cNvPr>
          <p:cNvSpPr>
            <a:spLocks noGrp="1"/>
          </p:cNvSpPr>
          <p:nvPr>
            <p:ph type="title"/>
          </p:nvPr>
        </p:nvSpPr>
        <p:spPr>
          <a:xfrm>
            <a:off x="838200" y="365125"/>
            <a:ext cx="10515600" cy="1325563"/>
          </a:xfrm>
        </p:spPr>
        <p:txBody>
          <a:bodyPr>
            <a:normAutofit/>
          </a:bodyPr>
          <a:lstStyle/>
          <a:p>
            <a:r>
              <a:rPr lang="en-GB" sz="2800" b="1" dirty="0"/>
              <a:t>New idea – Pros</a:t>
            </a:r>
          </a:p>
        </p:txBody>
      </p:sp>
    </p:spTree>
    <p:extLst>
      <p:ext uri="{BB962C8B-B14F-4D97-AF65-F5344CB8AC3E}">
        <p14:creationId xmlns:p14="http://schemas.microsoft.com/office/powerpoint/2010/main" val="1267897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1EC9-9D4E-4C99-9247-416E7DCB0B8B}"/>
              </a:ext>
            </a:extLst>
          </p:cNvPr>
          <p:cNvSpPr>
            <a:spLocks noGrp="1"/>
          </p:cNvSpPr>
          <p:nvPr>
            <p:ph type="title"/>
          </p:nvPr>
        </p:nvSpPr>
        <p:spPr/>
        <p:txBody>
          <a:bodyPr>
            <a:normAutofit/>
          </a:bodyPr>
          <a:lstStyle/>
          <a:p>
            <a:r>
              <a:rPr lang="en-GB" sz="2800" b="1" dirty="0"/>
              <a:t>New design</a:t>
            </a:r>
          </a:p>
        </p:txBody>
      </p:sp>
      <p:sp>
        <p:nvSpPr>
          <p:cNvPr id="3" name="Content Placeholder 2">
            <a:extLst>
              <a:ext uri="{FF2B5EF4-FFF2-40B4-BE49-F238E27FC236}">
                <a16:creationId xmlns:a16="http://schemas.microsoft.com/office/drawing/2014/main" id="{0B8984DF-013D-4A9A-AEE7-1CBD637320AE}"/>
              </a:ext>
            </a:extLst>
          </p:cNvPr>
          <p:cNvSpPr>
            <a:spLocks noGrp="1"/>
          </p:cNvSpPr>
          <p:nvPr>
            <p:ph idx="1"/>
          </p:nvPr>
        </p:nvSpPr>
        <p:spPr>
          <a:xfrm>
            <a:off x="838200" y="1379595"/>
            <a:ext cx="10515600" cy="1325563"/>
          </a:xfrm>
        </p:spPr>
        <p:txBody>
          <a:bodyPr>
            <a:normAutofit/>
          </a:bodyPr>
          <a:lstStyle/>
          <a:p>
            <a:pPr marL="0" indent="0">
              <a:buNone/>
            </a:pPr>
            <a:r>
              <a:rPr lang="en-GB" sz="1600" dirty="0"/>
              <a:t>Task: </a:t>
            </a:r>
            <a:r>
              <a:rPr lang="en-GB" sz="1600" b="1" dirty="0"/>
              <a:t>Spot your colour of the rainbow!</a:t>
            </a:r>
          </a:p>
          <a:p>
            <a:pPr marL="0" indent="0">
              <a:buNone/>
            </a:pPr>
            <a:r>
              <a:rPr lang="en-GB" sz="1600" dirty="0"/>
              <a:t>To make the counting a bit more challenging more colours will be introduced – but participant would still only be responsible for counting the appearance of only one colour.</a:t>
            </a:r>
          </a:p>
          <a:p>
            <a:pPr marL="0" indent="0">
              <a:buNone/>
            </a:pPr>
            <a:r>
              <a:rPr lang="en-GB" sz="1600" b="1" dirty="0">
                <a:highlight>
                  <a:srgbClr val="FFFF00"/>
                </a:highlight>
              </a:rPr>
              <a:t>The biofeedback presented would always be from a third person and would be the same for both people.</a:t>
            </a:r>
          </a:p>
        </p:txBody>
      </p:sp>
      <p:pic>
        <p:nvPicPr>
          <p:cNvPr id="14" name="Picture 13" descr="A close up of a logo&#10;&#10;Description automatically generated">
            <a:extLst>
              <a:ext uri="{FF2B5EF4-FFF2-40B4-BE49-F238E27FC236}">
                <a16:creationId xmlns:a16="http://schemas.microsoft.com/office/drawing/2014/main" id="{7C8AC51E-C714-4A2A-86AB-F8A1E418D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0722" y="3346688"/>
            <a:ext cx="914400" cy="914400"/>
          </a:xfrm>
          <a:prstGeom prst="rect">
            <a:avLst/>
          </a:prstGeom>
        </p:spPr>
      </p:pic>
      <p:pic>
        <p:nvPicPr>
          <p:cNvPr id="15" name="Picture 14" descr="A close up of a logo&#10;&#10;Description automatically generated">
            <a:extLst>
              <a:ext uri="{FF2B5EF4-FFF2-40B4-BE49-F238E27FC236}">
                <a16:creationId xmlns:a16="http://schemas.microsoft.com/office/drawing/2014/main" id="{9328EBF8-E83D-4790-8512-90987D79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915" y="3346688"/>
            <a:ext cx="914400" cy="914400"/>
          </a:xfrm>
          <a:prstGeom prst="rect">
            <a:avLst/>
          </a:prstGeom>
        </p:spPr>
      </p:pic>
      <p:pic>
        <p:nvPicPr>
          <p:cNvPr id="16" name="Picture 15" descr="A close up of a logo&#10;&#10;Description automatically generated">
            <a:extLst>
              <a:ext uri="{FF2B5EF4-FFF2-40B4-BE49-F238E27FC236}">
                <a16:creationId xmlns:a16="http://schemas.microsoft.com/office/drawing/2014/main" id="{4946546D-9140-4618-93D6-1D5B12F9C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9139" y="3342713"/>
            <a:ext cx="914400" cy="914400"/>
          </a:xfrm>
          <a:prstGeom prst="rect">
            <a:avLst/>
          </a:prstGeom>
        </p:spPr>
      </p:pic>
      <p:pic>
        <p:nvPicPr>
          <p:cNvPr id="17" name="Picture 16" descr="A close up of a logo&#10;&#10;Description automatically generated">
            <a:extLst>
              <a:ext uri="{FF2B5EF4-FFF2-40B4-BE49-F238E27FC236}">
                <a16:creationId xmlns:a16="http://schemas.microsoft.com/office/drawing/2014/main" id="{7655DD78-95EF-443A-B1CE-19AB056C6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719" y="3342713"/>
            <a:ext cx="914400" cy="914400"/>
          </a:xfrm>
          <a:prstGeom prst="rect">
            <a:avLst/>
          </a:prstGeom>
        </p:spPr>
      </p:pic>
      <p:pic>
        <p:nvPicPr>
          <p:cNvPr id="23" name="Graphic 22" descr="User">
            <a:extLst>
              <a:ext uri="{FF2B5EF4-FFF2-40B4-BE49-F238E27FC236}">
                <a16:creationId xmlns:a16="http://schemas.microsoft.com/office/drawing/2014/main" id="{327B8D97-5C55-4322-9C68-23535015AF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01804" y="4141350"/>
            <a:ext cx="914400" cy="914400"/>
          </a:xfrm>
          <a:prstGeom prst="rect">
            <a:avLst/>
          </a:prstGeom>
        </p:spPr>
      </p:pic>
      <p:pic>
        <p:nvPicPr>
          <p:cNvPr id="24" name="Graphic 23" descr="User">
            <a:extLst>
              <a:ext uri="{FF2B5EF4-FFF2-40B4-BE49-F238E27FC236}">
                <a16:creationId xmlns:a16="http://schemas.microsoft.com/office/drawing/2014/main" id="{53894B7F-79D0-439E-A499-6AAD93AFD4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38947" y="4141350"/>
            <a:ext cx="914400" cy="914400"/>
          </a:xfrm>
          <a:prstGeom prst="rect">
            <a:avLst/>
          </a:prstGeom>
        </p:spPr>
      </p:pic>
      <p:pic>
        <p:nvPicPr>
          <p:cNvPr id="25" name="Graphic 24" descr="User">
            <a:extLst>
              <a:ext uri="{FF2B5EF4-FFF2-40B4-BE49-F238E27FC236}">
                <a16:creationId xmlns:a16="http://schemas.microsoft.com/office/drawing/2014/main" id="{65EDC05F-4407-4917-9A5D-CD7E1490D9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36510" y="4141350"/>
            <a:ext cx="914400" cy="914400"/>
          </a:xfrm>
          <a:prstGeom prst="rect">
            <a:avLst/>
          </a:prstGeom>
        </p:spPr>
      </p:pic>
      <p:pic>
        <p:nvPicPr>
          <p:cNvPr id="26" name="Graphic 25" descr="User">
            <a:extLst>
              <a:ext uri="{FF2B5EF4-FFF2-40B4-BE49-F238E27FC236}">
                <a16:creationId xmlns:a16="http://schemas.microsoft.com/office/drawing/2014/main" id="{0FFE3630-E2BB-4678-AF65-ED1A062277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45500" y="4141350"/>
            <a:ext cx="914400" cy="914400"/>
          </a:xfrm>
          <a:prstGeom prst="rect">
            <a:avLst/>
          </a:prstGeom>
        </p:spPr>
      </p:pic>
      <p:pic>
        <p:nvPicPr>
          <p:cNvPr id="27" name="Graphic 26" descr="User">
            <a:extLst>
              <a:ext uri="{FF2B5EF4-FFF2-40B4-BE49-F238E27FC236}">
                <a16:creationId xmlns:a16="http://schemas.microsoft.com/office/drawing/2014/main" id="{356BC324-C969-480A-A998-8DE713B78B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26090" y="4180071"/>
            <a:ext cx="914400" cy="914400"/>
          </a:xfrm>
          <a:prstGeom prst="rect">
            <a:avLst/>
          </a:prstGeom>
        </p:spPr>
      </p:pic>
      <p:pic>
        <p:nvPicPr>
          <p:cNvPr id="28" name="Graphic 27" descr="User">
            <a:extLst>
              <a:ext uri="{FF2B5EF4-FFF2-40B4-BE49-F238E27FC236}">
                <a16:creationId xmlns:a16="http://schemas.microsoft.com/office/drawing/2014/main" id="{18725EA5-209E-4601-AADB-75DFD2ECB57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35080" y="4180071"/>
            <a:ext cx="914400" cy="914400"/>
          </a:xfrm>
          <a:prstGeom prst="rect">
            <a:avLst/>
          </a:prstGeom>
        </p:spPr>
      </p:pic>
      <p:pic>
        <p:nvPicPr>
          <p:cNvPr id="29" name="Graphic 28" descr="User">
            <a:extLst>
              <a:ext uri="{FF2B5EF4-FFF2-40B4-BE49-F238E27FC236}">
                <a16:creationId xmlns:a16="http://schemas.microsoft.com/office/drawing/2014/main" id="{1BECA604-0A42-435C-8C8E-5FCC21EDE7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0276" y="4141350"/>
            <a:ext cx="914400" cy="914400"/>
          </a:xfrm>
          <a:prstGeom prst="rect">
            <a:avLst/>
          </a:prstGeom>
        </p:spPr>
      </p:pic>
      <p:pic>
        <p:nvPicPr>
          <p:cNvPr id="30" name="Graphic 29" descr="User">
            <a:extLst>
              <a:ext uri="{FF2B5EF4-FFF2-40B4-BE49-F238E27FC236}">
                <a16:creationId xmlns:a16="http://schemas.microsoft.com/office/drawing/2014/main" id="{27543814-E8B7-4A7D-AE9F-C953A05F97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77419" y="4141350"/>
            <a:ext cx="914400" cy="914400"/>
          </a:xfrm>
          <a:prstGeom prst="rect">
            <a:avLst/>
          </a:prstGeom>
        </p:spPr>
      </p:pic>
      <p:sp>
        <p:nvSpPr>
          <p:cNvPr id="31" name="TextBox 30">
            <a:extLst>
              <a:ext uri="{FF2B5EF4-FFF2-40B4-BE49-F238E27FC236}">
                <a16:creationId xmlns:a16="http://schemas.microsoft.com/office/drawing/2014/main" id="{54A837F7-DB70-4E4F-9749-46CF01B3F21D}"/>
              </a:ext>
            </a:extLst>
          </p:cNvPr>
          <p:cNvSpPr txBox="1"/>
          <p:nvPr/>
        </p:nvSpPr>
        <p:spPr>
          <a:xfrm>
            <a:off x="3786307" y="5224854"/>
            <a:ext cx="2067040" cy="1200329"/>
          </a:xfrm>
          <a:prstGeom prst="rect">
            <a:avLst/>
          </a:prstGeom>
          <a:noFill/>
        </p:spPr>
        <p:txBody>
          <a:bodyPr wrap="none" rtlCol="0">
            <a:spAutoFit/>
          </a:bodyPr>
          <a:lstStyle/>
          <a:p>
            <a:pPr algn="ctr"/>
            <a:r>
              <a:rPr lang="en-GB" b="1" dirty="0"/>
              <a:t>Individual</a:t>
            </a:r>
            <a:r>
              <a:rPr lang="en-GB" dirty="0"/>
              <a:t>:</a:t>
            </a:r>
            <a:br>
              <a:rPr lang="en-GB" dirty="0"/>
            </a:br>
            <a:r>
              <a:rPr lang="en-GB" dirty="0"/>
              <a:t>Performance is </a:t>
            </a:r>
          </a:p>
          <a:p>
            <a:pPr algn="ctr"/>
            <a:r>
              <a:rPr lang="en-GB" dirty="0"/>
              <a:t>evaluated based on </a:t>
            </a:r>
          </a:p>
          <a:p>
            <a:pPr algn="ctr"/>
            <a:r>
              <a:rPr lang="en-GB" dirty="0"/>
              <a:t>own skills</a:t>
            </a:r>
          </a:p>
        </p:txBody>
      </p:sp>
      <p:sp>
        <p:nvSpPr>
          <p:cNvPr id="32" name="TextBox 31">
            <a:extLst>
              <a:ext uri="{FF2B5EF4-FFF2-40B4-BE49-F238E27FC236}">
                <a16:creationId xmlns:a16="http://schemas.microsoft.com/office/drawing/2014/main" id="{FF413EC9-E813-4CD5-B854-A922D552F00D}"/>
              </a:ext>
            </a:extLst>
          </p:cNvPr>
          <p:cNvSpPr txBox="1"/>
          <p:nvPr/>
        </p:nvSpPr>
        <p:spPr>
          <a:xfrm>
            <a:off x="434228" y="5317187"/>
            <a:ext cx="2494786" cy="923330"/>
          </a:xfrm>
          <a:prstGeom prst="rect">
            <a:avLst/>
          </a:prstGeom>
          <a:noFill/>
        </p:spPr>
        <p:txBody>
          <a:bodyPr wrap="none" rtlCol="0">
            <a:spAutoFit/>
          </a:bodyPr>
          <a:lstStyle/>
          <a:p>
            <a:pPr algn="ctr"/>
            <a:r>
              <a:rPr lang="en-GB" b="1" dirty="0"/>
              <a:t>Baseline</a:t>
            </a:r>
            <a:r>
              <a:rPr lang="en-GB" dirty="0"/>
              <a:t>:</a:t>
            </a:r>
          </a:p>
          <a:p>
            <a:pPr algn="ctr"/>
            <a:r>
              <a:rPr lang="en-GB" dirty="0"/>
              <a:t>People sit in silence with</a:t>
            </a:r>
          </a:p>
          <a:p>
            <a:pPr algn="ctr"/>
            <a:r>
              <a:rPr lang="en-GB" dirty="0"/>
              <a:t>their eyes open</a:t>
            </a:r>
          </a:p>
        </p:txBody>
      </p:sp>
      <p:sp>
        <p:nvSpPr>
          <p:cNvPr id="33" name="TextBox 32">
            <a:extLst>
              <a:ext uri="{FF2B5EF4-FFF2-40B4-BE49-F238E27FC236}">
                <a16:creationId xmlns:a16="http://schemas.microsoft.com/office/drawing/2014/main" id="{9EABDFEC-82D3-4AC0-822B-3125AC4A7B11}"/>
              </a:ext>
            </a:extLst>
          </p:cNvPr>
          <p:cNvSpPr txBox="1"/>
          <p:nvPr/>
        </p:nvSpPr>
        <p:spPr>
          <a:xfrm>
            <a:off x="6264474" y="5224854"/>
            <a:ext cx="3063146" cy="1200329"/>
          </a:xfrm>
          <a:prstGeom prst="rect">
            <a:avLst/>
          </a:prstGeom>
          <a:noFill/>
        </p:spPr>
        <p:txBody>
          <a:bodyPr wrap="none" rtlCol="0">
            <a:spAutoFit/>
          </a:bodyPr>
          <a:lstStyle/>
          <a:p>
            <a:pPr algn="ctr"/>
            <a:r>
              <a:rPr lang="en-GB" b="1" dirty="0"/>
              <a:t>Joint – Positive</a:t>
            </a:r>
            <a:r>
              <a:rPr lang="en-GB" dirty="0"/>
              <a:t>:</a:t>
            </a:r>
            <a:br>
              <a:rPr lang="en-GB" dirty="0"/>
            </a:br>
            <a:r>
              <a:rPr lang="en-GB" dirty="0"/>
              <a:t>Participants boost each other </a:t>
            </a:r>
          </a:p>
          <a:p>
            <a:pPr algn="ctr"/>
            <a:r>
              <a:rPr lang="en-GB" dirty="0"/>
              <a:t>(e.g. Blue’s score will be added</a:t>
            </a:r>
          </a:p>
          <a:p>
            <a:pPr algn="ctr"/>
            <a:r>
              <a:rPr lang="en-GB" dirty="0"/>
              <a:t>To Red’s final score as extra).  </a:t>
            </a:r>
          </a:p>
        </p:txBody>
      </p:sp>
      <p:sp>
        <p:nvSpPr>
          <p:cNvPr id="34" name="TextBox 33">
            <a:extLst>
              <a:ext uri="{FF2B5EF4-FFF2-40B4-BE49-F238E27FC236}">
                <a16:creationId xmlns:a16="http://schemas.microsoft.com/office/drawing/2014/main" id="{773EAAA9-467D-49DD-BC56-7661DB585FEE}"/>
              </a:ext>
            </a:extLst>
          </p:cNvPr>
          <p:cNvSpPr txBox="1"/>
          <p:nvPr/>
        </p:nvSpPr>
        <p:spPr>
          <a:xfrm>
            <a:off x="9369705" y="5268027"/>
            <a:ext cx="2694476" cy="1477328"/>
          </a:xfrm>
          <a:prstGeom prst="rect">
            <a:avLst/>
          </a:prstGeom>
          <a:noFill/>
        </p:spPr>
        <p:txBody>
          <a:bodyPr wrap="square" rtlCol="0">
            <a:spAutoFit/>
          </a:bodyPr>
          <a:lstStyle/>
          <a:p>
            <a:pPr algn="ctr"/>
            <a:r>
              <a:rPr lang="en-GB" b="1" dirty="0"/>
              <a:t>Joint – Negative</a:t>
            </a:r>
            <a:r>
              <a:rPr lang="en-GB" dirty="0"/>
              <a:t>:</a:t>
            </a:r>
          </a:p>
          <a:p>
            <a:pPr algn="ctr"/>
            <a:r>
              <a:rPr lang="en-GB" dirty="0"/>
              <a:t>Participants hamper </a:t>
            </a:r>
          </a:p>
          <a:p>
            <a:pPr algn="ctr"/>
            <a:r>
              <a:rPr lang="en-GB" dirty="0"/>
              <a:t>each other (e.g. Blue’s score will be subtracted from Red’s final).</a:t>
            </a:r>
          </a:p>
        </p:txBody>
      </p:sp>
      <p:sp>
        <p:nvSpPr>
          <p:cNvPr id="40" name="Oval 39">
            <a:extLst>
              <a:ext uri="{FF2B5EF4-FFF2-40B4-BE49-F238E27FC236}">
                <a16:creationId xmlns:a16="http://schemas.microsoft.com/office/drawing/2014/main" id="{23D6234E-AA6A-43F0-8E70-913E1B47BE65}"/>
              </a:ext>
            </a:extLst>
          </p:cNvPr>
          <p:cNvSpPr/>
          <p:nvPr/>
        </p:nvSpPr>
        <p:spPr>
          <a:xfrm>
            <a:off x="3685472" y="2709366"/>
            <a:ext cx="692086" cy="692086"/>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a:t>
            </a:r>
          </a:p>
        </p:txBody>
      </p:sp>
      <p:sp>
        <p:nvSpPr>
          <p:cNvPr id="42" name="Oval 41">
            <a:extLst>
              <a:ext uri="{FF2B5EF4-FFF2-40B4-BE49-F238E27FC236}">
                <a16:creationId xmlns:a16="http://schemas.microsoft.com/office/drawing/2014/main" id="{ED735693-1859-45D7-99BD-9C041F947092}"/>
              </a:ext>
            </a:extLst>
          </p:cNvPr>
          <p:cNvSpPr/>
          <p:nvPr/>
        </p:nvSpPr>
        <p:spPr>
          <a:xfrm>
            <a:off x="5067996" y="2716650"/>
            <a:ext cx="692086" cy="692086"/>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a:t>
            </a:r>
          </a:p>
        </p:txBody>
      </p:sp>
      <p:sp>
        <p:nvSpPr>
          <p:cNvPr id="43" name="Oval 42">
            <a:extLst>
              <a:ext uri="{FF2B5EF4-FFF2-40B4-BE49-F238E27FC236}">
                <a16:creationId xmlns:a16="http://schemas.microsoft.com/office/drawing/2014/main" id="{B77EA211-DF1F-4B4C-97BE-6AE7E312EB68}"/>
              </a:ext>
            </a:extLst>
          </p:cNvPr>
          <p:cNvSpPr/>
          <p:nvPr/>
        </p:nvSpPr>
        <p:spPr>
          <a:xfrm>
            <a:off x="7282198" y="2650853"/>
            <a:ext cx="692086" cy="692086"/>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4" name="Oval 43">
            <a:extLst>
              <a:ext uri="{FF2B5EF4-FFF2-40B4-BE49-F238E27FC236}">
                <a16:creationId xmlns:a16="http://schemas.microsoft.com/office/drawing/2014/main" id="{221791E8-72F7-4050-8E8D-E56076BD07EB}"/>
              </a:ext>
            </a:extLst>
          </p:cNvPr>
          <p:cNvSpPr/>
          <p:nvPr/>
        </p:nvSpPr>
        <p:spPr>
          <a:xfrm>
            <a:off x="7595441" y="2637884"/>
            <a:ext cx="692086" cy="692086"/>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5" name="Rectangle 44">
            <a:extLst>
              <a:ext uri="{FF2B5EF4-FFF2-40B4-BE49-F238E27FC236}">
                <a16:creationId xmlns:a16="http://schemas.microsoft.com/office/drawing/2014/main" id="{38038E4A-F209-4298-9991-1EE5BDB0AF43}"/>
              </a:ext>
            </a:extLst>
          </p:cNvPr>
          <p:cNvSpPr/>
          <p:nvPr/>
        </p:nvSpPr>
        <p:spPr>
          <a:xfrm>
            <a:off x="7597916" y="2791852"/>
            <a:ext cx="396262" cy="369332"/>
          </a:xfrm>
          <a:prstGeom prst="rect">
            <a:avLst/>
          </a:prstGeom>
        </p:spPr>
        <p:txBody>
          <a:bodyPr wrap="none">
            <a:spAutoFit/>
          </a:bodyPr>
          <a:lstStyle/>
          <a:p>
            <a:r>
              <a:rPr lang="en-GB" dirty="0"/>
              <a:t>us</a:t>
            </a:r>
          </a:p>
        </p:txBody>
      </p:sp>
      <p:sp>
        <p:nvSpPr>
          <p:cNvPr id="46" name="Oval 45">
            <a:extLst>
              <a:ext uri="{FF2B5EF4-FFF2-40B4-BE49-F238E27FC236}">
                <a16:creationId xmlns:a16="http://schemas.microsoft.com/office/drawing/2014/main" id="{8AC873FF-E06C-4C57-808C-E8366D8B9D34}"/>
              </a:ext>
            </a:extLst>
          </p:cNvPr>
          <p:cNvSpPr/>
          <p:nvPr/>
        </p:nvSpPr>
        <p:spPr>
          <a:xfrm>
            <a:off x="10025717" y="2615686"/>
            <a:ext cx="692086" cy="692086"/>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Oval 46">
            <a:extLst>
              <a:ext uri="{FF2B5EF4-FFF2-40B4-BE49-F238E27FC236}">
                <a16:creationId xmlns:a16="http://schemas.microsoft.com/office/drawing/2014/main" id="{AFF4F518-53AF-4543-90C9-7660E78489DB}"/>
              </a:ext>
            </a:extLst>
          </p:cNvPr>
          <p:cNvSpPr/>
          <p:nvPr/>
        </p:nvSpPr>
        <p:spPr>
          <a:xfrm>
            <a:off x="10338960" y="2602717"/>
            <a:ext cx="692086" cy="692086"/>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8" name="Rectangle 47">
            <a:extLst>
              <a:ext uri="{FF2B5EF4-FFF2-40B4-BE49-F238E27FC236}">
                <a16:creationId xmlns:a16="http://schemas.microsoft.com/office/drawing/2014/main" id="{A98B5391-EFA0-4A57-B14C-9F633AF844B4}"/>
              </a:ext>
            </a:extLst>
          </p:cNvPr>
          <p:cNvSpPr/>
          <p:nvPr/>
        </p:nvSpPr>
        <p:spPr>
          <a:xfrm>
            <a:off x="9950652" y="2762876"/>
            <a:ext cx="484428" cy="369332"/>
          </a:xfrm>
          <a:prstGeom prst="rect">
            <a:avLst/>
          </a:prstGeom>
        </p:spPr>
        <p:txBody>
          <a:bodyPr wrap="none">
            <a:spAutoFit/>
          </a:bodyPr>
          <a:lstStyle/>
          <a:p>
            <a:r>
              <a:rPr lang="en-GB" dirty="0"/>
              <a:t>me</a:t>
            </a:r>
          </a:p>
        </p:txBody>
      </p:sp>
      <p:sp>
        <p:nvSpPr>
          <p:cNvPr id="49" name="Rectangle 48">
            <a:extLst>
              <a:ext uri="{FF2B5EF4-FFF2-40B4-BE49-F238E27FC236}">
                <a16:creationId xmlns:a16="http://schemas.microsoft.com/office/drawing/2014/main" id="{719C5E30-898B-401A-913F-D79C4DD50A1F}"/>
              </a:ext>
            </a:extLst>
          </p:cNvPr>
          <p:cNvSpPr/>
          <p:nvPr/>
        </p:nvSpPr>
        <p:spPr>
          <a:xfrm>
            <a:off x="10632211" y="2765832"/>
            <a:ext cx="484428" cy="369332"/>
          </a:xfrm>
          <a:prstGeom prst="rect">
            <a:avLst/>
          </a:prstGeom>
        </p:spPr>
        <p:txBody>
          <a:bodyPr wrap="none">
            <a:spAutoFit/>
          </a:bodyPr>
          <a:lstStyle/>
          <a:p>
            <a:r>
              <a:rPr lang="en-GB" dirty="0"/>
              <a:t>me</a:t>
            </a:r>
          </a:p>
        </p:txBody>
      </p:sp>
      <p:pic>
        <p:nvPicPr>
          <p:cNvPr id="51" name="Picture 50" descr="A close up of a logo&#10;&#10;Description automatically generated">
            <a:extLst>
              <a:ext uri="{FF2B5EF4-FFF2-40B4-BE49-F238E27FC236}">
                <a16:creationId xmlns:a16="http://schemas.microsoft.com/office/drawing/2014/main" id="{ACE360DE-3F7F-404B-9E60-C5D5A071E2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94395" y="3565828"/>
            <a:ext cx="268754" cy="268754"/>
          </a:xfrm>
          <a:prstGeom prst="rect">
            <a:avLst/>
          </a:prstGeom>
        </p:spPr>
      </p:pic>
      <p:pic>
        <p:nvPicPr>
          <p:cNvPr id="52" name="Picture 51" descr="A close up of a logo&#10;&#10;Description automatically generated">
            <a:extLst>
              <a:ext uri="{FF2B5EF4-FFF2-40B4-BE49-F238E27FC236}">
                <a16:creationId xmlns:a16="http://schemas.microsoft.com/office/drawing/2014/main" id="{7D6B89CE-3B3A-4D33-87A2-5710E09E12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12738" y="3551831"/>
            <a:ext cx="268754" cy="268754"/>
          </a:xfrm>
          <a:prstGeom prst="rect">
            <a:avLst/>
          </a:prstGeom>
        </p:spPr>
      </p:pic>
      <p:pic>
        <p:nvPicPr>
          <p:cNvPr id="53" name="Picture 52" descr="A close up of a logo&#10;&#10;Description automatically generated">
            <a:extLst>
              <a:ext uri="{FF2B5EF4-FFF2-40B4-BE49-F238E27FC236}">
                <a16:creationId xmlns:a16="http://schemas.microsoft.com/office/drawing/2014/main" id="{E0BAC737-AD90-4A19-BB47-DCB938BC28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95441" y="3550610"/>
            <a:ext cx="268754" cy="268754"/>
          </a:xfrm>
          <a:prstGeom prst="rect">
            <a:avLst/>
          </a:prstGeom>
        </p:spPr>
      </p:pic>
      <p:pic>
        <p:nvPicPr>
          <p:cNvPr id="54" name="Picture 53" descr="A close up of a logo&#10;&#10;Description automatically generated">
            <a:extLst>
              <a:ext uri="{FF2B5EF4-FFF2-40B4-BE49-F238E27FC236}">
                <a16:creationId xmlns:a16="http://schemas.microsoft.com/office/drawing/2014/main" id="{A22FE438-FE29-487E-BCFF-A4BEE5E1D1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81542" y="3546447"/>
            <a:ext cx="268754" cy="268754"/>
          </a:xfrm>
          <a:prstGeom prst="rect">
            <a:avLst/>
          </a:prstGeom>
        </p:spPr>
      </p:pic>
      <p:pic>
        <p:nvPicPr>
          <p:cNvPr id="56" name="Picture 55">
            <a:extLst>
              <a:ext uri="{FF2B5EF4-FFF2-40B4-BE49-F238E27FC236}">
                <a16:creationId xmlns:a16="http://schemas.microsoft.com/office/drawing/2014/main" id="{7B09FD1F-B30F-4AA2-975F-D19D22F82B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14468"/>
            <a:ext cx="914400" cy="914400"/>
          </a:xfrm>
          <a:prstGeom prst="rect">
            <a:avLst/>
          </a:prstGeom>
        </p:spPr>
      </p:pic>
      <p:sp>
        <p:nvSpPr>
          <p:cNvPr id="57" name="TextBox 56">
            <a:extLst>
              <a:ext uri="{FF2B5EF4-FFF2-40B4-BE49-F238E27FC236}">
                <a16:creationId xmlns:a16="http://schemas.microsoft.com/office/drawing/2014/main" id="{F75068F0-FEBC-4ACD-A8A2-F946F8C30C1A}"/>
              </a:ext>
            </a:extLst>
          </p:cNvPr>
          <p:cNvSpPr txBox="1"/>
          <p:nvPr/>
        </p:nvSpPr>
        <p:spPr>
          <a:xfrm>
            <a:off x="925932" y="3343800"/>
            <a:ext cx="364202" cy="523220"/>
          </a:xfrm>
          <a:prstGeom prst="rect">
            <a:avLst/>
          </a:prstGeom>
          <a:noFill/>
        </p:spPr>
        <p:txBody>
          <a:bodyPr wrap="none" rtlCol="0">
            <a:spAutoFit/>
          </a:bodyPr>
          <a:lstStyle/>
          <a:p>
            <a:r>
              <a:rPr lang="en-GB" sz="2800" b="1" dirty="0"/>
              <a:t>+</a:t>
            </a:r>
          </a:p>
        </p:txBody>
      </p:sp>
      <p:pic>
        <p:nvPicPr>
          <p:cNvPr id="58" name="Picture 57" descr="A close up of a logo&#10;&#10;Description automatically generated">
            <a:extLst>
              <a:ext uri="{FF2B5EF4-FFF2-40B4-BE49-F238E27FC236}">
                <a16:creationId xmlns:a16="http://schemas.microsoft.com/office/drawing/2014/main" id="{C2473A82-30A1-4D5D-B449-20740473E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110" y="3274446"/>
            <a:ext cx="914400" cy="914400"/>
          </a:xfrm>
          <a:prstGeom prst="rect">
            <a:avLst/>
          </a:prstGeom>
        </p:spPr>
      </p:pic>
      <p:sp>
        <p:nvSpPr>
          <p:cNvPr id="59" name="TextBox 58">
            <a:extLst>
              <a:ext uri="{FF2B5EF4-FFF2-40B4-BE49-F238E27FC236}">
                <a16:creationId xmlns:a16="http://schemas.microsoft.com/office/drawing/2014/main" id="{8FBB3C05-DFCE-4499-AEEE-08B58626AA4F}"/>
              </a:ext>
            </a:extLst>
          </p:cNvPr>
          <p:cNvSpPr txBox="1"/>
          <p:nvPr/>
        </p:nvSpPr>
        <p:spPr>
          <a:xfrm>
            <a:off x="2241733" y="3343800"/>
            <a:ext cx="364202" cy="523220"/>
          </a:xfrm>
          <a:prstGeom prst="rect">
            <a:avLst/>
          </a:prstGeom>
          <a:noFill/>
        </p:spPr>
        <p:txBody>
          <a:bodyPr wrap="none" rtlCol="0">
            <a:spAutoFit/>
          </a:bodyPr>
          <a:lstStyle/>
          <a:p>
            <a:r>
              <a:rPr lang="en-GB" sz="2800" b="1" dirty="0"/>
              <a:t>+</a:t>
            </a:r>
          </a:p>
        </p:txBody>
      </p:sp>
      <p:pic>
        <p:nvPicPr>
          <p:cNvPr id="60" name="Picture 59" descr="A close up of a logo&#10;&#10;Description automatically generated">
            <a:extLst>
              <a:ext uri="{FF2B5EF4-FFF2-40B4-BE49-F238E27FC236}">
                <a16:creationId xmlns:a16="http://schemas.microsoft.com/office/drawing/2014/main" id="{CDA102AC-C034-4B01-9D08-2B5106187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911" y="3274446"/>
            <a:ext cx="914400" cy="914400"/>
          </a:xfrm>
          <a:prstGeom prst="rect">
            <a:avLst/>
          </a:prstGeom>
        </p:spPr>
      </p:pic>
    </p:spTree>
    <p:extLst>
      <p:ext uri="{BB962C8B-B14F-4D97-AF65-F5344CB8AC3E}">
        <p14:creationId xmlns:p14="http://schemas.microsoft.com/office/powerpoint/2010/main" val="3765327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2D12-85A1-4865-B8D2-361DA442630B}"/>
              </a:ext>
            </a:extLst>
          </p:cNvPr>
          <p:cNvSpPr>
            <a:spLocks noGrp="1"/>
          </p:cNvSpPr>
          <p:nvPr>
            <p:ph type="title"/>
          </p:nvPr>
        </p:nvSpPr>
        <p:spPr>
          <a:xfrm>
            <a:off x="914400" y="435764"/>
            <a:ext cx="10515600" cy="1325563"/>
          </a:xfrm>
        </p:spPr>
        <p:txBody>
          <a:bodyPr>
            <a:normAutofit/>
          </a:bodyPr>
          <a:lstStyle/>
          <a:p>
            <a:r>
              <a:rPr lang="en-GB" sz="2800" b="1" dirty="0"/>
              <a:t>Expected physiological results for IC feedback</a:t>
            </a:r>
          </a:p>
        </p:txBody>
      </p:sp>
      <p:graphicFrame>
        <p:nvGraphicFramePr>
          <p:cNvPr id="13" name="Content Placeholder 12">
            <a:extLst>
              <a:ext uri="{FF2B5EF4-FFF2-40B4-BE49-F238E27FC236}">
                <a16:creationId xmlns:a16="http://schemas.microsoft.com/office/drawing/2014/main" id="{DB62F4BC-71B0-4B21-A0D1-7FBAA4AFD74F}"/>
              </a:ext>
            </a:extLst>
          </p:cNvPr>
          <p:cNvGraphicFramePr>
            <a:graphicFrameLocks noGrp="1"/>
          </p:cNvGraphicFramePr>
          <p:nvPr>
            <p:ph idx="1"/>
            <p:extLst>
              <p:ext uri="{D42A27DB-BD31-4B8C-83A1-F6EECF244321}">
                <p14:modId xmlns:p14="http://schemas.microsoft.com/office/powerpoint/2010/main" val="1061007647"/>
              </p:ext>
            </p:extLst>
          </p:nvPr>
        </p:nvGraphicFramePr>
        <p:xfrm>
          <a:off x="2051100" y="1838632"/>
          <a:ext cx="7814188" cy="3334041"/>
        </p:xfrm>
        <a:graphic>
          <a:graphicData uri="http://schemas.openxmlformats.org/drawingml/2006/table">
            <a:tbl>
              <a:tblPr firstRow="1" bandRow="1">
                <a:tableStyleId>{073A0DAA-6AF3-43AB-8588-CEC1D06C72B9}</a:tableStyleId>
              </a:tblPr>
              <a:tblGrid>
                <a:gridCol w="2157106">
                  <a:extLst>
                    <a:ext uri="{9D8B030D-6E8A-4147-A177-3AD203B41FA5}">
                      <a16:colId xmlns:a16="http://schemas.microsoft.com/office/drawing/2014/main" val="4222982234"/>
                    </a:ext>
                  </a:extLst>
                </a:gridCol>
                <a:gridCol w="1749988">
                  <a:extLst>
                    <a:ext uri="{9D8B030D-6E8A-4147-A177-3AD203B41FA5}">
                      <a16:colId xmlns:a16="http://schemas.microsoft.com/office/drawing/2014/main" val="52664503"/>
                    </a:ext>
                  </a:extLst>
                </a:gridCol>
                <a:gridCol w="1953547">
                  <a:extLst>
                    <a:ext uri="{9D8B030D-6E8A-4147-A177-3AD203B41FA5}">
                      <a16:colId xmlns:a16="http://schemas.microsoft.com/office/drawing/2014/main" val="4130944729"/>
                    </a:ext>
                  </a:extLst>
                </a:gridCol>
                <a:gridCol w="1953547">
                  <a:extLst>
                    <a:ext uri="{9D8B030D-6E8A-4147-A177-3AD203B41FA5}">
                      <a16:colId xmlns:a16="http://schemas.microsoft.com/office/drawing/2014/main" val="3568651710"/>
                    </a:ext>
                  </a:extLst>
                </a:gridCol>
              </a:tblGrid>
              <a:tr h="599843">
                <a:tc>
                  <a:txBody>
                    <a:bodyPr/>
                    <a:lstStyle/>
                    <a:p>
                      <a:pPr algn="ctr"/>
                      <a:r>
                        <a:rPr lang="en-GB" dirty="0"/>
                        <a:t>Condition</a:t>
                      </a:r>
                    </a:p>
                  </a:txBody>
                  <a:tcPr/>
                </a:tc>
                <a:tc>
                  <a:txBody>
                    <a:bodyPr/>
                    <a:lstStyle/>
                    <a:p>
                      <a:pPr algn="ctr"/>
                      <a:r>
                        <a:rPr lang="en-GB" dirty="0"/>
                        <a:t>Representation of Self</a:t>
                      </a:r>
                    </a:p>
                  </a:txBody>
                  <a:tcPr/>
                </a:tc>
                <a:tc>
                  <a:txBody>
                    <a:bodyPr/>
                    <a:lstStyle/>
                    <a:p>
                      <a:pPr algn="ctr"/>
                      <a:r>
                        <a:rPr lang="en-GB" dirty="0"/>
                        <a:t>Autonomic state </a:t>
                      </a:r>
                      <a:r>
                        <a:rPr lang="en-GB" b="0" dirty="0"/>
                        <a:t>HRV</a:t>
                      </a:r>
                    </a:p>
                  </a:txBody>
                  <a:tcPr/>
                </a:tc>
                <a:tc>
                  <a:txBody>
                    <a:bodyPr/>
                    <a:lstStyle/>
                    <a:p>
                      <a:pPr algn="ctr"/>
                      <a:r>
                        <a:rPr lang="en-GB" dirty="0"/>
                        <a:t>Synchrony</a:t>
                      </a:r>
                    </a:p>
                    <a:p>
                      <a:pPr algn="ctr"/>
                      <a:endParaRPr lang="en-GB" dirty="0"/>
                    </a:p>
                  </a:txBody>
                  <a:tcPr/>
                </a:tc>
                <a:extLst>
                  <a:ext uri="{0D108BD9-81ED-4DB2-BD59-A6C34878D82A}">
                    <a16:rowId xmlns:a16="http://schemas.microsoft.com/office/drawing/2014/main" val="230630649"/>
                  </a:ext>
                </a:extLst>
              </a:tr>
              <a:tr h="897987">
                <a:tc>
                  <a:txBody>
                    <a:bodyPr/>
                    <a:lstStyle/>
                    <a:p>
                      <a:pPr algn="ctr"/>
                      <a:r>
                        <a:rPr lang="en-GB" dirty="0"/>
                        <a:t>Individual + neutral</a:t>
                      </a:r>
                    </a:p>
                  </a:txBody>
                  <a:tcPr anchor="ctr"/>
                </a:tc>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3026176258"/>
                  </a:ext>
                </a:extLst>
              </a:tr>
              <a:tr h="897987">
                <a:tc>
                  <a:txBody>
                    <a:bodyPr/>
                    <a:lstStyle/>
                    <a:p>
                      <a:pPr algn="ctr"/>
                      <a:r>
                        <a:rPr lang="en-GB" dirty="0"/>
                        <a:t>Joint + positive</a:t>
                      </a:r>
                    </a:p>
                  </a:txBody>
                  <a:tcPr anchor="ct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280102892"/>
                  </a:ext>
                </a:extLst>
              </a:tr>
              <a:tr h="897987">
                <a:tc>
                  <a:txBody>
                    <a:bodyPr/>
                    <a:lstStyle/>
                    <a:p>
                      <a:pPr algn="ctr"/>
                      <a:r>
                        <a:rPr lang="en-GB" dirty="0"/>
                        <a:t>Joint + negative</a:t>
                      </a:r>
                    </a:p>
                  </a:txBody>
                  <a:tcPr anchor="ct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067467597"/>
                  </a:ext>
                </a:extLst>
              </a:tr>
            </a:tbl>
          </a:graphicData>
        </a:graphic>
      </p:graphicFrame>
      <p:sp>
        <p:nvSpPr>
          <p:cNvPr id="14" name="Oval 13">
            <a:extLst>
              <a:ext uri="{FF2B5EF4-FFF2-40B4-BE49-F238E27FC236}">
                <a16:creationId xmlns:a16="http://schemas.microsoft.com/office/drawing/2014/main" id="{03389B2D-DF1D-4F5F-ACF2-FACBCC70B88C}"/>
              </a:ext>
            </a:extLst>
          </p:cNvPr>
          <p:cNvSpPr/>
          <p:nvPr/>
        </p:nvSpPr>
        <p:spPr>
          <a:xfrm>
            <a:off x="4321898" y="2522552"/>
            <a:ext cx="692086" cy="692086"/>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me</a:t>
            </a:r>
          </a:p>
        </p:txBody>
      </p:sp>
      <p:sp>
        <p:nvSpPr>
          <p:cNvPr id="15" name="Oval 14">
            <a:extLst>
              <a:ext uri="{FF2B5EF4-FFF2-40B4-BE49-F238E27FC236}">
                <a16:creationId xmlns:a16="http://schemas.microsoft.com/office/drawing/2014/main" id="{2A91A97F-35CD-4E51-9DF7-33AF0CEE46E5}"/>
              </a:ext>
            </a:extLst>
          </p:cNvPr>
          <p:cNvSpPr/>
          <p:nvPr/>
        </p:nvSpPr>
        <p:spPr>
          <a:xfrm>
            <a:off x="5134150" y="2529836"/>
            <a:ext cx="692086" cy="692086"/>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me</a:t>
            </a:r>
          </a:p>
        </p:txBody>
      </p:sp>
      <p:sp>
        <p:nvSpPr>
          <p:cNvPr id="16" name="Oval 15">
            <a:extLst>
              <a:ext uri="{FF2B5EF4-FFF2-40B4-BE49-F238E27FC236}">
                <a16:creationId xmlns:a16="http://schemas.microsoft.com/office/drawing/2014/main" id="{07112C4B-79EB-4036-8550-9C02B7D128D9}"/>
              </a:ext>
            </a:extLst>
          </p:cNvPr>
          <p:cNvSpPr/>
          <p:nvPr/>
        </p:nvSpPr>
        <p:spPr>
          <a:xfrm>
            <a:off x="4539895" y="3484293"/>
            <a:ext cx="692086" cy="692086"/>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7" name="Oval 16">
            <a:extLst>
              <a:ext uri="{FF2B5EF4-FFF2-40B4-BE49-F238E27FC236}">
                <a16:creationId xmlns:a16="http://schemas.microsoft.com/office/drawing/2014/main" id="{046A356A-44DF-41C4-AC10-5A0664A455C4}"/>
              </a:ext>
            </a:extLst>
          </p:cNvPr>
          <p:cNvSpPr/>
          <p:nvPr/>
        </p:nvSpPr>
        <p:spPr>
          <a:xfrm>
            <a:off x="4853138" y="3471324"/>
            <a:ext cx="692086" cy="692086"/>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8" name="Rectangle 17">
            <a:extLst>
              <a:ext uri="{FF2B5EF4-FFF2-40B4-BE49-F238E27FC236}">
                <a16:creationId xmlns:a16="http://schemas.microsoft.com/office/drawing/2014/main" id="{6A5A2E0A-0893-4A04-8DFB-FC68E3704B03}"/>
              </a:ext>
            </a:extLst>
          </p:cNvPr>
          <p:cNvSpPr/>
          <p:nvPr/>
        </p:nvSpPr>
        <p:spPr>
          <a:xfrm>
            <a:off x="4855613" y="3625292"/>
            <a:ext cx="396262" cy="369332"/>
          </a:xfrm>
          <a:prstGeom prst="rect">
            <a:avLst/>
          </a:prstGeom>
        </p:spPr>
        <p:txBody>
          <a:bodyPr wrap="none">
            <a:spAutoFit/>
          </a:bodyPr>
          <a:lstStyle/>
          <a:p>
            <a:r>
              <a:rPr lang="en-GB" dirty="0">
                <a:solidFill>
                  <a:schemeClr val="bg1"/>
                </a:solidFill>
              </a:rPr>
              <a:t>us</a:t>
            </a:r>
          </a:p>
        </p:txBody>
      </p:sp>
      <p:sp>
        <p:nvSpPr>
          <p:cNvPr id="28" name="Oval 27">
            <a:extLst>
              <a:ext uri="{FF2B5EF4-FFF2-40B4-BE49-F238E27FC236}">
                <a16:creationId xmlns:a16="http://schemas.microsoft.com/office/drawing/2014/main" id="{34D17F4C-3304-4170-A215-87F2F31E1AA1}"/>
              </a:ext>
            </a:extLst>
          </p:cNvPr>
          <p:cNvSpPr/>
          <p:nvPr/>
        </p:nvSpPr>
        <p:spPr>
          <a:xfrm>
            <a:off x="4559461" y="4343316"/>
            <a:ext cx="692086" cy="692086"/>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9" name="Oval 28">
            <a:extLst>
              <a:ext uri="{FF2B5EF4-FFF2-40B4-BE49-F238E27FC236}">
                <a16:creationId xmlns:a16="http://schemas.microsoft.com/office/drawing/2014/main" id="{2445C27A-3227-40B0-B851-ACA12826ED5A}"/>
              </a:ext>
            </a:extLst>
          </p:cNvPr>
          <p:cNvSpPr/>
          <p:nvPr/>
        </p:nvSpPr>
        <p:spPr>
          <a:xfrm>
            <a:off x="4872704" y="4330347"/>
            <a:ext cx="692086" cy="692086"/>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0" name="Rectangle 29">
            <a:extLst>
              <a:ext uri="{FF2B5EF4-FFF2-40B4-BE49-F238E27FC236}">
                <a16:creationId xmlns:a16="http://schemas.microsoft.com/office/drawing/2014/main" id="{89E5C77D-6E91-40EA-A6AA-D7B506D5D253}"/>
              </a:ext>
            </a:extLst>
          </p:cNvPr>
          <p:cNvSpPr/>
          <p:nvPr/>
        </p:nvSpPr>
        <p:spPr>
          <a:xfrm>
            <a:off x="4488028" y="4490506"/>
            <a:ext cx="484428" cy="369332"/>
          </a:xfrm>
          <a:prstGeom prst="rect">
            <a:avLst/>
          </a:prstGeom>
        </p:spPr>
        <p:txBody>
          <a:bodyPr wrap="none">
            <a:spAutoFit/>
          </a:bodyPr>
          <a:lstStyle/>
          <a:p>
            <a:r>
              <a:rPr lang="en-GB" dirty="0">
                <a:solidFill>
                  <a:schemeClr val="bg1"/>
                </a:solidFill>
              </a:rPr>
              <a:t>me</a:t>
            </a:r>
          </a:p>
        </p:txBody>
      </p:sp>
      <p:sp>
        <p:nvSpPr>
          <p:cNvPr id="31" name="Rectangle 30">
            <a:extLst>
              <a:ext uri="{FF2B5EF4-FFF2-40B4-BE49-F238E27FC236}">
                <a16:creationId xmlns:a16="http://schemas.microsoft.com/office/drawing/2014/main" id="{5EB3AC49-D6D4-464A-A565-109EF8DD8E5A}"/>
              </a:ext>
            </a:extLst>
          </p:cNvPr>
          <p:cNvSpPr/>
          <p:nvPr/>
        </p:nvSpPr>
        <p:spPr>
          <a:xfrm>
            <a:off x="5149923" y="4493462"/>
            <a:ext cx="484428" cy="369332"/>
          </a:xfrm>
          <a:prstGeom prst="rect">
            <a:avLst/>
          </a:prstGeom>
        </p:spPr>
        <p:txBody>
          <a:bodyPr wrap="none">
            <a:spAutoFit/>
          </a:bodyPr>
          <a:lstStyle/>
          <a:p>
            <a:r>
              <a:rPr lang="en-GB" dirty="0">
                <a:solidFill>
                  <a:schemeClr val="bg1"/>
                </a:solidFill>
              </a:rPr>
              <a:t>me</a:t>
            </a:r>
          </a:p>
        </p:txBody>
      </p:sp>
      <p:pic>
        <p:nvPicPr>
          <p:cNvPr id="33" name="Graphic 32" descr="Line arrow: Straight">
            <a:extLst>
              <a:ext uri="{FF2B5EF4-FFF2-40B4-BE49-F238E27FC236}">
                <a16:creationId xmlns:a16="http://schemas.microsoft.com/office/drawing/2014/main" id="{E59B8B0D-A44C-4957-99EF-6E5B4656F6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637921" y="3505652"/>
            <a:ext cx="607142" cy="607142"/>
          </a:xfrm>
          <a:prstGeom prst="rect">
            <a:avLst/>
          </a:prstGeom>
        </p:spPr>
      </p:pic>
      <p:pic>
        <p:nvPicPr>
          <p:cNvPr id="34" name="Graphic 33" descr="Line arrow: Straight">
            <a:extLst>
              <a:ext uri="{FF2B5EF4-FFF2-40B4-BE49-F238E27FC236}">
                <a16:creationId xmlns:a16="http://schemas.microsoft.com/office/drawing/2014/main" id="{A938088C-5E1D-4E43-91B3-4053D8ADEE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6470725" y="4428260"/>
            <a:ext cx="607142" cy="607142"/>
          </a:xfrm>
          <a:prstGeom prst="rect">
            <a:avLst/>
          </a:prstGeom>
        </p:spPr>
      </p:pic>
      <p:pic>
        <p:nvPicPr>
          <p:cNvPr id="35" name="Graphic 34" descr="Line arrow: Straight">
            <a:extLst>
              <a:ext uri="{FF2B5EF4-FFF2-40B4-BE49-F238E27FC236}">
                <a16:creationId xmlns:a16="http://schemas.microsoft.com/office/drawing/2014/main" id="{ACC256A7-1533-4AA8-909A-08AF949B20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6637921" y="2619630"/>
            <a:ext cx="607142" cy="607142"/>
          </a:xfrm>
          <a:prstGeom prst="rect">
            <a:avLst/>
          </a:prstGeom>
        </p:spPr>
      </p:pic>
      <p:pic>
        <p:nvPicPr>
          <p:cNvPr id="40" name="Graphic 39" descr="Line arrow: Straight">
            <a:extLst>
              <a:ext uri="{FF2B5EF4-FFF2-40B4-BE49-F238E27FC236}">
                <a16:creationId xmlns:a16="http://schemas.microsoft.com/office/drawing/2014/main" id="{6FE5026A-1C4F-489A-A302-AA67740C1F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8605715" y="2622332"/>
            <a:ext cx="607142" cy="607142"/>
          </a:xfrm>
          <a:prstGeom prst="rect">
            <a:avLst/>
          </a:prstGeom>
        </p:spPr>
      </p:pic>
      <p:pic>
        <p:nvPicPr>
          <p:cNvPr id="41" name="Graphic 40" descr="Line arrow: Straight">
            <a:extLst>
              <a:ext uri="{FF2B5EF4-FFF2-40B4-BE49-F238E27FC236}">
                <a16:creationId xmlns:a16="http://schemas.microsoft.com/office/drawing/2014/main" id="{412C5027-D19B-499E-820B-3645663F0E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8605715" y="3546436"/>
            <a:ext cx="607142" cy="607142"/>
          </a:xfrm>
          <a:prstGeom prst="rect">
            <a:avLst/>
          </a:prstGeom>
        </p:spPr>
      </p:pic>
      <p:pic>
        <p:nvPicPr>
          <p:cNvPr id="42" name="Graphic 41" descr="Line arrow: Straight">
            <a:extLst>
              <a:ext uri="{FF2B5EF4-FFF2-40B4-BE49-F238E27FC236}">
                <a16:creationId xmlns:a16="http://schemas.microsoft.com/office/drawing/2014/main" id="{8BFC0039-A0E6-480C-8A5E-CFF5A93CA7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8651003" y="4410207"/>
            <a:ext cx="607142" cy="607142"/>
          </a:xfrm>
          <a:prstGeom prst="rect">
            <a:avLst/>
          </a:prstGeom>
        </p:spPr>
      </p:pic>
      <p:sp>
        <p:nvSpPr>
          <p:cNvPr id="44" name="Rectangle 43">
            <a:extLst>
              <a:ext uri="{FF2B5EF4-FFF2-40B4-BE49-F238E27FC236}">
                <a16:creationId xmlns:a16="http://schemas.microsoft.com/office/drawing/2014/main" id="{F0FD9704-6BF9-4342-B3F7-242CF85D4873}"/>
              </a:ext>
            </a:extLst>
          </p:cNvPr>
          <p:cNvSpPr/>
          <p:nvPr/>
        </p:nvSpPr>
        <p:spPr>
          <a:xfrm>
            <a:off x="8116267" y="2094519"/>
            <a:ext cx="1702710" cy="369332"/>
          </a:xfrm>
          <a:prstGeom prst="rect">
            <a:avLst/>
          </a:prstGeom>
        </p:spPr>
        <p:txBody>
          <a:bodyPr wrap="none">
            <a:spAutoFit/>
          </a:bodyPr>
          <a:lstStyle/>
          <a:p>
            <a:r>
              <a:rPr lang="en-GB" dirty="0">
                <a:solidFill>
                  <a:schemeClr val="bg1"/>
                </a:solidFill>
              </a:rPr>
              <a:t>CRQA measures</a:t>
            </a:r>
          </a:p>
        </p:txBody>
      </p:sp>
      <p:pic>
        <p:nvPicPr>
          <p:cNvPr id="45" name="Picture 44">
            <a:extLst>
              <a:ext uri="{FF2B5EF4-FFF2-40B4-BE49-F238E27FC236}">
                <a16:creationId xmlns:a16="http://schemas.microsoft.com/office/drawing/2014/main" id="{D15FDD3A-CCD2-4C2C-A762-E71757F826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3506"/>
            <a:ext cx="914400" cy="914400"/>
          </a:xfrm>
          <a:prstGeom prst="rect">
            <a:avLst/>
          </a:prstGeom>
        </p:spPr>
      </p:pic>
      <p:pic>
        <p:nvPicPr>
          <p:cNvPr id="46" name="Graphic 45" descr="Line arrow: Straight">
            <a:extLst>
              <a:ext uri="{FF2B5EF4-FFF2-40B4-BE49-F238E27FC236}">
                <a16:creationId xmlns:a16="http://schemas.microsoft.com/office/drawing/2014/main" id="{D4D349D4-2F31-4382-9E51-1600F6C387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6853529" y="4428260"/>
            <a:ext cx="607142" cy="607142"/>
          </a:xfrm>
          <a:prstGeom prst="rect">
            <a:avLst/>
          </a:prstGeom>
        </p:spPr>
      </p:pic>
    </p:spTree>
    <p:extLst>
      <p:ext uri="{BB962C8B-B14F-4D97-AF65-F5344CB8AC3E}">
        <p14:creationId xmlns:p14="http://schemas.microsoft.com/office/powerpoint/2010/main" val="349122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AF88B-F152-42F8-A5CA-65B2F711A8A6}"/>
              </a:ext>
            </a:extLst>
          </p:cNvPr>
          <p:cNvSpPr>
            <a:spLocks noGrp="1"/>
          </p:cNvSpPr>
          <p:nvPr>
            <p:ph type="title"/>
          </p:nvPr>
        </p:nvSpPr>
        <p:spPr/>
        <p:txBody>
          <a:bodyPr>
            <a:normAutofit/>
          </a:bodyPr>
          <a:lstStyle/>
          <a:p>
            <a:r>
              <a:rPr lang="en-GB" sz="2800" b="1" dirty="0"/>
              <a:t>Numbers</a:t>
            </a:r>
          </a:p>
        </p:txBody>
      </p:sp>
      <p:sp>
        <p:nvSpPr>
          <p:cNvPr id="3" name="Content Placeholder 2">
            <a:extLst>
              <a:ext uri="{FF2B5EF4-FFF2-40B4-BE49-F238E27FC236}">
                <a16:creationId xmlns:a16="http://schemas.microsoft.com/office/drawing/2014/main" id="{07D911FF-6693-42BD-B665-119E104D2D99}"/>
              </a:ext>
            </a:extLst>
          </p:cNvPr>
          <p:cNvSpPr>
            <a:spLocks noGrp="1"/>
          </p:cNvSpPr>
          <p:nvPr>
            <p:ph idx="1"/>
          </p:nvPr>
        </p:nvSpPr>
        <p:spPr>
          <a:xfrm>
            <a:off x="838200" y="1583403"/>
            <a:ext cx="10515600" cy="4909472"/>
          </a:xfrm>
        </p:spPr>
        <p:txBody>
          <a:bodyPr>
            <a:normAutofit fontScale="92500" lnSpcReduction="10000"/>
          </a:bodyPr>
          <a:lstStyle/>
          <a:p>
            <a:r>
              <a:rPr lang="en-GB" dirty="0"/>
              <a:t>1 baseline (BL) recording</a:t>
            </a:r>
          </a:p>
          <a:p>
            <a:r>
              <a:rPr lang="en-GB" dirty="0"/>
              <a:t>Fully randomised order</a:t>
            </a:r>
          </a:p>
          <a:p>
            <a:r>
              <a:rPr lang="en-GB" dirty="0"/>
              <a:t>Experiment’s length w 1 repetition: 5 min + 1 x 3 x 5 min = 20 min</a:t>
            </a:r>
          </a:p>
          <a:p>
            <a:r>
              <a:rPr lang="en-GB" dirty="0">
                <a:highlight>
                  <a:srgbClr val="FFFF00"/>
                </a:highlight>
              </a:rPr>
              <a:t>2 repetitions: 35 min </a:t>
            </a:r>
            <a:r>
              <a:rPr lang="en-GB" dirty="0"/>
              <a:t>– feasible (even with extra setting up time)</a:t>
            </a:r>
          </a:p>
          <a:p>
            <a:r>
              <a:rPr lang="en-GB" dirty="0"/>
              <a:t>1 session w 2 repetitions gives us: </a:t>
            </a:r>
          </a:p>
          <a:p>
            <a:pPr marL="0" indent="0">
              <a:buNone/>
            </a:pPr>
            <a:r>
              <a:rPr lang="en-GB" dirty="0"/>
              <a:t> - for HRV: 2 x 3 observations/PP = 12 observations/session + BL</a:t>
            </a:r>
          </a:p>
          <a:p>
            <a:pPr>
              <a:buFontTx/>
              <a:buChar char="-"/>
            </a:pPr>
            <a:r>
              <a:rPr lang="en-GB" dirty="0"/>
              <a:t>for CRQA: 2 x 3 observations/dyad = 6 observations/session + BL</a:t>
            </a:r>
          </a:p>
          <a:p>
            <a:r>
              <a:rPr lang="en-GB" dirty="0"/>
              <a:t>Min N = 40 sample i.e. 20 dyads = 20 experiments </a:t>
            </a:r>
          </a:p>
          <a:p>
            <a:pPr marL="0" indent="0">
              <a:buNone/>
            </a:pPr>
            <a:r>
              <a:rPr lang="en-GB" dirty="0"/>
              <a:t>(80 HRV observation/condition; 40 CRQA observations)</a:t>
            </a:r>
          </a:p>
          <a:p>
            <a:r>
              <a:rPr lang="en-GB" dirty="0">
                <a:highlight>
                  <a:srgbClr val="FFFF00"/>
                </a:highlight>
              </a:rPr>
              <a:t>Aim N = 60 sample i.e. 30 dyads = 30 experiments</a:t>
            </a:r>
          </a:p>
          <a:p>
            <a:pPr marL="0" indent="0">
              <a:buNone/>
            </a:pPr>
            <a:r>
              <a:rPr lang="en-GB" dirty="0">
                <a:highlight>
                  <a:srgbClr val="FFFF00"/>
                </a:highlight>
              </a:rPr>
              <a:t>(120 HRV observation/condition; 60 CRQA observations)</a:t>
            </a:r>
          </a:p>
          <a:p>
            <a:pPr marL="0" indent="0">
              <a:buNone/>
            </a:pPr>
            <a:endParaRPr lang="en-GB" dirty="0"/>
          </a:p>
        </p:txBody>
      </p:sp>
      <p:pic>
        <p:nvPicPr>
          <p:cNvPr id="6" name="Picture 5">
            <a:extLst>
              <a:ext uri="{FF2B5EF4-FFF2-40B4-BE49-F238E27FC236}">
                <a16:creationId xmlns:a16="http://schemas.microsoft.com/office/drawing/2014/main" id="{D70798DF-9331-4F4F-B88A-7B33D3403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68"/>
            <a:ext cx="914400" cy="914400"/>
          </a:xfrm>
          <a:prstGeom prst="rect">
            <a:avLst/>
          </a:prstGeom>
        </p:spPr>
      </p:pic>
    </p:spTree>
    <p:extLst>
      <p:ext uri="{BB962C8B-B14F-4D97-AF65-F5344CB8AC3E}">
        <p14:creationId xmlns:p14="http://schemas.microsoft.com/office/powerpoint/2010/main" val="967939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4CC1-7628-40EA-B2B8-641ED2268F0C}"/>
              </a:ext>
            </a:extLst>
          </p:cNvPr>
          <p:cNvSpPr>
            <a:spLocks noGrp="1"/>
          </p:cNvSpPr>
          <p:nvPr>
            <p:ph type="title"/>
          </p:nvPr>
        </p:nvSpPr>
        <p:spPr/>
        <p:txBody>
          <a:bodyPr/>
          <a:lstStyle/>
          <a:p>
            <a:r>
              <a:rPr lang="en-GB" dirty="0"/>
              <a:t>Design v3</a:t>
            </a:r>
          </a:p>
        </p:txBody>
      </p:sp>
      <p:sp>
        <p:nvSpPr>
          <p:cNvPr id="3" name="Content Placeholder 2">
            <a:extLst>
              <a:ext uri="{FF2B5EF4-FFF2-40B4-BE49-F238E27FC236}">
                <a16:creationId xmlns:a16="http://schemas.microsoft.com/office/drawing/2014/main" id="{54DD8C7D-30ED-47C4-A427-06210E3CB0A1}"/>
              </a:ext>
            </a:extLst>
          </p:cNvPr>
          <p:cNvSpPr>
            <a:spLocks noGrp="1"/>
          </p:cNvSpPr>
          <p:nvPr>
            <p:ph idx="1"/>
          </p:nvPr>
        </p:nvSpPr>
        <p:spPr>
          <a:xfrm>
            <a:off x="838200" y="1825625"/>
            <a:ext cx="10515600" cy="4351338"/>
          </a:xfrm>
        </p:spPr>
        <p:txBody>
          <a:bodyPr>
            <a:normAutofit fontScale="92500" lnSpcReduction="10000"/>
          </a:bodyPr>
          <a:lstStyle/>
          <a:p>
            <a:r>
              <a:rPr lang="en-GB" dirty="0"/>
              <a:t>We agreed that we would like to keep the +/- aspects of the joint condition as it has the potential to track interesting differences in HRV (i.e. + vs -), something that previous studies cannot.</a:t>
            </a:r>
          </a:p>
          <a:p>
            <a:r>
              <a:rPr lang="en-GB" dirty="0"/>
              <a:t>We also decided to keep the Congruency aspect (i.e. Congruent, Incongruent) as we want to make the study about the people who are in the room.</a:t>
            </a:r>
          </a:p>
          <a:p>
            <a:r>
              <a:rPr lang="en-GB" dirty="0"/>
              <a:t>However, to me, the most interesting part to see if more synchrony would arise during the joint condition (both +/-) than in the individual condition. Without having an individual condition we won’t be able to talk about this as I am expecting + and – social contexts levels be the same in terms of synchrony.</a:t>
            </a:r>
          </a:p>
          <a:p>
            <a:r>
              <a:rPr lang="en-GB" dirty="0"/>
              <a:t>Can we have it all without sacrificing power? I think yes.</a:t>
            </a:r>
          </a:p>
          <a:p>
            <a:endParaRPr lang="en-GB" dirty="0"/>
          </a:p>
        </p:txBody>
      </p:sp>
    </p:spTree>
    <p:extLst>
      <p:ext uri="{BB962C8B-B14F-4D97-AF65-F5344CB8AC3E}">
        <p14:creationId xmlns:p14="http://schemas.microsoft.com/office/powerpoint/2010/main" val="2441921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3A12-C165-4B15-9E78-4E0ECA7C8C75}"/>
              </a:ext>
            </a:extLst>
          </p:cNvPr>
          <p:cNvSpPr>
            <a:spLocks noGrp="1"/>
          </p:cNvSpPr>
          <p:nvPr>
            <p:ph type="title"/>
          </p:nvPr>
        </p:nvSpPr>
        <p:spPr/>
        <p:txBody>
          <a:bodyPr/>
          <a:lstStyle/>
          <a:p>
            <a:r>
              <a:rPr lang="en-GB" dirty="0"/>
              <a:t>Understanding our measures</a:t>
            </a:r>
          </a:p>
        </p:txBody>
      </p:sp>
      <p:sp>
        <p:nvSpPr>
          <p:cNvPr id="3" name="Content Placeholder 2">
            <a:extLst>
              <a:ext uri="{FF2B5EF4-FFF2-40B4-BE49-F238E27FC236}">
                <a16:creationId xmlns:a16="http://schemas.microsoft.com/office/drawing/2014/main" id="{B90C37B2-32C9-4033-A3B5-FF7E4B69A9D7}"/>
              </a:ext>
            </a:extLst>
          </p:cNvPr>
          <p:cNvSpPr>
            <a:spLocks noGrp="1"/>
          </p:cNvSpPr>
          <p:nvPr>
            <p:ph idx="1"/>
          </p:nvPr>
        </p:nvSpPr>
        <p:spPr/>
        <p:txBody>
          <a:bodyPr>
            <a:normAutofit fontScale="92500" lnSpcReduction="10000"/>
          </a:bodyPr>
          <a:lstStyle/>
          <a:p>
            <a:r>
              <a:rPr lang="en-GB" dirty="0"/>
              <a:t>For the </a:t>
            </a:r>
            <a:r>
              <a:rPr lang="en-GB" i="1" dirty="0"/>
              <a:t>synchrony</a:t>
            </a:r>
            <a:r>
              <a:rPr lang="en-GB" dirty="0"/>
              <a:t> measure we would only test 3 levels of the Social Context factor (i.e. individual, joint +, joint -) as we don’t have a theoretical reason to expect an interaction </a:t>
            </a:r>
            <a:r>
              <a:rPr lang="en-GB" dirty="0" err="1"/>
              <a:t>bw</a:t>
            </a:r>
            <a:r>
              <a:rPr lang="en-GB" dirty="0"/>
              <a:t> Congruency and Soc Context for the synch measure. </a:t>
            </a:r>
          </a:p>
          <a:p>
            <a:r>
              <a:rPr lang="en-GB" dirty="0"/>
              <a:t>Also, given that within each joint condition one person receives Congruent the other receives Incongruent feedback we need to mirror this in the Individual condition too. This also means that within each Soc Context condition we would have 2 synchrony observations, which increases power in this domain.</a:t>
            </a:r>
          </a:p>
          <a:p>
            <a:r>
              <a:rPr lang="en-GB" dirty="0"/>
              <a:t>In contrast, for HRV, our main interest still lies in the difference </a:t>
            </a:r>
            <a:r>
              <a:rPr lang="en-GB" dirty="0" err="1"/>
              <a:t>bw</a:t>
            </a:r>
            <a:r>
              <a:rPr lang="en-GB" dirty="0"/>
              <a:t> +/- and C/IC AND potentially their interaction. SO! We can keep the HRV from the Individual condition only as a covariate. </a:t>
            </a:r>
          </a:p>
        </p:txBody>
      </p:sp>
    </p:spTree>
    <p:extLst>
      <p:ext uri="{BB962C8B-B14F-4D97-AF65-F5344CB8AC3E}">
        <p14:creationId xmlns:p14="http://schemas.microsoft.com/office/powerpoint/2010/main" val="3951738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5CC563-F59B-4199-A88F-828F40EBF23C}"/>
              </a:ext>
            </a:extLst>
          </p:cNvPr>
          <p:cNvSpPr txBox="1">
            <a:spLocks/>
          </p:cNvSpPr>
          <p:nvPr/>
        </p:nvSpPr>
        <p:spPr>
          <a:xfrm>
            <a:off x="436825" y="299422"/>
            <a:ext cx="1753294" cy="8292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t>Design V3</a:t>
            </a:r>
          </a:p>
        </p:txBody>
      </p:sp>
      <p:sp>
        <p:nvSpPr>
          <p:cNvPr id="5" name="Content Placeholder 2">
            <a:extLst>
              <a:ext uri="{FF2B5EF4-FFF2-40B4-BE49-F238E27FC236}">
                <a16:creationId xmlns:a16="http://schemas.microsoft.com/office/drawing/2014/main" id="{20FC5674-3E66-48FB-8AB1-12740C8CE2CB}"/>
              </a:ext>
            </a:extLst>
          </p:cNvPr>
          <p:cNvSpPr txBox="1">
            <a:spLocks/>
          </p:cNvSpPr>
          <p:nvPr/>
        </p:nvSpPr>
        <p:spPr>
          <a:xfrm>
            <a:off x="86192" y="2035042"/>
            <a:ext cx="2819637" cy="2140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dirty="0"/>
              <a:t>Task still : </a:t>
            </a:r>
            <a:r>
              <a:rPr lang="en-GB" sz="1600" b="1" dirty="0"/>
              <a:t>Spot your colour of the rainbow!</a:t>
            </a:r>
          </a:p>
          <a:p>
            <a:pPr marL="0" indent="0">
              <a:buFont typeface="Arial" panose="020B0604020202020204" pitchFamily="34" charset="0"/>
              <a:buNone/>
            </a:pPr>
            <a:r>
              <a:rPr lang="en-GB" sz="1600" dirty="0"/>
              <a:t>To make the counting a bit more challenging more colours will be introduced – but participant would still only be responsible for counting the appearance of only one colour.</a:t>
            </a:r>
          </a:p>
        </p:txBody>
      </p:sp>
      <p:pic>
        <p:nvPicPr>
          <p:cNvPr id="6" name="Picture 5" descr="A close up of a logo&#10;&#10;Description automatically generated">
            <a:extLst>
              <a:ext uri="{FF2B5EF4-FFF2-40B4-BE49-F238E27FC236}">
                <a16:creationId xmlns:a16="http://schemas.microsoft.com/office/drawing/2014/main" id="{B884698A-51F6-4DDF-9C40-25311DE3A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9420" y="1436644"/>
            <a:ext cx="828580" cy="828580"/>
          </a:xfrm>
          <a:prstGeom prst="rect">
            <a:avLst/>
          </a:prstGeom>
        </p:spPr>
      </p:pic>
      <p:pic>
        <p:nvPicPr>
          <p:cNvPr id="7" name="Picture 6" descr="A close up of a logo&#10;&#10;Description automatically generated">
            <a:extLst>
              <a:ext uri="{FF2B5EF4-FFF2-40B4-BE49-F238E27FC236}">
                <a16:creationId xmlns:a16="http://schemas.microsoft.com/office/drawing/2014/main" id="{B3F6747F-DE6D-4F76-BC36-FA2A042B1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7192" y="1432394"/>
            <a:ext cx="828580" cy="828580"/>
          </a:xfrm>
          <a:prstGeom prst="rect">
            <a:avLst/>
          </a:prstGeom>
        </p:spPr>
      </p:pic>
      <p:pic>
        <p:nvPicPr>
          <p:cNvPr id="10" name="Graphic 9" descr="User">
            <a:extLst>
              <a:ext uri="{FF2B5EF4-FFF2-40B4-BE49-F238E27FC236}">
                <a16:creationId xmlns:a16="http://schemas.microsoft.com/office/drawing/2014/main" id="{534E7B1F-169A-4F0C-B385-6DDB5547A0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16930" y="2182235"/>
            <a:ext cx="717994" cy="717994"/>
          </a:xfrm>
          <a:prstGeom prst="rect">
            <a:avLst/>
          </a:prstGeom>
        </p:spPr>
      </p:pic>
      <p:pic>
        <p:nvPicPr>
          <p:cNvPr id="11" name="Graphic 10" descr="User">
            <a:extLst>
              <a:ext uri="{FF2B5EF4-FFF2-40B4-BE49-F238E27FC236}">
                <a16:creationId xmlns:a16="http://schemas.microsoft.com/office/drawing/2014/main" id="{2D5F423D-8585-49A2-A853-8B300AA0850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32652" y="2177985"/>
            <a:ext cx="717994" cy="717994"/>
          </a:xfrm>
          <a:prstGeom prst="rect">
            <a:avLst/>
          </a:prstGeom>
        </p:spPr>
      </p:pic>
      <p:pic>
        <p:nvPicPr>
          <p:cNvPr id="12" name="Graphic 11" descr="User">
            <a:extLst>
              <a:ext uri="{FF2B5EF4-FFF2-40B4-BE49-F238E27FC236}">
                <a16:creationId xmlns:a16="http://schemas.microsoft.com/office/drawing/2014/main" id="{213F3BB1-BDFC-4D87-8162-219DAD646D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52618" y="2153454"/>
            <a:ext cx="717994" cy="717994"/>
          </a:xfrm>
          <a:prstGeom prst="rect">
            <a:avLst/>
          </a:prstGeom>
        </p:spPr>
      </p:pic>
      <p:pic>
        <p:nvPicPr>
          <p:cNvPr id="13" name="Graphic 12" descr="User">
            <a:extLst>
              <a:ext uri="{FF2B5EF4-FFF2-40B4-BE49-F238E27FC236}">
                <a16:creationId xmlns:a16="http://schemas.microsoft.com/office/drawing/2014/main" id="{615ABC2F-77DA-48F1-AEA1-AFED114341B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61608" y="2153454"/>
            <a:ext cx="717994" cy="717994"/>
          </a:xfrm>
          <a:prstGeom prst="rect">
            <a:avLst/>
          </a:prstGeom>
        </p:spPr>
      </p:pic>
      <p:pic>
        <p:nvPicPr>
          <p:cNvPr id="16" name="Graphic 15" descr="User">
            <a:extLst>
              <a:ext uri="{FF2B5EF4-FFF2-40B4-BE49-F238E27FC236}">
                <a16:creationId xmlns:a16="http://schemas.microsoft.com/office/drawing/2014/main" id="{89EFFBA9-DAB4-47B5-B584-8006FB5BF4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1183" y="5158791"/>
            <a:ext cx="914400" cy="914400"/>
          </a:xfrm>
          <a:prstGeom prst="rect">
            <a:avLst/>
          </a:prstGeom>
        </p:spPr>
      </p:pic>
      <p:pic>
        <p:nvPicPr>
          <p:cNvPr id="17" name="Graphic 16" descr="User">
            <a:extLst>
              <a:ext uri="{FF2B5EF4-FFF2-40B4-BE49-F238E27FC236}">
                <a16:creationId xmlns:a16="http://schemas.microsoft.com/office/drawing/2014/main" id="{DDE4619A-AEC2-4CA6-9B70-B75C5407B0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66942" y="5158791"/>
            <a:ext cx="914400" cy="914400"/>
          </a:xfrm>
          <a:prstGeom prst="rect">
            <a:avLst/>
          </a:prstGeom>
        </p:spPr>
      </p:pic>
      <p:sp>
        <p:nvSpPr>
          <p:cNvPr id="18" name="TextBox 17">
            <a:extLst>
              <a:ext uri="{FF2B5EF4-FFF2-40B4-BE49-F238E27FC236}">
                <a16:creationId xmlns:a16="http://schemas.microsoft.com/office/drawing/2014/main" id="{94CF66BE-B53B-4B75-AB34-D7DE27793B9B}"/>
              </a:ext>
            </a:extLst>
          </p:cNvPr>
          <p:cNvSpPr txBox="1"/>
          <p:nvPr/>
        </p:nvSpPr>
        <p:spPr>
          <a:xfrm>
            <a:off x="4062220" y="5224854"/>
            <a:ext cx="1130438" cy="369332"/>
          </a:xfrm>
          <a:prstGeom prst="rect">
            <a:avLst/>
          </a:prstGeom>
          <a:noFill/>
        </p:spPr>
        <p:txBody>
          <a:bodyPr wrap="none" rtlCol="0">
            <a:spAutoFit/>
          </a:bodyPr>
          <a:lstStyle/>
          <a:p>
            <a:pPr algn="ctr"/>
            <a:r>
              <a:rPr lang="en-GB" b="1" dirty="0"/>
              <a:t>Individual</a:t>
            </a:r>
            <a:endParaRPr lang="en-GB" dirty="0"/>
          </a:p>
        </p:txBody>
      </p:sp>
      <p:sp>
        <p:nvSpPr>
          <p:cNvPr id="19" name="TextBox 18">
            <a:extLst>
              <a:ext uri="{FF2B5EF4-FFF2-40B4-BE49-F238E27FC236}">
                <a16:creationId xmlns:a16="http://schemas.microsoft.com/office/drawing/2014/main" id="{1EA1183E-D97D-43C3-9BDB-5B514A6518B3}"/>
              </a:ext>
            </a:extLst>
          </p:cNvPr>
          <p:cNvSpPr txBox="1"/>
          <p:nvPr/>
        </p:nvSpPr>
        <p:spPr>
          <a:xfrm>
            <a:off x="872672" y="6043026"/>
            <a:ext cx="986167" cy="369332"/>
          </a:xfrm>
          <a:prstGeom prst="rect">
            <a:avLst/>
          </a:prstGeom>
          <a:noFill/>
        </p:spPr>
        <p:txBody>
          <a:bodyPr wrap="none" rtlCol="0">
            <a:spAutoFit/>
          </a:bodyPr>
          <a:lstStyle/>
          <a:p>
            <a:pPr algn="ctr"/>
            <a:r>
              <a:rPr lang="en-GB" b="1" dirty="0"/>
              <a:t>Baseline</a:t>
            </a:r>
            <a:endParaRPr lang="en-GB" dirty="0"/>
          </a:p>
        </p:txBody>
      </p:sp>
      <p:sp>
        <p:nvSpPr>
          <p:cNvPr id="20" name="TextBox 19">
            <a:extLst>
              <a:ext uri="{FF2B5EF4-FFF2-40B4-BE49-F238E27FC236}">
                <a16:creationId xmlns:a16="http://schemas.microsoft.com/office/drawing/2014/main" id="{77EE9411-7C01-4BB6-BE8E-93BA26B931DC}"/>
              </a:ext>
            </a:extLst>
          </p:cNvPr>
          <p:cNvSpPr txBox="1"/>
          <p:nvPr/>
        </p:nvSpPr>
        <p:spPr>
          <a:xfrm>
            <a:off x="6879098" y="5224854"/>
            <a:ext cx="1675523" cy="369332"/>
          </a:xfrm>
          <a:prstGeom prst="rect">
            <a:avLst/>
          </a:prstGeom>
          <a:noFill/>
        </p:spPr>
        <p:txBody>
          <a:bodyPr wrap="none" rtlCol="0">
            <a:spAutoFit/>
          </a:bodyPr>
          <a:lstStyle/>
          <a:p>
            <a:pPr algn="ctr"/>
            <a:r>
              <a:rPr lang="en-GB" b="1" dirty="0"/>
              <a:t>Joint – Positive</a:t>
            </a:r>
            <a:endParaRPr lang="en-GB" dirty="0"/>
          </a:p>
        </p:txBody>
      </p:sp>
      <p:sp>
        <p:nvSpPr>
          <p:cNvPr id="21" name="TextBox 20">
            <a:extLst>
              <a:ext uri="{FF2B5EF4-FFF2-40B4-BE49-F238E27FC236}">
                <a16:creationId xmlns:a16="http://schemas.microsoft.com/office/drawing/2014/main" id="{4C14EEEF-A3AC-446C-9E0F-BEF405203DAC}"/>
              </a:ext>
            </a:extLst>
          </p:cNvPr>
          <p:cNvSpPr txBox="1"/>
          <p:nvPr/>
        </p:nvSpPr>
        <p:spPr>
          <a:xfrm>
            <a:off x="9635068" y="5201362"/>
            <a:ext cx="1797276" cy="369332"/>
          </a:xfrm>
          <a:prstGeom prst="rect">
            <a:avLst/>
          </a:prstGeom>
          <a:noFill/>
        </p:spPr>
        <p:txBody>
          <a:bodyPr wrap="square" rtlCol="0">
            <a:spAutoFit/>
          </a:bodyPr>
          <a:lstStyle/>
          <a:p>
            <a:pPr algn="ctr"/>
            <a:r>
              <a:rPr lang="en-GB" b="1" dirty="0"/>
              <a:t>Joint – Negative</a:t>
            </a:r>
            <a:endParaRPr lang="en-GB" dirty="0"/>
          </a:p>
        </p:txBody>
      </p:sp>
      <p:sp>
        <p:nvSpPr>
          <p:cNvPr id="22" name="Oval 21">
            <a:extLst>
              <a:ext uri="{FF2B5EF4-FFF2-40B4-BE49-F238E27FC236}">
                <a16:creationId xmlns:a16="http://schemas.microsoft.com/office/drawing/2014/main" id="{D74EF0F8-5C18-40EC-91AE-0F78E6C90FF8}"/>
              </a:ext>
            </a:extLst>
          </p:cNvPr>
          <p:cNvSpPr/>
          <p:nvPr/>
        </p:nvSpPr>
        <p:spPr>
          <a:xfrm>
            <a:off x="3854330" y="5828916"/>
            <a:ext cx="787501" cy="787501"/>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a:t>
            </a:r>
          </a:p>
        </p:txBody>
      </p:sp>
      <p:sp>
        <p:nvSpPr>
          <p:cNvPr id="23" name="Oval 22">
            <a:extLst>
              <a:ext uri="{FF2B5EF4-FFF2-40B4-BE49-F238E27FC236}">
                <a16:creationId xmlns:a16="http://schemas.microsoft.com/office/drawing/2014/main" id="{79B7ACBC-64F2-4CB2-B6E1-31702E99492D}"/>
              </a:ext>
            </a:extLst>
          </p:cNvPr>
          <p:cNvSpPr/>
          <p:nvPr/>
        </p:nvSpPr>
        <p:spPr>
          <a:xfrm>
            <a:off x="4727291" y="5845702"/>
            <a:ext cx="787501" cy="787501"/>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me</a:t>
            </a:r>
          </a:p>
        </p:txBody>
      </p:sp>
      <p:sp>
        <p:nvSpPr>
          <p:cNvPr id="24" name="Oval 23">
            <a:extLst>
              <a:ext uri="{FF2B5EF4-FFF2-40B4-BE49-F238E27FC236}">
                <a16:creationId xmlns:a16="http://schemas.microsoft.com/office/drawing/2014/main" id="{B8225043-6190-4984-9633-C138D221FB33}"/>
              </a:ext>
            </a:extLst>
          </p:cNvPr>
          <p:cNvSpPr/>
          <p:nvPr/>
        </p:nvSpPr>
        <p:spPr>
          <a:xfrm>
            <a:off x="7166355" y="5845702"/>
            <a:ext cx="787501" cy="787501"/>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5" name="Oval 24">
            <a:extLst>
              <a:ext uri="{FF2B5EF4-FFF2-40B4-BE49-F238E27FC236}">
                <a16:creationId xmlns:a16="http://schemas.microsoft.com/office/drawing/2014/main" id="{A6E3E282-8517-47B9-BD4E-C51109D3F33D}"/>
              </a:ext>
            </a:extLst>
          </p:cNvPr>
          <p:cNvSpPr/>
          <p:nvPr/>
        </p:nvSpPr>
        <p:spPr>
          <a:xfrm>
            <a:off x="7479598" y="5832733"/>
            <a:ext cx="787501" cy="787501"/>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6" name="Rectangle 25">
            <a:extLst>
              <a:ext uri="{FF2B5EF4-FFF2-40B4-BE49-F238E27FC236}">
                <a16:creationId xmlns:a16="http://schemas.microsoft.com/office/drawing/2014/main" id="{B45C7FA5-53BB-4144-8300-57C633B6F12B}"/>
              </a:ext>
            </a:extLst>
          </p:cNvPr>
          <p:cNvSpPr/>
          <p:nvPr/>
        </p:nvSpPr>
        <p:spPr>
          <a:xfrm>
            <a:off x="7506788" y="6000802"/>
            <a:ext cx="404297" cy="369332"/>
          </a:xfrm>
          <a:prstGeom prst="rect">
            <a:avLst/>
          </a:prstGeom>
        </p:spPr>
        <p:txBody>
          <a:bodyPr wrap="square">
            <a:spAutoFit/>
          </a:bodyPr>
          <a:lstStyle/>
          <a:p>
            <a:r>
              <a:rPr lang="en-GB" dirty="0"/>
              <a:t>us</a:t>
            </a:r>
          </a:p>
        </p:txBody>
      </p:sp>
      <p:sp>
        <p:nvSpPr>
          <p:cNvPr id="27" name="Oval 26">
            <a:extLst>
              <a:ext uri="{FF2B5EF4-FFF2-40B4-BE49-F238E27FC236}">
                <a16:creationId xmlns:a16="http://schemas.microsoft.com/office/drawing/2014/main" id="{FDA13A04-B68E-465B-BC26-0891855BE50A}"/>
              </a:ext>
            </a:extLst>
          </p:cNvPr>
          <p:cNvSpPr/>
          <p:nvPr/>
        </p:nvSpPr>
        <p:spPr>
          <a:xfrm>
            <a:off x="10004122" y="5845702"/>
            <a:ext cx="787501" cy="787501"/>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8" name="Oval 27">
            <a:extLst>
              <a:ext uri="{FF2B5EF4-FFF2-40B4-BE49-F238E27FC236}">
                <a16:creationId xmlns:a16="http://schemas.microsoft.com/office/drawing/2014/main" id="{DED569F5-6545-4B69-9DD6-DB41EA710187}"/>
              </a:ext>
            </a:extLst>
          </p:cNvPr>
          <p:cNvSpPr/>
          <p:nvPr/>
        </p:nvSpPr>
        <p:spPr>
          <a:xfrm>
            <a:off x="10317365" y="5832733"/>
            <a:ext cx="787501" cy="787501"/>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9" name="Rectangle 28">
            <a:extLst>
              <a:ext uri="{FF2B5EF4-FFF2-40B4-BE49-F238E27FC236}">
                <a16:creationId xmlns:a16="http://schemas.microsoft.com/office/drawing/2014/main" id="{2E19BBB7-F319-4C9A-90D1-48F8FD153485}"/>
              </a:ext>
            </a:extLst>
          </p:cNvPr>
          <p:cNvSpPr/>
          <p:nvPr/>
        </p:nvSpPr>
        <p:spPr>
          <a:xfrm>
            <a:off x="9932509" y="6006993"/>
            <a:ext cx="494250" cy="369332"/>
          </a:xfrm>
          <a:prstGeom prst="rect">
            <a:avLst/>
          </a:prstGeom>
        </p:spPr>
        <p:txBody>
          <a:bodyPr wrap="square">
            <a:spAutoFit/>
          </a:bodyPr>
          <a:lstStyle/>
          <a:p>
            <a:r>
              <a:rPr lang="en-GB" dirty="0"/>
              <a:t>me</a:t>
            </a:r>
          </a:p>
        </p:txBody>
      </p:sp>
      <p:sp>
        <p:nvSpPr>
          <p:cNvPr id="30" name="Rectangle 29">
            <a:extLst>
              <a:ext uri="{FF2B5EF4-FFF2-40B4-BE49-F238E27FC236}">
                <a16:creationId xmlns:a16="http://schemas.microsoft.com/office/drawing/2014/main" id="{15B0FD28-7708-41E2-B45D-439F6E5ED920}"/>
              </a:ext>
            </a:extLst>
          </p:cNvPr>
          <p:cNvSpPr/>
          <p:nvPr/>
        </p:nvSpPr>
        <p:spPr>
          <a:xfrm>
            <a:off x="10692036" y="6009949"/>
            <a:ext cx="494250" cy="369332"/>
          </a:xfrm>
          <a:prstGeom prst="rect">
            <a:avLst/>
          </a:prstGeom>
        </p:spPr>
        <p:txBody>
          <a:bodyPr wrap="square">
            <a:spAutoFit/>
          </a:bodyPr>
          <a:lstStyle/>
          <a:p>
            <a:r>
              <a:rPr lang="en-GB" dirty="0"/>
              <a:t>me</a:t>
            </a:r>
          </a:p>
        </p:txBody>
      </p:sp>
      <p:sp>
        <p:nvSpPr>
          <p:cNvPr id="36" name="TextBox 35">
            <a:extLst>
              <a:ext uri="{FF2B5EF4-FFF2-40B4-BE49-F238E27FC236}">
                <a16:creationId xmlns:a16="http://schemas.microsoft.com/office/drawing/2014/main" id="{AA533A5E-FDAC-41D1-81DE-5E472757E82E}"/>
              </a:ext>
            </a:extLst>
          </p:cNvPr>
          <p:cNvSpPr txBox="1"/>
          <p:nvPr/>
        </p:nvSpPr>
        <p:spPr>
          <a:xfrm>
            <a:off x="606839" y="4361241"/>
            <a:ext cx="364202" cy="523220"/>
          </a:xfrm>
          <a:prstGeom prst="rect">
            <a:avLst/>
          </a:prstGeom>
          <a:noFill/>
        </p:spPr>
        <p:txBody>
          <a:bodyPr wrap="none" rtlCol="0">
            <a:spAutoFit/>
          </a:bodyPr>
          <a:lstStyle/>
          <a:p>
            <a:r>
              <a:rPr lang="en-GB" sz="2800" b="1" dirty="0"/>
              <a:t>+</a:t>
            </a:r>
          </a:p>
        </p:txBody>
      </p:sp>
      <p:pic>
        <p:nvPicPr>
          <p:cNvPr id="37" name="Picture 36" descr="A close up of a logo&#10;&#10;Description automatically generated">
            <a:extLst>
              <a:ext uri="{FF2B5EF4-FFF2-40B4-BE49-F238E27FC236}">
                <a16:creationId xmlns:a16="http://schemas.microsoft.com/office/drawing/2014/main" id="{E861C0B1-FD62-41C9-B8FE-5D1E85EF0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17" y="4291887"/>
            <a:ext cx="914400" cy="914400"/>
          </a:xfrm>
          <a:prstGeom prst="rect">
            <a:avLst/>
          </a:prstGeom>
        </p:spPr>
      </p:pic>
      <p:sp>
        <p:nvSpPr>
          <p:cNvPr id="38" name="TextBox 37">
            <a:extLst>
              <a:ext uri="{FF2B5EF4-FFF2-40B4-BE49-F238E27FC236}">
                <a16:creationId xmlns:a16="http://schemas.microsoft.com/office/drawing/2014/main" id="{C328330A-E800-4A81-9884-9B170FA3341F}"/>
              </a:ext>
            </a:extLst>
          </p:cNvPr>
          <p:cNvSpPr txBox="1"/>
          <p:nvPr/>
        </p:nvSpPr>
        <p:spPr>
          <a:xfrm>
            <a:off x="1731256" y="4361241"/>
            <a:ext cx="364202" cy="523220"/>
          </a:xfrm>
          <a:prstGeom prst="rect">
            <a:avLst/>
          </a:prstGeom>
          <a:noFill/>
        </p:spPr>
        <p:txBody>
          <a:bodyPr wrap="none" rtlCol="0">
            <a:spAutoFit/>
          </a:bodyPr>
          <a:lstStyle/>
          <a:p>
            <a:r>
              <a:rPr lang="en-GB" sz="2800" b="1" dirty="0"/>
              <a:t>+</a:t>
            </a:r>
          </a:p>
        </p:txBody>
      </p:sp>
      <p:pic>
        <p:nvPicPr>
          <p:cNvPr id="39" name="Picture 38" descr="A close up of a logo&#10;&#10;Description automatically generated">
            <a:extLst>
              <a:ext uri="{FF2B5EF4-FFF2-40B4-BE49-F238E27FC236}">
                <a16:creationId xmlns:a16="http://schemas.microsoft.com/office/drawing/2014/main" id="{5D9BEC86-88ED-4D04-9476-FFC3FA441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434" y="4291887"/>
            <a:ext cx="914400" cy="914400"/>
          </a:xfrm>
          <a:prstGeom prst="rect">
            <a:avLst/>
          </a:prstGeom>
        </p:spPr>
      </p:pic>
      <p:pic>
        <p:nvPicPr>
          <p:cNvPr id="44" name="Graphic 43" descr="Heart">
            <a:extLst>
              <a:ext uri="{FF2B5EF4-FFF2-40B4-BE49-F238E27FC236}">
                <a16:creationId xmlns:a16="http://schemas.microsoft.com/office/drawing/2014/main" id="{2AA0F603-8A76-485E-8253-14436C094C2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13138" y="1602726"/>
            <a:ext cx="300118" cy="300118"/>
          </a:xfrm>
          <a:prstGeom prst="rect">
            <a:avLst/>
          </a:prstGeom>
        </p:spPr>
      </p:pic>
      <p:pic>
        <p:nvPicPr>
          <p:cNvPr id="45" name="Graphic 44" descr="Heart">
            <a:extLst>
              <a:ext uri="{FF2B5EF4-FFF2-40B4-BE49-F238E27FC236}">
                <a16:creationId xmlns:a16="http://schemas.microsoft.com/office/drawing/2014/main" id="{7E3692A5-8A85-4514-9313-5E5A18E620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20910" y="1604955"/>
            <a:ext cx="300118" cy="300118"/>
          </a:xfrm>
          <a:prstGeom prst="rect">
            <a:avLst/>
          </a:prstGeom>
        </p:spPr>
      </p:pic>
      <p:pic>
        <p:nvPicPr>
          <p:cNvPr id="48" name="Picture 47" descr="A close up of a logo&#10;&#10;Description automatically generated">
            <a:extLst>
              <a:ext uri="{FF2B5EF4-FFF2-40B4-BE49-F238E27FC236}">
                <a16:creationId xmlns:a16="http://schemas.microsoft.com/office/drawing/2014/main" id="{C911DFA7-518C-4165-9D35-509A439D10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059" y="3751007"/>
            <a:ext cx="828580" cy="828580"/>
          </a:xfrm>
          <a:prstGeom prst="rect">
            <a:avLst/>
          </a:prstGeom>
        </p:spPr>
      </p:pic>
      <p:pic>
        <p:nvPicPr>
          <p:cNvPr id="49" name="Picture 48" descr="A close up of a logo&#10;&#10;Description automatically generated">
            <a:extLst>
              <a:ext uri="{FF2B5EF4-FFF2-40B4-BE49-F238E27FC236}">
                <a16:creationId xmlns:a16="http://schemas.microsoft.com/office/drawing/2014/main" id="{F5F5514C-2518-460A-A7F0-4F88BA89A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1831" y="3746757"/>
            <a:ext cx="828580" cy="828580"/>
          </a:xfrm>
          <a:prstGeom prst="rect">
            <a:avLst/>
          </a:prstGeom>
        </p:spPr>
      </p:pic>
      <p:pic>
        <p:nvPicPr>
          <p:cNvPr id="50" name="Graphic 49" descr="User">
            <a:extLst>
              <a:ext uri="{FF2B5EF4-FFF2-40B4-BE49-F238E27FC236}">
                <a16:creationId xmlns:a16="http://schemas.microsoft.com/office/drawing/2014/main" id="{0B6AAFAE-0AF9-4DFE-B075-3D91F4F3B8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11569" y="4496598"/>
            <a:ext cx="717994" cy="717994"/>
          </a:xfrm>
          <a:prstGeom prst="rect">
            <a:avLst/>
          </a:prstGeom>
        </p:spPr>
      </p:pic>
      <p:pic>
        <p:nvPicPr>
          <p:cNvPr id="51" name="Graphic 50" descr="User">
            <a:extLst>
              <a:ext uri="{FF2B5EF4-FFF2-40B4-BE49-F238E27FC236}">
                <a16:creationId xmlns:a16="http://schemas.microsoft.com/office/drawing/2014/main" id="{081A0802-CE26-4B26-9F08-BB67860427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27291" y="4492348"/>
            <a:ext cx="717994" cy="717994"/>
          </a:xfrm>
          <a:prstGeom prst="rect">
            <a:avLst/>
          </a:prstGeom>
        </p:spPr>
      </p:pic>
      <p:pic>
        <p:nvPicPr>
          <p:cNvPr id="52" name="Graphic 51" descr="Heart">
            <a:extLst>
              <a:ext uri="{FF2B5EF4-FFF2-40B4-BE49-F238E27FC236}">
                <a16:creationId xmlns:a16="http://schemas.microsoft.com/office/drawing/2014/main" id="{6986C82E-7B80-41E3-971B-9C9552ED2CD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007777" y="3917089"/>
            <a:ext cx="300118" cy="300118"/>
          </a:xfrm>
          <a:prstGeom prst="rect">
            <a:avLst/>
          </a:prstGeom>
        </p:spPr>
      </p:pic>
      <p:pic>
        <p:nvPicPr>
          <p:cNvPr id="53" name="Graphic 52" descr="Heart">
            <a:extLst>
              <a:ext uri="{FF2B5EF4-FFF2-40B4-BE49-F238E27FC236}">
                <a16:creationId xmlns:a16="http://schemas.microsoft.com/office/drawing/2014/main" id="{9167CD32-1A65-4822-BB39-537DC4816EE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15549" y="3919318"/>
            <a:ext cx="300118" cy="300118"/>
          </a:xfrm>
          <a:prstGeom prst="rect">
            <a:avLst/>
          </a:prstGeom>
        </p:spPr>
      </p:pic>
      <p:pic>
        <p:nvPicPr>
          <p:cNvPr id="54" name="Picture 53" descr="A close up of a logo&#10;&#10;Description automatically generated">
            <a:extLst>
              <a:ext uri="{FF2B5EF4-FFF2-40B4-BE49-F238E27FC236}">
                <a16:creationId xmlns:a16="http://schemas.microsoft.com/office/drawing/2014/main" id="{E8F72139-6BF6-4263-8A0B-DE7A95135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756" y="1462857"/>
            <a:ext cx="828580" cy="828580"/>
          </a:xfrm>
          <a:prstGeom prst="rect">
            <a:avLst/>
          </a:prstGeom>
        </p:spPr>
      </p:pic>
      <p:pic>
        <p:nvPicPr>
          <p:cNvPr id="55" name="Graphic 54" descr="Heart">
            <a:extLst>
              <a:ext uri="{FF2B5EF4-FFF2-40B4-BE49-F238E27FC236}">
                <a16:creationId xmlns:a16="http://schemas.microsoft.com/office/drawing/2014/main" id="{0EAB1132-EC5A-4E27-B1AB-C4390EA54C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20474" y="1628939"/>
            <a:ext cx="300118" cy="300118"/>
          </a:xfrm>
          <a:prstGeom prst="rect">
            <a:avLst/>
          </a:prstGeom>
        </p:spPr>
      </p:pic>
      <p:pic>
        <p:nvPicPr>
          <p:cNvPr id="56" name="Graphic 55" descr="User">
            <a:extLst>
              <a:ext uri="{FF2B5EF4-FFF2-40B4-BE49-F238E27FC236}">
                <a16:creationId xmlns:a16="http://schemas.microsoft.com/office/drawing/2014/main" id="{62B368BD-E9E8-4A20-B947-303D80FAFC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86190" y="4519263"/>
            <a:ext cx="717994" cy="717994"/>
          </a:xfrm>
          <a:prstGeom prst="rect">
            <a:avLst/>
          </a:prstGeom>
        </p:spPr>
      </p:pic>
      <p:pic>
        <p:nvPicPr>
          <p:cNvPr id="57" name="Graphic 56" descr="User">
            <a:extLst>
              <a:ext uri="{FF2B5EF4-FFF2-40B4-BE49-F238E27FC236}">
                <a16:creationId xmlns:a16="http://schemas.microsoft.com/office/drawing/2014/main" id="{82CD10A7-C7B4-4F90-A401-570B1CB3BF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95180" y="4519263"/>
            <a:ext cx="717994" cy="717994"/>
          </a:xfrm>
          <a:prstGeom prst="rect">
            <a:avLst/>
          </a:prstGeom>
        </p:spPr>
      </p:pic>
      <p:pic>
        <p:nvPicPr>
          <p:cNvPr id="58" name="Picture 57" descr="A close up of a logo&#10;&#10;Description automatically generated">
            <a:extLst>
              <a:ext uri="{FF2B5EF4-FFF2-40B4-BE49-F238E27FC236}">
                <a16:creationId xmlns:a16="http://schemas.microsoft.com/office/drawing/2014/main" id="{CA586FAE-BF88-48C4-92AD-036F8E669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0328" y="3828666"/>
            <a:ext cx="828580" cy="828580"/>
          </a:xfrm>
          <a:prstGeom prst="rect">
            <a:avLst/>
          </a:prstGeom>
        </p:spPr>
      </p:pic>
      <p:pic>
        <p:nvPicPr>
          <p:cNvPr id="59" name="Graphic 58" descr="Heart">
            <a:extLst>
              <a:ext uri="{FF2B5EF4-FFF2-40B4-BE49-F238E27FC236}">
                <a16:creationId xmlns:a16="http://schemas.microsoft.com/office/drawing/2014/main" id="{E0BCA2F1-5055-41FE-99ED-35A6B2905D0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54046" y="3994748"/>
            <a:ext cx="300118" cy="300118"/>
          </a:xfrm>
          <a:prstGeom prst="rect">
            <a:avLst/>
          </a:prstGeom>
        </p:spPr>
      </p:pic>
      <p:pic>
        <p:nvPicPr>
          <p:cNvPr id="60" name="Graphic 59" descr="User">
            <a:extLst>
              <a:ext uri="{FF2B5EF4-FFF2-40B4-BE49-F238E27FC236}">
                <a16:creationId xmlns:a16="http://schemas.microsoft.com/office/drawing/2014/main" id="{F44A8FBB-3E1E-4DB0-BA33-4AEFBA31F1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41923" y="2191639"/>
            <a:ext cx="717994" cy="717994"/>
          </a:xfrm>
          <a:prstGeom prst="rect">
            <a:avLst/>
          </a:prstGeom>
        </p:spPr>
      </p:pic>
      <p:pic>
        <p:nvPicPr>
          <p:cNvPr id="61" name="Graphic 60" descr="User">
            <a:extLst>
              <a:ext uri="{FF2B5EF4-FFF2-40B4-BE49-F238E27FC236}">
                <a16:creationId xmlns:a16="http://schemas.microsoft.com/office/drawing/2014/main" id="{E7C5D694-9D55-4539-8252-17C123DCFE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50913" y="2191639"/>
            <a:ext cx="717994" cy="717994"/>
          </a:xfrm>
          <a:prstGeom prst="rect">
            <a:avLst/>
          </a:prstGeom>
        </p:spPr>
      </p:pic>
      <p:pic>
        <p:nvPicPr>
          <p:cNvPr id="62" name="Picture 61" descr="A close up of a logo&#10;&#10;Description automatically generated">
            <a:extLst>
              <a:ext uri="{FF2B5EF4-FFF2-40B4-BE49-F238E27FC236}">
                <a16:creationId xmlns:a16="http://schemas.microsoft.com/office/drawing/2014/main" id="{CC5F0C11-94DD-4D39-AE8E-DE6D38072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6061" y="1501042"/>
            <a:ext cx="828580" cy="828580"/>
          </a:xfrm>
          <a:prstGeom prst="rect">
            <a:avLst/>
          </a:prstGeom>
        </p:spPr>
      </p:pic>
      <p:pic>
        <p:nvPicPr>
          <p:cNvPr id="63" name="Graphic 62" descr="Heart">
            <a:extLst>
              <a:ext uri="{FF2B5EF4-FFF2-40B4-BE49-F238E27FC236}">
                <a16:creationId xmlns:a16="http://schemas.microsoft.com/office/drawing/2014/main" id="{91E1F2A2-3216-4FF5-A881-1296B2241B9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09779" y="1667124"/>
            <a:ext cx="300118" cy="300118"/>
          </a:xfrm>
          <a:prstGeom prst="rect">
            <a:avLst/>
          </a:prstGeom>
        </p:spPr>
      </p:pic>
      <p:pic>
        <p:nvPicPr>
          <p:cNvPr id="64" name="Graphic 63" descr="User">
            <a:extLst>
              <a:ext uri="{FF2B5EF4-FFF2-40B4-BE49-F238E27FC236}">
                <a16:creationId xmlns:a16="http://schemas.microsoft.com/office/drawing/2014/main" id="{78CA2D55-9D68-4623-8E7B-CCB642C6B6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75495" y="4557448"/>
            <a:ext cx="717994" cy="717994"/>
          </a:xfrm>
          <a:prstGeom prst="rect">
            <a:avLst/>
          </a:prstGeom>
        </p:spPr>
      </p:pic>
      <p:pic>
        <p:nvPicPr>
          <p:cNvPr id="65" name="Graphic 64" descr="User">
            <a:extLst>
              <a:ext uri="{FF2B5EF4-FFF2-40B4-BE49-F238E27FC236}">
                <a16:creationId xmlns:a16="http://schemas.microsoft.com/office/drawing/2014/main" id="{95F78ECA-87C4-4218-A1A5-FE263D4861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84485" y="4557448"/>
            <a:ext cx="717994" cy="717994"/>
          </a:xfrm>
          <a:prstGeom prst="rect">
            <a:avLst/>
          </a:prstGeom>
        </p:spPr>
      </p:pic>
      <p:pic>
        <p:nvPicPr>
          <p:cNvPr id="66" name="Picture 65" descr="A close up of a logo&#10;&#10;Description automatically generated">
            <a:extLst>
              <a:ext uri="{FF2B5EF4-FFF2-40B4-BE49-F238E27FC236}">
                <a16:creationId xmlns:a16="http://schemas.microsoft.com/office/drawing/2014/main" id="{34B34DA0-09BC-4CF4-8550-5EDB5D225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633" y="3866851"/>
            <a:ext cx="828580" cy="828580"/>
          </a:xfrm>
          <a:prstGeom prst="rect">
            <a:avLst/>
          </a:prstGeom>
        </p:spPr>
      </p:pic>
      <p:pic>
        <p:nvPicPr>
          <p:cNvPr id="67" name="Graphic 66" descr="Heart">
            <a:extLst>
              <a:ext uri="{FF2B5EF4-FFF2-40B4-BE49-F238E27FC236}">
                <a16:creationId xmlns:a16="http://schemas.microsoft.com/office/drawing/2014/main" id="{78593D50-70DF-4483-9D92-52E912A857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343351" y="4032933"/>
            <a:ext cx="300118" cy="300118"/>
          </a:xfrm>
          <a:prstGeom prst="rect">
            <a:avLst/>
          </a:prstGeom>
        </p:spPr>
      </p:pic>
      <p:sp>
        <p:nvSpPr>
          <p:cNvPr id="69" name="TextBox 68">
            <a:extLst>
              <a:ext uri="{FF2B5EF4-FFF2-40B4-BE49-F238E27FC236}">
                <a16:creationId xmlns:a16="http://schemas.microsoft.com/office/drawing/2014/main" id="{E1AB5C91-C6BD-441C-8BB0-54D7D02D8C26}"/>
              </a:ext>
            </a:extLst>
          </p:cNvPr>
          <p:cNvSpPr txBox="1"/>
          <p:nvPr/>
        </p:nvSpPr>
        <p:spPr>
          <a:xfrm>
            <a:off x="4062220" y="841548"/>
            <a:ext cx="1096710" cy="646331"/>
          </a:xfrm>
          <a:prstGeom prst="rect">
            <a:avLst/>
          </a:prstGeom>
          <a:noFill/>
        </p:spPr>
        <p:txBody>
          <a:bodyPr wrap="none" rtlCol="0">
            <a:spAutoFit/>
          </a:bodyPr>
          <a:lstStyle/>
          <a:p>
            <a:r>
              <a:rPr lang="en-GB" dirty="0"/>
              <a:t>C for Blue</a:t>
            </a:r>
            <a:br>
              <a:rPr lang="en-GB" dirty="0"/>
            </a:br>
            <a:r>
              <a:rPr lang="en-GB" dirty="0"/>
              <a:t>IC for Red</a:t>
            </a:r>
          </a:p>
        </p:txBody>
      </p:sp>
      <p:sp>
        <p:nvSpPr>
          <p:cNvPr id="70" name="TextBox 69">
            <a:extLst>
              <a:ext uri="{FF2B5EF4-FFF2-40B4-BE49-F238E27FC236}">
                <a16:creationId xmlns:a16="http://schemas.microsoft.com/office/drawing/2014/main" id="{BDC17416-E044-4931-B219-5089B89ED906}"/>
              </a:ext>
            </a:extLst>
          </p:cNvPr>
          <p:cNvSpPr txBox="1"/>
          <p:nvPr/>
        </p:nvSpPr>
        <p:spPr>
          <a:xfrm>
            <a:off x="4062172" y="3105208"/>
            <a:ext cx="1154419" cy="646331"/>
          </a:xfrm>
          <a:prstGeom prst="rect">
            <a:avLst/>
          </a:prstGeom>
          <a:noFill/>
        </p:spPr>
        <p:txBody>
          <a:bodyPr wrap="none" rtlCol="0">
            <a:spAutoFit/>
          </a:bodyPr>
          <a:lstStyle/>
          <a:p>
            <a:r>
              <a:rPr lang="en-GB" dirty="0"/>
              <a:t>IC for Blue</a:t>
            </a:r>
            <a:br>
              <a:rPr lang="en-GB" dirty="0"/>
            </a:br>
            <a:r>
              <a:rPr lang="en-GB" dirty="0"/>
              <a:t>C for Red</a:t>
            </a:r>
          </a:p>
        </p:txBody>
      </p:sp>
      <p:sp>
        <p:nvSpPr>
          <p:cNvPr id="71" name="TextBox 70">
            <a:extLst>
              <a:ext uri="{FF2B5EF4-FFF2-40B4-BE49-F238E27FC236}">
                <a16:creationId xmlns:a16="http://schemas.microsoft.com/office/drawing/2014/main" id="{36694E18-2C06-4E8E-BE1D-1C3601057E9C}"/>
              </a:ext>
            </a:extLst>
          </p:cNvPr>
          <p:cNvSpPr txBox="1"/>
          <p:nvPr/>
        </p:nvSpPr>
        <p:spPr>
          <a:xfrm>
            <a:off x="7149839" y="878755"/>
            <a:ext cx="1096710" cy="646331"/>
          </a:xfrm>
          <a:prstGeom prst="rect">
            <a:avLst/>
          </a:prstGeom>
          <a:noFill/>
        </p:spPr>
        <p:txBody>
          <a:bodyPr wrap="none" rtlCol="0">
            <a:spAutoFit/>
          </a:bodyPr>
          <a:lstStyle/>
          <a:p>
            <a:r>
              <a:rPr lang="en-GB" dirty="0"/>
              <a:t>C for Blue</a:t>
            </a:r>
            <a:br>
              <a:rPr lang="en-GB" dirty="0"/>
            </a:br>
            <a:r>
              <a:rPr lang="en-GB" dirty="0"/>
              <a:t>IC for Red</a:t>
            </a:r>
          </a:p>
        </p:txBody>
      </p:sp>
      <p:sp>
        <p:nvSpPr>
          <p:cNvPr id="72" name="TextBox 71">
            <a:extLst>
              <a:ext uri="{FF2B5EF4-FFF2-40B4-BE49-F238E27FC236}">
                <a16:creationId xmlns:a16="http://schemas.microsoft.com/office/drawing/2014/main" id="{F3796B8F-541E-4C44-92D2-C7C5DD0BA291}"/>
              </a:ext>
            </a:extLst>
          </p:cNvPr>
          <p:cNvSpPr txBox="1"/>
          <p:nvPr/>
        </p:nvSpPr>
        <p:spPr>
          <a:xfrm>
            <a:off x="7149791" y="3142415"/>
            <a:ext cx="1154419" cy="646331"/>
          </a:xfrm>
          <a:prstGeom prst="rect">
            <a:avLst/>
          </a:prstGeom>
          <a:noFill/>
        </p:spPr>
        <p:txBody>
          <a:bodyPr wrap="none" rtlCol="0">
            <a:spAutoFit/>
          </a:bodyPr>
          <a:lstStyle/>
          <a:p>
            <a:r>
              <a:rPr lang="en-GB" dirty="0"/>
              <a:t>IC for Blue</a:t>
            </a:r>
            <a:br>
              <a:rPr lang="en-GB" dirty="0"/>
            </a:br>
            <a:r>
              <a:rPr lang="en-GB" dirty="0"/>
              <a:t>C for Red</a:t>
            </a:r>
          </a:p>
        </p:txBody>
      </p:sp>
      <p:sp>
        <p:nvSpPr>
          <p:cNvPr id="73" name="TextBox 72">
            <a:extLst>
              <a:ext uri="{FF2B5EF4-FFF2-40B4-BE49-F238E27FC236}">
                <a16:creationId xmlns:a16="http://schemas.microsoft.com/office/drawing/2014/main" id="{19506D71-BF72-44BB-93A1-2B0731C2E0B1}"/>
              </a:ext>
            </a:extLst>
          </p:cNvPr>
          <p:cNvSpPr txBox="1"/>
          <p:nvPr/>
        </p:nvSpPr>
        <p:spPr>
          <a:xfrm>
            <a:off x="9911562" y="878755"/>
            <a:ext cx="1096710" cy="646331"/>
          </a:xfrm>
          <a:prstGeom prst="rect">
            <a:avLst/>
          </a:prstGeom>
          <a:noFill/>
        </p:spPr>
        <p:txBody>
          <a:bodyPr wrap="none" rtlCol="0">
            <a:spAutoFit/>
          </a:bodyPr>
          <a:lstStyle/>
          <a:p>
            <a:r>
              <a:rPr lang="en-GB" dirty="0"/>
              <a:t>C for Blue</a:t>
            </a:r>
            <a:br>
              <a:rPr lang="en-GB" dirty="0"/>
            </a:br>
            <a:r>
              <a:rPr lang="en-GB" dirty="0"/>
              <a:t>IC for Red</a:t>
            </a:r>
          </a:p>
        </p:txBody>
      </p:sp>
      <p:sp>
        <p:nvSpPr>
          <p:cNvPr id="74" name="TextBox 73">
            <a:extLst>
              <a:ext uri="{FF2B5EF4-FFF2-40B4-BE49-F238E27FC236}">
                <a16:creationId xmlns:a16="http://schemas.microsoft.com/office/drawing/2014/main" id="{7F654335-B3AE-4DDD-8BC2-20A8C46EC460}"/>
              </a:ext>
            </a:extLst>
          </p:cNvPr>
          <p:cNvSpPr txBox="1"/>
          <p:nvPr/>
        </p:nvSpPr>
        <p:spPr>
          <a:xfrm>
            <a:off x="9911514" y="3142415"/>
            <a:ext cx="1154419" cy="646331"/>
          </a:xfrm>
          <a:prstGeom prst="rect">
            <a:avLst/>
          </a:prstGeom>
          <a:noFill/>
        </p:spPr>
        <p:txBody>
          <a:bodyPr wrap="none" rtlCol="0">
            <a:spAutoFit/>
          </a:bodyPr>
          <a:lstStyle/>
          <a:p>
            <a:r>
              <a:rPr lang="en-GB" dirty="0"/>
              <a:t>IC for Blue</a:t>
            </a:r>
            <a:br>
              <a:rPr lang="en-GB" dirty="0"/>
            </a:br>
            <a:r>
              <a:rPr lang="en-GB" dirty="0"/>
              <a:t>C for Red</a:t>
            </a:r>
          </a:p>
        </p:txBody>
      </p:sp>
      <p:pic>
        <p:nvPicPr>
          <p:cNvPr id="75" name="Picture 74">
            <a:extLst>
              <a:ext uri="{FF2B5EF4-FFF2-40B4-BE49-F238E27FC236}">
                <a16:creationId xmlns:a16="http://schemas.microsoft.com/office/drawing/2014/main" id="{7DFD91BB-C66B-4372-8EF4-7E2255B4EF9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9500" y="1030679"/>
            <a:ext cx="914400" cy="914400"/>
          </a:xfrm>
          <a:prstGeom prst="rect">
            <a:avLst/>
          </a:prstGeom>
        </p:spPr>
      </p:pic>
    </p:spTree>
    <p:extLst>
      <p:ext uri="{BB962C8B-B14F-4D97-AF65-F5344CB8AC3E}">
        <p14:creationId xmlns:p14="http://schemas.microsoft.com/office/powerpoint/2010/main" val="3182152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7730</TotalTime>
  <Words>1356</Words>
  <Application>Microsoft Office PowerPoint</Application>
  <PresentationFormat>Widescreen</PresentationFormat>
  <Paragraphs>228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New idea - background</vt:lpstr>
      <vt:lpstr>New idea – Pros</vt:lpstr>
      <vt:lpstr>New design</vt:lpstr>
      <vt:lpstr>Expected physiological results for IC feedback</vt:lpstr>
      <vt:lpstr>Numbers</vt:lpstr>
      <vt:lpstr>Design v3</vt:lpstr>
      <vt:lpstr>Understanding our measures</vt:lpstr>
      <vt:lpstr>PowerPoint Presentation</vt:lpstr>
      <vt:lpstr>How would our data look</vt:lpstr>
      <vt:lpstr>Expected results HRV</vt:lpstr>
      <vt:lpstr>Expected results Synchrony</vt:lpstr>
      <vt:lpstr>How long would the study take</vt:lpstr>
      <vt:lpstr>Power calculation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Hodossy, Lilla (2016)</dc:creator>
  <cp:lastModifiedBy>Hodossy, Lilla (2016)</cp:lastModifiedBy>
  <cp:revision>58</cp:revision>
  <dcterms:created xsi:type="dcterms:W3CDTF">2019-07-08T10:49:40Z</dcterms:created>
  <dcterms:modified xsi:type="dcterms:W3CDTF">2019-07-18T13:07:14Z</dcterms:modified>
</cp:coreProperties>
</file>