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47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97" d="100"/>
          <a:sy n="97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mayoun Banazadeh" userId="73fe147c-db03-432a-be5a-0a4610024393" providerId="ADAL" clId="{F31CC431-3C10-4794-8483-F9E8E785D559}"/>
    <pc:docChg chg="undo custSel modSld">
      <pc:chgData name="Homayoun Banazadeh" userId="73fe147c-db03-432a-be5a-0a4610024393" providerId="ADAL" clId="{F31CC431-3C10-4794-8483-F9E8E785D559}" dt="2021-12-23T19:07:08.308" v="106"/>
      <pc:docMkLst>
        <pc:docMk/>
      </pc:docMkLst>
      <pc:sldChg chg="addSp delSp modSp mod">
        <pc:chgData name="Homayoun Banazadeh" userId="73fe147c-db03-432a-be5a-0a4610024393" providerId="ADAL" clId="{F31CC431-3C10-4794-8483-F9E8E785D559}" dt="2021-12-23T19:07:08.308" v="106"/>
        <pc:sldMkLst>
          <pc:docMk/>
          <pc:sldMk cId="4201485833" sldId="343"/>
        </pc:sldMkLst>
        <pc:spChg chg="mod">
          <ac:chgData name="Homayoun Banazadeh" userId="73fe147c-db03-432a-be5a-0a4610024393" providerId="ADAL" clId="{F31CC431-3C10-4794-8483-F9E8E785D559}" dt="2021-12-16T21:11:14.303" v="24" actId="6549"/>
          <ac:spMkLst>
            <pc:docMk/>
            <pc:sldMk cId="4201485833" sldId="343"/>
            <ac:spMk id="3" creationId="{6D23FF11-16B4-43F5-86C8-5F9E68303ADE}"/>
          </ac:spMkLst>
        </pc:spChg>
        <pc:graphicFrameChg chg="del mod modGraphic">
          <ac:chgData name="Homayoun Banazadeh" userId="73fe147c-db03-432a-be5a-0a4610024393" providerId="ADAL" clId="{F31CC431-3C10-4794-8483-F9E8E785D559}" dt="2021-12-22T21:42:01.350" v="79" actId="478"/>
          <ac:graphicFrameMkLst>
            <pc:docMk/>
            <pc:sldMk cId="4201485833" sldId="343"/>
            <ac:graphicFrameMk id="4" creationId="{F21EA3CA-09D7-4C70-942E-4A3A104941B3}"/>
          </ac:graphicFrameMkLst>
        </pc:graphicFrameChg>
        <pc:graphicFrameChg chg="add del mod">
          <ac:chgData name="Homayoun Banazadeh" userId="73fe147c-db03-432a-be5a-0a4610024393" providerId="ADAL" clId="{F31CC431-3C10-4794-8483-F9E8E785D559}" dt="2021-12-22T21:39:54.752" v="34" actId="478"/>
          <ac:graphicFrameMkLst>
            <pc:docMk/>
            <pc:sldMk cId="4201485833" sldId="343"/>
            <ac:graphicFrameMk id="5" creationId="{75AB23C7-4FA2-46B7-81FB-21F499C277B7}"/>
          </ac:graphicFrameMkLst>
        </pc:graphicFrameChg>
        <pc:graphicFrameChg chg="add mod modGraphic">
          <ac:chgData name="Homayoun Banazadeh" userId="73fe147c-db03-432a-be5a-0a4610024393" providerId="ADAL" clId="{F31CC431-3C10-4794-8483-F9E8E785D559}" dt="2021-12-23T19:07:08.308" v="106"/>
          <ac:graphicFrameMkLst>
            <pc:docMk/>
            <pc:sldMk cId="4201485833" sldId="343"/>
            <ac:graphicFrameMk id="6" creationId="{C9EF765C-BEB3-47B7-B089-083672B13211}"/>
          </ac:graphicFrameMkLst>
        </pc:graphicFrameChg>
      </pc:sldChg>
    </pc:docChg>
  </pc:docChgLst>
  <pc:docChgLst>
    <pc:chgData name="Homayoun Banazadeh" userId="73fe147c-db03-432a-be5a-0a4610024393" providerId="ADAL" clId="{84DE9FF0-1BD3-4AEA-B94D-60B10CE76258}"/>
    <pc:docChg chg="modSld">
      <pc:chgData name="Homayoun Banazadeh" userId="73fe147c-db03-432a-be5a-0a4610024393" providerId="ADAL" clId="{84DE9FF0-1BD3-4AEA-B94D-60B10CE76258}" dt="2022-02-04T00:15:29.502" v="3" actId="20577"/>
      <pc:docMkLst>
        <pc:docMk/>
      </pc:docMkLst>
      <pc:sldChg chg="modSp mod">
        <pc:chgData name="Homayoun Banazadeh" userId="73fe147c-db03-432a-be5a-0a4610024393" providerId="ADAL" clId="{84DE9FF0-1BD3-4AEA-B94D-60B10CE76258}" dt="2022-02-04T00:15:29.502" v="3" actId="20577"/>
        <pc:sldMkLst>
          <pc:docMk/>
          <pc:sldMk cId="4201485833" sldId="343"/>
        </pc:sldMkLst>
        <pc:spChg chg="mod">
          <ac:chgData name="Homayoun Banazadeh" userId="73fe147c-db03-432a-be5a-0a4610024393" providerId="ADAL" clId="{84DE9FF0-1BD3-4AEA-B94D-60B10CE76258}" dt="2022-02-04T00:15:29.502" v="3" actId="20577"/>
          <ac:spMkLst>
            <pc:docMk/>
            <pc:sldMk cId="4201485833" sldId="343"/>
            <ac:spMk id="3" creationId="{6D23FF11-16B4-43F5-86C8-5F9E68303A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esteve-my.sharepoint.com/personal/hbanazadeh_westeve_com/Documents/Desktop/AlertMedia%20Project/Scope/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Send the lists</c:v>
                </c:pt>
                <c:pt idx="1">
                  <c:v>Wait</c:v>
                </c:pt>
                <c:pt idx="2">
                  <c:v>Once admins send the data, insert them in AlertMedia</c:v>
                </c:pt>
                <c:pt idx="3">
                  <c:v>Help with testing the system</c:v>
                </c:pt>
              </c:strCache>
            </c:strRef>
          </c:cat>
          <c:val>
            <c:numRef>
              <c:f>Sheet1!$B$2:$B$5</c:f>
              <c:numCache>
                <c:formatCode>d\-mmm</c:formatCode>
                <c:ptCount val="4"/>
                <c:pt idx="0">
                  <c:v>44546</c:v>
                </c:pt>
                <c:pt idx="1">
                  <c:v>44547</c:v>
                </c:pt>
                <c:pt idx="2">
                  <c:v>44569</c:v>
                </c:pt>
                <c:pt idx="3">
                  <c:v>44570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01-4C01-ADFF-7493222759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Days to Complete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Send the lists</c:v>
                </c:pt>
                <c:pt idx="1">
                  <c:v>Wait</c:v>
                </c:pt>
                <c:pt idx="2">
                  <c:v>Once admins send the data, insert them in AlertMedia</c:v>
                </c:pt>
                <c:pt idx="3">
                  <c:v>Help with testing the system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01-4C01-ADFF-749322275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967886560"/>
        <c:axId val="967888224"/>
      </c:barChart>
      <c:catAx>
        <c:axId val="9678865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888224"/>
        <c:crosses val="autoZero"/>
        <c:auto val="1"/>
        <c:lblAlgn val="ctr"/>
        <c:lblOffset val="100"/>
        <c:noMultiLvlLbl val="0"/>
      </c:catAx>
      <c:valAx>
        <c:axId val="967888224"/>
        <c:scaling>
          <c:orientation val="minMax"/>
          <c:min val="4454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886560"/>
        <c:crosses val="autoZero"/>
        <c:crossBetween val="between"/>
        <c:majorUnit val="3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0.76309</cdr:x>
      <cdr:y>0.93855</cdr:y>
    </cdr:from>
    <cdr:to>
      <cdr:x>0.98058</cdr:x>
      <cdr:y>0.99878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5D9023-794C-40C0-8AA1-2FF0CD6D9583}"/>
            </a:ext>
          </a:extLst>
        </cdr:cNvPr>
        <cdr:cNvSpPr txBox="1"/>
      </cdr:nvSpPr>
      <cdr:spPr>
        <a:xfrm xmlns:a="http://schemas.openxmlformats.org/drawingml/2006/main">
          <a:off x="5654819" y="3750216"/>
          <a:ext cx="1611746" cy="240651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dk1">
              <a:alpha val="14000"/>
            </a:schemeClr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/>
            <a:t>Christmas Holidays </a:t>
          </a:r>
          <a:endParaRPr lang="en-CA" sz="11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forms/d/e/1FAIpQLSdOiY9iFukB4mMmfg915cwb9GDKzhO5xmxy0kbz6lEk0YFkSw/viewfor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000" dirty="0" err="1"/>
              <a:t>AlertMedia</a:t>
            </a:r>
            <a:r>
              <a:rPr lang="en-US" sz="5000" dirty="0"/>
              <a:t> Data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8C2-D8B8-4BBA-B823-8990ECD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8A7AF1-B6CA-49C3-BDE6-6604055B6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418604"/>
              </p:ext>
            </p:extLst>
          </p:nvPr>
        </p:nvGraphicFramePr>
        <p:xfrm>
          <a:off x="2390775" y="1874476"/>
          <a:ext cx="7410450" cy="3995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C966C7F-936A-443D-9A5C-0043FEF5FE00}"/>
              </a:ext>
            </a:extLst>
          </p:cNvPr>
          <p:cNvSpPr/>
          <p:nvPr/>
        </p:nvSpPr>
        <p:spPr>
          <a:xfrm>
            <a:off x="7195127" y="5551055"/>
            <a:ext cx="277091" cy="1939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3A3444-B6DC-4713-B247-11DABF1BC03B}"/>
              </a:ext>
            </a:extLst>
          </p:cNvPr>
          <p:cNvSpPr/>
          <p:nvPr/>
        </p:nvSpPr>
        <p:spPr>
          <a:xfrm>
            <a:off x="7541491" y="5648036"/>
            <a:ext cx="489527" cy="1939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39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8C2-D8B8-4BBA-B823-8990ECD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Collection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FF11-16B4-43F5-86C8-5F9E6830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773947" cy="3849624"/>
          </a:xfrm>
        </p:spPr>
        <p:txBody>
          <a:bodyPr>
            <a:normAutofit/>
          </a:bodyPr>
          <a:lstStyle/>
          <a:p>
            <a:r>
              <a:rPr lang="en-CA" sz="1500" dirty="0" err="1"/>
              <a:t>Lynnterm</a:t>
            </a:r>
            <a:r>
              <a:rPr lang="en-CA" sz="1500" dirty="0"/>
              <a:t>:</a:t>
            </a:r>
          </a:p>
          <a:p>
            <a:pPr lvl="1"/>
            <a:r>
              <a:rPr lang="en-CA" sz="1500" b="1" dirty="0"/>
              <a:t>Jennifer</a:t>
            </a:r>
            <a:r>
              <a:rPr lang="en-CA" sz="1500" dirty="0"/>
              <a:t>: Office Staff + Superintendents(Ship/Dock/Grain).</a:t>
            </a:r>
            <a:endParaRPr lang="en-CA" sz="1500" b="1" dirty="0"/>
          </a:p>
          <a:p>
            <a:pPr lvl="1"/>
            <a:r>
              <a:rPr lang="en-CA" sz="1500" b="1" dirty="0"/>
              <a:t>Tim</a:t>
            </a:r>
            <a:r>
              <a:rPr lang="en-CA" sz="1500" dirty="0"/>
              <a:t>: Dock Foremen.</a:t>
            </a:r>
          </a:p>
          <a:p>
            <a:pPr lvl="1"/>
            <a:r>
              <a:rPr lang="en-CA" sz="1500" b="1" dirty="0"/>
              <a:t>Andrew</a:t>
            </a:r>
            <a:r>
              <a:rPr lang="en-CA" sz="1500" dirty="0"/>
              <a:t>: Ship Foremen and Gear Locker.</a:t>
            </a:r>
          </a:p>
          <a:p>
            <a:pPr lvl="1"/>
            <a:r>
              <a:rPr lang="en-CA" sz="1500" b="1" dirty="0"/>
              <a:t>Mike: </a:t>
            </a:r>
            <a:r>
              <a:rPr lang="en-CA" sz="1500" dirty="0"/>
              <a:t>Maintenance Foremen.</a:t>
            </a:r>
            <a:endParaRPr lang="en-CA" sz="1500" b="1" dirty="0"/>
          </a:p>
          <a:p>
            <a:r>
              <a:rPr lang="en-CA" sz="1500" dirty="0"/>
              <a:t>Squamish:</a:t>
            </a:r>
          </a:p>
          <a:p>
            <a:pPr lvl="1"/>
            <a:r>
              <a:rPr lang="en-CA" sz="1500" b="1" dirty="0"/>
              <a:t>Emily: </a:t>
            </a:r>
            <a:r>
              <a:rPr lang="en-CA" sz="1500" dirty="0"/>
              <a:t>Office Staff + Foremen. </a:t>
            </a:r>
          </a:p>
          <a:p>
            <a:r>
              <a:rPr lang="en-CA" sz="1500" dirty="0"/>
              <a:t>Island: </a:t>
            </a:r>
          </a:p>
          <a:p>
            <a:pPr lvl="1"/>
            <a:r>
              <a:rPr lang="en-CA" sz="1500" b="1" dirty="0"/>
              <a:t>Brent: </a:t>
            </a:r>
            <a:r>
              <a:rPr lang="en-CA" sz="1500" dirty="0"/>
              <a:t>Cowichan Bay Office Staff &amp; Foremen.</a:t>
            </a:r>
          </a:p>
          <a:p>
            <a:pPr lvl="1"/>
            <a:r>
              <a:rPr lang="en-CA" sz="1500" b="1" dirty="0"/>
              <a:t>Brent: </a:t>
            </a:r>
            <a:r>
              <a:rPr lang="en-CA" sz="1500" dirty="0"/>
              <a:t>Tidal Superintendents.</a:t>
            </a:r>
          </a:p>
          <a:p>
            <a:pPr lvl="1"/>
            <a:r>
              <a:rPr lang="en-CA" sz="1500" b="1" dirty="0"/>
              <a:t>Jordan: </a:t>
            </a:r>
            <a:r>
              <a:rPr lang="en-CA" sz="1500" dirty="0"/>
              <a:t>Victoria(Ogden Point) Office Staff + Superintendents.</a:t>
            </a:r>
          </a:p>
          <a:p>
            <a:pPr lvl="1"/>
            <a:r>
              <a:rPr lang="en-CA" sz="1500" b="1" dirty="0"/>
              <a:t>Ryan: </a:t>
            </a:r>
            <a:r>
              <a:rPr lang="en-CA" sz="1500" dirty="0"/>
              <a:t>BCVPC Office Staff.</a:t>
            </a:r>
            <a:endParaRPr lang="en-CA" sz="1500" b="1" dirty="0"/>
          </a:p>
          <a:p>
            <a:endParaRPr lang="en-CA" sz="15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EF765C-BEB3-47B7-B089-083672B1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2573"/>
              </p:ext>
            </p:extLst>
          </p:nvPr>
        </p:nvGraphicFramePr>
        <p:xfrm>
          <a:off x="6217894" y="2572446"/>
          <a:ext cx="5561501" cy="267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80">
                  <a:extLst>
                    <a:ext uri="{9D8B030D-6E8A-4147-A177-3AD203B41FA5}">
                      <a16:colId xmlns:a16="http://schemas.microsoft.com/office/drawing/2014/main" val="1609415342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140917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5903231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57297753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785707008"/>
                    </a:ext>
                  </a:extLst>
                </a:gridCol>
                <a:gridCol w="1031882">
                  <a:extLst>
                    <a:ext uri="{9D8B030D-6E8A-4147-A177-3AD203B41FA5}">
                      <a16:colId xmlns:a16="http://schemas.microsoft.com/office/drawing/2014/main" val="309825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Island</a:t>
                      </a:r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BCVPC</a:t>
                      </a:r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Tidal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Victoria = Ogden Point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Cowichan Bay/ NAW Stevedoring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Vancouver Island 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3788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Office</a:t>
                      </a:r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Ryan</a:t>
                      </a:r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Jordan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Brent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932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Ship Foremen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Brent</a:t>
                      </a:r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039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</a:rPr>
                        <a:t>Superintendents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Brent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effectLst/>
                          <a:highlight>
                            <a:srgbClr val="FFFF00"/>
                          </a:highlight>
                        </a:rPr>
                        <a:t>-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CA" sz="1400" dirty="0"/>
                    </a:p>
                  </a:txBody>
                  <a:tcP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6481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428C2-D8B8-4BBA-B823-8990ECDF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How Different Info is collected? </a:t>
            </a:r>
            <a:endParaRPr lang="en-CA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E9759-E0DD-4CE5-9CEC-91ED2D162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958484"/>
              </p:ext>
            </p:extLst>
          </p:nvPr>
        </p:nvGraphicFramePr>
        <p:xfrm>
          <a:off x="1066800" y="2505899"/>
          <a:ext cx="10058402" cy="3807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025">
                  <a:extLst>
                    <a:ext uri="{9D8B030D-6E8A-4147-A177-3AD203B41FA5}">
                      <a16:colId xmlns:a16="http://schemas.microsoft.com/office/drawing/2014/main" val="3666158714"/>
                    </a:ext>
                  </a:extLst>
                </a:gridCol>
                <a:gridCol w="2630163">
                  <a:extLst>
                    <a:ext uri="{9D8B030D-6E8A-4147-A177-3AD203B41FA5}">
                      <a16:colId xmlns:a16="http://schemas.microsoft.com/office/drawing/2014/main" val="292687697"/>
                    </a:ext>
                  </a:extLst>
                </a:gridCol>
                <a:gridCol w="1957095">
                  <a:extLst>
                    <a:ext uri="{9D8B030D-6E8A-4147-A177-3AD203B41FA5}">
                      <a16:colId xmlns:a16="http://schemas.microsoft.com/office/drawing/2014/main" val="532173013"/>
                    </a:ext>
                  </a:extLst>
                </a:gridCol>
                <a:gridCol w="2999119">
                  <a:extLst>
                    <a:ext uri="{9D8B030D-6E8A-4147-A177-3AD203B41FA5}">
                      <a16:colId xmlns:a16="http://schemas.microsoft.com/office/drawing/2014/main" val="2913033283"/>
                    </a:ext>
                  </a:extLst>
                </a:gridCol>
              </a:tblGrid>
              <a:tr h="305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</a:rPr>
                        <a:t>Collect/ No Collect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highlight>
                            <a:srgbClr val="00FFFF"/>
                          </a:highlight>
                        </a:rPr>
                        <a:t>Email</a:t>
                      </a:r>
                      <a:endParaRPr lang="en-CA" sz="1800" dirty="0"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Office Number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Cell Number</a:t>
                      </a:r>
                      <a:endParaRPr lang="en-CA" sz="1800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extLst>
                  <a:ext uri="{0D108BD9-81ED-4DB2-BD59-A6C34878D82A}">
                    <a16:rowId xmlns:a16="http://schemas.microsoft.com/office/drawing/2014/main" val="1544856196"/>
                  </a:ext>
                </a:extLst>
              </a:tr>
              <a:tr h="1629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</a:rPr>
                        <a:t>Foremen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No</a:t>
                      </a:r>
                      <a:r>
                        <a:rPr lang="en-CA" sz="1800" dirty="0">
                          <a:effectLst/>
                        </a:rPr>
                        <a:t>(only if there is company email in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 already add it– if missing, please do not ask)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No</a:t>
                      </a:r>
                      <a:r>
                        <a:rPr lang="en-CA" sz="1800" dirty="0">
                          <a:effectLst/>
                        </a:rPr>
                        <a:t>(only if there is company email in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 already add it– if missing, please do not ask)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Yes</a:t>
                      </a:r>
                      <a:r>
                        <a:rPr lang="en-CA" sz="1800" dirty="0">
                          <a:effectLst/>
                        </a:rPr>
                        <a:t>(please send Nelia’s google form to </a:t>
                      </a:r>
                      <a:r>
                        <a:rPr lang="en-CA" sz="1800" b="1" dirty="0">
                          <a:effectLst/>
                        </a:rPr>
                        <a:t>everyone</a:t>
                      </a:r>
                      <a:r>
                        <a:rPr lang="en-CA" sz="1800" dirty="0">
                          <a:effectLst/>
                        </a:rPr>
                        <a:t> with non-company cell number. Company/personal cell number will be indicated in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list.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extLst>
                  <a:ext uri="{0D108BD9-81ED-4DB2-BD59-A6C34878D82A}">
                    <a16:rowId xmlns:a16="http://schemas.microsoft.com/office/drawing/2014/main" val="2580322969"/>
                  </a:ext>
                </a:extLst>
              </a:tr>
              <a:tr h="10997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</a:rPr>
                        <a:t>Other Employees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Yes</a:t>
                      </a:r>
                      <a:r>
                        <a:rPr lang="en-CA" sz="1800" dirty="0">
                          <a:effectLst/>
                        </a:rPr>
                        <a:t>(if missing from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list, please ask)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Yes</a:t>
                      </a:r>
                      <a:r>
                        <a:rPr lang="en-CA" sz="1800" dirty="0">
                          <a:effectLst/>
                        </a:rPr>
                        <a:t>(if missing from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list, please ask)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</a:rPr>
                        <a:t>Yes</a:t>
                      </a:r>
                      <a:r>
                        <a:rPr lang="en-CA" sz="1800" dirty="0">
                          <a:effectLst/>
                        </a:rPr>
                        <a:t>(please send Nelia’s google form to </a:t>
                      </a:r>
                      <a:r>
                        <a:rPr lang="en-CA" sz="1800" b="1" dirty="0">
                          <a:effectLst/>
                        </a:rPr>
                        <a:t>everyone</a:t>
                      </a:r>
                      <a:r>
                        <a:rPr lang="en-CA" sz="1800" dirty="0">
                          <a:effectLst/>
                        </a:rPr>
                        <a:t> with non-company cell number. Company/personal cell number will be indicated in </a:t>
                      </a:r>
                      <a:r>
                        <a:rPr lang="en-CA" sz="1800" dirty="0" err="1">
                          <a:effectLst/>
                        </a:rPr>
                        <a:t>Homa’s</a:t>
                      </a:r>
                      <a:r>
                        <a:rPr lang="en-CA" sz="1800" dirty="0">
                          <a:effectLst/>
                        </a:rPr>
                        <a:t> list. 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240" marR="114240" marT="0" marB="0"/>
                </a:tc>
                <a:extLst>
                  <a:ext uri="{0D108BD9-81ED-4DB2-BD59-A6C34878D82A}">
                    <a16:rowId xmlns:a16="http://schemas.microsoft.com/office/drawing/2014/main" val="1633042717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92534DEA-5E9A-4092-A3F0-7F50E3FF63D4}"/>
              </a:ext>
            </a:extLst>
          </p:cNvPr>
          <p:cNvSpPr/>
          <p:nvPr/>
        </p:nvSpPr>
        <p:spPr>
          <a:xfrm>
            <a:off x="9746411" y="2140475"/>
            <a:ext cx="491706" cy="64633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B8518-3F34-42B3-BC13-67436E22F080}"/>
              </a:ext>
            </a:extLst>
          </p:cNvPr>
          <p:cNvSpPr txBox="1"/>
          <p:nvPr/>
        </p:nvSpPr>
        <p:spPr>
          <a:xfrm>
            <a:off x="7719107" y="1496022"/>
            <a:ext cx="42183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send email with Google forms </a:t>
            </a:r>
            <a:r>
              <a:rPr lang="en-CA" sz="1800" dirty="0">
                <a:solidFill>
                  <a:srgbClr val="00B050"/>
                </a:solidFill>
                <a:effectLst/>
              </a:rPr>
              <a:t>to </a:t>
            </a:r>
            <a:r>
              <a:rPr lang="en-CA" sz="1800" b="1" dirty="0">
                <a:solidFill>
                  <a:srgbClr val="00B050"/>
                </a:solidFill>
                <a:effectLst/>
              </a:rPr>
              <a:t>everyone</a:t>
            </a:r>
            <a:r>
              <a:rPr lang="en-CA" sz="1800" dirty="0">
                <a:solidFill>
                  <a:srgbClr val="00B050"/>
                </a:solidFill>
                <a:effectLst/>
              </a:rPr>
              <a:t> with non-company cell number. 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0EBE30C-6A3C-4766-B55C-B57A7D1C97B4}"/>
              </a:ext>
            </a:extLst>
          </p:cNvPr>
          <p:cNvSpPr/>
          <p:nvPr/>
        </p:nvSpPr>
        <p:spPr>
          <a:xfrm>
            <a:off x="5515484" y="2075587"/>
            <a:ext cx="491706" cy="73561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A0AD53-9CD0-4969-9C08-F7D252DAB854}"/>
              </a:ext>
            </a:extLst>
          </p:cNvPr>
          <p:cNvSpPr txBox="1"/>
          <p:nvPr/>
        </p:nvSpPr>
        <p:spPr>
          <a:xfrm>
            <a:off x="2006055" y="1677504"/>
            <a:ext cx="49664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ask in person or by calling </a:t>
            </a:r>
            <a:r>
              <a:rPr lang="en-US" dirty="0">
                <a:solidFill>
                  <a:srgbClr val="00B050"/>
                </a:solidFill>
              </a:rPr>
              <a:t>for those missing.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5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8C2-D8B8-4BBA-B823-8990ECD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Form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41F4C-28CC-421E-8BDF-96D31B6ACC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2103438"/>
            <a:ext cx="49003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AlertMedia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Emergency Communication Tool (google.com)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93432-0A2A-4806-BD1B-6FA12A5C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07" y="502002"/>
            <a:ext cx="4727864" cy="5853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08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28C2-D8B8-4BBA-B823-8990ECDF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Phone Numbers: Direct vs. Wait 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FF11-16B4-43F5-86C8-5F9E6830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Lynnterm</a:t>
            </a:r>
            <a:r>
              <a:rPr lang="en-US" dirty="0"/>
              <a:t>: </a:t>
            </a:r>
            <a:r>
              <a:rPr lang="en-US" b="1" dirty="0"/>
              <a:t>Direct</a:t>
            </a:r>
            <a:r>
              <a:rPr lang="en-US" dirty="0"/>
              <a:t>.</a:t>
            </a:r>
          </a:p>
          <a:p>
            <a:r>
              <a:rPr lang="en-CA" dirty="0"/>
              <a:t>Squamish: </a:t>
            </a:r>
            <a:r>
              <a:rPr lang="en-CA" b="1" dirty="0"/>
              <a:t>Wait Time</a:t>
            </a:r>
            <a:r>
              <a:rPr lang="en-CA" dirty="0"/>
              <a:t>.</a:t>
            </a:r>
          </a:p>
          <a:p>
            <a:r>
              <a:rPr lang="en-CA" dirty="0"/>
              <a:t>Island:</a:t>
            </a:r>
          </a:p>
          <a:p>
            <a:pPr lvl="1"/>
            <a:r>
              <a:rPr lang="en-CA" sz="1600" dirty="0">
                <a:effectLst/>
              </a:rPr>
              <a:t>BCVPC: ?</a:t>
            </a:r>
          </a:p>
          <a:p>
            <a:pPr lvl="1"/>
            <a:r>
              <a:rPr lang="en-CA" sz="1600" dirty="0">
                <a:effectLst/>
              </a:rPr>
              <a:t>Tidal: ?</a:t>
            </a:r>
          </a:p>
          <a:p>
            <a:pPr lvl="1"/>
            <a:r>
              <a:rPr lang="en-CA" sz="1600" dirty="0">
                <a:effectLst/>
              </a:rPr>
              <a:t>Victoria</a:t>
            </a:r>
            <a:r>
              <a:rPr lang="en-CA" dirty="0"/>
              <a:t>(Ogden Point): ?</a:t>
            </a:r>
          </a:p>
          <a:p>
            <a:pPr lvl="1"/>
            <a:r>
              <a:rPr lang="en-CA" sz="1600" dirty="0">
                <a:effectLst/>
              </a:rPr>
              <a:t>Cowichan Bay: ?</a:t>
            </a:r>
          </a:p>
          <a:p>
            <a:pPr lvl="1"/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CA" sz="1600" dirty="0">
              <a:effectLst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769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2940</TotalTime>
  <Words>333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Garamond</vt:lpstr>
      <vt:lpstr>SavonVTI</vt:lpstr>
      <vt:lpstr>AlertMedia Data Collection Process</vt:lpstr>
      <vt:lpstr>Timeline</vt:lpstr>
      <vt:lpstr>Data Collection Distribution</vt:lpstr>
      <vt:lpstr>How Different Info is collected? </vt:lpstr>
      <vt:lpstr>Google Form</vt:lpstr>
      <vt:lpstr>Office Phone Numbers: Direct vs. Wait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AlertMedia Data Collection Process</dc:title>
  <dc:creator>Homayoun Banazadeh</dc:creator>
  <cp:lastModifiedBy>Homayoun Banazadeh</cp:lastModifiedBy>
  <cp:revision>1</cp:revision>
  <dcterms:created xsi:type="dcterms:W3CDTF">2021-12-16T17:44:44Z</dcterms:created>
  <dcterms:modified xsi:type="dcterms:W3CDTF">2022-02-04T00:15:55Z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