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56" r:id="rId4"/>
    <p:sldId id="257" r:id="rId5"/>
    <p:sldId id="261" r:id="rId6"/>
    <p:sldId id="265" r:id="rId7"/>
    <p:sldId id="258" r:id="rId8"/>
    <p:sldId id="260" r:id="rId9"/>
    <p:sldId id="259" r:id="rId10"/>
    <p:sldId id="266" r:id="rId11"/>
    <p:sldId id="268" r:id="rId12"/>
    <p:sldId id="269" r:id="rId13"/>
    <p:sldId id="271" r:id="rId14"/>
    <p:sldId id="270" r:id="rId15"/>
    <p:sldId id="272" r:id="rId16"/>
    <p:sldId id="274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andjerry" initials="T" lastIdx="1" clrIdx="0">
    <p:extLst>
      <p:ext uri="{19B8F6BF-5375-455C-9EA6-DF929625EA0E}">
        <p15:presenceInfo xmlns:p15="http://schemas.microsoft.com/office/powerpoint/2012/main" userId="Tomandjer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3C33-30DB-453C-903D-158315299F1C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28E4-3D8A-43F7-9D05-FB7AAC8F1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438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3C33-30DB-453C-903D-158315299F1C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28E4-3D8A-43F7-9D05-FB7AAC8F1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287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3C33-30DB-453C-903D-158315299F1C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28E4-3D8A-43F7-9D05-FB7AAC8F1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190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3C33-30DB-453C-903D-158315299F1C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28E4-3D8A-43F7-9D05-FB7AAC8F1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29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3C33-30DB-453C-903D-158315299F1C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28E4-3D8A-43F7-9D05-FB7AAC8F1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65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3C33-30DB-453C-903D-158315299F1C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28E4-3D8A-43F7-9D05-FB7AAC8F1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003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3C33-30DB-453C-903D-158315299F1C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28E4-3D8A-43F7-9D05-FB7AAC8F1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30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3C33-30DB-453C-903D-158315299F1C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28E4-3D8A-43F7-9D05-FB7AAC8F1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393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3C33-30DB-453C-903D-158315299F1C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28E4-3D8A-43F7-9D05-FB7AAC8F1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912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3C33-30DB-453C-903D-158315299F1C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28E4-3D8A-43F7-9D05-FB7AAC8F1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66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3C33-30DB-453C-903D-158315299F1C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28E4-3D8A-43F7-9D05-FB7AAC8F1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70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D3C33-30DB-453C-903D-158315299F1C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A28E4-3D8A-43F7-9D05-FB7AAC8F1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15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ccarre/log4j2-sbt-assembly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0485" y="734786"/>
            <a:ext cx="91358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프로젝트에서 섹션을 나누고</a:t>
            </a:r>
            <a:r>
              <a:rPr lang="en-US" altLang="ko-KR" smtClean="0"/>
              <a:t>, </a:t>
            </a:r>
            <a:r>
              <a:rPr lang="ko-KR" altLang="en-US" smtClean="0"/>
              <a:t>해당 섹션의 디자인이 끝날 때마다 구현한다</a:t>
            </a:r>
            <a:endParaRPr lang="en-US" altLang="ko-KR" smtClean="0"/>
          </a:p>
          <a:p>
            <a:r>
              <a:rPr lang="ko-KR" altLang="en-US" smtClean="0"/>
              <a:t>오래 생각해보고</a:t>
            </a:r>
            <a:r>
              <a:rPr lang="en-US" altLang="ko-KR" smtClean="0"/>
              <a:t>, </a:t>
            </a:r>
            <a:r>
              <a:rPr lang="ko-KR" altLang="en-US" smtClean="0"/>
              <a:t>해당 세션이 독립적으로 구현될 수 있을 때까지는 디자인만 한다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마일스톤 </a:t>
            </a:r>
            <a:r>
              <a:rPr lang="en-US" altLang="ko-KR" smtClean="0"/>
              <a:t>1(10</a:t>
            </a:r>
            <a:r>
              <a:rPr lang="ko-KR" altLang="en-US" smtClean="0"/>
              <a:t>월 </a:t>
            </a:r>
            <a:r>
              <a:rPr lang="en-US" altLang="ko-KR" smtClean="0"/>
              <a:t>19</a:t>
            </a:r>
            <a:r>
              <a:rPr lang="ko-KR" altLang="en-US" smtClean="0"/>
              <a:t>일 </a:t>
            </a:r>
            <a:r>
              <a:rPr lang="en-US" altLang="ko-KR" smtClean="0"/>
              <a:t>11:59pm)</a:t>
            </a:r>
          </a:p>
          <a:p>
            <a:r>
              <a:rPr lang="ko-KR" altLang="en-US" smtClean="0"/>
              <a:t>마일스톤 </a:t>
            </a:r>
            <a:r>
              <a:rPr lang="en-US" altLang="ko-KR" smtClean="0"/>
              <a:t>2(11</a:t>
            </a:r>
            <a:r>
              <a:rPr lang="ko-KR" altLang="en-US" smtClean="0"/>
              <a:t>월 </a:t>
            </a:r>
            <a:r>
              <a:rPr lang="en-US" altLang="ko-KR" smtClean="0"/>
              <a:t>16</a:t>
            </a:r>
            <a:r>
              <a:rPr lang="ko-KR" altLang="en-US" smtClean="0"/>
              <a:t>일 </a:t>
            </a:r>
            <a:r>
              <a:rPr lang="en-US" altLang="ko-KR" smtClean="0"/>
              <a:t>11:59pm)</a:t>
            </a:r>
          </a:p>
          <a:p>
            <a:r>
              <a:rPr lang="ko-KR" altLang="en-US" smtClean="0"/>
              <a:t>마일스톤 </a:t>
            </a:r>
            <a:r>
              <a:rPr lang="en-US" altLang="ko-KR" smtClean="0"/>
              <a:t>3(12</a:t>
            </a:r>
            <a:r>
              <a:rPr lang="ko-KR" altLang="en-US" smtClean="0"/>
              <a:t>월 </a:t>
            </a:r>
            <a:r>
              <a:rPr lang="en-US" altLang="ko-KR" smtClean="0"/>
              <a:t>14</a:t>
            </a:r>
            <a:r>
              <a:rPr lang="ko-KR" altLang="en-US" smtClean="0"/>
              <a:t>일 </a:t>
            </a:r>
            <a:r>
              <a:rPr lang="en-US" altLang="ko-KR" smtClean="0"/>
              <a:t>11:59pm)</a:t>
            </a:r>
          </a:p>
        </p:txBody>
      </p:sp>
    </p:spTree>
    <p:extLst>
      <p:ext uri="{BB962C8B-B14F-4D97-AF65-F5344CB8AC3E}">
        <p14:creationId xmlns:p14="http://schemas.microsoft.com/office/powerpoint/2010/main" val="199713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24471" y="575200"/>
            <a:ext cx="443583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30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주인과 노예 노드의 통신</a:t>
            </a:r>
            <a:endParaRPr lang="en-US" altLang="ko-KR" sz="30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688700" y="2155371"/>
            <a:ext cx="1298122" cy="1094015"/>
            <a:chOff x="783771" y="1608364"/>
            <a:chExt cx="1298122" cy="1094015"/>
          </a:xfrm>
        </p:grpSpPr>
        <p:sp>
          <p:nvSpPr>
            <p:cNvPr id="3" name="대각선 방향의 모서리가 잘린 사각형 2"/>
            <p:cNvSpPr/>
            <p:nvPr/>
          </p:nvSpPr>
          <p:spPr>
            <a:xfrm>
              <a:off x="783771" y="1608364"/>
              <a:ext cx="1298122" cy="367393"/>
            </a:xfrm>
            <a:prstGeom prst="snip2Diag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smtClean="0"/>
                <a:t>노예 주소</a:t>
              </a:r>
              <a:endParaRPr lang="ko-KR" altLang="en-US" sz="1500"/>
            </a:p>
          </p:txBody>
        </p:sp>
        <p:sp>
          <p:nvSpPr>
            <p:cNvPr id="6" name="대각선 방향의 모서리가 잘린 사각형 5"/>
            <p:cNvSpPr/>
            <p:nvPr/>
          </p:nvSpPr>
          <p:spPr>
            <a:xfrm>
              <a:off x="783771" y="1967593"/>
              <a:ext cx="1298122" cy="367393"/>
            </a:xfrm>
            <a:prstGeom prst="snip2Diag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smtClean="0"/>
                <a:t>노예 포트</a:t>
              </a:r>
              <a:endParaRPr lang="ko-KR" altLang="en-US" sz="1500"/>
            </a:p>
          </p:txBody>
        </p:sp>
        <p:sp>
          <p:nvSpPr>
            <p:cNvPr id="7" name="대각선 방향의 모서리가 잘린 사각형 6"/>
            <p:cNvSpPr/>
            <p:nvPr/>
          </p:nvSpPr>
          <p:spPr>
            <a:xfrm>
              <a:off x="783771" y="2334986"/>
              <a:ext cx="1298122" cy="367393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smtClean="0"/>
                <a:t>샘플 키</a:t>
              </a:r>
              <a:endParaRPr lang="ko-KR" altLang="en-US" sz="150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624942" y="1716352"/>
            <a:ext cx="1681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연결 메시지</a:t>
            </a:r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797379" y="1313188"/>
            <a:ext cx="1741714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노예 노드 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392636" y="1313188"/>
            <a:ext cx="1698171" cy="457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주인 노드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9" idx="3"/>
            <a:endCxn id="10" idx="1"/>
          </p:cNvCxnSpPr>
          <p:nvPr/>
        </p:nvCxnSpPr>
        <p:spPr>
          <a:xfrm>
            <a:off x="2539093" y="1541788"/>
            <a:ext cx="3853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10" idx="2"/>
            <a:endCxn id="16" idx="0"/>
          </p:cNvCxnSpPr>
          <p:nvPr/>
        </p:nvCxnSpPr>
        <p:spPr>
          <a:xfrm flipH="1">
            <a:off x="7241721" y="1770388"/>
            <a:ext cx="1" cy="2183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49885" y="2328964"/>
            <a:ext cx="288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모든 노예 노드 연결 대기</a:t>
            </a:r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392635" y="3953657"/>
            <a:ext cx="1698171" cy="457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주인 노드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>
            <a:stCxn id="16" idx="1"/>
            <a:endCxn id="20" idx="3"/>
          </p:cNvCxnSpPr>
          <p:nvPr/>
        </p:nvCxnSpPr>
        <p:spPr>
          <a:xfrm flipH="1">
            <a:off x="2539093" y="4182257"/>
            <a:ext cx="3853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797379" y="3953657"/>
            <a:ext cx="1741714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노예 노드 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24942" y="4312887"/>
            <a:ext cx="1681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할당 범위</a:t>
            </a:r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2539093" y="4747735"/>
            <a:ext cx="3471379" cy="1102459"/>
            <a:chOff x="2539093" y="4747735"/>
            <a:chExt cx="3471379" cy="1102459"/>
          </a:xfrm>
        </p:grpSpPr>
        <p:grpSp>
          <p:nvGrpSpPr>
            <p:cNvPr id="5" name="그룹 4"/>
            <p:cNvGrpSpPr/>
            <p:nvPr/>
          </p:nvGrpSpPr>
          <p:grpSpPr>
            <a:xfrm>
              <a:off x="2539093" y="4747735"/>
              <a:ext cx="3471379" cy="367394"/>
              <a:chOff x="2476885" y="4747735"/>
              <a:chExt cx="3471379" cy="367394"/>
            </a:xfrm>
          </p:grpSpPr>
          <p:sp>
            <p:nvSpPr>
              <p:cNvPr id="25" name="대각선 방향의 모서리가 잘린 사각형 24"/>
              <p:cNvSpPr/>
              <p:nvPr/>
            </p:nvSpPr>
            <p:spPr>
              <a:xfrm>
                <a:off x="3775007" y="4747736"/>
                <a:ext cx="2173257" cy="367393"/>
              </a:xfrm>
              <a:prstGeom prst="snip2Diag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smtClean="0"/>
                  <a:t>시작 범위</a:t>
                </a:r>
                <a:r>
                  <a:rPr lang="en-US" altLang="ko-KR" sz="1500" smtClean="0"/>
                  <a:t>, </a:t>
                </a:r>
                <a:r>
                  <a:rPr lang="ko-KR" altLang="en-US" sz="1500" smtClean="0"/>
                  <a:t>끝범위</a:t>
                </a:r>
                <a:endParaRPr lang="ko-KR" altLang="en-US" sz="1500"/>
              </a:p>
            </p:txBody>
          </p:sp>
          <p:sp>
            <p:nvSpPr>
              <p:cNvPr id="18" name="대각선 방향의 모서리가 잘린 사각형 17"/>
              <p:cNvSpPr/>
              <p:nvPr/>
            </p:nvSpPr>
            <p:spPr>
              <a:xfrm>
                <a:off x="2476885" y="4747735"/>
                <a:ext cx="1298122" cy="367393"/>
              </a:xfrm>
              <a:prstGeom prst="snip2Diag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smtClean="0"/>
                  <a:t>노예 주소</a:t>
                </a:r>
                <a:endParaRPr lang="ko-KR" altLang="en-US" sz="1500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2539093" y="5110165"/>
              <a:ext cx="3471379" cy="367394"/>
              <a:chOff x="2476885" y="4747735"/>
              <a:chExt cx="3471379" cy="367394"/>
            </a:xfrm>
          </p:grpSpPr>
          <p:sp>
            <p:nvSpPr>
              <p:cNvPr id="22" name="대각선 방향의 모서리가 잘린 사각형 21"/>
              <p:cNvSpPr/>
              <p:nvPr/>
            </p:nvSpPr>
            <p:spPr>
              <a:xfrm>
                <a:off x="3775007" y="4747736"/>
                <a:ext cx="2173257" cy="367393"/>
              </a:xfrm>
              <a:prstGeom prst="snip2Diag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smtClean="0"/>
                  <a:t>시작 범위</a:t>
                </a:r>
                <a:r>
                  <a:rPr lang="en-US" altLang="ko-KR" sz="1500" smtClean="0"/>
                  <a:t>, </a:t>
                </a:r>
                <a:r>
                  <a:rPr lang="ko-KR" altLang="en-US" sz="1500" smtClean="0"/>
                  <a:t>끝범위</a:t>
                </a:r>
                <a:endParaRPr lang="ko-KR" altLang="en-US" sz="1500"/>
              </a:p>
            </p:txBody>
          </p:sp>
          <p:sp>
            <p:nvSpPr>
              <p:cNvPr id="23" name="대각선 방향의 모서리가 잘린 사각형 22"/>
              <p:cNvSpPr/>
              <p:nvPr/>
            </p:nvSpPr>
            <p:spPr>
              <a:xfrm>
                <a:off x="2476885" y="4747735"/>
                <a:ext cx="1298122" cy="367393"/>
              </a:xfrm>
              <a:prstGeom prst="snip2Diag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smtClean="0"/>
                  <a:t>노예 주소</a:t>
                </a:r>
                <a:endParaRPr lang="ko-KR" altLang="en-US" sz="1500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2539093" y="5482800"/>
              <a:ext cx="3471379" cy="367394"/>
              <a:chOff x="2476885" y="4747735"/>
              <a:chExt cx="3471379" cy="367394"/>
            </a:xfrm>
          </p:grpSpPr>
          <p:sp>
            <p:nvSpPr>
              <p:cNvPr id="27" name="대각선 방향의 모서리가 잘린 사각형 26"/>
              <p:cNvSpPr/>
              <p:nvPr/>
            </p:nvSpPr>
            <p:spPr>
              <a:xfrm>
                <a:off x="3775007" y="4747736"/>
                <a:ext cx="2173257" cy="367393"/>
              </a:xfrm>
              <a:prstGeom prst="snip2Diag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smtClean="0"/>
                  <a:t>시작 범위</a:t>
                </a:r>
                <a:r>
                  <a:rPr lang="en-US" altLang="ko-KR" sz="1500" smtClean="0"/>
                  <a:t>, </a:t>
                </a:r>
                <a:r>
                  <a:rPr lang="ko-KR" altLang="en-US" sz="1500" smtClean="0"/>
                  <a:t>끝범위</a:t>
                </a:r>
                <a:endParaRPr lang="ko-KR" altLang="en-US" sz="1500"/>
              </a:p>
            </p:txBody>
          </p:sp>
          <p:sp>
            <p:nvSpPr>
              <p:cNvPr id="28" name="대각선 방향의 모서리가 잘린 사각형 27"/>
              <p:cNvSpPr/>
              <p:nvPr/>
            </p:nvSpPr>
            <p:spPr>
              <a:xfrm>
                <a:off x="2476885" y="4747735"/>
                <a:ext cx="1298122" cy="367393"/>
              </a:xfrm>
              <a:prstGeom prst="snip2Diag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smtClean="0"/>
                  <a:t>노예 주소</a:t>
                </a:r>
                <a:endParaRPr lang="ko-KR" altLang="en-US" sz="15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8733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38256" y="2902021"/>
            <a:ext cx="350608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altLang="ko-KR" sz="40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40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정렬과 분할</a:t>
            </a:r>
            <a:endParaRPr lang="en-US" altLang="ko-KR" sz="400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172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0484" y="734786"/>
            <a:ext cx="103332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정렬 및 분할과정</a:t>
            </a:r>
            <a:endParaRPr lang="en-US" altLang="ko-KR" smtClean="0"/>
          </a:p>
          <a:p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 smtClean="0"/>
              <a:t>단일 파일 크기는 </a:t>
            </a:r>
            <a:r>
              <a:rPr lang="en-US" altLang="ko-KR" smtClean="0"/>
              <a:t>32MB</a:t>
            </a:r>
            <a:r>
              <a:rPr lang="ko-KR" altLang="en-US" smtClean="0"/>
              <a:t>로 정한다</a:t>
            </a:r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ko-KR" altLang="en-US" strike="sngStrike" smtClean="0"/>
              <a:t>노예 노드 하나당 가용메모리는 항상 </a:t>
            </a:r>
            <a:r>
              <a:rPr lang="en-US" altLang="ko-KR" strike="sngStrike" smtClean="0"/>
              <a:t>32MB </a:t>
            </a:r>
            <a:r>
              <a:rPr lang="ko-KR" altLang="en-US" strike="sngStrike" smtClean="0"/>
              <a:t>파일을 처리할 수 있을 여유가 있다고 가정한다</a:t>
            </a:r>
            <a:endParaRPr lang="en-US" altLang="ko-KR" strike="sngStrike" smtClean="0"/>
          </a:p>
          <a:p>
            <a:pPr marL="285750" indent="-285750">
              <a:buFontTx/>
              <a:buChar char="-"/>
            </a:pPr>
            <a:r>
              <a:rPr lang="ko-KR" altLang="en-US" smtClean="0"/>
              <a:t>훨씬 더 큰 메모리 가정이 필요하다 </a:t>
            </a:r>
            <a:r>
              <a:rPr lang="en-US" altLang="ko-KR" smtClean="0"/>
              <a:t>(</a:t>
            </a:r>
            <a:r>
              <a:rPr lang="ko-KR" altLang="en-US" smtClean="0"/>
              <a:t>효율성 증대를 위해서</a:t>
            </a:r>
            <a:r>
              <a:rPr lang="en-US" altLang="ko-KR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mtClean="0"/>
              <a:t>읽어들인 하나의 파일 데이터를 정렬한다</a:t>
            </a:r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ko-KR" altLang="en-US" smtClean="0"/>
              <a:t>각 노예 노드가 저장하고 있는 키 범위 정보를 통해 정렬 파일 분할</a:t>
            </a:r>
            <a:endParaRPr lang="en-US" altLang="ko-KR" smtClean="0"/>
          </a:p>
          <a:p>
            <a:pPr marL="742950" lvl="1" indent="-285750">
              <a:buFontTx/>
              <a:buChar char="-"/>
            </a:pPr>
            <a:r>
              <a:rPr lang="en-US" altLang="ko-KR" smtClean="0"/>
              <a:t>1</a:t>
            </a:r>
            <a:r>
              <a:rPr lang="ko-KR" altLang="en-US" smtClean="0"/>
              <a:t>개의 파일을 소모하여</a:t>
            </a:r>
            <a:r>
              <a:rPr lang="en-US" altLang="ko-KR" smtClean="0"/>
              <a:t>, N</a:t>
            </a:r>
            <a:r>
              <a:rPr lang="ko-KR" altLang="en-US" smtClean="0"/>
              <a:t>개의 분할 파일 생성</a:t>
            </a:r>
            <a:endParaRPr lang="en-US" altLang="ko-KR" smtClean="0"/>
          </a:p>
          <a:p>
            <a:pPr marL="742950" lvl="1" indent="-285750">
              <a:buFontTx/>
              <a:buChar char="-"/>
            </a:pPr>
            <a:r>
              <a:rPr lang="ko-KR" altLang="en-US" smtClean="0"/>
              <a:t>각각의 분할 파일의 이름은 접두어로 해당 키를 담당하는 노예 노드 번호를 붙인다</a:t>
            </a:r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ko-KR" altLang="en-US" smtClean="0"/>
              <a:t>모든 파일을 소비할 때 까지 과정을 반복한다</a:t>
            </a:r>
            <a:r>
              <a:rPr lang="en-US" altLang="ko-KR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002137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6571" y="285750"/>
            <a:ext cx="699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노예 노드에서의 정렬과 분할</a:t>
            </a:r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124522" y="3050629"/>
            <a:ext cx="1741714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노예 노드 </a:t>
            </a:r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653143" y="899635"/>
            <a:ext cx="3471379" cy="1102459"/>
            <a:chOff x="2539093" y="4747735"/>
            <a:chExt cx="3471379" cy="1102459"/>
          </a:xfrm>
        </p:grpSpPr>
        <p:grpSp>
          <p:nvGrpSpPr>
            <p:cNvPr id="40" name="그룹 39"/>
            <p:cNvGrpSpPr/>
            <p:nvPr/>
          </p:nvGrpSpPr>
          <p:grpSpPr>
            <a:xfrm>
              <a:off x="2539093" y="4747735"/>
              <a:ext cx="3471379" cy="367394"/>
              <a:chOff x="2476885" y="4747735"/>
              <a:chExt cx="3471379" cy="367394"/>
            </a:xfrm>
          </p:grpSpPr>
          <p:sp>
            <p:nvSpPr>
              <p:cNvPr id="49" name="대각선 방향의 모서리가 잘린 사각형 48"/>
              <p:cNvSpPr/>
              <p:nvPr/>
            </p:nvSpPr>
            <p:spPr>
              <a:xfrm>
                <a:off x="3775007" y="4747736"/>
                <a:ext cx="2173257" cy="367393"/>
              </a:xfrm>
              <a:prstGeom prst="snip2Diag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smtClean="0"/>
                  <a:t>시작 범위</a:t>
                </a:r>
                <a:r>
                  <a:rPr lang="en-US" altLang="ko-KR" sz="1500" smtClean="0"/>
                  <a:t>, </a:t>
                </a:r>
                <a:r>
                  <a:rPr lang="ko-KR" altLang="en-US" sz="1500" smtClean="0"/>
                  <a:t>끝범위</a:t>
                </a:r>
                <a:endParaRPr lang="ko-KR" altLang="en-US" sz="1500"/>
              </a:p>
            </p:txBody>
          </p:sp>
          <p:sp>
            <p:nvSpPr>
              <p:cNvPr id="50" name="대각선 방향의 모서리가 잘린 사각형 49"/>
              <p:cNvSpPr/>
              <p:nvPr/>
            </p:nvSpPr>
            <p:spPr>
              <a:xfrm>
                <a:off x="2476885" y="4747735"/>
                <a:ext cx="1298122" cy="367393"/>
              </a:xfrm>
              <a:prstGeom prst="snip2Diag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smtClean="0"/>
                  <a:t>노예 주소 </a:t>
                </a:r>
                <a:r>
                  <a:rPr lang="en-US" altLang="ko-KR" sz="1500" smtClean="0"/>
                  <a:t>1</a:t>
                </a:r>
                <a:endParaRPr lang="ko-KR" altLang="en-US" sz="1500"/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2539093" y="5110165"/>
              <a:ext cx="3471379" cy="367394"/>
              <a:chOff x="2476885" y="4747735"/>
              <a:chExt cx="3471379" cy="367394"/>
            </a:xfrm>
          </p:grpSpPr>
          <p:sp>
            <p:nvSpPr>
              <p:cNvPr id="46" name="대각선 방향의 모서리가 잘린 사각형 45"/>
              <p:cNvSpPr/>
              <p:nvPr/>
            </p:nvSpPr>
            <p:spPr>
              <a:xfrm>
                <a:off x="3775007" y="4747736"/>
                <a:ext cx="2173257" cy="367393"/>
              </a:xfrm>
              <a:prstGeom prst="snip2Diag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smtClean="0"/>
                  <a:t>시작 범위</a:t>
                </a:r>
                <a:r>
                  <a:rPr lang="en-US" altLang="ko-KR" sz="1500" smtClean="0"/>
                  <a:t>, </a:t>
                </a:r>
                <a:r>
                  <a:rPr lang="ko-KR" altLang="en-US" sz="1500" smtClean="0"/>
                  <a:t>끝범위</a:t>
                </a:r>
                <a:endParaRPr lang="ko-KR" altLang="en-US" sz="1500"/>
              </a:p>
            </p:txBody>
          </p:sp>
          <p:sp>
            <p:nvSpPr>
              <p:cNvPr id="47" name="대각선 방향의 모서리가 잘린 사각형 46"/>
              <p:cNvSpPr/>
              <p:nvPr/>
            </p:nvSpPr>
            <p:spPr>
              <a:xfrm>
                <a:off x="2476885" y="4747735"/>
                <a:ext cx="1298122" cy="367393"/>
              </a:xfrm>
              <a:prstGeom prst="snip2Diag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smtClean="0"/>
                  <a:t>노예 주소 </a:t>
                </a:r>
                <a:r>
                  <a:rPr lang="en-US" altLang="ko-KR" sz="1500" smtClean="0"/>
                  <a:t>2</a:t>
                </a:r>
                <a:endParaRPr lang="ko-KR" altLang="en-US" sz="1500"/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2539093" y="5482800"/>
              <a:ext cx="3471379" cy="367394"/>
              <a:chOff x="2476885" y="4747735"/>
              <a:chExt cx="3471379" cy="367394"/>
            </a:xfrm>
          </p:grpSpPr>
          <p:sp>
            <p:nvSpPr>
              <p:cNvPr id="44" name="대각선 방향의 모서리가 잘린 사각형 43"/>
              <p:cNvSpPr/>
              <p:nvPr/>
            </p:nvSpPr>
            <p:spPr>
              <a:xfrm>
                <a:off x="3775007" y="4747736"/>
                <a:ext cx="2173257" cy="367393"/>
              </a:xfrm>
              <a:prstGeom prst="snip2Diag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smtClean="0"/>
                  <a:t>시작 범위</a:t>
                </a:r>
                <a:r>
                  <a:rPr lang="en-US" altLang="ko-KR" sz="1500" smtClean="0"/>
                  <a:t>, </a:t>
                </a:r>
                <a:r>
                  <a:rPr lang="ko-KR" altLang="en-US" sz="1500" smtClean="0"/>
                  <a:t>끝범위</a:t>
                </a:r>
                <a:endParaRPr lang="ko-KR" altLang="en-US" sz="1500"/>
              </a:p>
            </p:txBody>
          </p:sp>
          <p:sp>
            <p:nvSpPr>
              <p:cNvPr id="45" name="대각선 방향의 모서리가 잘린 사각형 44"/>
              <p:cNvSpPr/>
              <p:nvPr/>
            </p:nvSpPr>
            <p:spPr>
              <a:xfrm>
                <a:off x="2476885" y="4747735"/>
                <a:ext cx="1298122" cy="367393"/>
              </a:xfrm>
              <a:prstGeom prst="snip2Diag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smtClean="0"/>
                  <a:t>노예 주소 </a:t>
                </a:r>
                <a:r>
                  <a:rPr lang="en-US" altLang="ko-KR" sz="1500" smtClean="0"/>
                  <a:t>3</a:t>
                </a:r>
                <a:endParaRPr lang="ko-KR" altLang="en-US" sz="1500"/>
              </a:p>
            </p:txBody>
          </p:sp>
        </p:grpSp>
      </p:grpSp>
      <p:sp>
        <p:nvSpPr>
          <p:cNvPr id="51" name="대각선 방향의 모서리가 잘린 사각형 50"/>
          <p:cNvSpPr/>
          <p:nvPr/>
        </p:nvSpPr>
        <p:spPr>
          <a:xfrm>
            <a:off x="1951265" y="3050629"/>
            <a:ext cx="1334763" cy="457200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/>
              <a:t>파일</a:t>
            </a:r>
            <a:r>
              <a:rPr lang="en-US" altLang="ko-KR" sz="1500" smtClean="0"/>
              <a:t>1.data</a:t>
            </a:r>
            <a:endParaRPr lang="ko-KR" altLang="en-US" sz="1500"/>
          </a:p>
        </p:txBody>
      </p:sp>
      <p:cxnSp>
        <p:nvCxnSpPr>
          <p:cNvPr id="3" name="직선 화살표 연결선 2"/>
          <p:cNvCxnSpPr>
            <a:stCxn id="51" idx="0"/>
            <a:endCxn id="7" idx="1"/>
          </p:cNvCxnSpPr>
          <p:nvPr/>
        </p:nvCxnSpPr>
        <p:spPr>
          <a:xfrm>
            <a:off x="3286028" y="3279229"/>
            <a:ext cx="838494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구부러진 연결선 7"/>
          <p:cNvCxnSpPr>
            <a:stCxn id="46" idx="0"/>
            <a:endCxn id="7" idx="0"/>
          </p:cNvCxnSpPr>
          <p:nvPr/>
        </p:nvCxnSpPr>
        <p:spPr>
          <a:xfrm>
            <a:off x="4124522" y="1445763"/>
            <a:ext cx="870857" cy="1604866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8034535" y="1719127"/>
            <a:ext cx="2478773" cy="3120204"/>
            <a:chOff x="5866236" y="1719127"/>
            <a:chExt cx="2478773" cy="3120204"/>
          </a:xfrm>
        </p:grpSpPr>
        <p:grpSp>
          <p:nvGrpSpPr>
            <p:cNvPr id="12" name="그룹 11"/>
            <p:cNvGrpSpPr/>
            <p:nvPr/>
          </p:nvGrpSpPr>
          <p:grpSpPr>
            <a:xfrm>
              <a:off x="6817704" y="1719127"/>
              <a:ext cx="1527305" cy="3120204"/>
              <a:chOff x="6817705" y="1589796"/>
              <a:chExt cx="1334766" cy="3120204"/>
            </a:xfrm>
          </p:grpSpPr>
          <p:sp>
            <p:nvSpPr>
              <p:cNvPr id="52" name="대각선 방향의 모서리가 잘린 사각형 51"/>
              <p:cNvSpPr/>
              <p:nvPr/>
            </p:nvSpPr>
            <p:spPr>
              <a:xfrm>
                <a:off x="6817707" y="1589796"/>
                <a:ext cx="1334763" cy="457200"/>
              </a:xfrm>
              <a:prstGeom prst="snip2Diag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smtClean="0"/>
                  <a:t>1_</a:t>
                </a:r>
                <a:r>
                  <a:rPr lang="ko-KR" altLang="en-US" sz="1500" smtClean="0"/>
                  <a:t>파일</a:t>
                </a:r>
                <a:r>
                  <a:rPr lang="en-US" altLang="ko-KR" sz="1500" smtClean="0"/>
                  <a:t>1.data</a:t>
                </a:r>
                <a:endParaRPr lang="ko-KR" altLang="en-US" sz="1500"/>
              </a:p>
            </p:txBody>
          </p:sp>
          <p:sp>
            <p:nvSpPr>
              <p:cNvPr id="58" name="대각선 방향의 모서리가 잘린 사각형 57"/>
              <p:cNvSpPr/>
              <p:nvPr/>
            </p:nvSpPr>
            <p:spPr>
              <a:xfrm>
                <a:off x="6817708" y="2255547"/>
                <a:ext cx="1334763" cy="457200"/>
              </a:xfrm>
              <a:prstGeom prst="snip2Diag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smtClean="0"/>
                  <a:t>2_</a:t>
                </a:r>
                <a:r>
                  <a:rPr lang="ko-KR" altLang="en-US" sz="1500" smtClean="0"/>
                  <a:t>파일</a:t>
                </a:r>
                <a:r>
                  <a:rPr lang="en-US" altLang="ko-KR" sz="1500" smtClean="0"/>
                  <a:t>1.data</a:t>
                </a:r>
                <a:endParaRPr lang="ko-KR" altLang="en-US" sz="1500"/>
              </a:p>
            </p:txBody>
          </p:sp>
          <p:sp>
            <p:nvSpPr>
              <p:cNvPr id="59" name="대각선 방향의 모서리가 잘린 사각형 58"/>
              <p:cNvSpPr/>
              <p:nvPr/>
            </p:nvSpPr>
            <p:spPr>
              <a:xfrm>
                <a:off x="6817707" y="2921298"/>
                <a:ext cx="1334763" cy="457200"/>
              </a:xfrm>
              <a:prstGeom prst="snip2Diag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smtClean="0"/>
                  <a:t>3_</a:t>
                </a:r>
                <a:r>
                  <a:rPr lang="ko-KR" altLang="en-US" sz="1500" smtClean="0"/>
                  <a:t>파일</a:t>
                </a:r>
                <a:r>
                  <a:rPr lang="en-US" altLang="ko-KR" sz="1500" smtClean="0"/>
                  <a:t>1.data</a:t>
                </a:r>
                <a:endParaRPr lang="ko-KR" altLang="en-US" sz="1500"/>
              </a:p>
            </p:txBody>
          </p:sp>
          <p:sp>
            <p:nvSpPr>
              <p:cNvPr id="60" name="대각선 방향의 모서리가 잘린 사각형 59"/>
              <p:cNvSpPr/>
              <p:nvPr/>
            </p:nvSpPr>
            <p:spPr>
              <a:xfrm>
                <a:off x="6817706" y="4252800"/>
                <a:ext cx="1334763" cy="457200"/>
              </a:xfrm>
              <a:prstGeom prst="snip2Diag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smtClean="0"/>
                  <a:t>N_</a:t>
                </a:r>
                <a:r>
                  <a:rPr lang="ko-KR" altLang="en-US" sz="1500" smtClean="0"/>
                  <a:t>파일</a:t>
                </a:r>
                <a:r>
                  <a:rPr lang="en-US" altLang="ko-KR" sz="1500" smtClean="0"/>
                  <a:t>1.data</a:t>
                </a:r>
                <a:endParaRPr lang="ko-KR" altLang="en-US" sz="1500"/>
              </a:p>
            </p:txBody>
          </p:sp>
          <p:sp>
            <p:nvSpPr>
              <p:cNvPr id="62" name="대각선 방향의 모서리가 잘린 사각형 61"/>
              <p:cNvSpPr/>
              <p:nvPr/>
            </p:nvSpPr>
            <p:spPr>
              <a:xfrm>
                <a:off x="6817705" y="3587049"/>
                <a:ext cx="1334763" cy="457200"/>
              </a:xfrm>
              <a:prstGeom prst="snip2Diag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smtClean="0"/>
                  <a:t>….</a:t>
                </a:r>
                <a:endParaRPr lang="ko-KR" altLang="en-US" sz="1500"/>
              </a:p>
            </p:txBody>
          </p:sp>
        </p:grpSp>
        <p:cxnSp>
          <p:nvCxnSpPr>
            <p:cNvPr id="63" name="직선 화살표 연결선 62"/>
            <p:cNvCxnSpPr>
              <a:endCxn id="52" idx="2"/>
            </p:cNvCxnSpPr>
            <p:nvPr/>
          </p:nvCxnSpPr>
          <p:spPr>
            <a:xfrm flipV="1">
              <a:off x="5866236" y="1947727"/>
              <a:ext cx="951471" cy="1331502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4" name="직선 화살표 연결선 63"/>
            <p:cNvCxnSpPr>
              <a:stCxn id="7" idx="3"/>
              <a:endCxn id="58" idx="2"/>
            </p:cNvCxnSpPr>
            <p:nvPr/>
          </p:nvCxnSpPr>
          <p:spPr>
            <a:xfrm flipV="1">
              <a:off x="5866236" y="2613478"/>
              <a:ext cx="951471" cy="665751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>
              <a:stCxn id="7" idx="3"/>
              <a:endCxn id="59" idx="2"/>
            </p:cNvCxnSpPr>
            <p:nvPr/>
          </p:nvCxnSpPr>
          <p:spPr>
            <a:xfrm>
              <a:off x="5866236" y="3279229"/>
              <a:ext cx="951470" cy="0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>
              <a:stCxn id="7" idx="3"/>
              <a:endCxn id="60" idx="2"/>
            </p:cNvCxnSpPr>
            <p:nvPr/>
          </p:nvCxnSpPr>
          <p:spPr>
            <a:xfrm>
              <a:off x="5866236" y="3279229"/>
              <a:ext cx="951469" cy="1331502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>
              <a:stCxn id="7" idx="3"/>
              <a:endCxn id="62" idx="2"/>
            </p:cNvCxnSpPr>
            <p:nvPr/>
          </p:nvCxnSpPr>
          <p:spPr>
            <a:xfrm>
              <a:off x="5866236" y="3279229"/>
              <a:ext cx="951468" cy="665751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9" name="대각선 방향의 모서리가 잘린 사각형 28"/>
          <p:cNvSpPr/>
          <p:nvPr/>
        </p:nvSpPr>
        <p:spPr>
          <a:xfrm>
            <a:off x="6205736" y="3050629"/>
            <a:ext cx="1828798" cy="457200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/>
              <a:t>정렬파일</a:t>
            </a:r>
            <a:r>
              <a:rPr lang="en-US" altLang="ko-KR" sz="1500" smtClean="0"/>
              <a:t>1.data</a:t>
            </a:r>
            <a:endParaRPr lang="ko-KR" altLang="en-US" sz="1500"/>
          </a:p>
        </p:txBody>
      </p:sp>
      <p:cxnSp>
        <p:nvCxnSpPr>
          <p:cNvPr id="30" name="직선 화살표 연결선 29"/>
          <p:cNvCxnSpPr>
            <a:stCxn id="7" idx="3"/>
            <a:endCxn id="29" idx="2"/>
          </p:cNvCxnSpPr>
          <p:nvPr/>
        </p:nvCxnSpPr>
        <p:spPr>
          <a:xfrm>
            <a:off x="5866236" y="3279229"/>
            <a:ext cx="339500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16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38256" y="2902021"/>
            <a:ext cx="178606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40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 </a:t>
            </a:r>
            <a:r>
              <a:rPr lang="ko-KR" altLang="en-US" sz="40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섞기</a:t>
            </a:r>
            <a:endParaRPr lang="en-US" altLang="ko-KR" sz="400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377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20484" y="734786"/>
                <a:ext cx="10333265" cy="2867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mtClean="0"/>
                  <a:t>섞기 과정</a:t>
                </a:r>
                <a:endParaRPr lang="en-US" altLang="ko-KR" smtClean="0"/>
              </a:p>
              <a:p>
                <a:endParaRPr lang="en-US" altLang="ko-KR"/>
              </a:p>
              <a:p>
                <a:pPr marL="285750" indent="-285750">
                  <a:buFontTx/>
                  <a:buChar char="-"/>
                </a:pPr>
                <a:r>
                  <a:rPr lang="en-US" altLang="ko-KR" smtClean="0"/>
                  <a:t>gRPC</a:t>
                </a:r>
                <a:r>
                  <a:rPr lang="ko-KR" altLang="en-US" smtClean="0"/>
                  <a:t>의</a:t>
                </a:r>
                <a:r>
                  <a:rPr lang="en-US" altLang="ko-KR" smtClean="0"/>
                  <a:t> </a:t>
                </a:r>
                <a:r>
                  <a:rPr lang="ko-KR" altLang="en-US" smtClean="0"/>
                  <a:t>양방향 스트리밍 </a:t>
                </a:r>
                <a:r>
                  <a:rPr lang="en-US" altLang="ko-KR" smtClean="0"/>
                  <a:t>RPC</a:t>
                </a:r>
                <a:r>
                  <a:rPr lang="ko-KR" altLang="en-US" smtClean="0"/>
                  <a:t> 이용</a:t>
                </a:r>
                <a:endParaRPr lang="en-US" altLang="ko-KR" smtClean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</a:rPr>
                      <m:t>개</m:t>
                    </m:r>
                  </m:oMath>
                </a14:m>
                <a:r>
                  <a:rPr lang="ko-KR" altLang="en-US" smtClean="0"/>
                  <a:t>의 채널 필요</a:t>
                </a:r>
                <a:endParaRPr lang="en-US" altLang="ko-KR" smtClean="0"/>
              </a:p>
              <a:p>
                <a:pPr marL="742950" lvl="1" indent="-285750">
                  <a:buFontTx/>
                  <a:buChar char="-"/>
                </a:pPr>
                <a:r>
                  <a:rPr lang="ko-KR" altLang="en-US" smtClean="0"/>
                  <a:t>직접 통신하는 것이 네트워크 코스트가 적게 들까</a:t>
                </a:r>
                <a:r>
                  <a:rPr lang="en-US" altLang="ko-KR" smtClean="0"/>
                  <a:t>?</a:t>
                </a:r>
              </a:p>
              <a:p>
                <a:pPr marL="285750" indent="-285750">
                  <a:buFontTx/>
                  <a:buChar char="-"/>
                </a:pPr>
                <a:r>
                  <a:rPr lang="ko-KR" altLang="en-US" smtClean="0"/>
                  <a:t>각각의 노예 노드가 노예 노드 번호를 접두어로 가지는 파일들을 해당 목표 노드에게 모두 전송하면 </a:t>
                </a:r>
                <a:r>
                  <a:rPr lang="en-US" altLang="ko-KR" smtClean="0"/>
                  <a:t>CloseSend() </a:t>
                </a:r>
                <a:r>
                  <a:rPr lang="ko-KR" altLang="en-US" smtClean="0"/>
                  <a:t>호출</a:t>
                </a:r>
                <a:endParaRPr lang="en-US" altLang="ko-KR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smtClean="0"/>
                  <a:t>각각의 전송받은 분할파일들은 </a:t>
                </a:r>
                <a:r>
                  <a:rPr lang="en-US" altLang="ko-KR" smtClean="0"/>
                  <a:t>32MB</a:t>
                </a:r>
                <a:r>
                  <a:rPr lang="ko-KR" altLang="en-US" smtClean="0"/>
                  <a:t>를 넘지 않는다</a:t>
                </a:r>
                <a:endParaRPr lang="en-US" altLang="ko-KR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smtClean="0"/>
                  <a:t>한 번의 파일 수신마다 파일로 저장하는 과정 호출</a:t>
                </a:r>
                <a:endParaRPr lang="en-US" altLang="ko-KR" smtClean="0"/>
              </a:p>
              <a:p>
                <a:pPr marL="285750" indent="-285750">
                  <a:buFontTx/>
                  <a:buChar char="-"/>
                </a:pPr>
                <a:endParaRPr lang="en-US" altLang="ko-KR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84" y="734786"/>
                <a:ext cx="10333265" cy="2867516"/>
              </a:xfrm>
              <a:prstGeom prst="rect">
                <a:avLst/>
              </a:prstGeom>
              <a:blipFill>
                <a:blip r:embed="rId2"/>
                <a:stretch>
                  <a:fillRect l="-649" t="-12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2724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6571" y="285750"/>
            <a:ext cx="699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노예 노드 끼리의 섞기</a:t>
            </a:r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621036" y="1333436"/>
            <a:ext cx="10653606" cy="4711082"/>
            <a:chOff x="887365" y="2061406"/>
            <a:chExt cx="10653606" cy="4711082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887366" y="2061406"/>
              <a:ext cx="1741714" cy="4572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노예 노드 </a:t>
              </a:r>
              <a:r>
                <a:rPr lang="en-US" altLang="ko-KR" smtClean="0">
                  <a:solidFill>
                    <a:schemeClr val="tx1"/>
                  </a:solidFill>
                </a:rPr>
                <a:t>1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887365" y="6315288"/>
              <a:ext cx="1741714" cy="4572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노예 노드 </a:t>
              </a:r>
              <a:r>
                <a:rPr lang="en-US" altLang="ko-KR">
                  <a:solidFill>
                    <a:schemeClr val="tx1"/>
                  </a:solidFill>
                </a:rPr>
                <a:t>2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>
              <a:off x="2629080" y="2293808"/>
              <a:ext cx="8911891" cy="0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>
              <a:off x="2629079" y="6529936"/>
              <a:ext cx="8911891" cy="0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33" name="대각선 방향의 모서리가 잘린 사각형 32"/>
          <p:cNvSpPr/>
          <p:nvPr/>
        </p:nvSpPr>
        <p:spPr>
          <a:xfrm>
            <a:off x="728242" y="5130118"/>
            <a:ext cx="1527302" cy="457200"/>
          </a:xfrm>
          <a:prstGeom prst="snip2Diag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smtClean="0"/>
              <a:t>1_</a:t>
            </a:r>
            <a:r>
              <a:rPr lang="ko-KR" altLang="en-US" sz="1500" smtClean="0"/>
              <a:t>파일</a:t>
            </a:r>
            <a:r>
              <a:rPr lang="en-US" altLang="ko-KR" sz="1500" smtClean="0"/>
              <a:t>1.data</a:t>
            </a:r>
            <a:endParaRPr lang="ko-KR" altLang="en-US" sz="1500"/>
          </a:p>
        </p:txBody>
      </p:sp>
      <p:sp>
        <p:nvSpPr>
          <p:cNvPr id="34" name="대각선 방향의 모서리가 잘린 사각형 33"/>
          <p:cNvSpPr/>
          <p:nvPr/>
        </p:nvSpPr>
        <p:spPr>
          <a:xfrm>
            <a:off x="728242" y="1790636"/>
            <a:ext cx="1527302" cy="457200"/>
          </a:xfrm>
          <a:prstGeom prst="snip2Diag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smtClean="0"/>
              <a:t>2_</a:t>
            </a:r>
            <a:r>
              <a:rPr lang="ko-KR" altLang="en-US" sz="1500" smtClean="0"/>
              <a:t>파일</a:t>
            </a:r>
            <a:r>
              <a:rPr lang="en-US" altLang="ko-KR" sz="1500" smtClean="0"/>
              <a:t>1.data</a:t>
            </a:r>
            <a:endParaRPr lang="ko-KR" altLang="en-US" sz="1500"/>
          </a:p>
        </p:txBody>
      </p:sp>
      <p:sp>
        <p:nvSpPr>
          <p:cNvPr id="36" name="대각선 방향의 모서리가 잘린 사각형 35"/>
          <p:cNvSpPr/>
          <p:nvPr/>
        </p:nvSpPr>
        <p:spPr>
          <a:xfrm>
            <a:off x="728242" y="4672918"/>
            <a:ext cx="1527302" cy="457200"/>
          </a:xfrm>
          <a:prstGeom prst="snip2Diag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smtClean="0"/>
              <a:t>1_</a:t>
            </a:r>
            <a:r>
              <a:rPr lang="ko-KR" altLang="en-US" sz="1500" smtClean="0"/>
              <a:t>파일</a:t>
            </a:r>
            <a:r>
              <a:rPr lang="en-US" altLang="ko-KR" sz="1500"/>
              <a:t>2</a:t>
            </a:r>
            <a:r>
              <a:rPr lang="en-US" altLang="ko-KR" sz="1500" smtClean="0"/>
              <a:t>.data</a:t>
            </a:r>
            <a:endParaRPr lang="ko-KR" altLang="en-US" sz="1500"/>
          </a:p>
        </p:txBody>
      </p:sp>
      <p:sp>
        <p:nvSpPr>
          <p:cNvPr id="37" name="대각선 방향의 모서리가 잘린 사각형 36"/>
          <p:cNvSpPr/>
          <p:nvPr/>
        </p:nvSpPr>
        <p:spPr>
          <a:xfrm>
            <a:off x="728242" y="4223164"/>
            <a:ext cx="1527302" cy="457200"/>
          </a:xfrm>
          <a:prstGeom prst="snip2Diag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smtClean="0"/>
              <a:t>1_</a:t>
            </a:r>
            <a:r>
              <a:rPr lang="ko-KR" altLang="en-US" sz="1500" smtClean="0"/>
              <a:t>파일</a:t>
            </a:r>
            <a:r>
              <a:rPr lang="en-US" altLang="ko-KR" sz="1500" smtClean="0"/>
              <a:t>3.data</a:t>
            </a:r>
            <a:endParaRPr lang="ko-KR" altLang="en-US" sz="1500"/>
          </a:p>
        </p:txBody>
      </p:sp>
      <p:sp>
        <p:nvSpPr>
          <p:cNvPr id="39" name="대각선 방향의 모서리가 잘린 사각형 38"/>
          <p:cNvSpPr/>
          <p:nvPr/>
        </p:nvSpPr>
        <p:spPr>
          <a:xfrm>
            <a:off x="728242" y="2248929"/>
            <a:ext cx="1527302" cy="457200"/>
          </a:xfrm>
          <a:prstGeom prst="snip2Diag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smtClean="0"/>
              <a:t>2_</a:t>
            </a:r>
            <a:r>
              <a:rPr lang="ko-KR" altLang="en-US" sz="1500" smtClean="0"/>
              <a:t>파일</a:t>
            </a:r>
            <a:r>
              <a:rPr lang="en-US" altLang="ko-KR" sz="1500"/>
              <a:t>2</a:t>
            </a:r>
            <a:r>
              <a:rPr lang="en-US" altLang="ko-KR" sz="1500" smtClean="0"/>
              <a:t>.data</a:t>
            </a:r>
            <a:endParaRPr lang="ko-KR" altLang="en-US" sz="1500"/>
          </a:p>
        </p:txBody>
      </p:sp>
      <p:sp>
        <p:nvSpPr>
          <p:cNvPr id="42" name="대각선 방향의 모서리가 잘린 사각형 41"/>
          <p:cNvSpPr/>
          <p:nvPr/>
        </p:nvSpPr>
        <p:spPr>
          <a:xfrm>
            <a:off x="728242" y="2706129"/>
            <a:ext cx="1527302" cy="457200"/>
          </a:xfrm>
          <a:prstGeom prst="snip2Diag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smtClean="0"/>
              <a:t>2_</a:t>
            </a:r>
            <a:r>
              <a:rPr lang="ko-KR" altLang="en-US" sz="1500" smtClean="0"/>
              <a:t>파일</a:t>
            </a:r>
            <a:r>
              <a:rPr lang="en-US" altLang="ko-KR" sz="1500"/>
              <a:t>3</a:t>
            </a:r>
            <a:r>
              <a:rPr lang="en-US" altLang="ko-KR" sz="1500" smtClean="0"/>
              <a:t>.data</a:t>
            </a:r>
            <a:endParaRPr lang="ko-KR" altLang="en-US" sz="1500"/>
          </a:p>
        </p:txBody>
      </p:sp>
      <p:sp>
        <p:nvSpPr>
          <p:cNvPr id="48" name="대각선 방향의 모서리가 잘린 사각형 47"/>
          <p:cNvSpPr/>
          <p:nvPr/>
        </p:nvSpPr>
        <p:spPr>
          <a:xfrm>
            <a:off x="2827567" y="3428908"/>
            <a:ext cx="8447074" cy="367393"/>
          </a:xfrm>
          <a:prstGeom prst="snip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smtClean="0"/>
              <a:t>gRPC </a:t>
            </a:r>
            <a:r>
              <a:rPr lang="ko-KR" altLang="en-US" sz="1500" smtClean="0"/>
              <a:t>양방향 스트리밍</a:t>
            </a:r>
            <a:endParaRPr lang="ko-KR" altLang="en-US" sz="1500"/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2255544" y="2027478"/>
            <a:ext cx="780619" cy="141028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3" idx="0"/>
          </p:cNvCxnSpPr>
          <p:nvPr/>
        </p:nvCxnSpPr>
        <p:spPr>
          <a:xfrm flipV="1">
            <a:off x="2255544" y="3813875"/>
            <a:ext cx="780619" cy="154484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endCxn id="56" idx="1"/>
          </p:cNvCxnSpPr>
          <p:nvPr/>
        </p:nvCxnSpPr>
        <p:spPr>
          <a:xfrm flipV="1">
            <a:off x="3036163" y="1785720"/>
            <a:ext cx="1085323" cy="200186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대각선 방향의 모서리가 잘린 사각형 55"/>
          <p:cNvSpPr/>
          <p:nvPr/>
        </p:nvSpPr>
        <p:spPr>
          <a:xfrm>
            <a:off x="3142695" y="1328520"/>
            <a:ext cx="1957582" cy="457200"/>
          </a:xfrm>
          <a:prstGeom prst="snip2Diag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smtClean="0"/>
              <a:t>1_</a:t>
            </a:r>
            <a:r>
              <a:rPr lang="ko-KR" altLang="en-US" sz="1500" smtClean="0"/>
              <a:t>파일</a:t>
            </a:r>
            <a:r>
              <a:rPr lang="en-US" altLang="ko-KR" sz="1500" smtClean="0"/>
              <a:t>1_</a:t>
            </a:r>
            <a:r>
              <a:rPr lang="ko-KR" altLang="en-US" sz="1500" smtClean="0"/>
              <a:t>출처</a:t>
            </a:r>
            <a:r>
              <a:rPr lang="en-US" altLang="ko-KR" sz="1500" smtClean="0"/>
              <a:t>2.data</a:t>
            </a:r>
            <a:endParaRPr lang="ko-KR" altLang="en-US" sz="1500"/>
          </a:p>
        </p:txBody>
      </p:sp>
      <p:cxnSp>
        <p:nvCxnSpPr>
          <p:cNvPr id="57" name="직선 화살표 연결선 56"/>
          <p:cNvCxnSpPr>
            <a:endCxn id="61" idx="3"/>
          </p:cNvCxnSpPr>
          <p:nvPr/>
        </p:nvCxnSpPr>
        <p:spPr>
          <a:xfrm>
            <a:off x="3036163" y="3446482"/>
            <a:ext cx="1085323" cy="214445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1" name="대각선 방향의 모서리가 잘린 사각형 60"/>
          <p:cNvSpPr/>
          <p:nvPr/>
        </p:nvSpPr>
        <p:spPr>
          <a:xfrm>
            <a:off x="3142695" y="5590940"/>
            <a:ext cx="1957582" cy="457200"/>
          </a:xfrm>
          <a:prstGeom prst="snip2Diag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smtClean="0"/>
              <a:t>2_</a:t>
            </a:r>
            <a:r>
              <a:rPr lang="ko-KR" altLang="en-US" sz="1500" smtClean="0"/>
              <a:t>파일</a:t>
            </a:r>
            <a:r>
              <a:rPr lang="en-US" altLang="ko-KR" sz="1500" smtClean="0"/>
              <a:t>1_</a:t>
            </a:r>
            <a:r>
              <a:rPr lang="ko-KR" altLang="en-US" sz="1500" smtClean="0"/>
              <a:t>출처</a:t>
            </a:r>
            <a:r>
              <a:rPr lang="en-US" altLang="ko-KR" sz="1500" smtClean="0"/>
              <a:t>1.data</a:t>
            </a:r>
            <a:endParaRPr lang="ko-KR" altLang="en-US" sz="1500"/>
          </a:p>
        </p:txBody>
      </p:sp>
      <p:cxnSp>
        <p:nvCxnSpPr>
          <p:cNvPr id="65" name="직선 화살표 연결선 64"/>
          <p:cNvCxnSpPr/>
          <p:nvPr/>
        </p:nvCxnSpPr>
        <p:spPr>
          <a:xfrm>
            <a:off x="2255544" y="2470726"/>
            <a:ext cx="2948468" cy="94466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V="1">
            <a:off x="2255544" y="3802919"/>
            <a:ext cx="2951940" cy="116173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>
            <a:off x="5176326" y="3425723"/>
            <a:ext cx="1127464" cy="215126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대각선 방향의 모서리가 잘린 사각형 70"/>
          <p:cNvSpPr/>
          <p:nvPr/>
        </p:nvSpPr>
        <p:spPr>
          <a:xfrm>
            <a:off x="5204012" y="5587318"/>
            <a:ext cx="2112477" cy="457200"/>
          </a:xfrm>
          <a:prstGeom prst="snip2Diag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smtClean="0"/>
              <a:t>2_</a:t>
            </a:r>
            <a:r>
              <a:rPr lang="ko-KR" altLang="en-US" sz="1500" smtClean="0"/>
              <a:t>파일</a:t>
            </a:r>
            <a:r>
              <a:rPr lang="en-US" altLang="ko-KR" sz="1500" smtClean="0"/>
              <a:t>2_</a:t>
            </a:r>
            <a:r>
              <a:rPr lang="ko-KR" altLang="en-US" sz="1500" smtClean="0"/>
              <a:t>출처</a:t>
            </a:r>
            <a:r>
              <a:rPr lang="en-US" altLang="ko-KR" sz="1500" smtClean="0"/>
              <a:t>1.data</a:t>
            </a:r>
            <a:endParaRPr lang="ko-KR" altLang="en-US" sz="1500"/>
          </a:p>
        </p:txBody>
      </p:sp>
      <p:cxnSp>
        <p:nvCxnSpPr>
          <p:cNvPr id="72" name="직선 화살표 연결선 71"/>
          <p:cNvCxnSpPr/>
          <p:nvPr/>
        </p:nvCxnSpPr>
        <p:spPr>
          <a:xfrm flipV="1">
            <a:off x="5207484" y="1785720"/>
            <a:ext cx="1127464" cy="200186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4" name="대각선 방향의 모서리가 잘린 사각형 73"/>
          <p:cNvSpPr/>
          <p:nvPr/>
        </p:nvSpPr>
        <p:spPr>
          <a:xfrm>
            <a:off x="5204012" y="1335496"/>
            <a:ext cx="2112477" cy="457200"/>
          </a:xfrm>
          <a:prstGeom prst="snip2Diag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smtClean="0"/>
              <a:t>1_</a:t>
            </a:r>
            <a:r>
              <a:rPr lang="ko-KR" altLang="en-US" sz="1500" smtClean="0"/>
              <a:t>파일</a:t>
            </a:r>
            <a:r>
              <a:rPr lang="en-US" altLang="ko-KR" sz="1500" smtClean="0"/>
              <a:t>2_</a:t>
            </a:r>
            <a:r>
              <a:rPr lang="ko-KR" altLang="en-US" sz="1500" smtClean="0"/>
              <a:t>출처</a:t>
            </a:r>
            <a:r>
              <a:rPr lang="en-US" altLang="ko-KR" sz="1500" smtClean="0"/>
              <a:t>2.data</a:t>
            </a:r>
            <a:endParaRPr lang="ko-KR" altLang="en-US" sz="1500"/>
          </a:p>
        </p:txBody>
      </p:sp>
      <p:cxnSp>
        <p:nvCxnSpPr>
          <p:cNvPr id="75" name="직선 화살표 연결선 74"/>
          <p:cNvCxnSpPr>
            <a:stCxn id="37" idx="0"/>
          </p:cNvCxnSpPr>
          <p:nvPr/>
        </p:nvCxnSpPr>
        <p:spPr>
          <a:xfrm flipV="1">
            <a:off x="2255544" y="3801076"/>
            <a:ext cx="5060945" cy="65068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2255544" y="2951938"/>
            <a:ext cx="5060945" cy="45314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endCxn id="78" idx="1"/>
          </p:cNvCxnSpPr>
          <p:nvPr/>
        </p:nvCxnSpPr>
        <p:spPr>
          <a:xfrm flipV="1">
            <a:off x="7319961" y="1792696"/>
            <a:ext cx="1094058" cy="198456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대각선 방향의 모서리가 잘린 사각형 77"/>
          <p:cNvSpPr/>
          <p:nvPr/>
        </p:nvSpPr>
        <p:spPr>
          <a:xfrm>
            <a:off x="7420223" y="1335496"/>
            <a:ext cx="1987591" cy="457200"/>
          </a:xfrm>
          <a:prstGeom prst="snip2Diag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smtClean="0"/>
              <a:t>1_</a:t>
            </a:r>
            <a:r>
              <a:rPr lang="ko-KR" altLang="en-US" sz="1500" smtClean="0"/>
              <a:t>파일</a:t>
            </a:r>
            <a:r>
              <a:rPr lang="en-US" altLang="ko-KR" sz="1500" smtClean="0"/>
              <a:t>3_</a:t>
            </a:r>
            <a:r>
              <a:rPr lang="ko-KR" altLang="en-US" sz="1500" smtClean="0"/>
              <a:t>출처</a:t>
            </a:r>
            <a:r>
              <a:rPr lang="en-US" altLang="ko-KR" sz="1500" smtClean="0"/>
              <a:t>2.data</a:t>
            </a:r>
            <a:endParaRPr lang="ko-KR" altLang="en-US" sz="1500"/>
          </a:p>
        </p:txBody>
      </p:sp>
      <p:sp>
        <p:nvSpPr>
          <p:cNvPr id="81" name="대각선 방향의 모서리가 잘린 사각형 80"/>
          <p:cNvSpPr/>
          <p:nvPr/>
        </p:nvSpPr>
        <p:spPr>
          <a:xfrm>
            <a:off x="7420223" y="5587318"/>
            <a:ext cx="1987591" cy="457200"/>
          </a:xfrm>
          <a:prstGeom prst="snip2Diag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smtClean="0"/>
              <a:t>2_</a:t>
            </a:r>
            <a:r>
              <a:rPr lang="ko-KR" altLang="en-US" sz="1500" smtClean="0"/>
              <a:t>파일</a:t>
            </a:r>
            <a:r>
              <a:rPr lang="en-US" altLang="ko-KR" sz="1500" smtClean="0"/>
              <a:t>3_</a:t>
            </a:r>
            <a:r>
              <a:rPr lang="ko-KR" altLang="en-US" sz="1500" smtClean="0"/>
              <a:t>출처</a:t>
            </a:r>
            <a:r>
              <a:rPr lang="en-US" altLang="ko-KR" sz="1500"/>
              <a:t>1</a:t>
            </a:r>
            <a:r>
              <a:rPr lang="en-US" altLang="ko-KR" sz="1500" smtClean="0"/>
              <a:t>.data</a:t>
            </a:r>
            <a:endParaRPr lang="ko-KR" altLang="en-US" sz="1500"/>
          </a:p>
        </p:txBody>
      </p:sp>
      <p:cxnSp>
        <p:nvCxnSpPr>
          <p:cNvPr id="82" name="직선 화살표 연결선 81"/>
          <p:cNvCxnSpPr>
            <a:endCxn id="81" idx="3"/>
          </p:cNvCxnSpPr>
          <p:nvPr/>
        </p:nvCxnSpPr>
        <p:spPr>
          <a:xfrm>
            <a:off x="7316489" y="3453626"/>
            <a:ext cx="1097530" cy="213369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5" name="대각선 방향의 모서리가 잘린 사각형 94"/>
          <p:cNvSpPr/>
          <p:nvPr/>
        </p:nvSpPr>
        <p:spPr>
          <a:xfrm>
            <a:off x="9508076" y="1380399"/>
            <a:ext cx="1541503" cy="367393"/>
          </a:xfrm>
          <a:prstGeom prst="snip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smtClean="0"/>
              <a:t>CloseSend</a:t>
            </a:r>
            <a:endParaRPr lang="ko-KR" altLang="en-US" sz="1500"/>
          </a:p>
        </p:txBody>
      </p:sp>
      <p:sp>
        <p:nvSpPr>
          <p:cNvPr id="96" name="대각선 방향의 모서리가 잘린 사각형 95"/>
          <p:cNvSpPr/>
          <p:nvPr/>
        </p:nvSpPr>
        <p:spPr>
          <a:xfrm>
            <a:off x="9508075" y="5632221"/>
            <a:ext cx="1541503" cy="367393"/>
          </a:xfrm>
          <a:prstGeom prst="snip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smtClean="0"/>
              <a:t>CloseSend</a:t>
            </a:r>
            <a:endParaRPr lang="ko-KR" altLang="en-US" sz="1500"/>
          </a:p>
        </p:txBody>
      </p:sp>
    </p:spTree>
    <p:extLst>
      <p:ext uri="{BB962C8B-B14F-4D97-AF65-F5344CB8AC3E}">
        <p14:creationId xmlns:p14="http://schemas.microsoft.com/office/powerpoint/2010/main" val="146258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38256" y="2902021"/>
            <a:ext cx="229902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en-US" altLang="ko-KR" sz="40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40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합치기</a:t>
            </a:r>
            <a:endParaRPr lang="en-US" altLang="ko-KR" sz="400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507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0484" y="734786"/>
            <a:ext cx="103332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합치기 과정</a:t>
            </a:r>
            <a:endParaRPr lang="en-US" altLang="ko-KR" smtClean="0"/>
          </a:p>
          <a:p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 smtClean="0"/>
              <a:t>각각의 분할 파일들은 최대 </a:t>
            </a:r>
            <a:r>
              <a:rPr lang="en-US" altLang="ko-KR" smtClean="0"/>
              <a:t>32MB</a:t>
            </a:r>
            <a:r>
              <a:rPr lang="ko-KR" altLang="en-US" smtClean="0"/>
              <a:t>의 크기를 가진다</a:t>
            </a:r>
            <a:endParaRPr lang="en-US" altLang="ko-KR" smtClean="0"/>
          </a:p>
          <a:p>
            <a:pPr marL="742950" lvl="1" indent="-285750">
              <a:buFontTx/>
              <a:buChar char="-"/>
            </a:pPr>
            <a:r>
              <a:rPr lang="ko-KR" altLang="en-US" smtClean="0"/>
              <a:t>파일을 읽어들여 </a:t>
            </a:r>
            <a:r>
              <a:rPr lang="en-US" altLang="ko-KR" smtClean="0"/>
              <a:t>1GB </a:t>
            </a:r>
            <a:r>
              <a:rPr lang="ko-KR" altLang="en-US" smtClean="0"/>
              <a:t>가 넘지 않을 때 까지의 분할 파일들을 불러들인다</a:t>
            </a:r>
            <a:endParaRPr lang="en-US" altLang="ko-KR"/>
          </a:p>
          <a:p>
            <a:pPr marL="742950" lvl="1" indent="-285750">
              <a:buFontTx/>
              <a:buChar char="-"/>
            </a:pPr>
            <a:r>
              <a:rPr lang="ko-KR" altLang="en-US" smtClean="0"/>
              <a:t>각각의 머신은 </a:t>
            </a:r>
            <a:r>
              <a:rPr lang="en-US" altLang="ko-KR" smtClean="0"/>
              <a:t>1GB</a:t>
            </a:r>
            <a:r>
              <a:rPr lang="ko-KR" altLang="en-US" smtClean="0"/>
              <a:t>의 가용 메모리가 있다고 가정하고 합친다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 smtClean="0"/>
              <a:t>이미 부분 정렬이 완료된 </a:t>
            </a:r>
            <a:r>
              <a:rPr lang="en-US" altLang="ko-KR" smtClean="0"/>
              <a:t>1GB</a:t>
            </a:r>
            <a:r>
              <a:rPr lang="ko-KR" altLang="en-US" smtClean="0"/>
              <a:t>의 데이터들끼리의 정렬 및 분할은 네트워크 통신이 없다는 점을 제외하면 전체 정렬 정렬 과정과 같다</a:t>
            </a:r>
            <a:endParaRPr lang="en-US" altLang="ko-KR" smtClean="0"/>
          </a:p>
          <a:p>
            <a:pPr marL="742950" lvl="1" indent="-285750">
              <a:buFontTx/>
              <a:buChar char="-"/>
            </a:pPr>
            <a:r>
              <a:rPr lang="ko-KR" altLang="en-US"/>
              <a:t>대략 테라 정렬의 경우에 각 노드가 약 </a:t>
            </a:r>
            <a:r>
              <a:rPr lang="en-US" altLang="ko-KR"/>
              <a:t>100GB </a:t>
            </a:r>
            <a:r>
              <a:rPr lang="ko-KR" altLang="en-US"/>
              <a:t>정도의 데이터를 갖게 된다</a:t>
            </a:r>
            <a:endParaRPr lang="en-US" altLang="ko-KR"/>
          </a:p>
          <a:p>
            <a:pPr marL="742950" lvl="1" indent="-285750">
              <a:buFontTx/>
              <a:buChar char="-"/>
            </a:pPr>
            <a:r>
              <a:rPr lang="en-US" altLang="ko-KR"/>
              <a:t>(</a:t>
            </a:r>
            <a:r>
              <a:rPr lang="ko-KR" altLang="en-US"/>
              <a:t>매개변수화 하여 잘 계산할 수 있다</a:t>
            </a:r>
            <a:r>
              <a:rPr lang="en-US" altLang="ko-KR"/>
              <a:t>)</a:t>
            </a:r>
          </a:p>
          <a:p>
            <a:pPr marL="742950" lvl="1" indent="-285750">
              <a:buFontTx/>
              <a:buChar char="-"/>
            </a:pPr>
            <a:r>
              <a:rPr lang="ko-KR" altLang="en-US"/>
              <a:t>이 경우 키 범위를 다시 </a:t>
            </a:r>
            <a:r>
              <a:rPr lang="en-US" altLang="ko-KR"/>
              <a:t>K</a:t>
            </a:r>
            <a:r>
              <a:rPr lang="ko-KR" altLang="en-US" smtClean="0"/>
              <a:t>분할 </a:t>
            </a:r>
            <a:r>
              <a:rPr lang="en-US" altLang="ko-KR" smtClean="0"/>
              <a:t>(K = 100</a:t>
            </a:r>
            <a:r>
              <a:rPr lang="ko-KR" altLang="en-US" smtClean="0"/>
              <a:t>이 위의 숫자에선 적당하다</a:t>
            </a:r>
            <a:r>
              <a:rPr lang="en-US" altLang="ko-KR" smtClean="0"/>
              <a:t>)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 smtClean="0"/>
              <a:t>합친 파일들을 모두 </a:t>
            </a:r>
            <a:r>
              <a:rPr lang="en-US" altLang="ko-KR" smtClean="0"/>
              <a:t>K </a:t>
            </a:r>
            <a:r>
              <a:rPr lang="ko-KR" altLang="en-US" smtClean="0"/>
              <a:t>분할하고 파일 이름에 키범위에 해당하는 접두어를 붙인다</a:t>
            </a:r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ko-KR" altLang="en-US" smtClean="0"/>
              <a:t>이제 접두어로 시작하는 모든 파일을 불러들여도 메모리 범위를 초과하지 않기 때문에</a:t>
            </a:r>
            <a:r>
              <a:rPr lang="en-US" altLang="ko-KR"/>
              <a:t> </a:t>
            </a:r>
            <a:r>
              <a:rPr lang="ko-KR" altLang="en-US" smtClean="0"/>
              <a:t>모두 로드하여 하나의 파일로 합친다</a:t>
            </a:r>
            <a:endParaRPr lang="en-US" altLang="ko-KR"/>
          </a:p>
          <a:p>
            <a:pPr marL="742950" lvl="1" indent="-285750">
              <a:buFontTx/>
              <a:buChar char="-"/>
            </a:pP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213917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6571" y="285750"/>
            <a:ext cx="699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노예 노드에서의 합치기 </a:t>
            </a:r>
            <a:r>
              <a:rPr lang="en-US" altLang="ko-KR" smtClean="0"/>
              <a:t>(1/2)</a:t>
            </a:r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878892" y="4143652"/>
            <a:ext cx="1741714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노예 노드 </a:t>
            </a:r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653143" y="899635"/>
            <a:ext cx="3471379" cy="1102459"/>
            <a:chOff x="2539093" y="4747735"/>
            <a:chExt cx="3471379" cy="1102459"/>
          </a:xfrm>
        </p:grpSpPr>
        <p:grpSp>
          <p:nvGrpSpPr>
            <p:cNvPr id="40" name="그룹 39"/>
            <p:cNvGrpSpPr/>
            <p:nvPr/>
          </p:nvGrpSpPr>
          <p:grpSpPr>
            <a:xfrm>
              <a:off x="2539093" y="4747735"/>
              <a:ext cx="3471379" cy="367394"/>
              <a:chOff x="2476885" y="4747735"/>
              <a:chExt cx="3471379" cy="367394"/>
            </a:xfrm>
          </p:grpSpPr>
          <p:sp>
            <p:nvSpPr>
              <p:cNvPr id="49" name="대각선 방향의 모서리가 잘린 사각형 48"/>
              <p:cNvSpPr/>
              <p:nvPr/>
            </p:nvSpPr>
            <p:spPr>
              <a:xfrm>
                <a:off x="3775007" y="4747736"/>
                <a:ext cx="2173257" cy="367393"/>
              </a:xfrm>
              <a:prstGeom prst="snip2Diag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smtClean="0"/>
                  <a:t>시작 범위</a:t>
                </a:r>
                <a:r>
                  <a:rPr lang="en-US" altLang="ko-KR" sz="1500" smtClean="0"/>
                  <a:t>, </a:t>
                </a:r>
                <a:r>
                  <a:rPr lang="ko-KR" altLang="en-US" sz="1500" smtClean="0"/>
                  <a:t>끝범위</a:t>
                </a:r>
                <a:endParaRPr lang="ko-KR" altLang="en-US" sz="1500"/>
              </a:p>
            </p:txBody>
          </p:sp>
          <p:sp>
            <p:nvSpPr>
              <p:cNvPr id="50" name="대각선 방향의 모서리가 잘린 사각형 49"/>
              <p:cNvSpPr/>
              <p:nvPr/>
            </p:nvSpPr>
            <p:spPr>
              <a:xfrm>
                <a:off x="2476885" y="4747735"/>
                <a:ext cx="1298122" cy="367393"/>
              </a:xfrm>
              <a:prstGeom prst="snip2Diag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smtClean="0"/>
                  <a:t>노예 주소 </a:t>
                </a:r>
                <a:r>
                  <a:rPr lang="en-US" altLang="ko-KR" sz="1500" smtClean="0"/>
                  <a:t>1</a:t>
                </a:r>
                <a:endParaRPr lang="ko-KR" altLang="en-US" sz="1500"/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2539093" y="5110165"/>
              <a:ext cx="3471379" cy="367394"/>
              <a:chOff x="2476885" y="4747735"/>
              <a:chExt cx="3471379" cy="367394"/>
            </a:xfrm>
          </p:grpSpPr>
          <p:sp>
            <p:nvSpPr>
              <p:cNvPr id="46" name="대각선 방향의 모서리가 잘린 사각형 45"/>
              <p:cNvSpPr/>
              <p:nvPr/>
            </p:nvSpPr>
            <p:spPr>
              <a:xfrm>
                <a:off x="3775007" y="4747736"/>
                <a:ext cx="2173257" cy="367393"/>
              </a:xfrm>
              <a:prstGeom prst="snip2Diag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smtClean="0"/>
                  <a:t>시작 범위</a:t>
                </a:r>
                <a:r>
                  <a:rPr lang="en-US" altLang="ko-KR" sz="1500" smtClean="0"/>
                  <a:t>, </a:t>
                </a:r>
                <a:r>
                  <a:rPr lang="ko-KR" altLang="en-US" sz="1500" smtClean="0"/>
                  <a:t>끝범위</a:t>
                </a:r>
                <a:endParaRPr lang="ko-KR" altLang="en-US" sz="1500"/>
              </a:p>
            </p:txBody>
          </p:sp>
          <p:sp>
            <p:nvSpPr>
              <p:cNvPr id="47" name="대각선 방향의 모서리가 잘린 사각형 46"/>
              <p:cNvSpPr/>
              <p:nvPr/>
            </p:nvSpPr>
            <p:spPr>
              <a:xfrm>
                <a:off x="2476885" y="4747735"/>
                <a:ext cx="1298122" cy="367393"/>
              </a:xfrm>
              <a:prstGeom prst="snip2Diag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smtClean="0"/>
                  <a:t>노예 주소 </a:t>
                </a:r>
                <a:r>
                  <a:rPr lang="en-US" altLang="ko-KR" sz="1500" smtClean="0"/>
                  <a:t>2</a:t>
                </a:r>
                <a:endParaRPr lang="ko-KR" altLang="en-US" sz="1500"/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2539093" y="5482800"/>
              <a:ext cx="3471379" cy="367394"/>
              <a:chOff x="2476885" y="4747735"/>
              <a:chExt cx="3471379" cy="367394"/>
            </a:xfrm>
          </p:grpSpPr>
          <p:sp>
            <p:nvSpPr>
              <p:cNvPr id="44" name="대각선 방향의 모서리가 잘린 사각형 43"/>
              <p:cNvSpPr/>
              <p:nvPr/>
            </p:nvSpPr>
            <p:spPr>
              <a:xfrm>
                <a:off x="3775007" y="4747736"/>
                <a:ext cx="2173257" cy="367393"/>
              </a:xfrm>
              <a:prstGeom prst="snip2Diag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smtClean="0"/>
                  <a:t>시작 범위</a:t>
                </a:r>
                <a:r>
                  <a:rPr lang="en-US" altLang="ko-KR" sz="1500" smtClean="0"/>
                  <a:t>, </a:t>
                </a:r>
                <a:r>
                  <a:rPr lang="ko-KR" altLang="en-US" sz="1500" smtClean="0"/>
                  <a:t>끝범위</a:t>
                </a:r>
                <a:endParaRPr lang="ko-KR" altLang="en-US" sz="1500"/>
              </a:p>
            </p:txBody>
          </p:sp>
          <p:sp>
            <p:nvSpPr>
              <p:cNvPr id="45" name="대각선 방향의 모서리가 잘린 사각형 44"/>
              <p:cNvSpPr/>
              <p:nvPr/>
            </p:nvSpPr>
            <p:spPr>
              <a:xfrm>
                <a:off x="2476885" y="4747735"/>
                <a:ext cx="1298122" cy="367393"/>
              </a:xfrm>
              <a:prstGeom prst="snip2Diag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smtClean="0"/>
                  <a:t>노예 주소 </a:t>
                </a:r>
                <a:r>
                  <a:rPr lang="en-US" altLang="ko-KR" sz="1500" smtClean="0"/>
                  <a:t>3</a:t>
                </a:r>
                <a:endParaRPr lang="ko-KR" altLang="en-US" sz="1500"/>
              </a:p>
            </p:txBody>
          </p:sp>
        </p:grpSp>
      </p:grpSp>
      <p:cxnSp>
        <p:nvCxnSpPr>
          <p:cNvPr id="8" name="구부러진 연결선 7"/>
          <p:cNvCxnSpPr>
            <a:stCxn id="33" idx="1"/>
            <a:endCxn id="7" idx="0"/>
          </p:cNvCxnSpPr>
          <p:nvPr/>
        </p:nvCxnSpPr>
        <p:spPr>
          <a:xfrm rot="5400000">
            <a:off x="5455730" y="2648338"/>
            <a:ext cx="1789334" cy="1201295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대각선 방향의 모서리가 잘린 사각형 27"/>
          <p:cNvSpPr/>
          <p:nvPr/>
        </p:nvSpPr>
        <p:spPr>
          <a:xfrm>
            <a:off x="6391580" y="899635"/>
            <a:ext cx="1118929" cy="367393"/>
          </a:xfrm>
          <a:prstGeom prst="snip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/>
              <a:t>범위 </a:t>
            </a:r>
            <a:r>
              <a:rPr lang="en-US" altLang="ko-KR" sz="1500" smtClean="0"/>
              <a:t>1</a:t>
            </a:r>
            <a:endParaRPr lang="ko-KR" altLang="en-US" sz="1500"/>
          </a:p>
        </p:txBody>
      </p:sp>
      <p:cxnSp>
        <p:nvCxnSpPr>
          <p:cNvPr id="29" name="직선 화살표 연결선 28"/>
          <p:cNvCxnSpPr>
            <a:stCxn id="49" idx="0"/>
            <a:endCxn id="28" idx="2"/>
          </p:cNvCxnSpPr>
          <p:nvPr/>
        </p:nvCxnSpPr>
        <p:spPr>
          <a:xfrm flipV="1">
            <a:off x="4124522" y="1083332"/>
            <a:ext cx="2267058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대각선 방향의 모서리가 잘린 사각형 31"/>
          <p:cNvSpPr/>
          <p:nvPr/>
        </p:nvSpPr>
        <p:spPr>
          <a:xfrm>
            <a:off x="6391580" y="1262065"/>
            <a:ext cx="1118929" cy="367393"/>
          </a:xfrm>
          <a:prstGeom prst="snip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/>
              <a:t>범위 </a:t>
            </a:r>
            <a:r>
              <a:rPr lang="en-US" altLang="ko-KR" sz="1500" smtClean="0"/>
              <a:t>2</a:t>
            </a:r>
            <a:endParaRPr lang="ko-KR" altLang="en-US" sz="1500"/>
          </a:p>
        </p:txBody>
      </p:sp>
      <p:sp>
        <p:nvSpPr>
          <p:cNvPr id="33" name="대각선 방향의 모서리가 잘린 사각형 32"/>
          <p:cNvSpPr/>
          <p:nvPr/>
        </p:nvSpPr>
        <p:spPr>
          <a:xfrm>
            <a:off x="6391579" y="1986925"/>
            <a:ext cx="1118929" cy="367393"/>
          </a:xfrm>
          <a:prstGeom prst="snip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/>
              <a:t>범위 </a:t>
            </a:r>
            <a:r>
              <a:rPr lang="en-US" altLang="ko-KR" sz="1500" smtClean="0"/>
              <a:t>K</a:t>
            </a:r>
            <a:endParaRPr lang="ko-KR" altLang="en-US" sz="1500"/>
          </a:p>
        </p:txBody>
      </p:sp>
      <p:sp>
        <p:nvSpPr>
          <p:cNvPr id="34" name="대각선 방향의 모서리가 잘린 사각형 33"/>
          <p:cNvSpPr/>
          <p:nvPr/>
        </p:nvSpPr>
        <p:spPr>
          <a:xfrm>
            <a:off x="6391580" y="1624495"/>
            <a:ext cx="1118929" cy="367393"/>
          </a:xfrm>
          <a:prstGeom prst="snip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smtClean="0"/>
              <a:t>…</a:t>
            </a:r>
            <a:endParaRPr lang="ko-KR" altLang="en-US" sz="1500"/>
          </a:p>
        </p:txBody>
      </p:sp>
      <p:cxnSp>
        <p:nvCxnSpPr>
          <p:cNvPr id="35" name="직선 화살표 연결선 34"/>
          <p:cNvCxnSpPr>
            <a:stCxn id="49" idx="0"/>
            <a:endCxn id="33" idx="2"/>
          </p:cNvCxnSpPr>
          <p:nvPr/>
        </p:nvCxnSpPr>
        <p:spPr>
          <a:xfrm>
            <a:off x="4124522" y="1083333"/>
            <a:ext cx="2267057" cy="108728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49" idx="0"/>
            <a:endCxn id="34" idx="2"/>
          </p:cNvCxnSpPr>
          <p:nvPr/>
        </p:nvCxnSpPr>
        <p:spPr>
          <a:xfrm>
            <a:off x="4124522" y="1083333"/>
            <a:ext cx="2267058" cy="72485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49" idx="0"/>
            <a:endCxn id="32" idx="2"/>
          </p:cNvCxnSpPr>
          <p:nvPr/>
        </p:nvCxnSpPr>
        <p:spPr>
          <a:xfrm>
            <a:off x="4124522" y="1083333"/>
            <a:ext cx="2267058" cy="36242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835891" y="3354154"/>
            <a:ext cx="2202002" cy="2055954"/>
            <a:chOff x="789773" y="2682206"/>
            <a:chExt cx="2202002" cy="2055954"/>
          </a:xfrm>
        </p:grpSpPr>
        <p:sp>
          <p:nvSpPr>
            <p:cNvPr id="52" name="대각선 방향의 모서리가 잘린 사각형 51"/>
            <p:cNvSpPr/>
            <p:nvPr/>
          </p:nvSpPr>
          <p:spPr>
            <a:xfrm>
              <a:off x="789773" y="2682206"/>
              <a:ext cx="2202002" cy="457200"/>
            </a:xfrm>
            <a:prstGeom prst="snip2Diag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smtClean="0"/>
                <a:t>1_</a:t>
              </a:r>
              <a:r>
                <a:rPr lang="ko-KR" altLang="en-US" sz="1500" smtClean="0"/>
                <a:t>파일</a:t>
              </a:r>
              <a:r>
                <a:rPr lang="en-US" altLang="ko-KR" sz="1500" smtClean="0"/>
                <a:t>1_</a:t>
              </a:r>
              <a:r>
                <a:rPr lang="ko-KR" altLang="en-US" sz="1500" smtClean="0"/>
                <a:t>출처</a:t>
              </a:r>
              <a:r>
                <a:rPr lang="en-US" altLang="ko-KR" sz="1500" smtClean="0"/>
                <a:t>10.data</a:t>
              </a:r>
              <a:endParaRPr lang="ko-KR" altLang="en-US" sz="1500"/>
            </a:p>
          </p:txBody>
        </p:sp>
        <p:sp>
          <p:nvSpPr>
            <p:cNvPr id="48" name="대각선 방향의 모서리가 잘린 사각형 47"/>
            <p:cNvSpPr/>
            <p:nvPr/>
          </p:nvSpPr>
          <p:spPr>
            <a:xfrm>
              <a:off x="789773" y="3215124"/>
              <a:ext cx="2202002" cy="457200"/>
            </a:xfrm>
            <a:prstGeom prst="snip2Diag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smtClean="0"/>
                <a:t>1_</a:t>
              </a:r>
              <a:r>
                <a:rPr lang="ko-KR" altLang="en-US" sz="1500" smtClean="0"/>
                <a:t>파일</a:t>
              </a:r>
              <a:r>
                <a:rPr lang="en-US" altLang="ko-KR" sz="1500"/>
                <a:t>4</a:t>
              </a:r>
              <a:r>
                <a:rPr lang="en-US" altLang="ko-KR" sz="1500" smtClean="0"/>
                <a:t>_</a:t>
              </a:r>
              <a:r>
                <a:rPr lang="ko-KR" altLang="en-US" sz="1500" smtClean="0"/>
                <a:t>출처</a:t>
              </a:r>
              <a:r>
                <a:rPr lang="en-US" altLang="ko-KR" sz="1500" smtClean="0"/>
                <a:t>7.data</a:t>
              </a:r>
              <a:endParaRPr lang="ko-KR" altLang="en-US" sz="1500"/>
            </a:p>
          </p:txBody>
        </p:sp>
        <p:sp>
          <p:nvSpPr>
            <p:cNvPr id="53" name="대각선 방향의 모서리가 잘린 사각형 52"/>
            <p:cNvSpPr/>
            <p:nvPr/>
          </p:nvSpPr>
          <p:spPr>
            <a:xfrm>
              <a:off x="789773" y="3748042"/>
              <a:ext cx="2202002" cy="457200"/>
            </a:xfrm>
            <a:prstGeom prst="snip2Diag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smtClean="0"/>
                <a:t>….</a:t>
              </a:r>
              <a:endParaRPr lang="ko-KR" altLang="en-US" sz="1500"/>
            </a:p>
          </p:txBody>
        </p:sp>
        <p:sp>
          <p:nvSpPr>
            <p:cNvPr id="54" name="대각선 방향의 모서리가 잘린 사각형 53"/>
            <p:cNvSpPr/>
            <p:nvPr/>
          </p:nvSpPr>
          <p:spPr>
            <a:xfrm>
              <a:off x="789773" y="4280960"/>
              <a:ext cx="2202002" cy="457200"/>
            </a:xfrm>
            <a:prstGeom prst="snip2Diag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smtClean="0"/>
                <a:t>1_</a:t>
              </a:r>
              <a:r>
                <a:rPr lang="ko-KR" altLang="en-US" sz="1500" smtClean="0"/>
                <a:t>파일</a:t>
              </a:r>
              <a:r>
                <a:rPr lang="en-US" altLang="ko-KR" sz="1500"/>
                <a:t>5</a:t>
              </a:r>
              <a:r>
                <a:rPr lang="en-US" altLang="ko-KR" sz="1500" smtClean="0"/>
                <a:t>_</a:t>
              </a:r>
              <a:r>
                <a:rPr lang="ko-KR" altLang="en-US" sz="1500" smtClean="0"/>
                <a:t>출처</a:t>
              </a:r>
              <a:r>
                <a:rPr lang="en-US" altLang="ko-KR" sz="1500"/>
                <a:t>6</a:t>
              </a:r>
              <a:r>
                <a:rPr lang="en-US" altLang="ko-KR" sz="1500" smtClean="0"/>
                <a:t>.data</a:t>
              </a:r>
              <a:endParaRPr lang="ko-KR" altLang="en-US" sz="1500"/>
            </a:p>
          </p:txBody>
        </p:sp>
      </p:grpSp>
      <p:sp>
        <p:nvSpPr>
          <p:cNvPr id="19" name="오른쪽 중괄호 18"/>
          <p:cNvSpPr/>
          <p:nvPr/>
        </p:nvSpPr>
        <p:spPr>
          <a:xfrm>
            <a:off x="3204839" y="3462291"/>
            <a:ext cx="230819" cy="1819923"/>
          </a:xfrm>
          <a:prstGeom prst="rightBrace">
            <a:avLst>
              <a:gd name="adj1" fmla="val 9294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593360" y="4175833"/>
            <a:ext cx="887767" cy="3928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/>
              <a:t>약</a:t>
            </a:r>
            <a:r>
              <a:rPr lang="en-US" altLang="ko-KR" sz="1500" smtClean="0"/>
              <a:t>1GB</a:t>
            </a:r>
            <a:endParaRPr lang="ko-KR" altLang="en-US" sz="1500"/>
          </a:p>
        </p:txBody>
      </p:sp>
      <p:cxnSp>
        <p:nvCxnSpPr>
          <p:cNvPr id="55" name="직선 화살표 연결선 54"/>
          <p:cNvCxnSpPr>
            <a:stCxn id="21" idx="3"/>
            <a:endCxn id="7" idx="1"/>
          </p:cNvCxnSpPr>
          <p:nvPr/>
        </p:nvCxnSpPr>
        <p:spPr>
          <a:xfrm>
            <a:off x="4481127" y="4372252"/>
            <a:ext cx="397765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1" name="그룹 60"/>
          <p:cNvGrpSpPr/>
          <p:nvPr/>
        </p:nvGrpSpPr>
        <p:grpSpPr>
          <a:xfrm>
            <a:off x="7983895" y="3354154"/>
            <a:ext cx="2202002" cy="2055954"/>
            <a:chOff x="789773" y="2682206"/>
            <a:chExt cx="2202002" cy="2055954"/>
          </a:xfrm>
        </p:grpSpPr>
        <p:sp>
          <p:nvSpPr>
            <p:cNvPr id="65" name="대각선 방향의 모서리가 잘린 사각형 64"/>
            <p:cNvSpPr/>
            <p:nvPr/>
          </p:nvSpPr>
          <p:spPr>
            <a:xfrm>
              <a:off x="789773" y="2682206"/>
              <a:ext cx="2202002" cy="457200"/>
            </a:xfrm>
            <a:prstGeom prst="snip2Diag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smtClean="0"/>
                <a:t>1_</a:t>
              </a:r>
              <a:r>
                <a:rPr lang="ko-KR" altLang="en-US" sz="1500" smtClean="0"/>
                <a:t>합친조각</a:t>
              </a:r>
              <a:r>
                <a:rPr lang="en-US" altLang="ko-KR" sz="1500" smtClean="0"/>
                <a:t>1.data</a:t>
              </a:r>
              <a:endParaRPr lang="ko-KR" altLang="en-US" sz="1500"/>
            </a:p>
          </p:txBody>
        </p:sp>
        <p:sp>
          <p:nvSpPr>
            <p:cNvPr id="69" name="대각선 방향의 모서리가 잘린 사각형 68"/>
            <p:cNvSpPr/>
            <p:nvPr/>
          </p:nvSpPr>
          <p:spPr>
            <a:xfrm>
              <a:off x="789773" y="3215124"/>
              <a:ext cx="2202002" cy="457200"/>
            </a:xfrm>
            <a:prstGeom prst="snip2Diag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/>
                <a:t>2</a:t>
              </a:r>
              <a:r>
                <a:rPr lang="en-US" altLang="ko-KR" sz="1500" smtClean="0"/>
                <a:t>_</a:t>
              </a:r>
              <a:r>
                <a:rPr lang="ko-KR" altLang="en-US" sz="1500" smtClean="0"/>
                <a:t>합친조각</a:t>
              </a:r>
              <a:r>
                <a:rPr lang="en-US" altLang="ko-KR" sz="1500"/>
                <a:t>1</a:t>
              </a:r>
              <a:r>
                <a:rPr lang="en-US" altLang="ko-KR" sz="1500" smtClean="0"/>
                <a:t>.data</a:t>
              </a:r>
              <a:endParaRPr lang="ko-KR" altLang="en-US" sz="1500"/>
            </a:p>
          </p:txBody>
        </p:sp>
        <p:sp>
          <p:nvSpPr>
            <p:cNvPr id="70" name="대각선 방향의 모서리가 잘린 사각형 69"/>
            <p:cNvSpPr/>
            <p:nvPr/>
          </p:nvSpPr>
          <p:spPr>
            <a:xfrm>
              <a:off x="789773" y="3748042"/>
              <a:ext cx="2202002" cy="457200"/>
            </a:xfrm>
            <a:prstGeom prst="snip2Diag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smtClean="0"/>
                <a:t>….</a:t>
              </a:r>
              <a:endParaRPr lang="ko-KR" altLang="en-US" sz="1500"/>
            </a:p>
          </p:txBody>
        </p:sp>
        <p:sp>
          <p:nvSpPr>
            <p:cNvPr id="71" name="대각선 방향의 모서리가 잘린 사각형 70"/>
            <p:cNvSpPr/>
            <p:nvPr/>
          </p:nvSpPr>
          <p:spPr>
            <a:xfrm>
              <a:off x="789773" y="4280960"/>
              <a:ext cx="2202002" cy="457200"/>
            </a:xfrm>
            <a:prstGeom prst="snip2Diag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smtClean="0"/>
                <a:t>K_</a:t>
              </a:r>
              <a:r>
                <a:rPr lang="ko-KR" altLang="en-US" sz="1500" smtClean="0"/>
                <a:t>합친조각</a:t>
              </a:r>
              <a:r>
                <a:rPr lang="en-US" altLang="ko-KR" sz="1500" smtClean="0"/>
                <a:t>1.data</a:t>
              </a:r>
              <a:endParaRPr lang="ko-KR" altLang="en-US" sz="1500"/>
            </a:p>
          </p:txBody>
        </p:sp>
      </p:grpSp>
      <p:cxnSp>
        <p:nvCxnSpPr>
          <p:cNvPr id="72" name="직선 화살표 연결선 71"/>
          <p:cNvCxnSpPr>
            <a:stCxn id="7" idx="3"/>
          </p:cNvCxnSpPr>
          <p:nvPr/>
        </p:nvCxnSpPr>
        <p:spPr>
          <a:xfrm flipV="1">
            <a:off x="6620606" y="4372251"/>
            <a:ext cx="1363289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81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38256" y="2902021"/>
            <a:ext cx="1038617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altLang="ko-KR" sz="40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40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프로젝트 설정 및 이용할 라이브러리 선택</a:t>
            </a:r>
            <a:endParaRPr lang="en-US" altLang="ko-KR" sz="40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747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6571" y="285750"/>
            <a:ext cx="699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노예 노드에서의 합치기 </a:t>
            </a:r>
            <a:r>
              <a:rPr lang="en-US" altLang="ko-KR" smtClean="0"/>
              <a:t>(2/2)</a:t>
            </a:r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5088077" y="1705643"/>
            <a:ext cx="1741714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노예 노드 </a:t>
            </a:r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오른쪽 중괄호 18"/>
          <p:cNvSpPr/>
          <p:nvPr/>
        </p:nvSpPr>
        <p:spPr>
          <a:xfrm>
            <a:off x="3036164" y="1024281"/>
            <a:ext cx="230819" cy="1819923"/>
          </a:xfrm>
          <a:prstGeom prst="rightBrace">
            <a:avLst>
              <a:gd name="adj1" fmla="val 9294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화살표 연결선 54"/>
          <p:cNvCxnSpPr>
            <a:stCxn id="51" idx="3"/>
            <a:endCxn id="7" idx="1"/>
          </p:cNvCxnSpPr>
          <p:nvPr/>
        </p:nvCxnSpPr>
        <p:spPr>
          <a:xfrm>
            <a:off x="4275829" y="1934242"/>
            <a:ext cx="812248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1" name="그룹 60"/>
          <p:cNvGrpSpPr/>
          <p:nvPr/>
        </p:nvGrpSpPr>
        <p:grpSpPr>
          <a:xfrm>
            <a:off x="713083" y="868407"/>
            <a:ext cx="2202002" cy="2055954"/>
            <a:chOff x="789773" y="2682206"/>
            <a:chExt cx="2202002" cy="2055954"/>
          </a:xfrm>
        </p:grpSpPr>
        <p:sp>
          <p:nvSpPr>
            <p:cNvPr id="65" name="대각선 방향의 모서리가 잘린 사각형 64"/>
            <p:cNvSpPr/>
            <p:nvPr/>
          </p:nvSpPr>
          <p:spPr>
            <a:xfrm>
              <a:off x="789773" y="2682206"/>
              <a:ext cx="2202002" cy="457200"/>
            </a:xfrm>
            <a:prstGeom prst="snip2Diag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/>
                <a:t>1</a:t>
              </a:r>
              <a:r>
                <a:rPr lang="en-US" altLang="ko-KR" sz="1500" smtClean="0"/>
                <a:t>_</a:t>
              </a:r>
              <a:r>
                <a:rPr lang="ko-KR" altLang="en-US" sz="1500" smtClean="0"/>
                <a:t>합친조각</a:t>
              </a:r>
              <a:r>
                <a:rPr lang="en-US" altLang="ko-KR" sz="1500" smtClean="0"/>
                <a:t>1.data</a:t>
              </a:r>
              <a:endParaRPr lang="ko-KR" altLang="en-US" sz="1500"/>
            </a:p>
          </p:txBody>
        </p:sp>
        <p:sp>
          <p:nvSpPr>
            <p:cNvPr id="69" name="대각선 방향의 모서리가 잘린 사각형 68"/>
            <p:cNvSpPr/>
            <p:nvPr/>
          </p:nvSpPr>
          <p:spPr>
            <a:xfrm>
              <a:off x="789773" y="3215124"/>
              <a:ext cx="2202002" cy="457200"/>
            </a:xfrm>
            <a:prstGeom prst="snip2Diag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smtClean="0"/>
                <a:t>1_</a:t>
              </a:r>
              <a:r>
                <a:rPr lang="ko-KR" altLang="en-US" sz="1500" smtClean="0"/>
                <a:t>합친조각</a:t>
              </a:r>
              <a:r>
                <a:rPr lang="en-US" altLang="ko-KR" sz="1500" smtClean="0"/>
                <a:t>2.data</a:t>
              </a:r>
              <a:endParaRPr lang="ko-KR" altLang="en-US" sz="1500"/>
            </a:p>
          </p:txBody>
        </p:sp>
        <p:sp>
          <p:nvSpPr>
            <p:cNvPr id="70" name="대각선 방향의 모서리가 잘린 사각형 69"/>
            <p:cNvSpPr/>
            <p:nvPr/>
          </p:nvSpPr>
          <p:spPr>
            <a:xfrm>
              <a:off x="789773" y="3748042"/>
              <a:ext cx="2202002" cy="457200"/>
            </a:xfrm>
            <a:prstGeom prst="snip2Diag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smtClean="0"/>
                <a:t>….</a:t>
              </a:r>
              <a:endParaRPr lang="ko-KR" altLang="en-US" sz="1500"/>
            </a:p>
          </p:txBody>
        </p:sp>
        <p:sp>
          <p:nvSpPr>
            <p:cNvPr id="71" name="대각선 방향의 모서리가 잘린 사각형 70"/>
            <p:cNvSpPr/>
            <p:nvPr/>
          </p:nvSpPr>
          <p:spPr>
            <a:xfrm>
              <a:off x="789773" y="4280960"/>
              <a:ext cx="2202002" cy="457200"/>
            </a:xfrm>
            <a:prstGeom prst="snip2Diag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/>
                <a:t>1</a:t>
              </a:r>
              <a:r>
                <a:rPr lang="en-US" altLang="ko-KR" sz="1500" smtClean="0"/>
                <a:t>_</a:t>
              </a:r>
              <a:r>
                <a:rPr lang="ko-KR" altLang="en-US" sz="1500" smtClean="0"/>
                <a:t>합친조각</a:t>
              </a:r>
              <a:r>
                <a:rPr lang="en-US" altLang="ko-KR" sz="1500" smtClean="0"/>
                <a:t>m.data</a:t>
              </a:r>
              <a:endParaRPr lang="ko-KR" altLang="en-US" sz="1500"/>
            </a:p>
          </p:txBody>
        </p:sp>
      </p:grpSp>
      <p:sp>
        <p:nvSpPr>
          <p:cNvPr id="51" name="직사각형 50"/>
          <p:cNvSpPr/>
          <p:nvPr/>
        </p:nvSpPr>
        <p:spPr>
          <a:xfrm>
            <a:off x="3388062" y="1737823"/>
            <a:ext cx="887767" cy="3928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/>
              <a:t>약</a:t>
            </a:r>
            <a:r>
              <a:rPr lang="en-US" altLang="ko-KR" sz="1500" smtClean="0"/>
              <a:t>1GB</a:t>
            </a:r>
            <a:endParaRPr lang="ko-KR" altLang="en-US" sz="1500"/>
          </a:p>
        </p:txBody>
      </p:sp>
      <p:sp>
        <p:nvSpPr>
          <p:cNvPr id="56" name="오른쪽 중괄호 55"/>
          <p:cNvSpPr/>
          <p:nvPr/>
        </p:nvSpPr>
        <p:spPr>
          <a:xfrm>
            <a:off x="3036164" y="4491783"/>
            <a:ext cx="230819" cy="1819923"/>
          </a:xfrm>
          <a:prstGeom prst="rightBrace">
            <a:avLst>
              <a:gd name="adj1" fmla="val 9294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그룹 56"/>
          <p:cNvGrpSpPr/>
          <p:nvPr/>
        </p:nvGrpSpPr>
        <p:grpSpPr>
          <a:xfrm>
            <a:off x="713083" y="4335909"/>
            <a:ext cx="2202002" cy="2055954"/>
            <a:chOff x="789773" y="2682206"/>
            <a:chExt cx="2202002" cy="2055954"/>
          </a:xfrm>
        </p:grpSpPr>
        <p:sp>
          <p:nvSpPr>
            <p:cNvPr id="58" name="대각선 방향의 모서리가 잘린 사각형 57"/>
            <p:cNvSpPr/>
            <p:nvPr/>
          </p:nvSpPr>
          <p:spPr>
            <a:xfrm>
              <a:off x="789773" y="2682206"/>
              <a:ext cx="2202002" cy="457200"/>
            </a:xfrm>
            <a:prstGeom prst="snip2Diag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smtClean="0"/>
                <a:t>K_</a:t>
              </a:r>
              <a:r>
                <a:rPr lang="ko-KR" altLang="en-US" sz="1500" smtClean="0"/>
                <a:t>합친조각</a:t>
              </a:r>
              <a:r>
                <a:rPr lang="en-US" altLang="ko-KR" sz="1500" smtClean="0"/>
                <a:t>1.data</a:t>
              </a:r>
              <a:endParaRPr lang="ko-KR" altLang="en-US" sz="1500"/>
            </a:p>
          </p:txBody>
        </p:sp>
        <p:sp>
          <p:nvSpPr>
            <p:cNvPr id="59" name="대각선 방향의 모서리가 잘린 사각형 58"/>
            <p:cNvSpPr/>
            <p:nvPr/>
          </p:nvSpPr>
          <p:spPr>
            <a:xfrm>
              <a:off x="789773" y="3215124"/>
              <a:ext cx="2202002" cy="457200"/>
            </a:xfrm>
            <a:prstGeom prst="snip2Diag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/>
                <a:t>K</a:t>
              </a:r>
              <a:r>
                <a:rPr lang="en-US" altLang="ko-KR" sz="1500" smtClean="0"/>
                <a:t>_</a:t>
              </a:r>
              <a:r>
                <a:rPr lang="ko-KR" altLang="en-US" sz="1500" smtClean="0"/>
                <a:t>합친조각</a:t>
              </a:r>
              <a:r>
                <a:rPr lang="en-US" altLang="ko-KR" sz="1500" smtClean="0"/>
                <a:t>2.data</a:t>
              </a:r>
              <a:endParaRPr lang="ko-KR" altLang="en-US" sz="1500"/>
            </a:p>
          </p:txBody>
        </p:sp>
        <p:sp>
          <p:nvSpPr>
            <p:cNvPr id="60" name="대각선 방향의 모서리가 잘린 사각형 59"/>
            <p:cNvSpPr/>
            <p:nvPr/>
          </p:nvSpPr>
          <p:spPr>
            <a:xfrm>
              <a:off x="789773" y="3748042"/>
              <a:ext cx="2202002" cy="457200"/>
            </a:xfrm>
            <a:prstGeom prst="snip2Diag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smtClean="0"/>
                <a:t>….</a:t>
              </a:r>
              <a:endParaRPr lang="ko-KR" altLang="en-US" sz="1500"/>
            </a:p>
          </p:txBody>
        </p:sp>
        <p:sp>
          <p:nvSpPr>
            <p:cNvPr id="62" name="대각선 방향의 모서리가 잘린 사각형 61"/>
            <p:cNvSpPr/>
            <p:nvPr/>
          </p:nvSpPr>
          <p:spPr>
            <a:xfrm>
              <a:off x="789773" y="4280960"/>
              <a:ext cx="2202002" cy="457200"/>
            </a:xfrm>
            <a:prstGeom prst="snip2Diag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smtClean="0"/>
                <a:t>K_</a:t>
              </a:r>
              <a:r>
                <a:rPr lang="ko-KR" altLang="en-US" sz="1500" smtClean="0"/>
                <a:t>합친조각</a:t>
              </a:r>
              <a:r>
                <a:rPr lang="en-US" altLang="ko-KR" sz="1500" smtClean="0"/>
                <a:t>n.data</a:t>
              </a:r>
              <a:endParaRPr lang="ko-KR" altLang="en-US" sz="1500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3388062" y="5205325"/>
            <a:ext cx="887767" cy="3928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/>
              <a:t>약</a:t>
            </a:r>
            <a:r>
              <a:rPr lang="en-US" altLang="ko-KR" sz="1500" smtClean="0"/>
              <a:t>1GB</a:t>
            </a:r>
            <a:endParaRPr lang="ko-KR" altLang="en-US" sz="1500"/>
          </a:p>
        </p:txBody>
      </p:sp>
      <p:cxnSp>
        <p:nvCxnSpPr>
          <p:cNvPr id="64" name="직선 화살표 연결선 63"/>
          <p:cNvCxnSpPr>
            <a:stCxn id="63" idx="3"/>
            <a:endCxn id="7" idx="1"/>
          </p:cNvCxnSpPr>
          <p:nvPr/>
        </p:nvCxnSpPr>
        <p:spPr>
          <a:xfrm flipV="1">
            <a:off x="4275829" y="1934243"/>
            <a:ext cx="812248" cy="346750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811045" y="3204839"/>
            <a:ext cx="1" cy="8788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2155670" y="3433716"/>
            <a:ext cx="1232392" cy="39283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smtClean="0"/>
              <a:t>순차적실행</a:t>
            </a:r>
            <a:endParaRPr lang="ko-KR" altLang="en-US" sz="1500"/>
          </a:p>
        </p:txBody>
      </p:sp>
      <p:cxnSp>
        <p:nvCxnSpPr>
          <p:cNvPr id="67" name="직선 화살표 연결선 66"/>
          <p:cNvCxnSpPr>
            <a:stCxn id="7" idx="3"/>
          </p:cNvCxnSpPr>
          <p:nvPr/>
        </p:nvCxnSpPr>
        <p:spPr>
          <a:xfrm flipV="1">
            <a:off x="6829791" y="1934242"/>
            <a:ext cx="1363289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대각선 방향의 모서리가 잘린 사각형 67"/>
          <p:cNvSpPr/>
          <p:nvPr/>
        </p:nvSpPr>
        <p:spPr>
          <a:xfrm>
            <a:off x="8193080" y="1705641"/>
            <a:ext cx="2202002" cy="457200"/>
          </a:xfrm>
          <a:prstGeom prst="snip2Diag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smtClean="0"/>
              <a:t>1.data</a:t>
            </a:r>
            <a:endParaRPr lang="ko-KR" altLang="en-US" sz="1500"/>
          </a:p>
        </p:txBody>
      </p:sp>
      <p:cxnSp>
        <p:nvCxnSpPr>
          <p:cNvPr id="74" name="직선 화살표 연결선 73"/>
          <p:cNvCxnSpPr>
            <a:stCxn id="7" idx="3"/>
          </p:cNvCxnSpPr>
          <p:nvPr/>
        </p:nvCxnSpPr>
        <p:spPr>
          <a:xfrm>
            <a:off x="6829791" y="1934243"/>
            <a:ext cx="1363289" cy="346750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5" name="대각선 방향의 모서리가 잘린 사각형 74"/>
          <p:cNvSpPr/>
          <p:nvPr/>
        </p:nvSpPr>
        <p:spPr>
          <a:xfrm>
            <a:off x="8193080" y="5140962"/>
            <a:ext cx="2202002" cy="457200"/>
          </a:xfrm>
          <a:prstGeom prst="snip2Diag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smtClean="0"/>
              <a:t>K.data</a:t>
            </a:r>
            <a:endParaRPr lang="ko-KR" altLang="en-US" sz="1500"/>
          </a:p>
        </p:txBody>
      </p:sp>
      <p:cxnSp>
        <p:nvCxnSpPr>
          <p:cNvPr id="76" name="직선 연결선 75"/>
          <p:cNvCxnSpPr/>
          <p:nvPr/>
        </p:nvCxnSpPr>
        <p:spPr>
          <a:xfrm>
            <a:off x="9294079" y="2256316"/>
            <a:ext cx="0" cy="276844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19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0485" y="734786"/>
            <a:ext cx="91358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프로젝트 셋업 형태</a:t>
            </a:r>
            <a:r>
              <a:rPr lang="en-US" altLang="ko-KR" smtClean="0"/>
              <a:t>:</a:t>
            </a:r>
            <a:r>
              <a:rPr lang="ko-KR" altLang="en-US" smtClean="0"/>
              <a:t> </a:t>
            </a:r>
            <a:r>
              <a:rPr lang="en-US" altLang="ko-KR" smtClean="0"/>
              <a:t>Master </a:t>
            </a:r>
            <a:r>
              <a:rPr lang="ko-KR" altLang="en-US" smtClean="0"/>
              <a:t>와 </a:t>
            </a:r>
            <a:r>
              <a:rPr lang="en-US" altLang="ko-KR" smtClean="0"/>
              <a:t>Slave </a:t>
            </a:r>
            <a:r>
              <a:rPr lang="ko-KR" altLang="en-US" smtClean="0"/>
              <a:t>두 개의 서브프로젝트 설정</a:t>
            </a:r>
            <a:endParaRPr lang="en-US" altLang="ko-KR" smtClean="0"/>
          </a:p>
          <a:p>
            <a:r>
              <a:rPr lang="ko-KR" altLang="en-US" smtClean="0"/>
              <a:t>공통 컴포넌트가 많아질 경우 </a:t>
            </a:r>
            <a:r>
              <a:rPr lang="en-US" altLang="ko-KR" smtClean="0"/>
              <a:t>Common </a:t>
            </a:r>
            <a:r>
              <a:rPr lang="ko-KR" altLang="en-US" smtClean="0"/>
              <a:t>서브프로젝트를 공유하게 할 예정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Master</a:t>
            </a:r>
            <a:r>
              <a:rPr lang="ko-KR" altLang="en-US" smtClean="0"/>
              <a:t>와 </a:t>
            </a:r>
            <a:r>
              <a:rPr lang="en-US" altLang="ko-KR" smtClean="0"/>
              <a:t>Slave</a:t>
            </a:r>
            <a:r>
              <a:rPr lang="ko-KR" altLang="en-US" smtClean="0"/>
              <a:t>를 따로 패키징할 수 있도록 프로젝트 분리함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먼저 간단한 단방향 데이터조회는 </a:t>
            </a:r>
            <a:r>
              <a:rPr lang="en-US" altLang="ko-KR" smtClean="0"/>
              <a:t>RPC</a:t>
            </a:r>
            <a:r>
              <a:rPr lang="ko-KR" altLang="en-US" smtClean="0"/>
              <a:t>를 통해서</a:t>
            </a:r>
            <a:r>
              <a:rPr lang="en-US" altLang="ko-KR" smtClean="0"/>
              <a:t>, </a:t>
            </a:r>
            <a:r>
              <a:rPr lang="ko-KR" altLang="en-US" smtClean="0"/>
              <a:t>쌍방향 연결은 </a:t>
            </a:r>
            <a:r>
              <a:rPr lang="en-US" altLang="ko-KR" smtClean="0"/>
              <a:t>GRPC Stream</a:t>
            </a:r>
            <a:r>
              <a:rPr lang="ko-KR" altLang="en-US" smtClean="0"/>
              <a:t>으로 할 예정이다</a:t>
            </a:r>
            <a:r>
              <a:rPr lang="en-US" altLang="ko-KR" smtClean="0"/>
              <a:t>. </a:t>
            </a:r>
            <a:r>
              <a:rPr lang="ko-KR" altLang="en-US" smtClean="0"/>
              <a:t>통신할 때의 데이터 직렬화는 </a:t>
            </a:r>
            <a:r>
              <a:rPr lang="en-US" altLang="ko-KR" smtClean="0"/>
              <a:t>Protobuf</a:t>
            </a:r>
            <a:r>
              <a:rPr lang="ko-KR" altLang="en-US" smtClean="0"/>
              <a:t>를 활용한다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=&gt; </a:t>
            </a:r>
            <a:r>
              <a:rPr lang="ko-KR" altLang="en-US" smtClean="0"/>
              <a:t>의존하는 라이브러리의 개수를 줄이기 위함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14534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0485" y="734786"/>
            <a:ext cx="91358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각각의 </a:t>
            </a:r>
            <a:r>
              <a:rPr lang="en-US" altLang="ko-KR" smtClean="0"/>
              <a:t>subproject master </a:t>
            </a:r>
            <a:r>
              <a:rPr lang="ko-KR" altLang="en-US" smtClean="0"/>
              <a:t>와 </a:t>
            </a:r>
            <a:r>
              <a:rPr lang="en-US" altLang="ko-KR" smtClean="0"/>
              <a:t>slave</a:t>
            </a:r>
            <a:r>
              <a:rPr lang="ko-KR" altLang="en-US" smtClean="0"/>
              <a:t>에서 </a:t>
            </a:r>
            <a:r>
              <a:rPr lang="en-US" altLang="ko-KR" smtClean="0"/>
              <a:t>executable </a:t>
            </a:r>
            <a:r>
              <a:rPr lang="ko-KR" altLang="en-US" smtClean="0"/>
              <a:t>제공하기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sbt plugin scala-assembly </a:t>
            </a:r>
            <a:r>
              <a:rPr lang="ko-KR" altLang="en-US" smtClean="0"/>
              <a:t>활용하기 </a:t>
            </a:r>
            <a:r>
              <a:rPr lang="en-US" altLang="ko-KR" smtClean="0"/>
              <a:t>(X): </a:t>
            </a:r>
            <a:r>
              <a:rPr lang="ko-KR" altLang="en-US" smtClean="0"/>
              <a:t>간단한 </a:t>
            </a:r>
            <a:r>
              <a:rPr lang="en-US" altLang="ko-KR" smtClean="0"/>
              <a:t>merge strategy</a:t>
            </a:r>
            <a:r>
              <a:rPr lang="ko-KR" altLang="en-US" smtClean="0"/>
              <a:t>를 사용할 경우에 </a:t>
            </a:r>
            <a:r>
              <a:rPr lang="en-US" altLang="ko-KR" smtClean="0"/>
              <a:t>log4j</a:t>
            </a:r>
            <a:r>
              <a:rPr lang="ko-KR" altLang="en-US" smtClean="0"/>
              <a:t>의 </a:t>
            </a:r>
            <a:r>
              <a:rPr lang="en-US" altLang="ko-KR" smtClean="0"/>
              <a:t>core dependency</a:t>
            </a:r>
            <a:r>
              <a:rPr lang="ko-KR" altLang="en-US" smtClean="0"/>
              <a:t>를 제대로 합칠 수가 없을 뿐만 아니라 </a:t>
            </a:r>
            <a:r>
              <a:rPr lang="en-US" altLang="ko-KR" smtClean="0"/>
              <a:t>dependency</a:t>
            </a:r>
            <a:r>
              <a:rPr lang="ko-KR" altLang="en-US" smtClean="0"/>
              <a:t>가 추가될 경우에 어떤 문제가 발생할 지 예측이 안됨</a:t>
            </a:r>
            <a:r>
              <a:rPr lang="en-US" altLang="ko-KR" smtClean="0"/>
              <a:t>.</a:t>
            </a:r>
          </a:p>
          <a:p>
            <a:r>
              <a:rPr lang="en-US" altLang="ko-KR" smtClean="0">
                <a:hlinkClick r:id="rId2"/>
              </a:rPr>
              <a:t>merge </a:t>
            </a:r>
            <a:r>
              <a:rPr lang="ko-KR" altLang="en-US" smtClean="0">
                <a:hlinkClick r:id="rId2"/>
              </a:rPr>
              <a:t>하는 방법</a:t>
            </a:r>
            <a:r>
              <a:rPr lang="en-US" altLang="ko-KR" smtClean="0"/>
              <a:t> </a:t>
            </a:r>
            <a:r>
              <a:rPr lang="ko-KR" altLang="en-US" smtClean="0"/>
              <a:t>에서 설명하는 대로 </a:t>
            </a:r>
            <a:r>
              <a:rPr lang="en-US" altLang="ko-KR" smtClean="0"/>
              <a:t>merge</a:t>
            </a:r>
            <a:r>
              <a:rPr lang="ko-KR" altLang="en-US" smtClean="0"/>
              <a:t>할 경우 다른 </a:t>
            </a:r>
            <a:r>
              <a:rPr lang="en-US" altLang="ko-KR" smtClean="0"/>
              <a:t>dependency</a:t>
            </a:r>
            <a:r>
              <a:rPr lang="ko-KR" altLang="en-US" smtClean="0"/>
              <a:t>에서 충돌함</a:t>
            </a:r>
            <a:r>
              <a:rPr lang="en-US" altLang="ko-KR" smtClean="0"/>
              <a:t>.</a:t>
            </a:r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sbt plugin scala-native-packager </a:t>
            </a:r>
            <a:r>
              <a:rPr lang="ko-KR" altLang="en-US" smtClean="0"/>
              <a:t>로 변경</a:t>
            </a:r>
            <a:endParaRPr lang="en-US" altLang="ko-KR" smtClean="0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186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38256" y="2902021"/>
            <a:ext cx="712727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</a:t>
            </a:r>
            <a:r>
              <a:rPr lang="ko-KR" altLang="en-US" sz="40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노예 노드의 담당 범위 할당</a:t>
            </a:r>
            <a:endParaRPr lang="en-US" altLang="ko-KR" sz="40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845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6571" y="285750"/>
            <a:ext cx="699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데이터 타입</a:t>
            </a:r>
            <a:endParaRPr lang="en-US" altLang="ko-KR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5364" y="1355271"/>
                <a:ext cx="10030310" cy="2862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mtClean="0"/>
                  <a:t>Key: immutable, comparable by dictionary order, byte sequence, length constraint</a:t>
                </a:r>
              </a:p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mtClean="0"/>
                  <a:t> Scala List[Byte] extends Ordering</a:t>
                </a:r>
              </a:p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mtClean="0"/>
                  <a:t> </a:t>
                </a:r>
                <a:r>
                  <a:rPr lang="ko-KR" altLang="en-US" smtClean="0"/>
                  <a:t>길이 제한을 강제하는 타입</a:t>
                </a:r>
                <a:r>
                  <a:rPr lang="en-US" altLang="ko-KR" smtClean="0"/>
                  <a:t>? constructor</a:t>
                </a:r>
                <a:r>
                  <a:rPr lang="ko-KR" altLang="en-US" smtClean="0"/>
                  <a:t>에 </a:t>
                </a:r>
                <a:r>
                  <a:rPr lang="en-US" altLang="ko-KR" smtClean="0"/>
                  <a:t>require </a:t>
                </a:r>
                <a:r>
                  <a:rPr lang="ko-KR" altLang="en-US" smtClean="0"/>
                  <a:t>활용</a:t>
                </a:r>
                <a:endParaRPr lang="en-US" altLang="ko-KR" smtClean="0"/>
              </a:p>
              <a:p>
                <a:endParaRPr lang="en-US" altLang="ko-KR"/>
              </a:p>
              <a:p>
                <a:r>
                  <a:rPr lang="en-US" altLang="ko-KR" smtClean="0"/>
                  <a:t>Slave: </a:t>
                </a:r>
                <a:endParaRPr lang="en-US" altLang="ko-KR"/>
              </a:p>
              <a:p>
                <a:pPr marL="342900" indent="-342900">
                  <a:buAutoNum type="arabicPeriod"/>
                </a:pPr>
                <a:r>
                  <a:rPr lang="ko-KR" altLang="en-US" smtClean="0"/>
                  <a:t>각 노예 노드의 주소</a:t>
                </a:r>
                <a:endParaRPr lang="en-US" altLang="ko-KR" smtClean="0"/>
              </a:p>
              <a:p>
                <a:pPr marL="342900" indent="-342900">
                  <a:buAutoNum type="arabicPeriod"/>
                </a:pPr>
                <a:r>
                  <a:rPr lang="ko-KR" altLang="en-US" smtClean="0"/>
                  <a:t>각 노예 노드의 범위 할당 정보 저장</a:t>
                </a:r>
                <a:r>
                  <a:rPr lang="en-US" altLang="ko-KR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mtClean="0"/>
                  <a:t> </a:t>
                </a:r>
                <a:r>
                  <a:rPr lang="ko-KR" altLang="en-US" smtClean="0"/>
                  <a:t>노드는 각각의 범위로 조회할 일이 가장 많을 것으로</a:t>
                </a:r>
                <a:endParaRPr lang="en-US" altLang="ko-KR" smtClean="0"/>
              </a:p>
              <a:p>
                <a:r>
                  <a:rPr lang="ko-KR" altLang="en-US" smtClean="0"/>
                  <a:t>예상되므로 </a:t>
                </a:r>
                <a:r>
                  <a:rPr lang="en-US" altLang="ko-KR" smtClean="0"/>
                  <a:t>Map </a:t>
                </a:r>
                <a:r>
                  <a:rPr lang="ko-KR" altLang="en-US" smtClean="0"/>
                  <a:t>활용</a:t>
                </a:r>
                <a:endParaRPr lang="en-US" altLang="ko-KR" smtClean="0"/>
              </a:p>
              <a:p>
                <a:endParaRPr lang="en-US" altLang="ko-KR"/>
              </a:p>
              <a:p>
                <a:r>
                  <a:rPr lang="en-US" altLang="ko-KR" smtClean="0"/>
                  <a:t>key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mtClean="0"/>
                  <a:t> key </a:t>
                </a:r>
                <a:r>
                  <a:rPr lang="ko-KR" altLang="en-US" smtClean="0"/>
                  <a:t>범위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mtClean="0"/>
                  <a:t> </a:t>
                </a:r>
                <a:r>
                  <a:rPr lang="ko-KR" altLang="en-US" smtClean="0"/>
                  <a:t>노예노드 순서로 조회할 수 있는 데이터구조</a:t>
                </a:r>
                <a:endParaRPr lang="en-US" altLang="ko-KR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364" y="1355271"/>
                <a:ext cx="10030310" cy="2862322"/>
              </a:xfrm>
              <a:prstGeom prst="rect">
                <a:avLst/>
              </a:prstGeom>
              <a:blipFill>
                <a:blip r:embed="rId2"/>
                <a:stretch>
                  <a:fillRect l="-608" t="-1064" b="-23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7958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6571" y="285750"/>
            <a:ext cx="699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주인 노드에서 각 노예노드에게 범위 할당</a:t>
            </a:r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979964" y="800101"/>
            <a:ext cx="2579915" cy="457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주인 노드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52451" y="2618015"/>
            <a:ext cx="1741714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노예 노드 </a:t>
            </a:r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7" idx="0"/>
            <a:endCxn id="6" idx="2"/>
          </p:cNvCxnSpPr>
          <p:nvPr/>
        </p:nvCxnSpPr>
        <p:spPr>
          <a:xfrm flipV="1">
            <a:off x="1423308" y="1257301"/>
            <a:ext cx="2846614" cy="1360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2528207" y="2618015"/>
            <a:ext cx="1741714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노예 노드 </a:t>
            </a: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11" idx="0"/>
          </p:cNvCxnSpPr>
          <p:nvPr/>
        </p:nvCxnSpPr>
        <p:spPr>
          <a:xfrm flipV="1">
            <a:off x="3399064" y="1257301"/>
            <a:ext cx="870857" cy="1360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6539591" y="2618015"/>
            <a:ext cx="1741714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노예 노드 </a:t>
            </a:r>
            <a:r>
              <a:rPr lang="en-US" altLang="ko-KR" smtClean="0">
                <a:solidFill>
                  <a:schemeClr val="tx1"/>
                </a:solidFill>
              </a:rPr>
              <a:t>N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>
            <a:stCxn id="14" idx="0"/>
            <a:endCxn id="6" idx="2"/>
          </p:cNvCxnSpPr>
          <p:nvPr/>
        </p:nvCxnSpPr>
        <p:spPr>
          <a:xfrm flipH="1" flipV="1">
            <a:off x="4269922" y="1257301"/>
            <a:ext cx="3140526" cy="1360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4503963" y="2618015"/>
            <a:ext cx="1741714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……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>
            <a:stCxn id="20" idx="0"/>
            <a:endCxn id="6" idx="2"/>
          </p:cNvCxnSpPr>
          <p:nvPr/>
        </p:nvCxnSpPr>
        <p:spPr>
          <a:xfrm flipH="1" flipV="1">
            <a:off x="4269922" y="1257301"/>
            <a:ext cx="1104898" cy="1360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대각선 방향의 모서리가 잘린 사각형 24"/>
          <p:cNvSpPr/>
          <p:nvPr/>
        </p:nvSpPr>
        <p:spPr>
          <a:xfrm>
            <a:off x="2062842" y="1979541"/>
            <a:ext cx="590552" cy="224910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키</a:t>
            </a:r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26" name="TextBox 25"/>
          <p:cNvSpPr txBox="1"/>
          <p:nvPr/>
        </p:nvSpPr>
        <p:spPr>
          <a:xfrm>
            <a:off x="336095" y="3577131"/>
            <a:ext cx="104489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mtClean="0"/>
              <a:t>각 노예노드는 주인 노드에게 샘플링 키 </a:t>
            </a:r>
            <a:r>
              <a:rPr lang="en-US" altLang="ko-KR" smtClean="0"/>
              <a:t>1</a:t>
            </a:r>
            <a:r>
              <a:rPr lang="ko-KR" altLang="en-US" smtClean="0"/>
              <a:t>개를 제출 </a:t>
            </a:r>
            <a:r>
              <a:rPr lang="en-US" altLang="ko-KR" smtClean="0"/>
              <a:t>(</a:t>
            </a:r>
            <a:r>
              <a:rPr lang="ko-KR" altLang="en-US" smtClean="0"/>
              <a:t>가장 간단한 모델</a:t>
            </a:r>
            <a:r>
              <a:rPr lang="en-US" altLang="ko-KR" smtClean="0"/>
              <a:t>)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 smtClean="0"/>
              <a:t>주인 노드가 </a:t>
            </a:r>
            <a:r>
              <a:rPr lang="en-US" altLang="ko-KR" smtClean="0"/>
              <a:t>N</a:t>
            </a:r>
            <a:r>
              <a:rPr lang="ko-KR" altLang="en-US" smtClean="0"/>
              <a:t>개의 키를 각 노드에게서 받으면 키 리스트를 정렬</a:t>
            </a:r>
            <a:endParaRPr lang="en-US" altLang="ko-KR" smtClean="0"/>
          </a:p>
          <a:p>
            <a:pPr marL="342900" indent="-342900">
              <a:buAutoNum type="arabicPeriod"/>
            </a:pPr>
            <a:r>
              <a:rPr lang="ko-KR" altLang="en-US" strike="sngStrike" smtClean="0"/>
              <a:t>노예 노드의 순서는 연결이 빨리 된 순서로 할당한다</a:t>
            </a:r>
            <a:endParaRPr lang="en-US" altLang="ko-KR" strike="sngStrike" smtClean="0"/>
          </a:p>
          <a:p>
            <a:pPr marL="342900" indent="-342900">
              <a:buAutoNum type="arabicPeriod"/>
            </a:pPr>
            <a:r>
              <a:rPr lang="ko-KR" altLang="en-US" smtClean="0"/>
              <a:t>노예 노드의 순서는 키 정렬의 순서와 일치 시킨다</a:t>
            </a:r>
            <a:endParaRPr lang="en-US" altLang="ko-KR" smtClean="0"/>
          </a:p>
          <a:p>
            <a:pPr marL="342900" indent="-342900">
              <a:buAutoNum type="arabicPeriod"/>
            </a:pPr>
            <a:r>
              <a:rPr lang="ko-KR" altLang="en-US" smtClean="0"/>
              <a:t>각각의 노예 노드 </a:t>
            </a:r>
            <a:r>
              <a:rPr lang="en-US" altLang="ko-KR" smtClean="0"/>
              <a:t>i</a:t>
            </a:r>
            <a:r>
              <a:rPr lang="ko-KR" altLang="en-US" smtClean="0"/>
              <a:t>는 키가 반열린구간 </a:t>
            </a:r>
            <a:r>
              <a:rPr lang="en-US" altLang="ko-KR"/>
              <a:t>[</a:t>
            </a:r>
            <a:r>
              <a:rPr lang="ko-KR" altLang="en-US" smtClean="0"/>
              <a:t>키리스트</a:t>
            </a:r>
            <a:r>
              <a:rPr lang="en-US" altLang="ko-KR" smtClean="0"/>
              <a:t>[i – 1], </a:t>
            </a:r>
            <a:r>
              <a:rPr lang="ko-KR" altLang="en-US" smtClean="0"/>
              <a:t>키 리스트</a:t>
            </a:r>
            <a:r>
              <a:rPr lang="en-US" altLang="ko-KR" smtClean="0"/>
              <a:t>[i]) </a:t>
            </a:r>
            <a:r>
              <a:rPr lang="ko-KR" altLang="en-US" smtClean="0"/>
              <a:t>에 속하는 데이터들을 담당한다</a:t>
            </a:r>
            <a:r>
              <a:rPr lang="en-US" altLang="ko-KR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mtClean="0"/>
              <a:t>각각의 노드에게 할당된 범위를 응답으로 준다</a:t>
            </a:r>
            <a:r>
              <a:rPr lang="en-US" altLang="ko-KR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mtClean="0"/>
              <a:t>이런 구간 나누기 방법은 노예노드 </a:t>
            </a:r>
            <a:r>
              <a:rPr lang="en-US" altLang="ko-KR" smtClean="0"/>
              <a:t>i – 1</a:t>
            </a:r>
            <a:r>
              <a:rPr lang="ko-KR" altLang="en-US" smtClean="0"/>
              <a:t>의 모든 키값은 노예노드 </a:t>
            </a:r>
            <a:r>
              <a:rPr lang="en-US" altLang="ko-KR" smtClean="0"/>
              <a:t>i </a:t>
            </a:r>
            <a:r>
              <a:rPr lang="ko-KR" altLang="en-US" smtClean="0"/>
              <a:t>의 모든 키 값보다 작다는 특성을 만족한다</a:t>
            </a:r>
            <a:r>
              <a:rPr lang="en-US" altLang="ko-KR" smtClean="0"/>
              <a:t>.</a:t>
            </a:r>
            <a:endParaRPr lang="en-US" altLang="ko-KR"/>
          </a:p>
        </p:txBody>
      </p:sp>
      <p:grpSp>
        <p:nvGrpSpPr>
          <p:cNvPr id="36" name="그룹 35"/>
          <p:cNvGrpSpPr/>
          <p:nvPr/>
        </p:nvGrpSpPr>
        <p:grpSpPr>
          <a:xfrm>
            <a:off x="6006191" y="646779"/>
            <a:ext cx="2612572" cy="716799"/>
            <a:chOff x="6245677" y="429885"/>
            <a:chExt cx="2612572" cy="716799"/>
          </a:xfrm>
        </p:grpSpPr>
        <p:grpSp>
          <p:nvGrpSpPr>
            <p:cNvPr id="35" name="그룹 34"/>
            <p:cNvGrpSpPr/>
            <p:nvPr/>
          </p:nvGrpSpPr>
          <p:grpSpPr>
            <a:xfrm>
              <a:off x="6245677" y="825851"/>
              <a:ext cx="2612572" cy="320833"/>
              <a:chOff x="6245677" y="825851"/>
              <a:chExt cx="2612572" cy="320833"/>
            </a:xfrm>
          </p:grpSpPr>
          <p:sp>
            <p:nvSpPr>
              <p:cNvPr id="30" name="대각선 방향의 모서리가 잘린 사각형 29"/>
              <p:cNvSpPr/>
              <p:nvPr/>
            </p:nvSpPr>
            <p:spPr>
              <a:xfrm>
                <a:off x="6898820" y="829059"/>
                <a:ext cx="653143" cy="317625"/>
              </a:xfrm>
              <a:prstGeom prst="snip2Diag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/>
                  <a:t>키</a:t>
                </a:r>
                <a:r>
                  <a:rPr lang="en-US" altLang="ko-KR" smtClean="0"/>
                  <a:t>1</a:t>
                </a:r>
                <a:endParaRPr lang="ko-KR" altLang="en-US"/>
              </a:p>
            </p:txBody>
          </p:sp>
          <p:sp>
            <p:nvSpPr>
              <p:cNvPr id="31" name="대각선 방향의 모서리가 잘린 사각형 30"/>
              <p:cNvSpPr/>
              <p:nvPr/>
            </p:nvSpPr>
            <p:spPr>
              <a:xfrm>
                <a:off x="6245677" y="825853"/>
                <a:ext cx="653143" cy="317625"/>
              </a:xfrm>
              <a:prstGeom prst="snip2Diag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/>
                  <a:t>키</a:t>
                </a:r>
                <a:r>
                  <a:rPr lang="en-US" altLang="ko-KR"/>
                  <a:t>2</a:t>
                </a:r>
                <a:endParaRPr lang="ko-KR" altLang="en-US"/>
              </a:p>
            </p:txBody>
          </p:sp>
          <p:sp>
            <p:nvSpPr>
              <p:cNvPr id="32" name="대각선 방향의 모서리가 잘린 사각형 31"/>
              <p:cNvSpPr/>
              <p:nvPr/>
            </p:nvSpPr>
            <p:spPr>
              <a:xfrm>
                <a:off x="7551963" y="825852"/>
                <a:ext cx="653143" cy="317625"/>
              </a:xfrm>
              <a:prstGeom prst="snip2Diag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/>
                  <a:t>…</a:t>
                </a:r>
                <a:endParaRPr lang="ko-KR" altLang="en-US"/>
              </a:p>
            </p:txBody>
          </p:sp>
          <p:sp>
            <p:nvSpPr>
              <p:cNvPr id="33" name="대각선 방향의 모서리가 잘린 사각형 32"/>
              <p:cNvSpPr/>
              <p:nvPr/>
            </p:nvSpPr>
            <p:spPr>
              <a:xfrm>
                <a:off x="8205106" y="825851"/>
                <a:ext cx="653143" cy="317625"/>
              </a:xfrm>
              <a:prstGeom prst="snip2Diag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/>
                  <a:t>키</a:t>
                </a:r>
                <a:r>
                  <a:rPr lang="en-US" altLang="ko-KR" smtClean="0"/>
                  <a:t>N</a:t>
                </a:r>
                <a:endParaRPr lang="ko-KR" altLang="en-US"/>
              </a:p>
            </p:txBody>
          </p:sp>
        </p:grpSp>
        <p:sp>
          <p:nvSpPr>
            <p:cNvPr id="34" name="오른쪽 중괄호 33"/>
            <p:cNvSpPr/>
            <p:nvPr/>
          </p:nvSpPr>
          <p:spPr>
            <a:xfrm rot="16200000">
              <a:off x="7315197" y="-451861"/>
              <a:ext cx="334734" cy="2098225"/>
            </a:xfrm>
            <a:prstGeom prst="rightBrace">
              <a:avLst>
                <a:gd name="adj1" fmla="val 110772"/>
                <a:gd name="adj2" fmla="val 5077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6916506" y="274239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정렬</a:t>
            </a:r>
            <a:endParaRPr lang="ko-KR" altLang="en-US"/>
          </a:p>
        </p:txBody>
      </p:sp>
      <p:cxnSp>
        <p:nvCxnSpPr>
          <p:cNvPr id="39" name="구부러진 연결선 38"/>
          <p:cNvCxnSpPr>
            <a:stCxn id="6" idx="2"/>
            <a:endCxn id="7" idx="0"/>
          </p:cNvCxnSpPr>
          <p:nvPr/>
        </p:nvCxnSpPr>
        <p:spPr>
          <a:xfrm rot="5400000">
            <a:off x="2166258" y="514351"/>
            <a:ext cx="1360714" cy="2846614"/>
          </a:xfrm>
          <a:prstGeom prst="curvedConnector3">
            <a:avLst>
              <a:gd name="adj1" fmla="val 92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대각선 방향의 모서리가 잘린 사각형 41"/>
          <p:cNvSpPr/>
          <p:nvPr/>
        </p:nvSpPr>
        <p:spPr>
          <a:xfrm>
            <a:off x="1300846" y="1442936"/>
            <a:ext cx="1273627" cy="215963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할당된 범위 </a:t>
            </a:r>
            <a:r>
              <a:rPr lang="en-US" altLang="ko-KR" sz="1200" smtClean="0"/>
              <a:t>1</a:t>
            </a:r>
            <a:endParaRPr lang="ko-KR" altLang="en-US" sz="1200"/>
          </a:p>
        </p:txBody>
      </p:sp>
      <p:cxnSp>
        <p:nvCxnSpPr>
          <p:cNvPr id="48" name="구부러진 연결선 47"/>
          <p:cNvCxnSpPr>
            <a:endCxn id="11" idx="0"/>
          </p:cNvCxnSpPr>
          <p:nvPr/>
        </p:nvCxnSpPr>
        <p:spPr>
          <a:xfrm rot="5400000">
            <a:off x="3184947" y="1533041"/>
            <a:ext cx="1299092" cy="870857"/>
          </a:xfrm>
          <a:prstGeom prst="curvedConnector3">
            <a:avLst>
              <a:gd name="adj1" fmla="val 86451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대각선 방향의 모서리가 잘린 사각형 52"/>
          <p:cNvSpPr/>
          <p:nvPr/>
        </p:nvSpPr>
        <p:spPr>
          <a:xfrm>
            <a:off x="3483426" y="1714501"/>
            <a:ext cx="590552" cy="224910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키</a:t>
            </a:r>
            <a:r>
              <a:rPr lang="en-US" altLang="ko-KR" sz="1200"/>
              <a:t>2</a:t>
            </a:r>
            <a:endParaRPr lang="ko-KR" altLang="en-US" sz="1200"/>
          </a:p>
        </p:txBody>
      </p:sp>
      <p:sp>
        <p:nvSpPr>
          <p:cNvPr id="54" name="대각선 방향의 모서리가 잘린 사각형 53"/>
          <p:cNvSpPr/>
          <p:nvPr/>
        </p:nvSpPr>
        <p:spPr>
          <a:xfrm>
            <a:off x="4501240" y="1714595"/>
            <a:ext cx="590552" cy="224910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…</a:t>
            </a:r>
            <a:endParaRPr lang="ko-KR" altLang="en-US" sz="1200"/>
          </a:p>
        </p:txBody>
      </p:sp>
      <p:sp>
        <p:nvSpPr>
          <p:cNvPr id="55" name="대각선 방향의 모서리가 잘린 사각형 54"/>
          <p:cNvSpPr/>
          <p:nvPr/>
        </p:nvSpPr>
        <p:spPr>
          <a:xfrm>
            <a:off x="6003469" y="1979541"/>
            <a:ext cx="590552" cy="224910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키</a:t>
            </a:r>
            <a:r>
              <a:rPr lang="en-US" altLang="ko-KR" sz="1200"/>
              <a:t>N</a:t>
            </a:r>
            <a:endParaRPr lang="ko-KR" altLang="en-US" sz="1200"/>
          </a:p>
        </p:txBody>
      </p:sp>
      <p:sp>
        <p:nvSpPr>
          <p:cNvPr id="56" name="대각선 방향의 모서리가 잘린 사각형 55"/>
          <p:cNvSpPr/>
          <p:nvPr/>
        </p:nvSpPr>
        <p:spPr>
          <a:xfrm>
            <a:off x="3393623" y="2204451"/>
            <a:ext cx="1273627" cy="215963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할당된 범위 </a:t>
            </a:r>
            <a:r>
              <a:rPr lang="en-US" altLang="ko-KR" sz="1200"/>
              <a:t>2</a:t>
            </a:r>
            <a:endParaRPr lang="ko-KR" altLang="en-US" sz="1200"/>
          </a:p>
        </p:txBody>
      </p:sp>
      <p:cxnSp>
        <p:nvCxnSpPr>
          <p:cNvPr id="57" name="구부러진 연결선 56"/>
          <p:cNvCxnSpPr>
            <a:stCxn id="6" idx="2"/>
            <a:endCxn id="20" idx="0"/>
          </p:cNvCxnSpPr>
          <p:nvPr/>
        </p:nvCxnSpPr>
        <p:spPr>
          <a:xfrm rot="16200000" flipH="1">
            <a:off x="4142014" y="1385209"/>
            <a:ext cx="1360714" cy="1104898"/>
          </a:xfrm>
          <a:prstGeom prst="curvedConnector3">
            <a:avLst>
              <a:gd name="adj1" fmla="val 626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 60"/>
          <p:cNvCxnSpPr>
            <a:stCxn id="6" idx="2"/>
            <a:endCxn id="14" idx="0"/>
          </p:cNvCxnSpPr>
          <p:nvPr/>
        </p:nvCxnSpPr>
        <p:spPr>
          <a:xfrm rot="16200000" flipH="1">
            <a:off x="5159828" y="367395"/>
            <a:ext cx="1360714" cy="3140526"/>
          </a:xfrm>
          <a:prstGeom prst="curvedConnector3">
            <a:avLst>
              <a:gd name="adj1" fmla="val 152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대각선 방향의 모서리가 잘린 사각형 64"/>
          <p:cNvSpPr/>
          <p:nvPr/>
        </p:nvSpPr>
        <p:spPr>
          <a:xfrm>
            <a:off x="6365421" y="1598074"/>
            <a:ext cx="1273627" cy="215963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할당된 범위 </a:t>
            </a:r>
            <a:r>
              <a:rPr lang="en-US" altLang="ko-KR" sz="1200"/>
              <a:t>N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65734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6571" y="285750"/>
            <a:ext cx="699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키 범위 할당을 위한 주인 노드와 노예 노드의 통신</a:t>
            </a:r>
            <a:r>
              <a:rPr lang="en-US" altLang="ko-KR" smtClean="0"/>
              <a:t>(1)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6570" y="887186"/>
                <a:ext cx="10499273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trike="sngStrike" smtClean="0"/>
                  <a:t>노드 커넥션 서비스에 새로운 </a:t>
                </a:r>
                <a:r>
                  <a:rPr lang="en-US" altLang="ko-KR" strike="sngStrike" smtClean="0"/>
                  <a:t>rpc</a:t>
                </a:r>
                <a:r>
                  <a:rPr lang="ko-KR" altLang="en-US" strike="sngStrike" smtClean="0"/>
                  <a:t>인 </a:t>
                </a:r>
                <a:r>
                  <a:rPr lang="en-US" altLang="ko-KR" strike="sngStrike" smtClean="0"/>
                  <a:t>KeySubmission </a:t>
                </a:r>
                <a:r>
                  <a:rPr lang="ko-KR" altLang="en-US" strike="sngStrike" smtClean="0"/>
                  <a:t>추가</a:t>
                </a:r>
                <a:endParaRPr lang="en-US" altLang="ko-KR" strike="sngStrike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strike="sngStrike" smtClean="0"/>
                  <a:t>새로운 메시지 타입정의에 </a:t>
                </a:r>
                <a:r>
                  <a:rPr lang="en-US" altLang="ko-KR" strike="sngStrike" smtClean="0"/>
                  <a:t>Scala</a:t>
                </a:r>
                <a:r>
                  <a:rPr lang="ko-KR" altLang="en-US" strike="sngStrike" smtClean="0"/>
                  <a:t>의 </a:t>
                </a:r>
                <a:r>
                  <a:rPr lang="en-US" altLang="ko-KR" strike="sngStrike" smtClean="0"/>
                  <a:t>case class </a:t>
                </a:r>
                <a:r>
                  <a:rPr lang="ko-KR" altLang="en-US" strike="sngStrike" smtClean="0"/>
                  <a:t>를 그대로 이용</a:t>
                </a:r>
                <a:r>
                  <a:rPr lang="en-US" altLang="ko-KR" strike="sngStrike" smtClean="0"/>
                  <a:t>(grpc </a:t>
                </a:r>
                <a:r>
                  <a:rPr lang="ko-KR" altLang="en-US" strike="sngStrike" smtClean="0"/>
                  <a:t>구현</a:t>
                </a:r>
                <a:r>
                  <a:rPr lang="en-US" altLang="ko-KR" strike="sngStrike" smtClean="0"/>
                  <a:t>)</a:t>
                </a:r>
              </a:p>
              <a:p>
                <a:pPr marL="285750" indent="-285750">
                  <a:buFontTx/>
                  <a:buChar char="-"/>
                </a:pPr>
                <a:r>
                  <a:rPr lang="ko-KR" altLang="en-US" strike="sngStrike" smtClean="0"/>
                  <a:t>같은 서비스에서 메시지를 </a:t>
                </a:r>
                <a:r>
                  <a:rPr lang="en-US" altLang="ko-KR" strike="sngStrike" smtClean="0"/>
                  <a:t>case </a:t>
                </a:r>
                <a:r>
                  <a:rPr lang="ko-KR" altLang="en-US" strike="sngStrike" smtClean="0"/>
                  <a:t>디스패치해서 다른 </a:t>
                </a:r>
                <a:r>
                  <a:rPr lang="en-US" altLang="ko-KR" strike="sngStrike" smtClean="0"/>
                  <a:t>rpc </a:t>
                </a:r>
                <a:r>
                  <a:rPr lang="ko-KR" altLang="en-US" strike="sngStrike" smtClean="0"/>
                  <a:t>실행</a:t>
                </a:r>
                <a:endParaRPr lang="en-US" altLang="ko-KR" strike="sngStrike" smtClean="0"/>
              </a:p>
              <a:p>
                <a:endParaRPr lang="en-US" altLang="ko-KR"/>
              </a:p>
              <a:p>
                <a:r>
                  <a:rPr lang="ko-KR" altLang="en-US" smtClean="0"/>
                  <a:t>노드의 개수 </a:t>
                </a:r>
                <a:r>
                  <a:rPr lang="en-US" altLang="ko-KR" smtClean="0"/>
                  <a:t>N</a:t>
                </a:r>
                <a:r>
                  <a:rPr lang="ko-KR" altLang="en-US" smtClean="0"/>
                  <a:t>이 작다고 가정하자 </a:t>
                </a:r>
                <a:r>
                  <a:rPr lang="en-US" altLang="ko-KR" smtClean="0"/>
                  <a:t>(</a:t>
                </a:r>
                <a:r>
                  <a:rPr lang="ko-KR" altLang="en-US" smtClean="0"/>
                  <a:t>많아야 몇 백 대</a:t>
                </a:r>
                <a:r>
                  <a:rPr lang="en-US" altLang="ko-KR" smtClean="0"/>
                  <a:t>)</a:t>
                </a:r>
              </a:p>
              <a:p>
                <a:r>
                  <a:rPr lang="en-US" altLang="ko-KR" smtClean="0"/>
                  <a:t>-  </a:t>
                </a:r>
                <a:r>
                  <a:rPr lang="ko-KR" altLang="en-US" smtClean="0"/>
                  <a:t>주인 노드는 모든 키 샘플 </a:t>
                </a:r>
                <a:r>
                  <a:rPr lang="en-US" altLang="ko-KR" smtClean="0"/>
                  <a:t>N </a:t>
                </a:r>
                <a:r>
                  <a:rPr lang="ko-KR" altLang="en-US" smtClean="0"/>
                  <a:t>개가 다 제출할 때까지 응답을 대기</a:t>
                </a:r>
                <a:endParaRPr lang="en-US" altLang="ko-KR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smtClean="0"/>
                  <a:t>N</a:t>
                </a:r>
                <a:r>
                  <a:rPr lang="ko-KR" altLang="en-US" smtClean="0"/>
                  <a:t>개의 샘플이 모두 제출되고 나서 그것들을 정렬하는 비용도 작음</a:t>
                </a:r>
                <a:endParaRPr lang="en-US" altLang="ko-KR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smtClean="0"/>
                  <a:t>그 다음 각각의 노드에 할당된 범위를 응답으로 줌</a:t>
                </a:r>
                <a:endParaRPr lang="en-US" altLang="ko-KR" smtClean="0"/>
              </a:p>
              <a:p>
                <a:pPr marL="285750" indent="-285750">
                  <a:buFontTx/>
                  <a:buChar char="-"/>
                </a:pPr>
                <a:endParaRPr lang="en-US" altLang="ko-KR"/>
              </a:p>
              <a:p>
                <a:r>
                  <a:rPr lang="ko-KR" altLang="en-US" smtClean="0"/>
                  <a:t>이 과정에서 동시성이 문제가 중요하지 않다</a:t>
                </a:r>
                <a:endParaRPr lang="en-US" altLang="ko-KR" smtClean="0"/>
              </a:p>
              <a:p>
                <a:r>
                  <a:rPr lang="en-US" altLang="ko-KR" smtClean="0"/>
                  <a:t>-  </a:t>
                </a:r>
                <a:r>
                  <a:rPr lang="ko-KR" altLang="en-US" smtClean="0"/>
                  <a:t>한 개의 키 샘플링 과정의 비용이 작다</a:t>
                </a:r>
                <a:endParaRPr lang="en-US" altLang="ko-KR" smtClean="0"/>
              </a:p>
              <a:p>
                <a:r>
                  <a:rPr lang="en-US" altLang="ko-KR" smtClean="0"/>
                  <a:t>-  </a:t>
                </a:r>
                <a:r>
                  <a:rPr lang="ko-KR" altLang="en-US" smtClean="0"/>
                  <a:t>정렬 후 키 할당의 비용 또한 작다</a:t>
                </a:r>
                <a:endParaRPr lang="en-US" altLang="ko-KR" smtClean="0"/>
              </a:p>
              <a:p>
                <a:pPr marL="285750" indent="-285750">
                  <a:buFontTx/>
                  <a:buChar char="-"/>
                </a:pPr>
                <a:endParaRPr lang="en-US" altLang="ko-KR"/>
              </a:p>
              <a:p>
                <a:pPr marL="285750" indent="-285750">
                  <a:buFontTx/>
                  <a:buChar char="-"/>
                </a:pPr>
                <a:endParaRPr lang="en-US" altLang="ko-KR" smtClean="0"/>
              </a:p>
              <a:p>
                <a:r>
                  <a:rPr lang="ko-KR" altLang="en-US" smtClean="0"/>
                  <a:t>예상되는 문제</a:t>
                </a:r>
                <a:endParaRPr lang="en-US" altLang="ko-KR" smtClean="0"/>
              </a:p>
              <a:p>
                <a:r>
                  <a:rPr lang="ko-KR" altLang="en-US" smtClean="0">
                    <a:solidFill>
                      <a:srgbClr val="FF0000"/>
                    </a:solidFill>
                  </a:rPr>
                  <a:t>각각의 노드는 샘플링된 키와 관련 없는 키 영역을 맡게 된다</a:t>
                </a:r>
                <a:r>
                  <a:rPr lang="en-US" altLang="ko-KR" smtClean="0">
                    <a:solidFill>
                      <a:srgbClr val="FF0000"/>
                    </a:solidFill>
                  </a:rPr>
                  <a:t> (X)</a:t>
                </a:r>
              </a:p>
              <a:p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smtClean="0">
                    <a:solidFill>
                      <a:srgbClr val="FF0000"/>
                    </a:solidFill>
                  </a:rPr>
                  <a:t>샘플링된 키의 순서와 노드의 순서를 일치시킨다 </a:t>
                </a:r>
                <a:r>
                  <a:rPr lang="en-US" altLang="ko-KR" smtClean="0">
                    <a:solidFill>
                      <a:srgbClr val="FF0000"/>
                    </a:solidFill>
                  </a:rPr>
                  <a:t>(O)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70" y="887186"/>
                <a:ext cx="10499273" cy="4801314"/>
              </a:xfrm>
              <a:prstGeom prst="rect">
                <a:avLst/>
              </a:prstGeom>
              <a:blipFill>
                <a:blip r:embed="rId2"/>
                <a:stretch>
                  <a:fillRect l="-639" t="-762" b="-11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88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6571" y="285750"/>
            <a:ext cx="699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키 범위 할당을 위한 주인 노드와 노예 노드의 통신</a:t>
            </a:r>
            <a:r>
              <a:rPr lang="en-US" altLang="ko-KR" smtClean="0"/>
              <a:t>(2)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6570" y="887186"/>
            <a:ext cx="10499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노드 커넥션 서비스에 요청하는 데이터 영역에 샘플링 된 키 하나를 처음부터 추가한다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 smtClean="0"/>
              <a:t>10 </a:t>
            </a:r>
            <a:r>
              <a:rPr lang="ko-KR" altLang="en-US" smtClean="0"/>
              <a:t>바이트의 키 제출이 로드를 증가시키지 않는다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 smtClean="0"/>
              <a:t>샘플링 과정 또한 비용이 크지 않아서 연결 시간을 지연시키지 않는다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53280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1703</TotalTime>
  <Words>1058</Words>
  <Application>Microsoft Office PowerPoint</Application>
  <PresentationFormat>와이드스크린</PresentationFormat>
  <Paragraphs>198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Tomandjerry</dc:creator>
  <cp:lastModifiedBy>Tomandjerry</cp:lastModifiedBy>
  <cp:revision>116</cp:revision>
  <dcterms:created xsi:type="dcterms:W3CDTF">2020-10-19T16:49:56Z</dcterms:created>
  <dcterms:modified xsi:type="dcterms:W3CDTF">2020-12-15T06:20:46Z</dcterms:modified>
</cp:coreProperties>
</file>