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2" r:id="rId6"/>
    <p:sldId id="264" r:id="rId7"/>
    <p:sldId id="265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AD42-A997-4A23-9A8E-9E77A47D9F72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8F0F-2767-4E0F-8802-8645F4E24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73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AD42-A997-4A23-9A8E-9E77A47D9F72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8F0F-2767-4E0F-8802-8645F4E24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3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AD42-A997-4A23-9A8E-9E77A47D9F72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8F0F-2767-4E0F-8802-8645F4E24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34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AD42-A997-4A23-9A8E-9E77A47D9F72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8F0F-2767-4E0F-8802-8645F4E24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6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AD42-A997-4A23-9A8E-9E77A47D9F72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8F0F-2767-4E0F-8802-8645F4E24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3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AD42-A997-4A23-9A8E-9E77A47D9F72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8F0F-2767-4E0F-8802-8645F4E24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51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AD42-A997-4A23-9A8E-9E77A47D9F72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8F0F-2767-4E0F-8802-8645F4E24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43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AD42-A997-4A23-9A8E-9E77A47D9F72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8F0F-2767-4E0F-8802-8645F4E24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98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AD42-A997-4A23-9A8E-9E77A47D9F72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8F0F-2767-4E0F-8802-8645F4E24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25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AD42-A997-4A23-9A8E-9E77A47D9F72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8F0F-2767-4E0F-8802-8645F4E24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02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AD42-A997-4A23-9A8E-9E77A47D9F72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8F0F-2767-4E0F-8802-8645F4E24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40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9AD42-A997-4A23-9A8E-9E77A47D9F72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58F0F-2767-4E0F-8802-8645F4E24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27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96186" y="2730570"/>
            <a:ext cx="62444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milestone 2</a:t>
            </a:r>
            <a:endParaRPr lang="en-US" altLang="ko-KR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246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4471" y="575200"/>
            <a:ext cx="262764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0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마일스톤 목표</a:t>
            </a:r>
            <a:endParaRPr lang="en-US" altLang="ko-KR" sz="3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607" y="1567543"/>
            <a:ext cx="10450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mtClean="0"/>
              <a:t>주인 프로그램과 노예 프로그램을 각각 독립적인 실행파일로 포장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주인 노드와 노예 노드의 연결 구현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노예 노드에서 키 샘플링을 통해 주인 노드에게 샘플링 정보 전송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주인 노드는 키 구간을 나누어 각각의 노예 노드에게 할당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03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4471" y="575200"/>
            <a:ext cx="224292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데이터 정의</a:t>
            </a:r>
            <a:endParaRPr lang="en-US" altLang="ko-KR" sz="3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75607" y="1567543"/>
                <a:ext cx="1045028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/>
                  <a:t>Key : </a:t>
                </a:r>
                <a:r>
                  <a:rPr lang="ko-KR" altLang="en-US" smtClean="0"/>
                  <a:t>정확히 </a:t>
                </a:r>
                <a:r>
                  <a:rPr lang="en-US" altLang="ko-KR" smtClean="0"/>
                  <a:t>10 </a:t>
                </a:r>
                <a:r>
                  <a:rPr lang="ko-KR" altLang="en-US" smtClean="0"/>
                  <a:t>바이트 길이의 사전식 순서를 따르는 바이트 리스트</a:t>
                </a:r>
                <a:endParaRPr lang="en-US" altLang="ko-KR" smtClean="0"/>
              </a:p>
              <a:p>
                <a:endParaRPr lang="en-US" altLang="ko-KR" smtClean="0"/>
              </a:p>
              <a:p>
                <a:r>
                  <a:rPr lang="en-US" altLang="ko-KR" smtClean="0"/>
                  <a:t>Slave </a:t>
                </a:r>
                <a:r>
                  <a:rPr lang="ko-KR" altLang="en-US" smtClean="0"/>
                  <a:t>정보</a:t>
                </a:r>
                <a:r>
                  <a:rPr lang="en-US" altLang="ko-KR" smtClean="0"/>
                  <a:t>: </a:t>
                </a:r>
                <a:r>
                  <a:rPr lang="ko-KR" altLang="en-US" smtClean="0"/>
                  <a:t>각 노예 노드의 주소 </a:t>
                </a:r>
                <a:r>
                  <a:rPr lang="en-US" altLang="ko-KR" smtClean="0"/>
                  <a:t>+ </a:t>
                </a:r>
                <a:r>
                  <a:rPr lang="ko-KR" altLang="en-US" smtClean="0"/>
                  <a:t>샘플링 키 정보</a:t>
                </a:r>
                <a:endParaRPr lang="en-US" altLang="ko-KR" smtClean="0"/>
              </a:p>
              <a:p>
                <a:r>
                  <a:rPr lang="en-US" altLang="ko-KR" smtClean="0"/>
                  <a:t>SlaveMap : </a:t>
                </a:r>
                <a:r>
                  <a:rPr lang="ko-KR" altLang="en-US" smtClean="0"/>
                  <a:t>마스터에서 어떤 데이터의 키가 어떤 노드에서 정렬되어야 하는지를 결정하는 맵</a:t>
                </a:r>
                <a:endParaRPr lang="en-US" altLang="ko-KR" smtClean="0"/>
              </a:p>
              <a:p>
                <a:pPr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mtClean="0"/>
                  <a:t> </a:t>
                </a:r>
                <a:r>
                  <a:rPr lang="ko-KR" altLang="en-US" smtClean="0"/>
                  <a:t>키에서 키 범위를 먼저 조회하고 키 범위로부터 노예 노드를 조회</a:t>
                </a:r>
                <a:endParaRPr lang="ko-KR" altLang="en-US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07" y="1567543"/>
                <a:ext cx="10450286" cy="1477328"/>
              </a:xfrm>
              <a:prstGeom prst="rect">
                <a:avLst/>
              </a:prstGeom>
              <a:blipFill>
                <a:blip r:embed="rId2"/>
                <a:stretch>
                  <a:fillRect l="-466" t="-2066" b="-5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84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979964" y="1477735"/>
            <a:ext cx="2579915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주인 노드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52451" y="3295649"/>
            <a:ext cx="1741714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노예 노드 </a:t>
            </a: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7" idx="0"/>
            <a:endCxn id="6" idx="2"/>
          </p:cNvCxnSpPr>
          <p:nvPr/>
        </p:nvCxnSpPr>
        <p:spPr>
          <a:xfrm flipV="1">
            <a:off x="1423308" y="1934935"/>
            <a:ext cx="2846614" cy="136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2528207" y="3295649"/>
            <a:ext cx="1741714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노예 노드 </a:t>
            </a: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1" idx="0"/>
          </p:cNvCxnSpPr>
          <p:nvPr/>
        </p:nvCxnSpPr>
        <p:spPr>
          <a:xfrm flipV="1">
            <a:off x="3399064" y="1934935"/>
            <a:ext cx="870857" cy="136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6539591" y="3295649"/>
            <a:ext cx="1741714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노예 노드 </a:t>
            </a:r>
            <a:r>
              <a:rPr lang="en-US" altLang="ko-KR" smtClean="0">
                <a:solidFill>
                  <a:schemeClr val="tx1"/>
                </a:solidFill>
              </a:rPr>
              <a:t>N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14" idx="0"/>
            <a:endCxn id="6" idx="2"/>
          </p:cNvCxnSpPr>
          <p:nvPr/>
        </p:nvCxnSpPr>
        <p:spPr>
          <a:xfrm flipH="1" flipV="1">
            <a:off x="4269922" y="1934935"/>
            <a:ext cx="3140526" cy="136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4503963" y="3295649"/>
            <a:ext cx="1741714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……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20" idx="0"/>
            <a:endCxn id="6" idx="2"/>
          </p:cNvCxnSpPr>
          <p:nvPr/>
        </p:nvCxnSpPr>
        <p:spPr>
          <a:xfrm flipH="1" flipV="1">
            <a:off x="4269922" y="1934935"/>
            <a:ext cx="1104898" cy="136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대각선 방향의 모서리가 잘린 사각형 24"/>
          <p:cNvSpPr/>
          <p:nvPr/>
        </p:nvSpPr>
        <p:spPr>
          <a:xfrm>
            <a:off x="2062842" y="2657175"/>
            <a:ext cx="590552" cy="22491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키</a:t>
            </a:r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6" name="TextBox 25"/>
          <p:cNvSpPr txBox="1"/>
          <p:nvPr/>
        </p:nvSpPr>
        <p:spPr>
          <a:xfrm>
            <a:off x="335416" y="4051788"/>
            <a:ext cx="104489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mtClean="0"/>
              <a:t>각 노예노드는 주인 노드에게 샘플링 키 </a:t>
            </a:r>
            <a:r>
              <a:rPr lang="en-US" altLang="ko-KR" smtClean="0"/>
              <a:t>1</a:t>
            </a:r>
            <a:r>
              <a:rPr lang="ko-KR" altLang="en-US" smtClean="0"/>
              <a:t>개를 제출 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주인 </a:t>
            </a:r>
            <a:r>
              <a:rPr lang="ko-KR" altLang="en-US" smtClean="0"/>
              <a:t>노드가 </a:t>
            </a:r>
            <a:r>
              <a:rPr lang="en-US" altLang="ko-KR" smtClean="0"/>
              <a:t>N</a:t>
            </a:r>
            <a:r>
              <a:rPr lang="ko-KR" altLang="en-US" smtClean="0"/>
              <a:t>개의 키를 각 노드에게서 받으면 키 리스트를 정렬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노예 </a:t>
            </a:r>
            <a:r>
              <a:rPr lang="ko-KR" altLang="en-US" smtClean="0"/>
              <a:t>노드의 순서는 키 정렬의 순서와 일치 시킨다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각각의 노예 노드 </a:t>
            </a:r>
            <a:r>
              <a:rPr lang="en-US" altLang="ko-KR" smtClean="0"/>
              <a:t>i</a:t>
            </a:r>
            <a:r>
              <a:rPr lang="ko-KR" altLang="en-US" smtClean="0"/>
              <a:t>는 키가 반열린구간 </a:t>
            </a:r>
            <a:r>
              <a:rPr lang="en-US" altLang="ko-KR" smtClean="0"/>
              <a:t>[</a:t>
            </a:r>
            <a:r>
              <a:rPr lang="ko-KR" altLang="en-US" smtClean="0"/>
              <a:t>정렬키</a:t>
            </a:r>
            <a:r>
              <a:rPr lang="en-US" altLang="ko-KR" smtClean="0"/>
              <a:t>[</a:t>
            </a:r>
            <a:r>
              <a:rPr lang="en-US" altLang="ko-KR" smtClean="0"/>
              <a:t>i – 1], </a:t>
            </a:r>
            <a:r>
              <a:rPr lang="ko-KR" altLang="en-US" smtClean="0"/>
              <a:t>정렬키</a:t>
            </a:r>
            <a:r>
              <a:rPr lang="en-US" altLang="ko-KR" smtClean="0"/>
              <a:t>[</a:t>
            </a:r>
            <a:r>
              <a:rPr lang="en-US" altLang="ko-KR" smtClean="0"/>
              <a:t>i]) </a:t>
            </a:r>
            <a:r>
              <a:rPr lang="ko-KR" altLang="en-US" smtClean="0"/>
              <a:t>에 속하는 데이터들을 담당한다</a:t>
            </a:r>
            <a:r>
              <a:rPr lang="en-US" altLang="ko-KR" smtClean="0"/>
              <a:t>. (</a:t>
            </a:r>
            <a:r>
              <a:rPr lang="ko-KR" altLang="en-US" smtClean="0"/>
              <a:t>첫 번째 노드는 </a:t>
            </a:r>
            <a:r>
              <a:rPr lang="en-US" altLang="ko-KR" smtClean="0"/>
              <a:t>[0, </a:t>
            </a:r>
            <a:r>
              <a:rPr lang="ko-KR" altLang="en-US" smtClean="0"/>
              <a:t>정렬키</a:t>
            </a:r>
            <a:r>
              <a:rPr lang="en-US" altLang="ko-KR" smtClean="0"/>
              <a:t>[1]), </a:t>
            </a:r>
            <a:r>
              <a:rPr lang="ko-KR" altLang="en-US" smtClean="0"/>
              <a:t>마지막 노드는 </a:t>
            </a:r>
            <a:r>
              <a:rPr lang="en-US" altLang="ko-KR" smtClean="0"/>
              <a:t>[</a:t>
            </a:r>
            <a:r>
              <a:rPr lang="ko-KR" altLang="en-US" smtClean="0"/>
              <a:t>정렬키</a:t>
            </a:r>
            <a:r>
              <a:rPr lang="en-US" altLang="ko-KR" smtClean="0"/>
              <a:t>[N-1], 2^80 – 1) </a:t>
            </a:r>
            <a:r>
              <a:rPr lang="ko-KR" altLang="en-US" smtClean="0"/>
              <a:t>을 담당한다</a:t>
            </a:r>
            <a:r>
              <a:rPr lang="en-US" altLang="ko-KR" smtClean="0"/>
              <a:t>)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모든 노드가 연결이 완료되면 각각의 </a:t>
            </a:r>
            <a:r>
              <a:rPr lang="ko-KR" altLang="en-US" smtClean="0"/>
              <a:t>노드에게 할당된 범위를 응답으로 준다</a:t>
            </a:r>
            <a:r>
              <a:rPr lang="en-US" altLang="ko-KR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mtClean="0"/>
              <a:t>이런 구간 나누기 방법은 노예노드 </a:t>
            </a:r>
            <a:r>
              <a:rPr lang="en-US" altLang="ko-KR" smtClean="0"/>
              <a:t>i – 1</a:t>
            </a:r>
            <a:r>
              <a:rPr lang="ko-KR" altLang="en-US" smtClean="0"/>
              <a:t>의 모든 키값은 노예노드 </a:t>
            </a:r>
            <a:r>
              <a:rPr lang="en-US" altLang="ko-KR" smtClean="0"/>
              <a:t>i </a:t>
            </a:r>
            <a:r>
              <a:rPr lang="ko-KR" altLang="en-US" smtClean="0"/>
              <a:t>의 모든 키 값보다 작다는 특성을 만족한다</a:t>
            </a:r>
            <a:r>
              <a:rPr lang="en-US" altLang="ko-KR" smtClean="0"/>
              <a:t>.</a:t>
            </a:r>
            <a:endParaRPr lang="en-US" altLang="ko-KR"/>
          </a:p>
        </p:txBody>
      </p:sp>
      <p:grpSp>
        <p:nvGrpSpPr>
          <p:cNvPr id="36" name="그룹 35"/>
          <p:cNvGrpSpPr/>
          <p:nvPr/>
        </p:nvGrpSpPr>
        <p:grpSpPr>
          <a:xfrm>
            <a:off x="5936791" y="1101240"/>
            <a:ext cx="2612572" cy="716799"/>
            <a:chOff x="6245677" y="429885"/>
            <a:chExt cx="2612572" cy="716799"/>
          </a:xfrm>
        </p:grpSpPr>
        <p:grpSp>
          <p:nvGrpSpPr>
            <p:cNvPr id="35" name="그룹 34"/>
            <p:cNvGrpSpPr/>
            <p:nvPr/>
          </p:nvGrpSpPr>
          <p:grpSpPr>
            <a:xfrm>
              <a:off x="6245677" y="825851"/>
              <a:ext cx="2612572" cy="320833"/>
              <a:chOff x="6245677" y="825851"/>
              <a:chExt cx="2612572" cy="320833"/>
            </a:xfrm>
          </p:grpSpPr>
          <p:sp>
            <p:nvSpPr>
              <p:cNvPr id="30" name="대각선 방향의 모서리가 잘린 사각형 29"/>
              <p:cNvSpPr/>
              <p:nvPr/>
            </p:nvSpPr>
            <p:spPr>
              <a:xfrm>
                <a:off x="6898820" y="829059"/>
                <a:ext cx="653143" cy="317625"/>
              </a:xfrm>
              <a:prstGeom prst="snip2Diag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키</a:t>
                </a:r>
                <a:r>
                  <a:rPr lang="en-US" altLang="ko-KR" smtClean="0"/>
                  <a:t>1</a:t>
                </a:r>
                <a:endParaRPr lang="ko-KR" altLang="en-US"/>
              </a:p>
            </p:txBody>
          </p:sp>
          <p:sp>
            <p:nvSpPr>
              <p:cNvPr id="31" name="대각선 방향의 모서리가 잘린 사각형 30"/>
              <p:cNvSpPr/>
              <p:nvPr/>
            </p:nvSpPr>
            <p:spPr>
              <a:xfrm>
                <a:off x="6245677" y="825853"/>
                <a:ext cx="653143" cy="317625"/>
              </a:xfrm>
              <a:prstGeom prst="snip2Diag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키</a:t>
                </a:r>
                <a:r>
                  <a:rPr lang="en-US" altLang="ko-KR"/>
                  <a:t>2</a:t>
                </a:r>
                <a:endParaRPr lang="ko-KR" altLang="en-US"/>
              </a:p>
            </p:txBody>
          </p:sp>
          <p:sp>
            <p:nvSpPr>
              <p:cNvPr id="32" name="대각선 방향의 모서리가 잘린 사각형 31"/>
              <p:cNvSpPr/>
              <p:nvPr/>
            </p:nvSpPr>
            <p:spPr>
              <a:xfrm>
                <a:off x="7551963" y="825852"/>
                <a:ext cx="653143" cy="317625"/>
              </a:xfrm>
              <a:prstGeom prst="snip2Diag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…</a:t>
                </a:r>
                <a:endParaRPr lang="ko-KR" altLang="en-US"/>
              </a:p>
            </p:txBody>
          </p:sp>
          <p:sp>
            <p:nvSpPr>
              <p:cNvPr id="33" name="대각선 방향의 모서리가 잘린 사각형 32"/>
              <p:cNvSpPr/>
              <p:nvPr/>
            </p:nvSpPr>
            <p:spPr>
              <a:xfrm>
                <a:off x="8205106" y="825851"/>
                <a:ext cx="653143" cy="317625"/>
              </a:xfrm>
              <a:prstGeom prst="snip2Diag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키</a:t>
                </a:r>
                <a:r>
                  <a:rPr lang="en-US" altLang="ko-KR" smtClean="0"/>
                  <a:t>N</a:t>
                </a:r>
                <a:endParaRPr lang="ko-KR" altLang="en-US"/>
              </a:p>
            </p:txBody>
          </p:sp>
        </p:grpSp>
        <p:sp>
          <p:nvSpPr>
            <p:cNvPr id="34" name="오른쪽 중괄호 33"/>
            <p:cNvSpPr/>
            <p:nvPr/>
          </p:nvSpPr>
          <p:spPr>
            <a:xfrm rot="16200000">
              <a:off x="7315197" y="-451861"/>
              <a:ext cx="334734" cy="2098225"/>
            </a:xfrm>
            <a:prstGeom prst="rightBrace">
              <a:avLst>
                <a:gd name="adj1" fmla="val 110772"/>
                <a:gd name="adj2" fmla="val 5077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847106" y="655745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정렬</a:t>
            </a:r>
            <a:endParaRPr lang="ko-KR" altLang="en-US"/>
          </a:p>
        </p:txBody>
      </p:sp>
      <p:cxnSp>
        <p:nvCxnSpPr>
          <p:cNvPr id="39" name="구부러진 연결선 38"/>
          <p:cNvCxnSpPr>
            <a:stCxn id="6" idx="2"/>
            <a:endCxn id="7" idx="0"/>
          </p:cNvCxnSpPr>
          <p:nvPr/>
        </p:nvCxnSpPr>
        <p:spPr>
          <a:xfrm rot="5400000">
            <a:off x="2166258" y="1191985"/>
            <a:ext cx="1360714" cy="2846614"/>
          </a:xfrm>
          <a:prstGeom prst="curvedConnector3">
            <a:avLst>
              <a:gd name="adj1" fmla="val 92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대각선 방향의 모서리가 잘린 사각형 41"/>
          <p:cNvSpPr/>
          <p:nvPr/>
        </p:nvSpPr>
        <p:spPr>
          <a:xfrm>
            <a:off x="1300846" y="2120570"/>
            <a:ext cx="1273627" cy="215963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할당된 범위 </a:t>
            </a:r>
            <a:r>
              <a:rPr lang="en-US" altLang="ko-KR" sz="1200" smtClean="0"/>
              <a:t>1</a:t>
            </a:r>
            <a:endParaRPr lang="ko-KR" altLang="en-US" sz="1200"/>
          </a:p>
        </p:txBody>
      </p:sp>
      <p:cxnSp>
        <p:nvCxnSpPr>
          <p:cNvPr id="48" name="구부러진 연결선 47"/>
          <p:cNvCxnSpPr>
            <a:endCxn id="11" idx="0"/>
          </p:cNvCxnSpPr>
          <p:nvPr/>
        </p:nvCxnSpPr>
        <p:spPr>
          <a:xfrm rot="5400000">
            <a:off x="3184947" y="2210675"/>
            <a:ext cx="1299092" cy="870857"/>
          </a:xfrm>
          <a:prstGeom prst="curvedConnector3">
            <a:avLst>
              <a:gd name="adj1" fmla="val 86451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대각선 방향의 모서리가 잘린 사각형 52"/>
          <p:cNvSpPr/>
          <p:nvPr/>
        </p:nvSpPr>
        <p:spPr>
          <a:xfrm>
            <a:off x="3483426" y="2392135"/>
            <a:ext cx="590552" cy="22491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키</a:t>
            </a:r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54" name="대각선 방향의 모서리가 잘린 사각형 53"/>
          <p:cNvSpPr/>
          <p:nvPr/>
        </p:nvSpPr>
        <p:spPr>
          <a:xfrm>
            <a:off x="4501240" y="2392229"/>
            <a:ext cx="590552" cy="22491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…</a:t>
            </a:r>
            <a:endParaRPr lang="ko-KR" altLang="en-US" sz="1200"/>
          </a:p>
        </p:txBody>
      </p:sp>
      <p:sp>
        <p:nvSpPr>
          <p:cNvPr id="55" name="대각선 방향의 모서리가 잘린 사각형 54"/>
          <p:cNvSpPr/>
          <p:nvPr/>
        </p:nvSpPr>
        <p:spPr>
          <a:xfrm>
            <a:off x="6003469" y="2657175"/>
            <a:ext cx="590552" cy="22491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키</a:t>
            </a:r>
            <a:r>
              <a:rPr lang="en-US" altLang="ko-KR" sz="1200"/>
              <a:t>N</a:t>
            </a:r>
            <a:endParaRPr lang="ko-KR" altLang="en-US" sz="1200"/>
          </a:p>
        </p:txBody>
      </p:sp>
      <p:sp>
        <p:nvSpPr>
          <p:cNvPr id="56" name="대각선 방향의 모서리가 잘린 사각형 55"/>
          <p:cNvSpPr/>
          <p:nvPr/>
        </p:nvSpPr>
        <p:spPr>
          <a:xfrm>
            <a:off x="3393623" y="2882085"/>
            <a:ext cx="1273627" cy="215963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할당된 범위 </a:t>
            </a:r>
            <a:r>
              <a:rPr lang="en-US" altLang="ko-KR" sz="1200"/>
              <a:t>2</a:t>
            </a:r>
            <a:endParaRPr lang="ko-KR" altLang="en-US" sz="1200"/>
          </a:p>
        </p:txBody>
      </p:sp>
      <p:cxnSp>
        <p:nvCxnSpPr>
          <p:cNvPr id="57" name="구부러진 연결선 56"/>
          <p:cNvCxnSpPr>
            <a:stCxn id="6" idx="2"/>
            <a:endCxn id="20" idx="0"/>
          </p:cNvCxnSpPr>
          <p:nvPr/>
        </p:nvCxnSpPr>
        <p:spPr>
          <a:xfrm rot="16200000" flipH="1">
            <a:off x="4142014" y="2062843"/>
            <a:ext cx="1360714" cy="1104898"/>
          </a:xfrm>
          <a:prstGeom prst="curvedConnector3">
            <a:avLst>
              <a:gd name="adj1" fmla="val 626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>
            <a:stCxn id="6" idx="2"/>
            <a:endCxn id="14" idx="0"/>
          </p:cNvCxnSpPr>
          <p:nvPr/>
        </p:nvCxnSpPr>
        <p:spPr>
          <a:xfrm rot="16200000" flipH="1">
            <a:off x="5159828" y="1045029"/>
            <a:ext cx="1360714" cy="3140526"/>
          </a:xfrm>
          <a:prstGeom prst="curvedConnector3">
            <a:avLst>
              <a:gd name="adj1" fmla="val 152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대각선 방향의 모서리가 잘린 사각형 64"/>
          <p:cNvSpPr/>
          <p:nvPr/>
        </p:nvSpPr>
        <p:spPr>
          <a:xfrm>
            <a:off x="6365421" y="2275708"/>
            <a:ext cx="1273627" cy="215963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할당된 범위 </a:t>
            </a:r>
            <a:r>
              <a:rPr lang="en-US" altLang="ko-KR" sz="1200"/>
              <a:t>N</a:t>
            </a:r>
            <a:endParaRPr lang="ko-KR" altLang="en-US" sz="1200"/>
          </a:p>
        </p:txBody>
      </p:sp>
      <p:sp>
        <p:nvSpPr>
          <p:cNvPr id="38" name="직사각형 37"/>
          <p:cNvSpPr/>
          <p:nvPr/>
        </p:nvSpPr>
        <p:spPr>
          <a:xfrm>
            <a:off x="404035" y="260147"/>
            <a:ext cx="276229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범위 할당 방법</a:t>
            </a:r>
            <a:endParaRPr lang="en-US" altLang="ko-KR" sz="3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877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4471" y="575200"/>
            <a:ext cx="443583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주인과 노예 노드의 통신</a:t>
            </a:r>
            <a:endParaRPr lang="en-US" altLang="ko-KR" sz="3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688700" y="2155371"/>
            <a:ext cx="1298122" cy="1094015"/>
            <a:chOff x="783771" y="1608364"/>
            <a:chExt cx="1298122" cy="1094015"/>
          </a:xfrm>
        </p:grpSpPr>
        <p:sp>
          <p:nvSpPr>
            <p:cNvPr id="3" name="대각선 방향의 모서리가 잘린 사각형 2"/>
            <p:cNvSpPr/>
            <p:nvPr/>
          </p:nvSpPr>
          <p:spPr>
            <a:xfrm>
              <a:off x="783771" y="1608364"/>
              <a:ext cx="1298122" cy="367393"/>
            </a:xfrm>
            <a:prstGeom prst="snip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mtClean="0"/>
                <a:t>노예 주소</a:t>
              </a:r>
              <a:endParaRPr lang="ko-KR" altLang="en-US" sz="1500"/>
            </a:p>
          </p:txBody>
        </p:sp>
        <p:sp>
          <p:nvSpPr>
            <p:cNvPr id="6" name="대각선 방향의 모서리가 잘린 사각형 5"/>
            <p:cNvSpPr/>
            <p:nvPr/>
          </p:nvSpPr>
          <p:spPr>
            <a:xfrm>
              <a:off x="783771" y="1967593"/>
              <a:ext cx="1298122" cy="367393"/>
            </a:xfrm>
            <a:prstGeom prst="snip2Diag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mtClean="0"/>
                <a:t>노예 포트</a:t>
              </a:r>
              <a:endParaRPr lang="ko-KR" altLang="en-US" sz="1500"/>
            </a:p>
          </p:txBody>
        </p:sp>
        <p:sp>
          <p:nvSpPr>
            <p:cNvPr id="7" name="대각선 방향의 모서리가 잘린 사각형 6"/>
            <p:cNvSpPr/>
            <p:nvPr/>
          </p:nvSpPr>
          <p:spPr>
            <a:xfrm>
              <a:off x="783771" y="2334986"/>
              <a:ext cx="1298122" cy="367393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mtClean="0"/>
                <a:t>샘플 키</a:t>
              </a:r>
              <a:endParaRPr lang="ko-KR" altLang="en-US" sz="150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24942" y="1716352"/>
            <a:ext cx="168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연결 메시지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97379" y="1313188"/>
            <a:ext cx="1741714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노예 노드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392636" y="1313188"/>
            <a:ext cx="1698171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주인 노드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9" idx="3"/>
            <a:endCxn id="10" idx="1"/>
          </p:cNvCxnSpPr>
          <p:nvPr/>
        </p:nvCxnSpPr>
        <p:spPr>
          <a:xfrm>
            <a:off x="2539093" y="1541788"/>
            <a:ext cx="3853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0" idx="2"/>
            <a:endCxn id="16" idx="0"/>
          </p:cNvCxnSpPr>
          <p:nvPr/>
        </p:nvCxnSpPr>
        <p:spPr>
          <a:xfrm flipH="1">
            <a:off x="7241721" y="1770388"/>
            <a:ext cx="1" cy="2183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49885" y="2328964"/>
            <a:ext cx="288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모든 노예 노드 연결 대기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392635" y="3953657"/>
            <a:ext cx="1698171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주인 노드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16" idx="1"/>
            <a:endCxn id="20" idx="3"/>
          </p:cNvCxnSpPr>
          <p:nvPr/>
        </p:nvCxnSpPr>
        <p:spPr>
          <a:xfrm flipH="1">
            <a:off x="2539093" y="4182257"/>
            <a:ext cx="3853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797379" y="3953657"/>
            <a:ext cx="1741714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노예 노드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24942" y="4312887"/>
            <a:ext cx="168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할당 범위</a:t>
            </a:r>
            <a:endParaRPr lang="ko-KR" altLang="en-US"/>
          </a:p>
        </p:txBody>
      </p:sp>
      <p:sp>
        <p:nvSpPr>
          <p:cNvPr id="25" name="대각선 방향의 모서리가 잘린 사각형 24"/>
          <p:cNvSpPr/>
          <p:nvPr/>
        </p:nvSpPr>
        <p:spPr>
          <a:xfrm>
            <a:off x="3251132" y="4726152"/>
            <a:ext cx="2173257" cy="367393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시작 범위</a:t>
            </a:r>
            <a:r>
              <a:rPr lang="en-US" altLang="ko-KR" sz="1500" smtClean="0"/>
              <a:t>, </a:t>
            </a:r>
            <a:r>
              <a:rPr lang="ko-KR" altLang="en-US" sz="1500" smtClean="0"/>
              <a:t>끝범위</a:t>
            </a:r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55400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4471" y="575200"/>
            <a:ext cx="262764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0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마일스톤 성과</a:t>
            </a:r>
            <a:endParaRPr lang="en-US" altLang="ko-KR" sz="3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607" y="1567543"/>
            <a:ext cx="10450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mtClean="0"/>
              <a:t>주인 프로그램과 노예 프로그램을 각각 독립적인 실행파일로 포장 </a:t>
            </a:r>
            <a:r>
              <a:rPr lang="en-US" altLang="ko-KR" smtClean="0"/>
              <a:t>(o)</a:t>
            </a:r>
          </a:p>
          <a:p>
            <a:pPr marL="342900" indent="-342900">
              <a:buAutoNum type="arabicPeriod"/>
            </a:pPr>
            <a:r>
              <a:rPr lang="ko-KR" altLang="en-US" smtClean="0"/>
              <a:t>주인 노드와 노예 노드의 연결 구현 </a:t>
            </a:r>
            <a:r>
              <a:rPr lang="en-US" altLang="ko-KR" smtClean="0"/>
              <a:t>(o)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 smtClean="0"/>
              <a:t>샘플링 및 구간 할당</a:t>
            </a:r>
            <a:r>
              <a:rPr lang="en-US" altLang="ko-KR" smtClean="0"/>
              <a:t>, </a:t>
            </a:r>
            <a:r>
              <a:rPr lang="ko-KR" altLang="en-US" smtClean="0"/>
              <a:t>조회를 위한 데이터 구현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노예 노드들이 임의의 키를 전송하면 그에 따른 구간 분할 확인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19703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4471" y="575200"/>
            <a:ext cx="185820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0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실행 방법</a:t>
            </a:r>
            <a:endParaRPr lang="en-US" altLang="ko-KR" sz="3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607" y="1567543"/>
            <a:ext cx="10450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mtClean="0"/>
              <a:t>sbt stage </a:t>
            </a:r>
            <a:r>
              <a:rPr lang="ko-KR" altLang="en-US" smtClean="0"/>
              <a:t>를 통해서 </a:t>
            </a:r>
            <a:r>
              <a:rPr lang="en-US" altLang="ko-KR" smtClean="0"/>
              <a:t>sbt-native-packager </a:t>
            </a:r>
            <a:r>
              <a:rPr lang="ko-KR" altLang="en-US" smtClean="0"/>
              <a:t>가 노예와 주인의 실행파일 생성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주인 프로그램을 실행하고 노예 </a:t>
            </a:r>
            <a:r>
              <a:rPr lang="en-US" altLang="ko-KR" smtClean="0"/>
              <a:t>3 </a:t>
            </a:r>
            <a:r>
              <a:rPr lang="ko-KR" altLang="en-US" smtClean="0"/>
              <a:t>대를 주인에게 연결시키면 각각의 노예가 랜덤 키를 전송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노예 노드는 로그에 각각의 랜덤 키 출력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주인 노드는 받은 키 정보로부터 각각의 노예에 할당된 구간 출력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82432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69" y="713016"/>
            <a:ext cx="7134523" cy="12137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763" y="1926773"/>
            <a:ext cx="7655506" cy="11249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763" y="3051695"/>
            <a:ext cx="7414737" cy="10661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457" y="5109335"/>
            <a:ext cx="9715326" cy="1210896"/>
          </a:xfrm>
          <a:prstGeom prst="rect">
            <a:avLst/>
          </a:prstGeom>
        </p:spPr>
      </p:pic>
      <p:sp>
        <p:nvSpPr>
          <p:cNvPr id="9" name="아래쪽 화살표 8"/>
          <p:cNvSpPr/>
          <p:nvPr/>
        </p:nvSpPr>
        <p:spPr>
          <a:xfrm>
            <a:off x="5519057" y="4212771"/>
            <a:ext cx="302079" cy="693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7652" y="495924"/>
            <a:ext cx="206221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0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노예 실행 결과</a:t>
            </a:r>
            <a:endParaRPr lang="en-US" altLang="ko-KR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7651" y="4559753"/>
            <a:ext cx="206221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0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주인 실행 결과</a:t>
            </a:r>
            <a:endParaRPr lang="en-US" altLang="ko-KR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1924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352</Words>
  <Application>Microsoft Office PowerPoint</Application>
  <PresentationFormat>와이드스크린</PresentationFormat>
  <Paragraphs>60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Tomandjerry</dc:creator>
  <cp:lastModifiedBy>Tomandjerry</cp:lastModifiedBy>
  <cp:revision>21</cp:revision>
  <dcterms:created xsi:type="dcterms:W3CDTF">2020-11-16T13:13:51Z</dcterms:created>
  <dcterms:modified xsi:type="dcterms:W3CDTF">2020-11-16T14:14:36Z</dcterms:modified>
</cp:coreProperties>
</file>