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61" r:id="rId6"/>
    <p:sldId id="265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ndjerry" initials="T" lastIdx="1" clrIdx="0">
    <p:extLst>
      <p:ext uri="{19B8F6BF-5375-455C-9EA6-DF929625EA0E}">
        <p15:presenceInfo xmlns:p15="http://schemas.microsoft.com/office/powerpoint/2012/main" userId="Tomandj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19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6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00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6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0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3C33-30DB-453C-903D-158315299F1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28E4-3D8A-43F7-9D05-FB7AAC8F1C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1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ccarre/log4j2-sbt-assembl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프로젝트에서 섹션을 나누고</a:t>
            </a:r>
            <a:r>
              <a:rPr lang="en-US" altLang="ko-KR" smtClean="0"/>
              <a:t>, </a:t>
            </a:r>
            <a:r>
              <a:rPr lang="ko-KR" altLang="en-US" smtClean="0"/>
              <a:t>해당 섹션의 디자인이 끝날 때마다 구현한다</a:t>
            </a:r>
            <a:endParaRPr lang="en-US" altLang="ko-KR" smtClean="0"/>
          </a:p>
          <a:p>
            <a:r>
              <a:rPr lang="ko-KR" altLang="en-US" smtClean="0"/>
              <a:t>오래 생각해보고</a:t>
            </a:r>
            <a:r>
              <a:rPr lang="en-US" altLang="ko-KR" smtClean="0"/>
              <a:t>, </a:t>
            </a:r>
            <a:r>
              <a:rPr lang="ko-KR" altLang="en-US" smtClean="0"/>
              <a:t>해당 세션이 독립적으로 구현될 수 있을 때까지는 디자인만 한다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마일스톤 </a:t>
            </a:r>
            <a:r>
              <a:rPr lang="en-US" altLang="ko-KR" smtClean="0"/>
              <a:t>1(10</a:t>
            </a:r>
            <a:r>
              <a:rPr lang="ko-KR" altLang="en-US" smtClean="0"/>
              <a:t>월 </a:t>
            </a:r>
            <a:r>
              <a:rPr lang="en-US" altLang="ko-KR" smtClean="0"/>
              <a:t>19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2(11</a:t>
            </a:r>
            <a:r>
              <a:rPr lang="ko-KR" altLang="en-US" smtClean="0"/>
              <a:t>월 </a:t>
            </a:r>
            <a:r>
              <a:rPr lang="en-US" altLang="ko-KR" smtClean="0"/>
              <a:t>16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  <a:p>
            <a:r>
              <a:rPr lang="ko-KR" altLang="en-US" smtClean="0"/>
              <a:t>마일스톤 </a:t>
            </a:r>
            <a:r>
              <a:rPr lang="en-US" altLang="ko-KR" smtClean="0"/>
              <a:t>3(12</a:t>
            </a:r>
            <a:r>
              <a:rPr lang="ko-KR" altLang="en-US" smtClean="0"/>
              <a:t>월 </a:t>
            </a:r>
            <a:r>
              <a:rPr lang="en-US" altLang="ko-KR" smtClean="0"/>
              <a:t>14</a:t>
            </a:r>
            <a:r>
              <a:rPr lang="ko-KR" altLang="en-US" smtClean="0"/>
              <a:t>일 </a:t>
            </a:r>
            <a:r>
              <a:rPr lang="en-US" altLang="ko-KR" smtClean="0"/>
              <a:t>11:59pm)</a:t>
            </a:r>
          </a:p>
        </p:txBody>
      </p:sp>
    </p:spTree>
    <p:extLst>
      <p:ext uri="{BB962C8B-B14F-4D97-AF65-F5344CB8AC3E}">
        <p14:creationId xmlns:p14="http://schemas.microsoft.com/office/powerpoint/2010/main" val="199713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103861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설정 및 이용할 라이브러리 선택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4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프로젝트 셋업 형태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Master </a:t>
            </a:r>
            <a:r>
              <a:rPr lang="ko-KR" altLang="en-US" smtClean="0"/>
              <a:t>와 </a:t>
            </a:r>
            <a:r>
              <a:rPr lang="en-US" altLang="ko-KR" smtClean="0"/>
              <a:t>Slave </a:t>
            </a:r>
            <a:r>
              <a:rPr lang="ko-KR" altLang="en-US" smtClean="0"/>
              <a:t>두 개의 서브프로젝트 설정</a:t>
            </a:r>
            <a:endParaRPr lang="en-US" altLang="ko-KR" smtClean="0"/>
          </a:p>
          <a:p>
            <a:r>
              <a:rPr lang="ko-KR" altLang="en-US" smtClean="0"/>
              <a:t>공통 컴포넌트가 많아질 경우 </a:t>
            </a:r>
            <a:r>
              <a:rPr lang="en-US" altLang="ko-KR" smtClean="0"/>
              <a:t>Common </a:t>
            </a:r>
            <a:r>
              <a:rPr lang="ko-KR" altLang="en-US" smtClean="0"/>
              <a:t>서브프로젝트를 공유하게 할 예정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Master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를 따로 패키징할 수 있도록 프로젝트 분리함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먼저 간단한 단방향 데이터조회는 </a:t>
            </a:r>
            <a:r>
              <a:rPr lang="en-US" altLang="ko-KR" smtClean="0"/>
              <a:t>RPC</a:t>
            </a:r>
            <a:r>
              <a:rPr lang="ko-KR" altLang="en-US" smtClean="0"/>
              <a:t>를 통해서</a:t>
            </a:r>
            <a:r>
              <a:rPr lang="en-US" altLang="ko-KR" smtClean="0"/>
              <a:t>, </a:t>
            </a:r>
            <a:r>
              <a:rPr lang="ko-KR" altLang="en-US" smtClean="0"/>
              <a:t>쌍방향 연결은 </a:t>
            </a:r>
            <a:r>
              <a:rPr lang="en-US" altLang="ko-KR" smtClean="0"/>
              <a:t>GRPC Stream</a:t>
            </a:r>
            <a:r>
              <a:rPr lang="ko-KR" altLang="en-US" smtClean="0"/>
              <a:t>으로 할 예정이다</a:t>
            </a:r>
            <a:r>
              <a:rPr lang="en-US" altLang="ko-KR" smtClean="0"/>
              <a:t>. </a:t>
            </a:r>
            <a:r>
              <a:rPr lang="ko-KR" altLang="en-US" smtClean="0"/>
              <a:t>통신할 때의 데이터 직렬화는 </a:t>
            </a:r>
            <a:r>
              <a:rPr lang="en-US" altLang="ko-KR" smtClean="0"/>
              <a:t>Protobuf</a:t>
            </a:r>
            <a:r>
              <a:rPr lang="ko-KR" altLang="en-US" smtClean="0"/>
              <a:t>를 활용한다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=&gt; </a:t>
            </a:r>
            <a:r>
              <a:rPr lang="ko-KR" altLang="en-US" smtClean="0"/>
              <a:t>의존하는 라이브러리의 개수를 줄이기 위함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4534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0485" y="734786"/>
            <a:ext cx="9135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각각의 </a:t>
            </a:r>
            <a:r>
              <a:rPr lang="en-US" altLang="ko-KR" smtClean="0"/>
              <a:t>subproject master </a:t>
            </a:r>
            <a:r>
              <a:rPr lang="ko-KR" altLang="en-US" smtClean="0"/>
              <a:t>와 </a:t>
            </a:r>
            <a:r>
              <a:rPr lang="en-US" altLang="ko-KR" smtClean="0"/>
              <a:t>slave</a:t>
            </a:r>
            <a:r>
              <a:rPr lang="ko-KR" altLang="en-US" smtClean="0"/>
              <a:t>에서 </a:t>
            </a:r>
            <a:r>
              <a:rPr lang="en-US" altLang="ko-KR" smtClean="0"/>
              <a:t>executable </a:t>
            </a:r>
            <a:r>
              <a:rPr lang="ko-KR" altLang="en-US" smtClean="0"/>
              <a:t>제공하기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scala-assembly </a:t>
            </a:r>
            <a:r>
              <a:rPr lang="ko-KR" altLang="en-US" smtClean="0"/>
              <a:t>활용하기 </a:t>
            </a:r>
            <a:r>
              <a:rPr lang="en-US" altLang="ko-KR" smtClean="0"/>
              <a:t>(X): </a:t>
            </a:r>
            <a:r>
              <a:rPr lang="ko-KR" altLang="en-US" smtClean="0"/>
              <a:t>간단한 </a:t>
            </a:r>
            <a:r>
              <a:rPr lang="en-US" altLang="ko-KR" smtClean="0"/>
              <a:t>merge strategy</a:t>
            </a:r>
            <a:r>
              <a:rPr lang="ko-KR" altLang="en-US" smtClean="0"/>
              <a:t>를 사용할 경우에 </a:t>
            </a:r>
            <a:r>
              <a:rPr lang="en-US" altLang="ko-KR" smtClean="0"/>
              <a:t>log4j</a:t>
            </a:r>
            <a:r>
              <a:rPr lang="ko-KR" altLang="en-US" smtClean="0"/>
              <a:t>의 </a:t>
            </a:r>
            <a:r>
              <a:rPr lang="en-US" altLang="ko-KR" smtClean="0"/>
              <a:t>core dependency</a:t>
            </a:r>
            <a:r>
              <a:rPr lang="ko-KR" altLang="en-US" smtClean="0"/>
              <a:t>를 제대로 합칠 수가 없을 뿐만 아니라 </a:t>
            </a:r>
            <a:r>
              <a:rPr lang="en-US" altLang="ko-KR" smtClean="0"/>
              <a:t>dependency</a:t>
            </a:r>
            <a:r>
              <a:rPr lang="ko-KR" altLang="en-US" smtClean="0"/>
              <a:t>가 추가될 경우에 어떤 문제가 발생할 지 예측이 안됨</a:t>
            </a:r>
            <a:r>
              <a:rPr lang="en-US" altLang="ko-KR" smtClean="0"/>
              <a:t>.</a:t>
            </a:r>
          </a:p>
          <a:p>
            <a:r>
              <a:rPr lang="en-US" altLang="ko-KR" smtClean="0">
                <a:hlinkClick r:id="rId2"/>
              </a:rPr>
              <a:t>merge </a:t>
            </a:r>
            <a:r>
              <a:rPr lang="ko-KR" altLang="en-US" smtClean="0">
                <a:hlinkClick r:id="rId2"/>
              </a:rPr>
              <a:t>하는 방법</a:t>
            </a:r>
            <a:r>
              <a:rPr lang="en-US" altLang="ko-KR" smtClean="0"/>
              <a:t> </a:t>
            </a:r>
            <a:r>
              <a:rPr lang="ko-KR" altLang="en-US" smtClean="0"/>
              <a:t>에서 설명하는 대로 </a:t>
            </a:r>
            <a:r>
              <a:rPr lang="en-US" altLang="ko-KR" smtClean="0"/>
              <a:t>merge</a:t>
            </a:r>
            <a:r>
              <a:rPr lang="ko-KR" altLang="en-US" smtClean="0"/>
              <a:t>할 경우 다른 </a:t>
            </a:r>
            <a:r>
              <a:rPr lang="en-US" altLang="ko-KR" smtClean="0"/>
              <a:t>dependency</a:t>
            </a:r>
            <a:r>
              <a:rPr lang="ko-KR" altLang="en-US" smtClean="0"/>
              <a:t>에서 충돌함</a:t>
            </a:r>
            <a:r>
              <a:rPr lang="en-US" altLang="ko-KR" smtClean="0"/>
              <a:t>.</a:t>
            </a:r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sbt plugin scala-native-packager 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8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8256" y="2902021"/>
            <a:ext cx="71272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40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노예 노드의 담당 범위 할당</a:t>
            </a:r>
            <a:endParaRPr lang="en-US" altLang="ko-KR" sz="4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84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 타입</a:t>
            </a:r>
            <a:endParaRPr lang="en-US" altLang="ko-KR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/>
                  <a:t>Key: immutable, comparable by dictionary order, byte sequence, length constraint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Scala List[Byte] extends Ordering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길이 제한을 강제하는 타입</a:t>
                </a:r>
                <a:r>
                  <a:rPr lang="en-US" altLang="ko-KR" smtClean="0"/>
                  <a:t>? </a:t>
                </a:r>
                <a:r>
                  <a:rPr lang="en-US" altLang="ko-KR" smtClean="0"/>
                  <a:t>constructor</a:t>
                </a:r>
                <a:r>
                  <a:rPr lang="ko-KR" altLang="en-US" smtClean="0"/>
                  <a:t>에 </a:t>
                </a:r>
                <a:r>
                  <a:rPr lang="en-US" altLang="ko-KR" smtClean="0"/>
                  <a:t>require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Slave: </a:t>
                </a:r>
                <a:endParaRPr lang="en-US" altLang="ko-KR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주소</a:t>
                </a:r>
                <a:endParaRPr lang="en-US" altLang="ko-KR" smtClean="0"/>
              </a:p>
              <a:p>
                <a:pPr marL="342900" indent="-342900">
                  <a:buAutoNum type="arabicPeriod"/>
                </a:pPr>
                <a:r>
                  <a:rPr lang="ko-KR" altLang="en-US" smtClean="0"/>
                  <a:t>각 노예 노드의 범위 할당 정보 저장</a:t>
                </a:r>
                <a:r>
                  <a:rPr lang="en-US" altLang="ko-KR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노드는 각각의 범위로 조회할 일이 가장 많을 것으로</a:t>
                </a:r>
                <a:endParaRPr lang="en-US" altLang="ko-KR" smtClean="0"/>
              </a:p>
              <a:p>
                <a:r>
                  <a:rPr lang="ko-KR" altLang="en-US" smtClean="0"/>
                  <a:t>예상되므로 </a:t>
                </a:r>
                <a:r>
                  <a:rPr lang="en-US" altLang="ko-KR" smtClean="0"/>
                  <a:t>Map </a:t>
                </a:r>
                <a:r>
                  <a:rPr lang="ko-KR" altLang="en-US" smtClean="0"/>
                  <a:t>활용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en-US" altLang="ko-KR" smtClean="0"/>
                  <a:t>key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key </a:t>
                </a:r>
                <a:r>
                  <a:rPr lang="ko-KR" altLang="en-US" smtClean="0"/>
                  <a:t>범위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mtClean="0"/>
                  <a:t> </a:t>
                </a:r>
                <a:r>
                  <a:rPr lang="ko-KR" altLang="en-US" smtClean="0"/>
                  <a:t>노예노드 순서로 조회할 수 있는 데이터구조</a:t>
                </a:r>
                <a:endParaRPr lang="en-US" altLang="ko-KR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64" y="1355271"/>
                <a:ext cx="10030310" cy="2862322"/>
              </a:xfrm>
              <a:prstGeom prst="rect">
                <a:avLst/>
              </a:prstGeom>
              <a:blipFill>
                <a:blip r:embed="rId2"/>
                <a:stretch>
                  <a:fillRect l="-608" t="-1064" b="-2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주인 노드에서 각 노예노드에게 범위 할당</a:t>
            </a: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979964" y="800101"/>
            <a:ext cx="2579915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주인 노드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245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V="1">
            <a:off x="1423308" y="1257301"/>
            <a:ext cx="2846614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2528207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1" idx="0"/>
          </p:cNvCxnSpPr>
          <p:nvPr/>
        </p:nvCxnSpPr>
        <p:spPr>
          <a:xfrm flipV="1">
            <a:off x="3399064" y="1257301"/>
            <a:ext cx="870857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539591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노예 노드 </a:t>
            </a:r>
            <a:r>
              <a:rPr lang="en-US" altLang="ko-KR" smtClean="0">
                <a:solidFill>
                  <a:schemeClr val="tx1"/>
                </a:solidFill>
              </a:rPr>
              <a:t>N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4" idx="0"/>
            <a:endCxn id="6" idx="2"/>
          </p:cNvCxnSpPr>
          <p:nvPr/>
        </p:nvCxnSpPr>
        <p:spPr>
          <a:xfrm flipH="1" flipV="1">
            <a:off x="4269922" y="1257301"/>
            <a:ext cx="3140526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4503963" y="2618015"/>
            <a:ext cx="1741714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……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0" idx="0"/>
            <a:endCxn id="6" idx="2"/>
          </p:cNvCxnSpPr>
          <p:nvPr/>
        </p:nvCxnSpPr>
        <p:spPr>
          <a:xfrm flipH="1" flipV="1">
            <a:off x="4269922" y="1257301"/>
            <a:ext cx="1104898" cy="136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대각선 방향의 모서리가 잘린 사각형 24"/>
          <p:cNvSpPr/>
          <p:nvPr/>
        </p:nvSpPr>
        <p:spPr>
          <a:xfrm>
            <a:off x="2062842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36095" y="3577131"/>
            <a:ext cx="10448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각 노예노드는 주인 노드에게 샘플링 키 </a:t>
            </a:r>
            <a:r>
              <a:rPr lang="en-US" altLang="ko-KR" smtClean="0"/>
              <a:t>1</a:t>
            </a:r>
            <a:r>
              <a:rPr lang="ko-KR" altLang="en-US" smtClean="0"/>
              <a:t>개를 제출 </a:t>
            </a:r>
            <a:r>
              <a:rPr lang="en-US" altLang="ko-KR" smtClean="0"/>
              <a:t>(</a:t>
            </a:r>
            <a:r>
              <a:rPr lang="ko-KR" altLang="en-US" smtClean="0"/>
              <a:t>가장 간단한 모델</a:t>
            </a:r>
            <a:r>
              <a:rPr lang="en-US" altLang="ko-KR" smtClean="0"/>
              <a:t>)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smtClean="0"/>
              <a:t>주인 노드가 </a:t>
            </a:r>
            <a:r>
              <a:rPr lang="en-US" altLang="ko-KR" smtClean="0"/>
              <a:t>N</a:t>
            </a:r>
            <a:r>
              <a:rPr lang="ko-KR" altLang="en-US" smtClean="0"/>
              <a:t>개의 키를 각 노드에게서 받으면 키 리스트를 정렬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trike="sngStrike" smtClean="0"/>
              <a:t>노예 노드의 순서는 연결이 빨리 된 순서로 할당한다</a:t>
            </a:r>
            <a:endParaRPr lang="en-US" altLang="ko-KR" strike="sngStrike" smtClean="0"/>
          </a:p>
          <a:p>
            <a:pPr marL="342900" indent="-342900">
              <a:buAutoNum type="arabicPeriod"/>
            </a:pPr>
            <a:r>
              <a:rPr lang="ko-KR" altLang="en-US" smtClean="0"/>
              <a:t>노예 노드의 순서는 키 정렬의 순서와 일치 시킨다</a:t>
            </a:r>
            <a:endParaRPr lang="en-US" altLang="ko-KR" smtClean="0"/>
          </a:p>
          <a:p>
            <a:pPr marL="342900" indent="-342900">
              <a:buAutoNum type="arabicPeriod"/>
            </a:pPr>
            <a:r>
              <a:rPr lang="ko-KR" altLang="en-US" smtClean="0"/>
              <a:t>각각의 노예 노드 </a:t>
            </a:r>
            <a:r>
              <a:rPr lang="en-US" altLang="ko-KR" smtClean="0"/>
              <a:t>i</a:t>
            </a:r>
            <a:r>
              <a:rPr lang="ko-KR" altLang="en-US" smtClean="0"/>
              <a:t>는 키가 반열린구간 </a:t>
            </a:r>
            <a:r>
              <a:rPr lang="en-US" altLang="ko-KR"/>
              <a:t>[</a:t>
            </a:r>
            <a:r>
              <a:rPr lang="ko-KR" altLang="en-US" smtClean="0"/>
              <a:t>키리스트</a:t>
            </a:r>
            <a:r>
              <a:rPr lang="en-US" altLang="ko-KR" smtClean="0"/>
              <a:t>[i – 1], </a:t>
            </a:r>
            <a:r>
              <a:rPr lang="ko-KR" altLang="en-US" smtClean="0"/>
              <a:t>키 리스트</a:t>
            </a:r>
            <a:r>
              <a:rPr lang="en-US" altLang="ko-KR" smtClean="0"/>
              <a:t>[i]) </a:t>
            </a:r>
            <a:r>
              <a:rPr lang="ko-KR" altLang="en-US" smtClean="0"/>
              <a:t>에 속하는 데이터들을 담당한다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각각의 노드에게 할당된 범위를 응답으로 준다</a:t>
            </a:r>
            <a:r>
              <a:rPr lang="en-US" altLang="ko-KR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smtClean="0"/>
              <a:t>이런 구간 나누기 방법은 노예노드 </a:t>
            </a:r>
            <a:r>
              <a:rPr lang="en-US" altLang="ko-KR" smtClean="0"/>
              <a:t>i – 1</a:t>
            </a:r>
            <a:r>
              <a:rPr lang="ko-KR" altLang="en-US" smtClean="0"/>
              <a:t>의 모든 키값은 노예노드 </a:t>
            </a:r>
            <a:r>
              <a:rPr lang="en-US" altLang="ko-KR" smtClean="0"/>
              <a:t>i </a:t>
            </a:r>
            <a:r>
              <a:rPr lang="ko-KR" altLang="en-US" smtClean="0"/>
              <a:t>의 모든 키 값보다 작다는 특성을 만족한다</a:t>
            </a:r>
            <a:r>
              <a:rPr lang="en-US" altLang="ko-KR" smtClean="0"/>
              <a:t>.</a:t>
            </a:r>
            <a:endParaRPr lang="en-US" altLang="ko-KR"/>
          </a:p>
        </p:txBody>
      </p:sp>
      <p:grpSp>
        <p:nvGrpSpPr>
          <p:cNvPr id="36" name="그룹 35"/>
          <p:cNvGrpSpPr/>
          <p:nvPr/>
        </p:nvGrpSpPr>
        <p:grpSpPr>
          <a:xfrm>
            <a:off x="6006191" y="646779"/>
            <a:ext cx="2612572" cy="716799"/>
            <a:chOff x="6245677" y="429885"/>
            <a:chExt cx="2612572" cy="716799"/>
          </a:xfrm>
        </p:grpSpPr>
        <p:grpSp>
          <p:nvGrpSpPr>
            <p:cNvPr id="35" name="그룹 34"/>
            <p:cNvGrpSpPr/>
            <p:nvPr/>
          </p:nvGrpSpPr>
          <p:grpSpPr>
            <a:xfrm>
              <a:off x="6245677" y="825851"/>
              <a:ext cx="2612572" cy="320833"/>
              <a:chOff x="6245677" y="825851"/>
              <a:chExt cx="2612572" cy="320833"/>
            </a:xfrm>
          </p:grpSpPr>
          <p:sp>
            <p:nvSpPr>
              <p:cNvPr id="30" name="대각선 방향의 모서리가 잘린 사각형 29"/>
              <p:cNvSpPr/>
              <p:nvPr/>
            </p:nvSpPr>
            <p:spPr>
              <a:xfrm>
                <a:off x="6898820" y="829059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1</a:t>
                </a:r>
                <a:endParaRPr lang="ko-KR" altLang="en-US"/>
              </a:p>
            </p:txBody>
          </p:sp>
          <p:sp>
            <p:nvSpPr>
              <p:cNvPr id="31" name="대각선 방향의 모서리가 잘린 사각형 30"/>
              <p:cNvSpPr/>
              <p:nvPr/>
            </p:nvSpPr>
            <p:spPr>
              <a:xfrm>
                <a:off x="6245677" y="825853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/>
                  <a:t>2</a:t>
                </a:r>
                <a:endParaRPr lang="ko-KR" altLang="en-US"/>
              </a:p>
            </p:txBody>
          </p:sp>
          <p:sp>
            <p:nvSpPr>
              <p:cNvPr id="32" name="대각선 방향의 모서리가 잘린 사각형 31"/>
              <p:cNvSpPr/>
              <p:nvPr/>
            </p:nvSpPr>
            <p:spPr>
              <a:xfrm>
                <a:off x="7551963" y="825852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…</a:t>
                </a:r>
                <a:endParaRPr lang="ko-KR" altLang="en-US"/>
              </a:p>
            </p:txBody>
          </p:sp>
          <p:sp>
            <p:nvSpPr>
              <p:cNvPr id="33" name="대각선 방향의 모서리가 잘린 사각형 32"/>
              <p:cNvSpPr/>
              <p:nvPr/>
            </p:nvSpPr>
            <p:spPr>
              <a:xfrm>
                <a:off x="8205106" y="825851"/>
                <a:ext cx="653143" cy="31762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키</a:t>
                </a:r>
                <a:r>
                  <a:rPr lang="en-US" altLang="ko-KR" smtClean="0"/>
                  <a:t>N</a:t>
                </a:r>
                <a:endParaRPr lang="ko-KR" altLang="en-US"/>
              </a:p>
            </p:txBody>
          </p:sp>
        </p:grpSp>
        <p:sp>
          <p:nvSpPr>
            <p:cNvPr id="34" name="오른쪽 중괄호 33"/>
            <p:cNvSpPr/>
            <p:nvPr/>
          </p:nvSpPr>
          <p:spPr>
            <a:xfrm rot="16200000">
              <a:off x="7315197" y="-451861"/>
              <a:ext cx="334734" cy="2098225"/>
            </a:xfrm>
            <a:prstGeom prst="rightBrace">
              <a:avLst>
                <a:gd name="adj1" fmla="val 110772"/>
                <a:gd name="adj2" fmla="val 507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916506" y="274239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39" name="구부러진 연결선 38"/>
          <p:cNvCxnSpPr>
            <a:stCxn id="6" idx="2"/>
            <a:endCxn id="7" idx="0"/>
          </p:cNvCxnSpPr>
          <p:nvPr/>
        </p:nvCxnSpPr>
        <p:spPr>
          <a:xfrm rot="5400000">
            <a:off x="2166258" y="514351"/>
            <a:ext cx="1360714" cy="2846614"/>
          </a:xfrm>
          <a:prstGeom prst="curvedConnector3">
            <a:avLst>
              <a:gd name="adj1" fmla="val 9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대각선 방향의 모서리가 잘린 사각형 41"/>
          <p:cNvSpPr/>
          <p:nvPr/>
        </p:nvSpPr>
        <p:spPr>
          <a:xfrm>
            <a:off x="1300846" y="1442936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  <p:cxnSp>
        <p:nvCxnSpPr>
          <p:cNvPr id="48" name="구부러진 연결선 47"/>
          <p:cNvCxnSpPr>
            <a:endCxn id="11" idx="0"/>
          </p:cNvCxnSpPr>
          <p:nvPr/>
        </p:nvCxnSpPr>
        <p:spPr>
          <a:xfrm rot="5400000">
            <a:off x="3184947" y="1533041"/>
            <a:ext cx="1299092" cy="870857"/>
          </a:xfrm>
          <a:prstGeom prst="curvedConnector3">
            <a:avLst>
              <a:gd name="adj1" fmla="val 864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대각선 방향의 모서리가 잘린 사각형 52"/>
          <p:cNvSpPr/>
          <p:nvPr/>
        </p:nvSpPr>
        <p:spPr>
          <a:xfrm>
            <a:off x="3483426" y="171450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54" name="대각선 방향의 모서리가 잘린 사각형 53"/>
          <p:cNvSpPr/>
          <p:nvPr/>
        </p:nvSpPr>
        <p:spPr>
          <a:xfrm>
            <a:off x="4501240" y="1714595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…</a:t>
            </a:r>
            <a:endParaRPr lang="ko-KR" altLang="en-US" sz="1200"/>
          </a:p>
        </p:txBody>
      </p:sp>
      <p:sp>
        <p:nvSpPr>
          <p:cNvPr id="55" name="대각선 방향의 모서리가 잘린 사각형 54"/>
          <p:cNvSpPr/>
          <p:nvPr/>
        </p:nvSpPr>
        <p:spPr>
          <a:xfrm>
            <a:off x="6003469" y="1979541"/>
            <a:ext cx="590552" cy="224910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키</a:t>
            </a:r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56" name="대각선 방향의 모서리가 잘린 사각형 55"/>
          <p:cNvSpPr/>
          <p:nvPr/>
        </p:nvSpPr>
        <p:spPr>
          <a:xfrm>
            <a:off x="3393623" y="2204451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57" name="구부러진 연결선 56"/>
          <p:cNvCxnSpPr>
            <a:stCxn id="6" idx="2"/>
            <a:endCxn id="20" idx="0"/>
          </p:cNvCxnSpPr>
          <p:nvPr/>
        </p:nvCxnSpPr>
        <p:spPr>
          <a:xfrm rot="16200000" flipH="1">
            <a:off x="4142014" y="1385209"/>
            <a:ext cx="1360714" cy="1104898"/>
          </a:xfrm>
          <a:prstGeom prst="curvedConnector3">
            <a:avLst>
              <a:gd name="adj1" fmla="val 626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구부러진 연결선 60"/>
          <p:cNvCxnSpPr>
            <a:stCxn id="6" idx="2"/>
            <a:endCxn id="14" idx="0"/>
          </p:cNvCxnSpPr>
          <p:nvPr/>
        </p:nvCxnSpPr>
        <p:spPr>
          <a:xfrm rot="16200000" flipH="1">
            <a:off x="5159828" y="367395"/>
            <a:ext cx="1360714" cy="3140526"/>
          </a:xfrm>
          <a:prstGeom prst="curvedConnector3">
            <a:avLst>
              <a:gd name="adj1" fmla="val 152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대각선 방향의 모서리가 잘린 사각형 64"/>
          <p:cNvSpPr/>
          <p:nvPr/>
        </p:nvSpPr>
        <p:spPr>
          <a:xfrm>
            <a:off x="6365421" y="1598074"/>
            <a:ext cx="1273627" cy="215963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할당된 범위 </a:t>
            </a:r>
            <a:r>
              <a:rPr lang="en-US" altLang="ko-KR" sz="1200"/>
              <a:t>N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573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(1)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trike="sngStrike" smtClean="0"/>
                  <a:t>노드 커넥션 서비스에 새로운 </a:t>
                </a:r>
                <a:r>
                  <a:rPr lang="en-US" altLang="ko-KR" strike="sngStrike" smtClean="0"/>
                  <a:t>rpc</a:t>
                </a:r>
                <a:r>
                  <a:rPr lang="ko-KR" altLang="en-US" strike="sngStrike" smtClean="0"/>
                  <a:t>인 </a:t>
                </a:r>
                <a:r>
                  <a:rPr lang="en-US" altLang="ko-KR" strike="sngStrike" smtClean="0"/>
                  <a:t>KeySubmission </a:t>
                </a:r>
                <a:r>
                  <a:rPr lang="ko-KR" altLang="en-US" strike="sngStrike" smtClean="0"/>
                  <a:t>추가</a:t>
                </a:r>
                <a:endParaRPr lang="en-US" altLang="ko-KR" strike="sngStrike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새로운 메시지 타입정의에 </a:t>
                </a:r>
                <a:r>
                  <a:rPr lang="en-US" altLang="ko-KR" strike="sngStrike" smtClean="0"/>
                  <a:t>Scala</a:t>
                </a:r>
                <a:r>
                  <a:rPr lang="ko-KR" altLang="en-US" strike="sngStrike" smtClean="0"/>
                  <a:t>의 </a:t>
                </a:r>
                <a:r>
                  <a:rPr lang="en-US" altLang="ko-KR" strike="sngStrike" smtClean="0"/>
                  <a:t>case class </a:t>
                </a:r>
                <a:r>
                  <a:rPr lang="ko-KR" altLang="en-US" strike="sngStrike" smtClean="0"/>
                  <a:t>를 그대로 이용</a:t>
                </a:r>
                <a:r>
                  <a:rPr lang="en-US" altLang="ko-KR" strike="sngStrike" smtClean="0"/>
                  <a:t>(grpc </a:t>
                </a:r>
                <a:r>
                  <a:rPr lang="ko-KR" altLang="en-US" strike="sngStrike" smtClean="0"/>
                  <a:t>구현</a:t>
                </a:r>
                <a:r>
                  <a:rPr lang="en-US" altLang="ko-KR" strike="sngStrike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trike="sngStrike" smtClean="0"/>
                  <a:t>같은 서비스에서 메시지를 </a:t>
                </a:r>
                <a:r>
                  <a:rPr lang="en-US" altLang="ko-KR" strike="sngStrike" smtClean="0"/>
                  <a:t>case </a:t>
                </a:r>
                <a:r>
                  <a:rPr lang="ko-KR" altLang="en-US" strike="sngStrike" smtClean="0"/>
                  <a:t>디스패치해서 다른 </a:t>
                </a:r>
                <a:r>
                  <a:rPr lang="en-US" altLang="ko-KR" strike="sngStrike" smtClean="0"/>
                  <a:t>rpc </a:t>
                </a:r>
                <a:r>
                  <a:rPr lang="ko-KR" altLang="en-US" strike="sngStrike" smtClean="0"/>
                  <a:t>실행</a:t>
                </a:r>
                <a:endParaRPr lang="en-US" altLang="ko-KR" strike="sngStrike" smtClean="0"/>
              </a:p>
              <a:p>
                <a:endParaRPr lang="en-US" altLang="ko-KR"/>
              </a:p>
              <a:p>
                <a:r>
                  <a:rPr lang="ko-KR" altLang="en-US" smtClean="0"/>
                  <a:t>노드의 개수 </a:t>
                </a:r>
                <a:r>
                  <a:rPr lang="en-US" altLang="ko-KR" smtClean="0"/>
                  <a:t>N</a:t>
                </a:r>
                <a:r>
                  <a:rPr lang="ko-KR" altLang="en-US" smtClean="0"/>
                  <a:t>이 작다고 가정하자 </a:t>
                </a:r>
                <a:r>
                  <a:rPr lang="en-US" altLang="ko-KR" smtClean="0"/>
                  <a:t>(</a:t>
                </a:r>
                <a:r>
                  <a:rPr lang="ko-KR" altLang="en-US" smtClean="0"/>
                  <a:t>많아야 몇 백 대</a:t>
                </a:r>
                <a:r>
                  <a:rPr lang="en-US" altLang="ko-KR" smtClean="0"/>
                  <a:t>)</a:t>
                </a:r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주인 노드는 모든 키 샘플 </a:t>
                </a:r>
                <a:r>
                  <a:rPr lang="en-US" altLang="ko-KR" smtClean="0"/>
                  <a:t>N </a:t>
                </a:r>
                <a:r>
                  <a:rPr lang="ko-KR" altLang="en-US" smtClean="0"/>
                  <a:t>개가 다 제출할 때까지 응답을 대기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mtClean="0"/>
                  <a:t>N</a:t>
                </a:r>
                <a:r>
                  <a:rPr lang="ko-KR" altLang="en-US" smtClean="0"/>
                  <a:t>개의 샘플이 모두 제출되고 나서 그것들을 정렬하는 비용도 작음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mtClean="0"/>
                  <a:t>그 다음 각각의 노드에 할당된 범위를 응답으로 줌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r>
                  <a:rPr lang="ko-KR" altLang="en-US" smtClean="0"/>
                  <a:t>이 과정에서 동시성이 문제가 중요하지 않다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한 개의 키 샘플링 과정의 비용이 작다</a:t>
                </a:r>
                <a:endParaRPr lang="en-US" altLang="ko-KR" smtClean="0"/>
              </a:p>
              <a:p>
                <a:r>
                  <a:rPr lang="en-US" altLang="ko-KR" smtClean="0"/>
                  <a:t>-  </a:t>
                </a:r>
                <a:r>
                  <a:rPr lang="ko-KR" altLang="en-US" smtClean="0"/>
                  <a:t>정렬 후 키 할당의 비용 또한 작다</a:t>
                </a:r>
                <a:endParaRPr lang="en-US" altLang="ko-KR" smtClean="0"/>
              </a:p>
              <a:p>
                <a:pPr marL="285750" indent="-285750">
                  <a:buFontTx/>
                  <a:buChar char="-"/>
                </a:pPr>
                <a:endParaRPr lang="en-US" altLang="ko-KR"/>
              </a:p>
              <a:p>
                <a:pPr marL="285750" indent="-285750">
                  <a:buFontTx/>
                  <a:buChar char="-"/>
                </a:pPr>
                <a:endParaRPr lang="en-US" altLang="ko-KR" smtClean="0"/>
              </a:p>
              <a:p>
                <a:r>
                  <a:rPr lang="ko-KR" altLang="en-US" smtClean="0"/>
                  <a:t>예상되는 문제</a:t>
                </a:r>
                <a:endParaRPr lang="en-US" altLang="ko-KR" smtClean="0"/>
              </a:p>
              <a:p>
                <a:r>
                  <a:rPr lang="ko-KR" altLang="en-US" smtClean="0">
                    <a:solidFill>
                      <a:srgbClr val="FF0000"/>
                    </a:solidFill>
                  </a:rPr>
                  <a:t>각각의 노드는 샘플링된 키와 관련 없는 키 영역을 맡게 된다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 (X)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mtClean="0">
                    <a:solidFill>
                      <a:srgbClr val="FF0000"/>
                    </a:solidFill>
                  </a:rPr>
                  <a:t>샘플링된 키의 순서와 노드의 순서를 일치시킨다 </a:t>
                </a:r>
                <a:r>
                  <a:rPr lang="en-US" altLang="ko-KR" smtClean="0">
                    <a:solidFill>
                      <a:srgbClr val="FF0000"/>
                    </a:solidFill>
                  </a:rPr>
                  <a:t>(O)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0" y="887186"/>
                <a:ext cx="10499273" cy="4801314"/>
              </a:xfrm>
              <a:prstGeom prst="rect">
                <a:avLst/>
              </a:prstGeom>
              <a:blipFill>
                <a:blip r:embed="rId2"/>
                <a:stretch>
                  <a:fillRect l="-639" t="-762" b="-1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571" y="285750"/>
            <a:ext cx="699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 범위 할당을 위한 주인 노드와 노예 노드의 통신</a:t>
            </a:r>
            <a:r>
              <a:rPr lang="en-US" altLang="ko-KR" smtClean="0"/>
              <a:t>(2)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6570" y="887186"/>
            <a:ext cx="1049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노드 커넥션 서비스에 요청하는 데이터 영역에 샘플링 된 키 하나를 처음부터 추가한다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10 </a:t>
            </a:r>
            <a:r>
              <a:rPr lang="ko-KR" altLang="en-US" smtClean="0"/>
              <a:t>바이트의 키 제출이 로드를 증가시키지 않는다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샘플링 과정 또한 비용이 크지 않아서 연결 시간을 지연시키지 않는다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53280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844</TotalTime>
  <Words>556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Tomandjerry</dc:creator>
  <cp:lastModifiedBy>Tomandjerry</cp:lastModifiedBy>
  <cp:revision>51</cp:revision>
  <dcterms:created xsi:type="dcterms:W3CDTF">2020-10-19T16:49:56Z</dcterms:created>
  <dcterms:modified xsi:type="dcterms:W3CDTF">2020-11-16T12:01:00Z</dcterms:modified>
</cp:coreProperties>
</file>