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89" r:id="rId5"/>
    <p:sldId id="288" r:id="rId6"/>
    <p:sldId id="261" r:id="rId7"/>
    <p:sldId id="268" r:id="rId8"/>
    <p:sldId id="290" r:id="rId9"/>
    <p:sldId id="291" r:id="rId10"/>
    <p:sldId id="292" r:id="rId11"/>
    <p:sldId id="293" r:id="rId12"/>
    <p:sldId id="294" r:id="rId13"/>
    <p:sldId id="295" r:id="rId14"/>
    <p:sldId id="296" r:id="rId15"/>
    <p:sldId id="297" r:id="rId16"/>
    <p:sldId id="299" r:id="rId17"/>
    <p:sldId id="298" r:id="rId18"/>
    <p:sldId id="300" r:id="rId19"/>
    <p:sldId id="301" r:id="rId20"/>
    <p:sldId id="302" r:id="rId21"/>
    <p:sldId id="303" r:id="rId22"/>
    <p:sldId id="304" r:id="rId23"/>
    <p:sldId id="305" r:id="rId24"/>
    <p:sldId id="257" r:id="rId25"/>
    <p:sldId id="306" r:id="rId26"/>
    <p:sldId id="307" r:id="rId27"/>
    <p:sldId id="308" r:id="rId28"/>
    <p:sldId id="309" r:id="rId29"/>
    <p:sldId id="310" r:id="rId30"/>
    <p:sldId id="311" r:id="rId31"/>
    <p:sldId id="312"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4FB46-16B3-4325-99F3-5C4B0C77E6F9}" v="23" dt="2024-03-08T10:10:19.901"/>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4" autoAdjust="0"/>
  </p:normalViewPr>
  <p:slideViewPr>
    <p:cSldViewPr snapToGrid="0">
      <p:cViewPr varScale="1">
        <p:scale>
          <a:sx n="79" d="100"/>
          <a:sy n="79" d="100"/>
        </p:scale>
        <p:origin x="73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5FEA0-CE14-E3D5-98B6-7453B5B7E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EC29F-5A55-7CE4-5B2D-043EEEDB6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8B7DBC-9362-4B63-B217-0B699E75D5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0741769-EFAC-8557-1805-42176443885E}"/>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29637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B460A-57CC-676A-D525-30DEFC8BEB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A9C25-876A-1DAD-89CB-26AA29E544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760DB9-6FF6-4CA7-4DB4-9148E86C70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65F633-FC20-02ED-F3D3-7A7D99646BBE}"/>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350747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AEE0-E63C-A79A-F52D-7109AED248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7CABE-DA33-1985-89E7-20A884389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D73E70-4F51-AEFC-DBAC-07207933E0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F425CDC-6E4B-3A26-D2C2-9C6D4912A581}"/>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39254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D089-D45F-3E10-C333-A1F564255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403BF-4E1C-9901-51D8-ED329D6BA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11959D-F9A0-7DB5-2578-499CA70B83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C0C461-F507-B03E-50F4-99F32E0189DD}"/>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50108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6315B-64C5-3324-ACF2-3E44E44FE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2C677-2907-582A-9152-3B69837FA6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95A67-C517-C3F8-D4CE-E6B1B475E0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17006B5-EAEE-3375-A70F-5119D15B553C}"/>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63430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7A69D-6AA8-5E6B-3FF2-8B4BB4601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2831E3-56CE-DCAB-7FA9-EF42F6B09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31E5E-6A41-D3BF-712D-4B481406C2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2F4326E-67DA-1C3F-68A9-CE0D2A8BBE5C}"/>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63809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4AF7D-D01B-497A-3A47-CEA5909D80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90C90-C6C6-DA25-3557-2EE32BA432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1C95E1-D1DF-24DA-FA3E-B14BFAED6B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5FC3FD-0A12-0469-3E38-8F779301E16F}"/>
              </a:ext>
            </a:extLst>
          </p:cNvPr>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3403475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B268-29B6-A19D-F514-71D7563CC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5415E-DB9C-4D61-EFBE-7F779F1DA8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DF6E5D-9F69-936D-B727-7698C888783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AEEAA6-87F8-F04C-4C18-211ECE529A81}"/>
              </a:ext>
            </a:extLst>
          </p:cNvPr>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3892255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9E865-7F5C-7356-7225-43FDD2A76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DFD724-37EA-5E60-C60E-67FE25A775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3CB6B0-263F-76E6-FA48-9727E05FF6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C25E00-91CA-5206-EF28-08FC729FF0B3}"/>
              </a:ext>
            </a:extLst>
          </p:cNvPr>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310055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1ABC4-D5C1-9FC7-DB74-CA9F1FB610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7F685-28D0-3EE9-1987-D123F2C504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6F381-65B2-8412-04FF-A316E18058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6F5B46-9373-0D3C-D810-AFCF136FD5D6}"/>
              </a:ext>
            </a:extLst>
          </p:cNvPr>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371809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640C3-0815-311D-10C5-0699D33559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D5C636-33AF-8390-8B48-3F6E3073B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C5DC1-ED11-F095-8D3A-209DC6253F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02999E-45B8-848A-C5C4-2CCF9A9684F0}"/>
              </a:ext>
            </a:extLst>
          </p:cNvPr>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378164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21</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94DB6-6F48-2BC1-6C1F-6C58E2B4B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0DCC5-D4AB-138B-4BBF-8D62FF4E27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8E332-DB0F-E506-FE4D-3037180897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8193C5-8F77-9C8F-41F8-8BFD424684CA}"/>
              </a:ext>
            </a:extLst>
          </p:cNvPr>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2719133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4BF7B-6D8A-23C0-A48A-958FBC1144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44FAF-9386-9EA2-2FFB-0D65533E68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C263B-8766-F6FC-1FAB-BC55F3A226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D9FB8A-F16E-0052-012A-398E1877FD8A}"/>
              </a:ext>
            </a:extLst>
          </p:cNvPr>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3138709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6DAEA-497C-516D-4FA7-591A4CAEB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9BF21-A0AA-5BE3-1AE1-E44DF33636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F5D71-E718-518D-5835-61F3E402F33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4C37BE-71BA-75EA-2821-F67C1D140538}"/>
              </a:ext>
            </a:extLst>
          </p:cNvPr>
          <p:cNvSpPr>
            <a:spLocks noGrp="1"/>
          </p:cNvSpPr>
          <p:nvPr>
            <p:ph type="sldNum" sz="quarter" idx="5"/>
          </p:nvPr>
        </p:nvSpPr>
        <p:spPr/>
        <p:txBody>
          <a:bodyPr/>
          <a:lstStyle/>
          <a:p>
            <a:fld id="{CC5DA344-5FA2-43F7-9D95-CA56C82B080A}" type="slidenum">
              <a:rPr lang="en-US" smtClean="0"/>
              <a:t>24</a:t>
            </a:fld>
            <a:endParaRPr lang="en-US"/>
          </a:p>
        </p:txBody>
      </p:sp>
    </p:spTree>
    <p:extLst>
      <p:ext uri="{BB962C8B-B14F-4D97-AF65-F5344CB8AC3E}">
        <p14:creationId xmlns:p14="http://schemas.microsoft.com/office/powerpoint/2010/main" val="3879168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9E19D-C1BE-B615-837B-D69B52150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A0037-6600-8989-C637-506507B14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3290E-7047-129E-8EE8-0F51D43944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DD1E48-93E5-851A-ECA7-7754C58B9575}"/>
              </a:ext>
            </a:extLst>
          </p:cNvPr>
          <p:cNvSpPr>
            <a:spLocks noGrp="1"/>
          </p:cNvSpPr>
          <p:nvPr>
            <p:ph type="sldNum" sz="quarter" idx="5"/>
          </p:nvPr>
        </p:nvSpPr>
        <p:spPr/>
        <p:txBody>
          <a:bodyPr/>
          <a:lstStyle/>
          <a:p>
            <a:fld id="{CC5DA344-5FA2-43F7-9D95-CA56C82B080A}" type="slidenum">
              <a:rPr lang="en-US" smtClean="0"/>
              <a:t>25</a:t>
            </a:fld>
            <a:endParaRPr lang="en-US"/>
          </a:p>
        </p:txBody>
      </p:sp>
    </p:spTree>
    <p:extLst>
      <p:ext uri="{BB962C8B-B14F-4D97-AF65-F5344CB8AC3E}">
        <p14:creationId xmlns:p14="http://schemas.microsoft.com/office/powerpoint/2010/main" val="742840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8E829-25D7-06F6-B362-2A1A64DE90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E70F6-5A20-D555-1006-24069E8A6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953F2-F29F-5756-1972-D3F4C607452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134906-A753-EC72-66E4-8062DDF603E7}"/>
              </a:ext>
            </a:extLst>
          </p:cNvPr>
          <p:cNvSpPr>
            <a:spLocks noGrp="1"/>
          </p:cNvSpPr>
          <p:nvPr>
            <p:ph type="sldNum" sz="quarter" idx="5"/>
          </p:nvPr>
        </p:nvSpPr>
        <p:spPr/>
        <p:txBody>
          <a:bodyPr/>
          <a:lstStyle/>
          <a:p>
            <a:fld id="{CC5DA344-5FA2-43F7-9D95-CA56C82B080A}" type="slidenum">
              <a:rPr lang="en-US" smtClean="0"/>
              <a:t>26</a:t>
            </a:fld>
            <a:endParaRPr lang="en-US"/>
          </a:p>
        </p:txBody>
      </p:sp>
    </p:spTree>
    <p:extLst>
      <p:ext uri="{BB962C8B-B14F-4D97-AF65-F5344CB8AC3E}">
        <p14:creationId xmlns:p14="http://schemas.microsoft.com/office/powerpoint/2010/main" val="1043763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31EF3-A327-D997-A7F0-277B1F74A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5DC17-2BF1-478E-48EF-0D9ED0689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035A1-56FC-B533-D74C-85B9CCF991E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30100FB-54F9-A24A-6DE6-6F0BEFD9D52F}"/>
              </a:ext>
            </a:extLst>
          </p:cNvPr>
          <p:cNvSpPr>
            <a:spLocks noGrp="1"/>
          </p:cNvSpPr>
          <p:nvPr>
            <p:ph type="sldNum" sz="quarter" idx="5"/>
          </p:nvPr>
        </p:nvSpPr>
        <p:spPr/>
        <p:txBody>
          <a:bodyPr/>
          <a:lstStyle/>
          <a:p>
            <a:fld id="{CC5DA344-5FA2-43F7-9D95-CA56C82B080A}" type="slidenum">
              <a:rPr lang="en-US" smtClean="0"/>
              <a:t>27</a:t>
            </a:fld>
            <a:endParaRPr lang="en-US"/>
          </a:p>
        </p:txBody>
      </p:sp>
    </p:spTree>
    <p:extLst>
      <p:ext uri="{BB962C8B-B14F-4D97-AF65-F5344CB8AC3E}">
        <p14:creationId xmlns:p14="http://schemas.microsoft.com/office/powerpoint/2010/main" val="1602746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49115-29FC-C56D-6CB0-D3A997C4B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DB960-75CB-860F-9265-F1406F7DC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9DDD2-6296-5D55-934E-FA85BF2061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487FB4-E89B-0700-4EF0-4F59778B7E01}"/>
              </a:ext>
            </a:extLst>
          </p:cNvPr>
          <p:cNvSpPr>
            <a:spLocks noGrp="1"/>
          </p:cNvSpPr>
          <p:nvPr>
            <p:ph type="sldNum" sz="quarter" idx="5"/>
          </p:nvPr>
        </p:nvSpPr>
        <p:spPr/>
        <p:txBody>
          <a:bodyPr/>
          <a:lstStyle/>
          <a:p>
            <a:fld id="{CC5DA344-5FA2-43F7-9D95-CA56C82B080A}" type="slidenum">
              <a:rPr lang="en-US" smtClean="0"/>
              <a:t>28</a:t>
            </a:fld>
            <a:endParaRPr lang="en-US"/>
          </a:p>
        </p:txBody>
      </p:sp>
    </p:spTree>
    <p:extLst>
      <p:ext uri="{BB962C8B-B14F-4D97-AF65-F5344CB8AC3E}">
        <p14:creationId xmlns:p14="http://schemas.microsoft.com/office/powerpoint/2010/main" val="245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29</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5F4B5-569A-46F5-B2D2-10FED550A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2F7895-093F-C32D-ED88-24A2B8D932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5360B-AECD-F4D2-8296-68BE6D666E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DC8C04-D503-DF52-E79F-C73A3A762857}"/>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54291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4DA0F-4AD0-CEAB-484F-2947BC910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7EDE4-7FEF-90A1-85C7-D684759F0A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8EA8D-B81C-A3D0-1373-C9FE608E4D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15DA78-84CF-EAEE-B8C6-21B0C11572E5}"/>
              </a:ext>
            </a:extLst>
          </p:cNvPr>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82039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35000-1C19-282E-1FCD-4946129917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3A6D9-3AD4-21AD-0157-171026E01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8F04ED-FAB8-0A58-655F-6C584BC60E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3749D5-B1C4-A01A-490D-9669AF7D240A}"/>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89262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DA9-E155-EA61-1894-2E9A0F755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9DB9E5-670C-7815-0B11-1CB5A70F7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00085-1826-6A34-353B-F76EA68BAB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8686B2F-8C7A-D914-8019-E8111218565A}"/>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04253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B2F15-9222-C1AF-0AFC-7CB548745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94C99-D2A9-5ED6-06F4-17235A0FFC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EF1DE-F4F8-DB28-C811-88F5B3369E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D0FAA2-6B37-0818-EBD1-4C4BEA8EBB35}"/>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326092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92418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3/10/2024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9"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000" i="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668416" y="1114290"/>
            <a:ext cx="5427584" cy="3599727"/>
          </a:xfrm>
        </p:spPr>
        <p:txBody>
          <a:bodyPr/>
          <a:lstStyle/>
          <a:p>
            <a:r>
              <a:rPr lang="en-US" b="1" cap="none" dirty="0">
                <a:latin typeface="Aharoni" panose="02010803020104030203" pitchFamily="2" charset="-79"/>
                <a:cs typeface="Aharoni" panose="02010803020104030203" pitchFamily="2" charset="-79"/>
              </a:rPr>
              <a:t>Provide insights to the marketing team in food &amp; beverage industry</a:t>
            </a:r>
          </a:p>
        </p:txBody>
      </p:sp>
      <p:pic>
        <p:nvPicPr>
          <p:cNvPr id="4" name="Picture Placeholder 3" descr="A group of cans of energy drinks&#10;&#10;Description automatically generated">
            <a:extLst>
              <a:ext uri="{FF2B5EF4-FFF2-40B4-BE49-F238E27FC236}">
                <a16:creationId xmlns:a16="http://schemas.microsoft.com/office/drawing/2014/main" id="{928FFAD0-85E8-3D42-BEBA-01DB0E86991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91" r="2291"/>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489F2-4D93-30D6-14F5-08E9E4565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91D14-6165-0345-DD20-DDD8926CD844}"/>
              </a:ext>
            </a:extLst>
          </p:cNvPr>
          <p:cNvSpPr>
            <a:spLocks noGrp="1"/>
          </p:cNvSpPr>
          <p:nvPr>
            <p:ph type="title"/>
          </p:nvPr>
        </p:nvSpPr>
        <p:spPr>
          <a:xfrm>
            <a:off x="838200" y="365125"/>
            <a:ext cx="10515600" cy="1325563"/>
          </a:xfrm>
        </p:spPr>
        <p:txBody>
          <a:bodyPr anchor="b">
            <a:normAutofit/>
          </a:bodyPr>
          <a:lstStyle/>
          <a:p>
            <a:r>
              <a:rPr lang="en-US" b="1" dirty="0" err="1"/>
              <a:t>COMpetition</a:t>
            </a:r>
            <a:r>
              <a:rPr lang="en-US" b="1" dirty="0"/>
              <a:t> analysis</a:t>
            </a:r>
          </a:p>
        </p:txBody>
      </p:sp>
      <p:sp>
        <p:nvSpPr>
          <p:cNvPr id="8" name="Content Placeholder 7">
            <a:extLst>
              <a:ext uri="{FF2B5EF4-FFF2-40B4-BE49-F238E27FC236}">
                <a16:creationId xmlns:a16="http://schemas.microsoft.com/office/drawing/2014/main" id="{1F4FF334-FF66-D077-00A8-620F4312DCD5}"/>
              </a:ext>
            </a:extLst>
          </p:cNvPr>
          <p:cNvSpPr>
            <a:spLocks noGrp="1"/>
          </p:cNvSpPr>
          <p:nvPr>
            <p:ph sz="half" idx="14"/>
          </p:nvPr>
        </p:nvSpPr>
        <p:spPr>
          <a:xfrm>
            <a:off x="932238" y="3064251"/>
            <a:ext cx="4463005" cy="2004316"/>
          </a:xfrm>
        </p:spPr>
        <p:txBody>
          <a:bodyPr vert="horz" lIns="91440" tIns="45720" rIns="91440" bIns="45720" rtlCol="0">
            <a:normAutofit fontScale="92500" lnSpcReduction="10000"/>
          </a:bodyPr>
          <a:lstStyle/>
          <a:p>
            <a:r>
              <a:rPr lang="en-US" dirty="0"/>
              <a:t>Consumer preferences for energy drink brands are influenced by a range of factors. Among these, the top three reasons for favoring other brands include </a:t>
            </a:r>
            <a:r>
              <a:rPr lang="en-US" b="1" dirty="0"/>
              <a:t>brand reputation, taste/flavor preference, and availability</a:t>
            </a:r>
            <a:r>
              <a:rPr lang="en-US" dirty="0"/>
              <a:t>.</a:t>
            </a:r>
          </a:p>
          <a:p>
            <a:r>
              <a:rPr lang="en-US" dirty="0"/>
              <a:t>Brand reputation is also the primary reasons consumers prefer those brands over ours.</a:t>
            </a:r>
          </a:p>
        </p:txBody>
      </p:sp>
      <p:pic>
        <p:nvPicPr>
          <p:cNvPr id="4" name="Picture 3">
            <a:extLst>
              <a:ext uri="{FF2B5EF4-FFF2-40B4-BE49-F238E27FC236}">
                <a16:creationId xmlns:a16="http://schemas.microsoft.com/office/drawing/2014/main" id="{38B7C6B7-187B-B738-EF96-4E2B99C999EA}"/>
              </a:ext>
            </a:extLst>
          </p:cNvPr>
          <p:cNvPicPr>
            <a:picLocks noChangeAspect="1"/>
          </p:cNvPicPr>
          <p:nvPr/>
        </p:nvPicPr>
        <p:blipFill>
          <a:blip r:embed="rId3"/>
          <a:stretch>
            <a:fillRect/>
          </a:stretch>
        </p:blipFill>
        <p:spPr>
          <a:xfrm>
            <a:off x="5584124" y="4066409"/>
            <a:ext cx="5361693" cy="2004317"/>
          </a:xfrm>
          <a:prstGeom prst="rect">
            <a:avLst/>
          </a:prstGeom>
        </p:spPr>
      </p:pic>
      <p:pic>
        <p:nvPicPr>
          <p:cNvPr id="7" name="Picture 6">
            <a:extLst>
              <a:ext uri="{FF2B5EF4-FFF2-40B4-BE49-F238E27FC236}">
                <a16:creationId xmlns:a16="http://schemas.microsoft.com/office/drawing/2014/main" id="{FAAB1922-91D5-41DF-8731-D2F7ED7187BD}"/>
              </a:ext>
            </a:extLst>
          </p:cNvPr>
          <p:cNvPicPr>
            <a:picLocks noChangeAspect="1"/>
          </p:cNvPicPr>
          <p:nvPr/>
        </p:nvPicPr>
        <p:blipFill>
          <a:blip r:embed="rId4"/>
          <a:stretch>
            <a:fillRect/>
          </a:stretch>
        </p:blipFill>
        <p:spPr>
          <a:xfrm>
            <a:off x="5584124" y="2123099"/>
            <a:ext cx="5213580" cy="1882303"/>
          </a:xfrm>
          <a:prstGeom prst="rect">
            <a:avLst/>
          </a:prstGeom>
        </p:spPr>
      </p:pic>
    </p:spTree>
    <p:extLst>
      <p:ext uri="{BB962C8B-B14F-4D97-AF65-F5344CB8AC3E}">
        <p14:creationId xmlns:p14="http://schemas.microsoft.com/office/powerpoint/2010/main" val="195791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8AE0-3A25-0850-9424-923828E9F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10235-D0AD-639C-8C03-80BFD01EFF87}"/>
              </a:ext>
            </a:extLst>
          </p:cNvPr>
          <p:cNvSpPr>
            <a:spLocks noGrp="1"/>
          </p:cNvSpPr>
          <p:nvPr>
            <p:ph type="title"/>
          </p:nvPr>
        </p:nvSpPr>
        <p:spPr>
          <a:xfrm>
            <a:off x="838200" y="365125"/>
            <a:ext cx="10515600" cy="1325563"/>
          </a:xfrm>
        </p:spPr>
        <p:txBody>
          <a:bodyPr anchor="b">
            <a:normAutofit/>
          </a:bodyPr>
          <a:lstStyle/>
          <a:p>
            <a:r>
              <a:rPr lang="en-US" b="1" dirty="0"/>
              <a:t>Marketing channels &amp;</a:t>
            </a:r>
            <a:br>
              <a:rPr lang="en-US" b="1" dirty="0"/>
            </a:br>
            <a:r>
              <a:rPr lang="en-US" b="1" dirty="0"/>
              <a:t>Brand Awareness</a:t>
            </a:r>
          </a:p>
        </p:txBody>
      </p:sp>
      <p:sp>
        <p:nvSpPr>
          <p:cNvPr id="8" name="Content Placeholder 7">
            <a:extLst>
              <a:ext uri="{FF2B5EF4-FFF2-40B4-BE49-F238E27FC236}">
                <a16:creationId xmlns:a16="http://schemas.microsoft.com/office/drawing/2014/main" id="{36972ED9-462E-48C9-4DEB-6423427623F6}"/>
              </a:ext>
            </a:extLst>
          </p:cNvPr>
          <p:cNvSpPr>
            <a:spLocks noGrp="1"/>
          </p:cNvSpPr>
          <p:nvPr>
            <p:ph sz="half" idx="14"/>
          </p:nvPr>
        </p:nvSpPr>
        <p:spPr>
          <a:xfrm>
            <a:off x="932238" y="3064251"/>
            <a:ext cx="4463005" cy="2004316"/>
          </a:xfrm>
        </p:spPr>
        <p:txBody>
          <a:bodyPr vert="horz" lIns="91440" tIns="45720" rIns="91440" bIns="45720" rtlCol="0">
            <a:normAutofit/>
          </a:bodyPr>
          <a:lstStyle/>
          <a:p>
            <a:r>
              <a:rPr lang="en-US" dirty="0"/>
              <a:t>As we have seen previously, </a:t>
            </a:r>
            <a:r>
              <a:rPr lang="en-US" b="1" dirty="0"/>
              <a:t>Online Ads</a:t>
            </a:r>
            <a:r>
              <a:rPr lang="en-US" dirty="0"/>
              <a:t> are the most effective way to reach maximum audiences in a short duration &amp; it is cost effective as well, both with </a:t>
            </a:r>
            <a:r>
              <a:rPr lang="en-US" dirty="0" err="1"/>
              <a:t>CodeX</a:t>
            </a:r>
            <a:r>
              <a:rPr lang="en-US" dirty="0"/>
              <a:t> and other brands.</a:t>
            </a:r>
          </a:p>
        </p:txBody>
      </p:sp>
      <p:pic>
        <p:nvPicPr>
          <p:cNvPr id="5" name="Picture 4">
            <a:extLst>
              <a:ext uri="{FF2B5EF4-FFF2-40B4-BE49-F238E27FC236}">
                <a16:creationId xmlns:a16="http://schemas.microsoft.com/office/drawing/2014/main" id="{C51070B0-B5EE-F354-E820-B32B8CFBA1F8}"/>
              </a:ext>
            </a:extLst>
          </p:cNvPr>
          <p:cNvPicPr>
            <a:picLocks noChangeAspect="1"/>
          </p:cNvPicPr>
          <p:nvPr/>
        </p:nvPicPr>
        <p:blipFill>
          <a:blip r:embed="rId3"/>
          <a:stretch>
            <a:fillRect/>
          </a:stretch>
        </p:blipFill>
        <p:spPr>
          <a:xfrm>
            <a:off x="6096000" y="2369424"/>
            <a:ext cx="5110572" cy="3135639"/>
          </a:xfrm>
          <a:prstGeom prst="rect">
            <a:avLst/>
          </a:prstGeom>
        </p:spPr>
      </p:pic>
    </p:spTree>
    <p:extLst>
      <p:ext uri="{BB962C8B-B14F-4D97-AF65-F5344CB8AC3E}">
        <p14:creationId xmlns:p14="http://schemas.microsoft.com/office/powerpoint/2010/main" val="286401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04300-2DCF-C206-A1BA-B90E3503D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08C15-0F4E-3E86-EC0B-EA84B15F6E39}"/>
              </a:ext>
            </a:extLst>
          </p:cNvPr>
          <p:cNvSpPr>
            <a:spLocks noGrp="1"/>
          </p:cNvSpPr>
          <p:nvPr>
            <p:ph type="title"/>
          </p:nvPr>
        </p:nvSpPr>
        <p:spPr>
          <a:xfrm>
            <a:off x="838200" y="365125"/>
            <a:ext cx="10515600" cy="1325563"/>
          </a:xfrm>
        </p:spPr>
        <p:txBody>
          <a:bodyPr anchor="b">
            <a:normAutofit/>
          </a:bodyPr>
          <a:lstStyle/>
          <a:p>
            <a:r>
              <a:rPr lang="en-US" b="1" dirty="0"/>
              <a:t>Marketing channels &amp;</a:t>
            </a:r>
            <a:br>
              <a:rPr lang="en-US" b="1" dirty="0"/>
            </a:br>
            <a:r>
              <a:rPr lang="en-US" b="1" dirty="0"/>
              <a:t>Brand Awareness</a:t>
            </a:r>
          </a:p>
        </p:txBody>
      </p:sp>
      <p:sp>
        <p:nvSpPr>
          <p:cNvPr id="8" name="Content Placeholder 7">
            <a:extLst>
              <a:ext uri="{FF2B5EF4-FFF2-40B4-BE49-F238E27FC236}">
                <a16:creationId xmlns:a16="http://schemas.microsoft.com/office/drawing/2014/main" id="{A3BA3C57-C7DA-4AC3-B411-A6474C375CF7}"/>
              </a:ext>
            </a:extLst>
          </p:cNvPr>
          <p:cNvSpPr>
            <a:spLocks noGrp="1"/>
          </p:cNvSpPr>
          <p:nvPr>
            <p:ph sz="half" idx="14"/>
          </p:nvPr>
        </p:nvSpPr>
        <p:spPr>
          <a:xfrm>
            <a:off x="1025380" y="2101174"/>
            <a:ext cx="4616663" cy="3745149"/>
          </a:xfrm>
        </p:spPr>
        <p:txBody>
          <a:bodyPr vert="horz" lIns="91440" tIns="45720" rIns="91440" bIns="45720" rtlCol="0">
            <a:normAutofit lnSpcReduction="10000"/>
          </a:bodyPr>
          <a:lstStyle/>
          <a:p>
            <a:r>
              <a:rPr lang="en-US" dirty="0"/>
              <a:t>As we have seen previously, Online Ads are the most effective way to reach maximum audiences in a short duration &amp; it is cost effective as well, both with </a:t>
            </a:r>
            <a:r>
              <a:rPr lang="en-US" dirty="0" err="1"/>
              <a:t>CodeX</a:t>
            </a:r>
            <a:r>
              <a:rPr lang="en-US" dirty="0"/>
              <a:t> and other brands.</a:t>
            </a:r>
          </a:p>
          <a:p>
            <a:r>
              <a:rPr lang="en-US" dirty="0"/>
              <a:t>In </a:t>
            </a:r>
            <a:r>
              <a:rPr lang="en-US" dirty="0" err="1"/>
              <a:t>CodeX</a:t>
            </a:r>
            <a:r>
              <a:rPr lang="en-US" dirty="0"/>
              <a:t>, the effective performance of marketing channels as below order:</a:t>
            </a:r>
          </a:p>
          <a:p>
            <a:r>
              <a:rPr lang="en-US" dirty="0"/>
              <a:t>1/ </a:t>
            </a:r>
            <a:r>
              <a:rPr lang="en-US" b="1" dirty="0"/>
              <a:t>Online ads </a:t>
            </a:r>
            <a:r>
              <a:rPr lang="en-US" dirty="0"/>
              <a:t>– 42%</a:t>
            </a:r>
          </a:p>
          <a:p>
            <a:r>
              <a:rPr lang="en-US" dirty="0"/>
              <a:t>2/ </a:t>
            </a:r>
            <a:r>
              <a:rPr lang="en-US" b="1" dirty="0"/>
              <a:t>TV commercials </a:t>
            </a:r>
            <a:r>
              <a:rPr lang="en-US" dirty="0"/>
              <a:t>– 27%</a:t>
            </a:r>
          </a:p>
          <a:p>
            <a:r>
              <a:rPr lang="en-US" dirty="0"/>
              <a:t>3/ </a:t>
            </a:r>
            <a:r>
              <a:rPr lang="en-US" b="1" dirty="0"/>
              <a:t>Outdoor billboards &amp; Print media </a:t>
            </a:r>
            <a:r>
              <a:rPr lang="en-US" dirty="0"/>
              <a:t>– 19%</a:t>
            </a:r>
          </a:p>
          <a:p>
            <a:r>
              <a:rPr lang="en-US" dirty="0"/>
              <a:t>4/ </a:t>
            </a:r>
            <a:r>
              <a:rPr lang="en-US" b="1" dirty="0"/>
              <a:t>Other</a:t>
            </a:r>
            <a:r>
              <a:rPr lang="en-US" dirty="0"/>
              <a:t> – 12%</a:t>
            </a:r>
          </a:p>
          <a:p>
            <a:endParaRPr lang="en-US" dirty="0"/>
          </a:p>
          <a:p>
            <a:endParaRPr lang="en-US" dirty="0"/>
          </a:p>
        </p:txBody>
      </p:sp>
      <p:pic>
        <p:nvPicPr>
          <p:cNvPr id="5" name="Picture 4">
            <a:extLst>
              <a:ext uri="{FF2B5EF4-FFF2-40B4-BE49-F238E27FC236}">
                <a16:creationId xmlns:a16="http://schemas.microsoft.com/office/drawing/2014/main" id="{A2E43D37-5F1C-DE4C-CF76-DFBC49E474A2}"/>
              </a:ext>
            </a:extLst>
          </p:cNvPr>
          <p:cNvPicPr>
            <a:picLocks noChangeAspect="1"/>
          </p:cNvPicPr>
          <p:nvPr/>
        </p:nvPicPr>
        <p:blipFill>
          <a:blip r:embed="rId3"/>
          <a:stretch>
            <a:fillRect/>
          </a:stretch>
        </p:blipFill>
        <p:spPr>
          <a:xfrm>
            <a:off x="6054211" y="1605735"/>
            <a:ext cx="4733763" cy="2275602"/>
          </a:xfrm>
          <a:prstGeom prst="rect">
            <a:avLst/>
          </a:prstGeom>
        </p:spPr>
      </p:pic>
      <p:pic>
        <p:nvPicPr>
          <p:cNvPr id="4" name="Picture 3">
            <a:extLst>
              <a:ext uri="{FF2B5EF4-FFF2-40B4-BE49-F238E27FC236}">
                <a16:creationId xmlns:a16="http://schemas.microsoft.com/office/drawing/2014/main" id="{999DCBE2-9461-1340-7B8A-AB75FD3E64D0}"/>
              </a:ext>
            </a:extLst>
          </p:cNvPr>
          <p:cNvPicPr>
            <a:picLocks noChangeAspect="1"/>
          </p:cNvPicPr>
          <p:nvPr/>
        </p:nvPicPr>
        <p:blipFill>
          <a:blip r:embed="rId4"/>
          <a:stretch>
            <a:fillRect/>
          </a:stretch>
        </p:blipFill>
        <p:spPr>
          <a:xfrm>
            <a:off x="6054211" y="4044391"/>
            <a:ext cx="4733763" cy="2122946"/>
          </a:xfrm>
          <a:prstGeom prst="rect">
            <a:avLst/>
          </a:prstGeom>
        </p:spPr>
      </p:pic>
    </p:spTree>
    <p:extLst>
      <p:ext uri="{BB962C8B-B14F-4D97-AF65-F5344CB8AC3E}">
        <p14:creationId xmlns:p14="http://schemas.microsoft.com/office/powerpoint/2010/main" val="288472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FF371-5B5E-4BE8-20D3-FA91B8542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C8C12-581B-5826-242C-E5B16E84D9C7}"/>
              </a:ext>
            </a:extLst>
          </p:cNvPr>
          <p:cNvSpPr>
            <a:spLocks noGrp="1"/>
          </p:cNvSpPr>
          <p:nvPr>
            <p:ph type="title"/>
          </p:nvPr>
        </p:nvSpPr>
        <p:spPr>
          <a:xfrm>
            <a:off x="838200" y="365125"/>
            <a:ext cx="10515600" cy="1325563"/>
          </a:xfrm>
        </p:spPr>
        <p:txBody>
          <a:bodyPr anchor="b">
            <a:normAutofit/>
          </a:bodyPr>
          <a:lstStyle/>
          <a:p>
            <a:r>
              <a:rPr lang="en-US" b="1" dirty="0"/>
              <a:t>Brand Penetration</a:t>
            </a:r>
          </a:p>
        </p:txBody>
      </p:sp>
      <p:sp>
        <p:nvSpPr>
          <p:cNvPr id="8" name="Content Placeholder 7">
            <a:extLst>
              <a:ext uri="{FF2B5EF4-FFF2-40B4-BE49-F238E27FC236}">
                <a16:creationId xmlns:a16="http://schemas.microsoft.com/office/drawing/2014/main" id="{9D7A8407-6F33-292D-D51A-C054273FDFAF}"/>
              </a:ext>
            </a:extLst>
          </p:cNvPr>
          <p:cNvSpPr>
            <a:spLocks noGrp="1"/>
          </p:cNvSpPr>
          <p:nvPr>
            <p:ph sz="half" idx="14"/>
          </p:nvPr>
        </p:nvSpPr>
        <p:spPr>
          <a:xfrm>
            <a:off x="996197" y="2611875"/>
            <a:ext cx="4616663" cy="1634247"/>
          </a:xfrm>
        </p:spPr>
        <p:txBody>
          <a:bodyPr vert="horz" lIns="91440" tIns="45720" rIns="91440" bIns="45720" rtlCol="0">
            <a:normAutofit/>
          </a:bodyPr>
          <a:lstStyle/>
          <a:p>
            <a:r>
              <a:rPr lang="en-US" dirty="0"/>
              <a:t>The data reveals a diverse range of opinions among consumers who have tried our product. Out of 980, </a:t>
            </a:r>
            <a:r>
              <a:rPr lang="en-US" b="1" dirty="0"/>
              <a:t>455 people have heard about our brand before, and 525 people have not. </a:t>
            </a:r>
          </a:p>
        </p:txBody>
      </p:sp>
      <p:pic>
        <p:nvPicPr>
          <p:cNvPr id="6" name="Picture 5">
            <a:extLst>
              <a:ext uri="{FF2B5EF4-FFF2-40B4-BE49-F238E27FC236}">
                <a16:creationId xmlns:a16="http://schemas.microsoft.com/office/drawing/2014/main" id="{2797625A-3C34-8234-E6DB-DE75809334B7}"/>
              </a:ext>
            </a:extLst>
          </p:cNvPr>
          <p:cNvPicPr>
            <a:picLocks noChangeAspect="1"/>
          </p:cNvPicPr>
          <p:nvPr/>
        </p:nvPicPr>
        <p:blipFill>
          <a:blip r:embed="rId3"/>
          <a:stretch>
            <a:fillRect/>
          </a:stretch>
        </p:blipFill>
        <p:spPr>
          <a:xfrm>
            <a:off x="6096000" y="2430952"/>
            <a:ext cx="4678442" cy="3027227"/>
          </a:xfrm>
          <a:prstGeom prst="rect">
            <a:avLst/>
          </a:prstGeom>
        </p:spPr>
      </p:pic>
    </p:spTree>
    <p:extLst>
      <p:ext uri="{BB962C8B-B14F-4D97-AF65-F5344CB8AC3E}">
        <p14:creationId xmlns:p14="http://schemas.microsoft.com/office/powerpoint/2010/main" val="36994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2B31-DD0D-A284-33ED-580933D0A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5AC19-1EE0-A0C6-66BA-0797327C3D8E}"/>
              </a:ext>
            </a:extLst>
          </p:cNvPr>
          <p:cNvSpPr>
            <a:spLocks noGrp="1"/>
          </p:cNvSpPr>
          <p:nvPr>
            <p:ph type="title"/>
          </p:nvPr>
        </p:nvSpPr>
        <p:spPr>
          <a:xfrm>
            <a:off x="838200" y="365125"/>
            <a:ext cx="10515600" cy="1325563"/>
          </a:xfrm>
        </p:spPr>
        <p:txBody>
          <a:bodyPr anchor="b">
            <a:normAutofit/>
          </a:bodyPr>
          <a:lstStyle/>
          <a:p>
            <a:r>
              <a:rPr lang="en-US" b="1" dirty="0"/>
              <a:t>Brand Penetration</a:t>
            </a:r>
          </a:p>
        </p:txBody>
      </p:sp>
      <p:sp>
        <p:nvSpPr>
          <p:cNvPr id="8" name="Content Placeholder 7">
            <a:extLst>
              <a:ext uri="{FF2B5EF4-FFF2-40B4-BE49-F238E27FC236}">
                <a16:creationId xmlns:a16="http://schemas.microsoft.com/office/drawing/2014/main" id="{C9C05D0F-9B9F-6397-C8A1-2D5AAB3056AD}"/>
              </a:ext>
            </a:extLst>
          </p:cNvPr>
          <p:cNvSpPr>
            <a:spLocks noGrp="1"/>
          </p:cNvSpPr>
          <p:nvPr>
            <p:ph sz="half" idx="14"/>
          </p:nvPr>
        </p:nvSpPr>
        <p:spPr>
          <a:xfrm>
            <a:off x="1025380" y="2504661"/>
            <a:ext cx="4616663" cy="3341662"/>
          </a:xfrm>
        </p:spPr>
        <p:txBody>
          <a:bodyPr vert="horz" lIns="91440" tIns="45720" rIns="91440" bIns="45720" rtlCol="0">
            <a:normAutofit/>
          </a:bodyPr>
          <a:lstStyle/>
          <a:p>
            <a:r>
              <a:rPr lang="en-US" dirty="0"/>
              <a:t>Taste ratings vary across categories, with 29.2% finding it average, 25.3% considering it good, and 19.5% labeling it excellent. It is good news. However, we need to address concerns - 10.9% rated it poor, and 15.1% rated it below average. Furthermore, among those who prefer our brand, factors such as brand reputation, availability, taste/flavor, and effectiveness stand out.</a:t>
            </a:r>
          </a:p>
        </p:txBody>
      </p:sp>
      <p:pic>
        <p:nvPicPr>
          <p:cNvPr id="9" name="Picture 8">
            <a:extLst>
              <a:ext uri="{FF2B5EF4-FFF2-40B4-BE49-F238E27FC236}">
                <a16:creationId xmlns:a16="http://schemas.microsoft.com/office/drawing/2014/main" id="{9B7236FD-150F-2D0D-4D43-2769AA272CE5}"/>
              </a:ext>
            </a:extLst>
          </p:cNvPr>
          <p:cNvPicPr>
            <a:picLocks noChangeAspect="1"/>
          </p:cNvPicPr>
          <p:nvPr/>
        </p:nvPicPr>
        <p:blipFill>
          <a:blip r:embed="rId3"/>
          <a:stretch>
            <a:fillRect/>
          </a:stretch>
        </p:blipFill>
        <p:spPr>
          <a:xfrm>
            <a:off x="6165574" y="4283765"/>
            <a:ext cx="4616663" cy="1917928"/>
          </a:xfrm>
          <a:prstGeom prst="rect">
            <a:avLst/>
          </a:prstGeom>
        </p:spPr>
      </p:pic>
      <p:pic>
        <p:nvPicPr>
          <p:cNvPr id="11" name="Picture 10">
            <a:extLst>
              <a:ext uri="{FF2B5EF4-FFF2-40B4-BE49-F238E27FC236}">
                <a16:creationId xmlns:a16="http://schemas.microsoft.com/office/drawing/2014/main" id="{ECB7BB85-AD23-CC5D-6D32-895E73761405}"/>
              </a:ext>
            </a:extLst>
          </p:cNvPr>
          <p:cNvPicPr>
            <a:picLocks noChangeAspect="1"/>
          </p:cNvPicPr>
          <p:nvPr/>
        </p:nvPicPr>
        <p:blipFill>
          <a:blip r:embed="rId4"/>
          <a:stretch>
            <a:fillRect/>
          </a:stretch>
        </p:blipFill>
        <p:spPr>
          <a:xfrm>
            <a:off x="6096000" y="1827999"/>
            <a:ext cx="4572396" cy="2203869"/>
          </a:xfrm>
          <a:prstGeom prst="rect">
            <a:avLst/>
          </a:prstGeom>
        </p:spPr>
      </p:pic>
    </p:spTree>
    <p:extLst>
      <p:ext uri="{BB962C8B-B14F-4D97-AF65-F5344CB8AC3E}">
        <p14:creationId xmlns:p14="http://schemas.microsoft.com/office/powerpoint/2010/main" val="272659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F8FD-BE3D-DFAD-883B-1013E535D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DAA19-97FB-B7E7-D7CE-D0A59AB6532F}"/>
              </a:ext>
            </a:extLst>
          </p:cNvPr>
          <p:cNvSpPr>
            <a:spLocks noGrp="1"/>
          </p:cNvSpPr>
          <p:nvPr>
            <p:ph type="title"/>
          </p:nvPr>
        </p:nvSpPr>
        <p:spPr>
          <a:xfrm>
            <a:off x="918553" y="608624"/>
            <a:ext cx="10515600" cy="806105"/>
          </a:xfrm>
        </p:spPr>
        <p:txBody>
          <a:bodyPr anchor="b">
            <a:normAutofit/>
          </a:bodyPr>
          <a:lstStyle/>
          <a:p>
            <a:r>
              <a:rPr lang="en-US" b="1" dirty="0"/>
              <a:t>Brand Penetration</a:t>
            </a:r>
          </a:p>
        </p:txBody>
      </p:sp>
      <p:sp>
        <p:nvSpPr>
          <p:cNvPr id="8" name="Content Placeholder 7">
            <a:extLst>
              <a:ext uri="{FF2B5EF4-FFF2-40B4-BE49-F238E27FC236}">
                <a16:creationId xmlns:a16="http://schemas.microsoft.com/office/drawing/2014/main" id="{D349DC40-9EFD-05D3-4BC7-E683C89229D2}"/>
              </a:ext>
            </a:extLst>
          </p:cNvPr>
          <p:cNvSpPr>
            <a:spLocks noGrp="1"/>
          </p:cNvSpPr>
          <p:nvPr>
            <p:ph sz="half" idx="14"/>
          </p:nvPr>
        </p:nvSpPr>
        <p:spPr>
          <a:xfrm>
            <a:off x="1025381" y="1888435"/>
            <a:ext cx="3457168" cy="3341662"/>
          </a:xfrm>
        </p:spPr>
        <p:txBody>
          <a:bodyPr vert="horz" lIns="91440" tIns="45720" rIns="91440" bIns="45720" rtlCol="0">
            <a:normAutofit/>
          </a:bodyPr>
          <a:lstStyle/>
          <a:p>
            <a:r>
              <a:rPr lang="en-US" dirty="0"/>
              <a:t>This Data shows people’s perception of </a:t>
            </a:r>
            <a:r>
              <a:rPr lang="en-US" dirty="0" err="1"/>
              <a:t>CodeX</a:t>
            </a:r>
            <a:r>
              <a:rPr lang="en-US" dirty="0"/>
              <a:t> as a brand in different cities.</a:t>
            </a:r>
          </a:p>
          <a:p>
            <a:r>
              <a:rPr lang="en-US" dirty="0"/>
              <a:t>The neutral and negative responses are combined in this visual as they both are greater in numbers than the positive responses. Hence improving the Positive response is one area where the marketing should focus on.</a:t>
            </a:r>
          </a:p>
        </p:txBody>
      </p:sp>
      <p:pic>
        <p:nvPicPr>
          <p:cNvPr id="6" name="Picture 5">
            <a:extLst>
              <a:ext uri="{FF2B5EF4-FFF2-40B4-BE49-F238E27FC236}">
                <a16:creationId xmlns:a16="http://schemas.microsoft.com/office/drawing/2014/main" id="{FEAC83BF-DB21-07F4-3D55-5FCF774D31C7}"/>
              </a:ext>
            </a:extLst>
          </p:cNvPr>
          <p:cNvPicPr>
            <a:picLocks noChangeAspect="1"/>
          </p:cNvPicPr>
          <p:nvPr/>
        </p:nvPicPr>
        <p:blipFill>
          <a:blip r:embed="rId3"/>
          <a:stretch>
            <a:fillRect/>
          </a:stretch>
        </p:blipFill>
        <p:spPr>
          <a:xfrm>
            <a:off x="4999383" y="2504661"/>
            <a:ext cx="6434770" cy="3183388"/>
          </a:xfrm>
          <a:prstGeom prst="rect">
            <a:avLst/>
          </a:prstGeom>
        </p:spPr>
      </p:pic>
    </p:spTree>
    <p:extLst>
      <p:ext uri="{BB962C8B-B14F-4D97-AF65-F5344CB8AC3E}">
        <p14:creationId xmlns:p14="http://schemas.microsoft.com/office/powerpoint/2010/main" val="191273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FE870-CBBF-6E08-4E96-9DA5060E3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99569-C462-076A-835D-A5AE79B07721}"/>
              </a:ext>
            </a:extLst>
          </p:cNvPr>
          <p:cNvSpPr>
            <a:spLocks noGrp="1"/>
          </p:cNvSpPr>
          <p:nvPr>
            <p:ph type="title"/>
          </p:nvPr>
        </p:nvSpPr>
        <p:spPr>
          <a:xfrm>
            <a:off x="918553" y="608624"/>
            <a:ext cx="10515600" cy="806105"/>
          </a:xfrm>
        </p:spPr>
        <p:txBody>
          <a:bodyPr anchor="b">
            <a:normAutofit/>
          </a:bodyPr>
          <a:lstStyle/>
          <a:p>
            <a:r>
              <a:rPr lang="en-US" b="1" dirty="0"/>
              <a:t>Purchase behavior</a:t>
            </a:r>
          </a:p>
        </p:txBody>
      </p:sp>
      <p:sp>
        <p:nvSpPr>
          <p:cNvPr id="8" name="Content Placeholder 7">
            <a:extLst>
              <a:ext uri="{FF2B5EF4-FFF2-40B4-BE49-F238E27FC236}">
                <a16:creationId xmlns:a16="http://schemas.microsoft.com/office/drawing/2014/main" id="{DCEF4C30-725A-3D3F-C0D4-D4D392A44FAE}"/>
              </a:ext>
            </a:extLst>
          </p:cNvPr>
          <p:cNvSpPr>
            <a:spLocks noGrp="1"/>
          </p:cNvSpPr>
          <p:nvPr>
            <p:ph sz="half" idx="14"/>
          </p:nvPr>
        </p:nvSpPr>
        <p:spPr>
          <a:xfrm>
            <a:off x="918553" y="1675645"/>
            <a:ext cx="10025240" cy="1273055"/>
          </a:xfrm>
        </p:spPr>
        <p:txBody>
          <a:bodyPr vert="horz" lIns="91440" tIns="45720" rIns="91440" bIns="45720" rtlCol="0">
            <a:noAutofit/>
          </a:bodyPr>
          <a:lstStyle/>
          <a:p>
            <a:r>
              <a:rPr lang="en-US" b="1" dirty="0"/>
              <a:t>Supermarkets</a:t>
            </a:r>
            <a:r>
              <a:rPr lang="en-US" dirty="0"/>
              <a:t> are the most common choice among consumers to buy energy drinks – account for 44.9% in total.</a:t>
            </a:r>
          </a:p>
          <a:p>
            <a:r>
              <a:rPr lang="en-US" dirty="0"/>
              <a:t>Besides, they also intend to buy them in </a:t>
            </a:r>
            <a:r>
              <a:rPr lang="en-US" b="1" dirty="0"/>
              <a:t>online retails </a:t>
            </a:r>
            <a:r>
              <a:rPr lang="en-US" dirty="0"/>
              <a:t>– 25.5%, </a:t>
            </a:r>
            <a:r>
              <a:rPr lang="en-US" b="1" dirty="0"/>
              <a:t>gyms &amp; fitness center </a:t>
            </a:r>
            <a:r>
              <a:rPr lang="en-US" dirty="0"/>
              <a:t>– 14.6% and </a:t>
            </a:r>
            <a:r>
              <a:rPr lang="en-US" b="1" dirty="0"/>
              <a:t>local stores </a:t>
            </a:r>
            <a:r>
              <a:rPr lang="en-US" dirty="0"/>
              <a:t>– 8.1%</a:t>
            </a:r>
          </a:p>
        </p:txBody>
      </p:sp>
      <p:pic>
        <p:nvPicPr>
          <p:cNvPr id="4" name="Picture 3">
            <a:extLst>
              <a:ext uri="{FF2B5EF4-FFF2-40B4-BE49-F238E27FC236}">
                <a16:creationId xmlns:a16="http://schemas.microsoft.com/office/drawing/2014/main" id="{BED3C387-A0FA-4149-5556-174685AFD8D7}"/>
              </a:ext>
            </a:extLst>
          </p:cNvPr>
          <p:cNvPicPr>
            <a:picLocks noChangeAspect="1"/>
          </p:cNvPicPr>
          <p:nvPr/>
        </p:nvPicPr>
        <p:blipFill>
          <a:blip r:embed="rId3"/>
          <a:stretch>
            <a:fillRect/>
          </a:stretch>
        </p:blipFill>
        <p:spPr>
          <a:xfrm>
            <a:off x="2248734" y="3065431"/>
            <a:ext cx="7364877" cy="2858713"/>
          </a:xfrm>
          <a:prstGeom prst="rect">
            <a:avLst/>
          </a:prstGeom>
        </p:spPr>
      </p:pic>
    </p:spTree>
    <p:extLst>
      <p:ext uri="{BB962C8B-B14F-4D97-AF65-F5344CB8AC3E}">
        <p14:creationId xmlns:p14="http://schemas.microsoft.com/office/powerpoint/2010/main" val="18852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651F8-D323-BFD8-445C-71D498B76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5D853-844B-1305-D2CF-B89794E3B325}"/>
              </a:ext>
            </a:extLst>
          </p:cNvPr>
          <p:cNvSpPr>
            <a:spLocks noGrp="1"/>
          </p:cNvSpPr>
          <p:nvPr>
            <p:ph type="title"/>
          </p:nvPr>
        </p:nvSpPr>
        <p:spPr>
          <a:xfrm>
            <a:off x="918553" y="608624"/>
            <a:ext cx="10515600" cy="806105"/>
          </a:xfrm>
        </p:spPr>
        <p:txBody>
          <a:bodyPr anchor="b">
            <a:normAutofit/>
          </a:bodyPr>
          <a:lstStyle/>
          <a:p>
            <a:r>
              <a:rPr lang="en-US" b="1" dirty="0"/>
              <a:t>Purchase behavior</a:t>
            </a:r>
          </a:p>
        </p:txBody>
      </p:sp>
      <p:sp>
        <p:nvSpPr>
          <p:cNvPr id="8" name="Content Placeholder 7">
            <a:extLst>
              <a:ext uri="{FF2B5EF4-FFF2-40B4-BE49-F238E27FC236}">
                <a16:creationId xmlns:a16="http://schemas.microsoft.com/office/drawing/2014/main" id="{EB7EA2C3-523C-676C-60F6-D6175950E1E0}"/>
              </a:ext>
            </a:extLst>
          </p:cNvPr>
          <p:cNvSpPr>
            <a:spLocks noGrp="1"/>
          </p:cNvSpPr>
          <p:nvPr>
            <p:ph sz="half" idx="14"/>
          </p:nvPr>
        </p:nvSpPr>
        <p:spPr>
          <a:xfrm>
            <a:off x="918553" y="2003898"/>
            <a:ext cx="10025240" cy="944802"/>
          </a:xfrm>
        </p:spPr>
        <p:txBody>
          <a:bodyPr vert="horz" lIns="91440" tIns="45720" rIns="91440" bIns="45720" rtlCol="0">
            <a:noAutofit/>
          </a:bodyPr>
          <a:lstStyle/>
          <a:p>
            <a:r>
              <a:rPr lang="en-US" dirty="0"/>
              <a:t>Sports/Exercises and Studying/Working late is the typical consumption situations for energy drink among respondents. </a:t>
            </a:r>
          </a:p>
        </p:txBody>
      </p:sp>
      <p:pic>
        <p:nvPicPr>
          <p:cNvPr id="5" name="Picture 4">
            <a:extLst>
              <a:ext uri="{FF2B5EF4-FFF2-40B4-BE49-F238E27FC236}">
                <a16:creationId xmlns:a16="http://schemas.microsoft.com/office/drawing/2014/main" id="{D8A4FA3C-B7F0-75ED-6BD5-0F861D45CFE3}"/>
              </a:ext>
            </a:extLst>
          </p:cNvPr>
          <p:cNvPicPr>
            <a:picLocks noChangeAspect="1"/>
          </p:cNvPicPr>
          <p:nvPr/>
        </p:nvPicPr>
        <p:blipFill>
          <a:blip r:embed="rId3"/>
          <a:stretch>
            <a:fillRect/>
          </a:stretch>
        </p:blipFill>
        <p:spPr>
          <a:xfrm>
            <a:off x="1727255" y="3302540"/>
            <a:ext cx="8898196" cy="2664940"/>
          </a:xfrm>
          <a:prstGeom prst="rect">
            <a:avLst/>
          </a:prstGeom>
        </p:spPr>
      </p:pic>
    </p:spTree>
    <p:extLst>
      <p:ext uri="{BB962C8B-B14F-4D97-AF65-F5344CB8AC3E}">
        <p14:creationId xmlns:p14="http://schemas.microsoft.com/office/powerpoint/2010/main" val="195462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CBB1D-AEBF-7DB0-FF2C-72B76F022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999CB-27FE-23A2-B9E4-7B6561FAFF6C}"/>
              </a:ext>
            </a:extLst>
          </p:cNvPr>
          <p:cNvSpPr>
            <a:spLocks noGrp="1"/>
          </p:cNvSpPr>
          <p:nvPr>
            <p:ph type="title"/>
          </p:nvPr>
        </p:nvSpPr>
        <p:spPr>
          <a:xfrm>
            <a:off x="918553" y="482407"/>
            <a:ext cx="10515600" cy="806105"/>
          </a:xfrm>
        </p:spPr>
        <p:txBody>
          <a:bodyPr anchor="b">
            <a:normAutofit/>
          </a:bodyPr>
          <a:lstStyle/>
          <a:p>
            <a:r>
              <a:rPr lang="en-US" b="1" dirty="0"/>
              <a:t>Purchase behavior</a:t>
            </a:r>
          </a:p>
        </p:txBody>
      </p:sp>
      <p:sp>
        <p:nvSpPr>
          <p:cNvPr id="8" name="Content Placeholder 7">
            <a:extLst>
              <a:ext uri="{FF2B5EF4-FFF2-40B4-BE49-F238E27FC236}">
                <a16:creationId xmlns:a16="http://schemas.microsoft.com/office/drawing/2014/main" id="{6071B27A-CC8F-69C8-D55D-934C95AA9D77}"/>
              </a:ext>
            </a:extLst>
          </p:cNvPr>
          <p:cNvSpPr>
            <a:spLocks noGrp="1"/>
          </p:cNvSpPr>
          <p:nvPr>
            <p:ph sz="half" idx="14"/>
          </p:nvPr>
        </p:nvSpPr>
        <p:spPr>
          <a:xfrm>
            <a:off x="918553" y="1586826"/>
            <a:ext cx="10025240" cy="2061704"/>
          </a:xfrm>
        </p:spPr>
        <p:txBody>
          <a:bodyPr vert="horz" lIns="91440" tIns="45720" rIns="91440" bIns="45720" rtlCol="0">
            <a:noAutofit/>
          </a:bodyPr>
          <a:lstStyle/>
          <a:p>
            <a:r>
              <a:rPr lang="en-US" dirty="0"/>
              <a:t>43% of the consumers buy a product if the price is between 50-99; 31% if the price is between 100-150 and the rest agreed with the higher price -&gt; Leveraging this insight can guide targeted marketing efforts towards capturing varying preferences within the mid-tier price range.</a:t>
            </a:r>
          </a:p>
          <a:p>
            <a:r>
              <a:rPr lang="en-US" dirty="0"/>
              <a:t>40% of the consumers do not expect a change in the packaging while 39% of consumers are open to trying the Limited Edition Packaging.</a:t>
            </a:r>
          </a:p>
          <a:p>
            <a:r>
              <a:rPr lang="en-US" dirty="0"/>
              <a:t>Almost 50% of total respondents is interested in natural or organic.</a:t>
            </a:r>
          </a:p>
          <a:p>
            <a:endParaRPr lang="en-US" dirty="0"/>
          </a:p>
        </p:txBody>
      </p:sp>
      <p:pic>
        <p:nvPicPr>
          <p:cNvPr id="4" name="Picture 3">
            <a:extLst>
              <a:ext uri="{FF2B5EF4-FFF2-40B4-BE49-F238E27FC236}">
                <a16:creationId xmlns:a16="http://schemas.microsoft.com/office/drawing/2014/main" id="{0C48822F-6D4B-28DF-00B3-1F02C0A2FA46}"/>
              </a:ext>
            </a:extLst>
          </p:cNvPr>
          <p:cNvPicPr>
            <a:picLocks noChangeAspect="1"/>
          </p:cNvPicPr>
          <p:nvPr/>
        </p:nvPicPr>
        <p:blipFill>
          <a:blip r:embed="rId3"/>
          <a:stretch>
            <a:fillRect/>
          </a:stretch>
        </p:blipFill>
        <p:spPr>
          <a:xfrm>
            <a:off x="832862" y="3648530"/>
            <a:ext cx="3194389" cy="2188065"/>
          </a:xfrm>
          <a:prstGeom prst="rect">
            <a:avLst/>
          </a:prstGeom>
        </p:spPr>
      </p:pic>
      <p:pic>
        <p:nvPicPr>
          <p:cNvPr id="7" name="Picture 6">
            <a:extLst>
              <a:ext uri="{FF2B5EF4-FFF2-40B4-BE49-F238E27FC236}">
                <a16:creationId xmlns:a16="http://schemas.microsoft.com/office/drawing/2014/main" id="{4651D5FB-4A75-9218-F686-6099BF2565E1}"/>
              </a:ext>
            </a:extLst>
          </p:cNvPr>
          <p:cNvPicPr>
            <a:picLocks noChangeAspect="1"/>
          </p:cNvPicPr>
          <p:nvPr/>
        </p:nvPicPr>
        <p:blipFill>
          <a:blip r:embed="rId4"/>
          <a:stretch>
            <a:fillRect/>
          </a:stretch>
        </p:blipFill>
        <p:spPr>
          <a:xfrm>
            <a:off x="4109381" y="3675049"/>
            <a:ext cx="3468466" cy="2188064"/>
          </a:xfrm>
          <a:prstGeom prst="rect">
            <a:avLst/>
          </a:prstGeom>
        </p:spPr>
      </p:pic>
      <p:pic>
        <p:nvPicPr>
          <p:cNvPr id="12" name="Picture 11">
            <a:extLst>
              <a:ext uri="{FF2B5EF4-FFF2-40B4-BE49-F238E27FC236}">
                <a16:creationId xmlns:a16="http://schemas.microsoft.com/office/drawing/2014/main" id="{6AEF16F6-408C-CE6D-04BE-592967E20F9A}"/>
              </a:ext>
            </a:extLst>
          </p:cNvPr>
          <p:cNvPicPr>
            <a:picLocks noChangeAspect="1"/>
          </p:cNvPicPr>
          <p:nvPr/>
        </p:nvPicPr>
        <p:blipFill>
          <a:blip r:embed="rId5"/>
          <a:stretch>
            <a:fillRect/>
          </a:stretch>
        </p:blipFill>
        <p:spPr>
          <a:xfrm>
            <a:off x="7801677" y="3675049"/>
            <a:ext cx="3436918" cy="2161546"/>
          </a:xfrm>
          <a:prstGeom prst="rect">
            <a:avLst/>
          </a:prstGeom>
        </p:spPr>
      </p:pic>
    </p:spTree>
    <p:extLst>
      <p:ext uri="{BB962C8B-B14F-4D97-AF65-F5344CB8AC3E}">
        <p14:creationId xmlns:p14="http://schemas.microsoft.com/office/powerpoint/2010/main" val="378768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E4D38-A69A-0568-E54C-ECEAB1A60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C62E0-AF56-ACFC-7589-B92234029BA7}"/>
              </a:ext>
            </a:extLst>
          </p:cNvPr>
          <p:cNvSpPr>
            <a:spLocks noGrp="1"/>
          </p:cNvSpPr>
          <p:nvPr>
            <p:ph type="title"/>
          </p:nvPr>
        </p:nvSpPr>
        <p:spPr>
          <a:xfrm>
            <a:off x="918553" y="742317"/>
            <a:ext cx="10515600" cy="806105"/>
          </a:xfrm>
        </p:spPr>
        <p:txBody>
          <a:bodyPr anchor="b">
            <a:normAutofit/>
          </a:bodyPr>
          <a:lstStyle/>
          <a:p>
            <a:r>
              <a:rPr lang="en-US" b="1" dirty="0"/>
              <a:t>Product development</a:t>
            </a:r>
          </a:p>
        </p:txBody>
      </p:sp>
      <p:sp>
        <p:nvSpPr>
          <p:cNvPr id="8" name="Content Placeholder 7">
            <a:extLst>
              <a:ext uri="{FF2B5EF4-FFF2-40B4-BE49-F238E27FC236}">
                <a16:creationId xmlns:a16="http://schemas.microsoft.com/office/drawing/2014/main" id="{A20B0D8C-C2A1-8D13-BD2F-87E469C8A1F1}"/>
              </a:ext>
            </a:extLst>
          </p:cNvPr>
          <p:cNvSpPr>
            <a:spLocks noGrp="1"/>
          </p:cNvSpPr>
          <p:nvPr>
            <p:ph sz="half" idx="14"/>
          </p:nvPr>
        </p:nvSpPr>
        <p:spPr>
          <a:xfrm>
            <a:off x="918553" y="1941859"/>
            <a:ext cx="10025240" cy="1372258"/>
          </a:xfrm>
        </p:spPr>
        <p:txBody>
          <a:bodyPr vert="horz" lIns="91440" tIns="45720" rIns="91440" bIns="45720" rtlCol="0">
            <a:noAutofit/>
          </a:bodyPr>
          <a:lstStyle/>
          <a:p>
            <a:pPr marL="285750" indent="-285750">
              <a:buFont typeface="Wingdings" panose="05000000000000000000" pitchFamily="2" charset="2"/>
              <a:buChar char="v"/>
            </a:pPr>
            <a:r>
              <a:rPr lang="en-US" b="1" dirty="0"/>
              <a:t>Brand Perception:</a:t>
            </a:r>
          </a:p>
          <a:p>
            <a:r>
              <a:rPr lang="en-US" dirty="0"/>
              <a:t>Positive perception about </a:t>
            </a:r>
            <a:r>
              <a:rPr lang="en-US" dirty="0" err="1"/>
              <a:t>CodeX</a:t>
            </a:r>
            <a:r>
              <a:rPr lang="en-US" dirty="0"/>
              <a:t> only accounts for 22.3% in total, it is a quite small number. Therefore, we need to change the negative group to positive group and minimize the negative group. As the result, our market share will be increase.</a:t>
            </a:r>
          </a:p>
        </p:txBody>
      </p:sp>
      <p:pic>
        <p:nvPicPr>
          <p:cNvPr id="5" name="Picture 4">
            <a:extLst>
              <a:ext uri="{FF2B5EF4-FFF2-40B4-BE49-F238E27FC236}">
                <a16:creationId xmlns:a16="http://schemas.microsoft.com/office/drawing/2014/main" id="{345DC82C-860B-5292-6C85-844404FC4EA7}"/>
              </a:ext>
            </a:extLst>
          </p:cNvPr>
          <p:cNvPicPr>
            <a:picLocks noChangeAspect="1"/>
          </p:cNvPicPr>
          <p:nvPr/>
        </p:nvPicPr>
        <p:blipFill>
          <a:blip r:embed="rId3"/>
          <a:stretch>
            <a:fillRect/>
          </a:stretch>
        </p:blipFill>
        <p:spPr>
          <a:xfrm>
            <a:off x="1847403" y="3707554"/>
            <a:ext cx="3627521" cy="2136207"/>
          </a:xfrm>
          <a:prstGeom prst="rect">
            <a:avLst/>
          </a:prstGeom>
        </p:spPr>
      </p:pic>
      <p:pic>
        <p:nvPicPr>
          <p:cNvPr id="9" name="Picture 8">
            <a:extLst>
              <a:ext uri="{FF2B5EF4-FFF2-40B4-BE49-F238E27FC236}">
                <a16:creationId xmlns:a16="http://schemas.microsoft.com/office/drawing/2014/main" id="{E00672CB-C923-E80C-DAFB-CA8443BC55F4}"/>
              </a:ext>
            </a:extLst>
          </p:cNvPr>
          <p:cNvPicPr>
            <a:picLocks noChangeAspect="1"/>
          </p:cNvPicPr>
          <p:nvPr/>
        </p:nvPicPr>
        <p:blipFill>
          <a:blip r:embed="rId4"/>
          <a:stretch>
            <a:fillRect/>
          </a:stretch>
        </p:blipFill>
        <p:spPr>
          <a:xfrm>
            <a:off x="6096000" y="3707554"/>
            <a:ext cx="3436918" cy="2408129"/>
          </a:xfrm>
          <a:prstGeom prst="rect">
            <a:avLst/>
          </a:prstGeom>
        </p:spPr>
      </p:pic>
    </p:spTree>
    <p:extLst>
      <p:ext uri="{BB962C8B-B14F-4D97-AF65-F5344CB8AC3E}">
        <p14:creationId xmlns:p14="http://schemas.microsoft.com/office/powerpoint/2010/main" val="217320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sz="3600" b="1"/>
              <a:t>INsights</a:t>
            </a:r>
            <a:endParaRPr lang="en-US" sz="3600" b="1"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a:cs typeface="Arial" panose="020B0604020202020204" pitchFamily="34" charset="0"/>
              </a:rPr>
              <a:t>Introduction</a:t>
            </a:r>
          </a:p>
          <a:p>
            <a:r>
              <a:rPr lang="en-US">
                <a:cs typeface="Arial" panose="020B0604020202020204" pitchFamily="34" charset="0"/>
              </a:rPr>
              <a:t>Demographic Insights</a:t>
            </a:r>
          </a:p>
          <a:p>
            <a:r>
              <a:rPr lang="en-US"/>
              <a:t>Consumer</a:t>
            </a:r>
            <a:r>
              <a:rPr lang="en-US">
                <a:cs typeface="Arial" panose="020B0604020202020204" pitchFamily="34" charset="0"/>
              </a:rPr>
              <a:t> Preferences</a:t>
            </a:r>
          </a:p>
          <a:p>
            <a:r>
              <a:rPr lang="en-US">
                <a:cs typeface="Arial" panose="020B0604020202020204" pitchFamily="34" charset="0"/>
              </a:rPr>
              <a:t>Competition Analysis</a:t>
            </a:r>
          </a:p>
          <a:p>
            <a:r>
              <a:rPr lang="en-US">
                <a:cs typeface="Arial" panose="020B0604020202020204" pitchFamily="34" charset="0"/>
              </a:rPr>
              <a:t>Product Development</a:t>
            </a:r>
            <a:endParaRPr lang="en-US" dirty="0">
              <a:cs typeface="Arial" panose="020B0604020202020204" pitchFamily="34" charset="0"/>
            </a:endParaRPr>
          </a:p>
        </p:txBody>
      </p:sp>
      <p:pic>
        <p:nvPicPr>
          <p:cNvPr id="9" name="Picture Placeholder 8" descr="A group of food icons&#10;&#10;Description automatically generated">
            <a:extLst>
              <a:ext uri="{FF2B5EF4-FFF2-40B4-BE49-F238E27FC236}">
                <a16:creationId xmlns:a16="http://schemas.microsoft.com/office/drawing/2014/main" id="{D032ED22-DF60-BEC1-1385-E2199DA3F7C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8881" r="54982"/>
          <a:stretch/>
        </p:blipFill>
        <p:spPr>
          <a:xfrm>
            <a:off x="9548813" y="1"/>
            <a:ext cx="2651760" cy="6858000"/>
          </a:xfrm>
        </p:spPr>
      </p:pic>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E7BDE-8FC4-AD35-AF81-F730366AF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F0655-11A3-31A3-A5B3-D4371AB91834}"/>
              </a:ext>
            </a:extLst>
          </p:cNvPr>
          <p:cNvSpPr>
            <a:spLocks noGrp="1"/>
          </p:cNvSpPr>
          <p:nvPr>
            <p:ph type="title"/>
          </p:nvPr>
        </p:nvSpPr>
        <p:spPr>
          <a:xfrm>
            <a:off x="968360" y="432480"/>
            <a:ext cx="10515600" cy="806105"/>
          </a:xfrm>
        </p:spPr>
        <p:txBody>
          <a:bodyPr anchor="b">
            <a:normAutofit/>
          </a:bodyPr>
          <a:lstStyle/>
          <a:p>
            <a:r>
              <a:rPr lang="en-US" b="1" dirty="0"/>
              <a:t>Product development</a:t>
            </a:r>
          </a:p>
        </p:txBody>
      </p:sp>
      <p:sp>
        <p:nvSpPr>
          <p:cNvPr id="8" name="Content Placeholder 7">
            <a:extLst>
              <a:ext uri="{FF2B5EF4-FFF2-40B4-BE49-F238E27FC236}">
                <a16:creationId xmlns:a16="http://schemas.microsoft.com/office/drawing/2014/main" id="{03121522-849E-0977-48D0-5563B791F3AE}"/>
              </a:ext>
            </a:extLst>
          </p:cNvPr>
          <p:cNvSpPr>
            <a:spLocks noGrp="1"/>
          </p:cNvSpPr>
          <p:nvPr>
            <p:ph sz="half" idx="14"/>
          </p:nvPr>
        </p:nvSpPr>
        <p:spPr>
          <a:xfrm>
            <a:off x="941809" y="1605065"/>
            <a:ext cx="4029025" cy="1201366"/>
          </a:xfrm>
        </p:spPr>
        <p:txBody>
          <a:bodyPr vert="horz" lIns="91440" tIns="45720" rIns="91440" bIns="45720" rtlCol="0">
            <a:noAutofit/>
          </a:bodyPr>
          <a:lstStyle/>
          <a:p>
            <a:pPr marL="285750" indent="-285750">
              <a:buFont typeface="Wingdings" panose="05000000000000000000" pitchFamily="2" charset="2"/>
              <a:buChar char="v"/>
            </a:pPr>
            <a:r>
              <a:rPr lang="en-US" b="1" dirty="0"/>
              <a:t>Taste </a:t>
            </a:r>
            <a:r>
              <a:rPr lang="en-US" b="1" dirty="0" err="1"/>
              <a:t>Exeprience</a:t>
            </a:r>
            <a:r>
              <a:rPr lang="en-US" b="1" dirty="0"/>
              <a:t>:</a:t>
            </a:r>
          </a:p>
          <a:p>
            <a:r>
              <a:rPr lang="en-US" dirty="0"/>
              <a:t>The taste experience rating is the same as the industry rating. This is not something that needs immediate attention.</a:t>
            </a:r>
          </a:p>
        </p:txBody>
      </p:sp>
      <p:pic>
        <p:nvPicPr>
          <p:cNvPr id="10" name="Picture 9">
            <a:extLst>
              <a:ext uri="{FF2B5EF4-FFF2-40B4-BE49-F238E27FC236}">
                <a16:creationId xmlns:a16="http://schemas.microsoft.com/office/drawing/2014/main" id="{C44BD3F4-689C-E18F-F58D-683BD9796806}"/>
              </a:ext>
            </a:extLst>
          </p:cNvPr>
          <p:cNvPicPr>
            <a:picLocks noChangeAspect="1"/>
          </p:cNvPicPr>
          <p:nvPr/>
        </p:nvPicPr>
        <p:blipFill>
          <a:blip r:embed="rId3"/>
          <a:stretch>
            <a:fillRect/>
          </a:stretch>
        </p:blipFill>
        <p:spPr>
          <a:xfrm>
            <a:off x="5690680" y="3792673"/>
            <a:ext cx="5077839" cy="2248204"/>
          </a:xfrm>
          <a:prstGeom prst="rect">
            <a:avLst/>
          </a:prstGeom>
        </p:spPr>
      </p:pic>
      <p:pic>
        <p:nvPicPr>
          <p:cNvPr id="12" name="Picture 11">
            <a:extLst>
              <a:ext uri="{FF2B5EF4-FFF2-40B4-BE49-F238E27FC236}">
                <a16:creationId xmlns:a16="http://schemas.microsoft.com/office/drawing/2014/main" id="{C9B0E559-5BA7-D828-1AEB-61EE0B3BDAC0}"/>
              </a:ext>
            </a:extLst>
          </p:cNvPr>
          <p:cNvPicPr>
            <a:picLocks noChangeAspect="1"/>
          </p:cNvPicPr>
          <p:nvPr/>
        </p:nvPicPr>
        <p:blipFill>
          <a:blip r:embed="rId4"/>
          <a:stretch>
            <a:fillRect/>
          </a:stretch>
        </p:blipFill>
        <p:spPr>
          <a:xfrm>
            <a:off x="941808" y="4051570"/>
            <a:ext cx="4029025" cy="1372258"/>
          </a:xfrm>
          <a:prstGeom prst="rect">
            <a:avLst/>
          </a:prstGeom>
        </p:spPr>
      </p:pic>
      <p:sp>
        <p:nvSpPr>
          <p:cNvPr id="13" name="Content Placeholder 7">
            <a:extLst>
              <a:ext uri="{FF2B5EF4-FFF2-40B4-BE49-F238E27FC236}">
                <a16:creationId xmlns:a16="http://schemas.microsoft.com/office/drawing/2014/main" id="{7DF10522-5A39-5A7C-326A-A82E8883247A}"/>
              </a:ext>
            </a:extLst>
          </p:cNvPr>
          <p:cNvSpPr txBox="1">
            <a:spLocks/>
          </p:cNvSpPr>
          <p:nvPr/>
        </p:nvSpPr>
        <p:spPr>
          <a:xfrm>
            <a:off x="5212345" y="1609929"/>
            <a:ext cx="6037846" cy="18190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t>Reasons preventing trying</a:t>
            </a:r>
          </a:p>
          <a:p>
            <a:r>
              <a:rPr lang="en-US" dirty="0"/>
              <a:t>Two reasons for not trying our product we must concern here are "Not available locally" and "Unfamiliar with the brand.“ -&gt; Focusing on increasing availability and brand visibility can attract more customers. Ex: Online ads and TV commercials effectively reach potential customers.</a:t>
            </a:r>
          </a:p>
        </p:txBody>
      </p:sp>
    </p:spTree>
    <p:extLst>
      <p:ext uri="{BB962C8B-B14F-4D97-AF65-F5344CB8AC3E}">
        <p14:creationId xmlns:p14="http://schemas.microsoft.com/office/powerpoint/2010/main" val="419696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685800"/>
            <a:ext cx="9144000" cy="1366736"/>
          </a:xfrm>
          <a:noFill/>
        </p:spPr>
        <p:txBody>
          <a:bodyPr/>
          <a:lstStyle/>
          <a:p>
            <a:r>
              <a:rPr lang="en-US" b="1" dirty="0" err="1"/>
              <a:t>RecomMendationS</a:t>
            </a:r>
            <a:endParaRPr lang="en-US" b="1" dirty="0"/>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524000" y="2519652"/>
            <a:ext cx="9144000" cy="1965960"/>
          </a:xfrm>
          <a:noFill/>
        </p:spPr>
        <p:txBody>
          <a:bodyPr/>
          <a:lstStyle/>
          <a:p>
            <a:pPr marL="342900" indent="-342900" algn="just">
              <a:buFont typeface="+mj-lt"/>
              <a:buAutoNum type="arabicPeriod"/>
            </a:pPr>
            <a:r>
              <a:rPr lang="en-US" cap="none" dirty="0"/>
              <a:t>What immediate improvements can we bring to the product?</a:t>
            </a:r>
          </a:p>
          <a:p>
            <a:pPr marL="342900" indent="-342900" algn="just">
              <a:buFont typeface="+mj-lt"/>
              <a:buAutoNum type="arabicPeriod"/>
            </a:pPr>
            <a:r>
              <a:rPr lang="en-US" cap="none" dirty="0"/>
              <a:t>What should be the ideal price of our product?</a:t>
            </a:r>
          </a:p>
          <a:p>
            <a:pPr marL="342900" indent="-342900" algn="just">
              <a:buFont typeface="+mj-lt"/>
              <a:buAutoNum type="arabicPeriod"/>
            </a:pPr>
            <a:r>
              <a:rPr lang="en-US" cap="none" dirty="0"/>
              <a:t>What kind of marketing campaigns, offers, and discounts we can run?</a:t>
            </a:r>
          </a:p>
          <a:p>
            <a:pPr marL="342900" indent="-342900" algn="just">
              <a:buFont typeface="+mj-lt"/>
              <a:buAutoNum type="arabicPeriod"/>
            </a:pPr>
            <a:r>
              <a:rPr lang="en-US" cap="none" dirty="0"/>
              <a:t>Who can be a brand ambassador, and why?</a:t>
            </a:r>
          </a:p>
          <a:p>
            <a:pPr marL="342900" indent="-342900" algn="just">
              <a:buFont typeface="+mj-lt"/>
              <a:buAutoNum type="arabicPeriod"/>
            </a:pPr>
            <a:r>
              <a:rPr lang="en-US" cap="none" dirty="0"/>
              <a:t>Who should be our target audience, and why?</a:t>
            </a:r>
          </a:p>
        </p:txBody>
      </p:sp>
    </p:spTree>
    <p:extLst>
      <p:ext uri="{BB962C8B-B14F-4D97-AF65-F5344CB8AC3E}">
        <p14:creationId xmlns:p14="http://schemas.microsoft.com/office/powerpoint/2010/main" val="4351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BE0F8-C67C-D589-076F-14E289BD8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3F4C2-AFAF-5557-2895-03F80E12DC18}"/>
              </a:ext>
            </a:extLst>
          </p:cNvPr>
          <p:cNvSpPr>
            <a:spLocks noGrp="1"/>
          </p:cNvSpPr>
          <p:nvPr>
            <p:ph type="title"/>
          </p:nvPr>
        </p:nvSpPr>
        <p:spPr>
          <a:xfrm>
            <a:off x="968360" y="432480"/>
            <a:ext cx="10515600" cy="806105"/>
          </a:xfrm>
        </p:spPr>
        <p:txBody>
          <a:bodyPr anchor="b">
            <a:normAutofit/>
          </a:bodyPr>
          <a:lstStyle/>
          <a:p>
            <a:pPr algn="just"/>
            <a:r>
              <a:rPr lang="en-US" sz="2400" b="1" cap="none" dirty="0"/>
              <a:t>1. What immediate improvements can we bring to the product?</a:t>
            </a:r>
          </a:p>
        </p:txBody>
      </p:sp>
      <p:sp>
        <p:nvSpPr>
          <p:cNvPr id="8" name="Content Placeholder 7">
            <a:extLst>
              <a:ext uri="{FF2B5EF4-FFF2-40B4-BE49-F238E27FC236}">
                <a16:creationId xmlns:a16="http://schemas.microsoft.com/office/drawing/2014/main" id="{78C28AC9-D34C-DD32-CACD-DDECFB390E18}"/>
              </a:ext>
            </a:extLst>
          </p:cNvPr>
          <p:cNvSpPr>
            <a:spLocks noGrp="1"/>
          </p:cNvSpPr>
          <p:nvPr>
            <p:ph sz="half" idx="14"/>
          </p:nvPr>
        </p:nvSpPr>
        <p:spPr>
          <a:xfrm>
            <a:off x="941808" y="1760708"/>
            <a:ext cx="9914259" cy="1201366"/>
          </a:xfrm>
        </p:spPr>
        <p:txBody>
          <a:bodyPr vert="horz" lIns="91440" tIns="45720" rIns="91440" bIns="45720" rtlCol="0">
            <a:noAutofit/>
          </a:bodyPr>
          <a:lstStyle/>
          <a:p>
            <a:pPr marL="285750" indent="-285750">
              <a:buFont typeface="Wingdings" panose="05000000000000000000" pitchFamily="2" charset="2"/>
              <a:buChar char="v"/>
            </a:pPr>
            <a:r>
              <a:rPr lang="en-US" b="1" dirty="0"/>
              <a:t>Health concerns:</a:t>
            </a:r>
          </a:p>
          <a:p>
            <a:r>
              <a:rPr lang="en-US" dirty="0"/>
              <a:t>Above 50% of people are concerned about the health problems that energy drinks bring them so we should add more natural ingredients, reduce sugar content to improve positive response rate.</a:t>
            </a:r>
          </a:p>
        </p:txBody>
      </p:sp>
      <p:pic>
        <p:nvPicPr>
          <p:cNvPr id="4" name="Picture 3">
            <a:extLst>
              <a:ext uri="{FF2B5EF4-FFF2-40B4-BE49-F238E27FC236}">
                <a16:creationId xmlns:a16="http://schemas.microsoft.com/office/drawing/2014/main" id="{11665BEE-0FA3-266C-3917-6889922A0A2A}"/>
              </a:ext>
            </a:extLst>
          </p:cNvPr>
          <p:cNvPicPr>
            <a:picLocks noChangeAspect="1"/>
          </p:cNvPicPr>
          <p:nvPr/>
        </p:nvPicPr>
        <p:blipFill>
          <a:blip r:embed="rId3"/>
          <a:stretch>
            <a:fillRect/>
          </a:stretch>
        </p:blipFill>
        <p:spPr>
          <a:xfrm>
            <a:off x="3152970" y="3283006"/>
            <a:ext cx="5491936" cy="2951352"/>
          </a:xfrm>
          <a:prstGeom prst="rect">
            <a:avLst/>
          </a:prstGeom>
        </p:spPr>
      </p:pic>
    </p:spTree>
    <p:extLst>
      <p:ext uri="{BB962C8B-B14F-4D97-AF65-F5344CB8AC3E}">
        <p14:creationId xmlns:p14="http://schemas.microsoft.com/office/powerpoint/2010/main" val="378351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B6DD9-21C0-BF39-D3E3-9CE88CA05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60BC5-79B9-535B-E434-0FEF78930C56}"/>
              </a:ext>
            </a:extLst>
          </p:cNvPr>
          <p:cNvSpPr>
            <a:spLocks noGrp="1"/>
          </p:cNvSpPr>
          <p:nvPr>
            <p:ph type="title"/>
          </p:nvPr>
        </p:nvSpPr>
        <p:spPr>
          <a:xfrm>
            <a:off x="968360" y="432480"/>
            <a:ext cx="10515600" cy="806105"/>
          </a:xfrm>
        </p:spPr>
        <p:txBody>
          <a:bodyPr anchor="b">
            <a:normAutofit/>
          </a:bodyPr>
          <a:lstStyle/>
          <a:p>
            <a:pPr algn="just"/>
            <a:r>
              <a:rPr lang="en-US" sz="2400" b="1" cap="none" dirty="0"/>
              <a:t>2. What should be the ideal price of our product?</a:t>
            </a:r>
          </a:p>
        </p:txBody>
      </p:sp>
      <p:sp>
        <p:nvSpPr>
          <p:cNvPr id="8" name="Content Placeholder 7">
            <a:extLst>
              <a:ext uri="{FF2B5EF4-FFF2-40B4-BE49-F238E27FC236}">
                <a16:creationId xmlns:a16="http://schemas.microsoft.com/office/drawing/2014/main" id="{A0F0CE5E-EFFA-0837-71C5-63E7852C2245}"/>
              </a:ext>
            </a:extLst>
          </p:cNvPr>
          <p:cNvSpPr>
            <a:spLocks noGrp="1"/>
          </p:cNvSpPr>
          <p:nvPr>
            <p:ph sz="half" idx="14"/>
          </p:nvPr>
        </p:nvSpPr>
        <p:spPr>
          <a:xfrm>
            <a:off x="941808" y="2003898"/>
            <a:ext cx="10167179" cy="958176"/>
          </a:xfrm>
        </p:spPr>
        <p:txBody>
          <a:bodyPr vert="horz" lIns="91440" tIns="45720" rIns="91440" bIns="45720" rtlCol="0">
            <a:noAutofit/>
          </a:bodyPr>
          <a:lstStyle/>
          <a:p>
            <a:r>
              <a:rPr lang="en-US" dirty="0"/>
              <a:t>The price range expected by consumers lies between 50 to 150. Some cities such as Bangalore, Hyderabad, Mumbai are willing to pay above 150.</a:t>
            </a:r>
          </a:p>
          <a:p>
            <a:endParaRPr lang="en-US" dirty="0"/>
          </a:p>
        </p:txBody>
      </p:sp>
      <p:pic>
        <p:nvPicPr>
          <p:cNvPr id="5" name="Picture 4">
            <a:extLst>
              <a:ext uri="{FF2B5EF4-FFF2-40B4-BE49-F238E27FC236}">
                <a16:creationId xmlns:a16="http://schemas.microsoft.com/office/drawing/2014/main" id="{766AD4F6-4853-58AD-C4AD-993E9520BCF2}"/>
              </a:ext>
            </a:extLst>
          </p:cNvPr>
          <p:cNvPicPr>
            <a:picLocks noChangeAspect="1"/>
          </p:cNvPicPr>
          <p:nvPr/>
        </p:nvPicPr>
        <p:blipFill>
          <a:blip r:embed="rId3"/>
          <a:stretch>
            <a:fillRect/>
          </a:stretch>
        </p:blipFill>
        <p:spPr>
          <a:xfrm>
            <a:off x="1392407" y="3042882"/>
            <a:ext cx="4581431" cy="2909251"/>
          </a:xfrm>
          <a:prstGeom prst="rect">
            <a:avLst/>
          </a:prstGeom>
        </p:spPr>
      </p:pic>
      <p:pic>
        <p:nvPicPr>
          <p:cNvPr id="7" name="Picture 6">
            <a:extLst>
              <a:ext uri="{FF2B5EF4-FFF2-40B4-BE49-F238E27FC236}">
                <a16:creationId xmlns:a16="http://schemas.microsoft.com/office/drawing/2014/main" id="{D3C885C4-0DA7-5731-276E-D84051D52D04}"/>
              </a:ext>
            </a:extLst>
          </p:cNvPr>
          <p:cNvPicPr>
            <a:picLocks noChangeAspect="1"/>
          </p:cNvPicPr>
          <p:nvPr/>
        </p:nvPicPr>
        <p:blipFill>
          <a:blip r:embed="rId4"/>
          <a:stretch>
            <a:fillRect/>
          </a:stretch>
        </p:blipFill>
        <p:spPr>
          <a:xfrm>
            <a:off x="6476923" y="3042882"/>
            <a:ext cx="4067860" cy="2908051"/>
          </a:xfrm>
          <a:prstGeom prst="rect">
            <a:avLst/>
          </a:prstGeom>
        </p:spPr>
      </p:pic>
    </p:spTree>
    <p:extLst>
      <p:ext uri="{BB962C8B-B14F-4D97-AF65-F5344CB8AC3E}">
        <p14:creationId xmlns:p14="http://schemas.microsoft.com/office/powerpoint/2010/main" val="425832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77158-F4E0-2B7E-8183-5873DFB45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0B910-0E07-C6A1-C8B2-48BDA29BAA17}"/>
              </a:ext>
            </a:extLst>
          </p:cNvPr>
          <p:cNvSpPr>
            <a:spLocks noGrp="1"/>
          </p:cNvSpPr>
          <p:nvPr>
            <p:ph type="title"/>
          </p:nvPr>
        </p:nvSpPr>
        <p:spPr>
          <a:xfrm>
            <a:off x="939177" y="860497"/>
            <a:ext cx="10515600" cy="806105"/>
          </a:xfrm>
        </p:spPr>
        <p:txBody>
          <a:bodyPr anchor="b">
            <a:normAutofit/>
          </a:bodyPr>
          <a:lstStyle/>
          <a:p>
            <a:pPr algn="just"/>
            <a:r>
              <a:rPr lang="en-US" sz="2400" b="1" cap="none" dirty="0"/>
              <a:t>3. What kind of marketing campaigns, offers, and discounts we can run?</a:t>
            </a:r>
          </a:p>
        </p:txBody>
      </p:sp>
      <p:sp>
        <p:nvSpPr>
          <p:cNvPr id="8" name="Content Placeholder 7">
            <a:extLst>
              <a:ext uri="{FF2B5EF4-FFF2-40B4-BE49-F238E27FC236}">
                <a16:creationId xmlns:a16="http://schemas.microsoft.com/office/drawing/2014/main" id="{6F6041F0-80F8-5976-CF39-57B94411D01D}"/>
              </a:ext>
            </a:extLst>
          </p:cNvPr>
          <p:cNvSpPr>
            <a:spLocks noGrp="1"/>
          </p:cNvSpPr>
          <p:nvPr>
            <p:ph sz="half" idx="14"/>
          </p:nvPr>
        </p:nvSpPr>
        <p:spPr>
          <a:xfrm>
            <a:off x="912625" y="2431915"/>
            <a:ext cx="10167179" cy="1994170"/>
          </a:xfrm>
        </p:spPr>
        <p:txBody>
          <a:bodyPr vert="horz" lIns="91440" tIns="45720" rIns="91440" bIns="45720" rtlCol="0">
            <a:noAutofit/>
          </a:bodyPr>
          <a:lstStyle/>
          <a:p>
            <a:pPr marL="285750" indent="-285750">
              <a:buFont typeface="Wingdings" panose="05000000000000000000" pitchFamily="2" charset="2"/>
              <a:buChar char="v"/>
            </a:pPr>
            <a:r>
              <a:rPr lang="en-US" b="1" dirty="0"/>
              <a:t>Offers &amp; Discounts:</a:t>
            </a:r>
          </a:p>
          <a:p>
            <a:r>
              <a:rPr lang="en-US" dirty="0"/>
              <a:t>In the previous recommendation, we saw that we can experiment with the price in different cities. Also, if changing the price does not go with the brand’s strategy, we can provide offers on buying the pack of 6 cans at a cheaper cost.</a:t>
            </a:r>
          </a:p>
          <a:p>
            <a:r>
              <a:rPr lang="en-US" dirty="0"/>
              <a:t>Also, each of these cities celebrates multiple festivals throughout the year. We can come up with the gift set packs.</a:t>
            </a:r>
          </a:p>
        </p:txBody>
      </p:sp>
    </p:spTree>
    <p:extLst>
      <p:ext uri="{BB962C8B-B14F-4D97-AF65-F5344CB8AC3E}">
        <p14:creationId xmlns:p14="http://schemas.microsoft.com/office/powerpoint/2010/main" val="34893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B9EB6-F7BA-2F62-33F6-67F3EB978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0F47EF-4053-2B70-3E1A-29C265447AC3}"/>
              </a:ext>
            </a:extLst>
          </p:cNvPr>
          <p:cNvSpPr>
            <a:spLocks noGrp="1"/>
          </p:cNvSpPr>
          <p:nvPr>
            <p:ph type="title"/>
          </p:nvPr>
        </p:nvSpPr>
        <p:spPr>
          <a:xfrm>
            <a:off x="871083" y="675674"/>
            <a:ext cx="10515600" cy="806105"/>
          </a:xfrm>
        </p:spPr>
        <p:txBody>
          <a:bodyPr anchor="b">
            <a:normAutofit/>
          </a:bodyPr>
          <a:lstStyle/>
          <a:p>
            <a:pPr algn="just"/>
            <a:r>
              <a:rPr lang="en-US" sz="2400" b="1" cap="none" dirty="0"/>
              <a:t>3. What kind of marketing campaigns, offers, and discounts we can run?</a:t>
            </a:r>
          </a:p>
        </p:txBody>
      </p:sp>
      <p:sp>
        <p:nvSpPr>
          <p:cNvPr id="8" name="Content Placeholder 7">
            <a:extLst>
              <a:ext uri="{FF2B5EF4-FFF2-40B4-BE49-F238E27FC236}">
                <a16:creationId xmlns:a16="http://schemas.microsoft.com/office/drawing/2014/main" id="{CB32632D-7BBD-0440-06C1-1B703FF9AF1A}"/>
              </a:ext>
            </a:extLst>
          </p:cNvPr>
          <p:cNvSpPr>
            <a:spLocks noGrp="1"/>
          </p:cNvSpPr>
          <p:nvPr>
            <p:ph sz="half" idx="14"/>
          </p:nvPr>
        </p:nvSpPr>
        <p:spPr>
          <a:xfrm>
            <a:off x="871083" y="1819079"/>
            <a:ext cx="10167179" cy="457200"/>
          </a:xfrm>
        </p:spPr>
        <p:txBody>
          <a:bodyPr vert="horz" lIns="91440" tIns="45720" rIns="91440" bIns="45720" rtlCol="0">
            <a:noAutofit/>
          </a:bodyPr>
          <a:lstStyle/>
          <a:p>
            <a:pPr marL="285750" indent="-285750">
              <a:buFont typeface="Wingdings" panose="05000000000000000000" pitchFamily="2" charset="2"/>
              <a:buChar char="v"/>
            </a:pPr>
            <a:r>
              <a:rPr lang="en-US" b="1" dirty="0"/>
              <a:t>Campaigns:</a:t>
            </a:r>
          </a:p>
        </p:txBody>
      </p:sp>
      <p:sp>
        <p:nvSpPr>
          <p:cNvPr id="4" name="Content Placeholder 7">
            <a:extLst>
              <a:ext uri="{FF2B5EF4-FFF2-40B4-BE49-F238E27FC236}">
                <a16:creationId xmlns:a16="http://schemas.microsoft.com/office/drawing/2014/main" id="{A71CE86D-14F2-3E54-5BB4-82D2A6185380}"/>
              </a:ext>
            </a:extLst>
          </p:cNvPr>
          <p:cNvSpPr txBox="1">
            <a:spLocks/>
          </p:cNvSpPr>
          <p:nvPr/>
        </p:nvSpPr>
        <p:spPr>
          <a:xfrm>
            <a:off x="1281209" y="2530817"/>
            <a:ext cx="4500263" cy="3334964"/>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t>Social Media:</a:t>
            </a:r>
          </a:p>
          <a:p>
            <a:r>
              <a:rPr lang="en-US" dirty="0"/>
              <a:t>We have seen in the insights that our consumers fall in the age group of 15 to 30. This age group is very active on social media and they also get to know about the products from online ads. Running Social Media Ads can be a good strategy to reach them.</a:t>
            </a:r>
          </a:p>
        </p:txBody>
      </p:sp>
      <p:sp>
        <p:nvSpPr>
          <p:cNvPr id="5" name="Content Placeholder 7">
            <a:extLst>
              <a:ext uri="{FF2B5EF4-FFF2-40B4-BE49-F238E27FC236}">
                <a16:creationId xmlns:a16="http://schemas.microsoft.com/office/drawing/2014/main" id="{70FE7051-F07B-8862-B7C2-D0B6D5649DEA}"/>
              </a:ext>
            </a:extLst>
          </p:cNvPr>
          <p:cNvSpPr txBox="1">
            <a:spLocks/>
          </p:cNvSpPr>
          <p:nvPr/>
        </p:nvSpPr>
        <p:spPr>
          <a:xfrm>
            <a:off x="6410529" y="2530818"/>
            <a:ext cx="4627734" cy="3334963"/>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t>Influencer Marketing:</a:t>
            </a:r>
          </a:p>
          <a:p>
            <a:r>
              <a:rPr lang="en-US" dirty="0"/>
              <a:t>Influencer marketing can be very cheap we set a strategy to target influencers and their audiences. </a:t>
            </a:r>
          </a:p>
          <a:p>
            <a:r>
              <a:rPr lang="en-US" dirty="0"/>
              <a:t>We can collaborate with the influencers with the following of 10k to 100k, then 100k to 500k, and so on.</a:t>
            </a:r>
          </a:p>
          <a:p>
            <a:r>
              <a:rPr lang="en-US" dirty="0"/>
              <a:t>Introducing our products to consumers via influencers can help in changing brand perception.</a:t>
            </a:r>
          </a:p>
        </p:txBody>
      </p:sp>
    </p:spTree>
    <p:extLst>
      <p:ext uri="{BB962C8B-B14F-4D97-AF65-F5344CB8AC3E}">
        <p14:creationId xmlns:p14="http://schemas.microsoft.com/office/powerpoint/2010/main" val="385243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2779D-965A-ED10-A05B-24FDF48AC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30B35-88C9-8ACB-89D3-59698AD4F856}"/>
              </a:ext>
            </a:extLst>
          </p:cNvPr>
          <p:cNvSpPr>
            <a:spLocks noGrp="1"/>
          </p:cNvSpPr>
          <p:nvPr>
            <p:ph type="title"/>
          </p:nvPr>
        </p:nvSpPr>
        <p:spPr>
          <a:xfrm>
            <a:off x="861355" y="267112"/>
            <a:ext cx="10515600" cy="806105"/>
          </a:xfrm>
        </p:spPr>
        <p:txBody>
          <a:bodyPr anchor="b">
            <a:normAutofit/>
          </a:bodyPr>
          <a:lstStyle/>
          <a:p>
            <a:pPr algn="just"/>
            <a:r>
              <a:rPr lang="en-US" sz="2400" b="1" cap="none" dirty="0"/>
              <a:t>3. What kind of marketing campaigns, offers, and discounts we can run?</a:t>
            </a:r>
          </a:p>
        </p:txBody>
      </p:sp>
      <p:sp>
        <p:nvSpPr>
          <p:cNvPr id="8" name="Content Placeholder 7">
            <a:extLst>
              <a:ext uri="{FF2B5EF4-FFF2-40B4-BE49-F238E27FC236}">
                <a16:creationId xmlns:a16="http://schemas.microsoft.com/office/drawing/2014/main" id="{3613085C-2914-DFC8-5DD8-6C95F9B33DEE}"/>
              </a:ext>
            </a:extLst>
          </p:cNvPr>
          <p:cNvSpPr>
            <a:spLocks noGrp="1"/>
          </p:cNvSpPr>
          <p:nvPr>
            <p:ph sz="half" idx="14"/>
          </p:nvPr>
        </p:nvSpPr>
        <p:spPr>
          <a:xfrm>
            <a:off x="861355" y="1410517"/>
            <a:ext cx="10167179" cy="457200"/>
          </a:xfrm>
        </p:spPr>
        <p:txBody>
          <a:bodyPr vert="horz" lIns="91440" tIns="45720" rIns="91440" bIns="45720" rtlCol="0">
            <a:noAutofit/>
          </a:bodyPr>
          <a:lstStyle/>
          <a:p>
            <a:pPr marL="285750" indent="-285750">
              <a:buFont typeface="Wingdings" panose="05000000000000000000" pitchFamily="2" charset="2"/>
              <a:buChar char="v"/>
            </a:pPr>
            <a:r>
              <a:rPr lang="en-US" b="1" dirty="0"/>
              <a:t>Campaigns:</a:t>
            </a:r>
          </a:p>
        </p:txBody>
      </p:sp>
      <p:sp>
        <p:nvSpPr>
          <p:cNvPr id="4" name="Content Placeholder 7">
            <a:extLst>
              <a:ext uri="{FF2B5EF4-FFF2-40B4-BE49-F238E27FC236}">
                <a16:creationId xmlns:a16="http://schemas.microsoft.com/office/drawing/2014/main" id="{3CAC427C-CB03-C07E-5E9F-3C7A251A12EE}"/>
              </a:ext>
            </a:extLst>
          </p:cNvPr>
          <p:cNvSpPr txBox="1">
            <a:spLocks/>
          </p:cNvSpPr>
          <p:nvPr/>
        </p:nvSpPr>
        <p:spPr>
          <a:xfrm>
            <a:off x="1271480" y="2093072"/>
            <a:ext cx="4500263" cy="3850528"/>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t>Online Retailers/E-commerce:</a:t>
            </a:r>
          </a:p>
          <a:p>
            <a:r>
              <a:rPr lang="en-US" dirty="0"/>
              <a:t>E-commerce and online grocery store do have their own PPC platforms. We can run paid ads on these platforms to increase the sale of the product because we are still not as well known by the consumers as the other brands.</a:t>
            </a:r>
          </a:p>
        </p:txBody>
      </p:sp>
      <p:sp>
        <p:nvSpPr>
          <p:cNvPr id="5" name="Content Placeholder 7">
            <a:extLst>
              <a:ext uri="{FF2B5EF4-FFF2-40B4-BE49-F238E27FC236}">
                <a16:creationId xmlns:a16="http://schemas.microsoft.com/office/drawing/2014/main" id="{1C2DD446-9551-0DA4-3434-21A0352459C8}"/>
              </a:ext>
            </a:extLst>
          </p:cNvPr>
          <p:cNvSpPr txBox="1">
            <a:spLocks/>
          </p:cNvSpPr>
          <p:nvPr/>
        </p:nvSpPr>
        <p:spPr>
          <a:xfrm>
            <a:off x="6400800" y="2093073"/>
            <a:ext cx="4500263" cy="3850527"/>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t>Guerilla Marketing:</a:t>
            </a:r>
          </a:p>
          <a:p>
            <a:r>
              <a:rPr lang="en-US" dirty="0"/>
              <a:t>Consumers are buying products from supermarkets – We need to do some kind of special displays in supermarkets like renting and setting up a counter, or paying supermarkets for a space to display our products exclusively.</a:t>
            </a:r>
          </a:p>
          <a:p>
            <a:r>
              <a:rPr lang="en-US" dirty="0"/>
              <a:t>We can do some creative campaigns in some food festival events to attract consumers and provide free testers to get more feedback on tasting to get reasonable insights.</a:t>
            </a:r>
          </a:p>
        </p:txBody>
      </p:sp>
    </p:spTree>
    <p:extLst>
      <p:ext uri="{BB962C8B-B14F-4D97-AF65-F5344CB8AC3E}">
        <p14:creationId xmlns:p14="http://schemas.microsoft.com/office/powerpoint/2010/main" val="728736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D3AE4-5731-34F4-5CDA-1C4CD85B8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A01B7-0F5A-FD3F-E3AB-59A4B01D6EF0}"/>
              </a:ext>
            </a:extLst>
          </p:cNvPr>
          <p:cNvSpPr>
            <a:spLocks noGrp="1"/>
          </p:cNvSpPr>
          <p:nvPr>
            <p:ph type="title"/>
          </p:nvPr>
        </p:nvSpPr>
        <p:spPr>
          <a:xfrm>
            <a:off x="939177" y="860497"/>
            <a:ext cx="10515600" cy="806105"/>
          </a:xfrm>
        </p:spPr>
        <p:txBody>
          <a:bodyPr anchor="b">
            <a:normAutofit/>
          </a:bodyPr>
          <a:lstStyle/>
          <a:p>
            <a:pPr algn="just"/>
            <a:r>
              <a:rPr lang="en-US" sz="2400" b="1" cap="none" dirty="0"/>
              <a:t>4. Who can be a brand ambassador, and why?</a:t>
            </a:r>
          </a:p>
        </p:txBody>
      </p:sp>
      <p:sp>
        <p:nvSpPr>
          <p:cNvPr id="8" name="Content Placeholder 7">
            <a:extLst>
              <a:ext uri="{FF2B5EF4-FFF2-40B4-BE49-F238E27FC236}">
                <a16:creationId xmlns:a16="http://schemas.microsoft.com/office/drawing/2014/main" id="{22CD0C7C-D69B-4C8A-880A-E06D0DC6E7BA}"/>
              </a:ext>
            </a:extLst>
          </p:cNvPr>
          <p:cNvSpPr>
            <a:spLocks noGrp="1"/>
          </p:cNvSpPr>
          <p:nvPr>
            <p:ph sz="half" idx="14"/>
          </p:nvPr>
        </p:nvSpPr>
        <p:spPr>
          <a:xfrm>
            <a:off x="939177" y="2266544"/>
            <a:ext cx="10167179" cy="3414408"/>
          </a:xfrm>
        </p:spPr>
        <p:txBody>
          <a:bodyPr vert="horz" lIns="91440" tIns="45720" rIns="91440" bIns="45720" rtlCol="0">
            <a:noAutofit/>
          </a:bodyPr>
          <a:lstStyle/>
          <a:p>
            <a:r>
              <a:rPr lang="en-US" dirty="0"/>
              <a:t>While choosing the influencers, we need to keep in mind that we have to consider certain factors in mind.</a:t>
            </a:r>
          </a:p>
          <a:p>
            <a:pPr marL="342900" indent="-342900">
              <a:buFont typeface="+mj-lt"/>
              <a:buAutoNum type="arabicPeriod"/>
            </a:pPr>
            <a:r>
              <a:rPr lang="en-US" b="1" dirty="0"/>
              <a:t>Budget: </a:t>
            </a:r>
            <a:r>
              <a:rPr lang="en-US" dirty="0"/>
              <a:t>Celebrity  influencers charge more money according to their following and impact on social media.</a:t>
            </a:r>
          </a:p>
          <a:p>
            <a:pPr marL="342900" indent="-342900">
              <a:buFont typeface="+mj-lt"/>
              <a:buAutoNum type="arabicPeriod"/>
            </a:pPr>
            <a:r>
              <a:rPr lang="en-US" b="1" dirty="0"/>
              <a:t>Relevancy: </a:t>
            </a:r>
            <a:r>
              <a:rPr lang="en-US" dirty="0"/>
              <a:t>Energy drinks are consumed by consumers who like to do some sort of physical activity. So, the celebrity should be a sportsperson, athlete or person indulged in some physical activity.</a:t>
            </a:r>
          </a:p>
          <a:p>
            <a:pPr marL="342900" indent="-342900">
              <a:buFont typeface="+mj-lt"/>
              <a:buAutoNum type="arabicPeriod"/>
            </a:pPr>
            <a:r>
              <a:rPr lang="en-US" b="1" dirty="0"/>
              <a:t>Impact: </a:t>
            </a:r>
            <a:r>
              <a:rPr lang="en-US" dirty="0"/>
              <a:t>It is important to have an impact on their followers. Not every celebrity is influential but can still be followed by a vast audience. A celebrity who can influence the buying decision needs to be our brand ambassador.</a:t>
            </a:r>
          </a:p>
        </p:txBody>
      </p:sp>
    </p:spTree>
    <p:extLst>
      <p:ext uri="{BB962C8B-B14F-4D97-AF65-F5344CB8AC3E}">
        <p14:creationId xmlns:p14="http://schemas.microsoft.com/office/powerpoint/2010/main" val="2484014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FB36-0371-6061-CEB3-27C77951B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B3068-A62C-6D60-F19A-988802564CA9}"/>
              </a:ext>
            </a:extLst>
          </p:cNvPr>
          <p:cNvSpPr>
            <a:spLocks noGrp="1"/>
          </p:cNvSpPr>
          <p:nvPr>
            <p:ph type="title"/>
          </p:nvPr>
        </p:nvSpPr>
        <p:spPr>
          <a:xfrm>
            <a:off x="939177" y="860497"/>
            <a:ext cx="10515600" cy="806105"/>
          </a:xfrm>
        </p:spPr>
        <p:txBody>
          <a:bodyPr anchor="b">
            <a:normAutofit/>
          </a:bodyPr>
          <a:lstStyle/>
          <a:p>
            <a:pPr algn="just"/>
            <a:r>
              <a:rPr lang="en-US" sz="2400" b="1" cap="none" dirty="0"/>
              <a:t>5. Who should be our target audience, and why?</a:t>
            </a:r>
          </a:p>
        </p:txBody>
      </p:sp>
      <p:sp>
        <p:nvSpPr>
          <p:cNvPr id="8" name="Content Placeholder 7">
            <a:extLst>
              <a:ext uri="{FF2B5EF4-FFF2-40B4-BE49-F238E27FC236}">
                <a16:creationId xmlns:a16="http://schemas.microsoft.com/office/drawing/2014/main" id="{6B3D259F-CF95-051C-F717-D22B4D7BF850}"/>
              </a:ext>
            </a:extLst>
          </p:cNvPr>
          <p:cNvSpPr>
            <a:spLocks noGrp="1"/>
          </p:cNvSpPr>
          <p:nvPr>
            <p:ph sz="half" idx="14"/>
          </p:nvPr>
        </p:nvSpPr>
        <p:spPr>
          <a:xfrm>
            <a:off x="939177" y="2266544"/>
            <a:ext cx="10167179" cy="1162456"/>
          </a:xfrm>
        </p:spPr>
        <p:txBody>
          <a:bodyPr vert="horz" lIns="91440" tIns="45720" rIns="91440" bIns="45720" rtlCol="0">
            <a:noAutofit/>
          </a:bodyPr>
          <a:lstStyle/>
          <a:p>
            <a:r>
              <a:rPr lang="en-US" dirty="0"/>
              <a:t>It is evident from the statistics that our consumers are mostly between </a:t>
            </a:r>
            <a:r>
              <a:rPr lang="en-US" b="1" dirty="0"/>
              <a:t>the ages of 15 to 30</a:t>
            </a:r>
            <a:r>
              <a:rPr lang="en-US" dirty="0"/>
              <a:t>.</a:t>
            </a:r>
          </a:p>
          <a:p>
            <a:r>
              <a:rPr lang="en-US" dirty="0"/>
              <a:t>From this survey, the count shows that 70% of consumers are youth.</a:t>
            </a:r>
          </a:p>
        </p:txBody>
      </p:sp>
    </p:spTree>
    <p:extLst>
      <p:ext uri="{BB962C8B-B14F-4D97-AF65-F5344CB8AC3E}">
        <p14:creationId xmlns:p14="http://schemas.microsoft.com/office/powerpoint/2010/main" val="1894996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xfrm>
            <a:off x="3810" y="0"/>
            <a:ext cx="7816995" cy="6858000"/>
          </a:xfrm>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6080992" y="731562"/>
            <a:ext cx="4902843" cy="3526778"/>
          </a:xfrm>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80992" y="4373217"/>
            <a:ext cx="4902843" cy="1753221"/>
          </a:xfrm>
          <a:noFill/>
        </p:spPr>
        <p:txBody>
          <a:bodyPr anchor="t">
            <a:normAutofit/>
          </a:bodyPr>
          <a:lstStyle/>
          <a:p>
            <a:r>
              <a:rPr lang="en-US" dirty="0"/>
              <a:t>Ho Nhu Quynh</a:t>
            </a:r>
          </a:p>
          <a:p>
            <a:r>
              <a:rPr lang="en-US" dirty="0"/>
              <a:t>quynhho0409@gmail.com</a:t>
            </a:r>
          </a:p>
        </p:txBody>
      </p:sp>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1325563"/>
          </a:xfrm>
        </p:spPr>
        <p:txBody>
          <a:bodyPr anchor="b">
            <a:normAutofit/>
          </a:bodyPr>
          <a:lstStyle/>
          <a:p>
            <a:r>
              <a:rPr lang="en-US" b="1" dirty="0"/>
              <a:t>introduction</a:t>
            </a:r>
          </a:p>
        </p:txBody>
      </p:sp>
      <p:pic>
        <p:nvPicPr>
          <p:cNvPr id="7" name="Picture Placeholder 6" descr="A white circle with blue text and black text&#10;&#10;Description automatically generated">
            <a:extLst>
              <a:ext uri="{FF2B5EF4-FFF2-40B4-BE49-F238E27FC236}">
                <a16:creationId xmlns:a16="http://schemas.microsoft.com/office/drawing/2014/main" id="{74D2F18E-16C1-09BE-DDD5-F376DD7D19E8}"/>
              </a:ext>
            </a:extLst>
          </p:cNvPr>
          <p:cNvPicPr>
            <a:picLocks noGrp="1" noChangeAspect="1"/>
          </p:cNvPicPr>
          <p:nvPr>
            <p:ph sz="half" idx="14"/>
          </p:nvPr>
        </p:nvPicPr>
        <p:blipFill rotWithShape="1">
          <a:blip r:embed="rId3">
            <a:extLst>
              <a:ext uri="{28A0092B-C50C-407E-A947-70E740481C1C}">
                <a14:useLocalDpi xmlns:a14="http://schemas.microsoft.com/office/drawing/2010/main" val="0"/>
              </a:ext>
            </a:extLst>
          </a:blip>
          <a:srcRect t="4097" r="-2" b="4763"/>
          <a:stretch/>
        </p:blipFill>
        <p:spPr>
          <a:xfrm>
            <a:off x="834961" y="2042391"/>
            <a:ext cx="4463005" cy="4067492"/>
          </a:xfr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13"/>
          </p:nvPr>
        </p:nvSpPr>
        <p:spPr>
          <a:xfrm>
            <a:off x="6141720" y="2032663"/>
            <a:ext cx="5212080" cy="4067492"/>
          </a:xfrm>
        </p:spPr>
        <p:txBody>
          <a:bodyPr vert="horz" lIns="91440" tIns="45720" rIns="91440" bIns="45720" rtlCol="0">
            <a:normAutofit/>
          </a:bodyPr>
          <a:lstStyle/>
          <a:p>
            <a:r>
              <a:rPr lang="en-US" dirty="0"/>
              <a:t>Domain: F &amp; B   Function: Marketing  </a:t>
            </a:r>
          </a:p>
          <a:p>
            <a:r>
              <a:rPr lang="en-US" dirty="0" err="1"/>
              <a:t>CodeX</a:t>
            </a:r>
            <a:r>
              <a:rPr lang="en-US" dirty="0"/>
              <a:t> is a German beverage company that is aiming to make its mark in the Indian market. A few months ago, they launched their energy drink in 10 cities in India.</a:t>
            </a:r>
          </a:p>
          <a:p>
            <a:r>
              <a:rPr lang="en-US" dirty="0"/>
              <a:t>Their Marketing team is responsible for increasing brand awareness, market share, and product development. </a:t>
            </a:r>
            <a:r>
              <a:rPr lang="en-US" b="1" dirty="0"/>
              <a:t>They conducted a survey in those 10 cities and received results from 10,000 respondents. </a:t>
            </a:r>
            <a:r>
              <a:rPr lang="en-US" dirty="0"/>
              <a:t>Peter Pandey, a marketing data analyst is tasked to convert these survey results to meaningful insights which the team can use to drive actions.</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782541" y="762690"/>
            <a:ext cx="10330405" cy="823996"/>
          </a:xfrm>
          <a:noFill/>
        </p:spPr>
        <p:txBody>
          <a:bodyPr>
            <a:noAutofit/>
          </a:bodyPr>
          <a:lstStyle/>
          <a:p>
            <a:r>
              <a:rPr lang="en-US" b="1" dirty="0">
                <a:cs typeface="Arial" panose="020B0604020202020204" pitchFamily="34" charset="0"/>
              </a:rPr>
              <a:t>Demographic Insights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917712" y="3314281"/>
            <a:ext cx="5178288" cy="1325563"/>
          </a:xfrm>
          <a:solidFill>
            <a:schemeClr val="bg1"/>
          </a:solidFill>
        </p:spPr>
        <p:txBody>
          <a:bodyPr vert="horz" lIns="91440" tIns="45720" rIns="91440" bIns="45720" rtlCol="0" anchor="t">
            <a:normAutofit/>
          </a:bodyPr>
          <a:lstStyle/>
          <a:p>
            <a:r>
              <a:rPr lang="en-US" dirty="0"/>
              <a:t>Out of 10 thousand respondents, the number of male respondents is </a:t>
            </a:r>
            <a:r>
              <a:rPr lang="en-US" b="1" dirty="0"/>
              <a:t>6,038</a:t>
            </a:r>
            <a:r>
              <a:rPr lang="en-US" dirty="0"/>
              <a:t>.</a:t>
            </a:r>
          </a:p>
          <a:p>
            <a:r>
              <a:rPr lang="en-US" dirty="0"/>
              <a:t>This shows 60% of the consumers are male who prefer energy drinks more.</a:t>
            </a:r>
          </a:p>
        </p:txBody>
      </p:sp>
      <p:pic>
        <p:nvPicPr>
          <p:cNvPr id="10" name="Picture 9">
            <a:extLst>
              <a:ext uri="{FF2B5EF4-FFF2-40B4-BE49-F238E27FC236}">
                <a16:creationId xmlns:a16="http://schemas.microsoft.com/office/drawing/2014/main" id="{06E0BB95-F391-BA90-5C28-49B0EFECC72A}"/>
              </a:ext>
            </a:extLst>
          </p:cNvPr>
          <p:cNvPicPr>
            <a:picLocks noChangeAspect="1"/>
          </p:cNvPicPr>
          <p:nvPr/>
        </p:nvPicPr>
        <p:blipFill>
          <a:blip r:embed="rId3"/>
          <a:stretch>
            <a:fillRect/>
          </a:stretch>
        </p:blipFill>
        <p:spPr>
          <a:xfrm>
            <a:off x="6925585" y="2306435"/>
            <a:ext cx="4266308" cy="3341256"/>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C20F-2D8F-67BA-38B7-0FEF8D0C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32A60-94D7-09CC-4353-F8D60770224C}"/>
              </a:ext>
            </a:extLst>
          </p:cNvPr>
          <p:cNvSpPr>
            <a:spLocks noGrp="1"/>
          </p:cNvSpPr>
          <p:nvPr>
            <p:ph type="title"/>
          </p:nvPr>
        </p:nvSpPr>
        <p:spPr>
          <a:xfrm>
            <a:off x="782541" y="762690"/>
            <a:ext cx="10330405" cy="823996"/>
          </a:xfrm>
          <a:noFill/>
        </p:spPr>
        <p:txBody>
          <a:bodyPr>
            <a:noAutofit/>
          </a:bodyPr>
          <a:lstStyle/>
          <a:p>
            <a:r>
              <a:rPr lang="en-US" b="1" dirty="0">
                <a:cs typeface="Arial" panose="020B0604020202020204" pitchFamily="34" charset="0"/>
              </a:rPr>
              <a:t>Demographic Insights</a:t>
            </a:r>
          </a:p>
        </p:txBody>
      </p:sp>
      <p:sp>
        <p:nvSpPr>
          <p:cNvPr id="8" name="Content Placeholder 7">
            <a:extLst>
              <a:ext uri="{FF2B5EF4-FFF2-40B4-BE49-F238E27FC236}">
                <a16:creationId xmlns:a16="http://schemas.microsoft.com/office/drawing/2014/main" id="{F4260A19-9224-BB6F-C47B-AF90EF41ABF2}"/>
              </a:ext>
            </a:extLst>
          </p:cNvPr>
          <p:cNvSpPr>
            <a:spLocks noGrp="1"/>
          </p:cNvSpPr>
          <p:nvPr>
            <p:ph sz="half" idx="1"/>
          </p:nvPr>
        </p:nvSpPr>
        <p:spPr>
          <a:xfrm>
            <a:off x="917712" y="2924012"/>
            <a:ext cx="5178288" cy="2035932"/>
          </a:xfrm>
          <a:solidFill>
            <a:schemeClr val="bg1"/>
          </a:solidFill>
        </p:spPr>
        <p:txBody>
          <a:bodyPr vert="horz" lIns="91440" tIns="45720" rIns="91440" bIns="45720" rtlCol="0" anchor="t">
            <a:noAutofit/>
          </a:bodyPr>
          <a:lstStyle/>
          <a:p>
            <a:r>
              <a:rPr lang="en-US" dirty="0"/>
              <a:t>From the result of this survey, we get to know that energy drinks are more popular among youngsters. </a:t>
            </a:r>
            <a:r>
              <a:rPr lang="en-US" b="1" dirty="0"/>
              <a:t>More than 50% of the respondents belong to the Age Group 19-30</a:t>
            </a:r>
            <a:r>
              <a:rPr lang="en-US" dirty="0"/>
              <a:t>.</a:t>
            </a:r>
          </a:p>
          <a:p>
            <a:r>
              <a:rPr lang="en-US" dirty="0"/>
              <a:t>If we look at overall young age groups from 15 to 30, then the % will rise to 70%.</a:t>
            </a:r>
          </a:p>
        </p:txBody>
      </p:sp>
      <p:pic>
        <p:nvPicPr>
          <p:cNvPr id="4" name="Picture 3">
            <a:extLst>
              <a:ext uri="{FF2B5EF4-FFF2-40B4-BE49-F238E27FC236}">
                <a16:creationId xmlns:a16="http://schemas.microsoft.com/office/drawing/2014/main" id="{1037FE83-5BBD-6058-96ED-528A43A01376}"/>
              </a:ext>
            </a:extLst>
          </p:cNvPr>
          <p:cNvPicPr>
            <a:picLocks noChangeAspect="1"/>
          </p:cNvPicPr>
          <p:nvPr/>
        </p:nvPicPr>
        <p:blipFill>
          <a:blip r:embed="rId3"/>
          <a:stretch>
            <a:fillRect/>
          </a:stretch>
        </p:blipFill>
        <p:spPr>
          <a:xfrm>
            <a:off x="6718524" y="2105726"/>
            <a:ext cx="4555764" cy="3672504"/>
          </a:xfrm>
          <a:prstGeom prst="rect">
            <a:avLst/>
          </a:prstGeom>
        </p:spPr>
      </p:pic>
    </p:spTree>
    <p:extLst>
      <p:ext uri="{BB962C8B-B14F-4D97-AF65-F5344CB8AC3E}">
        <p14:creationId xmlns:p14="http://schemas.microsoft.com/office/powerpoint/2010/main" val="306682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EAA70-CE30-4B3D-A959-D8661AA26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7B41E-B59E-F4B5-D43E-D30B9B2B35BD}"/>
              </a:ext>
            </a:extLst>
          </p:cNvPr>
          <p:cNvSpPr>
            <a:spLocks noGrp="1"/>
          </p:cNvSpPr>
          <p:nvPr>
            <p:ph type="title"/>
          </p:nvPr>
        </p:nvSpPr>
        <p:spPr>
          <a:xfrm>
            <a:off x="782541" y="762690"/>
            <a:ext cx="10330405" cy="823996"/>
          </a:xfrm>
          <a:noFill/>
        </p:spPr>
        <p:txBody>
          <a:bodyPr>
            <a:noAutofit/>
          </a:bodyPr>
          <a:lstStyle/>
          <a:p>
            <a:r>
              <a:rPr lang="en-US" b="1" dirty="0">
                <a:cs typeface="Arial" panose="020B0604020202020204" pitchFamily="34" charset="0"/>
              </a:rPr>
              <a:t>Demographic Insights</a:t>
            </a:r>
          </a:p>
        </p:txBody>
      </p:sp>
      <p:sp>
        <p:nvSpPr>
          <p:cNvPr id="8" name="Content Placeholder 7">
            <a:extLst>
              <a:ext uri="{FF2B5EF4-FFF2-40B4-BE49-F238E27FC236}">
                <a16:creationId xmlns:a16="http://schemas.microsoft.com/office/drawing/2014/main" id="{45599BA4-BCC4-0B5F-B124-B3E3D1A0F364}"/>
              </a:ext>
            </a:extLst>
          </p:cNvPr>
          <p:cNvSpPr>
            <a:spLocks noGrp="1"/>
          </p:cNvSpPr>
          <p:nvPr>
            <p:ph sz="half" idx="1"/>
          </p:nvPr>
        </p:nvSpPr>
        <p:spPr>
          <a:xfrm>
            <a:off x="917712" y="3414011"/>
            <a:ext cx="5178288" cy="1181060"/>
          </a:xfrm>
          <a:solidFill>
            <a:schemeClr val="bg1"/>
          </a:solidFill>
        </p:spPr>
        <p:txBody>
          <a:bodyPr vert="horz" lIns="91440" tIns="45720" rIns="91440" bIns="45720" rtlCol="0" anchor="t">
            <a:noAutofit/>
          </a:bodyPr>
          <a:lstStyle/>
          <a:p>
            <a:r>
              <a:rPr lang="en-US" b="1" dirty="0"/>
              <a:t>Online Ads </a:t>
            </a:r>
            <a:r>
              <a:rPr lang="en-US" dirty="0"/>
              <a:t>are the most effective channel that reached </a:t>
            </a:r>
            <a:r>
              <a:rPr lang="en-US" b="1" dirty="0"/>
              <a:t>3,400 respondents.</a:t>
            </a:r>
          </a:p>
        </p:txBody>
      </p:sp>
      <p:pic>
        <p:nvPicPr>
          <p:cNvPr id="5" name="Picture 4">
            <a:extLst>
              <a:ext uri="{FF2B5EF4-FFF2-40B4-BE49-F238E27FC236}">
                <a16:creationId xmlns:a16="http://schemas.microsoft.com/office/drawing/2014/main" id="{B400EFF1-843D-999D-79A2-FAFBCCEFFBF9}"/>
              </a:ext>
            </a:extLst>
          </p:cNvPr>
          <p:cNvPicPr>
            <a:picLocks noChangeAspect="1"/>
          </p:cNvPicPr>
          <p:nvPr/>
        </p:nvPicPr>
        <p:blipFill>
          <a:blip r:embed="rId3"/>
          <a:stretch>
            <a:fillRect/>
          </a:stretch>
        </p:blipFill>
        <p:spPr>
          <a:xfrm>
            <a:off x="6542014" y="2464317"/>
            <a:ext cx="4742143" cy="3080449"/>
          </a:xfrm>
          <a:prstGeom prst="rect">
            <a:avLst/>
          </a:prstGeom>
        </p:spPr>
      </p:pic>
    </p:spTree>
    <p:extLst>
      <p:ext uri="{BB962C8B-B14F-4D97-AF65-F5344CB8AC3E}">
        <p14:creationId xmlns:p14="http://schemas.microsoft.com/office/powerpoint/2010/main" val="149075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00F26-FC9F-F806-E815-F174EE2DE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30642-C11B-A1C2-7918-6444F2215499}"/>
              </a:ext>
            </a:extLst>
          </p:cNvPr>
          <p:cNvSpPr>
            <a:spLocks noGrp="1"/>
          </p:cNvSpPr>
          <p:nvPr>
            <p:ph type="title"/>
          </p:nvPr>
        </p:nvSpPr>
        <p:spPr>
          <a:xfrm>
            <a:off x="838200" y="365125"/>
            <a:ext cx="10515600" cy="1325563"/>
          </a:xfrm>
        </p:spPr>
        <p:txBody>
          <a:bodyPr anchor="b">
            <a:normAutofit/>
          </a:bodyPr>
          <a:lstStyle/>
          <a:p>
            <a:r>
              <a:rPr lang="en-US" b="1" dirty="0"/>
              <a:t>Consumer preference</a:t>
            </a:r>
          </a:p>
        </p:txBody>
      </p:sp>
      <p:sp>
        <p:nvSpPr>
          <p:cNvPr id="8" name="Content Placeholder 7">
            <a:extLst>
              <a:ext uri="{FF2B5EF4-FFF2-40B4-BE49-F238E27FC236}">
                <a16:creationId xmlns:a16="http://schemas.microsoft.com/office/drawing/2014/main" id="{174A00FA-F8F7-5970-F1D3-1A44A84EF042}"/>
              </a:ext>
            </a:extLst>
          </p:cNvPr>
          <p:cNvSpPr>
            <a:spLocks noGrp="1"/>
          </p:cNvSpPr>
          <p:nvPr>
            <p:ph sz="half" idx="14"/>
          </p:nvPr>
        </p:nvSpPr>
        <p:spPr>
          <a:xfrm>
            <a:off x="932238" y="3064251"/>
            <a:ext cx="4463005" cy="2004316"/>
          </a:xfrm>
        </p:spPr>
        <p:txBody>
          <a:bodyPr vert="horz" lIns="91440" tIns="45720" rIns="91440" bIns="45720" rtlCol="0">
            <a:normAutofit/>
          </a:bodyPr>
          <a:lstStyle/>
          <a:p>
            <a:r>
              <a:rPr lang="en-US" dirty="0"/>
              <a:t>As we know, caffeine increases attention and alertness, and it is often used in energy drinks. </a:t>
            </a:r>
            <a:r>
              <a:rPr lang="en-US" b="1" dirty="0"/>
              <a:t>Caffeine</a:t>
            </a:r>
            <a:r>
              <a:rPr lang="en-US" dirty="0"/>
              <a:t> is the most expected ingredient followed by the Vitamins in energy drinks.</a:t>
            </a:r>
          </a:p>
        </p:txBody>
      </p:sp>
      <p:pic>
        <p:nvPicPr>
          <p:cNvPr id="7" name="Picture 6">
            <a:extLst>
              <a:ext uri="{FF2B5EF4-FFF2-40B4-BE49-F238E27FC236}">
                <a16:creationId xmlns:a16="http://schemas.microsoft.com/office/drawing/2014/main" id="{0DD60E86-035F-D8BA-65DD-1D760B308EB4}"/>
              </a:ext>
            </a:extLst>
          </p:cNvPr>
          <p:cNvPicPr>
            <a:picLocks noChangeAspect="1"/>
          </p:cNvPicPr>
          <p:nvPr/>
        </p:nvPicPr>
        <p:blipFill>
          <a:blip r:embed="rId3"/>
          <a:stretch>
            <a:fillRect/>
          </a:stretch>
        </p:blipFill>
        <p:spPr>
          <a:xfrm>
            <a:off x="6141720" y="2179684"/>
            <a:ext cx="5212080" cy="3773450"/>
          </a:xfrm>
          <a:prstGeom prst="rect">
            <a:avLst/>
          </a:prstGeom>
          <a:noFill/>
        </p:spPr>
      </p:pic>
    </p:spTree>
    <p:extLst>
      <p:ext uri="{BB962C8B-B14F-4D97-AF65-F5344CB8AC3E}">
        <p14:creationId xmlns:p14="http://schemas.microsoft.com/office/powerpoint/2010/main" val="41651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49D3A-2AA3-69FB-37C5-517505A6B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F2BC3-5E65-95AF-0FE9-72EB339374CC}"/>
              </a:ext>
            </a:extLst>
          </p:cNvPr>
          <p:cNvSpPr>
            <a:spLocks noGrp="1"/>
          </p:cNvSpPr>
          <p:nvPr>
            <p:ph type="title"/>
          </p:nvPr>
        </p:nvSpPr>
        <p:spPr>
          <a:xfrm>
            <a:off x="838200" y="365125"/>
            <a:ext cx="10515600" cy="1325563"/>
          </a:xfrm>
        </p:spPr>
        <p:txBody>
          <a:bodyPr anchor="b">
            <a:normAutofit/>
          </a:bodyPr>
          <a:lstStyle/>
          <a:p>
            <a:r>
              <a:rPr lang="en-US" b="1" dirty="0"/>
              <a:t>Consumer preference</a:t>
            </a:r>
          </a:p>
        </p:txBody>
      </p:sp>
      <p:sp>
        <p:nvSpPr>
          <p:cNvPr id="8" name="Content Placeholder 7">
            <a:extLst>
              <a:ext uri="{FF2B5EF4-FFF2-40B4-BE49-F238E27FC236}">
                <a16:creationId xmlns:a16="http://schemas.microsoft.com/office/drawing/2014/main" id="{C2C18FEC-5E75-1A62-76DE-C5E7B6BDFD11}"/>
              </a:ext>
            </a:extLst>
          </p:cNvPr>
          <p:cNvSpPr>
            <a:spLocks noGrp="1"/>
          </p:cNvSpPr>
          <p:nvPr>
            <p:ph sz="half" idx="14"/>
          </p:nvPr>
        </p:nvSpPr>
        <p:spPr>
          <a:xfrm>
            <a:off x="932238" y="3064251"/>
            <a:ext cx="4463005" cy="2004316"/>
          </a:xfrm>
        </p:spPr>
        <p:txBody>
          <a:bodyPr vert="horz" lIns="91440" tIns="45720" rIns="91440" bIns="45720" rtlCol="0">
            <a:normAutofit/>
          </a:bodyPr>
          <a:lstStyle/>
          <a:p>
            <a:r>
              <a:rPr lang="en-US" b="1" dirty="0"/>
              <a:t>Compact &amp; Portable Cans </a:t>
            </a:r>
            <a:r>
              <a:rPr lang="en-US" dirty="0"/>
              <a:t>are high in demand followed by Innovative Bottle Designs.</a:t>
            </a:r>
          </a:p>
        </p:txBody>
      </p:sp>
      <p:pic>
        <p:nvPicPr>
          <p:cNvPr id="4" name="Picture 3">
            <a:extLst>
              <a:ext uri="{FF2B5EF4-FFF2-40B4-BE49-F238E27FC236}">
                <a16:creationId xmlns:a16="http://schemas.microsoft.com/office/drawing/2014/main" id="{60C93895-EF01-60E5-8D27-1C0F5B7D8D8F}"/>
              </a:ext>
            </a:extLst>
          </p:cNvPr>
          <p:cNvPicPr>
            <a:picLocks noChangeAspect="1"/>
          </p:cNvPicPr>
          <p:nvPr/>
        </p:nvPicPr>
        <p:blipFill>
          <a:blip r:embed="rId3"/>
          <a:stretch>
            <a:fillRect/>
          </a:stretch>
        </p:blipFill>
        <p:spPr>
          <a:xfrm>
            <a:off x="6147771" y="2359446"/>
            <a:ext cx="5206029" cy="3107075"/>
          </a:xfrm>
          <a:prstGeom prst="rect">
            <a:avLst/>
          </a:prstGeom>
        </p:spPr>
      </p:pic>
    </p:spTree>
    <p:extLst>
      <p:ext uri="{BB962C8B-B14F-4D97-AF65-F5344CB8AC3E}">
        <p14:creationId xmlns:p14="http://schemas.microsoft.com/office/powerpoint/2010/main" val="383112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37B0E-7FF4-AC64-A401-996DF4D3D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294B20-5A95-33F5-690A-BF1D0ADFAAE6}"/>
              </a:ext>
            </a:extLst>
          </p:cNvPr>
          <p:cNvSpPr>
            <a:spLocks noGrp="1"/>
          </p:cNvSpPr>
          <p:nvPr>
            <p:ph type="title"/>
          </p:nvPr>
        </p:nvSpPr>
        <p:spPr>
          <a:xfrm>
            <a:off x="838200" y="365125"/>
            <a:ext cx="10515600" cy="1325563"/>
          </a:xfrm>
        </p:spPr>
        <p:txBody>
          <a:bodyPr anchor="b">
            <a:normAutofit/>
          </a:bodyPr>
          <a:lstStyle/>
          <a:p>
            <a:r>
              <a:rPr lang="en-US" b="1" dirty="0" err="1"/>
              <a:t>COMpetition</a:t>
            </a:r>
            <a:r>
              <a:rPr lang="en-US" b="1" dirty="0"/>
              <a:t> analysis</a:t>
            </a:r>
          </a:p>
        </p:txBody>
      </p:sp>
      <p:sp>
        <p:nvSpPr>
          <p:cNvPr id="8" name="Content Placeholder 7">
            <a:extLst>
              <a:ext uri="{FF2B5EF4-FFF2-40B4-BE49-F238E27FC236}">
                <a16:creationId xmlns:a16="http://schemas.microsoft.com/office/drawing/2014/main" id="{BDB54982-148A-A652-035E-2478DFC2B0DA}"/>
              </a:ext>
            </a:extLst>
          </p:cNvPr>
          <p:cNvSpPr>
            <a:spLocks noGrp="1"/>
          </p:cNvSpPr>
          <p:nvPr>
            <p:ph sz="half" idx="14"/>
          </p:nvPr>
        </p:nvSpPr>
        <p:spPr>
          <a:xfrm>
            <a:off x="932238" y="3064251"/>
            <a:ext cx="4463005" cy="2004316"/>
          </a:xfrm>
        </p:spPr>
        <p:txBody>
          <a:bodyPr vert="horz" lIns="91440" tIns="45720" rIns="91440" bIns="45720" rtlCol="0">
            <a:normAutofit/>
          </a:bodyPr>
          <a:lstStyle/>
          <a:p>
            <a:r>
              <a:rPr lang="en-US" b="1" dirty="0"/>
              <a:t>Cola Coca </a:t>
            </a:r>
            <a:r>
              <a:rPr lang="en-US" dirty="0"/>
              <a:t>is leading the market – 25% - followed by Pepsi – 21%. Our brand, '</a:t>
            </a:r>
            <a:r>
              <a:rPr lang="en-US" dirty="0" err="1"/>
              <a:t>CodeX</a:t>
            </a:r>
            <a:r>
              <a:rPr lang="en-US" dirty="0"/>
              <a:t>,' holds a 9.8% market share, contributing to the competitive landscape.</a:t>
            </a:r>
          </a:p>
          <a:p>
            <a:r>
              <a:rPr lang="en-US" dirty="0"/>
              <a:t>The data shows there more respondents for Cola Coca than the other brands.</a:t>
            </a:r>
          </a:p>
        </p:txBody>
      </p:sp>
      <p:pic>
        <p:nvPicPr>
          <p:cNvPr id="5" name="Picture 4">
            <a:extLst>
              <a:ext uri="{FF2B5EF4-FFF2-40B4-BE49-F238E27FC236}">
                <a16:creationId xmlns:a16="http://schemas.microsoft.com/office/drawing/2014/main" id="{5C5E5E20-2D65-8B83-BFFF-DF59000EFFC7}"/>
              </a:ext>
            </a:extLst>
          </p:cNvPr>
          <p:cNvPicPr>
            <a:picLocks noChangeAspect="1"/>
          </p:cNvPicPr>
          <p:nvPr/>
        </p:nvPicPr>
        <p:blipFill>
          <a:blip r:embed="rId3"/>
          <a:stretch>
            <a:fillRect/>
          </a:stretch>
        </p:blipFill>
        <p:spPr>
          <a:xfrm>
            <a:off x="6096000" y="2346374"/>
            <a:ext cx="5257800" cy="3444372"/>
          </a:xfrm>
          <a:prstGeom prst="rect">
            <a:avLst/>
          </a:prstGeom>
        </p:spPr>
      </p:pic>
    </p:spTree>
    <p:extLst>
      <p:ext uri="{BB962C8B-B14F-4D97-AF65-F5344CB8AC3E}">
        <p14:creationId xmlns:p14="http://schemas.microsoft.com/office/powerpoint/2010/main" val="2858695331"/>
      </p:ext>
    </p:extLst>
  </p:cSld>
  <p:clrMapOvr>
    <a:masterClrMapping/>
  </p:clrMapOvr>
</p:sld>
</file>

<file path=ppt/theme/theme1.xml><?xml version="1.0" encoding="utf-8"?>
<a:theme xmlns:a="http://schemas.openxmlformats.org/drawingml/2006/main" name="AngleLinesVTI">
  <a:themeElements>
    <a:clrScheme name="Custom 43">
      <a:dk1>
        <a:srgbClr val="000000"/>
      </a:dk1>
      <a:lt1>
        <a:srgbClr val="FFFFFF"/>
      </a:lt1>
      <a:dk2>
        <a:srgbClr val="EFEBEB"/>
      </a:dk2>
      <a:lt2>
        <a:srgbClr val="E8E8E8"/>
      </a:lt2>
      <a:accent1>
        <a:srgbClr val="001D2E"/>
      </a:accent1>
      <a:accent2>
        <a:srgbClr val="145766"/>
      </a:accent2>
      <a:accent3>
        <a:srgbClr val="B99B9F"/>
      </a:accent3>
      <a:accent4>
        <a:srgbClr val="A47930"/>
      </a:accent4>
      <a:accent5>
        <a:srgbClr val="0C577C"/>
      </a:accent5>
      <a:accent6>
        <a:srgbClr val="CC836D"/>
      </a:accent6>
      <a:hlink>
        <a:srgbClr val="467886"/>
      </a:hlink>
      <a:folHlink>
        <a:srgbClr val="96607D"/>
      </a:folHlink>
    </a:clrScheme>
    <a:fontScheme name="Custom 98">
      <a:majorFont>
        <a:latin typeface="Walbaum Display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gle lines design_Win32_SL_V15" id="{7EDC6EF7-8AD3-4A22-B09A-9C2D96F216F8}" vid="{B0E828C9-6219-42BF-B63C-156B68E5C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{3592EA64-702F-4F6A-B271-472E289517E6}tf22797433_win32</Template>
  <TotalTime>808</TotalTime>
  <Words>1685</Words>
  <Application>Microsoft Office PowerPoint</Application>
  <PresentationFormat>Widescreen</PresentationFormat>
  <Paragraphs>132</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Aharoni</vt:lpstr>
      <vt:lpstr>Aptos</vt:lpstr>
      <vt:lpstr>Arial</vt:lpstr>
      <vt:lpstr>Calibri</vt:lpstr>
      <vt:lpstr>Univers Light</vt:lpstr>
      <vt:lpstr>Walbaum Display Light</vt:lpstr>
      <vt:lpstr>Wingdings</vt:lpstr>
      <vt:lpstr>AngleLinesVTI</vt:lpstr>
      <vt:lpstr>Provide insights to the marketing team in food &amp; beverage industry</vt:lpstr>
      <vt:lpstr>INsights</vt:lpstr>
      <vt:lpstr>introduction</vt:lpstr>
      <vt:lpstr>Demographic Insights</vt:lpstr>
      <vt:lpstr>Demographic Insights</vt:lpstr>
      <vt:lpstr>Demographic Insights</vt:lpstr>
      <vt:lpstr>Consumer preference</vt:lpstr>
      <vt:lpstr>Consumer preference</vt:lpstr>
      <vt:lpstr>COMpetition analysis</vt:lpstr>
      <vt:lpstr>COMpetition analysis</vt:lpstr>
      <vt:lpstr>Marketing channels &amp; Brand Awareness</vt:lpstr>
      <vt:lpstr>Marketing channels &amp; Brand Awareness</vt:lpstr>
      <vt:lpstr>Brand Penetration</vt:lpstr>
      <vt:lpstr>Brand Penetration</vt:lpstr>
      <vt:lpstr>Brand Penetration</vt:lpstr>
      <vt:lpstr>Purchase behavior</vt:lpstr>
      <vt:lpstr>Purchase behavior</vt:lpstr>
      <vt:lpstr>Purchase behavior</vt:lpstr>
      <vt:lpstr>Product development</vt:lpstr>
      <vt:lpstr>Product development</vt:lpstr>
      <vt:lpstr>RecomMendationS</vt:lpstr>
      <vt:lpstr>1. What immediate improvements can we bring to the product?</vt:lpstr>
      <vt:lpstr>2. What should be the ideal price of our product?</vt:lpstr>
      <vt:lpstr>3. What kind of marketing campaigns, offers, and discounts we can run?</vt:lpstr>
      <vt:lpstr>3. What kind of marketing campaigns, offers, and discounts we can run?</vt:lpstr>
      <vt:lpstr>3. What kind of marketing campaigns, offers, and discounts we can run?</vt:lpstr>
      <vt:lpstr>4. Who can be a brand ambassador, and why?</vt:lpstr>
      <vt:lpstr>5. Who should be our target audience, and why?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to the marketing team in food &amp; beverage industry</dc:title>
  <dc:creator>quynh ho</dc:creator>
  <cp:lastModifiedBy>quynh ho</cp:lastModifiedBy>
  <cp:revision>2</cp:revision>
  <dcterms:created xsi:type="dcterms:W3CDTF">2024-03-07T05:06:15Z</dcterms:created>
  <dcterms:modified xsi:type="dcterms:W3CDTF">2024-03-10T03:59:43Z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