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882" r:id="rId2"/>
    <p:sldMasterId id="2147483896" r:id="rId3"/>
    <p:sldMasterId id="2147483909" r:id="rId4"/>
  </p:sldMasterIdLst>
  <p:notesMasterIdLst>
    <p:notesMasterId r:id="rId73"/>
  </p:notesMasterIdLst>
  <p:handoutMasterIdLst>
    <p:handoutMasterId r:id="rId74"/>
  </p:handoutMasterIdLst>
  <p:sldIdLst>
    <p:sldId id="455" r:id="rId5"/>
    <p:sldId id="408" r:id="rId6"/>
    <p:sldId id="358" r:id="rId7"/>
    <p:sldId id="456" r:id="rId8"/>
    <p:sldId id="362" r:id="rId9"/>
    <p:sldId id="412" r:id="rId10"/>
    <p:sldId id="363" r:id="rId11"/>
    <p:sldId id="413" r:id="rId12"/>
    <p:sldId id="415" r:id="rId13"/>
    <p:sldId id="416" r:id="rId14"/>
    <p:sldId id="417" r:id="rId15"/>
    <p:sldId id="457" r:id="rId16"/>
    <p:sldId id="373" r:id="rId17"/>
    <p:sldId id="458" r:id="rId18"/>
    <p:sldId id="437" r:id="rId19"/>
    <p:sldId id="374" r:id="rId20"/>
    <p:sldId id="375" r:id="rId21"/>
    <p:sldId id="376" r:id="rId22"/>
    <p:sldId id="459" r:id="rId23"/>
    <p:sldId id="438" r:id="rId24"/>
    <p:sldId id="378" r:id="rId25"/>
    <p:sldId id="377" r:id="rId26"/>
    <p:sldId id="379" r:id="rId27"/>
    <p:sldId id="380" r:id="rId28"/>
    <p:sldId id="420" r:id="rId29"/>
    <p:sldId id="381" r:id="rId30"/>
    <p:sldId id="382" r:id="rId31"/>
    <p:sldId id="383" r:id="rId32"/>
    <p:sldId id="384" r:id="rId33"/>
    <p:sldId id="421" r:id="rId34"/>
    <p:sldId id="385" r:id="rId35"/>
    <p:sldId id="386" r:id="rId36"/>
    <p:sldId id="387" r:id="rId37"/>
    <p:sldId id="388" r:id="rId38"/>
    <p:sldId id="452" r:id="rId39"/>
    <p:sldId id="390" r:id="rId40"/>
    <p:sldId id="391" r:id="rId41"/>
    <p:sldId id="393" r:id="rId42"/>
    <p:sldId id="422" r:id="rId43"/>
    <p:sldId id="439" r:id="rId44"/>
    <p:sldId id="424" r:id="rId45"/>
    <p:sldId id="425" r:id="rId46"/>
    <p:sldId id="426" r:id="rId47"/>
    <p:sldId id="440" r:id="rId48"/>
    <p:sldId id="428" r:id="rId49"/>
    <p:sldId id="429" r:id="rId50"/>
    <p:sldId id="430" r:id="rId51"/>
    <p:sldId id="441" r:id="rId52"/>
    <p:sldId id="394" r:id="rId53"/>
    <p:sldId id="442" r:id="rId54"/>
    <p:sldId id="432" r:id="rId55"/>
    <p:sldId id="395" r:id="rId56"/>
    <p:sldId id="396" r:id="rId57"/>
    <p:sldId id="453" r:id="rId58"/>
    <p:sldId id="454" r:id="rId59"/>
    <p:sldId id="397" r:id="rId60"/>
    <p:sldId id="392" r:id="rId61"/>
    <p:sldId id="399" r:id="rId62"/>
    <p:sldId id="443" r:id="rId63"/>
    <p:sldId id="444" r:id="rId64"/>
    <p:sldId id="460" r:id="rId65"/>
    <p:sldId id="461" r:id="rId66"/>
    <p:sldId id="445" r:id="rId67"/>
    <p:sldId id="446" r:id="rId68"/>
    <p:sldId id="447" r:id="rId69"/>
    <p:sldId id="448" r:id="rId70"/>
    <p:sldId id="450" r:id="rId71"/>
    <p:sldId id="357" r:id="rId7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9E0FB"/>
    <a:srgbClr val="FFCC67"/>
    <a:srgbClr val="CCFFCC"/>
    <a:srgbClr val="FF6767"/>
    <a:srgbClr val="BBEDFD"/>
    <a:srgbClr val="E5FFFE"/>
    <a:srgbClr val="E8E8E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2588" autoAdjust="0"/>
  </p:normalViewPr>
  <p:slideViewPr>
    <p:cSldViewPr snapToGrid="0">
      <p:cViewPr varScale="1">
        <p:scale>
          <a:sx n="107" d="100"/>
          <a:sy n="107" d="100"/>
        </p:scale>
        <p:origin x="18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3F72A6CA-61C5-4E9E-8659-653FE6E48C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4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E9534FC-B290-4FFC-AF88-ABDECBBA1D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479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모든 애니메이션은 한번의 클릭으로 상자에 들어간 후 이동 모션까지 완료됨</a:t>
            </a:r>
            <a:endParaRPr lang="en-US" altLang="ko-KR" dirty="0" smtClean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클릭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애니메이션</a:t>
            </a:r>
            <a:endParaRPr lang="en-US" altLang="ko-KR" dirty="0" smtClean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클릭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애니메이션</a:t>
            </a:r>
            <a:endParaRPr lang="en-US" altLang="ko-KR" dirty="0" smtClean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클릭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Q&amp;A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애니메이션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슬라이드가 끝날 때까지</a:t>
            </a:r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45EF4E-AA67-432F-9083-2FE5B2FE6814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클릭 </a:t>
            </a:r>
            <a:r>
              <a:rPr lang="en-US" altLang="ko-KR" smtClean="0"/>
              <a:t>1 : </a:t>
            </a:r>
            <a:r>
              <a:rPr lang="ko-KR" altLang="en-US" smtClean="0"/>
              <a:t>빨간 줄 밝기 변화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2 : </a:t>
            </a:r>
            <a:r>
              <a:rPr lang="ko-KR" altLang="en-US" smtClean="0"/>
              <a:t>오버플로우 문구 밝기 변화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3 : </a:t>
            </a:r>
            <a:r>
              <a:rPr lang="ko-KR" altLang="en-US" smtClean="0"/>
              <a:t>실행화면 나타내기</a:t>
            </a:r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B623E84-6477-47A2-B7BA-5E62987422AB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556469-DCC7-4787-BB38-9854DFAB221E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클릭 </a:t>
            </a:r>
            <a:r>
              <a:rPr lang="en-US" altLang="ko-KR" smtClean="0"/>
              <a:t>1 : 0 </a:t>
            </a:r>
            <a:r>
              <a:rPr lang="ko-KR" altLang="en-US" smtClean="0"/>
              <a:t>나타내기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2 : </a:t>
            </a:r>
            <a:r>
              <a:rPr lang="ko-KR" altLang="en-US" smtClean="0"/>
              <a:t>회로 나타내기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3 : 1 </a:t>
            </a:r>
            <a:r>
              <a:rPr lang="ko-KR" altLang="en-US" smtClean="0"/>
              <a:t>밝기 변화 </a:t>
            </a:r>
            <a:r>
              <a:rPr lang="en-US" altLang="ko-KR" smtClean="0"/>
              <a:t>, </a:t>
            </a:r>
            <a:r>
              <a:rPr lang="ko-KR" altLang="en-US" smtClean="0"/>
              <a:t>회로 밝기 변화 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E18D1F2-EF7C-4FB1-90C3-39FC28EF6356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클릭 </a:t>
            </a:r>
            <a:r>
              <a:rPr lang="en-US" altLang="ko-KR" smtClean="0"/>
              <a:t>: </a:t>
            </a: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83AD99C-6491-4931-8D99-ADB8D10935FC}" type="slidenum">
              <a:rPr lang="ko-KR" altLang="en-US" smtClean="0"/>
              <a:pPr/>
              <a:t>52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48611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7092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21570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50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412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934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066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495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84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686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4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1616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80459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39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20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08727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45170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28995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531503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56327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2827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4734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31706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97211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81257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30341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418550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49462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22474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3005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4415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36930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08341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582339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34271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680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61750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269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078304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98045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26304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0616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94380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840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64938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0464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3281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173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540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5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4078941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4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장 변수와 </a:t>
            </a:r>
            <a:r>
              <a:rPr lang="ko-KR" altLang="en-US" sz="4000" dirty="0" err="1">
                <a:solidFill>
                  <a:schemeClr val="tx2">
                    <a:lumMod val="25000"/>
                  </a:schemeClr>
                </a:solidFill>
                <a:latin typeface="+mn-lt"/>
              </a:rPr>
              <a:t>자료형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8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976"/>
            <a:ext cx="91059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크기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884" y="1234475"/>
            <a:ext cx="7851313" cy="47579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defRPr sz="1600" kern="0">
                <a:solidFill>
                  <a:srgbClr val="008000"/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sz="20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sz="16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변수 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(x));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(“char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(char));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(“short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(short));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(“long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(long));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(“long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long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(long long));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(“float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(float));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(“double</a:t>
            </a:r>
            <a:r>
              <a:rPr lang="ko-KR" altLang="en-US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(double));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0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1058" y="1744933"/>
            <a:ext cx="8153400" cy="24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short,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en-US" altLang="ko-KR" dirty="0" smtClean="0">
                <a:ea typeface="굴림" pitchFamily="50" charset="-127"/>
              </a:rPr>
              <a:t>, long, long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long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279836"/>
            <a:ext cx="8248650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11202"/>
            <a:ext cx="8153400" cy="37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정수형 선언의 예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short</a:t>
            </a:r>
            <a:r>
              <a:rPr lang="en-US" altLang="ko-KR" dirty="0" smtClean="0"/>
              <a:t> grade;	</a:t>
            </a:r>
            <a:r>
              <a:rPr lang="en-US" altLang="ko-KR" dirty="0" smtClean="0"/>
              <a:t>	// </a:t>
            </a:r>
            <a:r>
              <a:rPr lang="en-US" altLang="ko-KR" dirty="0" smtClean="0"/>
              <a:t>short</a:t>
            </a:r>
            <a:r>
              <a:rPr lang="ko-KR" altLang="en-US" dirty="0" smtClean="0"/>
              <a:t>형의 변수를 생성한다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/>
              <a:t> count;		//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형의 변수를 생성한다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long</a:t>
            </a:r>
            <a:r>
              <a:rPr lang="en-US" altLang="ko-KR" dirty="0" smtClean="0"/>
              <a:t> distance;	// distance</a:t>
            </a:r>
            <a:r>
              <a:rPr lang="ko-KR" altLang="en-US" dirty="0" smtClean="0"/>
              <a:t>형의 변수를 생성한다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5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정수형의 범위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ko-KR" altLang="en-US" dirty="0" smtClean="0">
                <a:ea typeface="굴림" pitchFamily="50" charset="-127"/>
              </a:rPr>
              <a:t>형</a:t>
            </a:r>
            <a:endParaRPr lang="en-US" altLang="ko-KR" dirty="0"/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short</a:t>
            </a:r>
            <a:r>
              <a:rPr lang="ko-KR" altLang="en-US" dirty="0" smtClean="0">
                <a:latin typeface="Trebuchet MS" pitchFamily="34" charset="0"/>
              </a:rPr>
              <a:t>형</a:t>
            </a:r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long</a:t>
            </a:r>
            <a:r>
              <a:rPr lang="ko-KR" altLang="en-US" dirty="0" smtClean="0">
                <a:latin typeface="Trebuchet MS" pitchFamily="34" charset="0"/>
              </a:rPr>
              <a:t>형</a:t>
            </a:r>
            <a:endParaRPr lang="en-US" altLang="ko-KR" dirty="0" smtClean="0">
              <a:latin typeface="Trebuchet MS" pitchFamily="34" charset="0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</a:rPr>
              <a:t>보통 </a:t>
            </a:r>
            <a:r>
              <a:rPr lang="en-US" altLang="ko-KR" dirty="0" err="1">
                <a:latin typeface="굴림" panose="020B0600000101010101" pitchFamily="50" charset="-127"/>
              </a:rPr>
              <a:t>int</a:t>
            </a:r>
            <a:r>
              <a:rPr lang="ko-KR" altLang="en-US" dirty="0">
                <a:latin typeface="굴림" panose="020B0600000101010101" pitchFamily="50" charset="-127"/>
              </a:rPr>
              <a:t>형과 같음</a:t>
            </a:r>
          </a:p>
          <a:p>
            <a:pPr lvl="1"/>
            <a:endParaRPr lang="ko-KR" altLang="en-US" dirty="0">
              <a:latin typeface="Trebuchet MS" pitchFamily="34" charset="0"/>
            </a:endParaRPr>
          </a:p>
          <a:p>
            <a:pPr eaLnBrk="1" hangingPunct="1"/>
            <a:endParaRPr lang="ko-KR" altLang="en-US" dirty="0">
              <a:latin typeface="Trebuchet MS" pitchFamily="34" charset="0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11" name="타원형 설명선 1"/>
          <p:cNvSpPr>
            <a:spLocks noChangeArrowheads="1"/>
          </p:cNvSpPr>
          <p:nvPr/>
        </p:nvSpPr>
        <p:spPr bwMode="auto">
          <a:xfrm>
            <a:off x="5857875" y="766763"/>
            <a:ext cx="2484438" cy="1257300"/>
          </a:xfrm>
          <a:prstGeom prst="wedgeEllipseCallout">
            <a:avLst>
              <a:gd name="adj1" fmla="val -50528"/>
              <a:gd name="adj2" fmla="val 40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/>
              <a:t>약 </a:t>
            </a:r>
            <a:r>
              <a:rPr lang="en-US" altLang="ko-KR"/>
              <a:t>-21</a:t>
            </a:r>
            <a:r>
              <a:rPr lang="ko-KR" altLang="en-US"/>
              <a:t>억에서 </a:t>
            </a:r>
            <a:r>
              <a:rPr lang="en-US" altLang="ko-KR"/>
              <a:t>+21</a:t>
            </a:r>
            <a:r>
              <a:rPr lang="ko-KR" altLang="en-US"/>
              <a:t>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9" y="1995489"/>
            <a:ext cx="3971925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49" y="3505200"/>
            <a:ext cx="3971925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+mj-ea"/>
              </a:rPr>
              <a:t>예제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5517" y="1008881"/>
            <a:ext cx="8466276" cy="4917751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/*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정수형 </a:t>
            </a:r>
            <a:r>
              <a:rPr lang="ko-KR" altLang="en-US" sz="1600" dirty="0" err="1" smtClean="0">
                <a:solidFill>
                  <a:srgbClr val="008000"/>
                </a:solidFill>
                <a:ea typeface="굴림" pitchFamily="50" charset="-127"/>
              </a:rPr>
              <a:t>자료형의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 크기를 계산하는 프로그램*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 </a:t>
            </a:r>
            <a:endParaRPr lang="en-US" altLang="ko-KR" sz="1600" dirty="0" smtClean="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#include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&lt;</a:t>
            </a:r>
            <a:r>
              <a:rPr lang="en-US" altLang="ko-KR" sz="1600" dirty="0" err="1" smtClean="0">
                <a:solidFill>
                  <a:srgbClr val="800000"/>
                </a:solidFill>
                <a:ea typeface="굴림" pitchFamily="50" charset="-127"/>
              </a:rPr>
              <a:t>stdio.h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&gt;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en-US" altLang="ko-KR" sz="1600" dirty="0" smtClean="0">
              <a:solidFill>
                <a:srgbClr val="8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ea typeface="굴림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main(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)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{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short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year = 0;   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.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err="1" smtClean="0">
                <a:solidFill>
                  <a:srgbClr val="0000FF"/>
                </a:solidFill>
                <a:ea typeface="굴림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sale = 0;      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.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= 0;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FF"/>
                </a:solidFill>
              </a:rPr>
              <a:t>        long</a:t>
            </a:r>
            <a:r>
              <a:rPr lang="ko-KR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long </a:t>
            </a:r>
            <a:r>
              <a:rPr lang="en-US" altLang="ko-KR" sz="1600" dirty="0" err="1"/>
              <a:t>large_value</a:t>
            </a:r>
            <a:r>
              <a:rPr lang="en-US" altLang="ko-KR" sz="1600" dirty="0" smtClean="0"/>
              <a:t>;</a:t>
            </a:r>
            <a:r>
              <a:rPr lang="en-US" altLang="ko-KR" sz="1600" dirty="0" smtClean="0"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year = 10;         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3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만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2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천을 넘지 않도록 주의</a:t>
            </a: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sale = 200000000;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21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억을 넘지 않도록 주의</a:t>
            </a: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= year * sale;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21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억을 넘지 않도록 주의</a:t>
            </a: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"</a:t>
            </a:r>
            <a:r>
              <a:rPr lang="en-US" altLang="ko-KR" sz="1600" dirty="0" err="1" smtClean="0">
                <a:solidFill>
                  <a:srgbClr val="8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 = %d \n"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 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0;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} </a:t>
            </a:r>
            <a:endParaRPr lang="ko-KR" altLang="en-US" sz="1600" dirty="0" smtClean="0">
              <a:solidFill>
                <a:srgbClr val="000000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1" y="6010275"/>
            <a:ext cx="8564888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63" y="3848100"/>
            <a:ext cx="6572250" cy="2571750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latin typeface="+mj-ea"/>
              </a:rPr>
              <a:t>signed, unsigned </a:t>
            </a:r>
            <a:r>
              <a:rPr lang="ko-KR" altLang="en-US" sz="3600" dirty="0" err="1" smtClean="0">
                <a:latin typeface="+mj-ea"/>
              </a:rPr>
              <a:t>수식자</a:t>
            </a:r>
            <a:r>
              <a:rPr lang="ko-KR" altLang="en-US" sz="3600" dirty="0" smtClean="0">
                <a:latin typeface="+mj-ea"/>
              </a:rPr>
              <a:t>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unsigned</a:t>
            </a: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음수가 아닌 값만을 나타냄을 의미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unsigned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endParaRPr lang="en-US" altLang="ko-KR" dirty="0"/>
          </a:p>
          <a:p>
            <a:r>
              <a:rPr lang="en-US" altLang="ko-KR" dirty="0" smtClean="0">
                <a:latin typeface="Trebuchet MS" pitchFamily="34" charset="0"/>
              </a:rPr>
              <a:t>signed</a:t>
            </a:r>
          </a:p>
          <a:p>
            <a:pPr lvl="1"/>
            <a:r>
              <a:rPr lang="ko-KR" altLang="en-US" dirty="0" smtClean="0">
                <a:latin typeface="Trebuchet MS" pitchFamily="34" charset="0"/>
              </a:rPr>
              <a:t>부호를 </a:t>
            </a:r>
            <a:r>
              <a:rPr lang="ko-KR" altLang="en-US" dirty="0">
                <a:latin typeface="Trebuchet MS" pitchFamily="34" charset="0"/>
              </a:rPr>
              <a:t>가지는 값을 나타냄을 </a:t>
            </a:r>
            <a:r>
              <a:rPr lang="ko-KR" altLang="en-US" dirty="0" smtClean="0">
                <a:latin typeface="Trebuchet MS" pitchFamily="34" charset="0"/>
              </a:rPr>
              <a:t>의미</a:t>
            </a:r>
            <a:endParaRPr lang="en-US" altLang="ko-KR" dirty="0" smtClean="0">
              <a:latin typeface="Trebuchet MS" pitchFamily="34" charset="0"/>
            </a:endParaRPr>
          </a:p>
          <a:p>
            <a:pPr lvl="1"/>
            <a:r>
              <a:rPr lang="ko-KR" altLang="en-US" dirty="0" smtClean="0">
                <a:latin typeface="Trebuchet MS" pitchFamily="34" charset="0"/>
              </a:rPr>
              <a:t>흔히 </a:t>
            </a:r>
            <a:r>
              <a:rPr lang="ko-KR" altLang="en-US" dirty="0">
                <a:latin typeface="Trebuchet MS" pitchFamily="34" charset="0"/>
              </a:rPr>
              <a:t>생략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35013" y="3189288"/>
            <a:ext cx="82121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271" y="2130518"/>
            <a:ext cx="6638925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0" y="3430960"/>
            <a:ext cx="6534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이번 장에서 학습할 내용</a:t>
            </a:r>
            <a:endParaRPr lang="ko-KR" altLang="en-US" sz="3600" dirty="0" smtClean="0">
              <a:ea typeface="굴림" pitchFamily="50" charset="-127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 rot="-568598">
            <a:off x="313667" y="1271867"/>
            <a:ext cx="3943350" cy="5443538"/>
            <a:chOff x="811" y="850"/>
            <a:chExt cx="2199" cy="2904"/>
          </a:xfrm>
        </p:grpSpPr>
        <p:sp>
          <p:nvSpPr>
            <p:cNvPr id="516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7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7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940046" y="2342819"/>
            <a:ext cx="28749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dirty="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변수와 상수의 개념 이해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* 정수형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실수형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* 문자형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* 기호 상수 사용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오버플로우와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언더플로우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이해</a:t>
            </a:r>
          </a:p>
        </p:txBody>
      </p:sp>
      <p:grpSp>
        <p:nvGrpSpPr>
          <p:cNvPr id="5125" name="Group 15"/>
          <p:cNvGrpSpPr>
            <a:grpSpLocks/>
          </p:cNvGrpSpPr>
          <p:nvPr/>
        </p:nvGrpSpPr>
        <p:grpSpPr bwMode="auto">
          <a:xfrm>
            <a:off x="4694483" y="3649332"/>
            <a:ext cx="2214563" cy="2566987"/>
            <a:chOff x="3208" y="1586"/>
            <a:chExt cx="1395" cy="1617"/>
          </a:xfrm>
        </p:grpSpPr>
        <p:sp>
          <p:nvSpPr>
            <p:cNvPr id="512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84 w 44"/>
                <a:gd name="T1" fmla="*/ 0 h 88"/>
                <a:gd name="T2" fmla="*/ 0 w 44"/>
                <a:gd name="T3" fmla="*/ 247 h 88"/>
                <a:gd name="T4" fmla="*/ 41 w 44"/>
                <a:gd name="T5" fmla="*/ 247 h 88"/>
                <a:gd name="T6" fmla="*/ 123 w 44"/>
                <a:gd name="T7" fmla="*/ 0 h 88"/>
                <a:gd name="T8" fmla="*/ 8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80 w 92"/>
                <a:gd name="T1" fmla="*/ 0 h 73"/>
                <a:gd name="T2" fmla="*/ 0 w 92"/>
                <a:gd name="T3" fmla="*/ 270 h 73"/>
                <a:gd name="T4" fmla="*/ 37 w 92"/>
                <a:gd name="T5" fmla="*/ 270 h 73"/>
                <a:gd name="T6" fmla="*/ 245 w 92"/>
                <a:gd name="T7" fmla="*/ 18 h 73"/>
                <a:gd name="T8" fmla="*/ 180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80 w 92"/>
                <a:gd name="T1" fmla="*/ 0 h 73"/>
                <a:gd name="T2" fmla="*/ 0 w 92"/>
                <a:gd name="T3" fmla="*/ 270 h 73"/>
                <a:gd name="T4" fmla="*/ 37 w 92"/>
                <a:gd name="T5" fmla="*/ 270 h 73"/>
                <a:gd name="T6" fmla="*/ 245 w 92"/>
                <a:gd name="T7" fmla="*/ 18 h 73"/>
                <a:gd name="T8" fmla="*/ 180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53 w 88"/>
                <a:gd name="T1" fmla="*/ 0 h 83"/>
                <a:gd name="T2" fmla="*/ 226 w 88"/>
                <a:gd name="T3" fmla="*/ 255 h 83"/>
                <a:gd name="T4" fmla="*/ 200 w 88"/>
                <a:gd name="T5" fmla="*/ 315 h 83"/>
                <a:gd name="T6" fmla="*/ 0 w 88"/>
                <a:gd name="T7" fmla="*/ 18 h 83"/>
                <a:gd name="T8" fmla="*/ 5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53 w 88"/>
                <a:gd name="T1" fmla="*/ 0 h 83"/>
                <a:gd name="T2" fmla="*/ 226 w 88"/>
                <a:gd name="T3" fmla="*/ 255 h 83"/>
                <a:gd name="T4" fmla="*/ 200 w 88"/>
                <a:gd name="T5" fmla="*/ 315 h 83"/>
                <a:gd name="T6" fmla="*/ 0 w 88"/>
                <a:gd name="T7" fmla="*/ 18 h 83"/>
                <a:gd name="T8" fmla="*/ 5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8 w 532"/>
                <a:gd name="T1" fmla="*/ 163 h 304"/>
                <a:gd name="T2" fmla="*/ 0 w 532"/>
                <a:gd name="T3" fmla="*/ 493 h 304"/>
                <a:gd name="T4" fmla="*/ 0 w 532"/>
                <a:gd name="T5" fmla="*/ 864 h 304"/>
                <a:gd name="T6" fmla="*/ 0 w 532"/>
                <a:gd name="T7" fmla="*/ 1053 h 304"/>
                <a:gd name="T8" fmla="*/ 1306 w 532"/>
                <a:gd name="T9" fmla="*/ 1053 h 304"/>
                <a:gd name="T10" fmla="*/ 1375 w 532"/>
                <a:gd name="T11" fmla="*/ 772 h 304"/>
                <a:gd name="T12" fmla="*/ 1306 w 532"/>
                <a:gd name="T13" fmla="*/ 302 h 304"/>
                <a:gd name="T14" fmla="*/ 1165 w 532"/>
                <a:gd name="T15" fmla="*/ 47 h 304"/>
                <a:gd name="T16" fmla="*/ 521 w 532"/>
                <a:gd name="T17" fmla="*/ 0 h 304"/>
                <a:gd name="T18" fmla="*/ 159 w 532"/>
                <a:gd name="T19" fmla="*/ 0 h 304"/>
                <a:gd name="T20" fmla="*/ 18 w 532"/>
                <a:gd name="T21" fmla="*/ 16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436 w 161"/>
                <a:gd name="T1" fmla="*/ 471 h 221"/>
                <a:gd name="T2" fmla="*/ 406 w 161"/>
                <a:gd name="T3" fmla="*/ 321 h 221"/>
                <a:gd name="T4" fmla="*/ 379 w 161"/>
                <a:gd name="T5" fmla="*/ 153 h 221"/>
                <a:gd name="T6" fmla="*/ 302 w 161"/>
                <a:gd name="T7" fmla="*/ 102 h 221"/>
                <a:gd name="T8" fmla="*/ 248 w 161"/>
                <a:gd name="T9" fmla="*/ 57 h 221"/>
                <a:gd name="T10" fmla="*/ 149 w 161"/>
                <a:gd name="T11" fmla="*/ 0 h 221"/>
                <a:gd name="T12" fmla="*/ 126 w 161"/>
                <a:gd name="T13" fmla="*/ 67 h 221"/>
                <a:gd name="T14" fmla="*/ 34 w 161"/>
                <a:gd name="T15" fmla="*/ 1 h 221"/>
                <a:gd name="T16" fmla="*/ 1 w 161"/>
                <a:gd name="T17" fmla="*/ 81 h 221"/>
                <a:gd name="T18" fmla="*/ 65 w 161"/>
                <a:gd name="T19" fmla="*/ 144 h 221"/>
                <a:gd name="T20" fmla="*/ 53 w 161"/>
                <a:gd name="T21" fmla="*/ 196 h 221"/>
                <a:gd name="T22" fmla="*/ 19 w 161"/>
                <a:gd name="T23" fmla="*/ 228 h 221"/>
                <a:gd name="T24" fmla="*/ 1 w 161"/>
                <a:gd name="T25" fmla="*/ 264 h 221"/>
                <a:gd name="T26" fmla="*/ 0 w 161"/>
                <a:gd name="T27" fmla="*/ 303 h 221"/>
                <a:gd name="T28" fmla="*/ 15 w 161"/>
                <a:gd name="T29" fmla="*/ 351 h 221"/>
                <a:gd name="T30" fmla="*/ 32 w 161"/>
                <a:gd name="T31" fmla="*/ 431 h 221"/>
                <a:gd name="T32" fmla="*/ 41 w 161"/>
                <a:gd name="T33" fmla="*/ 471 h 221"/>
                <a:gd name="T34" fmla="*/ 57 w 161"/>
                <a:gd name="T35" fmla="*/ 499 h 221"/>
                <a:gd name="T36" fmla="*/ 75 w 161"/>
                <a:gd name="T37" fmla="*/ 527 h 221"/>
                <a:gd name="T38" fmla="*/ 100 w 161"/>
                <a:gd name="T39" fmla="*/ 549 h 221"/>
                <a:gd name="T40" fmla="*/ 125 w 161"/>
                <a:gd name="T41" fmla="*/ 569 h 221"/>
                <a:gd name="T42" fmla="*/ 159 w 161"/>
                <a:gd name="T43" fmla="*/ 583 h 221"/>
                <a:gd name="T44" fmla="*/ 196 w 161"/>
                <a:gd name="T45" fmla="*/ 593 h 221"/>
                <a:gd name="T46" fmla="*/ 236 w 161"/>
                <a:gd name="T47" fmla="*/ 599 h 221"/>
                <a:gd name="T48" fmla="*/ 305 w 161"/>
                <a:gd name="T49" fmla="*/ 717 h 221"/>
                <a:gd name="T50" fmla="*/ 448 w 161"/>
                <a:gd name="T51" fmla="*/ 512 h 221"/>
                <a:gd name="T52" fmla="*/ 436 w 161"/>
                <a:gd name="T53" fmla="*/ 47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379 w 1132"/>
                <a:gd name="T1" fmla="*/ 570 h 1016"/>
                <a:gd name="T2" fmla="*/ 2509 w 1132"/>
                <a:gd name="T3" fmla="*/ 654 h 1016"/>
                <a:gd name="T4" fmla="*/ 2624 w 1132"/>
                <a:gd name="T5" fmla="*/ 744 h 1016"/>
                <a:gd name="T6" fmla="*/ 2716 w 1132"/>
                <a:gd name="T7" fmla="*/ 867 h 1016"/>
                <a:gd name="T8" fmla="*/ 2770 w 1132"/>
                <a:gd name="T9" fmla="*/ 1046 h 1016"/>
                <a:gd name="T10" fmla="*/ 2862 w 1132"/>
                <a:gd name="T11" fmla="*/ 1768 h 1016"/>
                <a:gd name="T12" fmla="*/ 2905 w 1132"/>
                <a:gd name="T13" fmla="*/ 2536 h 1016"/>
                <a:gd name="T14" fmla="*/ 2792 w 1132"/>
                <a:gd name="T15" fmla="*/ 3070 h 1016"/>
                <a:gd name="T16" fmla="*/ 2761 w 1132"/>
                <a:gd name="T17" fmla="*/ 3225 h 1016"/>
                <a:gd name="T18" fmla="*/ 2693 w 1132"/>
                <a:gd name="T19" fmla="*/ 3330 h 1016"/>
                <a:gd name="T20" fmla="*/ 2591 w 1132"/>
                <a:gd name="T21" fmla="*/ 3370 h 1016"/>
                <a:gd name="T22" fmla="*/ 2469 w 1132"/>
                <a:gd name="T23" fmla="*/ 3479 h 1016"/>
                <a:gd name="T24" fmla="*/ 2240 w 1132"/>
                <a:gd name="T25" fmla="*/ 3086 h 1016"/>
                <a:gd name="T26" fmla="*/ 1870 w 1132"/>
                <a:gd name="T27" fmla="*/ 3060 h 1016"/>
                <a:gd name="T28" fmla="*/ 1296 w 1132"/>
                <a:gd name="T29" fmla="*/ 3125 h 1016"/>
                <a:gd name="T30" fmla="*/ 1158 w 1132"/>
                <a:gd name="T31" fmla="*/ 3149 h 1016"/>
                <a:gd name="T32" fmla="*/ 1049 w 1132"/>
                <a:gd name="T33" fmla="*/ 3073 h 1016"/>
                <a:gd name="T34" fmla="*/ 1005 w 1132"/>
                <a:gd name="T35" fmla="*/ 2890 h 1016"/>
                <a:gd name="T36" fmla="*/ 1062 w 1132"/>
                <a:gd name="T37" fmla="*/ 2601 h 1016"/>
                <a:gd name="T38" fmla="*/ 1144 w 1132"/>
                <a:gd name="T39" fmla="*/ 1725 h 1016"/>
                <a:gd name="T40" fmla="*/ 853 w 1132"/>
                <a:gd name="T41" fmla="*/ 1398 h 1016"/>
                <a:gd name="T42" fmla="*/ 403 w 1132"/>
                <a:gd name="T43" fmla="*/ 1023 h 1016"/>
                <a:gd name="T44" fmla="*/ 149 w 1132"/>
                <a:gd name="T45" fmla="*/ 572 h 1016"/>
                <a:gd name="T46" fmla="*/ 0 w 1132"/>
                <a:gd name="T47" fmla="*/ 247 h 1016"/>
                <a:gd name="T48" fmla="*/ 258 w 1132"/>
                <a:gd name="T49" fmla="*/ 3 h 1016"/>
                <a:gd name="T50" fmla="*/ 619 w 1132"/>
                <a:gd name="T51" fmla="*/ 439 h 1016"/>
                <a:gd name="T52" fmla="*/ 813 w 1132"/>
                <a:gd name="T53" fmla="*/ 561 h 1016"/>
                <a:gd name="T54" fmla="*/ 891 w 1132"/>
                <a:gd name="T55" fmla="*/ 683 h 1016"/>
                <a:gd name="T56" fmla="*/ 935 w 1132"/>
                <a:gd name="T57" fmla="*/ 693 h 1016"/>
                <a:gd name="T58" fmla="*/ 984 w 1132"/>
                <a:gd name="T59" fmla="*/ 704 h 1016"/>
                <a:gd name="T60" fmla="*/ 1028 w 1132"/>
                <a:gd name="T61" fmla="*/ 713 h 1016"/>
                <a:gd name="T62" fmla="*/ 1095 w 1132"/>
                <a:gd name="T63" fmla="*/ 683 h 1016"/>
                <a:gd name="T64" fmla="*/ 1195 w 1132"/>
                <a:gd name="T65" fmla="*/ 620 h 1016"/>
                <a:gd name="T66" fmla="*/ 1294 w 1132"/>
                <a:gd name="T67" fmla="*/ 570 h 1016"/>
                <a:gd name="T68" fmla="*/ 1402 w 1132"/>
                <a:gd name="T69" fmla="*/ 534 h 1016"/>
                <a:gd name="T70" fmla="*/ 1572 w 1132"/>
                <a:gd name="T71" fmla="*/ 458 h 1016"/>
                <a:gd name="T72" fmla="*/ 1718 w 1132"/>
                <a:gd name="T73" fmla="*/ 420 h 1016"/>
                <a:gd name="T74" fmla="*/ 1760 w 1132"/>
                <a:gd name="T75" fmla="*/ 420 h 1016"/>
                <a:gd name="T76" fmla="*/ 1834 w 1132"/>
                <a:gd name="T77" fmla="*/ 420 h 1016"/>
                <a:gd name="T78" fmla="*/ 1926 w 1132"/>
                <a:gd name="T79" fmla="*/ 426 h 1016"/>
                <a:gd name="T80" fmla="*/ 2023 w 1132"/>
                <a:gd name="T81" fmla="*/ 426 h 1016"/>
                <a:gd name="T82" fmla="*/ 2112 w 1132"/>
                <a:gd name="T83" fmla="*/ 430 h 1016"/>
                <a:gd name="T84" fmla="*/ 2182 w 1132"/>
                <a:gd name="T85" fmla="*/ 430 h 1016"/>
                <a:gd name="T86" fmla="*/ 2219 w 1132"/>
                <a:gd name="T87" fmla="*/ 430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626 w 271"/>
                <a:gd name="T1" fmla="*/ 553 h 365"/>
                <a:gd name="T2" fmla="*/ 672 w 271"/>
                <a:gd name="T3" fmla="*/ 585 h 365"/>
                <a:gd name="T4" fmla="*/ 681 w 271"/>
                <a:gd name="T5" fmla="*/ 667 h 365"/>
                <a:gd name="T6" fmla="*/ 673 w 271"/>
                <a:gd name="T7" fmla="*/ 708 h 365"/>
                <a:gd name="T8" fmla="*/ 665 w 271"/>
                <a:gd name="T9" fmla="*/ 743 h 365"/>
                <a:gd name="T10" fmla="*/ 664 w 271"/>
                <a:gd name="T11" fmla="*/ 764 h 365"/>
                <a:gd name="T12" fmla="*/ 661 w 271"/>
                <a:gd name="T13" fmla="*/ 786 h 365"/>
                <a:gd name="T14" fmla="*/ 653 w 271"/>
                <a:gd name="T15" fmla="*/ 800 h 365"/>
                <a:gd name="T16" fmla="*/ 641 w 271"/>
                <a:gd name="T17" fmla="*/ 813 h 365"/>
                <a:gd name="T18" fmla="*/ 623 w 271"/>
                <a:gd name="T19" fmla="*/ 833 h 365"/>
                <a:gd name="T20" fmla="*/ 592 w 271"/>
                <a:gd name="T21" fmla="*/ 861 h 365"/>
                <a:gd name="T22" fmla="*/ 587 w 271"/>
                <a:gd name="T23" fmla="*/ 924 h 365"/>
                <a:gd name="T24" fmla="*/ 571 w 271"/>
                <a:gd name="T25" fmla="*/ 1082 h 365"/>
                <a:gd name="T26" fmla="*/ 478 w 271"/>
                <a:gd name="T27" fmla="*/ 1171 h 365"/>
                <a:gd name="T28" fmla="*/ 348 w 271"/>
                <a:gd name="T29" fmla="*/ 1281 h 365"/>
                <a:gd name="T30" fmla="*/ 185 w 271"/>
                <a:gd name="T31" fmla="*/ 1239 h 365"/>
                <a:gd name="T32" fmla="*/ 116 w 271"/>
                <a:gd name="T33" fmla="*/ 1055 h 365"/>
                <a:gd name="T34" fmla="*/ 68 w 271"/>
                <a:gd name="T35" fmla="*/ 924 h 365"/>
                <a:gd name="T36" fmla="*/ 68 w 271"/>
                <a:gd name="T37" fmla="*/ 888 h 365"/>
                <a:gd name="T38" fmla="*/ 38 w 271"/>
                <a:gd name="T39" fmla="*/ 854 h 365"/>
                <a:gd name="T40" fmla="*/ 17 w 271"/>
                <a:gd name="T41" fmla="*/ 817 h 365"/>
                <a:gd name="T42" fmla="*/ 2 w 271"/>
                <a:gd name="T43" fmla="*/ 780 h 365"/>
                <a:gd name="T44" fmla="*/ 0 w 271"/>
                <a:gd name="T45" fmla="*/ 736 h 365"/>
                <a:gd name="T46" fmla="*/ 0 w 271"/>
                <a:gd name="T47" fmla="*/ 691 h 365"/>
                <a:gd name="T48" fmla="*/ 2 w 271"/>
                <a:gd name="T49" fmla="*/ 640 h 365"/>
                <a:gd name="T50" fmla="*/ 13 w 271"/>
                <a:gd name="T51" fmla="*/ 594 h 365"/>
                <a:gd name="T52" fmla="*/ 21 w 271"/>
                <a:gd name="T53" fmla="*/ 540 h 365"/>
                <a:gd name="T54" fmla="*/ 74 w 271"/>
                <a:gd name="T55" fmla="*/ 570 h 365"/>
                <a:gd name="T56" fmla="*/ 74 w 271"/>
                <a:gd name="T57" fmla="*/ 426 h 365"/>
                <a:gd name="T58" fmla="*/ 59 w 271"/>
                <a:gd name="T59" fmla="*/ 207 h 365"/>
                <a:gd name="T60" fmla="*/ 221 w 271"/>
                <a:gd name="T61" fmla="*/ 2 h 365"/>
                <a:gd name="T62" fmla="*/ 411 w 271"/>
                <a:gd name="T63" fmla="*/ 0 h 365"/>
                <a:gd name="T64" fmla="*/ 623 w 271"/>
                <a:gd name="T65" fmla="*/ 197 h 365"/>
                <a:gd name="T66" fmla="*/ 626 w 271"/>
                <a:gd name="T67" fmla="*/ 55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70 w 272"/>
                <a:gd name="T1" fmla="*/ 75 h 214"/>
                <a:gd name="T2" fmla="*/ 596 w 272"/>
                <a:gd name="T3" fmla="*/ 171 h 214"/>
                <a:gd name="T4" fmla="*/ 641 w 272"/>
                <a:gd name="T5" fmla="*/ 211 h 214"/>
                <a:gd name="T6" fmla="*/ 675 w 272"/>
                <a:gd name="T7" fmla="*/ 254 h 214"/>
                <a:gd name="T8" fmla="*/ 702 w 272"/>
                <a:gd name="T9" fmla="*/ 297 h 214"/>
                <a:gd name="T10" fmla="*/ 711 w 272"/>
                <a:gd name="T11" fmla="*/ 334 h 214"/>
                <a:gd name="T12" fmla="*/ 717 w 272"/>
                <a:gd name="T13" fmla="*/ 388 h 214"/>
                <a:gd name="T14" fmla="*/ 711 w 272"/>
                <a:gd name="T15" fmla="*/ 439 h 214"/>
                <a:gd name="T16" fmla="*/ 695 w 272"/>
                <a:gd name="T17" fmla="*/ 495 h 214"/>
                <a:gd name="T18" fmla="*/ 679 w 272"/>
                <a:gd name="T19" fmla="*/ 565 h 214"/>
                <a:gd name="T20" fmla="*/ 672 w 272"/>
                <a:gd name="T21" fmla="*/ 652 h 214"/>
                <a:gd name="T22" fmla="*/ 672 w 272"/>
                <a:gd name="T23" fmla="*/ 728 h 214"/>
                <a:gd name="T24" fmla="*/ 622 w 272"/>
                <a:gd name="T25" fmla="*/ 741 h 214"/>
                <a:gd name="T26" fmla="*/ 584 w 272"/>
                <a:gd name="T27" fmla="*/ 617 h 214"/>
                <a:gd name="T28" fmla="*/ 567 w 272"/>
                <a:gd name="T29" fmla="*/ 513 h 214"/>
                <a:gd name="T30" fmla="*/ 568 w 272"/>
                <a:gd name="T31" fmla="*/ 409 h 214"/>
                <a:gd name="T32" fmla="*/ 595 w 272"/>
                <a:gd name="T33" fmla="*/ 284 h 214"/>
                <a:gd name="T34" fmla="*/ 488 w 272"/>
                <a:gd name="T35" fmla="*/ 193 h 214"/>
                <a:gd name="T36" fmla="*/ 340 w 272"/>
                <a:gd name="T37" fmla="*/ 193 h 214"/>
                <a:gd name="T38" fmla="*/ 310 w 272"/>
                <a:gd name="T39" fmla="*/ 210 h 214"/>
                <a:gd name="T40" fmla="*/ 288 w 272"/>
                <a:gd name="T41" fmla="*/ 225 h 214"/>
                <a:gd name="T42" fmla="*/ 260 w 272"/>
                <a:gd name="T43" fmla="*/ 244 h 214"/>
                <a:gd name="T44" fmla="*/ 238 w 272"/>
                <a:gd name="T45" fmla="*/ 255 h 214"/>
                <a:gd name="T46" fmla="*/ 208 w 272"/>
                <a:gd name="T47" fmla="*/ 269 h 214"/>
                <a:gd name="T48" fmla="*/ 184 w 272"/>
                <a:gd name="T49" fmla="*/ 284 h 214"/>
                <a:gd name="T50" fmla="*/ 157 w 272"/>
                <a:gd name="T51" fmla="*/ 297 h 214"/>
                <a:gd name="T52" fmla="*/ 126 w 272"/>
                <a:gd name="T53" fmla="*/ 301 h 214"/>
                <a:gd name="T54" fmla="*/ 89 w 272"/>
                <a:gd name="T55" fmla="*/ 334 h 214"/>
                <a:gd name="T56" fmla="*/ 109 w 272"/>
                <a:gd name="T57" fmla="*/ 417 h 214"/>
                <a:gd name="T58" fmla="*/ 119 w 272"/>
                <a:gd name="T59" fmla="*/ 480 h 214"/>
                <a:gd name="T60" fmla="*/ 119 w 272"/>
                <a:gd name="T61" fmla="*/ 543 h 214"/>
                <a:gd name="T62" fmla="*/ 105 w 272"/>
                <a:gd name="T63" fmla="*/ 619 h 214"/>
                <a:gd name="T64" fmla="*/ 105 w 272"/>
                <a:gd name="T65" fmla="*/ 741 h 214"/>
                <a:gd name="T66" fmla="*/ 55 w 272"/>
                <a:gd name="T67" fmla="*/ 667 h 214"/>
                <a:gd name="T68" fmla="*/ 23 w 272"/>
                <a:gd name="T69" fmla="*/ 565 h 214"/>
                <a:gd name="T70" fmla="*/ 16 w 272"/>
                <a:gd name="T71" fmla="*/ 518 h 214"/>
                <a:gd name="T72" fmla="*/ 2 w 272"/>
                <a:gd name="T73" fmla="*/ 468 h 214"/>
                <a:gd name="T74" fmla="*/ 0 w 272"/>
                <a:gd name="T75" fmla="*/ 424 h 214"/>
                <a:gd name="T76" fmla="*/ 0 w 272"/>
                <a:gd name="T77" fmla="*/ 375 h 214"/>
                <a:gd name="T78" fmla="*/ 2 w 272"/>
                <a:gd name="T79" fmla="*/ 333 h 214"/>
                <a:gd name="T80" fmla="*/ 18 w 272"/>
                <a:gd name="T81" fmla="*/ 301 h 214"/>
                <a:gd name="T82" fmla="*/ 42 w 272"/>
                <a:gd name="T83" fmla="*/ 273 h 214"/>
                <a:gd name="T84" fmla="*/ 82 w 272"/>
                <a:gd name="T85" fmla="*/ 263 h 214"/>
                <a:gd name="T86" fmla="*/ 89 w 272"/>
                <a:gd name="T87" fmla="*/ 164 h 214"/>
                <a:gd name="T88" fmla="*/ 163 w 272"/>
                <a:gd name="T89" fmla="*/ 47 h 214"/>
                <a:gd name="T90" fmla="*/ 321 w 272"/>
                <a:gd name="T91" fmla="*/ 0 h 214"/>
                <a:gd name="T92" fmla="*/ 470 w 272"/>
                <a:gd name="T93" fmla="*/ 7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98 w 99"/>
                <a:gd name="T1" fmla="*/ 255 h 304"/>
                <a:gd name="T2" fmla="*/ 198 w 99"/>
                <a:gd name="T3" fmla="*/ 419 h 304"/>
                <a:gd name="T4" fmla="*/ 247 w 99"/>
                <a:gd name="T5" fmla="*/ 529 h 304"/>
                <a:gd name="T6" fmla="*/ 246 w 99"/>
                <a:gd name="T7" fmla="*/ 661 h 304"/>
                <a:gd name="T8" fmla="*/ 246 w 99"/>
                <a:gd name="T9" fmla="*/ 861 h 304"/>
                <a:gd name="T10" fmla="*/ 198 w 99"/>
                <a:gd name="T11" fmla="*/ 918 h 304"/>
                <a:gd name="T12" fmla="*/ 135 w 99"/>
                <a:gd name="T13" fmla="*/ 970 h 304"/>
                <a:gd name="T14" fmla="*/ 115 w 99"/>
                <a:gd name="T15" fmla="*/ 1053 h 304"/>
                <a:gd name="T16" fmla="*/ 30 w 99"/>
                <a:gd name="T17" fmla="*/ 1053 h 304"/>
                <a:gd name="T18" fmla="*/ 0 w 99"/>
                <a:gd name="T19" fmla="*/ 970 h 304"/>
                <a:gd name="T20" fmla="*/ 85 w 99"/>
                <a:gd name="T21" fmla="*/ 953 h 304"/>
                <a:gd name="T22" fmla="*/ 38 w 99"/>
                <a:gd name="T23" fmla="*/ 921 h 304"/>
                <a:gd name="T24" fmla="*/ 1 w 99"/>
                <a:gd name="T25" fmla="*/ 921 h 304"/>
                <a:gd name="T26" fmla="*/ 1 w 99"/>
                <a:gd name="T27" fmla="*/ 861 h 304"/>
                <a:gd name="T28" fmla="*/ 44 w 99"/>
                <a:gd name="T29" fmla="*/ 872 h 304"/>
                <a:gd name="T30" fmla="*/ 128 w 99"/>
                <a:gd name="T31" fmla="*/ 866 h 304"/>
                <a:gd name="T32" fmla="*/ 128 w 99"/>
                <a:gd name="T33" fmla="*/ 810 h 304"/>
                <a:gd name="T34" fmla="*/ 61 w 99"/>
                <a:gd name="T35" fmla="*/ 810 h 304"/>
                <a:gd name="T36" fmla="*/ 0 w 99"/>
                <a:gd name="T37" fmla="*/ 788 h 304"/>
                <a:gd name="T38" fmla="*/ 0 w 99"/>
                <a:gd name="T39" fmla="*/ 709 h 304"/>
                <a:gd name="T40" fmla="*/ 49 w 99"/>
                <a:gd name="T41" fmla="*/ 701 h 304"/>
                <a:gd name="T42" fmla="*/ 107 w 99"/>
                <a:gd name="T43" fmla="*/ 766 h 304"/>
                <a:gd name="T44" fmla="*/ 148 w 99"/>
                <a:gd name="T45" fmla="*/ 740 h 304"/>
                <a:gd name="T46" fmla="*/ 115 w 99"/>
                <a:gd name="T47" fmla="*/ 661 h 304"/>
                <a:gd name="T48" fmla="*/ 159 w 99"/>
                <a:gd name="T49" fmla="*/ 634 h 304"/>
                <a:gd name="T50" fmla="*/ 128 w 99"/>
                <a:gd name="T51" fmla="*/ 585 h 304"/>
                <a:gd name="T52" fmla="*/ 148 w 99"/>
                <a:gd name="T53" fmla="*/ 518 h 304"/>
                <a:gd name="T54" fmla="*/ 85 w 99"/>
                <a:gd name="T55" fmla="*/ 518 h 304"/>
                <a:gd name="T56" fmla="*/ 115 w 99"/>
                <a:gd name="T57" fmla="*/ 468 h 304"/>
                <a:gd name="T58" fmla="*/ 159 w 99"/>
                <a:gd name="T59" fmla="*/ 468 h 304"/>
                <a:gd name="T60" fmla="*/ 198 w 99"/>
                <a:gd name="T61" fmla="*/ 478 h 304"/>
                <a:gd name="T62" fmla="*/ 170 w 99"/>
                <a:gd name="T63" fmla="*/ 376 h 304"/>
                <a:gd name="T64" fmla="*/ 115 w 99"/>
                <a:gd name="T65" fmla="*/ 350 h 304"/>
                <a:gd name="T66" fmla="*/ 30 w 99"/>
                <a:gd name="T67" fmla="*/ 350 h 304"/>
                <a:gd name="T68" fmla="*/ 17 w 99"/>
                <a:gd name="T69" fmla="*/ 287 h 304"/>
                <a:gd name="T70" fmla="*/ 17 w 99"/>
                <a:gd name="T71" fmla="*/ 181 h 304"/>
                <a:gd name="T72" fmla="*/ 4 w 99"/>
                <a:gd name="T73" fmla="*/ 79 h 304"/>
                <a:gd name="T74" fmla="*/ 61 w 99"/>
                <a:gd name="T75" fmla="*/ 0 h 304"/>
                <a:gd name="T76" fmla="*/ 117 w 99"/>
                <a:gd name="T77" fmla="*/ 13 h 304"/>
                <a:gd name="T78" fmla="*/ 161 w 99"/>
                <a:gd name="T79" fmla="*/ 21 h 304"/>
                <a:gd name="T80" fmla="*/ 191 w 99"/>
                <a:gd name="T81" fmla="*/ 35 h 304"/>
                <a:gd name="T82" fmla="*/ 212 w 99"/>
                <a:gd name="T83" fmla="*/ 56 h 304"/>
                <a:gd name="T84" fmla="*/ 220 w 99"/>
                <a:gd name="T85" fmla="*/ 86 h 304"/>
                <a:gd name="T86" fmla="*/ 220 w 99"/>
                <a:gd name="T87" fmla="*/ 124 h 304"/>
                <a:gd name="T88" fmla="*/ 212 w 99"/>
                <a:gd name="T89" fmla="*/ 180 h 304"/>
                <a:gd name="T90" fmla="*/ 198 w 99"/>
                <a:gd name="T91" fmla="*/ 255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53 w 33"/>
                <a:gd name="T1" fmla="*/ 18 h 81"/>
                <a:gd name="T2" fmla="*/ 94 w 33"/>
                <a:gd name="T3" fmla="*/ 89 h 81"/>
                <a:gd name="T4" fmla="*/ 70 w 33"/>
                <a:gd name="T5" fmla="*/ 168 h 81"/>
                <a:gd name="T6" fmla="*/ 104 w 33"/>
                <a:gd name="T7" fmla="*/ 220 h 81"/>
                <a:gd name="T8" fmla="*/ 104 w 33"/>
                <a:gd name="T9" fmla="*/ 287 h 81"/>
                <a:gd name="T10" fmla="*/ 53 w 33"/>
                <a:gd name="T11" fmla="*/ 271 h 81"/>
                <a:gd name="T12" fmla="*/ 0 w 33"/>
                <a:gd name="T13" fmla="*/ 278 h 81"/>
                <a:gd name="T14" fmla="*/ 0 w 33"/>
                <a:gd name="T15" fmla="*/ 178 h 81"/>
                <a:gd name="T16" fmla="*/ 18 w 33"/>
                <a:gd name="T17" fmla="*/ 89 h 81"/>
                <a:gd name="T18" fmla="*/ 3 w 33"/>
                <a:gd name="T19" fmla="*/ 0 h 81"/>
                <a:gd name="T20" fmla="*/ 16 w 33"/>
                <a:gd name="T21" fmla="*/ 1 h 81"/>
                <a:gd name="T22" fmla="*/ 28 w 33"/>
                <a:gd name="T23" fmla="*/ 2 h 81"/>
                <a:gd name="T24" fmla="*/ 43 w 33"/>
                <a:gd name="T25" fmla="*/ 15 h 81"/>
                <a:gd name="T26" fmla="*/ 53 w 33"/>
                <a:gd name="T27" fmla="*/ 1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76 w 30"/>
                <a:gd name="T1" fmla="*/ 0 h 84"/>
                <a:gd name="T2" fmla="*/ 20 w 30"/>
                <a:gd name="T3" fmla="*/ 18 h 84"/>
                <a:gd name="T4" fmla="*/ 0 w 30"/>
                <a:gd name="T5" fmla="*/ 106 h 84"/>
                <a:gd name="T6" fmla="*/ 52 w 30"/>
                <a:gd name="T7" fmla="*/ 58 h 84"/>
                <a:gd name="T8" fmla="*/ 37 w 30"/>
                <a:gd name="T9" fmla="*/ 165 h 84"/>
                <a:gd name="T10" fmla="*/ 0 w 30"/>
                <a:gd name="T11" fmla="*/ 170 h 84"/>
                <a:gd name="T12" fmla="*/ 0 w 30"/>
                <a:gd name="T13" fmla="*/ 282 h 84"/>
                <a:gd name="T14" fmla="*/ 37 w 30"/>
                <a:gd name="T15" fmla="*/ 287 h 84"/>
                <a:gd name="T16" fmla="*/ 52 w 30"/>
                <a:gd name="T17" fmla="*/ 211 h 84"/>
                <a:gd name="T18" fmla="*/ 84 w 30"/>
                <a:gd name="T19" fmla="*/ 117 h 84"/>
                <a:gd name="T20" fmla="*/ 7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858 w 353"/>
                <a:gd name="T1" fmla="*/ 0 h 672"/>
                <a:gd name="T2" fmla="*/ 797 w 353"/>
                <a:gd name="T3" fmla="*/ 199 h 672"/>
                <a:gd name="T4" fmla="*/ 652 w 353"/>
                <a:gd name="T5" fmla="*/ 305 h 672"/>
                <a:gd name="T6" fmla="*/ 539 w 353"/>
                <a:gd name="T7" fmla="*/ 338 h 672"/>
                <a:gd name="T8" fmla="*/ 457 w 353"/>
                <a:gd name="T9" fmla="*/ 267 h 672"/>
                <a:gd name="T10" fmla="*/ 419 w 353"/>
                <a:gd name="T11" fmla="*/ 177 h 672"/>
                <a:gd name="T12" fmla="*/ 363 w 353"/>
                <a:gd name="T13" fmla="*/ 384 h 672"/>
                <a:gd name="T14" fmla="*/ 146 w 353"/>
                <a:gd name="T15" fmla="*/ 917 h 672"/>
                <a:gd name="T16" fmla="*/ 48 w 353"/>
                <a:gd name="T17" fmla="*/ 1752 h 672"/>
                <a:gd name="T18" fmla="*/ 0 w 353"/>
                <a:gd name="T19" fmla="*/ 2352 h 672"/>
                <a:gd name="T20" fmla="*/ 250 w 353"/>
                <a:gd name="T21" fmla="*/ 1766 h 672"/>
                <a:gd name="T22" fmla="*/ 539 w 353"/>
                <a:gd name="T23" fmla="*/ 752 h 672"/>
                <a:gd name="T24" fmla="*/ 603 w 353"/>
                <a:gd name="T25" fmla="*/ 532 h 672"/>
                <a:gd name="T26" fmla="*/ 742 w 353"/>
                <a:gd name="T27" fmla="*/ 352 h 672"/>
                <a:gd name="T28" fmla="*/ 846 w 353"/>
                <a:gd name="T29" fmla="*/ 243 h 672"/>
                <a:gd name="T30" fmla="*/ 903 w 353"/>
                <a:gd name="T31" fmla="*/ 164 h 672"/>
                <a:gd name="T32" fmla="*/ 85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43 w 103"/>
                <a:gd name="T1" fmla="*/ 317 h 140"/>
                <a:gd name="T2" fmla="*/ 0 w 103"/>
                <a:gd name="T3" fmla="*/ 547 h 140"/>
                <a:gd name="T4" fmla="*/ 0 w 103"/>
                <a:gd name="T5" fmla="*/ 376 h 140"/>
                <a:gd name="T6" fmla="*/ 165 w 103"/>
                <a:gd name="T7" fmla="*/ 180 h 140"/>
                <a:gd name="T8" fmla="*/ 243 w 103"/>
                <a:gd name="T9" fmla="*/ 0 h 140"/>
                <a:gd name="T10" fmla="*/ 249 w 103"/>
                <a:gd name="T11" fmla="*/ 167 h 140"/>
                <a:gd name="T12" fmla="*/ 143 w 103"/>
                <a:gd name="T13" fmla="*/ 31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92 w 192"/>
                <a:gd name="T1" fmla="*/ 14 h 508"/>
                <a:gd name="T2" fmla="*/ 492 w 192"/>
                <a:gd name="T3" fmla="*/ 164 h 508"/>
                <a:gd name="T4" fmla="*/ 243 w 192"/>
                <a:gd name="T5" fmla="*/ 1108 h 508"/>
                <a:gd name="T6" fmla="*/ 129 w 192"/>
                <a:gd name="T7" fmla="*/ 1380 h 508"/>
                <a:gd name="T8" fmla="*/ 0 w 192"/>
                <a:gd name="T9" fmla="*/ 1728 h 508"/>
                <a:gd name="T10" fmla="*/ 0 w 192"/>
                <a:gd name="T11" fmla="*/ 1250 h 508"/>
                <a:gd name="T12" fmla="*/ 124 w 192"/>
                <a:gd name="T13" fmla="*/ 907 h 508"/>
                <a:gd name="T14" fmla="*/ 214 w 192"/>
                <a:gd name="T15" fmla="*/ 898 h 508"/>
                <a:gd name="T16" fmla="*/ 214 w 192"/>
                <a:gd name="T17" fmla="*/ 724 h 508"/>
                <a:gd name="T18" fmla="*/ 214 w 192"/>
                <a:gd name="T19" fmla="*/ 494 h 508"/>
                <a:gd name="T20" fmla="*/ 226 w 192"/>
                <a:gd name="T21" fmla="*/ 323 h 508"/>
                <a:gd name="T22" fmla="*/ 327 w 192"/>
                <a:gd name="T23" fmla="*/ 132 h 508"/>
                <a:gd name="T24" fmla="*/ 388 w 192"/>
                <a:gd name="T25" fmla="*/ 101 h 508"/>
                <a:gd name="T26" fmla="*/ 412 w 192"/>
                <a:gd name="T27" fmla="*/ 0 h 508"/>
                <a:gd name="T28" fmla="*/ 492 w 192"/>
                <a:gd name="T29" fmla="*/ 1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83 w 65"/>
                <a:gd name="T1" fmla="*/ 103 h 90"/>
                <a:gd name="T2" fmla="*/ 87 w 65"/>
                <a:gd name="T3" fmla="*/ 180 h 90"/>
                <a:gd name="T4" fmla="*/ 0 w 65"/>
                <a:gd name="T5" fmla="*/ 312 h 90"/>
                <a:gd name="T6" fmla="*/ 54 w 65"/>
                <a:gd name="T7" fmla="*/ 40 h 90"/>
                <a:gd name="T8" fmla="*/ 116 w 65"/>
                <a:gd name="T9" fmla="*/ 0 h 90"/>
                <a:gd name="T10" fmla="*/ 183 w 65"/>
                <a:gd name="T11" fmla="*/ 103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94 w 225"/>
                <a:gd name="T1" fmla="*/ 48 h 594"/>
                <a:gd name="T2" fmla="*/ 432 w 225"/>
                <a:gd name="T3" fmla="*/ 0 h 594"/>
                <a:gd name="T4" fmla="*/ 389 w 225"/>
                <a:gd name="T5" fmla="*/ 146 h 594"/>
                <a:gd name="T6" fmla="*/ 403 w 225"/>
                <a:gd name="T7" fmla="*/ 246 h 594"/>
                <a:gd name="T8" fmla="*/ 225 w 225"/>
                <a:gd name="T9" fmla="*/ 659 h 594"/>
                <a:gd name="T10" fmla="*/ 42 w 225"/>
                <a:gd name="T11" fmla="*/ 1341 h 594"/>
                <a:gd name="T12" fmla="*/ 0 w 225"/>
                <a:gd name="T13" fmla="*/ 2041 h 594"/>
                <a:gd name="T14" fmla="*/ 247 w 225"/>
                <a:gd name="T15" fmla="*/ 1499 h 594"/>
                <a:gd name="T16" fmla="*/ 479 w 225"/>
                <a:gd name="T17" fmla="*/ 254 h 594"/>
                <a:gd name="T18" fmla="*/ 532 w 225"/>
                <a:gd name="T19" fmla="*/ 207 h 594"/>
                <a:gd name="T20" fmla="*/ 594 w 225"/>
                <a:gd name="T21" fmla="*/ 48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512 w 295"/>
                <a:gd name="T1" fmla="*/ 389 h 210"/>
                <a:gd name="T2" fmla="*/ 356 w 295"/>
                <a:gd name="T3" fmla="*/ 160 h 210"/>
                <a:gd name="T4" fmla="*/ 271 w 295"/>
                <a:gd name="T5" fmla="*/ 137 h 210"/>
                <a:gd name="T6" fmla="*/ 189 w 295"/>
                <a:gd name="T7" fmla="*/ 0 h 210"/>
                <a:gd name="T8" fmla="*/ 100 w 295"/>
                <a:gd name="T9" fmla="*/ 0 h 210"/>
                <a:gd name="T10" fmla="*/ 0 w 295"/>
                <a:gd name="T11" fmla="*/ 170 h 210"/>
                <a:gd name="T12" fmla="*/ 43 w 295"/>
                <a:gd name="T13" fmla="*/ 218 h 210"/>
                <a:gd name="T14" fmla="*/ 144 w 295"/>
                <a:gd name="T15" fmla="*/ 193 h 210"/>
                <a:gd name="T16" fmla="*/ 189 w 295"/>
                <a:gd name="T17" fmla="*/ 106 h 210"/>
                <a:gd name="T18" fmla="*/ 226 w 295"/>
                <a:gd name="T19" fmla="*/ 181 h 210"/>
                <a:gd name="T20" fmla="*/ 226 w 295"/>
                <a:gd name="T21" fmla="*/ 364 h 210"/>
                <a:gd name="T22" fmla="*/ 289 w 295"/>
                <a:gd name="T23" fmla="*/ 389 h 210"/>
                <a:gd name="T24" fmla="*/ 289 w 295"/>
                <a:gd name="T25" fmla="*/ 230 h 210"/>
                <a:gd name="T26" fmla="*/ 386 w 295"/>
                <a:gd name="T27" fmla="*/ 302 h 210"/>
                <a:gd name="T28" fmla="*/ 366 w 295"/>
                <a:gd name="T29" fmla="*/ 496 h 210"/>
                <a:gd name="T30" fmla="*/ 386 w 295"/>
                <a:gd name="T31" fmla="*/ 569 h 210"/>
                <a:gd name="T32" fmla="*/ 431 w 295"/>
                <a:gd name="T33" fmla="*/ 457 h 210"/>
                <a:gd name="T34" fmla="*/ 476 w 295"/>
                <a:gd name="T35" fmla="*/ 496 h 210"/>
                <a:gd name="T36" fmla="*/ 467 w 295"/>
                <a:gd name="T37" fmla="*/ 613 h 210"/>
                <a:gd name="T38" fmla="*/ 525 w 295"/>
                <a:gd name="T39" fmla="*/ 676 h 210"/>
                <a:gd name="T40" fmla="*/ 525 w 295"/>
                <a:gd name="T41" fmla="*/ 531 h 210"/>
                <a:gd name="T42" fmla="*/ 584 w 295"/>
                <a:gd name="T43" fmla="*/ 554 h 210"/>
                <a:gd name="T44" fmla="*/ 584 w 295"/>
                <a:gd name="T45" fmla="*/ 723 h 210"/>
                <a:gd name="T46" fmla="*/ 630 w 295"/>
                <a:gd name="T47" fmla="*/ 676 h 210"/>
                <a:gd name="T48" fmla="*/ 602 w 295"/>
                <a:gd name="T49" fmla="*/ 496 h 210"/>
                <a:gd name="T50" fmla="*/ 684 w 295"/>
                <a:gd name="T51" fmla="*/ 579 h 210"/>
                <a:gd name="T52" fmla="*/ 694 w 295"/>
                <a:gd name="T53" fmla="*/ 708 h 210"/>
                <a:gd name="T54" fmla="*/ 779 w 295"/>
                <a:gd name="T55" fmla="*/ 708 h 210"/>
                <a:gd name="T56" fmla="*/ 759 w 295"/>
                <a:gd name="T57" fmla="*/ 544 h 210"/>
                <a:gd name="T58" fmla="*/ 640 w 295"/>
                <a:gd name="T59" fmla="*/ 435 h 210"/>
                <a:gd name="T60" fmla="*/ 632 w 295"/>
                <a:gd name="T61" fmla="*/ 426 h 210"/>
                <a:gd name="T62" fmla="*/ 621 w 295"/>
                <a:gd name="T63" fmla="*/ 425 h 210"/>
                <a:gd name="T64" fmla="*/ 596 w 295"/>
                <a:gd name="T65" fmla="*/ 418 h 210"/>
                <a:gd name="T66" fmla="*/ 572 w 295"/>
                <a:gd name="T67" fmla="*/ 410 h 210"/>
                <a:gd name="T68" fmla="*/ 550 w 295"/>
                <a:gd name="T69" fmla="*/ 399 h 210"/>
                <a:gd name="T70" fmla="*/ 527 w 295"/>
                <a:gd name="T71" fmla="*/ 391 h 210"/>
                <a:gd name="T72" fmla="*/ 515 w 295"/>
                <a:gd name="T73" fmla="*/ 390 h 210"/>
                <a:gd name="T74" fmla="*/ 512 w 295"/>
                <a:gd name="T75" fmla="*/ 38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29 w 116"/>
                <a:gd name="T1" fmla="*/ 149 h 159"/>
                <a:gd name="T2" fmla="*/ 180 w 116"/>
                <a:gd name="T3" fmla="*/ 123 h 159"/>
                <a:gd name="T4" fmla="*/ 130 w 116"/>
                <a:gd name="T5" fmla="*/ 58 h 159"/>
                <a:gd name="T6" fmla="*/ 85 w 116"/>
                <a:gd name="T7" fmla="*/ 49 h 159"/>
                <a:gd name="T8" fmla="*/ 34 w 116"/>
                <a:gd name="T9" fmla="*/ 0 h 159"/>
                <a:gd name="T10" fmla="*/ 34 w 116"/>
                <a:gd name="T11" fmla="*/ 101 h 159"/>
                <a:gd name="T12" fmla="*/ 85 w 116"/>
                <a:gd name="T13" fmla="*/ 123 h 159"/>
                <a:gd name="T14" fmla="*/ 148 w 116"/>
                <a:gd name="T15" fmla="*/ 149 h 159"/>
                <a:gd name="T16" fmla="*/ 142 w 116"/>
                <a:gd name="T17" fmla="*/ 348 h 159"/>
                <a:gd name="T18" fmla="*/ 142 w 116"/>
                <a:gd name="T19" fmla="*/ 409 h 159"/>
                <a:gd name="T20" fmla="*/ 198 w 116"/>
                <a:gd name="T21" fmla="*/ 485 h 159"/>
                <a:gd name="T22" fmla="*/ 166 w 116"/>
                <a:gd name="T23" fmla="*/ 497 h 159"/>
                <a:gd name="T24" fmla="*/ 108 w 116"/>
                <a:gd name="T25" fmla="*/ 442 h 159"/>
                <a:gd name="T26" fmla="*/ 0 w 116"/>
                <a:gd name="T27" fmla="*/ 442 h 159"/>
                <a:gd name="T28" fmla="*/ 18 w 116"/>
                <a:gd name="T29" fmla="*/ 526 h 159"/>
                <a:gd name="T30" fmla="*/ 130 w 116"/>
                <a:gd name="T31" fmla="*/ 583 h 159"/>
                <a:gd name="T32" fmla="*/ 203 w 116"/>
                <a:gd name="T33" fmla="*/ 583 h 159"/>
                <a:gd name="T34" fmla="*/ 307 w 116"/>
                <a:gd name="T35" fmla="*/ 481 h 159"/>
                <a:gd name="T36" fmla="*/ 259 w 116"/>
                <a:gd name="T37" fmla="*/ 392 h 159"/>
                <a:gd name="T38" fmla="*/ 259 w 116"/>
                <a:gd name="T39" fmla="*/ 296 h 159"/>
                <a:gd name="T40" fmla="*/ 241 w 116"/>
                <a:gd name="T41" fmla="*/ 194 h 159"/>
                <a:gd name="T42" fmla="*/ 229 w 116"/>
                <a:gd name="T43" fmla="*/ 149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39 w 47"/>
                <a:gd name="T1" fmla="*/ 33 h 41"/>
                <a:gd name="T2" fmla="*/ 26 w 47"/>
                <a:gd name="T3" fmla="*/ 0 h 41"/>
                <a:gd name="T4" fmla="*/ 0 w 47"/>
                <a:gd name="T5" fmla="*/ 33 h 41"/>
                <a:gd name="T6" fmla="*/ 26 w 47"/>
                <a:gd name="T7" fmla="*/ 69 h 41"/>
                <a:gd name="T8" fmla="*/ 136 w 47"/>
                <a:gd name="T9" fmla="*/ 123 h 41"/>
                <a:gd name="T10" fmla="*/ 142 w 47"/>
                <a:gd name="T11" fmla="*/ 83 h 41"/>
                <a:gd name="T12" fmla="*/ 142 w 47"/>
                <a:gd name="T13" fmla="*/ 72 h 41"/>
                <a:gd name="T14" fmla="*/ 140 w 47"/>
                <a:gd name="T15" fmla="*/ 50 h 41"/>
                <a:gd name="T16" fmla="*/ 139 w 47"/>
                <a:gd name="T17" fmla="*/ 37 h 41"/>
                <a:gd name="T18" fmla="*/ 139 w 47"/>
                <a:gd name="T19" fmla="*/ 3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90 w 40"/>
                <a:gd name="T1" fmla="*/ 76 h 36"/>
                <a:gd name="T2" fmla="*/ 18 w 40"/>
                <a:gd name="T3" fmla="*/ 0 h 36"/>
                <a:gd name="T4" fmla="*/ 0 w 40"/>
                <a:gd name="T5" fmla="*/ 58 h 36"/>
                <a:gd name="T6" fmla="*/ 37 w 40"/>
                <a:gd name="T7" fmla="*/ 120 h 36"/>
                <a:gd name="T8" fmla="*/ 102 w 40"/>
                <a:gd name="T9" fmla="*/ 124 h 36"/>
                <a:gd name="T10" fmla="*/ 101 w 40"/>
                <a:gd name="T11" fmla="*/ 120 h 36"/>
                <a:gd name="T12" fmla="*/ 99 w 40"/>
                <a:gd name="T13" fmla="*/ 100 h 36"/>
                <a:gd name="T14" fmla="*/ 93 w 40"/>
                <a:gd name="T15" fmla="*/ 86 h 36"/>
                <a:gd name="T16" fmla="*/ 90 w 40"/>
                <a:gd name="T17" fmla="*/ 7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9 w 38"/>
                <a:gd name="T1" fmla="*/ 45 h 32"/>
                <a:gd name="T2" fmla="*/ 12 w 38"/>
                <a:gd name="T3" fmla="*/ 0 h 32"/>
                <a:gd name="T4" fmla="*/ 0 w 38"/>
                <a:gd name="T5" fmla="*/ 45 h 32"/>
                <a:gd name="T6" fmla="*/ 46 w 38"/>
                <a:gd name="T7" fmla="*/ 89 h 32"/>
                <a:gd name="T8" fmla="*/ 101 w 38"/>
                <a:gd name="T9" fmla="*/ 103 h 32"/>
                <a:gd name="T10" fmla="*/ 101 w 38"/>
                <a:gd name="T11" fmla="*/ 58 h 32"/>
                <a:gd name="T12" fmla="*/ 79 w 38"/>
                <a:gd name="T13" fmla="*/ 45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0 w 35"/>
                <a:gd name="T1" fmla="*/ 55 h 30"/>
                <a:gd name="T2" fmla="*/ 0 w 35"/>
                <a:gd name="T3" fmla="*/ 0 h 30"/>
                <a:gd name="T4" fmla="*/ 0 w 35"/>
                <a:gd name="T5" fmla="*/ 103 h 30"/>
                <a:gd name="T6" fmla="*/ 43 w 35"/>
                <a:gd name="T7" fmla="*/ 104 h 30"/>
                <a:gd name="T8" fmla="*/ 68 w 35"/>
                <a:gd name="T9" fmla="*/ 88 h 30"/>
                <a:gd name="T10" fmla="*/ 50 w 35"/>
                <a:gd name="T11" fmla="*/ 5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62 h 58"/>
                <a:gd name="T2" fmla="*/ 0 w 81"/>
                <a:gd name="T3" fmla="*/ 208 h 58"/>
                <a:gd name="T4" fmla="*/ 16 w 81"/>
                <a:gd name="T5" fmla="*/ 199 h 58"/>
                <a:gd name="T6" fmla="*/ 33 w 81"/>
                <a:gd name="T7" fmla="*/ 190 h 58"/>
                <a:gd name="T8" fmla="*/ 51 w 81"/>
                <a:gd name="T9" fmla="*/ 166 h 58"/>
                <a:gd name="T10" fmla="*/ 71 w 81"/>
                <a:gd name="T11" fmla="*/ 145 h 58"/>
                <a:gd name="T12" fmla="*/ 87 w 81"/>
                <a:gd name="T13" fmla="*/ 77 h 58"/>
                <a:gd name="T14" fmla="*/ 149 w 81"/>
                <a:gd name="T15" fmla="*/ 64 h 58"/>
                <a:gd name="T16" fmla="*/ 188 w 81"/>
                <a:gd name="T17" fmla="*/ 35 h 58"/>
                <a:gd name="T18" fmla="*/ 81 w 81"/>
                <a:gd name="T19" fmla="*/ 1 h 58"/>
                <a:gd name="T20" fmla="*/ 0 w 81"/>
                <a:gd name="T21" fmla="*/ 0 h 58"/>
                <a:gd name="T22" fmla="*/ 0 w 81"/>
                <a:gd name="T23" fmla="*/ 41 h 58"/>
                <a:gd name="T24" fmla="*/ 67 w 81"/>
                <a:gd name="T25" fmla="*/ 56 h 58"/>
                <a:gd name="T26" fmla="*/ 49 w 81"/>
                <a:gd name="T27" fmla="*/ 124 h 58"/>
                <a:gd name="T28" fmla="*/ 36 w 81"/>
                <a:gd name="T29" fmla="*/ 138 h 58"/>
                <a:gd name="T30" fmla="*/ 22 w 81"/>
                <a:gd name="T31" fmla="*/ 145 h 58"/>
                <a:gd name="T32" fmla="*/ 13 w 81"/>
                <a:gd name="T33" fmla="*/ 158 h 58"/>
                <a:gd name="T34" fmla="*/ 0 w 81"/>
                <a:gd name="T35" fmla="*/ 162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04 w 109"/>
                <a:gd name="T1" fmla="*/ 42 h 61"/>
                <a:gd name="T2" fmla="*/ 304 w 109"/>
                <a:gd name="T3" fmla="*/ 2 h 61"/>
                <a:gd name="T4" fmla="*/ 238 w 109"/>
                <a:gd name="T5" fmla="*/ 0 h 61"/>
                <a:gd name="T6" fmla="*/ 114 w 109"/>
                <a:gd name="T7" fmla="*/ 0 h 61"/>
                <a:gd name="T8" fmla="*/ 50 w 109"/>
                <a:gd name="T9" fmla="*/ 0 h 61"/>
                <a:gd name="T10" fmla="*/ 0 w 109"/>
                <a:gd name="T11" fmla="*/ 1 h 61"/>
                <a:gd name="T12" fmla="*/ 0 w 109"/>
                <a:gd name="T13" fmla="*/ 34 h 61"/>
                <a:gd name="T14" fmla="*/ 83 w 109"/>
                <a:gd name="T15" fmla="*/ 42 h 61"/>
                <a:gd name="T16" fmla="*/ 65 w 109"/>
                <a:gd name="T17" fmla="*/ 109 h 61"/>
                <a:gd name="T18" fmla="*/ 44 w 109"/>
                <a:gd name="T19" fmla="*/ 122 h 61"/>
                <a:gd name="T20" fmla="*/ 28 w 109"/>
                <a:gd name="T21" fmla="*/ 126 h 61"/>
                <a:gd name="T22" fmla="*/ 17 w 109"/>
                <a:gd name="T23" fmla="*/ 140 h 61"/>
                <a:gd name="T24" fmla="*/ 0 w 109"/>
                <a:gd name="T25" fmla="*/ 141 h 61"/>
                <a:gd name="T26" fmla="*/ 0 w 109"/>
                <a:gd name="T27" fmla="*/ 180 h 61"/>
                <a:gd name="T28" fmla="*/ 19 w 109"/>
                <a:gd name="T29" fmla="*/ 176 h 61"/>
                <a:gd name="T30" fmla="*/ 39 w 109"/>
                <a:gd name="T31" fmla="*/ 164 h 61"/>
                <a:gd name="T32" fmla="*/ 60 w 109"/>
                <a:gd name="T33" fmla="*/ 157 h 61"/>
                <a:gd name="T34" fmla="*/ 84 w 109"/>
                <a:gd name="T35" fmla="*/ 140 h 61"/>
                <a:gd name="T36" fmla="*/ 125 w 109"/>
                <a:gd name="T37" fmla="*/ 55 h 61"/>
                <a:gd name="T38" fmla="*/ 185 w 109"/>
                <a:gd name="T39" fmla="*/ 60 h 61"/>
                <a:gd name="T40" fmla="*/ 199 w 109"/>
                <a:gd name="T41" fmla="*/ 93 h 61"/>
                <a:gd name="T42" fmla="*/ 210 w 109"/>
                <a:gd name="T43" fmla="*/ 119 h 61"/>
                <a:gd name="T44" fmla="*/ 226 w 109"/>
                <a:gd name="T45" fmla="*/ 141 h 61"/>
                <a:gd name="T46" fmla="*/ 238 w 109"/>
                <a:gd name="T47" fmla="*/ 161 h 61"/>
                <a:gd name="T48" fmla="*/ 253 w 109"/>
                <a:gd name="T49" fmla="*/ 172 h 61"/>
                <a:gd name="T50" fmla="*/ 266 w 109"/>
                <a:gd name="T51" fmla="*/ 180 h 61"/>
                <a:gd name="T52" fmla="*/ 288 w 109"/>
                <a:gd name="T53" fmla="*/ 185 h 61"/>
                <a:gd name="T54" fmla="*/ 304 w 109"/>
                <a:gd name="T55" fmla="*/ 180 h 61"/>
                <a:gd name="T56" fmla="*/ 304 w 109"/>
                <a:gd name="T57" fmla="*/ 141 h 61"/>
                <a:gd name="T58" fmla="*/ 272 w 109"/>
                <a:gd name="T59" fmla="*/ 145 h 61"/>
                <a:gd name="T60" fmla="*/ 250 w 109"/>
                <a:gd name="T61" fmla="*/ 137 h 61"/>
                <a:gd name="T62" fmla="*/ 235 w 109"/>
                <a:gd name="T63" fmla="*/ 99 h 61"/>
                <a:gd name="T64" fmla="*/ 226 w 109"/>
                <a:gd name="T65" fmla="*/ 42 h 61"/>
                <a:gd name="T66" fmla="*/ 284 w 109"/>
                <a:gd name="T67" fmla="*/ 37 h 61"/>
                <a:gd name="T68" fmla="*/ 304 w 109"/>
                <a:gd name="T69" fmla="*/ 4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7 w 43"/>
                <a:gd name="T1" fmla="*/ 35 h 60"/>
                <a:gd name="T2" fmla="*/ 87 w 43"/>
                <a:gd name="T3" fmla="*/ 0 h 60"/>
                <a:gd name="T4" fmla="*/ 0 w 43"/>
                <a:gd name="T5" fmla="*/ 2 h 60"/>
                <a:gd name="T6" fmla="*/ 5 w 43"/>
                <a:gd name="T7" fmla="*/ 79 h 60"/>
                <a:gd name="T8" fmla="*/ 23 w 43"/>
                <a:gd name="T9" fmla="*/ 137 h 60"/>
                <a:gd name="T10" fmla="*/ 39 w 43"/>
                <a:gd name="T11" fmla="*/ 179 h 60"/>
                <a:gd name="T12" fmla="*/ 60 w 43"/>
                <a:gd name="T13" fmla="*/ 197 h 60"/>
                <a:gd name="T14" fmla="*/ 62 w 43"/>
                <a:gd name="T15" fmla="*/ 207 h 60"/>
                <a:gd name="T16" fmla="*/ 72 w 43"/>
                <a:gd name="T17" fmla="*/ 209 h 60"/>
                <a:gd name="T18" fmla="*/ 79 w 43"/>
                <a:gd name="T19" fmla="*/ 209 h 60"/>
                <a:gd name="T20" fmla="*/ 87 w 43"/>
                <a:gd name="T21" fmla="*/ 207 h 60"/>
                <a:gd name="T22" fmla="*/ 87 w 43"/>
                <a:gd name="T23" fmla="*/ 160 h 60"/>
                <a:gd name="T24" fmla="*/ 62 w 43"/>
                <a:gd name="T25" fmla="*/ 160 h 60"/>
                <a:gd name="T26" fmla="*/ 47 w 43"/>
                <a:gd name="T27" fmla="*/ 141 h 60"/>
                <a:gd name="T28" fmla="*/ 37 w 43"/>
                <a:gd name="T29" fmla="*/ 103 h 60"/>
                <a:gd name="T30" fmla="*/ 27 w 43"/>
                <a:gd name="T31" fmla="*/ 35 h 60"/>
                <a:gd name="T32" fmla="*/ 72 w 43"/>
                <a:gd name="T33" fmla="*/ 34 h 60"/>
                <a:gd name="T34" fmla="*/ 87 w 43"/>
                <a:gd name="T35" fmla="*/ 35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74 w 220"/>
                <a:gd name="T1" fmla="*/ 298 h 221"/>
                <a:gd name="T2" fmla="*/ 328 w 220"/>
                <a:gd name="T3" fmla="*/ 329 h 221"/>
                <a:gd name="T4" fmla="*/ 366 w 220"/>
                <a:gd name="T5" fmla="*/ 349 h 221"/>
                <a:gd name="T6" fmla="*/ 388 w 220"/>
                <a:gd name="T7" fmla="*/ 368 h 221"/>
                <a:gd name="T8" fmla="*/ 397 w 220"/>
                <a:gd name="T9" fmla="*/ 386 h 221"/>
                <a:gd name="T10" fmla="*/ 406 w 220"/>
                <a:gd name="T11" fmla="*/ 409 h 221"/>
                <a:gd name="T12" fmla="*/ 413 w 220"/>
                <a:gd name="T13" fmla="*/ 438 h 221"/>
                <a:gd name="T14" fmla="*/ 426 w 220"/>
                <a:gd name="T15" fmla="*/ 478 h 221"/>
                <a:gd name="T16" fmla="*/ 452 w 220"/>
                <a:gd name="T17" fmla="*/ 532 h 221"/>
                <a:gd name="T18" fmla="*/ 494 w 220"/>
                <a:gd name="T19" fmla="*/ 410 h 221"/>
                <a:gd name="T20" fmla="*/ 501 w 220"/>
                <a:gd name="T21" fmla="*/ 274 h 221"/>
                <a:gd name="T22" fmla="*/ 495 w 220"/>
                <a:gd name="T23" fmla="*/ 141 h 221"/>
                <a:gd name="T24" fmla="*/ 492 w 220"/>
                <a:gd name="T25" fmla="*/ 0 h 221"/>
                <a:gd name="T26" fmla="*/ 555 w 220"/>
                <a:gd name="T27" fmla="*/ 176 h 221"/>
                <a:gd name="T28" fmla="*/ 552 w 220"/>
                <a:gd name="T29" fmla="*/ 304 h 221"/>
                <a:gd name="T30" fmla="*/ 547 w 220"/>
                <a:gd name="T31" fmla="*/ 410 h 221"/>
                <a:gd name="T32" fmla="*/ 532 w 220"/>
                <a:gd name="T33" fmla="*/ 517 h 221"/>
                <a:gd name="T34" fmla="*/ 507 w 220"/>
                <a:gd name="T35" fmla="*/ 639 h 221"/>
                <a:gd name="T36" fmla="*/ 438 w 220"/>
                <a:gd name="T37" fmla="*/ 660 h 221"/>
                <a:gd name="T38" fmla="*/ 335 w 220"/>
                <a:gd name="T39" fmla="*/ 788 h 221"/>
                <a:gd name="T40" fmla="*/ 185 w 220"/>
                <a:gd name="T41" fmla="*/ 788 h 221"/>
                <a:gd name="T42" fmla="*/ 81 w 220"/>
                <a:gd name="T43" fmla="*/ 682 h 221"/>
                <a:gd name="T44" fmla="*/ 34 w 220"/>
                <a:gd name="T45" fmla="*/ 570 h 221"/>
                <a:gd name="T46" fmla="*/ 2 w 220"/>
                <a:gd name="T47" fmla="*/ 423 h 221"/>
                <a:gd name="T48" fmla="*/ 0 w 220"/>
                <a:gd name="T49" fmla="*/ 304 h 221"/>
                <a:gd name="T50" fmla="*/ 2 w 220"/>
                <a:gd name="T51" fmla="*/ 193 h 221"/>
                <a:gd name="T52" fmla="*/ 27 w 220"/>
                <a:gd name="T53" fmla="*/ 88 h 221"/>
                <a:gd name="T54" fmla="*/ 43 w 220"/>
                <a:gd name="T55" fmla="*/ 206 h 221"/>
                <a:gd name="T56" fmla="*/ 54 w 220"/>
                <a:gd name="T57" fmla="*/ 314 h 221"/>
                <a:gd name="T58" fmla="*/ 62 w 220"/>
                <a:gd name="T59" fmla="*/ 421 h 221"/>
                <a:gd name="T60" fmla="*/ 85 w 220"/>
                <a:gd name="T61" fmla="*/ 526 h 221"/>
                <a:gd name="T62" fmla="*/ 95 w 220"/>
                <a:gd name="T63" fmla="*/ 473 h 221"/>
                <a:gd name="T64" fmla="*/ 106 w 220"/>
                <a:gd name="T65" fmla="*/ 431 h 221"/>
                <a:gd name="T66" fmla="*/ 116 w 220"/>
                <a:gd name="T67" fmla="*/ 394 h 221"/>
                <a:gd name="T68" fmla="*/ 127 w 220"/>
                <a:gd name="T69" fmla="*/ 373 h 221"/>
                <a:gd name="T70" fmla="*/ 145 w 220"/>
                <a:gd name="T71" fmla="*/ 350 h 221"/>
                <a:gd name="T72" fmla="*/ 164 w 220"/>
                <a:gd name="T73" fmla="*/ 334 h 221"/>
                <a:gd name="T74" fmla="*/ 194 w 220"/>
                <a:gd name="T75" fmla="*/ 321 h 221"/>
                <a:gd name="T76" fmla="*/ 234 w 220"/>
                <a:gd name="T77" fmla="*/ 311 h 221"/>
                <a:gd name="T78" fmla="*/ 234 w 220"/>
                <a:gd name="T79" fmla="*/ 359 h 221"/>
                <a:gd name="T80" fmla="*/ 207 w 220"/>
                <a:gd name="T81" fmla="*/ 386 h 221"/>
                <a:gd name="T82" fmla="*/ 185 w 220"/>
                <a:gd name="T83" fmla="*/ 409 h 221"/>
                <a:gd name="T84" fmla="*/ 171 w 220"/>
                <a:gd name="T85" fmla="*/ 431 h 221"/>
                <a:gd name="T86" fmla="*/ 165 w 220"/>
                <a:gd name="T87" fmla="*/ 452 h 221"/>
                <a:gd name="T88" fmla="*/ 164 w 220"/>
                <a:gd name="T89" fmla="*/ 478 h 221"/>
                <a:gd name="T90" fmla="*/ 168 w 220"/>
                <a:gd name="T91" fmla="*/ 513 h 221"/>
                <a:gd name="T92" fmla="*/ 171 w 220"/>
                <a:gd name="T93" fmla="*/ 552 h 221"/>
                <a:gd name="T94" fmla="*/ 183 w 220"/>
                <a:gd name="T95" fmla="*/ 601 h 221"/>
                <a:gd name="T96" fmla="*/ 232 w 220"/>
                <a:gd name="T97" fmla="*/ 601 h 221"/>
                <a:gd name="T98" fmla="*/ 232 w 220"/>
                <a:gd name="T99" fmla="*/ 526 h 221"/>
                <a:gd name="T100" fmla="*/ 267 w 220"/>
                <a:gd name="T101" fmla="*/ 532 h 221"/>
                <a:gd name="T102" fmla="*/ 281 w 220"/>
                <a:gd name="T103" fmla="*/ 621 h 221"/>
                <a:gd name="T104" fmla="*/ 345 w 220"/>
                <a:gd name="T105" fmla="*/ 621 h 221"/>
                <a:gd name="T106" fmla="*/ 368 w 220"/>
                <a:gd name="T107" fmla="*/ 532 h 221"/>
                <a:gd name="T108" fmla="*/ 364 w 220"/>
                <a:gd name="T109" fmla="*/ 496 h 221"/>
                <a:gd name="T110" fmla="*/ 354 w 220"/>
                <a:gd name="T111" fmla="*/ 462 h 221"/>
                <a:gd name="T112" fmla="*/ 348 w 220"/>
                <a:gd name="T113" fmla="*/ 438 h 221"/>
                <a:gd name="T114" fmla="*/ 337 w 220"/>
                <a:gd name="T115" fmla="*/ 421 h 221"/>
                <a:gd name="T116" fmla="*/ 326 w 220"/>
                <a:gd name="T117" fmla="*/ 408 h 221"/>
                <a:gd name="T118" fmla="*/ 310 w 220"/>
                <a:gd name="T119" fmla="*/ 391 h 221"/>
                <a:gd name="T120" fmla="*/ 289 w 220"/>
                <a:gd name="T121" fmla="*/ 375 h 221"/>
                <a:gd name="T122" fmla="*/ 263 w 220"/>
                <a:gd name="T123" fmla="*/ 359 h 221"/>
                <a:gd name="T124" fmla="*/ 274 w 220"/>
                <a:gd name="T125" fmla="*/ 2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93 w 119"/>
                <a:gd name="T1" fmla="*/ 356 h 156"/>
                <a:gd name="T2" fmla="*/ 253 w 119"/>
                <a:gd name="T3" fmla="*/ 519 h 156"/>
                <a:gd name="T4" fmla="*/ 148 w 119"/>
                <a:gd name="T5" fmla="*/ 608 h 156"/>
                <a:gd name="T6" fmla="*/ 0 w 119"/>
                <a:gd name="T7" fmla="*/ 236 h 156"/>
                <a:gd name="T8" fmla="*/ 68 w 119"/>
                <a:gd name="T9" fmla="*/ 130 h 156"/>
                <a:gd name="T10" fmla="*/ 116 w 119"/>
                <a:gd name="T11" fmla="*/ 0 h 156"/>
                <a:gd name="T12" fmla="*/ 293 w 119"/>
                <a:gd name="T13" fmla="*/ 356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82 w 28"/>
                <a:gd name="T1" fmla="*/ 245 h 77"/>
                <a:gd name="T2" fmla="*/ 43 w 28"/>
                <a:gd name="T3" fmla="*/ 0 h 77"/>
                <a:gd name="T4" fmla="*/ 0 w 28"/>
                <a:gd name="T5" fmla="*/ 18 h 77"/>
                <a:gd name="T6" fmla="*/ 15 w 28"/>
                <a:gd name="T7" fmla="*/ 236 h 77"/>
                <a:gd name="T8" fmla="*/ 73 w 28"/>
                <a:gd name="T9" fmla="*/ 293 h 77"/>
                <a:gd name="T10" fmla="*/ 82 w 28"/>
                <a:gd name="T11" fmla="*/ 24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549 w 440"/>
                <a:gd name="T1" fmla="*/ 107 h 857"/>
                <a:gd name="T2" fmla="*/ 735 w 440"/>
                <a:gd name="T3" fmla="*/ 248 h 857"/>
                <a:gd name="T4" fmla="*/ 859 w 440"/>
                <a:gd name="T5" fmla="*/ 356 h 857"/>
                <a:gd name="T6" fmla="*/ 941 w 440"/>
                <a:gd name="T7" fmla="*/ 489 h 857"/>
                <a:gd name="T8" fmla="*/ 1002 w 440"/>
                <a:gd name="T9" fmla="*/ 679 h 857"/>
                <a:gd name="T10" fmla="*/ 1109 w 440"/>
                <a:gd name="T11" fmla="*/ 1375 h 857"/>
                <a:gd name="T12" fmla="*/ 1146 w 440"/>
                <a:gd name="T13" fmla="*/ 1864 h 857"/>
                <a:gd name="T14" fmla="*/ 1002 w 440"/>
                <a:gd name="T15" fmla="*/ 2572 h 857"/>
                <a:gd name="T16" fmla="*/ 902 w 440"/>
                <a:gd name="T17" fmla="*/ 2899 h 857"/>
                <a:gd name="T18" fmla="*/ 712 w 440"/>
                <a:gd name="T19" fmla="*/ 2784 h 857"/>
                <a:gd name="T20" fmla="*/ 801 w 440"/>
                <a:gd name="T21" fmla="*/ 2718 h 857"/>
                <a:gd name="T22" fmla="*/ 902 w 440"/>
                <a:gd name="T23" fmla="*/ 2489 h 857"/>
                <a:gd name="T24" fmla="*/ 854 w 440"/>
                <a:gd name="T25" fmla="*/ 2243 h 857"/>
                <a:gd name="T26" fmla="*/ 1031 w 440"/>
                <a:gd name="T27" fmla="*/ 2047 h 857"/>
                <a:gd name="T28" fmla="*/ 977 w 440"/>
                <a:gd name="T29" fmla="*/ 1722 h 857"/>
                <a:gd name="T30" fmla="*/ 876 w 440"/>
                <a:gd name="T31" fmla="*/ 1670 h 857"/>
                <a:gd name="T32" fmla="*/ 977 w 440"/>
                <a:gd name="T33" fmla="*/ 1330 h 857"/>
                <a:gd name="T34" fmla="*/ 867 w 440"/>
                <a:gd name="T35" fmla="*/ 1047 h 857"/>
                <a:gd name="T36" fmla="*/ 829 w 440"/>
                <a:gd name="T37" fmla="*/ 1000 h 857"/>
                <a:gd name="T38" fmla="*/ 790 w 440"/>
                <a:gd name="T39" fmla="*/ 960 h 857"/>
                <a:gd name="T40" fmla="*/ 758 w 440"/>
                <a:gd name="T41" fmla="*/ 925 h 857"/>
                <a:gd name="T42" fmla="*/ 752 w 440"/>
                <a:gd name="T43" fmla="*/ 868 h 857"/>
                <a:gd name="T44" fmla="*/ 712 w 440"/>
                <a:gd name="T45" fmla="*/ 596 h 857"/>
                <a:gd name="T46" fmla="*/ 567 w 440"/>
                <a:gd name="T47" fmla="*/ 1312 h 857"/>
                <a:gd name="T48" fmla="*/ 437 w 440"/>
                <a:gd name="T49" fmla="*/ 1375 h 857"/>
                <a:gd name="T50" fmla="*/ 567 w 440"/>
                <a:gd name="T51" fmla="*/ 1654 h 857"/>
                <a:gd name="T52" fmla="*/ 487 w 440"/>
                <a:gd name="T53" fmla="*/ 1769 h 857"/>
                <a:gd name="T54" fmla="*/ 538 w 440"/>
                <a:gd name="T55" fmla="*/ 2031 h 857"/>
                <a:gd name="T56" fmla="*/ 487 w 440"/>
                <a:gd name="T57" fmla="*/ 2371 h 857"/>
                <a:gd name="T58" fmla="*/ 302 w 440"/>
                <a:gd name="T59" fmla="*/ 1967 h 857"/>
                <a:gd name="T60" fmla="*/ 302 w 440"/>
                <a:gd name="T61" fmla="*/ 1151 h 857"/>
                <a:gd name="T62" fmla="*/ 227 w 440"/>
                <a:gd name="T63" fmla="*/ 1748 h 857"/>
                <a:gd name="T64" fmla="*/ 0 w 440"/>
                <a:gd name="T65" fmla="*/ 1999 h 857"/>
                <a:gd name="T66" fmla="*/ 177 w 440"/>
                <a:gd name="T67" fmla="*/ 861 h 857"/>
                <a:gd name="T68" fmla="*/ 192 w 440"/>
                <a:gd name="T69" fmla="*/ 596 h 857"/>
                <a:gd name="T70" fmla="*/ 240 w 440"/>
                <a:gd name="T71" fmla="*/ 404 h 857"/>
                <a:gd name="T72" fmla="*/ 322 w 440"/>
                <a:gd name="T73" fmla="*/ 217 h 857"/>
                <a:gd name="T74" fmla="*/ 43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72 w 326"/>
                <a:gd name="T1" fmla="*/ 390 h 627"/>
                <a:gd name="T2" fmla="*/ 288 w 326"/>
                <a:gd name="T3" fmla="*/ 1089 h 627"/>
                <a:gd name="T4" fmla="*/ 182 w 326"/>
                <a:gd name="T5" fmla="*/ 1361 h 627"/>
                <a:gd name="T6" fmla="*/ 23 w 326"/>
                <a:gd name="T7" fmla="*/ 1709 h 627"/>
                <a:gd name="T8" fmla="*/ 0 w 326"/>
                <a:gd name="T9" fmla="*/ 1970 h 627"/>
                <a:gd name="T10" fmla="*/ 77 w 326"/>
                <a:gd name="T11" fmla="*/ 2068 h 627"/>
                <a:gd name="T12" fmla="*/ 196 w 326"/>
                <a:gd name="T13" fmla="*/ 2068 h 627"/>
                <a:gd name="T14" fmla="*/ 359 w 326"/>
                <a:gd name="T15" fmla="*/ 2081 h 627"/>
                <a:gd name="T16" fmla="*/ 594 w 326"/>
                <a:gd name="T17" fmla="*/ 2048 h 627"/>
                <a:gd name="T18" fmla="*/ 840 w 326"/>
                <a:gd name="T19" fmla="*/ 2118 h 627"/>
                <a:gd name="T20" fmla="*/ 818 w 326"/>
                <a:gd name="T21" fmla="*/ 1989 h 627"/>
                <a:gd name="T22" fmla="*/ 422 w 326"/>
                <a:gd name="T23" fmla="*/ 1970 h 627"/>
                <a:gd name="T24" fmla="*/ 260 w 326"/>
                <a:gd name="T25" fmla="*/ 1756 h 627"/>
                <a:gd name="T26" fmla="*/ 344 w 326"/>
                <a:gd name="T27" fmla="*/ 1346 h 627"/>
                <a:gd name="T28" fmla="*/ 532 w 326"/>
                <a:gd name="T29" fmla="*/ 580 h 627"/>
                <a:gd name="T30" fmla="*/ 617 w 326"/>
                <a:gd name="T31" fmla="*/ 0 h 627"/>
                <a:gd name="T32" fmla="*/ 472 w 326"/>
                <a:gd name="T33" fmla="*/ 390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35 w 74"/>
                <a:gd name="T1" fmla="*/ 0 h 146"/>
                <a:gd name="T2" fmla="*/ 185 w 74"/>
                <a:gd name="T3" fmla="*/ 220 h 146"/>
                <a:gd name="T4" fmla="*/ 185 w 74"/>
                <a:gd name="T5" fmla="*/ 494 h 146"/>
                <a:gd name="T6" fmla="*/ 0 w 74"/>
                <a:gd name="T7" fmla="*/ 494 h 146"/>
                <a:gd name="T8" fmla="*/ 0 w 74"/>
                <a:gd name="T9" fmla="*/ 269 h 146"/>
                <a:gd name="T10" fmla="*/ 101 w 74"/>
                <a:gd name="T11" fmla="*/ 154 h 146"/>
                <a:gd name="T12" fmla="*/ 13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6" name="AutoShape 49"/>
          <p:cNvSpPr>
            <a:spLocks noChangeArrowheads="1"/>
          </p:cNvSpPr>
          <p:nvPr/>
        </p:nvSpPr>
        <p:spPr bwMode="auto">
          <a:xfrm>
            <a:off x="6039096" y="1657019"/>
            <a:ext cx="2162175" cy="2144713"/>
          </a:xfrm>
          <a:prstGeom prst="wedgeEllipseCallout">
            <a:avLst>
              <a:gd name="adj1" fmla="val -39940"/>
              <a:gd name="adj2" fmla="val 43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>
            <a:off x="103060" y="31840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80396" y="2157082"/>
            <a:ext cx="1701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dirty="0">
                <a:latin typeface="+mn-ea"/>
              </a:rPr>
              <a:t>이번 장에서는 변수와 각종 </a:t>
            </a:r>
            <a:r>
              <a:rPr lang="ko-KR" altLang="en-US" dirty="0" err="1">
                <a:latin typeface="+mn-ea"/>
              </a:rPr>
              <a:t>자료형을</a:t>
            </a:r>
            <a:r>
              <a:rPr lang="ko-KR" altLang="en-US" dirty="0">
                <a:latin typeface="+mn-ea"/>
              </a:rPr>
              <a:t> 살펴봅니다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 flipH="1" flipV="1">
            <a:off x="3257876" y="2757157"/>
            <a:ext cx="1504870" cy="10699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pitchFamily="50" charset="-127"/>
              </a:rPr>
              <a:t>unsigned </a:t>
            </a:r>
            <a:r>
              <a:rPr lang="ko-KR" altLang="en-US" sz="3600" smtClean="0">
                <a:ea typeface="굴림" pitchFamily="50" charset="-127"/>
              </a:rPr>
              <a:t>수식자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>
                <a:solidFill>
                  <a:srgbClr val="0000FF"/>
                </a:solidFill>
              </a:rPr>
              <a:t>unsigned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2000" dirty="0" smtClean="0"/>
              <a:t>    speed;	</a:t>
            </a:r>
            <a:r>
              <a:rPr lang="en-US" altLang="en-US" sz="2000" dirty="0" smtClean="0">
                <a:solidFill>
                  <a:srgbClr val="008000"/>
                </a:solidFill>
              </a:rPr>
              <a:t>// 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8000"/>
                </a:solidFill>
              </a:rPr>
              <a:t>int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r>
              <a:rPr lang="en-US" altLang="en-US" sz="2000" dirty="0" smtClean="0">
                <a:solidFill>
                  <a:srgbClr val="008000"/>
                </a:solidFill>
              </a:rPr>
              <a:t> 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rgbClr val="0000FF"/>
                </a:solidFill>
              </a:rPr>
              <a:t>unsigned    </a:t>
            </a:r>
            <a:r>
              <a:rPr lang="en-US" altLang="en-US" sz="2000" dirty="0" smtClean="0"/>
              <a:t>distance;	</a:t>
            </a:r>
            <a:r>
              <a:rPr lang="en-US" altLang="en-US" sz="2000" dirty="0" smtClean="0">
                <a:solidFill>
                  <a:srgbClr val="008000"/>
                </a:solidFill>
              </a:rPr>
              <a:t>// unsigned </a:t>
            </a:r>
            <a:r>
              <a:rPr lang="en-US" altLang="en-US" sz="2000" dirty="0" err="1" smtClean="0">
                <a:solidFill>
                  <a:srgbClr val="008000"/>
                </a:solidFill>
              </a:rPr>
              <a:t>int</a:t>
            </a:r>
            <a:r>
              <a:rPr lang="en-US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8000"/>
                </a:solidFill>
              </a:rPr>
              <a:t>distance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와</a:t>
            </a:r>
            <a:r>
              <a:rPr lang="en-US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같다</a:t>
            </a:r>
            <a:r>
              <a:rPr lang="en-US" altLang="en-US" sz="2000" dirty="0" smtClean="0">
                <a:solidFill>
                  <a:srgbClr val="008000"/>
                </a:solidFill>
              </a:rPr>
              <a:t>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rgbClr val="0000FF"/>
                </a:solidFill>
              </a:rPr>
              <a:t>unsigned short    </a:t>
            </a:r>
            <a:r>
              <a:rPr lang="en-US" altLang="en-US" sz="2000" dirty="0" smtClean="0"/>
              <a:t>players;	</a:t>
            </a:r>
            <a:r>
              <a:rPr lang="en-US" altLang="en-US" sz="2000" dirty="0" smtClean="0">
                <a:solidFill>
                  <a:srgbClr val="008000"/>
                </a:solidFill>
              </a:rPr>
              <a:t>// 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8000"/>
                </a:solidFill>
              </a:rPr>
              <a:t>short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rgbClr val="0000FF"/>
                </a:solidFill>
              </a:rPr>
              <a:t>unsigned long</a:t>
            </a:r>
            <a:r>
              <a:rPr lang="en-US" altLang="en-US" sz="2000" dirty="0" smtClean="0"/>
              <a:t>   seconds;	</a:t>
            </a:r>
            <a:r>
              <a:rPr lang="en-US" altLang="en-US" sz="2000" dirty="0" smtClean="0">
                <a:solidFill>
                  <a:srgbClr val="008000"/>
                </a:solidFill>
              </a:rPr>
              <a:t>// 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8000"/>
                </a:solidFill>
              </a:rPr>
              <a:t>long</a:t>
            </a:r>
            <a:r>
              <a:rPr lang="en-US" altLang="en-US" sz="2000" dirty="0" err="1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endParaRPr lang="ko-KR" altLang="en-US" sz="2000" dirty="0" smtClean="0">
              <a:solidFill>
                <a:srgbClr val="00800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2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오버플로우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rgbClr val="FF0000"/>
                </a:solidFill>
                <a:ea typeface="굴림" pitchFamily="50" charset="-127"/>
              </a:rPr>
              <a:t>오버플로우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(overflow</a:t>
            </a:r>
            <a:r>
              <a:rPr lang="en-US" altLang="ko-KR" dirty="0" smtClean="0">
                <a:ea typeface="굴림" pitchFamily="50" charset="-127"/>
              </a:rPr>
              <a:t>): </a:t>
            </a:r>
            <a:r>
              <a:rPr lang="ko-KR" altLang="en-US" dirty="0" smtClean="0">
                <a:ea typeface="굴림" pitchFamily="50" charset="-127"/>
              </a:rPr>
              <a:t>변수가 나타낼 수 있는 범위를 넘는 숫자를 저장하려고 할 때 발생</a:t>
            </a:r>
            <a:endParaRPr lang="en-US" altLang="ko-KR" dirty="0" smtClean="0"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3" y="2708461"/>
            <a:ext cx="6838950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오버플로우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8373" y="1333500"/>
            <a:ext cx="8489565" cy="474770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ea typeface="휴먼명조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include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limits.h</a:t>
            </a:r>
            <a:r>
              <a:rPr lang="en-US" altLang="ko-KR" sz="1600" dirty="0" smtClean="0">
                <a:solidFill>
                  <a:srgbClr val="A31515"/>
                </a:solidFill>
                <a:ea typeface="휴먼명조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A31515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ea typeface="휴먼명조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SHRT_MAX;		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휴먼명조"/>
              </a:rPr>
              <a:t>최대값으로 초기화한다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. 32767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USHRT_MAX; 	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휴먼명조"/>
              </a:rPr>
              <a:t>최대값으로 초기화한다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. 65535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+ 1;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 = %d"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+ 1;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 = %d"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ea typeface="휴먼명조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}</a:t>
            </a:r>
          </a:p>
        </p:txBody>
      </p:sp>
      <p:sp>
        <p:nvSpPr>
          <p:cNvPr id="23557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AutoShape 32"/>
          <p:cNvSpPr>
            <a:spLocks/>
          </p:cNvSpPr>
          <p:nvPr/>
        </p:nvSpPr>
        <p:spPr bwMode="auto">
          <a:xfrm>
            <a:off x="1216358" y="3722284"/>
            <a:ext cx="2805225" cy="284673"/>
          </a:xfrm>
          <a:prstGeom prst="borderCallout2">
            <a:avLst>
              <a:gd name="adj1" fmla="val 15157"/>
              <a:gd name="adj2" fmla="val 103856"/>
              <a:gd name="adj3" fmla="val 31873"/>
              <a:gd name="adj4" fmla="val 138526"/>
              <a:gd name="adj5" fmla="val 23957"/>
              <a:gd name="adj6" fmla="val 151065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23561" name="Text Box 33"/>
          <p:cNvSpPr txBox="1">
            <a:spLocks noChangeArrowheads="1"/>
          </p:cNvSpPr>
          <p:nvPr/>
        </p:nvSpPr>
        <p:spPr bwMode="auto">
          <a:xfrm>
            <a:off x="5358733" y="3578751"/>
            <a:ext cx="162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오버플로우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발생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!!</a:t>
            </a:r>
          </a:p>
        </p:txBody>
      </p:sp>
      <p:sp>
        <p:nvSpPr>
          <p:cNvPr id="23562" name="AutoShape 34"/>
          <p:cNvSpPr>
            <a:spLocks/>
          </p:cNvSpPr>
          <p:nvPr/>
        </p:nvSpPr>
        <p:spPr bwMode="auto">
          <a:xfrm>
            <a:off x="1245572" y="4591804"/>
            <a:ext cx="2776012" cy="304800"/>
          </a:xfrm>
          <a:prstGeom prst="borderCallout2">
            <a:avLst>
              <a:gd name="adj1" fmla="val 15157"/>
              <a:gd name="adj2" fmla="val 103856"/>
              <a:gd name="adj3" fmla="val -162512"/>
              <a:gd name="adj4" fmla="val 133278"/>
              <a:gd name="adj5" fmla="val -239523"/>
              <a:gd name="adj6" fmla="val 144881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grpSp>
        <p:nvGrpSpPr>
          <p:cNvPr id="35" name="그룹 34"/>
          <p:cNvGrpSpPr>
            <a:grpSpLocks/>
          </p:cNvGrpSpPr>
          <p:nvPr/>
        </p:nvGrpSpPr>
        <p:grpSpPr bwMode="auto">
          <a:xfrm>
            <a:off x="5224880" y="4006957"/>
            <a:ext cx="3365461" cy="4291259"/>
            <a:chOff x="-30628" y="116632"/>
            <a:chExt cx="2954838" cy="4074147"/>
          </a:xfrm>
        </p:grpSpPr>
        <p:pic>
          <p:nvPicPr>
            <p:cNvPr id="2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11" y="116632"/>
              <a:ext cx="2681399" cy="268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직사각형 36"/>
            <p:cNvSpPr>
              <a:spLocks noChangeArrowheads="1"/>
            </p:cNvSpPr>
            <p:nvPr/>
          </p:nvSpPr>
          <p:spPr bwMode="auto">
            <a:xfrm>
              <a:off x="453954" y="335851"/>
              <a:ext cx="2259111" cy="145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dirty="0" err="1" smtClean="0"/>
                <a:t>assasa</a:t>
              </a:r>
              <a:endParaRPr lang="ko-KR" altLang="en-US" dirty="0"/>
            </a:p>
          </p:txBody>
        </p:sp>
        <p:sp>
          <p:nvSpPr>
            <p:cNvPr id="23564" name="TextBox 37"/>
            <p:cNvSpPr txBox="1">
              <a:spLocks noChangeArrowheads="1"/>
            </p:cNvSpPr>
            <p:nvPr/>
          </p:nvSpPr>
          <p:spPr bwMode="auto">
            <a:xfrm>
              <a:off x="-30628" y="3951715"/>
              <a:ext cx="2327564" cy="239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ko-KR" sz="1600" dirty="0">
                <a:solidFill>
                  <a:schemeClr val="bg1"/>
                </a:solidFill>
                <a:ea typeface="굴림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76803" y="4237858"/>
            <a:ext cx="3115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s_money</a:t>
            </a:r>
            <a:r>
              <a:rPr lang="en-US" altLang="ko-KR" sz="1600" dirty="0">
                <a:solidFill>
                  <a:schemeClr val="bg1"/>
                </a:solidFill>
              </a:rPr>
              <a:t> = -32768</a:t>
            </a: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u_money</a:t>
            </a:r>
            <a:r>
              <a:rPr lang="en-US" altLang="ko-KR" sz="1600" dirty="0">
                <a:solidFill>
                  <a:schemeClr val="bg1"/>
                </a:solidFill>
              </a:rPr>
              <a:t> =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오버플로우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규칙성이 있다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수도 계량기나 자동차의 주행거리계와 비슷하게 동작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75" y="2690812"/>
            <a:ext cx="6448425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 상수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숫자를 적으면 기본적으로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ko-KR" altLang="en-US" dirty="0" smtClean="0">
                <a:ea typeface="굴림" pitchFamily="50" charset="-127"/>
              </a:rPr>
              <a:t>형이 된다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um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= 123;  	// 123</a:t>
            </a:r>
            <a:r>
              <a:rPr lang="ko-KR" altLang="en-US" dirty="0" smtClean="0">
                <a:ea typeface="굴림" pitchFamily="50" charset="-127"/>
              </a:rPr>
              <a:t>은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ko-KR" altLang="en-US" dirty="0" smtClean="0">
                <a:ea typeface="굴림" pitchFamily="50" charset="-127"/>
              </a:rPr>
              <a:t>형</a:t>
            </a:r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상수의 </a:t>
            </a:r>
            <a:r>
              <a:rPr lang="ko-KR" altLang="en-US" dirty="0" err="1" smtClean="0">
                <a:ea typeface="굴림" pitchFamily="50" charset="-127"/>
              </a:rPr>
              <a:t>자료형을</a:t>
            </a:r>
            <a:r>
              <a:rPr lang="ko-KR" altLang="en-US" dirty="0" smtClean="0">
                <a:ea typeface="굴림" pitchFamily="50" charset="-127"/>
              </a:rPr>
              <a:t> 명시하려면 다음과 같이 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sum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= </a:t>
            </a:r>
            <a:r>
              <a:rPr lang="en-US" altLang="ko-KR" dirty="0" smtClean="0">
                <a:ea typeface="굴림" pitchFamily="50" charset="-127"/>
              </a:rPr>
              <a:t>123L;  	// </a:t>
            </a:r>
            <a:r>
              <a:rPr lang="en-US" altLang="ko-KR" dirty="0">
                <a:ea typeface="굴림" pitchFamily="50" charset="-127"/>
              </a:rPr>
              <a:t>123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 smtClean="0">
                <a:ea typeface="굴림" pitchFamily="50" charset="-127"/>
              </a:rPr>
              <a:t>long</a:t>
            </a:r>
            <a:r>
              <a:rPr lang="ko-KR" altLang="en-US" dirty="0" smtClean="0">
                <a:ea typeface="굴림" pitchFamily="50" charset="-127"/>
              </a:rPr>
              <a:t>형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917856"/>
            <a:ext cx="8562975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10</a:t>
            </a:r>
            <a:r>
              <a:rPr lang="ko-KR" altLang="en-US" sz="3600" dirty="0" smtClean="0">
                <a:ea typeface="굴림" pitchFamily="50" charset="-127"/>
              </a:rPr>
              <a:t>진법</a:t>
            </a:r>
            <a:r>
              <a:rPr lang="en-US" altLang="ko-KR" sz="3600" dirty="0" smtClean="0">
                <a:ea typeface="굴림" pitchFamily="50" charset="-127"/>
              </a:rPr>
              <a:t>, 8</a:t>
            </a:r>
            <a:r>
              <a:rPr lang="ko-KR" altLang="en-US" sz="3600" dirty="0" smtClean="0">
                <a:ea typeface="굴림" pitchFamily="50" charset="-127"/>
              </a:rPr>
              <a:t>진법</a:t>
            </a:r>
            <a:r>
              <a:rPr lang="en-US" altLang="ko-KR" sz="3600" dirty="0" smtClean="0">
                <a:ea typeface="굴림" pitchFamily="50" charset="-127"/>
              </a:rPr>
              <a:t>, 16</a:t>
            </a:r>
            <a:r>
              <a:rPr lang="ko-KR" altLang="en-US" sz="3600" dirty="0" smtClean="0">
                <a:ea typeface="굴림" pitchFamily="50" charset="-127"/>
              </a:rPr>
              <a:t>진법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진법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012</a:t>
            </a:r>
            <a:r>
              <a:rPr lang="en-US" altLang="ko-KR" baseline="-25000" dirty="0" smtClean="0"/>
              <a:t>8</a:t>
            </a:r>
            <a:r>
              <a:rPr lang="en-US" altLang="ko-KR" dirty="0" smtClean="0"/>
              <a:t>=1×8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+2×8</a:t>
            </a:r>
            <a:r>
              <a:rPr lang="en-US" altLang="ko-KR" baseline="30000" dirty="0" smtClean="0"/>
              <a:t>0</a:t>
            </a:r>
            <a:r>
              <a:rPr lang="en-US" altLang="ko-KR" dirty="0" smtClean="0"/>
              <a:t>=10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진법</a:t>
            </a:r>
            <a:endParaRPr lang="en-US" altLang="ko-KR" dirty="0" smtClean="0"/>
          </a:p>
          <a:p>
            <a:pPr lvl="1"/>
            <a:r>
              <a:rPr lang="en-US" altLang="ko-KR" dirty="0"/>
              <a:t>0xA</a:t>
            </a:r>
            <a:r>
              <a:rPr lang="en-US" altLang="ko-KR" baseline="-25000" dirty="0"/>
              <a:t>16</a:t>
            </a:r>
            <a:r>
              <a:rPr lang="en-US" altLang="ko-KR" dirty="0"/>
              <a:t>=10×16</a:t>
            </a:r>
            <a:r>
              <a:rPr lang="en-US" altLang="ko-KR" baseline="30000" dirty="0"/>
              <a:t>0</a:t>
            </a:r>
            <a:r>
              <a:rPr lang="en-US" altLang="ko-KR" dirty="0"/>
              <a:t>=10</a:t>
            </a:r>
            <a:endParaRPr lang="ko-KR" altLang="en-US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6653" name="Rectangle 89"/>
          <p:cNvSpPr>
            <a:spLocks noChangeArrowheads="1"/>
          </p:cNvSpPr>
          <p:nvPr/>
        </p:nvSpPr>
        <p:spPr bwMode="auto">
          <a:xfrm>
            <a:off x="715962" y="1335365"/>
            <a:ext cx="82121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29" y="1575358"/>
            <a:ext cx="2667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531066" y="1602820"/>
            <a:ext cx="7654925" cy="4117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정수 상수 프로그램*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= 10;  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10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y = 010; 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010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8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8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z = 0x10;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010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= %d"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x);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"y = %d"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"z = %d"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z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7653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4044395"/>
            <a:ext cx="268128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직사각형 32"/>
          <p:cNvSpPr>
            <a:spLocks noChangeArrowheads="1"/>
          </p:cNvSpPr>
          <p:nvPr/>
        </p:nvSpPr>
        <p:spPr bwMode="auto">
          <a:xfrm>
            <a:off x="6591301" y="4263470"/>
            <a:ext cx="2259012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57963" y="4219020"/>
            <a:ext cx="2327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x = 10</a:t>
            </a:r>
            <a:endParaRPr lang="pl-PL" altLang="ko-KR" sz="1400" dirty="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y = 8</a:t>
            </a:r>
            <a:endParaRPr lang="pl-PL" altLang="ko-KR" sz="1400" dirty="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z = 16</a:t>
            </a:r>
            <a:endParaRPr lang="pl-PL" altLang="ko-K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기호 상수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i="1" u="sng" dirty="0" smtClean="0">
                <a:ea typeface="굴림" pitchFamily="50" charset="-127"/>
              </a:rPr>
              <a:t>기호 상수</a:t>
            </a:r>
            <a:r>
              <a:rPr lang="en-US" altLang="ko-KR" i="1" u="sng" dirty="0" smtClean="0">
                <a:ea typeface="굴림" pitchFamily="50" charset="-127"/>
              </a:rPr>
              <a:t>(symbolic constant): </a:t>
            </a:r>
            <a:r>
              <a:rPr lang="ko-KR" altLang="en-US" dirty="0" smtClean="0">
                <a:ea typeface="굴림" pitchFamily="50" charset="-127"/>
              </a:rPr>
              <a:t>기호를 이용하여 상수를 표현한 것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area = 3.141592 * radius * radius; </a:t>
            </a:r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area = PI * radius * radius; 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income = salary - 0.15 * salary;</a:t>
            </a:r>
            <a:r>
              <a:rPr lang="en-US" altLang="ko-KR" dirty="0" smtClean="0">
                <a:latin typeface="Arial" pitchFamily="34" charset="0"/>
                <a:ea typeface="굴림" pitchFamily="50" charset="-127"/>
              </a:rPr>
              <a:t>       </a:t>
            </a:r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income = salary - TAX_RATE * salary; 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기호 상수의 장점</a:t>
            </a:r>
          </a:p>
          <a:p>
            <a:pPr lvl="1" eaLnBrk="1" hangingPunct="1"/>
            <a:r>
              <a:rPr lang="ko-KR" altLang="en-US" dirty="0" err="1" smtClean="0">
                <a:ea typeface="굴림" pitchFamily="50" charset="-127"/>
              </a:rPr>
              <a:t>가독성이</a:t>
            </a:r>
            <a:r>
              <a:rPr lang="ko-KR" altLang="en-US" dirty="0" smtClean="0">
                <a:ea typeface="굴림" pitchFamily="50" charset="-127"/>
              </a:rPr>
              <a:t> 높아진다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값을 쉽게 변경할 수 있다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035362" y="2317751"/>
            <a:ext cx="1254125" cy="4714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1881374" y="2636838"/>
            <a:ext cx="307975" cy="304800"/>
          </a:xfrm>
          <a:custGeom>
            <a:avLst/>
            <a:gdLst>
              <a:gd name="T0" fmla="*/ 2147483647 w 194"/>
              <a:gd name="T1" fmla="*/ 0 h 192"/>
              <a:gd name="T2" fmla="*/ 2147483647 w 194"/>
              <a:gd name="T3" fmla="*/ 2147483647 h 192"/>
              <a:gd name="T4" fmla="*/ 2147483647 w 194"/>
              <a:gd name="T5" fmla="*/ 2147483647 h 192"/>
              <a:gd name="T6" fmla="*/ 2147483647 w 194"/>
              <a:gd name="T7" fmla="*/ 2147483647 h 192"/>
              <a:gd name="T8" fmla="*/ 2147483647 w 194"/>
              <a:gd name="T9" fmla="*/ 2147483647 h 192"/>
              <a:gd name="T10" fmla="*/ 2147483647 w 19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" h="192">
                <a:moveTo>
                  <a:pt x="117" y="0"/>
                </a:moveTo>
                <a:cubicBezTo>
                  <a:pt x="100" y="6"/>
                  <a:pt x="78" y="14"/>
                  <a:pt x="62" y="23"/>
                </a:cubicBezTo>
                <a:cubicBezTo>
                  <a:pt x="52" y="28"/>
                  <a:pt x="34" y="41"/>
                  <a:pt x="34" y="41"/>
                </a:cubicBezTo>
                <a:cubicBezTo>
                  <a:pt x="0" y="94"/>
                  <a:pt x="41" y="152"/>
                  <a:pt x="94" y="169"/>
                </a:cubicBezTo>
                <a:cubicBezTo>
                  <a:pt x="107" y="173"/>
                  <a:pt x="121" y="175"/>
                  <a:pt x="135" y="178"/>
                </a:cubicBezTo>
                <a:cubicBezTo>
                  <a:pt x="155" y="182"/>
                  <a:pt x="173" y="192"/>
                  <a:pt x="194" y="192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89487" y="3340101"/>
            <a:ext cx="684120" cy="4714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3135499" y="3668199"/>
            <a:ext cx="307975" cy="304800"/>
          </a:xfrm>
          <a:custGeom>
            <a:avLst/>
            <a:gdLst>
              <a:gd name="T0" fmla="*/ 2147483647 w 194"/>
              <a:gd name="T1" fmla="*/ 0 h 192"/>
              <a:gd name="T2" fmla="*/ 2147483647 w 194"/>
              <a:gd name="T3" fmla="*/ 2147483647 h 192"/>
              <a:gd name="T4" fmla="*/ 2147483647 w 194"/>
              <a:gd name="T5" fmla="*/ 2147483647 h 192"/>
              <a:gd name="T6" fmla="*/ 2147483647 w 194"/>
              <a:gd name="T7" fmla="*/ 2147483647 h 192"/>
              <a:gd name="T8" fmla="*/ 2147483647 w 194"/>
              <a:gd name="T9" fmla="*/ 2147483647 h 192"/>
              <a:gd name="T10" fmla="*/ 2147483647 w 19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" h="192">
                <a:moveTo>
                  <a:pt x="117" y="0"/>
                </a:moveTo>
                <a:cubicBezTo>
                  <a:pt x="100" y="6"/>
                  <a:pt x="78" y="14"/>
                  <a:pt x="62" y="23"/>
                </a:cubicBezTo>
                <a:cubicBezTo>
                  <a:pt x="52" y="28"/>
                  <a:pt x="34" y="41"/>
                  <a:pt x="34" y="41"/>
                </a:cubicBezTo>
                <a:cubicBezTo>
                  <a:pt x="0" y="94"/>
                  <a:pt x="41" y="152"/>
                  <a:pt x="94" y="169"/>
                </a:cubicBezTo>
                <a:cubicBezTo>
                  <a:pt x="107" y="173"/>
                  <a:pt x="121" y="175"/>
                  <a:pt x="135" y="178"/>
                </a:cubicBezTo>
                <a:cubicBezTo>
                  <a:pt x="155" y="182"/>
                  <a:pt x="173" y="192"/>
                  <a:pt x="194" y="192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기호 상수의 장점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27040"/>
            <a:ext cx="8153400" cy="4042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기호 상수를 만드는 방법 </a:t>
            </a:r>
            <a:r>
              <a:rPr lang="en-US" altLang="ko-KR" sz="3600" dirty="0" smtClean="0">
                <a:ea typeface="굴림" pitchFamily="50" charset="-127"/>
              </a:rPr>
              <a:t>#1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1413769" y="2239023"/>
            <a:ext cx="6895730" cy="5396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u="sng" dirty="0" smtClean="0">
                <a:latin typeface="+mn-lt"/>
                <a:ea typeface="+mn-ea"/>
              </a:rPr>
              <a:t>#</a:t>
            </a:r>
            <a:r>
              <a:rPr lang="en-US" altLang="ko-KR" sz="2800" u="sng" dirty="0">
                <a:latin typeface="+mn-lt"/>
                <a:ea typeface="+mn-ea"/>
              </a:rPr>
              <a:t>define </a:t>
            </a:r>
            <a:r>
              <a:rPr lang="en-US" altLang="ko-KR" sz="2800" u="sng" dirty="0" smtClean="0">
                <a:latin typeface="+mn-lt"/>
                <a:ea typeface="+mn-ea"/>
              </a:rPr>
              <a:t>  EXCHANGE_RATE </a:t>
            </a:r>
            <a:r>
              <a:rPr lang="en-US" altLang="ko-KR" sz="2800" u="sng" dirty="0">
                <a:latin typeface="+mn-lt"/>
                <a:ea typeface="+mn-ea"/>
              </a:rPr>
              <a:t>	1120</a:t>
            </a:r>
          </a:p>
          <a:p>
            <a:pPr marL="0" indent="0">
              <a:buNone/>
            </a:pPr>
            <a:endParaRPr lang="en-US" altLang="ko-KR" sz="2800" dirty="0">
              <a:solidFill>
                <a:srgbClr val="800000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ko-KR" altLang="en-US" sz="2800" dirty="0">
              <a:latin typeface="+mn-lt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57220" y="1273864"/>
            <a:ext cx="590616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EXCHANGE_RATE</a:t>
            </a:r>
            <a:r>
              <a:rPr lang="ko-KR" altLang="en-US" sz="2000" dirty="0" smtClean="0"/>
              <a:t>이라는 기호를 </a:t>
            </a:r>
            <a:r>
              <a:rPr lang="en-US" altLang="ko-KR" sz="2000" dirty="0" smtClean="0"/>
              <a:t>1120</a:t>
            </a:r>
            <a:r>
              <a:rPr lang="ko-KR" altLang="en-US" sz="2000" dirty="0" smtClean="0"/>
              <a:t>으로 정의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7" name="자유형 6"/>
          <p:cNvSpPr/>
          <p:nvPr/>
        </p:nvSpPr>
        <p:spPr bwMode="auto">
          <a:xfrm flipH="1">
            <a:off x="2422358" y="1673974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487"/>
          <a:stretch/>
        </p:blipFill>
        <p:spPr>
          <a:xfrm>
            <a:off x="216553" y="2849977"/>
            <a:ext cx="8334375" cy="2938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+mj-ea"/>
              </a:rPr>
              <a:t>변수</a:t>
            </a:r>
          </a:p>
        </p:txBody>
      </p:sp>
      <p:sp>
        <p:nvSpPr>
          <p:cNvPr id="6148" name="Rectangle 56"/>
          <p:cNvSpPr>
            <a:spLocks noGrp="1" noChangeArrowheads="1"/>
          </p:cNvSpPr>
          <p:nvPr>
            <p:ph sz="quarter" idx="1"/>
          </p:nvPr>
        </p:nvSpPr>
        <p:spPr>
          <a:xfrm>
            <a:off x="553910" y="1701053"/>
            <a:ext cx="8212138" cy="3937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Q) </a:t>
            </a:r>
            <a:r>
              <a:rPr lang="ko-KR" altLang="en-US" sz="20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변수</a:t>
            </a:r>
            <a:r>
              <a:rPr lang="en-US" altLang="ko-KR" sz="20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(variable)</a:t>
            </a:r>
            <a:r>
              <a:rPr lang="ko-KR" altLang="en-US" sz="20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?</a:t>
            </a:r>
          </a:p>
        </p:txBody>
      </p:sp>
      <p:sp>
        <p:nvSpPr>
          <p:cNvPr id="479289" name="Rectangle 57"/>
          <p:cNvSpPr>
            <a:spLocks noChangeArrowheads="1"/>
          </p:cNvSpPr>
          <p:nvPr/>
        </p:nvSpPr>
        <p:spPr bwMode="auto">
          <a:xfrm>
            <a:off x="538035" y="2078878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lang="en-US" altLang="ko-KR" sz="2000" u="sng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A) </a:t>
            </a:r>
            <a:r>
              <a:rPr lang="ko-KR" altLang="en-US" sz="2000" u="sng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프로그램에서 일시적으로 데이터를 저장하는 공간</a:t>
            </a:r>
          </a:p>
        </p:txBody>
      </p:sp>
      <p:sp>
        <p:nvSpPr>
          <p:cNvPr id="6150" name="Rectangle 58"/>
          <p:cNvSpPr>
            <a:spLocks noChangeArrowheads="1"/>
          </p:cNvSpPr>
          <p:nvPr/>
        </p:nvSpPr>
        <p:spPr bwMode="auto">
          <a:xfrm>
            <a:off x="553910" y="2591641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Q) </a:t>
            </a:r>
            <a:r>
              <a:rPr lang="ko-KR" altLang="en-US" sz="20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변수는 왜 필요한가</a:t>
            </a:r>
            <a:r>
              <a:rPr lang="en-US" altLang="ko-KR" sz="20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479291" name="Rectangle 59"/>
          <p:cNvSpPr>
            <a:spLocks noChangeArrowheads="1"/>
          </p:cNvSpPr>
          <p:nvPr/>
        </p:nvSpPr>
        <p:spPr bwMode="auto">
          <a:xfrm>
            <a:off x="538035" y="2961528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lang="en-US" altLang="ko-KR" sz="2000" u="sng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A) </a:t>
            </a:r>
            <a:r>
              <a:rPr lang="ko-KR" altLang="en-US" sz="2000" u="sng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데이터가 입력되면 어딘가에 저장해야만 다음에 사용할 수 있다</a:t>
            </a:r>
            <a:r>
              <a:rPr lang="en-US" altLang="ko-KR" sz="2000" u="sng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3605408"/>
            <a:ext cx="6112249" cy="2900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기호 상수를 만드는 방법 </a:t>
            </a:r>
            <a:r>
              <a:rPr lang="en-US" altLang="ko-KR" sz="3600" dirty="0" smtClean="0">
                <a:ea typeface="굴림" pitchFamily="50" charset="-127"/>
              </a:rPr>
              <a:t>#2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1408220" y="2114736"/>
            <a:ext cx="6327560" cy="504178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altLang="ko-KR" sz="2800" u="sng" dirty="0" err="1" smtClean="0"/>
              <a:t>const</a:t>
            </a:r>
            <a:r>
              <a:rPr lang="en-US" altLang="ko-KR" sz="2800" u="sng" dirty="0" smtClean="0"/>
              <a:t> </a:t>
            </a:r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EXCHANGE_RATE = 1120; </a:t>
            </a:r>
          </a:p>
          <a:p>
            <a:pPr marL="0" indent="0">
              <a:buNone/>
            </a:pPr>
            <a:endParaRPr lang="en-US" altLang="ko-KR" sz="2800" dirty="0">
              <a:solidFill>
                <a:srgbClr val="800000"/>
              </a:solidFill>
              <a:latin typeface="HY엽서L" pitchFamily="18" charset="-127"/>
              <a:ea typeface="HY엽서L" pitchFamily="18" charset="-127"/>
            </a:endParaRP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931470" y="561679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/>
            <a:r>
              <a:rPr kumimoji="1" lang="ko-KR" altLang="en-US" dirty="0">
                <a:latin typeface="굴림" pitchFamily="50" charset="-127"/>
                <a:ea typeface="굴림" pitchFamily="50" charset="-127"/>
              </a:rPr>
              <a:t>변</a:t>
            </a:r>
            <a:r>
              <a:rPr kumimoji="1" lang="ko-KR" altLang="en-US" dirty="0" smtClean="0">
                <a:latin typeface="굴림" pitchFamily="50" charset="-127"/>
                <a:ea typeface="굴림" pitchFamily="50" charset="-127"/>
              </a:rPr>
              <a:t>수</a:t>
            </a:r>
            <a:endParaRPr kumimoji="1"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6010845" y="4659532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5339332" y="4659532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699695" y="4726207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1120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6325170" y="4803319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5339332" y="4784944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109270" y="4032469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6252145" y="4032469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46325" y="4983029"/>
            <a:ext cx="11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chemeClr val="tx2"/>
                </a:solidFill>
              </a:rPr>
              <a:t>EXCHANGE_RATE</a:t>
            </a:r>
            <a:endParaRPr lang="ko-KR" altLang="en-US" sz="1200" i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57220" y="1273864"/>
            <a:ext cx="401263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변수가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값을 변경할 수 없게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34" name="자유형 33"/>
          <p:cNvSpPr/>
          <p:nvPr/>
        </p:nvSpPr>
        <p:spPr bwMode="auto">
          <a:xfrm flipH="1">
            <a:off x="2087497" y="1556038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1" name="Picture 3" descr="C:\Users\sec\AppData\Local\Microsoft\Windows\Temporary Internet Files\Content.IE5\1XHIBMX9\MC90030494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82" y="4003061"/>
            <a:ext cx="1604772" cy="18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접힌 도형 31"/>
          <p:cNvSpPr/>
          <p:nvPr/>
        </p:nvSpPr>
        <p:spPr bwMode="auto">
          <a:xfrm>
            <a:off x="3994951" y="4891947"/>
            <a:ext cx="887768" cy="389244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const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0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예제</a:t>
            </a:r>
            <a:r>
              <a:rPr lang="en-US" altLang="ko-KR" sz="3600" dirty="0" smtClean="0">
                <a:ea typeface="굴림" pitchFamily="50" charset="-127"/>
              </a:rPr>
              <a:t>: </a:t>
            </a:r>
            <a:r>
              <a:rPr lang="ko-KR" altLang="en-US" sz="3600" dirty="0" smtClean="0">
                <a:ea typeface="굴림" pitchFamily="50" charset="-127"/>
              </a:rPr>
              <a:t>기호 상수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2661" y="1333499"/>
            <a:ext cx="8365278" cy="5085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굴림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ea typeface="휴먼명조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define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TAX_RATE  0.2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FF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{</a:t>
            </a:r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MONTHS = 12;	</a:t>
            </a:r>
            <a:endParaRPr lang="en-US" altLang="ko-KR" sz="1600" dirty="0">
              <a:solidFill>
                <a:srgbClr val="008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굴림"/>
              </a:rPr>
              <a:t>변수 선언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월급을 </a:t>
            </a:r>
            <a:r>
              <a:rPr lang="ko-KR" altLang="en-US" sz="1600" dirty="0" err="1">
                <a:solidFill>
                  <a:srgbClr val="A31515"/>
                </a:solidFill>
                <a:ea typeface="굴림"/>
              </a:rPr>
              <a:t>입력하시요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);	</a:t>
            </a:r>
            <a:r>
              <a:rPr lang="en-US" altLang="ko-KR" sz="1600" dirty="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굴림"/>
              </a:rPr>
              <a:t>입력 안내문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= MONTHS *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ea typeface="굴림"/>
              </a:rPr>
              <a:t>순수입</a:t>
            </a:r>
            <a:r>
              <a:rPr lang="ko-KR" altLang="en-US" sz="1600" dirty="0">
                <a:solidFill>
                  <a:srgbClr val="008000"/>
                </a:solidFill>
                <a:ea typeface="굴림"/>
              </a:rPr>
              <a:t> 계산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연봉은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세금은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*TAX_RATE);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}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1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142264"/>
            <a:ext cx="268128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32"/>
          <p:cNvSpPr>
            <a:spLocks noChangeArrowheads="1"/>
          </p:cNvSpPr>
          <p:nvPr/>
        </p:nvSpPr>
        <p:spPr bwMode="auto">
          <a:xfrm>
            <a:off x="6462713" y="4361339"/>
            <a:ext cx="2259012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29375" y="4316889"/>
            <a:ext cx="2327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월급을 </a:t>
            </a:r>
            <a:r>
              <a:rPr lang="ko-KR" altLang="en-US" sz="1400" i="1" dirty="0" err="1">
                <a:solidFill>
                  <a:schemeClr val="bg1"/>
                </a:solidFill>
              </a:rPr>
              <a:t>입력하시요</a:t>
            </a:r>
            <a:r>
              <a:rPr lang="en-US" altLang="ko-KR" sz="1400" i="1" dirty="0">
                <a:solidFill>
                  <a:schemeClr val="bg1"/>
                </a:solidFill>
              </a:rPr>
              <a:t>: 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200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연봉은 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2400</a:t>
            </a:r>
            <a:r>
              <a:rPr lang="ko-KR" altLang="en-US" sz="1400" i="1" dirty="0">
                <a:solidFill>
                  <a:schemeClr val="bg1"/>
                </a:solidFill>
              </a:rPr>
              <a:t>입니다</a:t>
            </a:r>
            <a:r>
              <a:rPr lang="en-US" altLang="ko-KR" sz="1400" i="1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세금은 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480.000000</a:t>
            </a:r>
            <a:r>
              <a:rPr lang="ko-KR" altLang="en-US" sz="1400" i="1" dirty="0">
                <a:solidFill>
                  <a:schemeClr val="bg1"/>
                </a:solidFill>
              </a:rPr>
              <a:t>입니다</a:t>
            </a:r>
            <a:r>
              <a:rPr lang="en-US" altLang="ko-KR" sz="1400" i="1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설명선 1 1"/>
          <p:cNvSpPr/>
          <p:nvPr/>
        </p:nvSpPr>
        <p:spPr bwMode="auto">
          <a:xfrm>
            <a:off x="589904" y="1637882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51654"/>
              <a:gd name="adj4" fmla="val 21144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설명선 1 24"/>
          <p:cNvSpPr/>
          <p:nvPr/>
        </p:nvSpPr>
        <p:spPr bwMode="auto">
          <a:xfrm>
            <a:off x="1338031" y="2789954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-183795"/>
              <a:gd name="adj4" fmla="val 1799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2064" y="1877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기호상수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 표현 방법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컴퓨터에서 정수는 이진수 형태로 표현되고 이진수는 전자 스위치로 표현된다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2830046"/>
            <a:ext cx="6600825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 표현 방법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양수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십진수를 이진수로 변환하여 저장하면 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음수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보통은 첫번째 비트를 부호 비트로 사용한다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문제점이 발생한다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42" y="3366247"/>
            <a:ext cx="472440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음수를 표현하는 첫번째 방법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>
                <a:ea typeface="굴림" pitchFamily="50" charset="-127"/>
              </a:rPr>
              <a:t>첫번째 방법은 맨 처음 비트를 부호 비트로 간주하는 방법입니다</a:t>
            </a:r>
            <a:r>
              <a:rPr lang="en-US" altLang="ko-KR" sz="1800" smtClean="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sz="1800" smtClean="0">
                <a:ea typeface="굴림" pitchFamily="50" charset="-127"/>
              </a:rPr>
              <a:t>양수와 음수의 덧셈 연산을 하였을 경우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ko-KR" altLang="en-US" sz="1800" smtClean="0">
                <a:ea typeface="굴림" pitchFamily="50" charset="-127"/>
              </a:rPr>
              <a:t>결과가 부정확하다</a:t>
            </a:r>
            <a:r>
              <a:rPr lang="en-US" altLang="ko-KR" sz="18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sz="1800" smtClean="0">
                <a:ea typeface="굴림" pitchFamily="50" charset="-127"/>
              </a:rPr>
              <a:t>(</a:t>
            </a:r>
            <a:r>
              <a:rPr lang="ko-KR" altLang="en-US" sz="1800" smtClean="0">
                <a:ea typeface="굴림" pitchFamily="50" charset="-127"/>
              </a:rPr>
              <a:t>예</a:t>
            </a:r>
            <a:r>
              <a:rPr lang="en-US" altLang="ko-KR" sz="1800" smtClean="0">
                <a:ea typeface="굴림" pitchFamily="50" charset="-127"/>
              </a:rPr>
              <a:t>)    +3 + (-3)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9" y="2841625"/>
            <a:ext cx="6305550" cy="3362325"/>
          </a:xfrm>
          <a:prstGeom prst="rect">
            <a:avLst/>
          </a:prstGeom>
        </p:spPr>
      </p:pic>
      <p:sp>
        <p:nvSpPr>
          <p:cNvPr id="5" name="타원형 설명선 4"/>
          <p:cNvSpPr>
            <a:spLocks noChangeArrowheads="1"/>
          </p:cNvSpPr>
          <p:nvPr/>
        </p:nvSpPr>
        <p:spPr bwMode="auto">
          <a:xfrm>
            <a:off x="6481865" y="2185208"/>
            <a:ext cx="2392363" cy="1597025"/>
          </a:xfrm>
          <a:prstGeom prst="wedgeEllipseCallout">
            <a:avLst>
              <a:gd name="adj1" fmla="val -39894"/>
              <a:gd name="adj2" fmla="val 120723"/>
            </a:avLst>
          </a:prstGeom>
          <a:solidFill>
            <a:srgbClr val="E5FFF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이 방법으로 표현 된 이진수를 평범하게 더하면 결과가 </a:t>
            </a:r>
            <a:r>
              <a:rPr lang="ko-KR" altLang="en-US" sz="1400" dirty="0" smtClean="0">
                <a:latin typeface="굴림" pitchFamily="50" charset="-127"/>
                <a:ea typeface="굴림" pitchFamily="50" charset="-127"/>
              </a:rPr>
              <a:t>부정확합니다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덧셈만 할 수 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컴퓨터는 회로의 크기를 줄이기 위하여 덧셈회로만을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뺄셈은 다음과 같이 덧셈으로 변환한다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9555" y="3151573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3-3 = 3+(-3)</a:t>
            </a:r>
            <a:endParaRPr lang="ko-KR" altLang="en-US" sz="4800" dirty="0"/>
          </a:p>
        </p:txBody>
      </p:sp>
      <p:sp>
        <p:nvSpPr>
          <p:cNvPr id="5" name="자유형 4"/>
          <p:cNvSpPr/>
          <p:nvPr/>
        </p:nvSpPr>
        <p:spPr bwMode="auto">
          <a:xfrm>
            <a:off x="3524435" y="2059619"/>
            <a:ext cx="1669002" cy="1225119"/>
          </a:xfrm>
          <a:custGeom>
            <a:avLst/>
            <a:gdLst>
              <a:gd name="connsiteX0" fmla="*/ 0 w 1669002"/>
              <a:gd name="connsiteY0" fmla="*/ 0 h 1225119"/>
              <a:gd name="connsiteX1" fmla="*/ 17755 w 1669002"/>
              <a:gd name="connsiteY1" fmla="*/ 53266 h 1225119"/>
              <a:gd name="connsiteX2" fmla="*/ 26633 w 1669002"/>
              <a:gd name="connsiteY2" fmla="*/ 97655 h 1225119"/>
              <a:gd name="connsiteX3" fmla="*/ 44388 w 1669002"/>
              <a:gd name="connsiteY3" fmla="*/ 239698 h 1225119"/>
              <a:gd name="connsiteX4" fmla="*/ 53266 w 1669002"/>
              <a:gd name="connsiteY4" fmla="*/ 390618 h 1225119"/>
              <a:gd name="connsiteX5" fmla="*/ 62144 w 1669002"/>
              <a:gd name="connsiteY5" fmla="*/ 417251 h 1225119"/>
              <a:gd name="connsiteX6" fmla="*/ 88777 w 1669002"/>
              <a:gd name="connsiteY6" fmla="*/ 506028 h 1225119"/>
              <a:gd name="connsiteX7" fmla="*/ 97654 w 1669002"/>
              <a:gd name="connsiteY7" fmla="*/ 532661 h 1225119"/>
              <a:gd name="connsiteX8" fmla="*/ 115410 w 1669002"/>
              <a:gd name="connsiteY8" fmla="*/ 550416 h 1225119"/>
              <a:gd name="connsiteX9" fmla="*/ 159798 w 1669002"/>
              <a:gd name="connsiteY9" fmla="*/ 621437 h 1225119"/>
              <a:gd name="connsiteX10" fmla="*/ 177553 w 1669002"/>
              <a:gd name="connsiteY10" fmla="*/ 665826 h 1225119"/>
              <a:gd name="connsiteX11" fmla="*/ 221942 w 1669002"/>
              <a:gd name="connsiteY11" fmla="*/ 719092 h 1225119"/>
              <a:gd name="connsiteX12" fmla="*/ 275208 w 1669002"/>
              <a:gd name="connsiteY12" fmla="*/ 790113 h 1225119"/>
              <a:gd name="connsiteX13" fmla="*/ 301841 w 1669002"/>
              <a:gd name="connsiteY13" fmla="*/ 807868 h 1225119"/>
              <a:gd name="connsiteX14" fmla="*/ 363984 w 1669002"/>
              <a:gd name="connsiteY14" fmla="*/ 896645 h 1225119"/>
              <a:gd name="connsiteX15" fmla="*/ 399495 w 1669002"/>
              <a:gd name="connsiteY15" fmla="*/ 914400 h 1225119"/>
              <a:gd name="connsiteX16" fmla="*/ 497149 w 1669002"/>
              <a:gd name="connsiteY16" fmla="*/ 967666 h 1225119"/>
              <a:gd name="connsiteX17" fmla="*/ 585926 w 1669002"/>
              <a:gd name="connsiteY17" fmla="*/ 1003177 h 1225119"/>
              <a:gd name="connsiteX18" fmla="*/ 639192 w 1669002"/>
              <a:gd name="connsiteY18" fmla="*/ 1012055 h 1225119"/>
              <a:gd name="connsiteX19" fmla="*/ 763480 w 1669002"/>
              <a:gd name="connsiteY19" fmla="*/ 1038688 h 1225119"/>
              <a:gd name="connsiteX20" fmla="*/ 1313895 w 1669002"/>
              <a:gd name="connsiteY20" fmla="*/ 1047565 h 1225119"/>
              <a:gd name="connsiteX21" fmla="*/ 1349406 w 1669002"/>
              <a:gd name="connsiteY21" fmla="*/ 1056443 h 1225119"/>
              <a:gd name="connsiteX22" fmla="*/ 1420427 w 1669002"/>
              <a:gd name="connsiteY22" fmla="*/ 1091954 h 1225119"/>
              <a:gd name="connsiteX23" fmla="*/ 1491448 w 1669002"/>
              <a:gd name="connsiteY23" fmla="*/ 1109709 h 1225119"/>
              <a:gd name="connsiteX24" fmla="*/ 1518082 w 1669002"/>
              <a:gd name="connsiteY24" fmla="*/ 1118587 h 1225119"/>
              <a:gd name="connsiteX25" fmla="*/ 1562470 w 1669002"/>
              <a:gd name="connsiteY25" fmla="*/ 1145220 h 1225119"/>
              <a:gd name="connsiteX26" fmla="*/ 1597981 w 1669002"/>
              <a:gd name="connsiteY26" fmla="*/ 1162975 h 1225119"/>
              <a:gd name="connsiteX27" fmla="*/ 1651247 w 1669002"/>
              <a:gd name="connsiteY27" fmla="*/ 1198486 h 1225119"/>
              <a:gd name="connsiteX28" fmla="*/ 1669002 w 1669002"/>
              <a:gd name="connsiteY28" fmla="*/ 1225119 h 12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69002" h="1225119">
                <a:moveTo>
                  <a:pt x="0" y="0"/>
                </a:moveTo>
                <a:cubicBezTo>
                  <a:pt x="5918" y="17755"/>
                  <a:pt x="12831" y="35210"/>
                  <a:pt x="17755" y="53266"/>
                </a:cubicBezTo>
                <a:cubicBezTo>
                  <a:pt x="21725" y="67824"/>
                  <a:pt x="23934" y="82809"/>
                  <a:pt x="26633" y="97655"/>
                </a:cubicBezTo>
                <a:cubicBezTo>
                  <a:pt x="36716" y="153109"/>
                  <a:pt x="39808" y="177863"/>
                  <a:pt x="44388" y="239698"/>
                </a:cubicBezTo>
                <a:cubicBezTo>
                  <a:pt x="48111" y="289954"/>
                  <a:pt x="48251" y="340474"/>
                  <a:pt x="53266" y="390618"/>
                </a:cubicBezTo>
                <a:cubicBezTo>
                  <a:pt x="54197" y="399929"/>
                  <a:pt x="59874" y="408172"/>
                  <a:pt x="62144" y="417251"/>
                </a:cubicBezTo>
                <a:cubicBezTo>
                  <a:pt x="85916" y="512341"/>
                  <a:pt x="52986" y="410585"/>
                  <a:pt x="88777" y="506028"/>
                </a:cubicBezTo>
                <a:cubicBezTo>
                  <a:pt x="92063" y="514790"/>
                  <a:pt x="92839" y="524637"/>
                  <a:pt x="97654" y="532661"/>
                </a:cubicBezTo>
                <a:cubicBezTo>
                  <a:pt x="101960" y="539838"/>
                  <a:pt x="109491" y="544498"/>
                  <a:pt x="115410" y="550416"/>
                </a:cubicBezTo>
                <a:cubicBezTo>
                  <a:pt x="169901" y="686645"/>
                  <a:pt x="96628" y="520363"/>
                  <a:pt x="159798" y="621437"/>
                </a:cubicBezTo>
                <a:cubicBezTo>
                  <a:pt x="168244" y="634951"/>
                  <a:pt x="170426" y="651572"/>
                  <a:pt x="177553" y="665826"/>
                </a:cubicBezTo>
                <a:cubicBezTo>
                  <a:pt x="194083" y="698886"/>
                  <a:pt x="197402" y="689643"/>
                  <a:pt x="221942" y="719092"/>
                </a:cubicBezTo>
                <a:cubicBezTo>
                  <a:pt x="262921" y="768267"/>
                  <a:pt x="210453" y="725359"/>
                  <a:pt x="275208" y="790113"/>
                </a:cubicBezTo>
                <a:cubicBezTo>
                  <a:pt x="282753" y="797657"/>
                  <a:pt x="292963" y="801950"/>
                  <a:pt x="301841" y="807868"/>
                </a:cubicBezTo>
                <a:cubicBezTo>
                  <a:pt x="318255" y="835225"/>
                  <a:pt x="339622" y="875328"/>
                  <a:pt x="363984" y="896645"/>
                </a:cubicBezTo>
                <a:cubicBezTo>
                  <a:pt x="373944" y="905360"/>
                  <a:pt x="387926" y="907973"/>
                  <a:pt x="399495" y="914400"/>
                </a:cubicBezTo>
                <a:cubicBezTo>
                  <a:pt x="452415" y="943800"/>
                  <a:pt x="438217" y="941883"/>
                  <a:pt x="497149" y="967666"/>
                </a:cubicBezTo>
                <a:cubicBezTo>
                  <a:pt x="526349" y="980441"/>
                  <a:pt x="554488" y="997937"/>
                  <a:pt x="585926" y="1003177"/>
                </a:cubicBezTo>
                <a:cubicBezTo>
                  <a:pt x="603681" y="1006136"/>
                  <a:pt x="621653" y="1008007"/>
                  <a:pt x="639192" y="1012055"/>
                </a:cubicBezTo>
                <a:cubicBezTo>
                  <a:pt x="695354" y="1025015"/>
                  <a:pt x="705361" y="1037003"/>
                  <a:pt x="763480" y="1038688"/>
                </a:cubicBezTo>
                <a:cubicBezTo>
                  <a:pt x="946898" y="1044004"/>
                  <a:pt x="1130423" y="1044606"/>
                  <a:pt x="1313895" y="1047565"/>
                </a:cubicBezTo>
                <a:cubicBezTo>
                  <a:pt x="1325732" y="1050524"/>
                  <a:pt x="1338191" y="1051637"/>
                  <a:pt x="1349406" y="1056443"/>
                </a:cubicBezTo>
                <a:cubicBezTo>
                  <a:pt x="1440111" y="1095316"/>
                  <a:pt x="1290240" y="1051896"/>
                  <a:pt x="1420427" y="1091954"/>
                </a:cubicBezTo>
                <a:cubicBezTo>
                  <a:pt x="1443750" y="1099130"/>
                  <a:pt x="1467906" y="1103288"/>
                  <a:pt x="1491448" y="1109709"/>
                </a:cubicBezTo>
                <a:cubicBezTo>
                  <a:pt x="1500476" y="1112171"/>
                  <a:pt x="1509712" y="1114402"/>
                  <a:pt x="1518082" y="1118587"/>
                </a:cubicBezTo>
                <a:cubicBezTo>
                  <a:pt x="1533515" y="1126304"/>
                  <a:pt x="1547386" y="1136840"/>
                  <a:pt x="1562470" y="1145220"/>
                </a:cubicBezTo>
                <a:cubicBezTo>
                  <a:pt x="1574039" y="1151647"/>
                  <a:pt x="1586633" y="1156166"/>
                  <a:pt x="1597981" y="1162975"/>
                </a:cubicBezTo>
                <a:cubicBezTo>
                  <a:pt x="1616279" y="1173954"/>
                  <a:pt x="1651247" y="1198486"/>
                  <a:pt x="1651247" y="1198486"/>
                </a:cubicBezTo>
                <a:lnTo>
                  <a:pt x="1669002" y="1225119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음수를 표현하는 두번째 방법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2</a:t>
            </a:r>
            <a:r>
              <a:rPr lang="ko-KR" altLang="en-US" dirty="0" smtClean="0">
                <a:ea typeface="굴림" pitchFamily="50" charset="-127"/>
              </a:rPr>
              <a:t>의 보수로 음수를 표현한다</a:t>
            </a:r>
            <a:r>
              <a:rPr lang="en-US" altLang="ko-KR" dirty="0" smtClean="0">
                <a:ea typeface="굴림" pitchFamily="50" charset="-127"/>
              </a:rPr>
              <a:t>. -&gt; </a:t>
            </a:r>
            <a:r>
              <a:rPr lang="ko-KR" altLang="en-US" dirty="0" smtClean="0">
                <a:ea typeface="굴림" pitchFamily="50" charset="-127"/>
              </a:rPr>
              <a:t>표준적인 음수 표현 방법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2</a:t>
            </a:r>
            <a:r>
              <a:rPr lang="ko-KR" altLang="en-US" dirty="0" smtClean="0">
                <a:ea typeface="굴림" pitchFamily="50" charset="-127"/>
              </a:rPr>
              <a:t>의 보수를 만드는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754405"/>
            <a:ext cx="596265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1" y="1888195"/>
            <a:ext cx="6591300" cy="3467100"/>
          </a:xfrm>
          <a:prstGeom prst="rect">
            <a:avLst/>
          </a:prstGeom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pitchFamily="50" charset="-127"/>
              </a:rPr>
              <a:t>2</a:t>
            </a:r>
            <a:r>
              <a:rPr lang="ko-KR" altLang="en-US" sz="3600" smtClean="0">
                <a:ea typeface="굴림" pitchFamily="50" charset="-127"/>
              </a:rPr>
              <a:t>의 보수로 양수와 음수를 더하면</a:t>
            </a:r>
          </a:p>
        </p:txBody>
      </p:sp>
      <p:sp>
        <p:nvSpPr>
          <p:cNvPr id="4" name="타원형 설명선 3"/>
          <p:cNvSpPr>
            <a:spLocks noChangeArrowheads="1"/>
          </p:cNvSpPr>
          <p:nvPr/>
        </p:nvSpPr>
        <p:spPr bwMode="auto">
          <a:xfrm>
            <a:off x="6750210" y="1773463"/>
            <a:ext cx="2390775" cy="1755775"/>
          </a:xfrm>
          <a:prstGeom prst="wedgeEllipseCallout">
            <a:avLst>
              <a:gd name="adj1" fmla="val -7410"/>
              <a:gd name="adj2" fmla="val 70577"/>
            </a:avLst>
          </a:prstGeom>
          <a:solidFill>
            <a:srgbClr val="E5FFF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 sz="1400">
                <a:latin typeface="굴림" pitchFamily="50" charset="-127"/>
                <a:ea typeface="굴림" pitchFamily="50" charset="-127"/>
              </a:rPr>
              <a:t>음수를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의 보수로 표현하면 양수와 음수를 더할 때 각각의 비트들을 더하면 됩니다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554" name="Picture 2" descr="C:\Users\sec\AppData\Local\Microsoft\Windows\Temporary Internet Files\Content.IE5\QTK5I6LY\MC90024070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10" y="3939336"/>
            <a:ext cx="170901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261562" y="1074738"/>
            <a:ext cx="7641138" cy="41989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2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의 보수 프로그램*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 = 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 = -3;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"x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x);     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"y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y);     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x+y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x+y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8919" name="AutoShape 32"/>
          <p:cNvSpPr>
            <a:spLocks/>
          </p:cNvSpPr>
          <p:nvPr/>
        </p:nvSpPr>
        <p:spPr bwMode="auto">
          <a:xfrm>
            <a:off x="1261562" y="2740025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27593"/>
              <a:gd name="adj5" fmla="val -225361"/>
              <a:gd name="adj6" fmla="val 15346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8920" name="Text Box 33"/>
          <p:cNvSpPr txBox="1">
            <a:spLocks noChangeArrowheads="1"/>
          </p:cNvSpPr>
          <p:nvPr/>
        </p:nvSpPr>
        <p:spPr bwMode="auto">
          <a:xfrm>
            <a:off x="4700187" y="1774717"/>
            <a:ext cx="2363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음수가 </a:t>
            </a:r>
            <a:r>
              <a:rPr lang="en-US" altLang="ko-KR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의 보수로 표현되는지를 알아보자</a:t>
            </a:r>
            <a:r>
              <a:rPr lang="en-US" altLang="ko-KR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61562" y="5627697"/>
            <a:ext cx="7639050" cy="8309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x = 00000003 </a:t>
            </a:r>
          </a:p>
          <a:p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y = FFFFFFFD </a:t>
            </a:r>
          </a:p>
          <a:p>
            <a:r>
              <a:rPr lang="en-US" altLang="ko-KR" sz="1600" dirty="0" err="1">
                <a:latin typeface="Trebuchet MS" pitchFamily="34" charset="0"/>
                <a:ea typeface="굴림" pitchFamily="50" charset="-127"/>
              </a:rPr>
              <a:t>x+y</a:t>
            </a: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 = 00000000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부동소수점형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컴퓨터에서 실수는 부동소수점형으로 표현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소수점이 떠서 움직인다는 의미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과학자들이 많이 사용하는 과학적 표기법과 유사</a:t>
            </a:r>
          </a:p>
        </p:txBody>
      </p:sp>
      <p:sp>
        <p:nvSpPr>
          <p:cNvPr id="46085" name="Rectangle 13"/>
          <p:cNvSpPr>
            <a:spLocks noChangeArrowheads="1"/>
          </p:cNvSpPr>
          <p:nvPr/>
        </p:nvSpPr>
        <p:spPr bwMode="auto">
          <a:xfrm>
            <a:off x="0" y="258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114"/>
          <p:cNvSpPr>
            <a:spLocks noChangeArrowheads="1"/>
          </p:cNvSpPr>
          <p:nvPr/>
        </p:nvSpPr>
        <p:spPr bwMode="auto">
          <a:xfrm>
            <a:off x="0" y="425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46087" name="AutoShape 19" descr="PIC11D"/>
          <p:cNvSpPr>
            <a:spLocks noChangeAspect="1" noChangeArrowheads="1"/>
          </p:cNvSpPr>
          <p:nvPr/>
        </p:nvSpPr>
        <p:spPr bwMode="auto">
          <a:xfrm>
            <a:off x="1303338" y="2903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8" name="AutoShape 23" descr="PIC11E"/>
          <p:cNvSpPr>
            <a:spLocks noChangeAspect="1" noChangeArrowheads="1"/>
          </p:cNvSpPr>
          <p:nvPr/>
        </p:nvSpPr>
        <p:spPr bwMode="auto">
          <a:xfrm>
            <a:off x="1303338" y="32385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9" name="AutoShape 27" descr="PIC11F"/>
          <p:cNvSpPr>
            <a:spLocks noChangeAspect="1" noChangeArrowheads="1"/>
          </p:cNvSpPr>
          <p:nvPr/>
        </p:nvSpPr>
        <p:spPr bwMode="auto">
          <a:xfrm>
            <a:off x="1303338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0" name="AutoShape 31" descr="PIC120"/>
          <p:cNvSpPr>
            <a:spLocks noChangeAspect="1" noChangeArrowheads="1"/>
          </p:cNvSpPr>
          <p:nvPr/>
        </p:nvSpPr>
        <p:spPr bwMode="auto">
          <a:xfrm>
            <a:off x="1303338" y="39687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39" y="3512951"/>
            <a:ext cx="5000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사용하는 이유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148656"/>
            <a:ext cx="8153400" cy="1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87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실수를 표현하는 방법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#1 </a:t>
            </a:r>
            <a:r>
              <a:rPr lang="ko-KR" altLang="en-US" smtClean="0">
                <a:ea typeface="굴림" pitchFamily="50" charset="-127"/>
              </a:rPr>
              <a:t>고정 소수점 방식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정수 부분을 위하여 일정 비트를 할당하고 소수 부분을 위하여 일정 비트를 할당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전체가 </a:t>
            </a:r>
            <a:r>
              <a:rPr lang="en-US" altLang="ko-KR" smtClean="0">
                <a:ea typeface="굴림" pitchFamily="50" charset="-127"/>
              </a:rPr>
              <a:t>32</a:t>
            </a:r>
            <a:r>
              <a:rPr lang="ko-KR" altLang="en-US" smtClean="0">
                <a:ea typeface="굴림" pitchFamily="50" charset="-127"/>
              </a:rPr>
              <a:t>비트이면 정수 부분 </a:t>
            </a:r>
            <a:r>
              <a:rPr lang="en-US" altLang="ko-KR" smtClean="0">
                <a:ea typeface="굴림" pitchFamily="50" charset="-127"/>
              </a:rPr>
              <a:t>16</a:t>
            </a:r>
            <a:r>
              <a:rPr lang="ko-KR" altLang="en-US" smtClean="0">
                <a:ea typeface="굴림" pitchFamily="50" charset="-127"/>
              </a:rPr>
              <a:t>비트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소수 부분 </a:t>
            </a:r>
            <a:r>
              <a:rPr lang="en-US" altLang="ko-KR" smtClean="0">
                <a:ea typeface="굴림" pitchFamily="50" charset="-127"/>
              </a:rPr>
              <a:t>16</a:t>
            </a:r>
            <a:r>
              <a:rPr lang="ko-KR" altLang="en-US" smtClean="0">
                <a:ea typeface="굴림" pitchFamily="50" charset="-127"/>
              </a:rPr>
              <a:t>비트 할당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과학과 공학에서 필요한 아주 큰 수를 표현할 수 없다</a:t>
            </a:r>
          </a:p>
          <a:p>
            <a:pPr lvl="1" eaLnBrk="1" hangingPunct="1"/>
            <a:endParaRPr lang="ko-KR" altLang="en-US" smtClean="0">
              <a:ea typeface="굴림" pitchFamily="50" charset="-127"/>
            </a:endParaRPr>
          </a:p>
          <a:p>
            <a:pPr lvl="1"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79" y="3848100"/>
            <a:ext cx="6840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1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실수를 표현하는 방법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#2 </a:t>
            </a:r>
            <a:r>
              <a:rPr lang="ko-KR" altLang="en-US" dirty="0" smtClean="0">
                <a:ea typeface="굴림" pitchFamily="50" charset="-127"/>
              </a:rPr>
              <a:t>부동 소수점 방식</a:t>
            </a: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표현할 수 있는 범위가 대폭 늘어난다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10</a:t>
            </a:r>
            <a:r>
              <a:rPr lang="en-US" altLang="ko-KR" baseline="30000" dirty="0" smtClean="0">
                <a:ea typeface="굴림" pitchFamily="50" charset="-127"/>
              </a:rPr>
              <a:t>-38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에서 </a:t>
            </a:r>
            <a:r>
              <a:rPr lang="en-US" altLang="ko-KR" dirty="0" smtClean="0">
                <a:ea typeface="굴림" pitchFamily="50" charset="-127"/>
              </a:rPr>
              <a:t>10</a:t>
            </a:r>
            <a:r>
              <a:rPr lang="en-US" altLang="ko-KR" baseline="30000" dirty="0" smtClean="0">
                <a:ea typeface="굴림" pitchFamily="50" charset="-127"/>
              </a:rPr>
              <a:t>+38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22690872" descr="EMB000007f00a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38" y="2334653"/>
            <a:ext cx="6881892" cy="15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형</a:t>
            </a:r>
          </a:p>
        </p:txBody>
      </p:sp>
      <p:sp>
        <p:nvSpPr>
          <p:cNvPr id="49159" name="AutoShape 25" descr="PIC12F"/>
          <p:cNvSpPr>
            <a:spLocks noChangeAspect="1" noChangeArrowheads="1"/>
          </p:cNvSpPr>
          <p:nvPr/>
        </p:nvSpPr>
        <p:spPr bwMode="auto">
          <a:xfrm>
            <a:off x="1616075" y="39084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" y="1963737"/>
            <a:ext cx="8324850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3" y="3795712"/>
            <a:ext cx="8391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219200" y="1028984"/>
            <a:ext cx="7683500" cy="41199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부동 소수점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</a:rPr>
              <a:t>자료형의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 크기 계산*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"float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크기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"double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크기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"x = %30.25f\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,x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"y = %30.25f\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  return 0;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483012" y="5760397"/>
            <a:ext cx="4208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219200" y="5343078"/>
            <a:ext cx="7683500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i="1" dirty="0">
                <a:latin typeface="+mn-lt"/>
              </a:rPr>
              <a:t>float</a:t>
            </a:r>
            <a:r>
              <a:rPr lang="ko-KR" altLang="en-US" sz="1600" i="1" dirty="0">
                <a:latin typeface="+mn-lt"/>
              </a:rPr>
              <a:t>의 크기</a:t>
            </a:r>
            <a:r>
              <a:rPr lang="en-US" altLang="ko-KR" sz="1600" i="1" dirty="0">
                <a:latin typeface="+mn-lt"/>
              </a:rPr>
              <a:t>=4 </a:t>
            </a:r>
          </a:p>
          <a:p>
            <a:r>
              <a:rPr lang="en-US" altLang="ko-KR" sz="1600" i="1" dirty="0">
                <a:latin typeface="+mn-lt"/>
              </a:rPr>
              <a:t>double</a:t>
            </a:r>
            <a:r>
              <a:rPr lang="ko-KR" altLang="en-US" sz="1600" i="1" dirty="0">
                <a:latin typeface="+mn-lt"/>
              </a:rPr>
              <a:t>의 크기</a:t>
            </a:r>
            <a:r>
              <a:rPr lang="en-US" altLang="ko-KR" sz="1600" i="1" dirty="0">
                <a:latin typeface="+mn-lt"/>
              </a:rPr>
              <a:t>=8 </a:t>
            </a:r>
          </a:p>
          <a:p>
            <a:r>
              <a:rPr lang="en-US" altLang="ko-KR" sz="1600" i="1" dirty="0" smtClean="0">
                <a:latin typeface="+mn-lt"/>
              </a:rPr>
              <a:t>x </a:t>
            </a:r>
            <a:r>
              <a:rPr lang="en-US" altLang="ko-KR" sz="1600" i="1" dirty="0">
                <a:latin typeface="+mn-lt"/>
              </a:rPr>
              <a:t>=    1.2345678806304932000000000 </a:t>
            </a:r>
          </a:p>
          <a:p>
            <a:r>
              <a:rPr lang="en-US" altLang="ko-KR" sz="1600" i="1" dirty="0">
                <a:latin typeface="+mn-lt"/>
              </a:rPr>
              <a:t>y =    1.2345678901234567000000000 </a:t>
            </a:r>
          </a:p>
        </p:txBody>
      </p:sp>
    </p:spTree>
    <p:extLst>
      <p:ext uri="{BB962C8B-B14F-4D97-AF65-F5344CB8AC3E}">
        <p14:creationId xmlns:p14="http://schemas.microsoft.com/office/powerpoint/2010/main" val="13018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상수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18007"/>
            <a:ext cx="8153400" cy="20106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6" y="4294374"/>
            <a:ext cx="7924521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오버플로우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219200" y="1486824"/>
            <a:ext cx="7627937" cy="2382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#include &lt;stdio.h&gt;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1e39;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2231" name="AutoShape 33"/>
          <p:cNvSpPr>
            <a:spLocks/>
          </p:cNvSpPr>
          <p:nvPr/>
        </p:nvSpPr>
        <p:spPr bwMode="auto">
          <a:xfrm>
            <a:off x="1398588" y="2574679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32032"/>
              <a:gd name="adj5" fmla="val -47824"/>
              <a:gd name="adj6" fmla="val 16258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2232" name="Text Box 34"/>
          <p:cNvSpPr txBox="1">
            <a:spLocks noChangeArrowheads="1"/>
          </p:cNvSpPr>
          <p:nvPr/>
        </p:nvSpPr>
        <p:spPr bwMode="auto">
          <a:xfrm>
            <a:off x="5710238" y="1898650"/>
            <a:ext cx="2363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숫자가 커서 오버플로우 발생</a:t>
            </a:r>
            <a:endParaRPr lang="en-US" altLang="ko-KR" sz="1400">
              <a:solidFill>
                <a:srgbClr val="9933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9200" y="4151117"/>
            <a:ext cx="7683500" cy="584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en-US" altLang="ko-KR" sz="1600" i="1" dirty="0"/>
              <a:t>x = 1.#INF00e+000</a:t>
            </a:r>
            <a:endParaRPr lang="ko-KR" altLang="en-US" sz="1600" i="1" dirty="0"/>
          </a:p>
          <a:p>
            <a:pPr latinLnBrk="1"/>
            <a:r>
              <a:rPr lang="ko-KR" altLang="en-US" sz="1600" i="1" dirty="0"/>
              <a:t>계속하려면 아무 키나 누르십시오 </a:t>
            </a:r>
            <a:r>
              <a:rPr lang="en-US" altLang="ko-KR" sz="1600" i="1" dirty="0"/>
              <a:t>. . .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407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언더플로우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260475" y="1193800"/>
            <a:ext cx="7613650" cy="343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1.23456e-38;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y = 1.23456e-40;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z = 1.23456e-46; 	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"y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,y);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"z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,z);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3255" name="AutoShape 33"/>
          <p:cNvSpPr>
            <a:spLocks/>
          </p:cNvSpPr>
          <p:nvPr/>
        </p:nvSpPr>
        <p:spPr bwMode="auto">
          <a:xfrm>
            <a:off x="1714500" y="2867025"/>
            <a:ext cx="2381250" cy="219075"/>
          </a:xfrm>
          <a:prstGeom prst="borderCallout2">
            <a:avLst>
              <a:gd name="adj1" fmla="val 52176"/>
              <a:gd name="adj2" fmla="val 103199"/>
              <a:gd name="adj3" fmla="val 52176"/>
              <a:gd name="adj4" fmla="val 135731"/>
              <a:gd name="adj5" fmla="val -283333"/>
              <a:gd name="adj6" fmla="val 169801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3256" name="Text Box 34"/>
          <p:cNvSpPr txBox="1">
            <a:spLocks noChangeArrowheads="1"/>
          </p:cNvSpPr>
          <p:nvPr/>
        </p:nvSpPr>
        <p:spPr bwMode="auto">
          <a:xfrm>
            <a:off x="5800725" y="1943100"/>
            <a:ext cx="209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숫자가 작아서  </a:t>
            </a:r>
            <a:r>
              <a:rPr lang="ko-KR" altLang="en-US" sz="1400" b="1" dirty="0" err="1">
                <a:solidFill>
                  <a:schemeClr val="tx2"/>
                </a:solidFill>
                <a:latin typeface="+mn-ea"/>
              </a:rPr>
              <a:t>언더플로우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 발생</a:t>
            </a:r>
            <a:endParaRPr lang="en-US" altLang="ko-KR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60475" y="4883150"/>
            <a:ext cx="7612063" cy="835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x = 1.234560e-038 </a:t>
            </a:r>
          </a:p>
          <a:p>
            <a:r>
              <a:rPr lang="en-US" altLang="ko-KR" sz="1600">
                <a:ea typeface="굴림" pitchFamily="50" charset="-127"/>
              </a:rPr>
              <a:t>y = 1.234558e-040 </a:t>
            </a:r>
          </a:p>
          <a:p>
            <a:r>
              <a:rPr lang="en-US" altLang="ko-KR" sz="1600">
                <a:ea typeface="굴림" pitchFamily="50" charset="-127"/>
              </a:rPr>
              <a:t>z = 0.000000e+000 </a:t>
            </a:r>
          </a:p>
        </p:txBody>
      </p:sp>
    </p:spTree>
    <p:extLst>
      <p:ext uri="{BB962C8B-B14F-4D97-AF65-F5344CB8AC3E}">
        <p14:creationId xmlns:p14="http://schemas.microsoft.com/office/powerpoint/2010/main" val="34644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부동소수점형 사용시 주의사항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오차가 있을 수 있다</a:t>
            </a:r>
            <a:r>
              <a:rPr lang="en-US" altLang="ko-KR" smtClean="0">
                <a:ea typeface="굴림" pitchFamily="50" charset="-127"/>
              </a:rPr>
              <a:t>!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80715" y="2203357"/>
            <a:ext cx="7616825" cy="3151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x = (1.0e20 + 5.0)-1.0e20; 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"%f 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4280" name="AutoShape 32"/>
          <p:cNvSpPr>
            <a:spLocks/>
          </p:cNvSpPr>
          <p:nvPr/>
        </p:nvSpPr>
        <p:spPr bwMode="auto">
          <a:xfrm>
            <a:off x="1617290" y="3794032"/>
            <a:ext cx="2535237" cy="309562"/>
          </a:xfrm>
          <a:prstGeom prst="borderCallout2">
            <a:avLst>
              <a:gd name="adj1" fmla="val 36921"/>
              <a:gd name="adj2" fmla="val 103005"/>
              <a:gd name="adj3" fmla="val 36921"/>
              <a:gd name="adj4" fmla="val 128681"/>
              <a:gd name="adj5" fmla="val -343588"/>
              <a:gd name="adj6" fmla="val 1555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4281" name="Text Box 33"/>
          <p:cNvSpPr txBox="1">
            <a:spLocks noChangeArrowheads="1"/>
          </p:cNvSpPr>
          <p:nvPr/>
        </p:nvSpPr>
        <p:spPr bwMode="auto">
          <a:xfrm>
            <a:off x="5613026" y="2236091"/>
            <a:ext cx="22336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부동소수점 연산에서는 오차가 발생한다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tx2"/>
                </a:solidFill>
              </a:rPr>
              <a:t>5.0</a:t>
            </a:r>
            <a:r>
              <a:rPr lang="ko-KR" altLang="en-US" sz="1400" dirty="0">
                <a:solidFill>
                  <a:schemeClr val="tx2"/>
                </a:solidFill>
              </a:rPr>
              <a:t>이 아니라 </a:t>
            </a:r>
            <a:r>
              <a:rPr lang="en-US" altLang="ko-KR" sz="1400" dirty="0">
                <a:solidFill>
                  <a:schemeClr val="tx2"/>
                </a:solidFill>
              </a:rPr>
              <a:t>0</a:t>
            </a:r>
            <a:r>
              <a:rPr lang="ko-KR" altLang="en-US" sz="1400" dirty="0">
                <a:solidFill>
                  <a:schemeClr val="tx2"/>
                </a:solidFill>
              </a:rPr>
              <a:t>으로 계산된다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4527" y="5621244"/>
            <a:ext cx="758507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sz="1600">
                <a:ea typeface="굴림" pitchFamily="50" charset="-127"/>
              </a:rPr>
              <a:t>0.000000 </a:t>
            </a:r>
          </a:p>
        </p:txBody>
      </p:sp>
    </p:spTree>
    <p:extLst>
      <p:ext uri="{BB962C8B-B14F-4D97-AF65-F5344CB8AC3E}">
        <p14:creationId xmlns:p14="http://schemas.microsoft.com/office/powerpoint/2010/main" val="21717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중간 점검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형과 </a:t>
            </a:r>
            <a:r>
              <a:rPr lang="en-US" altLang="ko-KR" dirty="0"/>
              <a:t>double</a:t>
            </a:r>
            <a:r>
              <a:rPr lang="ko-KR" altLang="en-US" dirty="0"/>
              <a:t>형의 크기는</a:t>
            </a:r>
            <a:r>
              <a:rPr lang="en-US" altLang="ko-KR" dirty="0"/>
              <a:t>?</a:t>
            </a:r>
          </a:p>
          <a:p>
            <a:r>
              <a:rPr lang="ko-KR" altLang="en-US" dirty="0" smtClean="0"/>
              <a:t>부동 </a:t>
            </a:r>
            <a:r>
              <a:rPr lang="ko-KR" altLang="en-US" dirty="0"/>
              <a:t>소수점 상수인 </a:t>
            </a:r>
            <a:r>
              <a:rPr lang="en-US" altLang="ko-KR" dirty="0"/>
              <a:t>1.0×1025</a:t>
            </a:r>
            <a:r>
              <a:rPr lang="ko-KR" altLang="en-US" dirty="0"/>
              <a:t>를 지수 형식으로 표기하여 보자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부동 </a:t>
            </a:r>
            <a:r>
              <a:rPr lang="ko-KR" altLang="en-US" dirty="0"/>
              <a:t>소수점형에서 오차가 발생하는 근본적인 이유는 무엇인가</a:t>
            </a:r>
            <a:r>
              <a:rPr lang="en-US" altLang="ko-KR" dirty="0"/>
              <a:t>?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93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문자형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문자도 숫자를 이용하여 표현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65" y="3012421"/>
            <a:ext cx="50577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+mj-ea"/>
              </a:rPr>
              <a:t>변수와 상수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solidFill>
                  <a:srgbClr val="FF0000"/>
                </a:solidFill>
                <a:latin typeface="Trebuchet MS" pitchFamily="34" charset="0"/>
              </a:rPr>
              <a:t>변수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</a:rPr>
              <a:t>(variable): </a:t>
            </a:r>
            <a:r>
              <a:rPr lang="ko-KR" altLang="en-US" sz="2000" dirty="0">
                <a:latin typeface="Trebuchet MS" pitchFamily="34" charset="0"/>
              </a:rPr>
              <a:t>저장된 값의 변경이 가능한 공간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solidFill>
                  <a:srgbClr val="FF0000"/>
                </a:solidFill>
                <a:latin typeface="Trebuchet MS" pitchFamily="34" charset="0"/>
              </a:rPr>
              <a:t>상수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</a:rPr>
              <a:t>(constant</a:t>
            </a:r>
            <a:r>
              <a:rPr lang="en-US" altLang="ko-KR" sz="2000" dirty="0">
                <a:latin typeface="Trebuchet MS" pitchFamily="34" charset="0"/>
              </a:rPr>
              <a:t>): </a:t>
            </a:r>
            <a:r>
              <a:rPr lang="ko-KR" altLang="en-US" sz="2000" dirty="0">
                <a:latin typeface="Trebuchet MS" pitchFamily="34" charset="0"/>
              </a:rPr>
              <a:t>저장된 값의 변경이 불가능한 공간</a:t>
            </a:r>
            <a:endParaRPr lang="en-US" altLang="ko-KR" sz="20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dirty="0">
                <a:latin typeface="Trebuchet MS" pitchFamily="34" charset="0"/>
              </a:rPr>
              <a:t>(</a:t>
            </a:r>
            <a:r>
              <a:rPr lang="ko-KR" altLang="en-US" dirty="0">
                <a:latin typeface="Trebuchet MS" pitchFamily="34" charset="0"/>
              </a:rPr>
              <a:t>예</a:t>
            </a:r>
            <a:r>
              <a:rPr lang="en-US" altLang="ko-KR" dirty="0">
                <a:latin typeface="Trebuchet MS" pitchFamily="34" charset="0"/>
              </a:rPr>
              <a:t>) 3.14, 100, ‘A’, “Hello World!”</a:t>
            </a:r>
            <a:endParaRPr lang="ko-KR" altLang="en-US" dirty="0">
              <a:latin typeface="Trebuchet MS" pitchFamily="34" charset="0"/>
            </a:endParaRPr>
          </a:p>
          <a:p>
            <a:endParaRPr lang="ko-KR" altLang="en-US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1333500"/>
            <a:ext cx="7175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 dirty="0"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3" y="3483909"/>
            <a:ext cx="7753350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문자형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문자도 숫자를 이용하여 표현</a:t>
            </a: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공통적인 규격이 필요하다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아스키 코드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en-US" altLang="ko-KR" b="1" dirty="0" smtClean="0">
                <a:ea typeface="굴림" pitchFamily="50" charset="-127"/>
              </a:rPr>
              <a:t>ASCII: </a:t>
            </a:r>
            <a:r>
              <a:rPr lang="en-US" altLang="ko-KR" dirty="0" smtClean="0">
                <a:ea typeface="굴림" pitchFamily="50" charset="-127"/>
              </a:rPr>
              <a:t>American Standard Code for Information Interchange)</a:t>
            </a:r>
          </a:p>
        </p:txBody>
      </p:sp>
    </p:spTree>
    <p:extLst>
      <p:ext uri="{BB962C8B-B14F-4D97-AF65-F5344CB8AC3E}">
        <p14:creationId xmlns:p14="http://schemas.microsoft.com/office/powerpoint/2010/main" val="9232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아스키</a:t>
            </a:r>
            <a:r>
              <a:rPr lang="en-US" altLang="ko-KR" sz="3600" dirty="0" smtClean="0">
                <a:ea typeface="굴림" pitchFamily="50" charset="-127"/>
              </a:rPr>
              <a:t> </a:t>
            </a:r>
            <a:r>
              <a:rPr lang="ko-KR" altLang="en-US" sz="3600" dirty="0" err="1" smtClean="0">
                <a:ea typeface="굴림" pitchFamily="50" charset="-127"/>
              </a:rPr>
              <a:t>코드표</a:t>
            </a:r>
            <a:r>
              <a:rPr lang="ko-KR" altLang="en-US" sz="3600" dirty="0" smtClean="0">
                <a:ea typeface="굴림" pitchFamily="50" charset="-127"/>
              </a:rPr>
              <a:t> </a:t>
            </a:r>
            <a:r>
              <a:rPr lang="en-US" altLang="ko-KR" sz="3600" dirty="0" smtClean="0">
                <a:ea typeface="굴림" pitchFamily="50" charset="-127"/>
              </a:rPr>
              <a:t>(</a:t>
            </a:r>
            <a:r>
              <a:rPr lang="ko-KR" altLang="en-US" sz="3600" dirty="0" smtClean="0">
                <a:ea typeface="굴림" pitchFamily="50" charset="-127"/>
              </a:rPr>
              <a:t>일부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7" y="1541571"/>
            <a:ext cx="5890653" cy="48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문자 변수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669925" y="2847975"/>
            <a:ext cx="82121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endParaRPr lang="en-US" altLang="ko-KR" sz="2000" dirty="0">
              <a:latin typeface="Trebuchet MS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  <a:r>
              <a:rPr lang="ko-KR" altLang="en-US" dirty="0" smtClean="0"/>
              <a:t>형을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문자를 저장한다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71" y="2486025"/>
            <a:ext cx="269557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28165" y="2486026"/>
            <a:ext cx="2703489" cy="27241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code;</a:t>
            </a:r>
          </a:p>
          <a:p>
            <a:r>
              <a:rPr lang="en-US" altLang="ko-KR" dirty="0"/>
              <a:t>code = ‘A’;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074924" y="1664447"/>
            <a:ext cx="7572375" cy="35527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Trebuchet MS" pitchFamily="34" charset="0"/>
              </a:rPr>
              <a:t>문자 변수와 문자 상수*</a:t>
            </a:r>
            <a:r>
              <a:rPr lang="en-US" altLang="ko-KR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code1 = 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;    </a:t>
            </a:r>
            <a:r>
              <a:rPr lang="en-US" altLang="ko-KR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rebuchet MS" pitchFamily="34" charset="0"/>
              </a:rPr>
              <a:t>문자 상수로 초기화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code2 = 65;     </a:t>
            </a:r>
            <a:r>
              <a:rPr lang="en-US" altLang="ko-KR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rebuchet MS" pitchFamily="34" charset="0"/>
              </a:rPr>
              <a:t>아스키 코드로 초기화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dirty="0" smtClean="0">
                <a:solidFill>
                  <a:srgbClr val="800000"/>
                </a:solidFill>
                <a:latin typeface="Trebuchet MS" pitchFamily="34" charset="0"/>
              </a:rPr>
              <a:t>“code1</a:t>
            </a:r>
            <a:r>
              <a:rPr lang="ko-KR" altLang="en-US" dirty="0" smtClean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= %c\n"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, code1);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dirty="0" smtClean="0">
                <a:solidFill>
                  <a:srgbClr val="800000"/>
                </a:solidFill>
                <a:latin typeface="Trebuchet MS" pitchFamily="34" charset="0"/>
              </a:rPr>
              <a:t>“code2</a:t>
            </a:r>
            <a:r>
              <a:rPr lang="ko-KR" altLang="en-US" dirty="0" smtClean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= %c\n"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, code2);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3811" y="5343761"/>
            <a:ext cx="7583488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dirty="0"/>
              <a:t>code1 = A</a:t>
            </a:r>
          </a:p>
          <a:p>
            <a:r>
              <a:rPr lang="en-US" altLang="ko-KR" dirty="0"/>
              <a:t>code2 = A</a:t>
            </a:r>
            <a:endParaRPr lang="en-US" altLang="ko-KR" sz="1600" dirty="0">
              <a:latin typeface="Trebuchet MS" pitchFamily="34" charset="0"/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Quiz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389886" y="2200701"/>
            <a:ext cx="58943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(Q) 1</a:t>
            </a:r>
            <a:r>
              <a:rPr lang="ko-KR" altLang="en-US" sz="20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과 </a:t>
            </a:r>
            <a:r>
              <a:rPr lang="en-US" altLang="ko-KR" sz="20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‘1’</a:t>
            </a:r>
            <a:r>
              <a:rPr lang="ko-KR" altLang="en-US" sz="20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차이점은</a:t>
            </a:r>
            <a:r>
              <a:rPr lang="en-US" altLang="ko-KR" sz="20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452030" y="2997878"/>
            <a:ext cx="6694487" cy="6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(A) 1</a:t>
            </a:r>
            <a:r>
              <a:rPr lang="ko-KR" altLang="en-US" sz="20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ko-KR" altLang="en-US" sz="2000" dirty="0" smtClean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정수이고 </a:t>
            </a:r>
            <a:r>
              <a:rPr lang="en-US" altLang="ko-KR" sz="20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‘1’</a:t>
            </a:r>
            <a:r>
              <a:rPr lang="ko-KR" altLang="en-US" sz="20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ko-KR" altLang="en-US" sz="2000" dirty="0" smtClean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문자 </a:t>
            </a:r>
            <a:r>
              <a:rPr lang="en-US" altLang="ko-KR" sz="2000" dirty="0" smtClean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‘1’</a:t>
            </a:r>
            <a:r>
              <a:rPr lang="ko-KR" altLang="en-US" sz="2000" dirty="0" smtClean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을</a:t>
            </a:r>
            <a:r>
              <a:rPr lang="en-US" altLang="ko-KR" sz="2000" dirty="0" smtClean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나타내는 아스키코드이다</a:t>
            </a:r>
            <a:r>
              <a:rPr lang="en-US" altLang="ko-KR" sz="20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601820" y="4067717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930307" y="4067717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290670" y="4134392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1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916145" y="4211504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930307" y="419312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470787" y="4089967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799274" y="4089967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5159637" y="4156642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49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5785112" y="4233754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4799274" y="421537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제어 문자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인쇄 목적이 아니라 제어 목적으로 사용되는 문자들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</a:t>
            </a:r>
            <a:r>
              <a:rPr lang="ko-KR" altLang="en-US" dirty="0" err="1" smtClean="0">
                <a:ea typeface="굴림" pitchFamily="50" charset="-127"/>
              </a:rPr>
              <a:t>줄바꿈</a:t>
            </a:r>
            <a:r>
              <a:rPr lang="ko-KR" altLang="en-US" dirty="0" smtClean="0">
                <a:ea typeface="굴림" pitchFamily="50" charset="-127"/>
              </a:rPr>
              <a:t> 문자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탭 문자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err="1" smtClean="0">
                <a:ea typeface="굴림" pitchFamily="50" charset="-127"/>
              </a:rPr>
              <a:t>벨소리</a:t>
            </a:r>
            <a:r>
              <a:rPr lang="ko-KR" altLang="en-US" dirty="0" smtClean="0">
                <a:ea typeface="굴림" pitchFamily="50" charset="-127"/>
              </a:rPr>
              <a:t> 문자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백스페이스 문자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4098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22" y="3167319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1512076" y="3517844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512076" y="3858154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1876060" y="3597743"/>
            <a:ext cx="266330" cy="390618"/>
          </a:xfrm>
          <a:custGeom>
            <a:avLst/>
            <a:gdLst>
              <a:gd name="connsiteX0" fmla="*/ 17756 w 266330"/>
              <a:gd name="connsiteY0" fmla="*/ 0 h 390618"/>
              <a:gd name="connsiteX1" fmla="*/ 62144 w 266330"/>
              <a:gd name="connsiteY1" fmla="*/ 17755 h 390618"/>
              <a:gd name="connsiteX2" fmla="*/ 88777 w 266330"/>
              <a:gd name="connsiteY2" fmla="*/ 26633 h 390618"/>
              <a:gd name="connsiteX3" fmla="*/ 168676 w 266330"/>
              <a:gd name="connsiteY3" fmla="*/ 71022 h 390618"/>
              <a:gd name="connsiteX4" fmla="*/ 239697 w 266330"/>
              <a:gd name="connsiteY4" fmla="*/ 106532 h 390618"/>
              <a:gd name="connsiteX5" fmla="*/ 266330 w 266330"/>
              <a:gd name="connsiteY5" fmla="*/ 168676 h 390618"/>
              <a:gd name="connsiteX6" fmla="*/ 257453 w 266330"/>
              <a:gd name="connsiteY6" fmla="*/ 248575 h 390618"/>
              <a:gd name="connsiteX7" fmla="*/ 195309 w 266330"/>
              <a:gd name="connsiteY7" fmla="*/ 301841 h 390618"/>
              <a:gd name="connsiteX8" fmla="*/ 124288 w 266330"/>
              <a:gd name="connsiteY8" fmla="*/ 328474 h 390618"/>
              <a:gd name="connsiteX9" fmla="*/ 97655 w 266330"/>
              <a:gd name="connsiteY9" fmla="*/ 346229 h 390618"/>
              <a:gd name="connsiteX10" fmla="*/ 44389 w 266330"/>
              <a:gd name="connsiteY10" fmla="*/ 363985 h 390618"/>
              <a:gd name="connsiteX11" fmla="*/ 0 w 266330"/>
              <a:gd name="connsiteY11" fmla="*/ 390618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330" h="390618">
                <a:moveTo>
                  <a:pt x="17756" y="0"/>
                </a:moveTo>
                <a:cubicBezTo>
                  <a:pt x="32552" y="5918"/>
                  <a:pt x="47223" y="12160"/>
                  <a:pt x="62144" y="17755"/>
                </a:cubicBezTo>
                <a:cubicBezTo>
                  <a:pt x="70906" y="21041"/>
                  <a:pt x="80176" y="22947"/>
                  <a:pt x="88777" y="26633"/>
                </a:cubicBezTo>
                <a:cubicBezTo>
                  <a:pt x="148629" y="52285"/>
                  <a:pt x="101325" y="37347"/>
                  <a:pt x="168676" y="71022"/>
                </a:cubicBezTo>
                <a:cubicBezTo>
                  <a:pt x="255551" y="114460"/>
                  <a:pt x="177991" y="65395"/>
                  <a:pt x="239697" y="106532"/>
                </a:cubicBezTo>
                <a:cubicBezTo>
                  <a:pt x="243166" y="113469"/>
                  <a:pt x="266330" y="155611"/>
                  <a:pt x="266330" y="168676"/>
                </a:cubicBezTo>
                <a:cubicBezTo>
                  <a:pt x="266330" y="195473"/>
                  <a:pt x="263952" y="222578"/>
                  <a:pt x="257453" y="248575"/>
                </a:cubicBezTo>
                <a:cubicBezTo>
                  <a:pt x="250388" y="276837"/>
                  <a:pt x="216078" y="290303"/>
                  <a:pt x="195309" y="301841"/>
                </a:cubicBezTo>
                <a:cubicBezTo>
                  <a:pt x="157328" y="322942"/>
                  <a:pt x="164853" y="318332"/>
                  <a:pt x="124288" y="328474"/>
                </a:cubicBezTo>
                <a:cubicBezTo>
                  <a:pt x="115410" y="334392"/>
                  <a:pt x="107405" y="341896"/>
                  <a:pt x="97655" y="346229"/>
                </a:cubicBezTo>
                <a:cubicBezTo>
                  <a:pt x="80552" y="353830"/>
                  <a:pt x="59962" y="353603"/>
                  <a:pt x="44389" y="363985"/>
                </a:cubicBezTo>
                <a:cubicBezTo>
                  <a:pt x="12250" y="385411"/>
                  <a:pt x="27299" y="376968"/>
                  <a:pt x="0" y="390618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36" y="2997904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3950190" y="3348429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935611" y="3350648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 flipV="1">
            <a:off x="4158815" y="3517844"/>
            <a:ext cx="1004063" cy="344010"/>
          </a:xfrm>
          <a:custGeom>
            <a:avLst/>
            <a:gdLst>
              <a:gd name="connsiteX0" fmla="*/ 0 w 1004063"/>
              <a:gd name="connsiteY0" fmla="*/ 470517 h 470517"/>
              <a:gd name="connsiteX1" fmla="*/ 88777 w 1004063"/>
              <a:gd name="connsiteY1" fmla="*/ 363985 h 470517"/>
              <a:gd name="connsiteX2" fmla="*/ 115410 w 1004063"/>
              <a:gd name="connsiteY2" fmla="*/ 328474 h 470517"/>
              <a:gd name="connsiteX3" fmla="*/ 133165 w 1004063"/>
              <a:gd name="connsiteY3" fmla="*/ 301841 h 470517"/>
              <a:gd name="connsiteX4" fmla="*/ 177553 w 1004063"/>
              <a:gd name="connsiteY4" fmla="*/ 266330 h 470517"/>
              <a:gd name="connsiteX5" fmla="*/ 195309 w 1004063"/>
              <a:gd name="connsiteY5" fmla="*/ 221942 h 470517"/>
              <a:gd name="connsiteX6" fmla="*/ 292963 w 1004063"/>
              <a:gd name="connsiteY6" fmla="*/ 115410 h 470517"/>
              <a:gd name="connsiteX7" fmla="*/ 328474 w 1004063"/>
              <a:gd name="connsiteY7" fmla="*/ 53266 h 470517"/>
              <a:gd name="connsiteX8" fmla="*/ 355107 w 1004063"/>
              <a:gd name="connsiteY8" fmla="*/ 35511 h 470517"/>
              <a:gd name="connsiteX9" fmla="*/ 381740 w 1004063"/>
              <a:gd name="connsiteY9" fmla="*/ 8878 h 470517"/>
              <a:gd name="connsiteX10" fmla="*/ 417251 w 1004063"/>
              <a:gd name="connsiteY10" fmla="*/ 0 h 470517"/>
              <a:gd name="connsiteX11" fmla="*/ 630315 w 1004063"/>
              <a:gd name="connsiteY11" fmla="*/ 8878 h 470517"/>
              <a:gd name="connsiteX12" fmla="*/ 683581 w 1004063"/>
              <a:gd name="connsiteY12" fmla="*/ 44389 h 470517"/>
              <a:gd name="connsiteX13" fmla="*/ 701336 w 1004063"/>
              <a:gd name="connsiteY13" fmla="*/ 71022 h 470517"/>
              <a:gd name="connsiteX14" fmla="*/ 736847 w 1004063"/>
              <a:gd name="connsiteY14" fmla="*/ 88777 h 470517"/>
              <a:gd name="connsiteX15" fmla="*/ 772357 w 1004063"/>
              <a:gd name="connsiteY15" fmla="*/ 115410 h 470517"/>
              <a:gd name="connsiteX16" fmla="*/ 798990 w 1004063"/>
              <a:gd name="connsiteY16" fmla="*/ 142043 h 470517"/>
              <a:gd name="connsiteX17" fmla="*/ 825623 w 1004063"/>
              <a:gd name="connsiteY17" fmla="*/ 150921 h 470517"/>
              <a:gd name="connsiteX18" fmla="*/ 870012 w 1004063"/>
              <a:gd name="connsiteY18" fmla="*/ 195309 h 470517"/>
              <a:gd name="connsiteX19" fmla="*/ 896645 w 1004063"/>
              <a:gd name="connsiteY19" fmla="*/ 221942 h 470517"/>
              <a:gd name="connsiteX20" fmla="*/ 923278 w 1004063"/>
              <a:gd name="connsiteY20" fmla="*/ 230820 h 470517"/>
              <a:gd name="connsiteX21" fmla="*/ 932155 w 1004063"/>
              <a:gd name="connsiteY21" fmla="*/ 266330 h 470517"/>
              <a:gd name="connsiteX22" fmla="*/ 949911 w 1004063"/>
              <a:gd name="connsiteY22" fmla="*/ 284086 h 470517"/>
              <a:gd name="connsiteX23" fmla="*/ 994299 w 1004063"/>
              <a:gd name="connsiteY23" fmla="*/ 328474 h 470517"/>
              <a:gd name="connsiteX24" fmla="*/ 985421 w 1004063"/>
              <a:gd name="connsiteY24" fmla="*/ 355107 h 4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063" h="470517">
                <a:moveTo>
                  <a:pt x="0" y="470517"/>
                </a:moveTo>
                <a:cubicBezTo>
                  <a:pt x="138135" y="286336"/>
                  <a:pt x="-9986" y="476856"/>
                  <a:pt x="88777" y="363985"/>
                </a:cubicBezTo>
                <a:cubicBezTo>
                  <a:pt x="98520" y="352850"/>
                  <a:pt x="106810" y="340514"/>
                  <a:pt x="115410" y="328474"/>
                </a:cubicBezTo>
                <a:cubicBezTo>
                  <a:pt x="121612" y="319792"/>
                  <a:pt x="125621" y="309386"/>
                  <a:pt x="133165" y="301841"/>
                </a:cubicBezTo>
                <a:cubicBezTo>
                  <a:pt x="146563" y="288442"/>
                  <a:pt x="162757" y="278167"/>
                  <a:pt x="177553" y="266330"/>
                </a:cubicBezTo>
                <a:cubicBezTo>
                  <a:pt x="183472" y="251534"/>
                  <a:pt x="186469" y="235201"/>
                  <a:pt x="195309" y="221942"/>
                </a:cubicBezTo>
                <a:cubicBezTo>
                  <a:pt x="249691" y="140369"/>
                  <a:pt x="241359" y="149812"/>
                  <a:pt x="292963" y="115410"/>
                </a:cubicBezTo>
                <a:cubicBezTo>
                  <a:pt x="299925" y="101487"/>
                  <a:pt x="315927" y="65813"/>
                  <a:pt x="328474" y="53266"/>
                </a:cubicBezTo>
                <a:cubicBezTo>
                  <a:pt x="336019" y="45721"/>
                  <a:pt x="346910" y="42341"/>
                  <a:pt x="355107" y="35511"/>
                </a:cubicBezTo>
                <a:cubicBezTo>
                  <a:pt x="364752" y="27474"/>
                  <a:pt x="370839" y="15107"/>
                  <a:pt x="381740" y="8878"/>
                </a:cubicBezTo>
                <a:cubicBezTo>
                  <a:pt x="392334" y="2824"/>
                  <a:pt x="405414" y="2959"/>
                  <a:pt x="417251" y="0"/>
                </a:cubicBezTo>
                <a:cubicBezTo>
                  <a:pt x="488272" y="2959"/>
                  <a:pt x="559426" y="3627"/>
                  <a:pt x="630315" y="8878"/>
                </a:cubicBezTo>
                <a:cubicBezTo>
                  <a:pt x="655581" y="10750"/>
                  <a:pt x="668145" y="25866"/>
                  <a:pt x="683581" y="44389"/>
                </a:cubicBezTo>
                <a:cubicBezTo>
                  <a:pt x="690411" y="52586"/>
                  <a:pt x="693139" y="64192"/>
                  <a:pt x="701336" y="71022"/>
                </a:cubicBezTo>
                <a:cubicBezTo>
                  <a:pt x="711503" y="79494"/>
                  <a:pt x="725625" y="81763"/>
                  <a:pt x="736847" y="88777"/>
                </a:cubicBezTo>
                <a:cubicBezTo>
                  <a:pt x="749394" y="96619"/>
                  <a:pt x="761123" y="105781"/>
                  <a:pt x="772357" y="115410"/>
                </a:cubicBezTo>
                <a:cubicBezTo>
                  <a:pt x="781889" y="123581"/>
                  <a:pt x="788544" y="135079"/>
                  <a:pt x="798990" y="142043"/>
                </a:cubicBezTo>
                <a:cubicBezTo>
                  <a:pt x="806776" y="147234"/>
                  <a:pt x="816745" y="147962"/>
                  <a:pt x="825623" y="150921"/>
                </a:cubicBezTo>
                <a:lnTo>
                  <a:pt x="870012" y="195309"/>
                </a:lnTo>
                <a:cubicBezTo>
                  <a:pt x="878890" y="204187"/>
                  <a:pt x="884734" y="217972"/>
                  <a:pt x="896645" y="221942"/>
                </a:cubicBezTo>
                <a:lnTo>
                  <a:pt x="923278" y="230820"/>
                </a:lnTo>
                <a:cubicBezTo>
                  <a:pt x="926237" y="242657"/>
                  <a:pt x="926699" y="255417"/>
                  <a:pt x="932155" y="266330"/>
                </a:cubicBezTo>
                <a:cubicBezTo>
                  <a:pt x="935898" y="273817"/>
                  <a:pt x="944682" y="277550"/>
                  <a:pt x="949911" y="284086"/>
                </a:cubicBezTo>
                <a:cubicBezTo>
                  <a:pt x="983731" y="326361"/>
                  <a:pt x="948642" y="298037"/>
                  <a:pt x="994299" y="328474"/>
                </a:cubicBezTo>
                <a:cubicBezTo>
                  <a:pt x="1005049" y="360722"/>
                  <a:pt x="1012535" y="355107"/>
                  <a:pt x="985421" y="355107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Sound"/>
          <p:cNvSpPr>
            <a:spLocks noEditPoints="1" noChangeArrowheads="1"/>
          </p:cNvSpPr>
          <p:nvPr/>
        </p:nvSpPr>
        <p:spPr bwMode="auto">
          <a:xfrm>
            <a:off x="6568217" y="3858154"/>
            <a:ext cx="682964" cy="760089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제어 </a:t>
            </a:r>
            <a:r>
              <a:rPr lang="ko-KR" altLang="en-US" sz="3600" dirty="0">
                <a:ea typeface="굴림" pitchFamily="50" charset="-127"/>
              </a:rPr>
              <a:t>문자를 나타내는 </a:t>
            </a:r>
            <a:r>
              <a:rPr lang="ko-KR" altLang="en-US" sz="3600" dirty="0" smtClean="0">
                <a:ea typeface="굴림" pitchFamily="50" charset="-127"/>
              </a:rPr>
              <a:t>방법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아스키 코드를 직접 사용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이스케이프 시퀀스 사용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95871" y="2576972"/>
            <a:ext cx="56451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dirty="0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 dirty="0">
                <a:ea typeface="굴림" pitchFamily="50" charset="-127"/>
              </a:rPr>
              <a:t> beep = 7; </a:t>
            </a:r>
          </a:p>
          <a:p>
            <a:r>
              <a:rPr lang="en-US" altLang="ko-KR" dirty="0" err="1">
                <a:ea typeface="굴림" pitchFamily="50" charset="-127"/>
              </a:rPr>
              <a:t>printf</a:t>
            </a:r>
            <a:r>
              <a:rPr lang="en-US" altLang="ko-KR" dirty="0">
                <a:solidFill>
                  <a:srgbClr val="993300"/>
                </a:solidFill>
                <a:ea typeface="굴림" pitchFamily="50" charset="-127"/>
              </a:rPr>
              <a:t>("%c",</a:t>
            </a:r>
            <a:r>
              <a:rPr lang="en-US" altLang="ko-KR" dirty="0">
                <a:ea typeface="굴림" pitchFamily="50" charset="-127"/>
              </a:rPr>
              <a:t> beep);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95871" y="4620557"/>
            <a:ext cx="5634037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>
                <a:ea typeface="굴림" pitchFamily="50" charset="-127"/>
              </a:rPr>
              <a:t> beep = </a:t>
            </a:r>
            <a:r>
              <a:rPr lang="en-US" altLang="ko-KR">
                <a:solidFill>
                  <a:srgbClr val="993300"/>
                </a:solidFill>
                <a:ea typeface="굴림" pitchFamily="50" charset="-127"/>
              </a:rPr>
              <a:t>‘\a’;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r>
              <a:rPr lang="en-US" altLang="ko-KR">
                <a:ea typeface="굴림" pitchFamily="50" charset="-127"/>
              </a:rPr>
              <a:t>printf</a:t>
            </a:r>
            <a:r>
              <a:rPr lang="en-US" altLang="ko-KR">
                <a:solidFill>
                  <a:srgbClr val="993300"/>
                </a:solidFill>
                <a:ea typeface="굴림" pitchFamily="50" charset="-127"/>
              </a:rPr>
              <a:t>("%c</a:t>
            </a:r>
            <a:r>
              <a:rPr lang="en-US" altLang="ko-KR">
                <a:ea typeface="굴림" pitchFamily="50" charset="-127"/>
              </a:rPr>
              <a:t>", beep); 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Sound"/>
          <p:cNvSpPr>
            <a:spLocks noEditPoints="1" noChangeArrowheads="1"/>
          </p:cNvSpPr>
          <p:nvPr/>
        </p:nvSpPr>
        <p:spPr bwMode="auto">
          <a:xfrm>
            <a:off x="7101933" y="2530001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Sound"/>
          <p:cNvSpPr>
            <a:spLocks noEditPoints="1" noChangeArrowheads="1"/>
          </p:cNvSpPr>
          <p:nvPr/>
        </p:nvSpPr>
        <p:spPr bwMode="auto">
          <a:xfrm>
            <a:off x="7101933" y="4620557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이스케이프 시퀀스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8" y="1578628"/>
            <a:ext cx="8353425" cy="48482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57300" y="1101725"/>
            <a:ext cx="7618413" cy="4037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/>
                <a:ea typeface="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  <a:ea typeface="굴림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&gt;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main()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id, pass;</a:t>
            </a:r>
          </a:p>
          <a:p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아이디와 패스워드를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4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개의 숫자로 입력하세요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:\n"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"id: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____</a:t>
            </a:r>
            <a:r>
              <a:rPr lang="en-US" altLang="ko-KR" sz="1600" dirty="0"/>
              <a:t> \</a:t>
            </a:r>
            <a:r>
              <a:rPr lang="en-US" altLang="ko-KR" sz="1600" dirty="0" smtClean="0"/>
              <a:t>b\b\b\b</a:t>
            </a:r>
            <a:r>
              <a:rPr lang="en-US" altLang="ko-KR" sz="1600" b="1" dirty="0" smtClean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&amp;id);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"pass: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____</a:t>
            </a:r>
            <a:r>
              <a:rPr lang="en-US" altLang="ko-KR" sz="1600" dirty="0"/>
              <a:t> \</a:t>
            </a:r>
            <a:r>
              <a:rPr lang="en-US" altLang="ko-KR" sz="1600" dirty="0" smtClean="0"/>
              <a:t>b\b\b\b</a:t>
            </a:r>
            <a:r>
              <a:rPr lang="en-US" altLang="ko-KR" sz="1600" b="1" dirty="0" smtClean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&amp;pass);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“\a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/>
                <a:ea typeface="굴림"/>
              </a:rPr>
              <a:t>입력된 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아이디는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\”%d\”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/>
                <a:ea typeface="굴림"/>
              </a:rPr>
              <a:t>이고 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패스워드는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\”%d\”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/>
                <a:ea typeface="굴림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id, pass);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3089429" y="2725445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41829" y="3454894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281562" y="3925410"/>
            <a:ext cx="479394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111840" y="3925410"/>
            <a:ext cx="735367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277613" y="3972757"/>
            <a:ext cx="735367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35075" y="5294733"/>
            <a:ext cx="7639050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ko-KR" altLang="en-US" sz="1600" i="1" dirty="0"/>
              <a:t>아이디와 패스워드를 </a:t>
            </a:r>
            <a:r>
              <a:rPr lang="en-US" altLang="ko-KR" sz="1600" i="1" dirty="0"/>
              <a:t>4</a:t>
            </a:r>
            <a:r>
              <a:rPr lang="ko-KR" altLang="en-US" sz="1600" i="1" dirty="0"/>
              <a:t>개의 숫자로 입력하세요</a:t>
            </a:r>
            <a:r>
              <a:rPr lang="en-US" altLang="ko-KR" sz="1600" i="1" dirty="0"/>
              <a:t>: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id: 1234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pass: 5678</a:t>
            </a:r>
            <a:endParaRPr lang="ko-KR" altLang="en-US" sz="1600" dirty="0"/>
          </a:p>
          <a:p>
            <a:pPr latinLnBrk="1"/>
            <a:r>
              <a:rPr lang="ko-KR" altLang="en-US" sz="1600" i="1" dirty="0"/>
              <a:t>입력된 아이디는 </a:t>
            </a:r>
            <a:r>
              <a:rPr lang="en-US" altLang="ko-KR" sz="1600" i="1" dirty="0"/>
              <a:t>"1234"</a:t>
            </a:r>
            <a:r>
              <a:rPr lang="ko-KR" altLang="en-US" sz="1600" i="1" dirty="0"/>
              <a:t>이고 패스워드는 </a:t>
            </a:r>
            <a:r>
              <a:rPr lang="en-US" altLang="ko-KR" sz="1600" i="1" dirty="0"/>
              <a:t>"5678"</a:t>
            </a:r>
            <a:r>
              <a:rPr lang="ko-KR" altLang="en-US" sz="1600" i="1" dirty="0"/>
              <a:t>입니다</a:t>
            </a:r>
            <a:r>
              <a:rPr lang="en-US" altLang="ko-KR" sz="1600" i="1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정수형으로서의 </a:t>
            </a:r>
            <a:r>
              <a:rPr lang="en-US" altLang="ko-KR" smtClean="0"/>
              <a:t>char</a:t>
            </a:r>
            <a:r>
              <a:rPr lang="ko-KR" altLang="en-US" smtClean="0"/>
              <a:t>형</a:t>
            </a:r>
          </a:p>
        </p:txBody>
      </p:sp>
      <p:sp>
        <p:nvSpPr>
          <p:cNvPr id="686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8</a:t>
            </a:r>
            <a:r>
              <a:rPr lang="ko-KR" altLang="en-US" dirty="0" smtClean="0"/>
              <a:t>비트의 정수를 저장하는데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 형을 사용할 수 있다</a:t>
            </a:r>
            <a:r>
              <a:rPr lang="en-US" altLang="ko-KR" dirty="0" smtClean="0"/>
              <a:t>..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8200" y="2378075"/>
            <a:ext cx="7858125" cy="2759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  <a:latin typeface="Trebuchet MS"/>
                <a:ea typeface="굴림"/>
              </a:defRPr>
            </a:lvl1pPr>
          </a:lstStyle>
          <a:p>
            <a:pPr lvl="1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smtClean="0"/>
              <a:t>	char </a:t>
            </a:r>
            <a:r>
              <a:rPr lang="en-US" dirty="0"/>
              <a:t>code = 'A';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 %d %d \n", code, code+1, code+2); // 65 66 67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("%c %c %c \n", code, code+1, code+2); // A B C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pPr lvl="1"/>
            <a:r>
              <a:rPr lang="en-US" dirty="0" smtClean="0"/>
              <a:t>	return </a:t>
            </a:r>
            <a:r>
              <a:rPr lang="en-US" dirty="0"/>
              <a:t>0;</a:t>
            </a:r>
          </a:p>
          <a:p>
            <a:pPr lvl="1"/>
            <a:r>
              <a:rPr lang="en-US" dirty="0"/>
              <a:t>}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321285"/>
            <a:ext cx="7875588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dirty="0"/>
              <a:t>65 66 67</a:t>
            </a:r>
          </a:p>
          <a:p>
            <a:r>
              <a:rPr lang="en-US" altLang="ko-KR" dirty="0"/>
              <a:t>A B C</a:t>
            </a:r>
            <a:endParaRPr lang="en-US" altLang="ko-KR" sz="1600" i="1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4602" y="1234474"/>
            <a:ext cx="8153154" cy="5215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/*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돋움체"/>
              </a:rPr>
              <a:t>원의 면적을 계산하는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  <a:ea typeface="돋움체"/>
              </a:rPr>
              <a:t>프로그램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</a:rPr>
              <a:t>*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include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float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radius;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돋움체"/>
              </a:rPr>
              <a:t>원의 반지름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float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area;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돋움체"/>
              </a:rPr>
              <a:t>원의 면적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lt"/>
              </a:rPr>
              <a:t>	</a:t>
            </a:r>
            <a:endParaRPr lang="en-US" altLang="ko-KR" sz="1600" dirty="0" smtClean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돋움체"/>
              </a:rPr>
              <a:t>원의 면적을 </a:t>
            </a:r>
            <a:r>
              <a:rPr lang="ko-KR" altLang="en-US" sz="1600" kern="0" dirty="0" err="1">
                <a:solidFill>
                  <a:srgbClr val="800000"/>
                </a:solidFill>
                <a:latin typeface="+mj-lt"/>
                <a:ea typeface="돋움체"/>
              </a:rPr>
              <a:t>입력하시요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"%f"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&amp;radius);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area = 3.141592 * radius * radius;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+mj-lt"/>
                <a:ea typeface="돋움체"/>
              </a:rPr>
              <a:t>원의 면적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: %f \n"</a:t>
            </a:r>
            <a:r>
              <a:rPr lang="en-US" altLang="ko-KR" sz="1600" dirty="0">
                <a:latin typeface="+mj-lt"/>
              </a:rPr>
              <a:t>, area);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18083" y="1864311"/>
            <a:ext cx="3551305" cy="1671952"/>
            <a:chOff x="1997476" y="1790339"/>
            <a:chExt cx="3551305" cy="1671952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1997476" y="2689934"/>
              <a:ext cx="1677879" cy="772357"/>
            </a:xfrm>
            <a:prstGeom prst="round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 bwMode="auto">
            <a:xfrm flipV="1">
              <a:off x="3533313" y="2015231"/>
              <a:ext cx="1305017" cy="67470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4838330" y="1790339"/>
              <a:ext cx="71045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2"/>
                  </a:solidFill>
                </a:rPr>
                <a:t>변수 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57022" y="3979485"/>
            <a:ext cx="3511118" cy="857560"/>
            <a:chOff x="2809782" y="3851617"/>
            <a:chExt cx="3031963" cy="755903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2809782" y="4328975"/>
              <a:ext cx="723532" cy="278545"/>
            </a:xfrm>
            <a:prstGeom prst="round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 bwMode="auto">
            <a:xfrm flipV="1">
              <a:off x="3533313" y="4036283"/>
              <a:ext cx="1597981" cy="3373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5131294" y="3851617"/>
              <a:ext cx="71045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</a:rPr>
                <a:t>상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수 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1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중간 점검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컴퓨터에서는 문자를 어떻게 나타내는가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 latinLnBrk="1"/>
            <a:r>
              <a:rPr lang="en-US" altLang="ko-KR" dirty="0"/>
              <a:t>C</a:t>
            </a:r>
            <a:r>
              <a:rPr lang="ko-KR" altLang="en-US" dirty="0"/>
              <a:t>에서 문자를 가장 잘 표현할 수 있는 </a:t>
            </a:r>
            <a:r>
              <a:rPr lang="ko-KR" altLang="en-US" dirty="0" err="1"/>
              <a:t>자료형은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 latinLnBrk="1"/>
            <a:r>
              <a:rPr lang="ko-KR" altLang="en-US" dirty="0"/>
              <a:t>경고음이 발생하는 문장을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무엇이 문제일까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4934"/>
          <a:stretch/>
        </p:blipFill>
        <p:spPr>
          <a:xfrm>
            <a:off x="469773" y="1600200"/>
            <a:ext cx="7727517" cy="41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무엇이 문제일까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379772"/>
            <a:ext cx="7248227" cy="51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 smtClean="0"/>
              <a:t>태양빛 도달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태양에서 오는 빛이 몇 분 만에 지구에 도착하는 지를 컴퓨터로 계산해보고자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빛의 </a:t>
            </a:r>
            <a:r>
              <a:rPr lang="ko-KR" altLang="en-US" dirty="0"/>
              <a:t>속도는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30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를 이동한다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태양과 </a:t>
            </a:r>
            <a:r>
              <a:rPr lang="ko-KR" altLang="en-US" dirty="0"/>
              <a:t>지구 사이의 거리는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4960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5171432" descr="EMB0000174c6b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65" y="3606762"/>
            <a:ext cx="4494198" cy="23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54" y="1404053"/>
            <a:ext cx="4917146" cy="39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86361" y="2226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dirty="0">
                <a:solidFill>
                  <a:schemeClr val="bg1"/>
                </a:solidFill>
              </a:rPr>
              <a:t>빛의 속도는 </a:t>
            </a:r>
            <a:r>
              <a:rPr lang="en-US" altLang="ko-KR" dirty="0">
                <a:solidFill>
                  <a:schemeClr val="bg1"/>
                </a:solidFill>
              </a:rPr>
              <a:t>300000.000000km/s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ko-KR" altLang="en-US" dirty="0">
                <a:solidFill>
                  <a:schemeClr val="bg1"/>
                </a:solidFill>
              </a:rPr>
              <a:t>태양과 지구와의 거리 </a:t>
            </a:r>
            <a:r>
              <a:rPr lang="en-US" altLang="ko-KR" dirty="0">
                <a:solidFill>
                  <a:schemeClr val="bg1"/>
                </a:solidFill>
              </a:rPr>
              <a:t>149600000.000000km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ko-KR" altLang="en-US" dirty="0">
                <a:solidFill>
                  <a:schemeClr val="bg1"/>
                </a:solidFill>
              </a:rPr>
              <a:t>도달 시간은 </a:t>
            </a:r>
            <a:r>
              <a:rPr lang="en-US" altLang="ko-KR" dirty="0">
                <a:solidFill>
                  <a:schemeClr val="bg1"/>
                </a:solidFill>
              </a:rPr>
              <a:t>498.666667</a:t>
            </a:r>
            <a:r>
              <a:rPr lang="ko-KR" altLang="en-US" smtClean="0">
                <a:solidFill>
                  <a:schemeClr val="bg1"/>
                </a:solidFill>
              </a:rPr>
              <a:t>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문제를 해결하기 위해서는 먼저 필요한 변수를 생성하여야 한다</a:t>
            </a:r>
            <a:r>
              <a:rPr lang="en-US" altLang="ko-KR" dirty="0"/>
              <a:t>. </a:t>
            </a:r>
            <a:r>
              <a:rPr lang="ko-KR" altLang="en-US" dirty="0"/>
              <a:t>여기서는 빛의 속도</a:t>
            </a:r>
            <a:r>
              <a:rPr lang="en-US" altLang="ko-KR" dirty="0"/>
              <a:t>, </a:t>
            </a:r>
            <a:r>
              <a:rPr lang="ko-KR" altLang="en-US" dirty="0"/>
              <a:t>태양과 지구 사이의 거리</a:t>
            </a:r>
            <a:r>
              <a:rPr lang="en-US" altLang="ko-KR" dirty="0"/>
              <a:t>, </a:t>
            </a:r>
            <a:r>
              <a:rPr lang="ko-KR" altLang="en-US" dirty="0"/>
              <a:t>도달 시간을 나타내는 변수가 필요하다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1"/>
            <a:r>
              <a:rPr lang="ko-KR" altLang="en-US" dirty="0"/>
              <a:t>변수의 </a:t>
            </a:r>
            <a:r>
              <a:rPr lang="ko-KR" altLang="en-US" dirty="0" err="1"/>
              <a:t>자료형은</a:t>
            </a:r>
            <a:r>
              <a:rPr lang="ko-KR" altLang="en-US" dirty="0"/>
              <a:t> 모두 </a:t>
            </a:r>
            <a:r>
              <a:rPr lang="ko-KR" altLang="en-US" dirty="0" err="1"/>
              <a:t>실수형이어야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왜냐하면 매우 큰 수들이기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1"/>
            <a:r>
              <a:rPr lang="ko-KR" altLang="en-US" dirty="0"/>
              <a:t>빛이 도달하는 시간은 </a:t>
            </a:r>
            <a:r>
              <a:rPr lang="en-US" altLang="ko-KR" dirty="0"/>
              <a:t>(</a:t>
            </a:r>
            <a:r>
              <a:rPr lang="ko-KR" altLang="en-US" dirty="0"/>
              <a:t>도달 시간 </a:t>
            </a:r>
            <a:r>
              <a:rPr lang="en-US" altLang="ko-KR" dirty="0"/>
              <a:t>= </a:t>
            </a:r>
            <a:r>
              <a:rPr lang="ko-KR" altLang="en-US" dirty="0"/>
              <a:t>거리</a:t>
            </a:r>
            <a:r>
              <a:rPr lang="en-US" altLang="ko-KR" dirty="0"/>
              <a:t>/ (</a:t>
            </a:r>
            <a:r>
              <a:rPr lang="ko-KR" altLang="en-US" dirty="0"/>
              <a:t>빛의 속도</a:t>
            </a:r>
            <a:r>
              <a:rPr lang="en-US" altLang="ko-KR" dirty="0"/>
              <a:t>))</a:t>
            </a:r>
            <a:r>
              <a:rPr lang="ko-KR" altLang="en-US" dirty="0"/>
              <a:t>으로 계산할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1"/>
            <a:r>
              <a:rPr lang="ko-KR" altLang="en-US" dirty="0" err="1"/>
              <a:t>실수형을</a:t>
            </a:r>
            <a:r>
              <a:rPr lang="ko-KR" altLang="en-US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로 출력할 때는 </a:t>
            </a:r>
            <a:r>
              <a:rPr lang="en-US" altLang="ko-KR" dirty="0"/>
              <a:t>%f</a:t>
            </a:r>
            <a:r>
              <a:rPr lang="ko-KR" altLang="en-US" dirty="0"/>
              <a:t>나 </a:t>
            </a:r>
            <a:r>
              <a:rPr lang="en-US" altLang="ko-KR" dirty="0"/>
              <a:t>%lf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소스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74704" y="1101725"/>
            <a:ext cx="8201010" cy="51355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300000; 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빛의 </a:t>
            </a:r>
            <a:r>
              <a:rPr lang="ko-KR" altLang="en-US" sz="1600" kern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속도 저장하는 변수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distance = 149600000;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태양과 지구 사이 </a:t>
            </a:r>
            <a:r>
              <a:rPr lang="ko-KR" altLang="en-US" sz="1600" kern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거리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저장하는 변수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	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149600000km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로 초기화한다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time;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시간을 나타내는 변수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time = distance /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거리를 빛의 속도로 나눈다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time = time / 60.0;		</a:t>
            </a:r>
            <a:r>
              <a:rPr lang="en-US" altLang="ko-KR" sz="1600" kern="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초를 분으로 변환한다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빛의 속도는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fkm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/s 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	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태양과 지구와의 거리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fkm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distance);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도달 시간은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초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time);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시간을 출력한다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90" y="5145437"/>
            <a:ext cx="4411225" cy="15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65249" y="5363970"/>
            <a:ext cx="4178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빛의 속도는 </a:t>
            </a:r>
            <a:r>
              <a: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300000.000000km/s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태양과 지구와의 거리 </a:t>
            </a:r>
            <a:r>
              <a: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149600000.000000km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도달 시간은 </a:t>
            </a:r>
            <a:r>
              <a: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498.666667</a:t>
            </a:r>
            <a:r>
              <a: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0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프로그램의 출력은 </a:t>
            </a:r>
            <a:r>
              <a:rPr lang="en-US" altLang="ko-KR" dirty="0"/>
              <a:t>498.666667</a:t>
            </a:r>
            <a:r>
              <a:rPr lang="ko-KR" altLang="en-US" dirty="0"/>
              <a:t>초로 나온다</a:t>
            </a:r>
            <a:r>
              <a:rPr lang="en-US" altLang="ko-KR" dirty="0"/>
              <a:t>. </a:t>
            </a:r>
            <a:r>
              <a:rPr lang="ko-KR" altLang="en-US" dirty="0"/>
              <a:t>이것을 분과 초로 나누어서 </a:t>
            </a:r>
            <a:r>
              <a:rPr lang="en-US" altLang="ko-KR" dirty="0"/>
              <a:t>8</a:t>
            </a:r>
            <a:r>
              <a:rPr lang="ko-KR" altLang="en-US" dirty="0"/>
              <a:t>분 </a:t>
            </a:r>
            <a:r>
              <a:rPr lang="en-US" altLang="ko-KR" dirty="0"/>
              <a:t>20</a:t>
            </a:r>
            <a:r>
              <a:rPr lang="ko-KR" altLang="en-US" dirty="0"/>
              <a:t>초와 같은 식으로 </a:t>
            </a:r>
            <a:r>
              <a:rPr lang="ko-KR" altLang="en-US" dirty="0" smtClean="0"/>
              <a:t>출력하도록 </a:t>
            </a:r>
            <a:r>
              <a:rPr lang="ko-KR" altLang="en-US" dirty="0"/>
              <a:t>변경하라</a:t>
            </a:r>
            <a:r>
              <a:rPr lang="en-US" altLang="ko-KR" dirty="0"/>
              <a:t>. </a:t>
            </a:r>
            <a:r>
              <a:rPr lang="ko-KR" altLang="en-US" dirty="0"/>
              <a:t>나머지를 계산하는 연산자는 </a:t>
            </a:r>
            <a:r>
              <a:rPr lang="en-US" altLang="ko-KR" dirty="0"/>
              <a:t>%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추가적인 정수 변수를 사용하여도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>
                <a:ea typeface="굴림" pitchFamily="50" charset="-127"/>
              </a:rPr>
              <a:t>Q &amp; A</a:t>
            </a:r>
          </a:p>
        </p:txBody>
      </p:sp>
      <p:pic>
        <p:nvPicPr>
          <p:cNvPr id="55299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자료형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자료형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(data type): </a:t>
            </a:r>
            <a:r>
              <a:rPr lang="ko-KR" altLang="en-US" dirty="0" smtClean="0">
                <a:ea typeface="굴림" pitchFamily="50" charset="-127"/>
              </a:rPr>
              <a:t>데이터의 타입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종류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short,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en-US" altLang="ko-KR" dirty="0" smtClean="0">
                <a:ea typeface="굴림" pitchFamily="50" charset="-127"/>
              </a:rPr>
              <a:t>, long: </a:t>
            </a:r>
            <a:r>
              <a:rPr lang="ko-KR" altLang="en-US" dirty="0" smtClean="0">
                <a:ea typeface="굴림" pitchFamily="50" charset="-127"/>
              </a:rPr>
              <a:t>정수형 데이터</a:t>
            </a:r>
            <a:r>
              <a:rPr lang="en-US" altLang="ko-KR" dirty="0" smtClean="0">
                <a:ea typeface="굴림" pitchFamily="50" charset="-127"/>
              </a:rPr>
              <a:t>(100)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double, float:</a:t>
            </a:r>
            <a:r>
              <a:rPr lang="ko-KR" altLang="en-US" dirty="0" err="1" smtClean="0">
                <a:ea typeface="굴림" pitchFamily="50" charset="-127"/>
              </a:rPr>
              <a:t>실수형</a:t>
            </a:r>
            <a:r>
              <a:rPr lang="ko-KR" altLang="en-US" dirty="0" smtClean="0">
                <a:ea typeface="굴림" pitchFamily="50" charset="-127"/>
              </a:rPr>
              <a:t> 데이터</a:t>
            </a:r>
            <a:r>
              <a:rPr lang="en-US" altLang="ko-KR" dirty="0" smtClean="0">
                <a:ea typeface="굴림" pitchFamily="50" charset="-127"/>
              </a:rPr>
              <a:t>(3.141592)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char: </a:t>
            </a:r>
            <a:r>
              <a:rPr lang="ko-KR" altLang="en-US" dirty="0" smtClean="0">
                <a:ea typeface="굴림" pitchFamily="50" charset="-127"/>
              </a:rPr>
              <a:t>문자형 데이터</a:t>
            </a:r>
            <a:r>
              <a:rPr lang="en-US" altLang="ko-KR" dirty="0" smtClean="0">
                <a:ea typeface="굴림" pitchFamily="50" charset="-127"/>
              </a:rPr>
              <a:t>(‘A’, ‘a’, ‘</a:t>
            </a:r>
            <a:r>
              <a:rPr lang="ko-KR" altLang="en-US" dirty="0" smtClean="0">
                <a:ea typeface="굴림" pitchFamily="50" charset="-127"/>
              </a:rPr>
              <a:t>한</a:t>
            </a:r>
            <a:r>
              <a:rPr lang="en-US" altLang="ko-KR" dirty="0" smtClean="0">
                <a:ea typeface="굴림" pitchFamily="50" charset="-127"/>
              </a:rPr>
              <a:t>’)</a:t>
            </a:r>
          </a:p>
        </p:txBody>
      </p:sp>
      <p:pic>
        <p:nvPicPr>
          <p:cNvPr id="1027" name="Picture 3" descr="C:\Users\sec\AppData\Local\Microsoft\Windows\Temporary Internet Files\Content.IE5\KNF6HV1N\MC9003356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28" y="3985248"/>
            <a:ext cx="3120992" cy="20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3" y="4537143"/>
            <a:ext cx="683931" cy="136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8" y="4263314"/>
            <a:ext cx="859328" cy="171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56" y="3911007"/>
            <a:ext cx="1054737" cy="210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다</a:t>
            </a:r>
            <a:r>
              <a:rPr lang="ko-KR" altLang="en-US" sz="3600" dirty="0" smtClean="0">
                <a:latin typeface="+mn-ea"/>
                <a:ea typeface="+mn-ea"/>
              </a:rPr>
              <a:t>양한 </a:t>
            </a:r>
            <a:r>
              <a:rPr lang="ko-KR" altLang="en-US" sz="3600" dirty="0" err="1" smtClean="0">
                <a:latin typeface="+mn-ea"/>
                <a:ea typeface="+mn-ea"/>
              </a:rPr>
              <a:t>자료형이</a:t>
            </a:r>
            <a:r>
              <a:rPr lang="ko-KR" altLang="en-US" sz="3600" dirty="0" smtClean="0">
                <a:latin typeface="+mn-ea"/>
                <a:ea typeface="+mn-ea"/>
              </a:rPr>
              <a:t> 필요한 이유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  <a:latin typeface="Trebuchet MS" pitchFamily="34" charset="0"/>
              </a:rPr>
              <a:t>상자에 </a:t>
            </a:r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물건을 저장하는 것과 같다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08088" y="1291933"/>
            <a:ext cx="33464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241426" y="2006308"/>
            <a:ext cx="38004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628900"/>
            <a:ext cx="8001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82015"/>
            <a:ext cx="7419728" cy="3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5240</TotalTime>
  <Words>1502</Words>
  <Application>Microsoft Office PowerPoint</Application>
  <PresentationFormat>화면 슬라이드 쇼(4:3)</PresentationFormat>
  <Paragraphs>487</Paragraphs>
  <Slides>68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68</vt:i4>
      </vt:variant>
    </vt:vector>
  </HeadingPairs>
  <TitlesOfParts>
    <vt:vector size="88" baseType="lpstr">
      <vt:lpstr>HY강B</vt:lpstr>
      <vt:lpstr>HY얕은샘물M</vt:lpstr>
      <vt:lpstr>HY엽서L</vt:lpstr>
      <vt:lpstr>굴림</vt:lpstr>
      <vt:lpstr>돋움체</vt:lpstr>
      <vt:lpstr>한컴바탕</vt:lpstr>
      <vt:lpstr>휴먼명조</vt:lpstr>
      <vt:lpstr>Arial</vt:lpstr>
      <vt:lpstr>Century Schoolbook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Back-to-school presentation</vt:lpstr>
      <vt:lpstr>가을</vt:lpstr>
      <vt:lpstr>1_Crayons</vt:lpstr>
      <vt:lpstr>3_Crayons</vt:lpstr>
      <vt:lpstr>PowerPoint 프레젠테이션</vt:lpstr>
      <vt:lpstr>이번 장에서 학습할 내용</vt:lpstr>
      <vt:lpstr>변수</vt:lpstr>
      <vt:lpstr>변수를 사용하는 이유</vt:lpstr>
      <vt:lpstr>변수와 상수</vt:lpstr>
      <vt:lpstr>예제: 변수와 상수</vt:lpstr>
      <vt:lpstr>자료형 </vt:lpstr>
      <vt:lpstr>다양한 자료형이 필요한 이유</vt:lpstr>
      <vt:lpstr>자료형 </vt:lpstr>
      <vt:lpstr>자료형의 크기</vt:lpstr>
      <vt:lpstr>예제: 자료형의 크기</vt:lpstr>
      <vt:lpstr>실행 결과</vt:lpstr>
      <vt:lpstr>정수형</vt:lpstr>
      <vt:lpstr>정수형 </vt:lpstr>
      <vt:lpstr>정수형 선언의 예</vt:lpstr>
      <vt:lpstr>정수형의 범위</vt:lpstr>
      <vt:lpstr>예제</vt:lpstr>
      <vt:lpstr>signed, unsigned 수식자 </vt:lpstr>
      <vt:lpstr>unsigned int</vt:lpstr>
      <vt:lpstr>unsigned 수식자</vt:lpstr>
      <vt:lpstr>오버플로우</vt:lpstr>
      <vt:lpstr>오버플로우</vt:lpstr>
      <vt:lpstr>오버플로우</vt:lpstr>
      <vt:lpstr>정수 상수</vt:lpstr>
      <vt:lpstr>10진법, 8진법, 16진법</vt:lpstr>
      <vt:lpstr>예제 </vt:lpstr>
      <vt:lpstr>기호 상수</vt:lpstr>
      <vt:lpstr>기호 상수의 장점</vt:lpstr>
      <vt:lpstr>기호 상수를 만드는 방법 #1</vt:lpstr>
      <vt:lpstr>기호 상수를 만드는 방법 #2</vt:lpstr>
      <vt:lpstr>예제: 기호 상수</vt:lpstr>
      <vt:lpstr>정수 표현 방법</vt:lpstr>
      <vt:lpstr>정수 표현 방법</vt:lpstr>
      <vt:lpstr>음수를 표현하는 첫번째 방법</vt:lpstr>
      <vt:lpstr>컴퓨터는 덧셈만 할 수 있다</vt:lpstr>
      <vt:lpstr>음수를 표현하는 두번째 방법</vt:lpstr>
      <vt:lpstr>2의 보수로 양수와 음수를 더하면</vt:lpstr>
      <vt:lpstr>예제 </vt:lpstr>
      <vt:lpstr>부동소수점형</vt:lpstr>
      <vt:lpstr>실수를 표현하는 방법</vt:lpstr>
      <vt:lpstr>실수를 표현하는 방법</vt:lpstr>
      <vt:lpstr>부동 소수점 형</vt:lpstr>
      <vt:lpstr>예제 </vt:lpstr>
      <vt:lpstr>부동 소수점 상수</vt:lpstr>
      <vt:lpstr>부동 소수점 오버플로우</vt:lpstr>
      <vt:lpstr>부동 소수점 언더플로우</vt:lpstr>
      <vt:lpstr>부동소수점형 사용시 주의사항</vt:lpstr>
      <vt:lpstr>중간 점검</vt:lpstr>
      <vt:lpstr>문자형</vt:lpstr>
      <vt:lpstr>문자형</vt:lpstr>
      <vt:lpstr>아스키 코드표 (일부)</vt:lpstr>
      <vt:lpstr>문자 변수</vt:lpstr>
      <vt:lpstr>예제 </vt:lpstr>
      <vt:lpstr>Quiz</vt:lpstr>
      <vt:lpstr>제어 문자</vt:lpstr>
      <vt:lpstr>제어 문자를 나타내는 방법</vt:lpstr>
      <vt:lpstr>이스케이프 시퀀스</vt:lpstr>
      <vt:lpstr>예제 </vt:lpstr>
      <vt:lpstr>정수형으로서의 char형</vt:lpstr>
      <vt:lpstr>중간 점검</vt:lpstr>
      <vt:lpstr>무엇이 문제일까?</vt:lpstr>
      <vt:lpstr>무엇이 문제일까?</vt:lpstr>
      <vt:lpstr>mini project: 태양빛 도달 시간</vt:lpstr>
      <vt:lpstr>실행 결과 </vt:lpstr>
      <vt:lpstr>힌트</vt:lpstr>
      <vt:lpstr>소스 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467</cp:revision>
  <dcterms:created xsi:type="dcterms:W3CDTF">2007-06-29T06:43:39Z</dcterms:created>
  <dcterms:modified xsi:type="dcterms:W3CDTF">2018-08-23T12:17:06Z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