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0" r:id="rId2"/>
    <p:sldMasterId id="2147483694" r:id="rId3"/>
    <p:sldMasterId id="2147483706" r:id="rId4"/>
    <p:sldMasterId id="2147483719" r:id="rId5"/>
  </p:sldMasterIdLst>
  <p:notesMasterIdLst>
    <p:notesMasterId r:id="rId101"/>
  </p:notesMasterIdLst>
  <p:handoutMasterIdLst>
    <p:handoutMasterId r:id="rId102"/>
  </p:handoutMasterIdLst>
  <p:sldIdLst>
    <p:sldId id="524" r:id="rId6"/>
    <p:sldId id="452" r:id="rId7"/>
    <p:sldId id="525" r:id="rId8"/>
    <p:sldId id="496" r:id="rId9"/>
    <p:sldId id="358" r:id="rId10"/>
    <p:sldId id="408" r:id="rId11"/>
    <p:sldId id="409" r:id="rId12"/>
    <p:sldId id="497" r:id="rId13"/>
    <p:sldId id="458" r:id="rId14"/>
    <p:sldId id="511" r:id="rId15"/>
    <p:sldId id="459" r:id="rId16"/>
    <p:sldId id="498" r:id="rId17"/>
    <p:sldId id="461" r:id="rId18"/>
    <p:sldId id="462" r:id="rId19"/>
    <p:sldId id="463" r:id="rId20"/>
    <p:sldId id="464" r:id="rId21"/>
    <p:sldId id="465" r:id="rId22"/>
    <p:sldId id="514" r:id="rId23"/>
    <p:sldId id="513" r:id="rId24"/>
    <p:sldId id="499" r:id="rId25"/>
    <p:sldId id="466" r:id="rId26"/>
    <p:sldId id="526" r:id="rId27"/>
    <p:sldId id="527" r:id="rId28"/>
    <p:sldId id="528" r:id="rId29"/>
    <p:sldId id="410" r:id="rId30"/>
    <p:sldId id="411" r:id="rId31"/>
    <p:sldId id="515" r:id="rId32"/>
    <p:sldId id="412" r:id="rId33"/>
    <p:sldId id="467" r:id="rId34"/>
    <p:sldId id="413" r:id="rId35"/>
    <p:sldId id="500" r:id="rId36"/>
    <p:sldId id="516" r:id="rId37"/>
    <p:sldId id="518" r:id="rId38"/>
    <p:sldId id="420" r:id="rId39"/>
    <p:sldId id="529" r:id="rId40"/>
    <p:sldId id="530" r:id="rId41"/>
    <p:sldId id="531" r:id="rId42"/>
    <p:sldId id="532" r:id="rId43"/>
    <p:sldId id="533" r:id="rId44"/>
    <p:sldId id="534" r:id="rId45"/>
    <p:sldId id="535" r:id="rId46"/>
    <p:sldId id="536" r:id="rId47"/>
    <p:sldId id="537" r:id="rId48"/>
    <p:sldId id="538" r:id="rId49"/>
    <p:sldId id="539" r:id="rId50"/>
    <p:sldId id="540" r:id="rId51"/>
    <p:sldId id="541" r:id="rId52"/>
    <p:sldId id="542" r:id="rId53"/>
    <p:sldId id="543" r:id="rId54"/>
    <p:sldId id="544" r:id="rId55"/>
    <p:sldId id="550" r:id="rId56"/>
    <p:sldId id="545" r:id="rId57"/>
    <p:sldId id="546" r:id="rId58"/>
    <p:sldId id="547" r:id="rId59"/>
    <p:sldId id="549" r:id="rId60"/>
    <p:sldId id="551" r:id="rId61"/>
    <p:sldId id="552" r:id="rId62"/>
    <p:sldId id="553" r:id="rId63"/>
    <p:sldId id="554" r:id="rId64"/>
    <p:sldId id="555" r:id="rId65"/>
    <p:sldId id="556" r:id="rId66"/>
    <p:sldId id="557" r:id="rId67"/>
    <p:sldId id="558" r:id="rId68"/>
    <p:sldId id="559" r:id="rId69"/>
    <p:sldId id="561" r:id="rId70"/>
    <p:sldId id="565" r:id="rId71"/>
    <p:sldId id="566" r:id="rId72"/>
    <p:sldId id="560" r:id="rId73"/>
    <p:sldId id="567" r:id="rId74"/>
    <p:sldId id="568" r:id="rId75"/>
    <p:sldId id="569" r:id="rId76"/>
    <p:sldId id="570" r:id="rId77"/>
    <p:sldId id="571" r:id="rId78"/>
    <p:sldId id="572" r:id="rId79"/>
    <p:sldId id="423" r:id="rId80"/>
    <p:sldId id="424" r:id="rId81"/>
    <p:sldId id="519" r:id="rId82"/>
    <p:sldId id="425" r:id="rId83"/>
    <p:sldId id="426" r:id="rId84"/>
    <p:sldId id="428" r:id="rId85"/>
    <p:sldId id="429" r:id="rId86"/>
    <p:sldId id="431" r:id="rId87"/>
    <p:sldId id="573" r:id="rId88"/>
    <p:sldId id="508" r:id="rId89"/>
    <p:sldId id="448" r:id="rId90"/>
    <p:sldId id="574" r:id="rId91"/>
    <p:sldId id="449" r:id="rId92"/>
    <p:sldId id="450" r:id="rId93"/>
    <p:sldId id="493" r:id="rId94"/>
    <p:sldId id="451" r:id="rId95"/>
    <p:sldId id="509" r:id="rId96"/>
    <p:sldId id="494" r:id="rId97"/>
    <p:sldId id="495" r:id="rId98"/>
    <p:sldId id="510" r:id="rId99"/>
    <p:sldId id="455" r:id="rId10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CCFF99"/>
    <a:srgbClr val="0000CC"/>
    <a:srgbClr val="89E0FF"/>
    <a:srgbClr val="FF3300"/>
    <a:srgbClr val="FFCCFF"/>
    <a:srgbClr val="FFCC66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523" autoAdjust="0"/>
    <p:restoredTop sz="92218" autoAdjust="0"/>
  </p:normalViewPr>
  <p:slideViewPr>
    <p:cSldViewPr snapToGrid="0">
      <p:cViewPr varScale="1">
        <p:scale>
          <a:sx n="106" d="100"/>
          <a:sy n="106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787D0A88-229B-4C7F-9DF2-2F14C969E3B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9011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0F7F6835-911A-4120-84C9-DBED1238C8D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7603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F6835-911A-4120-84C9-DBED1238C8DF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418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AE02D7-1CF2-41F5-A5A6-CCFFA39B0D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713660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B97DE6-4336-4D43-B1EC-82265B7BF00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142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CF83F-B706-4DC5-9B98-A7A956356C2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925827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361031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8497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 편집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232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891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5666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95896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DB40F-42CD-4165-B3C1-59E6F9CCF93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419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7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905D2-160D-447E-B3A2-0BCE2C8B8B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240393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2607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79455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0043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2404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7501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578387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C818-10A3-4471-8641-85F3700FA5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635963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9098C-FA54-4244-955F-1FBFABE3D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7462171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62A87-9D21-4CB1-9084-9BAF3C0FAC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64187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0E5E-0313-44FB-904E-A8530D27B8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5661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BDB1EE-2B08-4778-AD14-89CE89532E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0624127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2050-4467-4232-9C1F-FE37FA7773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940703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075E-EBE4-4CDE-9B97-6E9552A41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22834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BBA0-DA20-4DAA-A2F3-F6E8E35A3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25558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1A2C-6CAE-451D-8CA1-F2431B2AF9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891526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C02D-6148-46E0-B0A4-488A3F0C7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611311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82DA2-938D-47BA-AD3E-A347D793FF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0928833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DAC2-0B45-4BEE-9594-2F9D748159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298243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093673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587741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58542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8401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8996459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401973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9568773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94652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3926252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0517982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950708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258280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632185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871404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76F9DB-0883-440E-AED3-3EC31652759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337179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5014940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778865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0470536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5713372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9864649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1880076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7225345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013099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780990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833857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3DB40F-42CD-4165-B3C1-59E6F9CCF9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45544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4A11ED-1FD7-43EE-9206-5DCAB7C2F6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71503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ACDEE4-278E-47F1-8B5A-714B1298ECB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29901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A2E991-E061-44B9-AFEA-0A9C0936FB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3241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9E2BCEE-8B7B-49CC-99F3-1371CB0B6F9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607237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8690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765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4990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28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5" name="AutoShape 142"/>
          <p:cNvSpPr>
            <a:spLocks noChangeArrowheads="1"/>
          </p:cNvSpPr>
          <p:nvPr/>
        </p:nvSpPr>
        <p:spPr bwMode="auto">
          <a:xfrm>
            <a:off x="2922494" y="3998259"/>
            <a:ext cx="6221506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제</a:t>
            </a:r>
            <a:r>
              <a:rPr lang="en-US" altLang="ko-KR" sz="40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5</a:t>
            </a:r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장 수식과 연산자</a:t>
            </a:r>
          </a:p>
        </p:txBody>
      </p:sp>
    </p:spTree>
    <p:extLst>
      <p:ext uri="{BB962C8B-B14F-4D97-AF65-F5344CB8AC3E}">
        <p14:creationId xmlns:p14="http://schemas.microsoft.com/office/powerpoint/2010/main" val="33134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산술 </a:t>
            </a:r>
            <a:r>
              <a:rPr lang="ko-KR" altLang="en-US" sz="3600" dirty="0" smtClean="0"/>
              <a:t>연산자의 예</a:t>
            </a:r>
            <a:endParaRPr lang="ko-KR" altLang="en-US" sz="3600" dirty="0"/>
          </a:p>
        </p:txBody>
      </p:sp>
      <p:graphicFrame>
        <p:nvGraphicFramePr>
          <p:cNvPr id="546184" name="Object 39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6628097"/>
              </p:ext>
            </p:extLst>
          </p:nvPr>
        </p:nvGraphicFramePr>
        <p:xfrm>
          <a:off x="1270000" y="1543050"/>
          <a:ext cx="1663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67" name="수식" r:id="rId3" imgW="812520" imgH="190440" progId="Equation.3">
                  <p:embed/>
                </p:oleObj>
              </mc:Choice>
              <mc:Fallback>
                <p:oleObj name="수식" r:id="rId3" imgW="812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543050"/>
                        <a:ext cx="16637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45953" name="Rectangle 161"/>
          <p:cNvSpPr>
            <a:spLocks noChangeArrowheads="1"/>
          </p:cNvSpPr>
          <p:nvPr/>
        </p:nvSpPr>
        <p:spPr bwMode="auto">
          <a:xfrm>
            <a:off x="0" y="4729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545959" name="Rectangle 16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6133" name="Text Box 341"/>
          <p:cNvSpPr txBox="1">
            <a:spLocks noChangeArrowheads="1"/>
          </p:cNvSpPr>
          <p:nvPr/>
        </p:nvSpPr>
        <p:spPr bwMode="auto">
          <a:xfrm>
            <a:off x="1536700" y="4156770"/>
            <a:ext cx="6862763" cy="1200329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참고</a:t>
            </a:r>
            <a:r>
              <a:rPr lang="en-US" altLang="ko-KR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거듭 제곱 연산자는</a:t>
            </a:r>
            <a:r>
              <a:rPr lang="en-US" altLang="ko-KR" dirty="0" smtClean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?</a:t>
            </a:r>
          </a:p>
          <a:p>
            <a:endParaRPr lang="en-US" altLang="ko-KR" dirty="0" smtClean="0">
              <a:solidFill>
                <a:srgbClr val="0000CC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dirty="0" smtClean="0">
                <a:solidFill>
                  <a:srgbClr val="0000CC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</a:t>
            </a:r>
            <a:r>
              <a:rPr lang="ko-KR" altLang="en-US" dirty="0">
                <a:solidFill>
                  <a:srgbClr val="0000CC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에는 거듭 제곱을 나타내는 연산자는 없다</a:t>
            </a:r>
            <a:r>
              <a:rPr lang="en-US" altLang="ko-KR" dirty="0">
                <a:solidFill>
                  <a:srgbClr val="0000CC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r>
              <a:rPr lang="en-US" altLang="ko-KR" dirty="0" smtClean="0">
                <a:solidFill>
                  <a:srgbClr val="0000CC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</a:t>
            </a:r>
            <a:r>
              <a:rPr lang="en-US" altLang="ko-KR" dirty="0">
                <a:solidFill>
                  <a:srgbClr val="0000CC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* x</a:t>
            </a:r>
            <a:r>
              <a:rPr lang="ko-KR" altLang="en-US" dirty="0">
                <a:solidFill>
                  <a:srgbClr val="0000CC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와 같이 단순히 변수를 두 번 곱한다</a:t>
            </a:r>
            <a:r>
              <a:rPr lang="en-US" altLang="ko-KR" dirty="0" smtClean="0">
                <a:solidFill>
                  <a:srgbClr val="0000CC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  <a:r>
              <a:rPr lang="en-US" altLang="ko-KR" dirty="0">
                <a:solidFill>
                  <a:srgbClr val="0000CC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</a:p>
        </p:txBody>
      </p:sp>
      <p:sp>
        <p:nvSpPr>
          <p:cNvPr id="546186" name="Text Box 394"/>
          <p:cNvSpPr txBox="1">
            <a:spLocks noChangeArrowheads="1"/>
          </p:cNvSpPr>
          <p:nvPr/>
        </p:nvSpPr>
        <p:spPr bwMode="auto">
          <a:xfrm>
            <a:off x="4332440" y="1573299"/>
            <a:ext cx="3336657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Lucida Calligraphy" pitchFamily="66" charset="0"/>
                <a:ea typeface="굴림" pitchFamily="50" charset="-127"/>
              </a:rPr>
              <a:t>y = </a:t>
            </a:r>
            <a:r>
              <a:rPr lang="en-US" altLang="ko-KR" sz="2000" dirty="0" smtClean="0">
                <a:latin typeface="Lucida Calligraphy" pitchFamily="66" charset="0"/>
                <a:ea typeface="굴림" pitchFamily="50" charset="-127"/>
              </a:rPr>
              <a:t>m*x </a:t>
            </a:r>
            <a:r>
              <a:rPr lang="en-US" altLang="ko-KR" sz="2000" dirty="0">
                <a:latin typeface="Lucida Calligraphy" pitchFamily="66" charset="0"/>
                <a:ea typeface="굴림" pitchFamily="50" charset="-127"/>
              </a:rPr>
              <a:t>+ </a:t>
            </a:r>
            <a:r>
              <a:rPr lang="en-US" altLang="ko-KR" sz="2000" dirty="0" smtClean="0">
                <a:latin typeface="Lucida Calligraphy" pitchFamily="66" charset="0"/>
                <a:ea typeface="굴림" pitchFamily="50" charset="-127"/>
              </a:rPr>
              <a:t>b</a:t>
            </a:r>
          </a:p>
        </p:txBody>
      </p:sp>
      <p:graphicFrame>
        <p:nvGraphicFramePr>
          <p:cNvPr id="3" name="개체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98936554"/>
              </p:ext>
            </p:extLst>
          </p:nvPr>
        </p:nvGraphicFramePr>
        <p:xfrm>
          <a:off x="1270000" y="2182960"/>
          <a:ext cx="2249846" cy="441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68" name="수식" r:id="rId5" imgW="1168200" imgH="228600" progId="Equation.3">
                  <p:embed/>
                </p:oleObj>
              </mc:Choice>
              <mc:Fallback>
                <p:oleObj name="수식" r:id="rId5" imgW="1168200" imgH="228600" progId="Equation.3">
                  <p:embed/>
                  <p:pic>
                    <p:nvPicPr>
                      <p:cNvPr id="0" name="Object 39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182960"/>
                        <a:ext cx="2249846" cy="441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90092059"/>
              </p:ext>
            </p:extLst>
          </p:nvPr>
        </p:nvGraphicFramePr>
        <p:xfrm>
          <a:off x="1270000" y="2860354"/>
          <a:ext cx="1997075" cy="79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69" name="수식" r:id="rId7" imgW="1015920" imgH="406080" progId="Equation.3">
                  <p:embed/>
                </p:oleObj>
              </mc:Choice>
              <mc:Fallback>
                <p:oleObj name="수식" r:id="rId7" imgW="1015920" imgH="406080" progId="Equation.3">
                  <p:embed/>
                  <p:pic>
                    <p:nvPicPr>
                      <p:cNvPr id="0" name="Object 39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860354"/>
                        <a:ext cx="1997075" cy="79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94"/>
          <p:cNvSpPr txBox="1">
            <a:spLocks noChangeArrowheads="1"/>
          </p:cNvSpPr>
          <p:nvPr/>
        </p:nvSpPr>
        <p:spPr bwMode="auto">
          <a:xfrm>
            <a:off x="4332440" y="2963859"/>
            <a:ext cx="3336657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Lucida Calligraphy" pitchFamily="66" charset="0"/>
                <a:ea typeface="굴림" pitchFamily="50" charset="-127"/>
              </a:rPr>
              <a:t>m </a:t>
            </a:r>
            <a:r>
              <a:rPr lang="en-US" altLang="ko-KR" sz="2000" dirty="0">
                <a:latin typeface="Lucida Calligraphy" pitchFamily="66" charset="0"/>
                <a:ea typeface="굴림" pitchFamily="50" charset="-127"/>
              </a:rPr>
              <a:t>= (x + y + z) / </a:t>
            </a:r>
            <a:r>
              <a:rPr lang="en-US" altLang="ko-KR" sz="2000" dirty="0" smtClean="0">
                <a:latin typeface="Lucida Calligraphy" pitchFamily="66" charset="0"/>
                <a:ea typeface="굴림" pitchFamily="50" charset="-127"/>
              </a:rPr>
              <a:t>3</a:t>
            </a:r>
            <a:endParaRPr lang="en-US" altLang="ko-KR" sz="20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19" name="Text Box 394"/>
          <p:cNvSpPr txBox="1">
            <a:spLocks noChangeArrowheads="1"/>
          </p:cNvSpPr>
          <p:nvPr/>
        </p:nvSpPr>
        <p:spPr bwMode="auto">
          <a:xfrm>
            <a:off x="4332438" y="2238316"/>
            <a:ext cx="3336657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Lucida Calligraphy" pitchFamily="66" charset="0"/>
                <a:ea typeface="굴림" pitchFamily="50" charset="-127"/>
              </a:rPr>
              <a:t>y </a:t>
            </a:r>
            <a:r>
              <a:rPr lang="en-US" altLang="ko-KR" sz="2000" dirty="0">
                <a:latin typeface="Lucida Calligraphy" pitchFamily="66" charset="0"/>
                <a:ea typeface="굴림" pitchFamily="50" charset="-127"/>
              </a:rPr>
              <a:t>= a*x*x + b*x +</a:t>
            </a:r>
            <a:r>
              <a:rPr lang="en-US" altLang="ko-KR" sz="2000" dirty="0" smtClean="0">
                <a:latin typeface="Lucida Calligraphy" pitchFamily="66" charset="0"/>
                <a:ea typeface="굴림" pitchFamily="50" charset="-127"/>
              </a:rPr>
              <a:t>c</a:t>
            </a:r>
          </a:p>
        </p:txBody>
      </p:sp>
      <p:sp>
        <p:nvSpPr>
          <p:cNvPr id="5" name="자유형 4"/>
          <p:cNvSpPr/>
          <p:nvPr/>
        </p:nvSpPr>
        <p:spPr bwMode="auto">
          <a:xfrm>
            <a:off x="2952750" y="1514475"/>
            <a:ext cx="1343025" cy="276709"/>
          </a:xfrm>
          <a:custGeom>
            <a:avLst/>
            <a:gdLst>
              <a:gd name="connsiteX0" fmla="*/ 0 w 1343025"/>
              <a:gd name="connsiteY0" fmla="*/ 152400 h 276709"/>
              <a:gd name="connsiteX1" fmla="*/ 85725 w 1343025"/>
              <a:gd name="connsiteY1" fmla="*/ 114300 h 276709"/>
              <a:gd name="connsiteX2" fmla="*/ 133350 w 1343025"/>
              <a:gd name="connsiteY2" fmla="*/ 76200 h 276709"/>
              <a:gd name="connsiteX3" fmla="*/ 209550 w 1343025"/>
              <a:gd name="connsiteY3" fmla="*/ 57150 h 276709"/>
              <a:gd name="connsiteX4" fmla="*/ 257175 w 1343025"/>
              <a:gd name="connsiteY4" fmla="*/ 38100 h 276709"/>
              <a:gd name="connsiteX5" fmla="*/ 342900 w 1343025"/>
              <a:gd name="connsiteY5" fmla="*/ 19050 h 276709"/>
              <a:gd name="connsiteX6" fmla="*/ 381000 w 1343025"/>
              <a:gd name="connsiteY6" fmla="*/ 9525 h 276709"/>
              <a:gd name="connsiteX7" fmla="*/ 504825 w 1343025"/>
              <a:gd name="connsiteY7" fmla="*/ 0 h 276709"/>
              <a:gd name="connsiteX8" fmla="*/ 752475 w 1343025"/>
              <a:gd name="connsiteY8" fmla="*/ 19050 h 276709"/>
              <a:gd name="connsiteX9" fmla="*/ 781050 w 1343025"/>
              <a:gd name="connsiteY9" fmla="*/ 28575 h 276709"/>
              <a:gd name="connsiteX10" fmla="*/ 866775 w 1343025"/>
              <a:gd name="connsiteY10" fmla="*/ 47625 h 276709"/>
              <a:gd name="connsiteX11" fmla="*/ 904875 w 1343025"/>
              <a:gd name="connsiteY11" fmla="*/ 66675 h 276709"/>
              <a:gd name="connsiteX12" fmla="*/ 952500 w 1343025"/>
              <a:gd name="connsiteY12" fmla="*/ 85725 h 276709"/>
              <a:gd name="connsiteX13" fmla="*/ 981075 w 1343025"/>
              <a:gd name="connsiteY13" fmla="*/ 104775 h 276709"/>
              <a:gd name="connsiteX14" fmla="*/ 1019175 w 1343025"/>
              <a:gd name="connsiteY14" fmla="*/ 123825 h 276709"/>
              <a:gd name="connsiteX15" fmla="*/ 1133475 w 1343025"/>
              <a:gd name="connsiteY15" fmla="*/ 200025 h 276709"/>
              <a:gd name="connsiteX16" fmla="*/ 1171575 w 1343025"/>
              <a:gd name="connsiteY16" fmla="*/ 209550 h 276709"/>
              <a:gd name="connsiteX17" fmla="*/ 1257300 w 1343025"/>
              <a:gd name="connsiteY17" fmla="*/ 247650 h 276709"/>
              <a:gd name="connsiteX18" fmla="*/ 1285875 w 1343025"/>
              <a:gd name="connsiteY18" fmla="*/ 257175 h 276709"/>
              <a:gd name="connsiteX19" fmla="*/ 1343025 w 1343025"/>
              <a:gd name="connsiteY19" fmla="*/ 276225 h 27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43025" h="276709">
                <a:moveTo>
                  <a:pt x="0" y="152400"/>
                </a:moveTo>
                <a:cubicBezTo>
                  <a:pt x="20625" y="144150"/>
                  <a:pt x="65703" y="127648"/>
                  <a:pt x="85725" y="114300"/>
                </a:cubicBezTo>
                <a:cubicBezTo>
                  <a:pt x="102641" y="103023"/>
                  <a:pt x="114891" y="84719"/>
                  <a:pt x="133350" y="76200"/>
                </a:cubicBezTo>
                <a:cubicBezTo>
                  <a:pt x="157122" y="65228"/>
                  <a:pt x="185241" y="66874"/>
                  <a:pt x="209550" y="57150"/>
                </a:cubicBezTo>
                <a:cubicBezTo>
                  <a:pt x="225425" y="50800"/>
                  <a:pt x="240955" y="43507"/>
                  <a:pt x="257175" y="38100"/>
                </a:cubicBezTo>
                <a:cubicBezTo>
                  <a:pt x="280404" y="30357"/>
                  <a:pt x="320252" y="24083"/>
                  <a:pt x="342900" y="19050"/>
                </a:cubicBezTo>
                <a:cubicBezTo>
                  <a:pt x="355679" y="16210"/>
                  <a:pt x="367999" y="11055"/>
                  <a:pt x="381000" y="9525"/>
                </a:cubicBezTo>
                <a:cubicBezTo>
                  <a:pt x="422113" y="4688"/>
                  <a:pt x="463550" y="3175"/>
                  <a:pt x="504825" y="0"/>
                </a:cubicBezTo>
                <a:cubicBezTo>
                  <a:pt x="587322" y="4125"/>
                  <a:pt x="671277" y="1006"/>
                  <a:pt x="752475" y="19050"/>
                </a:cubicBezTo>
                <a:cubicBezTo>
                  <a:pt x="762276" y="21228"/>
                  <a:pt x="771249" y="26397"/>
                  <a:pt x="781050" y="28575"/>
                </a:cubicBezTo>
                <a:cubicBezTo>
                  <a:pt x="824522" y="38235"/>
                  <a:pt x="832138" y="32780"/>
                  <a:pt x="866775" y="47625"/>
                </a:cubicBezTo>
                <a:cubicBezTo>
                  <a:pt x="879826" y="53218"/>
                  <a:pt x="891900" y="60908"/>
                  <a:pt x="904875" y="66675"/>
                </a:cubicBezTo>
                <a:cubicBezTo>
                  <a:pt x="920499" y="73619"/>
                  <a:pt x="937207" y="78079"/>
                  <a:pt x="952500" y="85725"/>
                </a:cubicBezTo>
                <a:cubicBezTo>
                  <a:pt x="962739" y="90845"/>
                  <a:pt x="971136" y="99095"/>
                  <a:pt x="981075" y="104775"/>
                </a:cubicBezTo>
                <a:cubicBezTo>
                  <a:pt x="993403" y="111820"/>
                  <a:pt x="1007361" y="115949"/>
                  <a:pt x="1019175" y="123825"/>
                </a:cubicBezTo>
                <a:cubicBezTo>
                  <a:pt x="1068025" y="156392"/>
                  <a:pt x="1084288" y="181580"/>
                  <a:pt x="1133475" y="200025"/>
                </a:cubicBezTo>
                <a:cubicBezTo>
                  <a:pt x="1145732" y="204622"/>
                  <a:pt x="1158875" y="206375"/>
                  <a:pt x="1171575" y="209550"/>
                </a:cubicBezTo>
                <a:cubicBezTo>
                  <a:pt x="1216858" y="239739"/>
                  <a:pt x="1189290" y="224980"/>
                  <a:pt x="1257300" y="247650"/>
                </a:cubicBezTo>
                <a:cubicBezTo>
                  <a:pt x="1266825" y="250825"/>
                  <a:pt x="1277521" y="251606"/>
                  <a:pt x="1285875" y="257175"/>
                </a:cubicBezTo>
                <a:cubicBezTo>
                  <a:pt x="1322375" y="281509"/>
                  <a:pt x="1303002" y="276225"/>
                  <a:pt x="1343025" y="276225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505200" y="2365062"/>
            <a:ext cx="857250" cy="120963"/>
          </a:xfrm>
          <a:custGeom>
            <a:avLst/>
            <a:gdLst>
              <a:gd name="connsiteX0" fmla="*/ 0 w 857250"/>
              <a:gd name="connsiteY0" fmla="*/ 16188 h 120963"/>
              <a:gd name="connsiteX1" fmla="*/ 647700 w 857250"/>
              <a:gd name="connsiteY1" fmla="*/ 16188 h 120963"/>
              <a:gd name="connsiteX2" fmla="*/ 733425 w 857250"/>
              <a:gd name="connsiteY2" fmla="*/ 54288 h 120963"/>
              <a:gd name="connsiteX3" fmla="*/ 762000 w 857250"/>
              <a:gd name="connsiteY3" fmla="*/ 63813 h 120963"/>
              <a:gd name="connsiteX4" fmla="*/ 828675 w 857250"/>
              <a:gd name="connsiteY4" fmla="*/ 111438 h 120963"/>
              <a:gd name="connsiteX5" fmla="*/ 857250 w 857250"/>
              <a:gd name="connsiteY5" fmla="*/ 120963 h 12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0" h="120963">
                <a:moveTo>
                  <a:pt x="0" y="16188"/>
                </a:moveTo>
                <a:cubicBezTo>
                  <a:pt x="263029" y="-5731"/>
                  <a:pt x="208565" y="-5060"/>
                  <a:pt x="647700" y="16188"/>
                </a:cubicBezTo>
                <a:cubicBezTo>
                  <a:pt x="702113" y="18821"/>
                  <a:pt x="695894" y="35522"/>
                  <a:pt x="733425" y="54288"/>
                </a:cubicBezTo>
                <a:cubicBezTo>
                  <a:pt x="742405" y="58778"/>
                  <a:pt x="752475" y="60638"/>
                  <a:pt x="762000" y="63813"/>
                </a:cubicBezTo>
                <a:cubicBezTo>
                  <a:pt x="770629" y="70285"/>
                  <a:pt x="814747" y="104474"/>
                  <a:pt x="828675" y="111438"/>
                </a:cubicBezTo>
                <a:cubicBezTo>
                  <a:pt x="837655" y="115928"/>
                  <a:pt x="857250" y="120963"/>
                  <a:pt x="857250" y="12096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3228975" y="2861437"/>
            <a:ext cx="1123950" cy="310388"/>
          </a:xfrm>
          <a:custGeom>
            <a:avLst/>
            <a:gdLst>
              <a:gd name="connsiteX0" fmla="*/ 0 w 1123950"/>
              <a:gd name="connsiteY0" fmla="*/ 234188 h 310388"/>
              <a:gd name="connsiteX1" fmla="*/ 95250 w 1123950"/>
              <a:gd name="connsiteY1" fmla="*/ 157988 h 310388"/>
              <a:gd name="connsiteX2" fmla="*/ 180975 w 1123950"/>
              <a:gd name="connsiteY2" fmla="*/ 100838 h 310388"/>
              <a:gd name="connsiteX3" fmla="*/ 209550 w 1123950"/>
              <a:gd name="connsiteY3" fmla="*/ 81788 h 310388"/>
              <a:gd name="connsiteX4" fmla="*/ 247650 w 1123950"/>
              <a:gd name="connsiteY4" fmla="*/ 72263 h 310388"/>
              <a:gd name="connsiteX5" fmla="*/ 276225 w 1123950"/>
              <a:gd name="connsiteY5" fmla="*/ 53213 h 310388"/>
              <a:gd name="connsiteX6" fmla="*/ 371475 w 1123950"/>
              <a:gd name="connsiteY6" fmla="*/ 24638 h 310388"/>
              <a:gd name="connsiteX7" fmla="*/ 514350 w 1123950"/>
              <a:gd name="connsiteY7" fmla="*/ 24638 h 310388"/>
              <a:gd name="connsiteX8" fmla="*/ 600075 w 1123950"/>
              <a:gd name="connsiteY8" fmla="*/ 62738 h 310388"/>
              <a:gd name="connsiteX9" fmla="*/ 666750 w 1123950"/>
              <a:gd name="connsiteY9" fmla="*/ 81788 h 310388"/>
              <a:gd name="connsiteX10" fmla="*/ 695325 w 1123950"/>
              <a:gd name="connsiteY10" fmla="*/ 91313 h 310388"/>
              <a:gd name="connsiteX11" fmla="*/ 752475 w 1123950"/>
              <a:gd name="connsiteY11" fmla="*/ 119888 h 310388"/>
              <a:gd name="connsiteX12" fmla="*/ 800100 w 1123950"/>
              <a:gd name="connsiteY12" fmla="*/ 157988 h 310388"/>
              <a:gd name="connsiteX13" fmla="*/ 828675 w 1123950"/>
              <a:gd name="connsiteY13" fmla="*/ 167513 h 310388"/>
              <a:gd name="connsiteX14" fmla="*/ 904875 w 1123950"/>
              <a:gd name="connsiteY14" fmla="*/ 215138 h 310388"/>
              <a:gd name="connsiteX15" fmla="*/ 942975 w 1123950"/>
              <a:gd name="connsiteY15" fmla="*/ 234188 h 310388"/>
              <a:gd name="connsiteX16" fmla="*/ 971550 w 1123950"/>
              <a:gd name="connsiteY16" fmla="*/ 243713 h 310388"/>
              <a:gd name="connsiteX17" fmla="*/ 1000125 w 1123950"/>
              <a:gd name="connsiteY17" fmla="*/ 262763 h 310388"/>
              <a:gd name="connsiteX18" fmla="*/ 1095375 w 1123950"/>
              <a:gd name="connsiteY18" fmla="*/ 300863 h 310388"/>
              <a:gd name="connsiteX19" fmla="*/ 1123950 w 1123950"/>
              <a:gd name="connsiteY19" fmla="*/ 310388 h 31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23950" h="310388">
                <a:moveTo>
                  <a:pt x="0" y="234188"/>
                </a:moveTo>
                <a:cubicBezTo>
                  <a:pt x="102593" y="131595"/>
                  <a:pt x="14394" y="207745"/>
                  <a:pt x="95250" y="157988"/>
                </a:cubicBezTo>
                <a:cubicBezTo>
                  <a:pt x="124498" y="139989"/>
                  <a:pt x="152400" y="119888"/>
                  <a:pt x="180975" y="100838"/>
                </a:cubicBezTo>
                <a:cubicBezTo>
                  <a:pt x="190500" y="94488"/>
                  <a:pt x="198444" y="84564"/>
                  <a:pt x="209550" y="81788"/>
                </a:cubicBezTo>
                <a:lnTo>
                  <a:pt x="247650" y="72263"/>
                </a:lnTo>
                <a:cubicBezTo>
                  <a:pt x="257175" y="65913"/>
                  <a:pt x="265764" y="57862"/>
                  <a:pt x="276225" y="53213"/>
                </a:cubicBezTo>
                <a:cubicBezTo>
                  <a:pt x="306040" y="39962"/>
                  <a:pt x="339810" y="32554"/>
                  <a:pt x="371475" y="24638"/>
                </a:cubicBezTo>
                <a:cubicBezTo>
                  <a:pt x="429862" y="-14287"/>
                  <a:pt x="396608" y="-1527"/>
                  <a:pt x="514350" y="24638"/>
                </a:cubicBezTo>
                <a:cubicBezTo>
                  <a:pt x="602815" y="44297"/>
                  <a:pt x="543131" y="34266"/>
                  <a:pt x="600075" y="62738"/>
                </a:cubicBezTo>
                <a:cubicBezTo>
                  <a:pt x="615300" y="70351"/>
                  <a:pt x="652508" y="77719"/>
                  <a:pt x="666750" y="81788"/>
                </a:cubicBezTo>
                <a:cubicBezTo>
                  <a:pt x="676404" y="84546"/>
                  <a:pt x="686345" y="86823"/>
                  <a:pt x="695325" y="91313"/>
                </a:cubicBezTo>
                <a:cubicBezTo>
                  <a:pt x="769183" y="128242"/>
                  <a:pt x="680651" y="95947"/>
                  <a:pt x="752475" y="119888"/>
                </a:cubicBezTo>
                <a:cubicBezTo>
                  <a:pt x="768350" y="132588"/>
                  <a:pt x="782860" y="147213"/>
                  <a:pt x="800100" y="157988"/>
                </a:cubicBezTo>
                <a:cubicBezTo>
                  <a:pt x="808614" y="163309"/>
                  <a:pt x="819861" y="162705"/>
                  <a:pt x="828675" y="167513"/>
                </a:cubicBezTo>
                <a:cubicBezTo>
                  <a:pt x="854971" y="181856"/>
                  <a:pt x="878084" y="201743"/>
                  <a:pt x="904875" y="215138"/>
                </a:cubicBezTo>
                <a:cubicBezTo>
                  <a:pt x="917575" y="221488"/>
                  <a:pt x="929924" y="228595"/>
                  <a:pt x="942975" y="234188"/>
                </a:cubicBezTo>
                <a:cubicBezTo>
                  <a:pt x="952203" y="238143"/>
                  <a:pt x="962570" y="239223"/>
                  <a:pt x="971550" y="243713"/>
                </a:cubicBezTo>
                <a:cubicBezTo>
                  <a:pt x="981789" y="248833"/>
                  <a:pt x="990186" y="257083"/>
                  <a:pt x="1000125" y="262763"/>
                </a:cubicBezTo>
                <a:cubicBezTo>
                  <a:pt x="1039367" y="285187"/>
                  <a:pt x="1048539" y="285251"/>
                  <a:pt x="1095375" y="300863"/>
                </a:cubicBezTo>
                <a:lnTo>
                  <a:pt x="1123950" y="310388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47850" name="Picture 10" descr="C:\Users\chun\AppData\Local\Microsoft\Windows\Temporary Internet Files\Content.IE5\KRYSJJ94\MC900416502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40" y="4156770"/>
            <a:ext cx="853135" cy="81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827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186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정수 사칙 연산 </a:t>
            </a:r>
            <a:endParaRPr lang="ko-KR" altLang="en-US" sz="3600" dirty="0"/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635952" y="1090795"/>
            <a:ext cx="8259889" cy="554812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&gt;</a:t>
            </a:r>
          </a:p>
          <a:p>
            <a:endParaRPr lang="en-US" altLang="ko-KR" sz="1600" dirty="0">
              <a:solidFill>
                <a:srgbClr val="A31515"/>
              </a:solidFill>
              <a:latin typeface="Trebuchet MS"/>
            </a:endParaRPr>
          </a:p>
          <a:p>
            <a:r>
              <a:rPr lang="en-US" altLang="ko-KR" sz="1600" dirty="0" err="1" smtClean="0">
                <a:solidFill>
                  <a:srgbClr val="0000FF"/>
                </a:solidFill>
                <a:latin typeface="Trebuchet MS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 main(void)</a:t>
            </a:r>
            <a:endParaRPr lang="en-US" altLang="ko-KR" sz="1600" dirty="0">
              <a:solidFill>
                <a:srgbClr val="000000"/>
              </a:solidFill>
              <a:latin typeface="Trebuchet MS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x, y, result;</a:t>
            </a:r>
          </a:p>
          <a:p>
            <a:r>
              <a:rPr lang="ko-KR" altLang="en-US" sz="1600" dirty="0" smtClean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Trebuchet MS"/>
              </a:rPr>
              <a:t>두개의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</a:rPr>
              <a:t> 정수를 입력하시오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: ");</a:t>
            </a:r>
          </a:p>
          <a:p>
            <a:r>
              <a:rPr lang="es-ES" altLang="ko-KR" sz="1600" dirty="0" smtClean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scanf(</a:t>
            </a:r>
            <a:r>
              <a:rPr lang="es-ES" altLang="ko-KR" sz="1600" dirty="0">
                <a:solidFill>
                  <a:srgbClr val="A31515"/>
                </a:solidFill>
                <a:latin typeface="Trebuchet MS"/>
              </a:rPr>
              <a:t>"%d %d"</a:t>
            </a:r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, &amp;x, &amp;y);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result = x + y;		</a:t>
            </a:r>
            <a:endParaRPr lang="en-US" altLang="ko-KR" sz="1600" dirty="0">
              <a:solidFill>
                <a:srgbClr val="008000"/>
              </a:solidFill>
              <a:latin typeface="Trebuchet MS"/>
            </a:endParaRPr>
          </a:p>
          <a:p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/>
              </a:rPr>
              <a:t>"%d + %d = %d"</a:t>
            </a:r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, x, y, result);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result = x - y;		</a:t>
            </a:r>
            <a:r>
              <a:rPr lang="en-US" altLang="ko-KR" sz="1600" dirty="0">
                <a:solidFill>
                  <a:srgbClr val="008000"/>
                </a:solidFill>
                <a:latin typeface="Trebuchet MS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/>
              </a:rPr>
              <a:t>뺄셈 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/>
              </a:rPr>
              <a:t>"%d - %d = %d"</a:t>
            </a:r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, x, y, result);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result = x * y;		</a:t>
            </a:r>
            <a:r>
              <a:rPr lang="en-US" altLang="ko-KR" sz="1600" dirty="0">
                <a:solidFill>
                  <a:srgbClr val="008000"/>
                </a:solidFill>
                <a:latin typeface="Trebuchet MS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/>
              </a:rPr>
              <a:t>곱셈 </a:t>
            </a:r>
          </a:p>
          <a:p>
            <a:r>
              <a:rPr lang="es-ES" altLang="ko-KR" sz="1600" dirty="0" smtClean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printf(</a:t>
            </a:r>
            <a:r>
              <a:rPr lang="es-ES" altLang="ko-KR" sz="1600" dirty="0">
                <a:solidFill>
                  <a:srgbClr val="A31515"/>
                </a:solidFill>
                <a:latin typeface="Trebuchet MS"/>
              </a:rPr>
              <a:t>"%d + %d = %d"</a:t>
            </a:r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, x, y, result);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result = x / y;		</a:t>
            </a:r>
            <a:r>
              <a:rPr lang="en-US" altLang="ko-KR" sz="1600" dirty="0">
                <a:solidFill>
                  <a:srgbClr val="008000"/>
                </a:solidFill>
                <a:latin typeface="Trebuchet MS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/>
              </a:rPr>
              <a:t>나눗셈 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/>
              </a:rPr>
              <a:t>"%d / %d = %d"</a:t>
            </a:r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, x, y, result);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result = x % y;		</a:t>
            </a:r>
            <a:r>
              <a:rPr lang="en-US" altLang="ko-KR" sz="1600" dirty="0">
                <a:solidFill>
                  <a:srgbClr val="008000"/>
                </a:solidFill>
                <a:latin typeface="Trebuchet MS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/>
              </a:rPr>
              <a:t>나머지 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/>
              </a:rPr>
              <a:t>"%d %% %d = %d"</a:t>
            </a:r>
            <a:r>
              <a:rPr lang="es-ES" altLang="ko-KR" sz="1600" dirty="0">
                <a:solidFill>
                  <a:srgbClr val="000000"/>
                </a:solidFill>
                <a:latin typeface="Trebuchet MS"/>
              </a:rPr>
              <a:t>, x, y, result);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</a:endParaRPr>
          </a:p>
          <a:p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6035353" y="2006212"/>
            <a:ext cx="501181" cy="573976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5693969" y="2006212"/>
            <a:ext cx="341384" cy="573976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7290298" y="2000227"/>
            <a:ext cx="501181" cy="573976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2" name="Freeform 6"/>
          <p:cNvSpPr>
            <a:spLocks/>
          </p:cNvSpPr>
          <p:nvPr/>
        </p:nvSpPr>
        <p:spPr bwMode="auto">
          <a:xfrm>
            <a:off x="6948329" y="2000227"/>
            <a:ext cx="341384" cy="573976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5791429" y="1743688"/>
            <a:ext cx="70754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  <a:ea typeface="굴림" pitchFamily="50" charset="-127"/>
              </a:rPr>
              <a:t>7</a:t>
            </a:r>
            <a:endParaRPr kumimoji="1" lang="en-US" altLang="ko-KR" sz="36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58" name="Freeform 9"/>
          <p:cNvSpPr>
            <a:spLocks/>
          </p:cNvSpPr>
          <p:nvPr/>
        </p:nvSpPr>
        <p:spPr bwMode="auto">
          <a:xfrm>
            <a:off x="5693969" y="2149706"/>
            <a:ext cx="501181" cy="670559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0"/>
                </a:schemeClr>
              </a:gs>
              <a:gs pos="100000">
                <a:srgbClr val="FFCCFF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9" name="Freeform 8"/>
          <p:cNvSpPr>
            <a:spLocks/>
          </p:cNvSpPr>
          <p:nvPr/>
        </p:nvSpPr>
        <p:spPr bwMode="auto">
          <a:xfrm>
            <a:off x="6195150" y="2149706"/>
            <a:ext cx="341384" cy="670559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0"/>
                </a:schemeClr>
              </a:gs>
              <a:gs pos="100000">
                <a:srgbClr val="FFCCFF"/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743746" y="2218557"/>
            <a:ext cx="21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Lucida Calligraphy" pitchFamily="66" charset="0"/>
              </a:rPr>
              <a:t>x</a:t>
            </a:r>
            <a:endParaRPr lang="ko-KR" altLang="en-US" sz="2800" dirty="0">
              <a:latin typeface="Lucida Calligraphy" pitchFamily="66" charset="0"/>
            </a:endParaRPr>
          </a:p>
        </p:txBody>
      </p: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6984711" y="1743687"/>
            <a:ext cx="745859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  <a:ea typeface="굴림" pitchFamily="50" charset="-127"/>
              </a:rPr>
              <a:t>4</a:t>
            </a:r>
            <a:endParaRPr kumimoji="1" lang="en-US" altLang="ko-KR" sz="36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63" name="Freeform 9"/>
          <p:cNvSpPr>
            <a:spLocks/>
          </p:cNvSpPr>
          <p:nvPr/>
        </p:nvSpPr>
        <p:spPr bwMode="auto">
          <a:xfrm>
            <a:off x="6948328" y="2129134"/>
            <a:ext cx="501181" cy="670559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rgbClr val="CCFF99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4" name="Freeform 8"/>
          <p:cNvSpPr>
            <a:spLocks/>
          </p:cNvSpPr>
          <p:nvPr/>
        </p:nvSpPr>
        <p:spPr bwMode="auto">
          <a:xfrm>
            <a:off x="7447590" y="2136714"/>
            <a:ext cx="341384" cy="670559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rgbClr val="CCFF99"/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955699" y="2249572"/>
            <a:ext cx="320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Lucida Calligraphy" pitchFamily="66" charset="0"/>
              </a:rPr>
              <a:t>y</a:t>
            </a:r>
            <a:endParaRPr lang="ko-KR" altLang="en-US" sz="2800" dirty="0">
              <a:latin typeface="Lucida Calligraphy" pitchFamily="66" charset="0"/>
            </a:endParaRPr>
          </a:p>
        </p:txBody>
      </p:sp>
      <p:grpSp>
        <p:nvGrpSpPr>
          <p:cNvPr id="529" name="그룹 528"/>
          <p:cNvGrpSpPr/>
          <p:nvPr/>
        </p:nvGrpSpPr>
        <p:grpSpPr>
          <a:xfrm>
            <a:off x="5451766" y="4090301"/>
            <a:ext cx="3590770" cy="2686139"/>
            <a:chOff x="1264444" y="1662113"/>
            <a:chExt cx="4895850" cy="3916362"/>
          </a:xfrm>
        </p:grpSpPr>
        <p:sp>
          <p:nvSpPr>
            <p:cNvPr id="53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693969" y="4413281"/>
            <a:ext cx="31253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 err="1">
                <a:solidFill>
                  <a:schemeClr val="bg1"/>
                </a:solidFill>
              </a:rPr>
              <a:t>두개의</a:t>
            </a:r>
            <a:r>
              <a:rPr lang="ko-KR" altLang="en-US" sz="1600" i="1" dirty="0">
                <a:solidFill>
                  <a:schemeClr val="bg1"/>
                </a:solidFill>
              </a:rPr>
              <a:t> 정수를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7 4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7 + 4 = 11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7 - 4 = 3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7 + 4 = 28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7 / 4 = 1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7 % 4 = 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나눗셈 연산자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/>
              <a:t>정수형끼리의 나눗셈에서는 결과가 정수형으로 생성하고 부동소수점형끼리는 부동소수점 값을 생성된다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정수형끼리의 나눗셈에서는 소수점 이하는 버려진다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grpSp>
        <p:nvGrpSpPr>
          <p:cNvPr id="13316" name="Group 30"/>
          <p:cNvGrpSpPr>
            <a:grpSpLocks/>
          </p:cNvGrpSpPr>
          <p:nvPr/>
        </p:nvGrpSpPr>
        <p:grpSpPr bwMode="auto">
          <a:xfrm>
            <a:off x="7651750" y="4940300"/>
            <a:ext cx="1082675" cy="1290638"/>
            <a:chOff x="3208" y="1586"/>
            <a:chExt cx="1395" cy="1617"/>
          </a:xfrm>
        </p:grpSpPr>
        <p:sp>
          <p:nvSpPr>
            <p:cNvPr id="13319" name="Freeform 31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0" name="Freeform 32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1" name="Freeform 33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2" name="Freeform 34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3" name="Freeform 35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4" name="Freeform 36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5" name="Freeform 37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6" name="Freeform 38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7" name="Freeform 39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8" name="Freeform 40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9" name="Freeform 41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0" name="Freeform 42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1" name="Freeform 43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2" name="Freeform 44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3" name="Freeform 45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4" name="Freeform 46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5" name="Freeform 47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6" name="Freeform 48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7" name="Freeform 49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8" name="Freeform 50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9" name="Freeform 51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0" name="Freeform 52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1" name="Freeform 53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2" name="Freeform 54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3" name="Freeform 55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4" name="Freeform 56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5" name="Freeform 57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6" name="Freeform 58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7" name="Freeform 59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8" name="Freeform 60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9" name="Freeform 61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0" name="Freeform 62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1" name="Freeform 63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317" name="AutoShape 64"/>
          <p:cNvSpPr>
            <a:spLocks noChangeArrowheads="1"/>
          </p:cNvSpPr>
          <p:nvPr/>
        </p:nvSpPr>
        <p:spPr bwMode="auto">
          <a:xfrm>
            <a:off x="7085013" y="3284538"/>
            <a:ext cx="1530350" cy="1319212"/>
          </a:xfrm>
          <a:prstGeom prst="wedgeEllipseCallout">
            <a:avLst>
              <a:gd name="adj1" fmla="val 38694"/>
              <a:gd name="adj2" fmla="val -2581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>
                <a:solidFill>
                  <a:schemeClr val="tx2"/>
                </a:solidFill>
                <a:latin typeface="+mj-ea"/>
                <a:ea typeface="+mj-ea"/>
              </a:rPr>
              <a:t>형변환에서 자세히 학습합니다</a:t>
            </a:r>
            <a:r>
              <a:rPr lang="en-US" altLang="ko-KR" sz="1400">
                <a:solidFill>
                  <a:schemeClr val="tx2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13318" name="Picture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2886075"/>
            <a:ext cx="59721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76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실수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사칙 연산</a:t>
            </a:r>
            <a:endParaRPr lang="ko-KR" altLang="en-US" sz="3600" dirty="0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480469" y="1090431"/>
            <a:ext cx="8421709" cy="506257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endParaRPr lang="en-US" altLang="ko-KR" sz="1600" dirty="0" smtClean="0">
              <a:solidFill>
                <a:srgbClr val="0000FF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main()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x, y, result;</a:t>
            </a:r>
          </a:p>
          <a:p>
            <a:endParaRPr lang="ko-KR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두개의</a:t>
            </a:r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실수를 입력하시오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");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scanf(</a:t>
            </a:r>
            <a:r>
              <a:rPr lang="es-E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"%lf %lf"</a:t>
            </a:r>
            <a:r>
              <a:rPr lang="es-E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&amp;x, &amp;y);</a:t>
            </a:r>
          </a:p>
          <a:p>
            <a:endParaRPr lang="ko-KR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result = x + y;	</a:t>
            </a:r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덧셈 연산을 하여서 결과를 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result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에 대입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"%f / %f = %f"</a:t>
            </a:r>
            <a:r>
              <a:rPr lang="es-E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x, y, result);</a:t>
            </a:r>
          </a:p>
          <a:p>
            <a:endParaRPr lang="en-US" altLang="ko-KR" sz="1600" dirty="0" smtClea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ko-KR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...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result = x / y;		</a:t>
            </a:r>
            <a:endParaRPr lang="en-US" altLang="ko-KR" sz="1600" dirty="0">
              <a:solidFill>
                <a:srgbClr val="008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s-E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printf(</a:t>
            </a:r>
            <a:r>
              <a:rPr lang="es-E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"%f / %f = %f"</a:t>
            </a:r>
            <a:r>
              <a:rPr lang="es-E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x, y, result);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324350" y="4599519"/>
            <a:ext cx="4653269" cy="2276475"/>
            <a:chOff x="1264444" y="1662113"/>
            <a:chExt cx="4895850" cy="3916362"/>
          </a:xfrm>
        </p:grpSpPr>
        <p:sp>
          <p:nvSpPr>
            <p:cNvPr id="1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786056" y="4859892"/>
            <a:ext cx="36916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 err="1">
                <a:solidFill>
                  <a:schemeClr val="bg1"/>
                </a:solidFill>
              </a:rPr>
              <a:t>두개의</a:t>
            </a:r>
            <a:r>
              <a:rPr lang="ko-KR" altLang="en-US" sz="1600" i="1" dirty="0">
                <a:solidFill>
                  <a:schemeClr val="bg1"/>
                </a:solidFill>
              </a:rPr>
              <a:t> 실수를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7 4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7.000000 + 4.000000 = 11.000000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7.000000 - 4.000000 = 3.000000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7.000000 + 4.000000 = 28.000000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7.000000 / 4.000000 = 1.750000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7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나머지 연산자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>
                <a:latin typeface="Trebuchet MS" pitchFamily="34" charset="0"/>
              </a:rPr>
              <a:t>나머지 연산자</a:t>
            </a:r>
            <a:r>
              <a:rPr lang="en-US" altLang="ko-KR">
                <a:latin typeface="Trebuchet MS" pitchFamily="34" charset="0"/>
              </a:rPr>
              <a:t>(modulus operator)</a:t>
            </a:r>
            <a:r>
              <a:rPr lang="ko-KR" altLang="en-US">
                <a:latin typeface="Trebuchet MS" pitchFamily="34" charset="0"/>
              </a:rPr>
              <a:t>는 첫 번째 피연산자를 두 번째 피연산자로 나누었을 경우의 나머지를 계산</a:t>
            </a:r>
          </a:p>
          <a:p>
            <a:pPr lvl="1"/>
            <a:r>
              <a:rPr lang="en-US" altLang="ko-KR">
                <a:latin typeface="Trebuchet MS" pitchFamily="34" charset="0"/>
              </a:rPr>
              <a:t>10 % 2</a:t>
            </a:r>
            <a:r>
              <a:rPr lang="ko-KR" altLang="en-US">
                <a:latin typeface="Trebuchet MS" pitchFamily="34" charset="0"/>
              </a:rPr>
              <a:t>는 </a:t>
            </a:r>
            <a:r>
              <a:rPr lang="en-US" altLang="ko-KR">
                <a:latin typeface="Trebuchet MS" pitchFamily="34" charset="0"/>
              </a:rPr>
              <a:t>0</a:t>
            </a:r>
            <a:r>
              <a:rPr lang="ko-KR" altLang="en-US">
                <a:latin typeface="Trebuchet MS" pitchFamily="34" charset="0"/>
              </a:rPr>
              <a:t>이다</a:t>
            </a:r>
            <a:r>
              <a:rPr lang="en-US" altLang="ko-KR">
                <a:latin typeface="Trebuchet MS" pitchFamily="34" charset="0"/>
              </a:rPr>
              <a:t>.</a:t>
            </a:r>
          </a:p>
          <a:p>
            <a:pPr lvl="1"/>
            <a:r>
              <a:rPr lang="en-US" altLang="ko-KR">
                <a:latin typeface="Trebuchet MS" pitchFamily="34" charset="0"/>
              </a:rPr>
              <a:t>5 % 7</a:t>
            </a:r>
            <a:r>
              <a:rPr lang="ko-KR" altLang="en-US">
                <a:latin typeface="Trebuchet MS" pitchFamily="34" charset="0"/>
              </a:rPr>
              <a:t>는 </a:t>
            </a:r>
            <a:r>
              <a:rPr lang="en-US" altLang="ko-KR">
                <a:latin typeface="Trebuchet MS" pitchFamily="34" charset="0"/>
              </a:rPr>
              <a:t>5</a:t>
            </a:r>
            <a:r>
              <a:rPr lang="ko-KR" altLang="en-US">
                <a:latin typeface="Trebuchet MS" pitchFamily="34" charset="0"/>
              </a:rPr>
              <a:t>이다</a:t>
            </a:r>
            <a:r>
              <a:rPr lang="en-US" altLang="ko-KR">
                <a:latin typeface="Trebuchet MS" pitchFamily="34" charset="0"/>
              </a:rPr>
              <a:t>.</a:t>
            </a:r>
          </a:p>
          <a:p>
            <a:pPr lvl="1"/>
            <a:r>
              <a:rPr lang="en-US" altLang="ko-KR">
                <a:latin typeface="Trebuchet MS" pitchFamily="34" charset="0"/>
              </a:rPr>
              <a:t>30 % 9</a:t>
            </a:r>
            <a:r>
              <a:rPr lang="ko-KR" altLang="en-US">
                <a:latin typeface="Trebuchet MS" pitchFamily="34" charset="0"/>
              </a:rPr>
              <a:t>는 </a:t>
            </a:r>
            <a:r>
              <a:rPr lang="en-US" altLang="ko-KR">
                <a:latin typeface="Trebuchet MS" pitchFamily="34" charset="0"/>
              </a:rPr>
              <a:t>3</a:t>
            </a:r>
            <a:r>
              <a:rPr lang="ko-KR" altLang="en-US">
                <a:latin typeface="Trebuchet MS" pitchFamily="34" charset="0"/>
              </a:rPr>
              <a:t>이다</a:t>
            </a:r>
            <a:r>
              <a:rPr lang="en-US" altLang="ko-KR">
                <a:latin typeface="Trebuchet MS" pitchFamily="34" charset="0"/>
              </a:rPr>
              <a:t>.</a:t>
            </a:r>
          </a:p>
          <a:p>
            <a:pPr lvl="1"/>
            <a:endParaRPr lang="en-US" altLang="ko-KR">
              <a:latin typeface="Trebuchet MS" pitchFamily="34" charset="0"/>
            </a:endParaRPr>
          </a:p>
          <a:p>
            <a:r>
              <a:rPr lang="ko-KR" altLang="en-US">
                <a:latin typeface="Trebuchet MS" pitchFamily="34" charset="0"/>
              </a:rPr>
              <a:t>나머지 연산자를 이용한 짝수와 홀수를 구분</a:t>
            </a:r>
          </a:p>
          <a:p>
            <a:pPr lvl="1"/>
            <a:r>
              <a:rPr lang="en-US" altLang="ko-KR">
                <a:latin typeface="Trebuchet MS" pitchFamily="34" charset="0"/>
              </a:rPr>
              <a:t>x % 2</a:t>
            </a:r>
            <a:r>
              <a:rPr lang="ko-KR" altLang="en-US">
                <a:latin typeface="Trebuchet MS" pitchFamily="34" charset="0"/>
              </a:rPr>
              <a:t>가 </a:t>
            </a:r>
            <a:r>
              <a:rPr lang="en-US" altLang="ko-KR">
                <a:latin typeface="Trebuchet MS" pitchFamily="34" charset="0"/>
              </a:rPr>
              <a:t>0</a:t>
            </a:r>
            <a:r>
              <a:rPr lang="ko-KR" altLang="en-US">
                <a:latin typeface="Trebuchet MS" pitchFamily="34" charset="0"/>
              </a:rPr>
              <a:t>이면 짝수</a:t>
            </a:r>
          </a:p>
          <a:p>
            <a:pPr lvl="1"/>
            <a:endParaRPr lang="ko-KR" altLang="en-US">
              <a:latin typeface="Trebuchet MS" pitchFamily="34" charset="0"/>
            </a:endParaRPr>
          </a:p>
          <a:p>
            <a:r>
              <a:rPr lang="ko-KR" altLang="en-US">
                <a:latin typeface="Trebuchet MS" pitchFamily="34" charset="0"/>
              </a:rPr>
              <a:t>나머지 연산자를 이용한 </a:t>
            </a:r>
            <a:r>
              <a:rPr lang="en-US" altLang="ko-KR">
                <a:latin typeface="Trebuchet MS" pitchFamily="34" charset="0"/>
              </a:rPr>
              <a:t>5</a:t>
            </a:r>
            <a:r>
              <a:rPr lang="ko-KR" altLang="en-US">
                <a:latin typeface="Trebuchet MS" pitchFamily="34" charset="0"/>
              </a:rPr>
              <a:t>의 배수 판단</a:t>
            </a:r>
          </a:p>
          <a:p>
            <a:pPr lvl="1"/>
            <a:r>
              <a:rPr lang="en-US" altLang="ko-KR">
                <a:latin typeface="Trebuchet MS" pitchFamily="34" charset="0"/>
              </a:rPr>
              <a:t>x % 5</a:t>
            </a:r>
            <a:r>
              <a:rPr lang="ko-KR" altLang="en-US">
                <a:latin typeface="Trebuchet MS" pitchFamily="34" charset="0"/>
              </a:rPr>
              <a:t>가 </a:t>
            </a:r>
            <a:r>
              <a:rPr lang="en-US" altLang="ko-KR">
                <a:latin typeface="Trebuchet MS" pitchFamily="34" charset="0"/>
              </a:rPr>
              <a:t>0</a:t>
            </a:r>
            <a:r>
              <a:rPr lang="ko-KR" altLang="en-US">
                <a:latin typeface="Trebuchet MS" pitchFamily="34" charset="0"/>
              </a:rPr>
              <a:t>이면 </a:t>
            </a:r>
            <a:r>
              <a:rPr lang="en-US" altLang="ko-KR">
                <a:latin typeface="Trebuchet MS" pitchFamily="34" charset="0"/>
              </a:rPr>
              <a:t>5</a:t>
            </a:r>
            <a:r>
              <a:rPr lang="ko-KR" altLang="en-US">
                <a:latin typeface="Trebuchet MS" pitchFamily="34" charset="0"/>
              </a:rPr>
              <a:t>의 배수</a:t>
            </a:r>
          </a:p>
        </p:txBody>
      </p:sp>
      <p:grpSp>
        <p:nvGrpSpPr>
          <p:cNvPr id="601092" name="Group 4"/>
          <p:cNvGrpSpPr>
            <a:grpSpLocks/>
          </p:cNvGrpSpPr>
          <p:nvPr/>
        </p:nvGrpSpPr>
        <p:grpSpPr bwMode="auto">
          <a:xfrm>
            <a:off x="7134225" y="4278313"/>
            <a:ext cx="1082675" cy="1290637"/>
            <a:chOff x="3208" y="1586"/>
            <a:chExt cx="1395" cy="1617"/>
          </a:xfrm>
        </p:grpSpPr>
        <p:sp>
          <p:nvSpPr>
            <p:cNvPr id="601093" name="Freeform 5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094" name="Freeform 6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095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096" name="Freeform 8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097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098" name="Freeform 10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099" name="Freeform 11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00" name="Freeform 12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01" name="Freeform 13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02" name="Freeform 14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03" name="Freeform 15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04" name="Freeform 16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05" name="Freeform 17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06" name="Freeform 18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07" name="Freeform 19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08" name="Freeform 20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09" name="Freeform 21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10" name="Freeform 22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11" name="Freeform 23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12" name="Freeform 24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13" name="Freeform 25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14" name="Freeform 26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15" name="Freeform 27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16" name="Freeform 28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17" name="Freeform 29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18" name="Freeform 30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19" name="Freeform 31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20" name="Freeform 32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21" name="Freeform 33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22" name="Freeform 34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23" name="Freeform 35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24" name="Freeform 36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1125" name="Freeform 37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9" name="AutoShape 67"/>
          <p:cNvSpPr>
            <a:spLocks noChangeArrowheads="1"/>
          </p:cNvSpPr>
          <p:nvPr/>
        </p:nvSpPr>
        <p:spPr bwMode="auto">
          <a:xfrm>
            <a:off x="6610831" y="2572124"/>
            <a:ext cx="1511677" cy="1354417"/>
          </a:xfrm>
          <a:prstGeom prst="wedgeEllipseCallout">
            <a:avLst>
              <a:gd name="adj1" fmla="val 27587"/>
              <a:gd name="adj2" fmla="val 6284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ko-KR" altLang="en-US" smtClean="0">
                <a:solidFill>
                  <a:schemeClr val="tx2"/>
                </a:solidFill>
                <a:latin typeface="+mj-ea"/>
                <a:ea typeface="+mj-ea"/>
              </a:rPr>
              <a:t>아주 </a:t>
            </a:r>
            <a:endParaRPr lang="en-US" altLang="ko-KR" smtClean="0">
              <a:solidFill>
                <a:schemeClr val="tx2"/>
              </a:solidFill>
              <a:latin typeface="+mj-ea"/>
              <a:ea typeface="+mj-ea"/>
            </a:endParaRPr>
          </a:p>
          <a:p>
            <a:pPr algn="ctr"/>
            <a:r>
              <a:rPr lang="ko-KR" altLang="en-US" smtClean="0">
                <a:solidFill>
                  <a:schemeClr val="tx2"/>
                </a:solidFill>
                <a:latin typeface="+mj-ea"/>
                <a:ea typeface="+mj-ea"/>
              </a:rPr>
              <a:t>유용한 연산자 입니다</a:t>
            </a:r>
            <a:r>
              <a:rPr lang="en-US" altLang="ko-KR" smtClean="0">
                <a:solidFill>
                  <a:schemeClr val="tx2"/>
                </a:solidFill>
                <a:latin typeface="+mj-ea"/>
                <a:ea typeface="+mj-ea"/>
              </a:rPr>
              <a:t>. </a:t>
            </a:r>
            <a:endParaRPr lang="en-US" altLang="ko-KR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092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나머지 연산자</a:t>
            </a:r>
          </a:p>
        </p:txBody>
      </p:sp>
      <p:sp>
        <p:nvSpPr>
          <p:cNvPr id="550915" name="Rectangle 3"/>
          <p:cNvSpPr>
            <a:spLocks noChangeArrowheads="1"/>
          </p:cNvSpPr>
          <p:nvPr/>
        </p:nvSpPr>
        <p:spPr bwMode="auto">
          <a:xfrm>
            <a:off x="1138314" y="1017219"/>
            <a:ext cx="7775575" cy="52421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나머지 연산자 프로그램 </a:t>
            </a:r>
            <a:endParaRPr kumimoji="1" lang="ko-KR" altLang="en-US" sz="1600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SEC_PER_MINUTE 60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// 1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분은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60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초</a:t>
            </a:r>
            <a:r>
              <a:rPr kumimoji="1" lang="ko-KR" altLang="en-US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ko-KR" altLang="en-US" sz="1600" dirty="0">
              <a:solidFill>
                <a:srgbClr val="008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</a:t>
            </a:r>
            <a:r>
              <a:rPr kumimoji="1" lang="en-US" altLang="ko-KR" sz="1600" dirty="0" err="1" smtClean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input, minute, second;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 smtClean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＂</a:t>
            </a:r>
            <a:r>
              <a:rPr kumimoji="1" lang="ko-KR" altLang="en-US" sz="1600" dirty="0" smtClean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초를 </a:t>
            </a:r>
            <a:r>
              <a:rPr kumimoji="1" lang="ko-KR" altLang="en-US" sz="1600" dirty="0" err="1" smtClean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입력하시요</a:t>
            </a:r>
            <a:r>
              <a:rPr kumimoji="1" lang="en-US" altLang="ko-KR" sz="1600" dirty="0" smtClean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: "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);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&amp;input);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// </a:t>
            </a:r>
            <a:r>
              <a:rPr kumimoji="1" lang="ko-KR" altLang="en-US" sz="1600" dirty="0" err="1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초단위의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 시간을 읽는다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.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 </a:t>
            </a:r>
            <a:endParaRPr kumimoji="1" lang="en-US" altLang="ko-KR" sz="1600" dirty="0" smtClean="0">
              <a:solidFill>
                <a:schemeClr val="tx2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1600" dirty="0" smtClean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      minute 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= input / SEC_PER_MINUTE; </a:t>
            </a:r>
            <a:r>
              <a:rPr kumimoji="1" lang="en-US" altLang="ko-KR" sz="1600" dirty="0" smtClean="0">
                <a:solidFill>
                  <a:srgbClr val="007400"/>
                </a:solidFill>
                <a:latin typeface="Trebuchet MS" pitchFamily="34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7400"/>
                </a:solidFill>
                <a:latin typeface="Trebuchet MS" pitchFamily="34" charset="0"/>
                <a:ea typeface="굴림" pitchFamily="50" charset="-127"/>
              </a:rPr>
              <a:t>몇 분</a:t>
            </a:r>
            <a:r>
              <a:rPr kumimoji="1" lang="ko-KR" altLang="en-US" sz="16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       </a:t>
            </a:r>
            <a:r>
              <a:rPr kumimoji="1" lang="en-US" altLang="ko-KR" sz="1600" dirty="0" smtClean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second 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= input % SEC_PER_MINUTE</a:t>
            </a:r>
            <a:r>
              <a:rPr kumimoji="1" lang="en-US" altLang="ko-KR" sz="1600" dirty="0" smtClean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; </a:t>
            </a:r>
            <a:r>
              <a:rPr kumimoji="1" lang="en-US" altLang="ko-KR" sz="1600" dirty="0" smtClean="0">
                <a:solidFill>
                  <a:srgbClr val="007400"/>
                </a:solidFill>
                <a:latin typeface="Trebuchet MS" pitchFamily="34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7400"/>
                </a:solidFill>
                <a:latin typeface="Trebuchet MS" pitchFamily="34" charset="0"/>
                <a:ea typeface="굴림" pitchFamily="50" charset="-127"/>
              </a:rPr>
              <a:t>몇 초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solidFill>
                <a:srgbClr val="0074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초는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분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초입니다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. 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</a:t>
            </a:r>
            <a:endParaRPr kumimoji="1" lang="en-US" altLang="ko-KR" sz="1600" dirty="0" smtClean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                 input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minute, second);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</a:t>
            </a:r>
            <a:r>
              <a:rPr kumimoji="1" lang="en-US" altLang="ko-KR" sz="1600" dirty="0" smtClean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0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;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6433083" y="2138484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8" name="Freeform 6"/>
          <p:cNvSpPr>
            <a:spLocks/>
          </p:cNvSpPr>
          <p:nvPr/>
        </p:nvSpPr>
        <p:spPr bwMode="auto">
          <a:xfrm>
            <a:off x="6113432" y="2130864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>
            <a:off x="7474895" y="2164692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7155244" y="2164692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8480202" y="2181053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mpd="sng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8160551" y="2181053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mpd="sng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6253646" y="2054664"/>
            <a:ext cx="514231" cy="45749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2D05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 smtClean="0">
                <a:latin typeface="Lucida Calligraphy" pitchFamily="66" charset="0"/>
                <a:ea typeface="굴림" pitchFamily="50" charset="-127"/>
              </a:rPr>
              <a:t>70</a:t>
            </a:r>
            <a:endParaRPr kumimoji="1" lang="en-US" altLang="ko-KR" sz="24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49" name="Freeform 9"/>
          <p:cNvSpPr>
            <a:spLocks/>
          </p:cNvSpPr>
          <p:nvPr/>
        </p:nvSpPr>
        <p:spPr bwMode="auto">
          <a:xfrm>
            <a:off x="6113432" y="2247502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000"/>
          </a:p>
        </p:txBody>
      </p:sp>
      <p:sp>
        <p:nvSpPr>
          <p:cNvPr id="50" name="Freeform 8"/>
          <p:cNvSpPr>
            <a:spLocks/>
          </p:cNvSpPr>
          <p:nvPr/>
        </p:nvSpPr>
        <p:spPr bwMode="auto">
          <a:xfrm>
            <a:off x="6582708" y="2247502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>
                  <a:alpha val="50000"/>
                </a:srgbClr>
              </a:gs>
            </a:gsLst>
            <a:lin ang="5400000" scaled="1"/>
          </a:gra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3358" y="2346537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Lucida Calligraphy" pitchFamily="66" charset="0"/>
              </a:rPr>
              <a:t>input</a:t>
            </a:r>
            <a:endParaRPr lang="ko-KR" altLang="en-US" sz="1600">
              <a:latin typeface="Lucida Calligraphy" pitchFamily="66" charset="0"/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7294799" y="2079335"/>
            <a:ext cx="523864" cy="4480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200">
                <a:latin typeface="Lucida Calligraphy" pitchFamily="66" charset="0"/>
                <a:ea typeface="굴림" pitchFamily="50" charset="-127"/>
              </a:rPr>
              <a:t>1</a:t>
            </a:r>
            <a:endParaRPr kumimoji="1" lang="en-US" altLang="ko-KR" sz="32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53" name="Freeform 9"/>
          <p:cNvSpPr>
            <a:spLocks/>
          </p:cNvSpPr>
          <p:nvPr/>
        </p:nvSpPr>
        <p:spPr bwMode="auto">
          <a:xfrm>
            <a:off x="7155244" y="2281330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4" name="Freeform 8"/>
          <p:cNvSpPr>
            <a:spLocks/>
          </p:cNvSpPr>
          <p:nvPr/>
        </p:nvSpPr>
        <p:spPr bwMode="auto">
          <a:xfrm>
            <a:off x="7624520" y="2281330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952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087268" y="241156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Lucida Calligraphy" pitchFamily="66" charset="0"/>
              </a:rPr>
              <a:t>minute</a:t>
            </a:r>
            <a:endParaRPr lang="ko-KR" altLang="en-US" sz="1400">
              <a:latin typeface="Lucida Calligraphy" pitchFamily="66" charset="0"/>
            </a:endParaRP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8297516" y="2090554"/>
            <a:ext cx="523864" cy="4480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800" smtClean="0">
                <a:latin typeface="Lucida Calligraphy" pitchFamily="66" charset="0"/>
                <a:ea typeface="굴림" pitchFamily="50" charset="-127"/>
              </a:rPr>
              <a:t>10</a:t>
            </a:r>
            <a:endParaRPr kumimoji="1" lang="en-US" altLang="ko-KR" sz="28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57" name="Freeform 9"/>
          <p:cNvSpPr>
            <a:spLocks/>
          </p:cNvSpPr>
          <p:nvPr/>
        </p:nvSpPr>
        <p:spPr bwMode="auto">
          <a:xfrm>
            <a:off x="8160551" y="2297691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8" name="Freeform 8"/>
          <p:cNvSpPr>
            <a:spLocks/>
          </p:cNvSpPr>
          <p:nvPr/>
        </p:nvSpPr>
        <p:spPr bwMode="auto">
          <a:xfrm>
            <a:off x="8629827" y="2297691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9525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103058" y="2426803"/>
            <a:ext cx="846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Lucida Calligraphy" pitchFamily="66" charset="0"/>
              </a:rPr>
              <a:t>second</a:t>
            </a:r>
            <a:endParaRPr lang="ko-KR" altLang="en-US" sz="1400">
              <a:latin typeface="Lucida Calligraphy" pitchFamily="66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3810000" y="5391108"/>
            <a:ext cx="5307359" cy="1437796"/>
            <a:chOff x="1264444" y="1662113"/>
            <a:chExt cx="4895850" cy="3916362"/>
          </a:xfrm>
        </p:grpSpPr>
        <p:sp>
          <p:nvSpPr>
            <p:cNvPr id="62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4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5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6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7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8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9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0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1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2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3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4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5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6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7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8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9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0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1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2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3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4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5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6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7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8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9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0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1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6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6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6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6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6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6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6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6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6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6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7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7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7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7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7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7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7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7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7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7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8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8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8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8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8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8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8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8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8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8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1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1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1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1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1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1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1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1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1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1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2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2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2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2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2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2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2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2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2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2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3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3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3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3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3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3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3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3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3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308275" y="5675870"/>
            <a:ext cx="2435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초를 </a:t>
            </a:r>
            <a:r>
              <a:rPr lang="ko-KR" altLang="en-US" sz="1400" dirty="0" err="1" smtClean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입력하시요</a:t>
            </a:r>
            <a:r>
              <a:rPr lang="en-US" altLang="ko-KR" sz="1400" dirty="0" smtClean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1000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1000</a:t>
            </a:r>
            <a:r>
              <a:rPr lang="ko-KR" altLang="en-US" sz="1400" dirty="0" smtClean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초는 </a:t>
            </a:r>
            <a:r>
              <a:rPr lang="en-US" altLang="ko-KR" sz="1400" dirty="0" smtClean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16</a:t>
            </a:r>
            <a:r>
              <a:rPr lang="ko-KR" altLang="en-US" sz="1400" dirty="0" smtClean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분 </a:t>
            </a:r>
            <a:r>
              <a:rPr lang="en-US" altLang="ko-KR" sz="1400" dirty="0" smtClean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40</a:t>
            </a:r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초 입니다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endParaRPr lang="ko-KR" altLang="en-US" sz="14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97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부호 연산자</a:t>
            </a:r>
          </a:p>
        </p:txBody>
      </p:sp>
      <p:sp>
        <p:nvSpPr>
          <p:cNvPr id="55194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변수나 상수의 부호를 변경</a:t>
            </a:r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942848" y="2241940"/>
            <a:ext cx="7493000" cy="827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x = -10;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y = -x;   // </a:t>
            </a:r>
            <a:r>
              <a:rPr kumimoji="1" lang="ko-KR" altLang="en-US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변수 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y</a:t>
            </a:r>
            <a:r>
              <a:rPr kumimoji="1" lang="ko-KR" altLang="en-US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의 값은 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10</a:t>
            </a:r>
            <a:r>
              <a:rPr kumimoji="1" lang="ko-KR" altLang="en-US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이 된다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. </a:t>
            </a:r>
            <a:endParaRPr kumimoji="1" lang="ko-KR" altLang="en-US">
              <a:solidFill>
                <a:srgbClr val="000000"/>
              </a:solidFill>
              <a:latin typeface="Comic Sans MS" pitchFamily="66" charset="0"/>
              <a:ea typeface="한컴바탕" pitchFamily="18" charset="2"/>
              <a:cs typeface="한컴바탕" pitchFamily="18" charset="2"/>
            </a:endParaRPr>
          </a:p>
        </p:txBody>
      </p:sp>
      <p:grpSp>
        <p:nvGrpSpPr>
          <p:cNvPr id="551943" name="Group 7"/>
          <p:cNvGrpSpPr>
            <a:grpSpLocks/>
          </p:cNvGrpSpPr>
          <p:nvPr/>
        </p:nvGrpSpPr>
        <p:grpSpPr bwMode="auto">
          <a:xfrm>
            <a:off x="7350125" y="4494213"/>
            <a:ext cx="1082675" cy="1290637"/>
            <a:chOff x="3208" y="1586"/>
            <a:chExt cx="1395" cy="1617"/>
          </a:xfrm>
        </p:grpSpPr>
        <p:sp>
          <p:nvSpPr>
            <p:cNvPr id="551944" name="Freeform 8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45" name="Freeform 9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46" name="Freeform 10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47" name="Freeform 11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48" name="Freeform 12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49" name="Freeform 13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50" name="Freeform 14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51" name="Freeform 15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52" name="Freeform 16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53" name="Freeform 17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54" name="Freeform 18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55" name="Freeform 19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56" name="Freeform 20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57" name="Freeform 21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58" name="Freeform 22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59" name="Freeform 23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60" name="Freeform 24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61" name="Freeform 25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62" name="Freeform 26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63" name="Freeform 27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64" name="Freeform 28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65" name="Freeform 29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66" name="Freeform 30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67" name="Freeform 31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68" name="Freeform 32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69" name="Freeform 33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70" name="Freeform 34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71" name="Freeform 35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72" name="Freeform 36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73" name="Freeform 37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74" name="Freeform 38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75" name="Freeform 39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1976" name="Freeform 40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51977" name="AutoShape 41"/>
          <p:cNvSpPr>
            <a:spLocks noChangeArrowheads="1"/>
          </p:cNvSpPr>
          <p:nvPr/>
        </p:nvSpPr>
        <p:spPr bwMode="auto">
          <a:xfrm>
            <a:off x="6430963" y="2820988"/>
            <a:ext cx="1855787" cy="1635125"/>
          </a:xfrm>
          <a:prstGeom prst="wedgeEllipseCallout">
            <a:avLst>
              <a:gd name="adj1" fmla="val 36741"/>
              <a:gd name="adj2" fmla="val 4863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-</a:t>
            </a:r>
            <a:r>
              <a:rPr lang="ko-KR" altLang="en-US" sz="1400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는 이항 연산자이기도 하고 </a:t>
            </a:r>
            <a:r>
              <a:rPr lang="ko-KR" altLang="en-US" sz="1400" dirty="0" err="1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단항</a:t>
            </a:r>
            <a:r>
              <a:rPr lang="ko-KR" altLang="en-US" sz="1400" dirty="0">
                <a:solidFill>
                  <a:schemeClr val="tx2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연산자이기도 하죠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94915" y="3501656"/>
            <a:ext cx="4546159" cy="2867888"/>
            <a:chOff x="1178620" y="2948952"/>
            <a:chExt cx="4546159" cy="2867888"/>
          </a:xfrm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4000223" y="4876320"/>
              <a:ext cx="629284" cy="660400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ln w="1270" cmpd="sng">
              <a:solidFill>
                <a:schemeClr val="tx2">
                  <a:lumMod val="75000"/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3571580" y="4876320"/>
              <a:ext cx="428643" cy="660400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ln w="1270" cmpd="sng">
              <a:solidFill>
                <a:schemeClr val="tx2">
                  <a:lumMod val="75000"/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2469924" y="4851768"/>
              <a:ext cx="629284" cy="660400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2041281" y="4851768"/>
              <a:ext cx="428643" cy="660400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2159005" y="4695694"/>
              <a:ext cx="818673" cy="72072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3200" smtClean="0">
                  <a:latin typeface="Lucida Calligraphy" pitchFamily="66" charset="0"/>
                  <a:ea typeface="굴림" pitchFamily="50" charset="-127"/>
                </a:rPr>
                <a:t>-10</a:t>
              </a:r>
              <a:endParaRPr kumimoji="1" lang="en-US" altLang="ko-KR" sz="3200" dirty="0">
                <a:latin typeface="Lucida Calligraphy" pitchFamily="66" charset="0"/>
                <a:ea typeface="굴림" pitchFamily="50" charset="-127"/>
              </a:endParaRPr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041281" y="5020763"/>
              <a:ext cx="629284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127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2670565" y="5016868"/>
              <a:ext cx="42864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1"/>
            </a:grad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91096" y="5016868"/>
              <a:ext cx="32661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600" smtClean="0">
                  <a:latin typeface="Lucida Calligraphy" pitchFamily="66" charset="0"/>
                </a:rPr>
                <a:t>x</a:t>
              </a:r>
              <a:endParaRPr lang="ko-KR" altLang="en-US">
                <a:latin typeface="Lucida Calligraphy" pitchFamily="66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678136" y="4756634"/>
              <a:ext cx="818673" cy="72072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3200" smtClean="0">
                  <a:latin typeface="Lucida Calligraphy" pitchFamily="66" charset="0"/>
                  <a:ea typeface="굴림" pitchFamily="50" charset="-127"/>
                </a:rPr>
                <a:t>-x</a:t>
              </a:r>
              <a:endParaRPr kumimoji="1" lang="en-US" altLang="ko-KR" sz="3200" dirty="0">
                <a:latin typeface="Lucida Calligraphy" pitchFamily="66" charset="0"/>
                <a:ea typeface="굴림" pitchFamily="50" charset="-127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3678136" y="4765317"/>
              <a:ext cx="818673" cy="72072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3200" smtClean="0">
                  <a:latin typeface="Lucida Calligraphy" pitchFamily="66" charset="0"/>
                  <a:ea typeface="굴림" pitchFamily="50" charset="-127"/>
                </a:rPr>
                <a:t>10</a:t>
              </a:r>
              <a:endParaRPr kumimoji="1" lang="en-US" altLang="ko-KR" sz="3200" dirty="0">
                <a:latin typeface="Lucida Calligraphy" pitchFamily="66" charset="0"/>
                <a:ea typeface="굴림" pitchFamily="50" charset="-127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3571580" y="5045315"/>
              <a:ext cx="629284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ln w="1270" cap="flat" cmpd="sng">
              <a:solidFill>
                <a:schemeClr val="tx2">
                  <a:lumMod val="75000"/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4200864" y="5041420"/>
              <a:ext cx="42864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ln w="9525" cap="flat" cmpd="sng">
              <a:solidFill>
                <a:schemeClr val="tx2">
                  <a:lumMod val="75000"/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21395" y="5041420"/>
              <a:ext cx="26482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>
                  <a:latin typeface="Lucida Calligraphy" pitchFamily="66" charset="0"/>
                </a:rPr>
                <a:t>y</a:t>
              </a:r>
              <a:endParaRPr lang="ko-KR" altLang="en-US">
                <a:latin typeface="Lucida Calligraphy" pitchFamily="66" charset="0"/>
              </a:endParaRPr>
            </a:p>
          </p:txBody>
        </p:sp>
        <p:sp>
          <p:nvSpPr>
            <p:cNvPr id="57" name="정육면체 56"/>
            <p:cNvSpPr/>
            <p:nvPr/>
          </p:nvSpPr>
          <p:spPr bwMode="auto">
            <a:xfrm>
              <a:off x="1178620" y="2960984"/>
              <a:ext cx="687040" cy="517358"/>
            </a:xfrm>
            <a:prstGeom prst="cube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10</a:t>
              </a: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" name="정육면체 58"/>
            <p:cNvSpPr/>
            <p:nvPr/>
          </p:nvSpPr>
          <p:spPr bwMode="auto">
            <a:xfrm>
              <a:off x="1885401" y="2960984"/>
              <a:ext cx="557463" cy="517358"/>
            </a:xfrm>
            <a:prstGeom prst="cub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b="1">
                  <a:solidFill>
                    <a:srgbClr val="FF0000"/>
                  </a:solidFill>
                </a:rPr>
                <a:t>-</a:t>
              </a:r>
              <a:endParaRPr kumimoji="0" lang="ko-KR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423427" y="3478342"/>
              <a:ext cx="1344829" cy="621549"/>
              <a:chOff x="1423427" y="3478342"/>
              <a:chExt cx="1344829" cy="621549"/>
            </a:xfrm>
          </p:grpSpPr>
          <p:sp>
            <p:nvSpPr>
              <p:cNvPr id="64" name="직사각형 63"/>
              <p:cNvSpPr/>
              <p:nvPr/>
            </p:nvSpPr>
            <p:spPr bwMode="auto">
              <a:xfrm>
                <a:off x="1423427" y="3729696"/>
                <a:ext cx="1344829" cy="370195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mtClean="0">
                    <a:latin typeface="HY엽서M" pitchFamily="18" charset="-127"/>
                    <a:ea typeface="HY엽서M" pitchFamily="18" charset="-127"/>
                  </a:rPr>
                  <a:t>이</a:t>
                </a:r>
                <a:r>
                  <a:rPr lang="ko-KR" altLang="en-US">
                    <a:latin typeface="HY엽서M" pitchFamily="18" charset="-127"/>
                    <a:ea typeface="HY엽서M" pitchFamily="18" charset="-127"/>
                  </a:rPr>
                  <a:t>항</a:t>
                </a:r>
                <a:r>
                  <a:rPr lang="ko-KR" altLang="en-US" smtClean="0">
                    <a:latin typeface="HY엽서M" pitchFamily="18" charset="-127"/>
                    <a:ea typeface="HY엽서M" pitchFamily="18" charset="-127"/>
                  </a:rPr>
                  <a:t>연산자</a:t>
                </a: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엽서M" pitchFamily="18" charset="-127"/>
                  <a:ea typeface="HY엽서M" pitchFamily="18" charset="-127"/>
                </a:endParaRPr>
              </a:p>
            </p:txBody>
          </p:sp>
          <p:cxnSp>
            <p:nvCxnSpPr>
              <p:cNvPr id="65" name="직선 화살표 연결선 64"/>
              <p:cNvCxnSpPr>
                <a:stCxn id="64" idx="0"/>
                <a:endCxn id="59" idx="3"/>
              </p:cNvCxnSpPr>
              <p:nvPr/>
            </p:nvCxnSpPr>
            <p:spPr bwMode="auto">
              <a:xfrm flipV="1">
                <a:off x="2095842" y="3478342"/>
                <a:ext cx="3621" cy="25135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8" name="정육면체 57"/>
            <p:cNvSpPr/>
            <p:nvPr/>
          </p:nvSpPr>
          <p:spPr bwMode="auto">
            <a:xfrm>
              <a:off x="2480295" y="2948952"/>
              <a:ext cx="649329" cy="517358"/>
            </a:xfrm>
            <a:prstGeom prst="cube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smtClean="0"/>
                <a:t>20</a:t>
              </a: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3" name="정육면체 72"/>
            <p:cNvSpPr/>
            <p:nvPr/>
          </p:nvSpPr>
          <p:spPr bwMode="auto">
            <a:xfrm>
              <a:off x="4480556" y="3046224"/>
              <a:ext cx="557463" cy="517358"/>
            </a:xfrm>
            <a:prstGeom prst="cub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b="1">
                  <a:solidFill>
                    <a:srgbClr val="FF0000"/>
                  </a:solidFill>
                </a:rPr>
                <a:t>-</a:t>
              </a:r>
              <a:endParaRPr kumimoji="0" lang="ko-KR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016096" y="3563582"/>
              <a:ext cx="1344829" cy="621548"/>
              <a:chOff x="4016096" y="3563582"/>
              <a:chExt cx="1344829" cy="621548"/>
            </a:xfrm>
          </p:grpSpPr>
          <p:sp>
            <p:nvSpPr>
              <p:cNvPr id="74" name="직사각형 73"/>
              <p:cNvSpPr/>
              <p:nvPr/>
            </p:nvSpPr>
            <p:spPr bwMode="auto">
              <a:xfrm>
                <a:off x="4016096" y="3814935"/>
                <a:ext cx="1344829" cy="370195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mtClean="0">
                    <a:latin typeface="HY엽서M" pitchFamily="18" charset="-127"/>
                    <a:ea typeface="HY엽서M" pitchFamily="18" charset="-127"/>
                  </a:rPr>
                  <a:t>단항연산자</a:t>
                </a: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엽서M" pitchFamily="18" charset="-127"/>
                  <a:ea typeface="HY엽서M" pitchFamily="18" charset="-127"/>
                </a:endParaRPr>
              </a:p>
            </p:txBody>
          </p:sp>
          <p:cxnSp>
            <p:nvCxnSpPr>
              <p:cNvPr id="75" name="직선 화살표 연결선 74"/>
              <p:cNvCxnSpPr>
                <a:stCxn id="74" idx="0"/>
                <a:endCxn id="73" idx="3"/>
              </p:cNvCxnSpPr>
              <p:nvPr/>
            </p:nvCxnSpPr>
            <p:spPr bwMode="auto">
              <a:xfrm flipV="1">
                <a:off x="4688511" y="3563582"/>
                <a:ext cx="6107" cy="25135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6" name="정육면체 75"/>
            <p:cNvSpPr/>
            <p:nvPr/>
          </p:nvSpPr>
          <p:spPr bwMode="auto">
            <a:xfrm>
              <a:off x="5075450" y="3034192"/>
              <a:ext cx="649329" cy="517358"/>
            </a:xfrm>
            <a:prstGeom prst="cube">
              <a:avLst/>
            </a:prstGeom>
            <a:solidFill>
              <a:srgbClr val="89E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smtClean="0"/>
                <a:t>10</a:t>
              </a: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1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증감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증감 연산자</a:t>
            </a:r>
            <a:r>
              <a:rPr lang="en-US" altLang="ko-KR" dirty="0" smtClean="0"/>
              <a:t>: ++, --</a:t>
            </a:r>
          </a:p>
          <a:p>
            <a:r>
              <a:rPr lang="ko-KR" altLang="en-US" dirty="0" smtClean="0"/>
              <a:t>변수의 값을 하나 증가시키거나 감소시키는 연산자</a:t>
            </a:r>
            <a:endParaRPr lang="en-US" altLang="ko-KR" dirty="0" smtClean="0"/>
          </a:p>
          <a:p>
            <a:r>
              <a:rPr lang="en-US" altLang="ko-KR" dirty="0" smtClean="0"/>
              <a:t>++x, --x;</a:t>
            </a:r>
            <a:endParaRPr lang="ko-KR" altLang="en-US" dirty="0"/>
          </a:p>
        </p:txBody>
      </p:sp>
      <p:pic>
        <p:nvPicPr>
          <p:cNvPr id="549897" name="Picture 9" descr="http://www.hand-counters.com/Products/images/Digital_Counter_Classic_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757" y="4075019"/>
            <a:ext cx="1905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51" y="3035674"/>
            <a:ext cx="32480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5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++x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x++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" y="1660992"/>
            <a:ext cx="5638800" cy="1962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83" y="4064934"/>
            <a:ext cx="58007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1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증감 </a:t>
            </a:r>
            <a:r>
              <a:rPr lang="ko-KR" altLang="en-US" sz="3600" dirty="0" smtClean="0"/>
              <a:t>연산자 정리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graphicFrame>
        <p:nvGraphicFramePr>
          <p:cNvPr id="558178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09358"/>
              </p:ext>
            </p:extLst>
          </p:nvPr>
        </p:nvGraphicFramePr>
        <p:xfrm>
          <a:off x="792829" y="1878573"/>
          <a:ext cx="7793038" cy="2194560"/>
        </p:xfrm>
        <a:graphic>
          <a:graphicData uri="http://schemas.openxmlformats.org/drawingml/2006/table">
            <a:tbl>
              <a:tblPr/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증감 연산자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의미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++x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수식의 값은 증가된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x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값이다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. 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x++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수식의 값은 증가되지 않은 원래의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x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값이다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. 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--x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수식의 값은 감소된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x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값이다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. 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x--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수식의 값은 감소되지 않은 원래의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x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값이다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. 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79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이번 장에서 학습할 내용</a:t>
            </a:r>
          </a:p>
        </p:txBody>
      </p:sp>
      <p:grpSp>
        <p:nvGrpSpPr>
          <p:cNvPr id="595971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595972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2737 w 13192"/>
                <a:gd name="T1" fmla="*/ 20 h 17168"/>
                <a:gd name="T2" fmla="*/ 3563 w 13192"/>
                <a:gd name="T3" fmla="*/ 166 h 17168"/>
                <a:gd name="T4" fmla="*/ 4992 w 13192"/>
                <a:gd name="T5" fmla="*/ 416 h 17168"/>
                <a:gd name="T6" fmla="*/ 6789 w 13192"/>
                <a:gd name="T7" fmla="*/ 727 h 17168"/>
                <a:gd name="T8" fmla="*/ 8722 w 13192"/>
                <a:gd name="T9" fmla="*/ 1056 h 17168"/>
                <a:gd name="T10" fmla="*/ 10122 w 13192"/>
                <a:gd name="T11" fmla="*/ 1288 h 17168"/>
                <a:gd name="T12" fmla="*/ 10976 w 13192"/>
                <a:gd name="T13" fmla="*/ 1426 h 17168"/>
                <a:gd name="T14" fmla="*/ 11732 w 13192"/>
                <a:gd name="T15" fmla="*/ 1544 h 17168"/>
                <a:gd name="T16" fmla="*/ 12361 w 13192"/>
                <a:gd name="T17" fmla="*/ 1635 h 17168"/>
                <a:gd name="T18" fmla="*/ 12836 w 13192"/>
                <a:gd name="T19" fmla="*/ 1698 h 17168"/>
                <a:gd name="T20" fmla="*/ 13126 w 13192"/>
                <a:gd name="T21" fmla="*/ 1724 h 17168"/>
                <a:gd name="T22" fmla="*/ 13164 w 13192"/>
                <a:gd name="T23" fmla="*/ 1878 h 17168"/>
                <a:gd name="T24" fmla="*/ 12961 w 13192"/>
                <a:gd name="T25" fmla="*/ 3014 h 17168"/>
                <a:gd name="T26" fmla="*/ 12610 w 13192"/>
                <a:gd name="T27" fmla="*/ 4991 h 17168"/>
                <a:gd name="T28" fmla="*/ 12168 w 13192"/>
                <a:gd name="T29" fmla="*/ 7502 h 17168"/>
                <a:gd name="T30" fmla="*/ 11814 w 13192"/>
                <a:gd name="T31" fmla="*/ 9550 h 17168"/>
                <a:gd name="T32" fmla="*/ 11578 w 13192"/>
                <a:gd name="T33" fmla="*/ 10922 h 17168"/>
                <a:gd name="T34" fmla="*/ 11353 w 13192"/>
                <a:gd name="T35" fmla="*/ 12256 h 17168"/>
                <a:gd name="T36" fmla="*/ 11145 w 13192"/>
                <a:gd name="T37" fmla="*/ 13512 h 17168"/>
                <a:gd name="T38" fmla="*/ 10961 w 13192"/>
                <a:gd name="T39" fmla="*/ 14650 h 17168"/>
                <a:gd name="T40" fmla="*/ 10808 w 13192"/>
                <a:gd name="T41" fmla="*/ 15635 h 17168"/>
                <a:gd name="T42" fmla="*/ 10693 w 13192"/>
                <a:gd name="T43" fmla="*/ 16427 h 17168"/>
                <a:gd name="T44" fmla="*/ 10626 w 13192"/>
                <a:gd name="T45" fmla="*/ 16987 h 17168"/>
                <a:gd name="T46" fmla="*/ 10501 w 13192"/>
                <a:gd name="T47" fmla="*/ 17151 h 17168"/>
                <a:gd name="T48" fmla="*/ 9706 w 13192"/>
                <a:gd name="T49" fmla="*/ 17020 h 17168"/>
                <a:gd name="T50" fmla="*/ 8323 w 13192"/>
                <a:gd name="T51" fmla="*/ 16795 h 17168"/>
                <a:gd name="T52" fmla="*/ 6574 w 13192"/>
                <a:gd name="T53" fmla="*/ 16508 h 17168"/>
                <a:gd name="T54" fmla="*/ 4673 w 13192"/>
                <a:gd name="T55" fmla="*/ 16199 h 17168"/>
                <a:gd name="T56" fmla="*/ 2843 w 13192"/>
                <a:gd name="T57" fmla="*/ 15902 h 17168"/>
                <a:gd name="T58" fmla="*/ 1299 w 13192"/>
                <a:gd name="T59" fmla="*/ 15652 h 17168"/>
                <a:gd name="T60" fmla="*/ 262 w 13192"/>
                <a:gd name="T61" fmla="*/ 15487 h 17168"/>
                <a:gd name="T62" fmla="*/ 28 w 13192"/>
                <a:gd name="T63" fmla="*/ 15297 h 17168"/>
                <a:gd name="T64" fmla="*/ 232 w 13192"/>
                <a:gd name="T65" fmla="*/ 14201 h 17168"/>
                <a:gd name="T66" fmla="*/ 583 w 13192"/>
                <a:gd name="T67" fmla="*/ 12286 h 17168"/>
                <a:gd name="T68" fmla="*/ 1027 w 13192"/>
                <a:gd name="T69" fmla="*/ 9840 h 17168"/>
                <a:gd name="T70" fmla="*/ 1385 w 13192"/>
                <a:gd name="T71" fmla="*/ 7831 h 17168"/>
                <a:gd name="T72" fmla="*/ 1623 w 13192"/>
                <a:gd name="T73" fmla="*/ 6475 h 17168"/>
                <a:gd name="T74" fmla="*/ 1851 w 13192"/>
                <a:gd name="T75" fmla="*/ 5149 h 17168"/>
                <a:gd name="T76" fmla="*/ 2063 w 13192"/>
                <a:gd name="T77" fmla="*/ 3889 h 17168"/>
                <a:gd name="T78" fmla="*/ 2251 w 13192"/>
                <a:gd name="T79" fmla="*/ 2731 h 17168"/>
                <a:gd name="T80" fmla="*/ 2409 w 13192"/>
                <a:gd name="T81" fmla="*/ 1711 h 17168"/>
                <a:gd name="T82" fmla="*/ 2529 w 13192"/>
                <a:gd name="T83" fmla="*/ 865 h 17168"/>
                <a:gd name="T84" fmla="*/ 2604 w 13192"/>
                <a:gd name="T85" fmla="*/ 229 h 17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73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862 w 1424"/>
                <a:gd name="T1" fmla="*/ 32 h 1434"/>
                <a:gd name="T2" fmla="*/ 344 w 1424"/>
                <a:gd name="T3" fmla="*/ 466 h 1434"/>
                <a:gd name="T4" fmla="*/ 260 w 1424"/>
                <a:gd name="T5" fmla="*/ 469 h 1434"/>
                <a:gd name="T6" fmla="*/ 202 w 1424"/>
                <a:gd name="T7" fmla="*/ 481 h 1434"/>
                <a:gd name="T8" fmla="*/ 146 w 1424"/>
                <a:gd name="T9" fmla="*/ 503 h 1434"/>
                <a:gd name="T10" fmla="*/ 93 w 1424"/>
                <a:gd name="T11" fmla="*/ 539 h 1434"/>
                <a:gd name="T12" fmla="*/ 48 w 1424"/>
                <a:gd name="T13" fmla="*/ 592 h 1434"/>
                <a:gd name="T14" fmla="*/ 16 w 1424"/>
                <a:gd name="T15" fmla="*/ 662 h 1434"/>
                <a:gd name="T16" fmla="*/ 1 w 1424"/>
                <a:gd name="T17" fmla="*/ 756 h 1434"/>
                <a:gd name="T18" fmla="*/ 3 w 1424"/>
                <a:gd name="T19" fmla="*/ 814 h 1434"/>
                <a:gd name="T20" fmla="*/ 17 w 1424"/>
                <a:gd name="T21" fmla="*/ 852 h 1434"/>
                <a:gd name="T22" fmla="*/ 41 w 1424"/>
                <a:gd name="T23" fmla="*/ 896 h 1434"/>
                <a:gd name="T24" fmla="*/ 66 w 1424"/>
                <a:gd name="T25" fmla="*/ 956 h 1434"/>
                <a:gd name="T26" fmla="*/ 100 w 1424"/>
                <a:gd name="T27" fmla="*/ 1018 h 1434"/>
                <a:gd name="T28" fmla="*/ 143 w 1424"/>
                <a:gd name="T29" fmla="*/ 1082 h 1434"/>
                <a:gd name="T30" fmla="*/ 195 w 1424"/>
                <a:gd name="T31" fmla="*/ 1144 h 1434"/>
                <a:gd name="T32" fmla="*/ 254 w 1424"/>
                <a:gd name="T33" fmla="*/ 1207 h 1434"/>
                <a:gd name="T34" fmla="*/ 338 w 1424"/>
                <a:gd name="T35" fmla="*/ 1277 h 1434"/>
                <a:gd name="T36" fmla="*/ 431 w 1424"/>
                <a:gd name="T37" fmla="*/ 1342 h 1434"/>
                <a:gd name="T38" fmla="*/ 524 w 1424"/>
                <a:gd name="T39" fmla="*/ 1389 h 1434"/>
                <a:gd name="T40" fmla="*/ 611 w 1424"/>
                <a:gd name="T41" fmla="*/ 1421 h 1434"/>
                <a:gd name="T42" fmla="*/ 692 w 1424"/>
                <a:gd name="T43" fmla="*/ 1433 h 1434"/>
                <a:gd name="T44" fmla="*/ 758 w 1424"/>
                <a:gd name="T45" fmla="*/ 1433 h 1434"/>
                <a:gd name="T46" fmla="*/ 811 w 1424"/>
                <a:gd name="T47" fmla="*/ 1433 h 1434"/>
                <a:gd name="T48" fmla="*/ 846 w 1424"/>
                <a:gd name="T49" fmla="*/ 1427 h 1434"/>
                <a:gd name="T50" fmla="*/ 877 w 1424"/>
                <a:gd name="T51" fmla="*/ 1415 h 1434"/>
                <a:gd name="T52" fmla="*/ 906 w 1424"/>
                <a:gd name="T53" fmla="*/ 1398 h 1434"/>
                <a:gd name="T54" fmla="*/ 932 w 1424"/>
                <a:gd name="T55" fmla="*/ 1376 h 1434"/>
                <a:gd name="T56" fmla="*/ 954 w 1424"/>
                <a:gd name="T57" fmla="*/ 1349 h 1434"/>
                <a:gd name="T58" fmla="*/ 973 w 1424"/>
                <a:gd name="T59" fmla="*/ 1319 h 1434"/>
                <a:gd name="T60" fmla="*/ 992 w 1424"/>
                <a:gd name="T61" fmla="*/ 1268 h 1434"/>
                <a:gd name="T62" fmla="*/ 1008 w 1424"/>
                <a:gd name="T63" fmla="*/ 1177 h 1434"/>
                <a:gd name="T64" fmla="*/ 1011 w 1424"/>
                <a:gd name="T65" fmla="*/ 1098 h 1434"/>
                <a:gd name="T66" fmla="*/ 1008 w 1424"/>
                <a:gd name="T67" fmla="*/ 1016 h 1434"/>
                <a:gd name="T68" fmla="*/ 1007 w 1424"/>
                <a:gd name="T69" fmla="*/ 933 h 1434"/>
                <a:gd name="T70" fmla="*/ 1411 w 1424"/>
                <a:gd name="T71" fmla="*/ 512 h 1434"/>
                <a:gd name="T72" fmla="*/ 1409 w 1424"/>
                <a:gd name="T73" fmla="*/ 474 h 1434"/>
                <a:gd name="T74" fmla="*/ 1382 w 1424"/>
                <a:gd name="T75" fmla="*/ 410 h 1434"/>
                <a:gd name="T76" fmla="*/ 1347 w 1424"/>
                <a:gd name="T77" fmla="*/ 349 h 1434"/>
                <a:gd name="T78" fmla="*/ 1307 w 1424"/>
                <a:gd name="T79" fmla="*/ 291 h 1434"/>
                <a:gd name="T80" fmla="*/ 1261 w 1424"/>
                <a:gd name="T81" fmla="*/ 237 h 1434"/>
                <a:gd name="T82" fmla="*/ 1207 w 1424"/>
                <a:gd name="T83" fmla="*/ 186 h 1434"/>
                <a:gd name="T84" fmla="*/ 1147 w 1424"/>
                <a:gd name="T85" fmla="*/ 140 h 1434"/>
                <a:gd name="T86" fmla="*/ 1080 w 1424"/>
                <a:gd name="T87" fmla="*/ 98 h 1434"/>
                <a:gd name="T88" fmla="*/ 1005 w 1424"/>
                <a:gd name="T89" fmla="*/ 60 h 1434"/>
                <a:gd name="T90" fmla="*/ 921 w 1424"/>
                <a:gd name="T91" fmla="*/ 27 h 1434"/>
                <a:gd name="T92" fmla="*/ 830 w 1424"/>
                <a:gd name="T93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74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9 h 405"/>
                <a:gd name="T2" fmla="*/ 35 w 129"/>
                <a:gd name="T3" fmla="*/ 284 h 405"/>
                <a:gd name="T4" fmla="*/ 110 w 129"/>
                <a:gd name="T5" fmla="*/ 405 h 405"/>
                <a:gd name="T6" fmla="*/ 129 w 129"/>
                <a:gd name="T7" fmla="*/ 262 h 405"/>
                <a:gd name="T8" fmla="*/ 91 w 129"/>
                <a:gd name="T9" fmla="*/ 0 h 405"/>
                <a:gd name="T10" fmla="*/ 0 w 129"/>
                <a:gd name="T11" fmla="*/ 9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75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280 w 1346"/>
                <a:gd name="T1" fmla="*/ 131 h 883"/>
                <a:gd name="T2" fmla="*/ 224 w 1346"/>
                <a:gd name="T3" fmla="*/ 159 h 883"/>
                <a:gd name="T4" fmla="*/ 172 w 1346"/>
                <a:gd name="T5" fmla="*/ 195 h 883"/>
                <a:gd name="T6" fmla="*/ 135 w 1346"/>
                <a:gd name="T7" fmla="*/ 227 h 883"/>
                <a:gd name="T8" fmla="*/ 114 w 1346"/>
                <a:gd name="T9" fmla="*/ 251 h 883"/>
                <a:gd name="T10" fmla="*/ 73 w 1346"/>
                <a:gd name="T11" fmla="*/ 305 h 883"/>
                <a:gd name="T12" fmla="*/ 29 w 1346"/>
                <a:gd name="T13" fmla="*/ 384 h 883"/>
                <a:gd name="T14" fmla="*/ 6 w 1346"/>
                <a:gd name="T15" fmla="*/ 458 h 883"/>
                <a:gd name="T16" fmla="*/ 0 w 1346"/>
                <a:gd name="T17" fmla="*/ 526 h 883"/>
                <a:gd name="T18" fmla="*/ 10 w 1346"/>
                <a:gd name="T19" fmla="*/ 589 h 883"/>
                <a:gd name="T20" fmla="*/ 36 w 1346"/>
                <a:gd name="T21" fmla="*/ 647 h 883"/>
                <a:gd name="T22" fmla="*/ 75 w 1346"/>
                <a:gd name="T23" fmla="*/ 698 h 883"/>
                <a:gd name="T24" fmla="*/ 125 w 1346"/>
                <a:gd name="T25" fmla="*/ 744 h 883"/>
                <a:gd name="T26" fmla="*/ 184 w 1346"/>
                <a:gd name="T27" fmla="*/ 784 h 883"/>
                <a:gd name="T28" fmla="*/ 250 w 1346"/>
                <a:gd name="T29" fmla="*/ 817 h 883"/>
                <a:gd name="T30" fmla="*/ 320 w 1346"/>
                <a:gd name="T31" fmla="*/ 845 h 883"/>
                <a:gd name="T32" fmla="*/ 397 w 1346"/>
                <a:gd name="T33" fmla="*/ 865 h 883"/>
                <a:gd name="T34" fmla="*/ 473 w 1346"/>
                <a:gd name="T35" fmla="*/ 878 h 883"/>
                <a:gd name="T36" fmla="*/ 551 w 1346"/>
                <a:gd name="T37" fmla="*/ 883 h 883"/>
                <a:gd name="T38" fmla="*/ 627 w 1346"/>
                <a:gd name="T39" fmla="*/ 881 h 883"/>
                <a:gd name="T40" fmla="*/ 700 w 1346"/>
                <a:gd name="T41" fmla="*/ 873 h 883"/>
                <a:gd name="T42" fmla="*/ 780 w 1346"/>
                <a:gd name="T43" fmla="*/ 853 h 883"/>
                <a:gd name="T44" fmla="*/ 866 w 1346"/>
                <a:gd name="T45" fmla="*/ 827 h 883"/>
                <a:gd name="T46" fmla="*/ 945 w 1346"/>
                <a:gd name="T47" fmla="*/ 799 h 883"/>
                <a:gd name="T48" fmla="*/ 1015 w 1346"/>
                <a:gd name="T49" fmla="*/ 769 h 883"/>
                <a:gd name="T50" fmla="*/ 1078 w 1346"/>
                <a:gd name="T51" fmla="*/ 737 h 883"/>
                <a:gd name="T52" fmla="*/ 1134 w 1346"/>
                <a:gd name="T53" fmla="*/ 703 h 883"/>
                <a:gd name="T54" fmla="*/ 1183 w 1346"/>
                <a:gd name="T55" fmla="*/ 669 h 883"/>
                <a:gd name="T56" fmla="*/ 1225 w 1346"/>
                <a:gd name="T57" fmla="*/ 632 h 883"/>
                <a:gd name="T58" fmla="*/ 1260 w 1346"/>
                <a:gd name="T59" fmla="*/ 595 h 883"/>
                <a:gd name="T60" fmla="*/ 1290 w 1346"/>
                <a:gd name="T61" fmla="*/ 556 h 883"/>
                <a:gd name="T62" fmla="*/ 1312 w 1346"/>
                <a:gd name="T63" fmla="*/ 516 h 883"/>
                <a:gd name="T64" fmla="*/ 1329 w 1346"/>
                <a:gd name="T65" fmla="*/ 475 h 883"/>
                <a:gd name="T66" fmla="*/ 1340 w 1346"/>
                <a:gd name="T67" fmla="*/ 433 h 883"/>
                <a:gd name="T68" fmla="*/ 1346 w 1346"/>
                <a:gd name="T69" fmla="*/ 392 h 883"/>
                <a:gd name="T70" fmla="*/ 1346 w 1346"/>
                <a:gd name="T71" fmla="*/ 350 h 883"/>
                <a:gd name="T72" fmla="*/ 1342 w 1346"/>
                <a:gd name="T73" fmla="*/ 307 h 883"/>
                <a:gd name="T74" fmla="*/ 1332 w 1346"/>
                <a:gd name="T75" fmla="*/ 265 h 883"/>
                <a:gd name="T76" fmla="*/ 1319 w 1346"/>
                <a:gd name="T77" fmla="*/ 225 h 883"/>
                <a:gd name="T78" fmla="*/ 1302 w 1346"/>
                <a:gd name="T79" fmla="*/ 188 h 883"/>
                <a:gd name="T80" fmla="*/ 1282 w 1346"/>
                <a:gd name="T81" fmla="*/ 153 h 883"/>
                <a:gd name="T82" fmla="*/ 1257 w 1346"/>
                <a:gd name="T83" fmla="*/ 122 h 883"/>
                <a:gd name="T84" fmla="*/ 1230 w 1346"/>
                <a:gd name="T85" fmla="*/ 94 h 883"/>
                <a:gd name="T86" fmla="*/ 1199 w 1346"/>
                <a:gd name="T87" fmla="*/ 68 h 883"/>
                <a:gd name="T88" fmla="*/ 1166 w 1346"/>
                <a:gd name="T89" fmla="*/ 47 h 883"/>
                <a:gd name="T90" fmla="*/ 1131 w 1346"/>
                <a:gd name="T91" fmla="*/ 29 h 883"/>
                <a:gd name="T92" fmla="*/ 1093 w 1346"/>
                <a:gd name="T93" fmla="*/ 15 h 883"/>
                <a:gd name="T94" fmla="*/ 1054 w 1346"/>
                <a:gd name="T95" fmla="*/ 6 h 883"/>
                <a:gd name="T96" fmla="*/ 1012 w 1346"/>
                <a:gd name="T97" fmla="*/ 1 h 883"/>
                <a:gd name="T98" fmla="*/ 969 w 1346"/>
                <a:gd name="T99" fmla="*/ 0 h 883"/>
                <a:gd name="T100" fmla="*/ 925 w 1346"/>
                <a:gd name="T101" fmla="*/ 3 h 883"/>
                <a:gd name="T102" fmla="*/ 880 w 1346"/>
                <a:gd name="T103" fmla="*/ 13 h 883"/>
                <a:gd name="T104" fmla="*/ 833 w 1346"/>
                <a:gd name="T105" fmla="*/ 26 h 883"/>
                <a:gd name="T106" fmla="*/ 749 w 1346"/>
                <a:gd name="T107" fmla="*/ 42 h 883"/>
                <a:gd name="T108" fmla="*/ 622 w 1346"/>
                <a:gd name="T109" fmla="*/ 56 h 883"/>
                <a:gd name="T110" fmla="*/ 526 w 1346"/>
                <a:gd name="T111" fmla="*/ 68 h 883"/>
                <a:gd name="T112" fmla="*/ 462 w 1346"/>
                <a:gd name="T113" fmla="*/ 77 h 883"/>
                <a:gd name="T114" fmla="*/ 399 w 1346"/>
                <a:gd name="T115" fmla="*/ 92 h 883"/>
                <a:gd name="T116" fmla="*/ 339 w 1346"/>
                <a:gd name="T117" fmla="*/ 108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76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1325 w 1343"/>
                <a:gd name="T1" fmla="*/ 33 h 665"/>
                <a:gd name="T2" fmla="*/ 1316 w 1343"/>
                <a:gd name="T3" fmla="*/ 21 h 665"/>
                <a:gd name="T4" fmla="*/ 1321 w 1343"/>
                <a:gd name="T5" fmla="*/ 85 h 665"/>
                <a:gd name="T6" fmla="*/ 1314 w 1343"/>
                <a:gd name="T7" fmla="*/ 147 h 665"/>
                <a:gd name="T8" fmla="*/ 1295 w 1343"/>
                <a:gd name="T9" fmla="*/ 208 h 665"/>
                <a:gd name="T10" fmla="*/ 1263 w 1343"/>
                <a:gd name="T11" fmla="*/ 268 h 665"/>
                <a:gd name="T12" fmla="*/ 1217 w 1343"/>
                <a:gd name="T13" fmla="*/ 326 h 665"/>
                <a:gd name="T14" fmla="*/ 1156 w 1343"/>
                <a:gd name="T15" fmla="*/ 381 h 665"/>
                <a:gd name="T16" fmla="*/ 1081 w 1343"/>
                <a:gd name="T17" fmla="*/ 433 h 665"/>
                <a:gd name="T18" fmla="*/ 989 w 1343"/>
                <a:gd name="T19" fmla="*/ 482 h 665"/>
                <a:gd name="T20" fmla="*/ 880 w 1343"/>
                <a:gd name="T21" fmla="*/ 526 h 665"/>
                <a:gd name="T22" fmla="*/ 754 w 1343"/>
                <a:gd name="T23" fmla="*/ 565 h 665"/>
                <a:gd name="T24" fmla="*/ 661 w 1343"/>
                <a:gd name="T25" fmla="*/ 588 h 665"/>
                <a:gd name="T26" fmla="*/ 586 w 1343"/>
                <a:gd name="T27" fmla="*/ 595 h 665"/>
                <a:gd name="T28" fmla="*/ 509 w 1343"/>
                <a:gd name="T29" fmla="*/ 595 h 665"/>
                <a:gd name="T30" fmla="*/ 429 w 1343"/>
                <a:gd name="T31" fmla="*/ 588 h 665"/>
                <a:gd name="T32" fmla="*/ 351 w 1343"/>
                <a:gd name="T33" fmla="*/ 572 h 665"/>
                <a:gd name="T34" fmla="*/ 275 w 1343"/>
                <a:gd name="T35" fmla="*/ 550 h 665"/>
                <a:gd name="T36" fmla="*/ 204 w 1343"/>
                <a:gd name="T37" fmla="*/ 520 h 665"/>
                <a:gd name="T38" fmla="*/ 139 w 1343"/>
                <a:gd name="T39" fmla="*/ 485 h 665"/>
                <a:gd name="T40" fmla="*/ 82 w 1343"/>
                <a:gd name="T41" fmla="*/ 443 h 665"/>
                <a:gd name="T42" fmla="*/ 36 w 1343"/>
                <a:gd name="T43" fmla="*/ 394 h 665"/>
                <a:gd name="T44" fmla="*/ 0 w 1343"/>
                <a:gd name="T45" fmla="*/ 339 h 665"/>
                <a:gd name="T46" fmla="*/ 22 w 1343"/>
                <a:gd name="T47" fmla="*/ 407 h 665"/>
                <a:gd name="T48" fmla="*/ 60 w 1343"/>
                <a:gd name="T49" fmla="*/ 467 h 665"/>
                <a:gd name="T50" fmla="*/ 115 w 1343"/>
                <a:gd name="T51" fmla="*/ 520 h 665"/>
                <a:gd name="T52" fmla="*/ 179 w 1343"/>
                <a:gd name="T53" fmla="*/ 565 h 665"/>
                <a:gd name="T54" fmla="*/ 255 w 1343"/>
                <a:gd name="T55" fmla="*/ 603 h 665"/>
                <a:gd name="T56" fmla="*/ 336 w 1343"/>
                <a:gd name="T57" fmla="*/ 631 h 665"/>
                <a:gd name="T58" fmla="*/ 422 w 1343"/>
                <a:gd name="T59" fmla="*/ 651 h 665"/>
                <a:gd name="T60" fmla="*/ 509 w 1343"/>
                <a:gd name="T61" fmla="*/ 663 h 665"/>
                <a:gd name="T62" fmla="*/ 595 w 1343"/>
                <a:gd name="T63" fmla="*/ 665 h 665"/>
                <a:gd name="T64" fmla="*/ 679 w 1343"/>
                <a:gd name="T65" fmla="*/ 657 h 665"/>
                <a:gd name="T66" fmla="*/ 777 w 1343"/>
                <a:gd name="T67" fmla="*/ 635 h 665"/>
                <a:gd name="T68" fmla="*/ 904 w 1343"/>
                <a:gd name="T69" fmla="*/ 595 h 665"/>
                <a:gd name="T70" fmla="*/ 1012 w 1343"/>
                <a:gd name="T71" fmla="*/ 551 h 665"/>
                <a:gd name="T72" fmla="*/ 1104 w 1343"/>
                <a:gd name="T73" fmla="*/ 503 h 665"/>
                <a:gd name="T74" fmla="*/ 1180 w 1343"/>
                <a:gd name="T75" fmla="*/ 451 h 665"/>
                <a:gd name="T76" fmla="*/ 1241 w 1343"/>
                <a:gd name="T77" fmla="*/ 396 h 665"/>
                <a:gd name="T78" fmla="*/ 1287 w 1343"/>
                <a:gd name="T79" fmla="*/ 338 h 665"/>
                <a:gd name="T80" fmla="*/ 1319 w 1343"/>
                <a:gd name="T81" fmla="*/ 278 h 665"/>
                <a:gd name="T82" fmla="*/ 1337 w 1343"/>
                <a:gd name="T83" fmla="*/ 215 h 665"/>
                <a:gd name="T84" fmla="*/ 1343 w 1343"/>
                <a:gd name="T85" fmla="*/ 153 h 665"/>
                <a:gd name="T86" fmla="*/ 1339 w 1343"/>
                <a:gd name="T87" fmla="*/ 8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77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17 w 1022"/>
                <a:gd name="T1" fmla="*/ 275 h 1494"/>
                <a:gd name="T2" fmla="*/ 5 w 1022"/>
                <a:gd name="T3" fmla="*/ 314 h 1494"/>
                <a:gd name="T4" fmla="*/ 0 w 1022"/>
                <a:gd name="T5" fmla="*/ 345 h 1494"/>
                <a:gd name="T6" fmla="*/ 1 w 1022"/>
                <a:gd name="T7" fmla="*/ 365 h 1494"/>
                <a:gd name="T8" fmla="*/ 6 w 1022"/>
                <a:gd name="T9" fmla="*/ 396 h 1494"/>
                <a:gd name="T10" fmla="*/ 20 w 1022"/>
                <a:gd name="T11" fmla="*/ 438 h 1494"/>
                <a:gd name="T12" fmla="*/ 44 w 1022"/>
                <a:gd name="T13" fmla="*/ 480 h 1494"/>
                <a:gd name="T14" fmla="*/ 77 w 1022"/>
                <a:gd name="T15" fmla="*/ 522 h 1494"/>
                <a:gd name="T16" fmla="*/ 119 w 1022"/>
                <a:gd name="T17" fmla="*/ 565 h 1494"/>
                <a:gd name="T18" fmla="*/ 164 w 1022"/>
                <a:gd name="T19" fmla="*/ 601 h 1494"/>
                <a:gd name="T20" fmla="*/ 250 w 1022"/>
                <a:gd name="T21" fmla="*/ 671 h 1494"/>
                <a:gd name="T22" fmla="*/ 370 w 1022"/>
                <a:gd name="T23" fmla="*/ 1366 h 1494"/>
                <a:gd name="T24" fmla="*/ 382 w 1022"/>
                <a:gd name="T25" fmla="*/ 1390 h 1494"/>
                <a:gd name="T26" fmla="*/ 398 w 1022"/>
                <a:gd name="T27" fmla="*/ 1412 h 1494"/>
                <a:gd name="T28" fmla="*/ 424 w 1022"/>
                <a:gd name="T29" fmla="*/ 1438 h 1494"/>
                <a:gd name="T30" fmla="*/ 460 w 1022"/>
                <a:gd name="T31" fmla="*/ 1463 h 1494"/>
                <a:gd name="T32" fmla="*/ 482 w 1022"/>
                <a:gd name="T33" fmla="*/ 1474 h 1494"/>
                <a:gd name="T34" fmla="*/ 508 w 1022"/>
                <a:gd name="T35" fmla="*/ 1483 h 1494"/>
                <a:gd name="T36" fmla="*/ 537 w 1022"/>
                <a:gd name="T37" fmla="*/ 1490 h 1494"/>
                <a:gd name="T38" fmla="*/ 570 w 1022"/>
                <a:gd name="T39" fmla="*/ 1493 h 1494"/>
                <a:gd name="T40" fmla="*/ 607 w 1022"/>
                <a:gd name="T41" fmla="*/ 1494 h 1494"/>
                <a:gd name="T42" fmla="*/ 647 w 1022"/>
                <a:gd name="T43" fmla="*/ 1492 h 1494"/>
                <a:gd name="T44" fmla="*/ 688 w 1022"/>
                <a:gd name="T45" fmla="*/ 1486 h 1494"/>
                <a:gd name="T46" fmla="*/ 726 w 1022"/>
                <a:gd name="T47" fmla="*/ 1478 h 1494"/>
                <a:gd name="T48" fmla="*/ 761 w 1022"/>
                <a:gd name="T49" fmla="*/ 1469 h 1494"/>
                <a:gd name="T50" fmla="*/ 793 w 1022"/>
                <a:gd name="T51" fmla="*/ 1457 h 1494"/>
                <a:gd name="T52" fmla="*/ 823 w 1022"/>
                <a:gd name="T53" fmla="*/ 1444 h 1494"/>
                <a:gd name="T54" fmla="*/ 850 w 1022"/>
                <a:gd name="T55" fmla="*/ 1430 h 1494"/>
                <a:gd name="T56" fmla="*/ 896 w 1022"/>
                <a:gd name="T57" fmla="*/ 1398 h 1494"/>
                <a:gd name="T58" fmla="*/ 930 w 1022"/>
                <a:gd name="T59" fmla="*/ 1364 h 1494"/>
                <a:gd name="T60" fmla="*/ 954 w 1022"/>
                <a:gd name="T61" fmla="*/ 1330 h 1494"/>
                <a:gd name="T62" fmla="*/ 970 w 1022"/>
                <a:gd name="T63" fmla="*/ 1297 h 1494"/>
                <a:gd name="T64" fmla="*/ 975 w 1022"/>
                <a:gd name="T65" fmla="*/ 1266 h 1494"/>
                <a:gd name="T66" fmla="*/ 910 w 1022"/>
                <a:gd name="T67" fmla="*/ 499 h 1494"/>
                <a:gd name="T68" fmla="*/ 954 w 1022"/>
                <a:gd name="T69" fmla="*/ 446 h 1494"/>
                <a:gd name="T70" fmla="*/ 980 w 1022"/>
                <a:gd name="T71" fmla="*/ 405 h 1494"/>
                <a:gd name="T72" fmla="*/ 996 w 1022"/>
                <a:gd name="T73" fmla="*/ 373 h 1494"/>
                <a:gd name="T74" fmla="*/ 1009 w 1022"/>
                <a:gd name="T75" fmla="*/ 339 h 1494"/>
                <a:gd name="T76" fmla="*/ 1017 w 1022"/>
                <a:gd name="T77" fmla="*/ 302 h 1494"/>
                <a:gd name="T78" fmla="*/ 1022 w 1022"/>
                <a:gd name="T79" fmla="*/ 264 h 1494"/>
                <a:gd name="T80" fmla="*/ 1019 w 1022"/>
                <a:gd name="T81" fmla="*/ 223 h 1494"/>
                <a:gd name="T82" fmla="*/ 1010 w 1022"/>
                <a:gd name="T83" fmla="*/ 182 h 1494"/>
                <a:gd name="T84" fmla="*/ 991 w 1022"/>
                <a:gd name="T85" fmla="*/ 139 h 1494"/>
                <a:gd name="T86" fmla="*/ 963 w 1022"/>
                <a:gd name="T87" fmla="*/ 97 h 1494"/>
                <a:gd name="T88" fmla="*/ 923 w 1022"/>
                <a:gd name="T89" fmla="*/ 53 h 1494"/>
                <a:gd name="T90" fmla="*/ 887 w 1022"/>
                <a:gd name="T91" fmla="*/ 25 h 1494"/>
                <a:gd name="T92" fmla="*/ 860 w 1022"/>
                <a:gd name="T93" fmla="*/ 13 h 1494"/>
                <a:gd name="T94" fmla="*/ 825 w 1022"/>
                <a:gd name="T95" fmla="*/ 6 h 1494"/>
                <a:gd name="T96" fmla="*/ 785 w 1022"/>
                <a:gd name="T97" fmla="*/ 2 h 1494"/>
                <a:gd name="T98" fmla="*/ 739 w 1022"/>
                <a:gd name="T99" fmla="*/ 0 h 1494"/>
                <a:gd name="T100" fmla="*/ 689 w 1022"/>
                <a:gd name="T101" fmla="*/ 3 h 1494"/>
                <a:gd name="T102" fmla="*/ 609 w 1022"/>
                <a:gd name="T103" fmla="*/ 11 h 1494"/>
                <a:gd name="T104" fmla="*/ 500 w 1022"/>
                <a:gd name="T105" fmla="*/ 29 h 1494"/>
                <a:gd name="T106" fmla="*/ 394 w 1022"/>
                <a:gd name="T107" fmla="*/ 51 h 1494"/>
                <a:gd name="T108" fmla="*/ 299 w 1022"/>
                <a:gd name="T109" fmla="*/ 76 h 1494"/>
                <a:gd name="T110" fmla="*/ 225 w 1022"/>
                <a:gd name="T111" fmla="*/ 102 h 1494"/>
                <a:gd name="T112" fmla="*/ 169 w 1022"/>
                <a:gd name="T113" fmla="*/ 128 h 1494"/>
                <a:gd name="T114" fmla="*/ 116 w 1022"/>
                <a:gd name="T115" fmla="*/ 162 h 1494"/>
                <a:gd name="T116" fmla="*/ 73 w 1022"/>
                <a:gd name="T117" fmla="*/ 197 h 1494"/>
                <a:gd name="T118" fmla="*/ 40 w 1022"/>
                <a:gd name="T119" fmla="*/ 236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78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728 w 900"/>
                <a:gd name="T1" fmla="*/ 1323 h 1385"/>
                <a:gd name="T2" fmla="*/ 691 w 900"/>
                <a:gd name="T3" fmla="*/ 1324 h 1385"/>
                <a:gd name="T4" fmla="*/ 655 w 900"/>
                <a:gd name="T5" fmla="*/ 1322 h 1385"/>
                <a:gd name="T6" fmla="*/ 625 w 900"/>
                <a:gd name="T7" fmla="*/ 1316 h 1385"/>
                <a:gd name="T8" fmla="*/ 598 w 900"/>
                <a:gd name="T9" fmla="*/ 1308 h 1385"/>
                <a:gd name="T10" fmla="*/ 573 w 900"/>
                <a:gd name="T11" fmla="*/ 1298 h 1385"/>
                <a:gd name="T12" fmla="*/ 543 w 900"/>
                <a:gd name="T13" fmla="*/ 1281 h 1385"/>
                <a:gd name="T14" fmla="*/ 513 w 900"/>
                <a:gd name="T15" fmla="*/ 1255 h 1385"/>
                <a:gd name="T16" fmla="*/ 491 w 900"/>
                <a:gd name="T17" fmla="*/ 1230 h 1385"/>
                <a:gd name="T18" fmla="*/ 475 w 900"/>
                <a:gd name="T19" fmla="*/ 1202 h 1385"/>
                <a:gd name="T20" fmla="*/ 373 w 900"/>
                <a:gd name="T21" fmla="*/ 516 h 1385"/>
                <a:gd name="T22" fmla="*/ 222 w 900"/>
                <a:gd name="T23" fmla="*/ 395 h 1385"/>
                <a:gd name="T24" fmla="*/ 179 w 900"/>
                <a:gd name="T25" fmla="*/ 352 h 1385"/>
                <a:gd name="T26" fmla="*/ 146 w 900"/>
                <a:gd name="T27" fmla="*/ 310 h 1385"/>
                <a:gd name="T28" fmla="*/ 123 w 900"/>
                <a:gd name="T29" fmla="*/ 267 h 1385"/>
                <a:gd name="T30" fmla="*/ 107 w 900"/>
                <a:gd name="T31" fmla="*/ 226 h 1385"/>
                <a:gd name="T32" fmla="*/ 103 w 900"/>
                <a:gd name="T33" fmla="*/ 194 h 1385"/>
                <a:gd name="T34" fmla="*/ 103 w 900"/>
                <a:gd name="T35" fmla="*/ 174 h 1385"/>
                <a:gd name="T36" fmla="*/ 106 w 900"/>
                <a:gd name="T37" fmla="*/ 144 h 1385"/>
                <a:gd name="T38" fmla="*/ 119 w 900"/>
                <a:gd name="T39" fmla="*/ 105 h 1385"/>
                <a:gd name="T40" fmla="*/ 137 w 900"/>
                <a:gd name="T41" fmla="*/ 74 h 1385"/>
                <a:gd name="T42" fmla="*/ 153 w 900"/>
                <a:gd name="T43" fmla="*/ 52 h 1385"/>
                <a:gd name="T44" fmla="*/ 172 w 900"/>
                <a:gd name="T45" fmla="*/ 30 h 1385"/>
                <a:gd name="T46" fmla="*/ 196 w 900"/>
                <a:gd name="T47" fmla="*/ 9 h 1385"/>
                <a:gd name="T48" fmla="*/ 203 w 900"/>
                <a:gd name="T49" fmla="*/ 2 h 1385"/>
                <a:gd name="T50" fmla="*/ 169 w 900"/>
                <a:gd name="T51" fmla="*/ 19 h 1385"/>
                <a:gd name="T52" fmla="*/ 116 w 900"/>
                <a:gd name="T53" fmla="*/ 53 h 1385"/>
                <a:gd name="T54" fmla="*/ 73 w 900"/>
                <a:gd name="T55" fmla="*/ 88 h 1385"/>
                <a:gd name="T56" fmla="*/ 40 w 900"/>
                <a:gd name="T57" fmla="*/ 127 h 1385"/>
                <a:gd name="T58" fmla="*/ 17 w 900"/>
                <a:gd name="T59" fmla="*/ 166 h 1385"/>
                <a:gd name="T60" fmla="*/ 5 w 900"/>
                <a:gd name="T61" fmla="*/ 205 h 1385"/>
                <a:gd name="T62" fmla="*/ 0 w 900"/>
                <a:gd name="T63" fmla="*/ 236 h 1385"/>
                <a:gd name="T64" fmla="*/ 1 w 900"/>
                <a:gd name="T65" fmla="*/ 256 h 1385"/>
                <a:gd name="T66" fmla="*/ 6 w 900"/>
                <a:gd name="T67" fmla="*/ 287 h 1385"/>
                <a:gd name="T68" fmla="*/ 20 w 900"/>
                <a:gd name="T69" fmla="*/ 329 h 1385"/>
                <a:gd name="T70" fmla="*/ 44 w 900"/>
                <a:gd name="T71" fmla="*/ 371 h 1385"/>
                <a:gd name="T72" fmla="*/ 77 w 900"/>
                <a:gd name="T73" fmla="*/ 413 h 1385"/>
                <a:gd name="T74" fmla="*/ 119 w 900"/>
                <a:gd name="T75" fmla="*/ 456 h 1385"/>
                <a:gd name="T76" fmla="*/ 164 w 900"/>
                <a:gd name="T77" fmla="*/ 492 h 1385"/>
                <a:gd name="T78" fmla="*/ 250 w 900"/>
                <a:gd name="T79" fmla="*/ 562 h 1385"/>
                <a:gd name="T80" fmla="*/ 370 w 900"/>
                <a:gd name="T81" fmla="*/ 1257 h 1385"/>
                <a:gd name="T82" fmla="*/ 382 w 900"/>
                <a:gd name="T83" fmla="*/ 1281 h 1385"/>
                <a:gd name="T84" fmla="*/ 398 w 900"/>
                <a:gd name="T85" fmla="*/ 1303 h 1385"/>
                <a:gd name="T86" fmla="*/ 424 w 900"/>
                <a:gd name="T87" fmla="*/ 1329 h 1385"/>
                <a:gd name="T88" fmla="*/ 460 w 900"/>
                <a:gd name="T89" fmla="*/ 1354 h 1385"/>
                <a:gd name="T90" fmla="*/ 482 w 900"/>
                <a:gd name="T91" fmla="*/ 1365 h 1385"/>
                <a:gd name="T92" fmla="*/ 508 w 900"/>
                <a:gd name="T93" fmla="*/ 1374 h 1385"/>
                <a:gd name="T94" fmla="*/ 537 w 900"/>
                <a:gd name="T95" fmla="*/ 1381 h 1385"/>
                <a:gd name="T96" fmla="*/ 570 w 900"/>
                <a:gd name="T97" fmla="*/ 1384 h 1385"/>
                <a:gd name="T98" fmla="*/ 607 w 900"/>
                <a:gd name="T99" fmla="*/ 1385 h 1385"/>
                <a:gd name="T100" fmla="*/ 647 w 900"/>
                <a:gd name="T101" fmla="*/ 1383 h 1385"/>
                <a:gd name="T102" fmla="*/ 689 w 900"/>
                <a:gd name="T103" fmla="*/ 1377 h 1385"/>
                <a:gd name="T104" fmla="*/ 728 w 900"/>
                <a:gd name="T105" fmla="*/ 1369 h 1385"/>
                <a:gd name="T106" fmla="*/ 765 w 900"/>
                <a:gd name="T107" fmla="*/ 1358 h 1385"/>
                <a:gd name="T108" fmla="*/ 798 w 900"/>
                <a:gd name="T109" fmla="*/ 1345 h 1385"/>
                <a:gd name="T110" fmla="*/ 827 w 900"/>
                <a:gd name="T111" fmla="*/ 1332 h 1385"/>
                <a:gd name="T112" fmla="*/ 854 w 900"/>
                <a:gd name="T113" fmla="*/ 1317 h 1385"/>
                <a:gd name="T114" fmla="*/ 900 w 900"/>
                <a:gd name="T115" fmla="*/ 1284 h 1385"/>
                <a:gd name="T116" fmla="*/ 867 w 900"/>
                <a:gd name="T117" fmla="*/ 1296 h 1385"/>
                <a:gd name="T118" fmla="*/ 831 w 900"/>
                <a:gd name="T119" fmla="*/ 1307 h 1385"/>
                <a:gd name="T120" fmla="*/ 792 w 900"/>
                <a:gd name="T121" fmla="*/ 1315 h 1385"/>
                <a:gd name="T122" fmla="*/ 749 w 900"/>
                <a:gd name="T123" fmla="*/ 1322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79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900 w 900"/>
                <a:gd name="T1" fmla="*/ 176 h 493"/>
                <a:gd name="T2" fmla="*/ 899 w 900"/>
                <a:gd name="T3" fmla="*/ 199 h 493"/>
                <a:gd name="T4" fmla="*/ 895 w 900"/>
                <a:gd name="T5" fmla="*/ 224 h 493"/>
                <a:gd name="T6" fmla="*/ 886 w 900"/>
                <a:gd name="T7" fmla="*/ 249 h 493"/>
                <a:gd name="T8" fmla="*/ 873 w 900"/>
                <a:gd name="T9" fmla="*/ 272 h 493"/>
                <a:gd name="T10" fmla="*/ 856 w 900"/>
                <a:gd name="T11" fmla="*/ 296 h 493"/>
                <a:gd name="T12" fmla="*/ 836 w 900"/>
                <a:gd name="T13" fmla="*/ 318 h 493"/>
                <a:gd name="T14" fmla="*/ 811 w 900"/>
                <a:gd name="T15" fmla="*/ 341 h 493"/>
                <a:gd name="T16" fmla="*/ 784 w 900"/>
                <a:gd name="T17" fmla="*/ 362 h 493"/>
                <a:gd name="T18" fmla="*/ 753 w 900"/>
                <a:gd name="T19" fmla="*/ 383 h 493"/>
                <a:gd name="T20" fmla="*/ 719 w 900"/>
                <a:gd name="T21" fmla="*/ 402 h 493"/>
                <a:gd name="T22" fmla="*/ 684 w 900"/>
                <a:gd name="T23" fmla="*/ 419 h 493"/>
                <a:gd name="T24" fmla="*/ 645 w 900"/>
                <a:gd name="T25" fmla="*/ 436 h 493"/>
                <a:gd name="T26" fmla="*/ 604 w 900"/>
                <a:gd name="T27" fmla="*/ 450 h 493"/>
                <a:gd name="T28" fmla="*/ 561 w 900"/>
                <a:gd name="T29" fmla="*/ 463 h 493"/>
                <a:gd name="T30" fmla="*/ 516 w 900"/>
                <a:gd name="T31" fmla="*/ 474 h 493"/>
                <a:gd name="T32" fmla="*/ 470 w 900"/>
                <a:gd name="T33" fmla="*/ 482 h 493"/>
                <a:gd name="T34" fmla="*/ 424 w 900"/>
                <a:gd name="T35" fmla="*/ 488 h 493"/>
                <a:gd name="T36" fmla="*/ 380 w 900"/>
                <a:gd name="T37" fmla="*/ 491 h 493"/>
                <a:gd name="T38" fmla="*/ 336 w 900"/>
                <a:gd name="T39" fmla="*/ 493 h 493"/>
                <a:gd name="T40" fmla="*/ 295 w 900"/>
                <a:gd name="T41" fmla="*/ 491 h 493"/>
                <a:gd name="T42" fmla="*/ 255 w 900"/>
                <a:gd name="T43" fmla="*/ 488 h 493"/>
                <a:gd name="T44" fmla="*/ 217 w 900"/>
                <a:gd name="T45" fmla="*/ 482 h 493"/>
                <a:gd name="T46" fmla="*/ 181 w 900"/>
                <a:gd name="T47" fmla="*/ 474 h 493"/>
                <a:gd name="T48" fmla="*/ 148 w 900"/>
                <a:gd name="T49" fmla="*/ 463 h 493"/>
                <a:gd name="T50" fmla="*/ 117 w 900"/>
                <a:gd name="T51" fmla="*/ 451 h 493"/>
                <a:gd name="T52" fmla="*/ 89 w 900"/>
                <a:gd name="T53" fmla="*/ 437 h 493"/>
                <a:gd name="T54" fmla="*/ 65 w 900"/>
                <a:gd name="T55" fmla="*/ 422 h 493"/>
                <a:gd name="T56" fmla="*/ 44 w 900"/>
                <a:gd name="T57" fmla="*/ 404 h 493"/>
                <a:gd name="T58" fmla="*/ 27 w 900"/>
                <a:gd name="T59" fmla="*/ 384 h 493"/>
                <a:gd name="T60" fmla="*/ 13 w 900"/>
                <a:gd name="T61" fmla="*/ 364 h 493"/>
                <a:gd name="T62" fmla="*/ 5 w 900"/>
                <a:gd name="T63" fmla="*/ 342 h 493"/>
                <a:gd name="T64" fmla="*/ 0 w 900"/>
                <a:gd name="T65" fmla="*/ 317 h 493"/>
                <a:gd name="T66" fmla="*/ 0 w 900"/>
                <a:gd name="T67" fmla="*/ 293 h 493"/>
                <a:gd name="T68" fmla="*/ 5 w 900"/>
                <a:gd name="T69" fmla="*/ 269 h 493"/>
                <a:gd name="T70" fmla="*/ 15 w 900"/>
                <a:gd name="T71" fmla="*/ 245 h 493"/>
                <a:gd name="T72" fmla="*/ 27 w 900"/>
                <a:gd name="T73" fmla="*/ 220 h 493"/>
                <a:gd name="T74" fmla="*/ 45 w 900"/>
                <a:gd name="T75" fmla="*/ 197 h 493"/>
                <a:gd name="T76" fmla="*/ 65 w 900"/>
                <a:gd name="T77" fmla="*/ 174 h 493"/>
                <a:gd name="T78" fmla="*/ 90 w 900"/>
                <a:gd name="T79" fmla="*/ 152 h 493"/>
                <a:gd name="T80" fmla="*/ 117 w 900"/>
                <a:gd name="T81" fmla="*/ 131 h 493"/>
                <a:gd name="T82" fmla="*/ 148 w 900"/>
                <a:gd name="T83" fmla="*/ 111 h 493"/>
                <a:gd name="T84" fmla="*/ 199 w 900"/>
                <a:gd name="T85" fmla="*/ 82 h 493"/>
                <a:gd name="T86" fmla="*/ 256 w 900"/>
                <a:gd name="T87" fmla="*/ 57 h 493"/>
                <a:gd name="T88" fmla="*/ 296 w 900"/>
                <a:gd name="T89" fmla="*/ 42 h 493"/>
                <a:gd name="T90" fmla="*/ 340 w 900"/>
                <a:gd name="T91" fmla="*/ 29 h 493"/>
                <a:gd name="T92" fmla="*/ 384 w 900"/>
                <a:gd name="T93" fmla="*/ 19 h 493"/>
                <a:gd name="T94" fmla="*/ 430 w 900"/>
                <a:gd name="T95" fmla="*/ 11 h 493"/>
                <a:gd name="T96" fmla="*/ 476 w 900"/>
                <a:gd name="T97" fmla="*/ 5 h 493"/>
                <a:gd name="T98" fmla="*/ 521 w 900"/>
                <a:gd name="T99" fmla="*/ 1 h 493"/>
                <a:gd name="T100" fmla="*/ 565 w 900"/>
                <a:gd name="T101" fmla="*/ 0 h 493"/>
                <a:gd name="T102" fmla="*/ 606 w 900"/>
                <a:gd name="T103" fmla="*/ 1 h 493"/>
                <a:gd name="T104" fmla="*/ 646 w 900"/>
                <a:gd name="T105" fmla="*/ 5 h 493"/>
                <a:gd name="T106" fmla="*/ 684 w 900"/>
                <a:gd name="T107" fmla="*/ 11 h 493"/>
                <a:gd name="T108" fmla="*/ 720 w 900"/>
                <a:gd name="T109" fmla="*/ 19 h 493"/>
                <a:gd name="T110" fmla="*/ 753 w 900"/>
                <a:gd name="T111" fmla="*/ 29 h 493"/>
                <a:gd name="T112" fmla="*/ 784 w 900"/>
                <a:gd name="T113" fmla="*/ 41 h 493"/>
                <a:gd name="T114" fmla="*/ 811 w 900"/>
                <a:gd name="T115" fmla="*/ 55 h 493"/>
                <a:gd name="T116" fmla="*/ 836 w 900"/>
                <a:gd name="T117" fmla="*/ 71 h 493"/>
                <a:gd name="T118" fmla="*/ 857 w 900"/>
                <a:gd name="T119" fmla="*/ 88 h 493"/>
                <a:gd name="T120" fmla="*/ 873 w 900"/>
                <a:gd name="T121" fmla="*/ 108 h 493"/>
                <a:gd name="T122" fmla="*/ 886 w 900"/>
                <a:gd name="T123" fmla="*/ 128 h 493"/>
                <a:gd name="T124" fmla="*/ 896 w 900"/>
                <a:gd name="T125" fmla="*/ 15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80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404 w 487"/>
                <a:gd name="T1" fmla="*/ 9 h 416"/>
                <a:gd name="T2" fmla="*/ 390 w 487"/>
                <a:gd name="T3" fmla="*/ 23 h 416"/>
                <a:gd name="T4" fmla="*/ 368 w 487"/>
                <a:gd name="T5" fmla="*/ 53 h 416"/>
                <a:gd name="T6" fmla="*/ 344 w 487"/>
                <a:gd name="T7" fmla="*/ 103 h 416"/>
                <a:gd name="T8" fmla="*/ 322 w 487"/>
                <a:gd name="T9" fmla="*/ 147 h 416"/>
                <a:gd name="T10" fmla="*/ 301 w 487"/>
                <a:gd name="T11" fmla="*/ 176 h 416"/>
                <a:gd name="T12" fmla="*/ 279 w 487"/>
                <a:gd name="T13" fmla="*/ 203 h 416"/>
                <a:gd name="T14" fmla="*/ 254 w 487"/>
                <a:gd name="T15" fmla="*/ 228 h 416"/>
                <a:gd name="T16" fmla="*/ 227 w 487"/>
                <a:gd name="T17" fmla="*/ 250 h 416"/>
                <a:gd name="T18" fmla="*/ 199 w 487"/>
                <a:gd name="T19" fmla="*/ 270 h 416"/>
                <a:gd name="T20" fmla="*/ 168 w 487"/>
                <a:gd name="T21" fmla="*/ 289 h 416"/>
                <a:gd name="T22" fmla="*/ 136 w 487"/>
                <a:gd name="T23" fmla="*/ 303 h 416"/>
                <a:gd name="T24" fmla="*/ 102 w 487"/>
                <a:gd name="T25" fmla="*/ 316 h 416"/>
                <a:gd name="T26" fmla="*/ 68 w 487"/>
                <a:gd name="T27" fmla="*/ 326 h 416"/>
                <a:gd name="T28" fmla="*/ 41 w 487"/>
                <a:gd name="T29" fmla="*/ 334 h 416"/>
                <a:gd name="T30" fmla="*/ 20 w 487"/>
                <a:gd name="T31" fmla="*/ 345 h 416"/>
                <a:gd name="T32" fmla="*/ 6 w 487"/>
                <a:gd name="T33" fmla="*/ 355 h 416"/>
                <a:gd name="T34" fmla="*/ 0 w 487"/>
                <a:gd name="T35" fmla="*/ 366 h 416"/>
                <a:gd name="T36" fmla="*/ 2 w 487"/>
                <a:gd name="T37" fmla="*/ 378 h 416"/>
                <a:gd name="T38" fmla="*/ 15 w 487"/>
                <a:gd name="T39" fmla="*/ 389 h 416"/>
                <a:gd name="T40" fmla="*/ 39 w 487"/>
                <a:gd name="T41" fmla="*/ 401 h 416"/>
                <a:gd name="T42" fmla="*/ 69 w 487"/>
                <a:gd name="T43" fmla="*/ 411 h 416"/>
                <a:gd name="T44" fmla="*/ 97 w 487"/>
                <a:gd name="T45" fmla="*/ 415 h 416"/>
                <a:gd name="T46" fmla="*/ 126 w 487"/>
                <a:gd name="T47" fmla="*/ 416 h 416"/>
                <a:gd name="T48" fmla="*/ 154 w 487"/>
                <a:gd name="T49" fmla="*/ 414 h 416"/>
                <a:gd name="T50" fmla="*/ 181 w 487"/>
                <a:gd name="T51" fmla="*/ 407 h 416"/>
                <a:gd name="T52" fmla="*/ 209 w 487"/>
                <a:gd name="T53" fmla="*/ 398 h 416"/>
                <a:gd name="T54" fmla="*/ 251 w 487"/>
                <a:gd name="T55" fmla="*/ 379 h 416"/>
                <a:gd name="T56" fmla="*/ 302 w 487"/>
                <a:gd name="T57" fmla="*/ 347 h 416"/>
                <a:gd name="T58" fmla="*/ 351 w 487"/>
                <a:gd name="T59" fmla="*/ 308 h 416"/>
                <a:gd name="T60" fmla="*/ 392 w 487"/>
                <a:gd name="T61" fmla="*/ 267 h 416"/>
                <a:gd name="T62" fmla="*/ 426 w 487"/>
                <a:gd name="T63" fmla="*/ 226 h 416"/>
                <a:gd name="T64" fmla="*/ 451 w 487"/>
                <a:gd name="T65" fmla="*/ 188 h 416"/>
                <a:gd name="T66" fmla="*/ 473 w 487"/>
                <a:gd name="T67" fmla="*/ 144 h 416"/>
                <a:gd name="T68" fmla="*/ 484 w 487"/>
                <a:gd name="T69" fmla="*/ 110 h 416"/>
                <a:gd name="T70" fmla="*/ 487 w 487"/>
                <a:gd name="T71" fmla="*/ 86 h 416"/>
                <a:gd name="T72" fmla="*/ 485 w 487"/>
                <a:gd name="T73" fmla="*/ 64 h 416"/>
                <a:gd name="T74" fmla="*/ 478 w 487"/>
                <a:gd name="T75" fmla="*/ 42 h 416"/>
                <a:gd name="T76" fmla="*/ 464 w 487"/>
                <a:gd name="T77" fmla="*/ 22 h 416"/>
                <a:gd name="T78" fmla="*/ 447 w 487"/>
                <a:gd name="T79" fmla="*/ 8 h 416"/>
                <a:gd name="T80" fmla="*/ 433 w 487"/>
                <a:gd name="T81" fmla="*/ 2 h 416"/>
                <a:gd name="T82" fmla="*/ 419 w 487"/>
                <a:gd name="T83" fmla="*/ 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81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82 h 824"/>
                <a:gd name="T2" fmla="*/ 144 w 246"/>
                <a:gd name="T3" fmla="*/ 820 h 824"/>
                <a:gd name="T4" fmla="*/ 148 w 246"/>
                <a:gd name="T5" fmla="*/ 821 h 824"/>
                <a:gd name="T6" fmla="*/ 159 w 246"/>
                <a:gd name="T7" fmla="*/ 823 h 824"/>
                <a:gd name="T8" fmla="*/ 167 w 246"/>
                <a:gd name="T9" fmla="*/ 824 h 824"/>
                <a:gd name="T10" fmla="*/ 175 w 246"/>
                <a:gd name="T11" fmla="*/ 824 h 824"/>
                <a:gd name="T12" fmla="*/ 185 w 246"/>
                <a:gd name="T13" fmla="*/ 822 h 824"/>
                <a:gd name="T14" fmla="*/ 194 w 246"/>
                <a:gd name="T15" fmla="*/ 820 h 824"/>
                <a:gd name="T16" fmla="*/ 204 w 246"/>
                <a:gd name="T17" fmla="*/ 815 h 824"/>
                <a:gd name="T18" fmla="*/ 213 w 246"/>
                <a:gd name="T19" fmla="*/ 808 h 824"/>
                <a:gd name="T20" fmla="*/ 218 w 246"/>
                <a:gd name="T21" fmla="*/ 803 h 824"/>
                <a:gd name="T22" fmla="*/ 222 w 246"/>
                <a:gd name="T23" fmla="*/ 797 h 824"/>
                <a:gd name="T24" fmla="*/ 226 w 246"/>
                <a:gd name="T25" fmla="*/ 791 h 824"/>
                <a:gd name="T26" fmla="*/ 230 w 246"/>
                <a:gd name="T27" fmla="*/ 785 h 824"/>
                <a:gd name="T28" fmla="*/ 233 w 246"/>
                <a:gd name="T29" fmla="*/ 777 h 824"/>
                <a:gd name="T30" fmla="*/ 237 w 246"/>
                <a:gd name="T31" fmla="*/ 769 h 824"/>
                <a:gd name="T32" fmla="*/ 239 w 246"/>
                <a:gd name="T33" fmla="*/ 760 h 824"/>
                <a:gd name="T34" fmla="*/ 241 w 246"/>
                <a:gd name="T35" fmla="*/ 749 h 824"/>
                <a:gd name="T36" fmla="*/ 244 w 246"/>
                <a:gd name="T37" fmla="*/ 737 h 824"/>
                <a:gd name="T38" fmla="*/ 245 w 246"/>
                <a:gd name="T39" fmla="*/ 725 h 824"/>
                <a:gd name="T40" fmla="*/ 246 w 246"/>
                <a:gd name="T41" fmla="*/ 711 h 824"/>
                <a:gd name="T42" fmla="*/ 246 w 246"/>
                <a:gd name="T43" fmla="*/ 697 h 824"/>
                <a:gd name="T44" fmla="*/ 144 w 246"/>
                <a:gd name="T45" fmla="*/ 0 h 824"/>
                <a:gd name="T46" fmla="*/ 0 w 246"/>
                <a:gd name="T47" fmla="*/ 82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95982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* 수식과 연산자란</a:t>
            </a:r>
            <a:r>
              <a:rPr lang="en-US" altLang="ko-KR" dirty="0">
                <a:latin typeface="+mj-ea"/>
                <a:ea typeface="+mj-ea"/>
              </a:rPr>
              <a:t>?</a:t>
            </a:r>
          </a:p>
          <a:p>
            <a:r>
              <a:rPr lang="ko-KR" altLang="en-US" dirty="0">
                <a:latin typeface="+mj-ea"/>
                <a:ea typeface="+mj-ea"/>
              </a:rPr>
              <a:t>* 대입 연산</a:t>
            </a:r>
          </a:p>
          <a:p>
            <a:r>
              <a:rPr lang="ko-KR" altLang="en-US" dirty="0">
                <a:latin typeface="+mj-ea"/>
                <a:ea typeface="+mj-ea"/>
              </a:rPr>
              <a:t>* 산술 연산 </a:t>
            </a:r>
          </a:p>
          <a:p>
            <a:r>
              <a:rPr lang="ko-KR" altLang="en-US" dirty="0">
                <a:latin typeface="+mj-ea"/>
                <a:ea typeface="+mj-ea"/>
              </a:rPr>
              <a:t>* 논리 연산</a:t>
            </a:r>
          </a:p>
          <a:p>
            <a:r>
              <a:rPr lang="ko-KR" altLang="en-US" dirty="0">
                <a:latin typeface="+mj-ea"/>
                <a:ea typeface="+mj-ea"/>
              </a:rPr>
              <a:t>* 관계 연산</a:t>
            </a:r>
          </a:p>
          <a:p>
            <a:r>
              <a:rPr lang="ko-KR" altLang="en-US" dirty="0">
                <a:latin typeface="+mj-ea"/>
                <a:ea typeface="+mj-ea"/>
              </a:rPr>
              <a:t>* 우선 순위와 결합 법칙</a:t>
            </a:r>
          </a:p>
        </p:txBody>
      </p:sp>
      <p:grpSp>
        <p:nvGrpSpPr>
          <p:cNvPr id="595983" name="Group 15"/>
          <p:cNvGrpSpPr>
            <a:grpSpLocks/>
          </p:cNvGrpSpPr>
          <p:nvPr/>
        </p:nvGrpSpPr>
        <p:grpSpPr bwMode="auto">
          <a:xfrm>
            <a:off x="4891088" y="3301206"/>
            <a:ext cx="2214563" cy="2566987"/>
            <a:chOff x="3208" y="1586"/>
            <a:chExt cx="1395" cy="1617"/>
          </a:xfrm>
        </p:grpSpPr>
        <p:sp>
          <p:nvSpPr>
            <p:cNvPr id="595984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85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86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87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88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89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90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91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92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93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94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95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96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97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98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999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00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01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02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03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04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05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06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07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08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09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10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11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12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13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14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15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016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96017" name="AutoShape 49"/>
          <p:cNvSpPr>
            <a:spLocks noChangeArrowheads="1"/>
          </p:cNvSpPr>
          <p:nvPr/>
        </p:nvSpPr>
        <p:spPr bwMode="auto">
          <a:xfrm>
            <a:off x="6561139" y="1239043"/>
            <a:ext cx="2209236" cy="2144713"/>
          </a:xfrm>
          <a:prstGeom prst="wedgeEllipseCallout">
            <a:avLst>
              <a:gd name="adj1" fmla="val -47671"/>
              <a:gd name="adj2" fmla="val 43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596018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640514" y="1829453"/>
            <a:ext cx="2155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2"/>
                </a:solidFill>
                <a:latin typeface="+mj-ea"/>
                <a:ea typeface="+mj-ea"/>
              </a:rPr>
              <a:t>이번 장에서는 수식과 연산자를 살펴봅니다</a:t>
            </a:r>
            <a:r>
              <a:rPr lang="en-US" altLang="ko-KR" sz="2000" dirty="0" smtClean="0">
                <a:solidFill>
                  <a:schemeClr val="tx2"/>
                </a:solidFill>
                <a:latin typeface="+mj-ea"/>
                <a:ea typeface="+mj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17" grpId="0" animBg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/>
              <a:t>Quiz</a:t>
            </a:r>
            <a:r>
              <a:rPr lang="ko-KR" altLang="en-US" sz="3600" dirty="0" smtClean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solidFill>
                  <a:schemeClr val="tx2"/>
                </a:solidFill>
              </a:rPr>
              <a:t>nextx</a:t>
            </a:r>
            <a:r>
              <a:rPr lang="ko-KR" altLang="en-US" dirty="0" smtClean="0">
                <a:solidFill>
                  <a:schemeClr val="tx2"/>
                </a:solidFill>
              </a:rPr>
              <a:t>와 </a:t>
            </a:r>
            <a:r>
              <a:rPr lang="en-US" altLang="ko-KR" dirty="0" err="1" smtClean="0">
                <a:solidFill>
                  <a:schemeClr val="tx2"/>
                </a:solidFill>
              </a:rPr>
              <a:t>nexty</a:t>
            </a:r>
            <a:r>
              <a:rPr lang="ko-KR" altLang="en-US" dirty="0" smtClean="0">
                <a:solidFill>
                  <a:schemeClr val="tx2"/>
                </a:solidFill>
              </a:rPr>
              <a:t>의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값은</a:t>
            </a:r>
            <a:r>
              <a:rPr lang="en-US" altLang="ko-KR" dirty="0" smtClean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557060" name="Picture 4" descr="http://www.greenparty.org.uk/assets/images/local_parties/malvernhills/quiz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52" y="2624137"/>
            <a:ext cx="1536700" cy="187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접힌 도형 2"/>
          <p:cNvSpPr/>
          <p:nvPr/>
        </p:nvSpPr>
        <p:spPr bwMode="auto">
          <a:xfrm>
            <a:off x="905436" y="2624137"/>
            <a:ext cx="2505075" cy="2447925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altLang="ko-KR" sz="2000" dirty="0">
                <a:latin typeface="+mj-lt"/>
              </a:rPr>
              <a:t>x = 1;</a:t>
            </a:r>
          </a:p>
          <a:p>
            <a:pPr marL="0" indent="0" eaLnBrk="1" hangingPunct="1">
              <a:buNone/>
            </a:pPr>
            <a:r>
              <a:rPr lang="en-US" altLang="ko-KR" sz="2000" dirty="0">
                <a:latin typeface="+mj-lt"/>
              </a:rPr>
              <a:t>y = 1</a:t>
            </a:r>
            <a:r>
              <a:rPr lang="en-US" altLang="ko-KR" sz="2000" dirty="0" smtClean="0">
                <a:latin typeface="+mj-lt"/>
              </a:rPr>
              <a:t>;</a:t>
            </a:r>
          </a:p>
          <a:p>
            <a:pPr marL="0" indent="0" eaLnBrk="1" hangingPunct="1">
              <a:buNone/>
            </a:pPr>
            <a:endParaRPr lang="en-US" altLang="ko-KR" sz="2000" dirty="0">
              <a:latin typeface="+mj-lt"/>
            </a:endParaRPr>
          </a:p>
          <a:p>
            <a:pPr marL="0" indent="0" eaLnBrk="1" hangingPunct="1">
              <a:buNone/>
            </a:pPr>
            <a:r>
              <a:rPr lang="en-US" altLang="ko-KR" sz="2000" dirty="0" err="1">
                <a:latin typeface="+mj-lt"/>
              </a:rPr>
              <a:t>nextx</a:t>
            </a:r>
            <a:r>
              <a:rPr lang="en-US" altLang="ko-KR" sz="2000" dirty="0">
                <a:latin typeface="+mj-lt"/>
              </a:rPr>
              <a:t> = 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++x</a:t>
            </a:r>
            <a:r>
              <a:rPr lang="en-US" altLang="ko-KR" sz="2000" dirty="0">
                <a:latin typeface="+mj-lt"/>
              </a:rPr>
              <a:t>;	</a:t>
            </a:r>
          </a:p>
          <a:p>
            <a:pPr marL="0" indent="0" eaLnBrk="1" hangingPunct="1">
              <a:buNone/>
            </a:pPr>
            <a:r>
              <a:rPr lang="en-US" altLang="ko-KR" sz="2000" dirty="0" err="1">
                <a:latin typeface="+mj-lt"/>
              </a:rPr>
              <a:t>nexty</a:t>
            </a:r>
            <a:r>
              <a:rPr lang="en-US" altLang="ko-KR" sz="2000" dirty="0">
                <a:latin typeface="+mj-lt"/>
              </a:rPr>
              <a:t> = 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y++;</a:t>
            </a:r>
          </a:p>
          <a:p>
            <a:pPr eaLnBrk="1" hangingPunct="1"/>
            <a:endParaRPr lang="en-US" altLang="ko-KR" sz="2000" dirty="0">
              <a:solidFill>
                <a:schemeClr val="tx2"/>
              </a:solidFill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562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149350" y="1060455"/>
            <a:ext cx="7626350" cy="4420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x=10, y=10;</a:t>
            </a:r>
          </a:p>
          <a:p>
            <a:pPr marL="0" indent="0">
              <a:buNone/>
            </a:pPr>
            <a:endParaRPr lang="ko-KR" altLang="en-US" sz="1600" dirty="0">
              <a:solidFill>
                <a:prstClr val="black"/>
              </a:solidFill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"x=%d\n"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, x);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"++x</a:t>
            </a:r>
            <a:r>
              <a:rPr lang="ko-KR" altLang="en-US" sz="1600" dirty="0" smtClean="0">
                <a:solidFill>
                  <a:srgbClr val="A31515"/>
                </a:solidFill>
                <a:latin typeface="Trebuchet MS" pitchFamily="34" charset="0"/>
              </a:rPr>
              <a:t>의 값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=%d\n"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, ++x);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"x=%d\n\n"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, x);</a:t>
            </a:r>
          </a:p>
          <a:p>
            <a:pPr marL="0" indent="0">
              <a:buNone/>
            </a:pPr>
            <a:endParaRPr lang="ko-KR" altLang="en-US" sz="1600" dirty="0">
              <a:solidFill>
                <a:prstClr val="black"/>
              </a:solidFill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"y=%d\n"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, y);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"y++</a:t>
            </a:r>
            <a:r>
              <a:rPr lang="ko-KR" altLang="en-US" sz="1600" dirty="0" smtClean="0">
                <a:solidFill>
                  <a:srgbClr val="A31515"/>
                </a:solidFill>
                <a:latin typeface="Trebuchet MS" pitchFamily="34" charset="0"/>
              </a:rPr>
              <a:t>의 값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=%d\n"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, y++);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prstClr val="black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"y=%d\n"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, y);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 0;   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Trebuchet MS" pitchFamily="34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굴림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증감 연산자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525916" y="4020489"/>
            <a:ext cx="3581401" cy="2628686"/>
            <a:chOff x="1264444" y="1662113"/>
            <a:chExt cx="4895850" cy="3916362"/>
          </a:xfrm>
        </p:grpSpPr>
        <p:sp>
          <p:nvSpPr>
            <p:cNvPr id="3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872642" y="4406657"/>
            <a:ext cx="2327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x=10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++x</a:t>
            </a:r>
            <a:r>
              <a:rPr lang="ko-KR" altLang="en-US" sz="1600" i="1" dirty="0">
                <a:solidFill>
                  <a:schemeClr val="bg1"/>
                </a:solidFill>
              </a:rPr>
              <a:t>의 값</a:t>
            </a:r>
            <a:r>
              <a:rPr lang="en-US" altLang="ko-KR" sz="1600" i="1" dirty="0">
                <a:solidFill>
                  <a:schemeClr val="bg1"/>
                </a:solidFill>
              </a:rPr>
              <a:t>=11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 smtClean="0">
                <a:solidFill>
                  <a:schemeClr val="bg1"/>
                </a:solidFill>
              </a:rPr>
              <a:t>x=11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88206" y="5153645"/>
            <a:ext cx="2327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en-US" altLang="ko-KR" sz="1600" i="1" dirty="0" smtClean="0">
                <a:solidFill>
                  <a:schemeClr val="bg1"/>
                </a:solidFill>
              </a:rPr>
              <a:t>y=10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y++</a:t>
            </a:r>
            <a:r>
              <a:rPr lang="ko-KR" altLang="en-US" sz="1600" i="1" dirty="0">
                <a:solidFill>
                  <a:schemeClr val="bg1"/>
                </a:solidFill>
              </a:rPr>
              <a:t>의 값</a:t>
            </a:r>
            <a:r>
              <a:rPr lang="en-US" altLang="ko-KR" sz="1600" i="1" dirty="0">
                <a:solidFill>
                  <a:schemeClr val="bg1"/>
                </a:solidFill>
              </a:rPr>
              <a:t>=10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y=11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1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거스름돈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5415"/>
            <a:ext cx="8153400" cy="4495800"/>
          </a:xfrm>
        </p:spPr>
        <p:txBody>
          <a:bodyPr/>
          <a:lstStyle/>
          <a:p>
            <a:r>
              <a:rPr lang="ko-KR" altLang="en-US" dirty="0"/>
              <a:t>편의점에서 물건을 구입하고 만 원을 냈을 때</a:t>
            </a:r>
            <a:r>
              <a:rPr lang="en-US" altLang="ko-KR" dirty="0"/>
              <a:t>, </a:t>
            </a:r>
            <a:r>
              <a:rPr lang="ko-KR" altLang="en-US" dirty="0" smtClean="0"/>
              <a:t>거스름돈의 </a:t>
            </a:r>
            <a:r>
              <a:rPr lang="ko-KR" altLang="en-US" dirty="0"/>
              <a:t>액수와 점원이 지급해야 할 거스름돈을 화폐와 </a:t>
            </a:r>
            <a:r>
              <a:rPr lang="ko-KR" altLang="en-US" dirty="0" err="1" smtClean="0"/>
              <a:t>동전수를</a:t>
            </a:r>
            <a:r>
              <a:rPr lang="ko-KR" altLang="en-US" dirty="0" smtClean="0"/>
              <a:t> </a:t>
            </a:r>
            <a:r>
              <a:rPr lang="ko-KR" altLang="en-US" dirty="0"/>
              <a:t>계산하는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6669" y="3285383"/>
            <a:ext cx="3581401" cy="2628686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1363395" y="3671551"/>
            <a:ext cx="23272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물건 값을 </a:t>
            </a:r>
            <a:r>
              <a:rPr lang="ko-KR" altLang="en-US" dirty="0" err="1">
                <a:solidFill>
                  <a:schemeClr val="bg1"/>
                </a:solidFill>
              </a:rPr>
              <a:t>입력하시오</a:t>
            </a:r>
            <a:r>
              <a:rPr lang="en-US" altLang="ko-KR" dirty="0">
                <a:solidFill>
                  <a:schemeClr val="bg1"/>
                </a:solidFill>
              </a:rPr>
              <a:t>: 3200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사용자가 낸 돈</a:t>
            </a:r>
            <a:r>
              <a:rPr lang="en-US" altLang="ko-KR" dirty="0">
                <a:solidFill>
                  <a:schemeClr val="bg1"/>
                </a:solidFill>
              </a:rPr>
              <a:t>: 10000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오천원권</a:t>
            </a:r>
            <a:r>
              <a:rPr lang="en-US" altLang="ko-KR" dirty="0">
                <a:solidFill>
                  <a:schemeClr val="bg1"/>
                </a:solidFill>
              </a:rPr>
              <a:t>: 1</a:t>
            </a:r>
            <a:r>
              <a:rPr lang="ko-KR" altLang="en-US" dirty="0">
                <a:solidFill>
                  <a:schemeClr val="bg1"/>
                </a:solidFill>
              </a:rPr>
              <a:t>장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천원권</a:t>
            </a:r>
            <a:r>
              <a:rPr lang="en-US" altLang="ko-KR" dirty="0">
                <a:solidFill>
                  <a:schemeClr val="bg1"/>
                </a:solidFill>
              </a:rPr>
              <a:t>: 1</a:t>
            </a:r>
            <a:r>
              <a:rPr lang="ko-KR" altLang="en-US" dirty="0">
                <a:solidFill>
                  <a:schemeClr val="bg1"/>
                </a:solidFill>
              </a:rPr>
              <a:t>장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오백원</a:t>
            </a:r>
            <a:r>
              <a:rPr lang="ko-KR" altLang="en-US" dirty="0">
                <a:solidFill>
                  <a:schemeClr val="bg1"/>
                </a:solidFill>
              </a:rPr>
              <a:t> 동전</a:t>
            </a:r>
            <a:r>
              <a:rPr lang="en-US" altLang="ko-KR" dirty="0">
                <a:solidFill>
                  <a:schemeClr val="bg1"/>
                </a:solidFill>
              </a:rPr>
              <a:t>: 1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백원</a:t>
            </a:r>
            <a:r>
              <a:rPr lang="ko-KR" altLang="en-US" dirty="0">
                <a:solidFill>
                  <a:schemeClr val="bg1"/>
                </a:solidFill>
              </a:rPr>
              <a:t> 동전</a:t>
            </a:r>
            <a:r>
              <a:rPr lang="en-US" altLang="ko-KR" dirty="0">
                <a:solidFill>
                  <a:schemeClr val="bg1"/>
                </a:solidFill>
              </a:rPr>
              <a:t>: 3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167" name="그림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745" y="3052237"/>
            <a:ext cx="29813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09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12648" y="1783976"/>
            <a:ext cx="8153400" cy="467957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 main(void)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 user, change = 0;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 price, c5000, c1000, c500, c100;</a:t>
            </a:r>
          </a:p>
          <a:p>
            <a:pPr marL="0" indent="0">
              <a:buNone/>
            </a:pPr>
            <a:endParaRPr lang="en-US" altLang="ko-KR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물건 값을 </a:t>
            </a:r>
            <a:r>
              <a:rPr lang="ko-KR" altLang="en-US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: ");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("%d", &amp;price); // 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물건 값을 </a:t>
            </a:r>
            <a:r>
              <a:rPr lang="ko-KR" altLang="en-US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입력받는다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사용자가 낸 돈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: ");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("%d", &amp;user); 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change = user - price;	// 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거스름돈을 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change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에 저장</a:t>
            </a:r>
          </a:p>
          <a:p>
            <a:pPr marL="0" indent="0">
              <a:buNone/>
            </a:pP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49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12648" y="228599"/>
            <a:ext cx="8153400" cy="623495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c5000 = change / 5000; // 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몫 연산자를 사용하여 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5000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원권의 개수를 계산한다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change = change % 5000; // 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나머지 연산자를 사용하여 남은 잔돈을 계산한다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c1000 = change / 1000; // 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남은 잔돈에서 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1000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원권의 개수를 계산한다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change = change % 1000; //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나머지 연산자를 사용하여 남은 잔돈을 계산한다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c500 = change / 500; // 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남은 잔돈에서 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500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원 동전의 개수를 계산한다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change = change % 500; //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나머지 연산자를 사용하여 남은 잔돈을 계산한다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c100 = change / 100; // 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남은 잔돈에서 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100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원 동전의 개수를 계산한다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change = change % 100; //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나머지 연산자를 사용하여 남은 잔돈을 계산한다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오천원권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: %d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장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\n", c5000);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천원권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: %d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장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\n", c1000);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오백원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 동전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: %d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개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\n", c500);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("</a:t>
            </a:r>
            <a:r>
              <a:rPr lang="ko-KR" altLang="en-US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백원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 동전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: %d</a:t>
            </a: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개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\n", c100);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return 0;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4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대입</a:t>
            </a:r>
            <a:r>
              <a:rPr lang="en-US" altLang="ko-KR" sz="3600"/>
              <a:t>(</a:t>
            </a:r>
            <a:r>
              <a:rPr lang="ko-KR" altLang="en-US" sz="3600"/>
              <a:t>배정</a:t>
            </a:r>
            <a:r>
              <a:rPr lang="en-US" altLang="ko-KR" sz="3600"/>
              <a:t>, </a:t>
            </a:r>
            <a:r>
              <a:rPr lang="ko-KR" altLang="en-US" sz="3600"/>
              <a:t>할당</a:t>
            </a:r>
            <a:r>
              <a:rPr lang="en-US" altLang="ko-KR" sz="3600"/>
              <a:t>) </a:t>
            </a:r>
            <a:r>
              <a:rPr lang="ko-KR" altLang="en-US" sz="3600"/>
              <a:t>연산자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36610"/>
            <a:ext cx="8153400" cy="3667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대입 연산자 주의점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100 = x + y; 		</a:t>
            </a:r>
            <a:r>
              <a:rPr lang="en-US" altLang="ko-KR" dirty="0" smtClean="0">
                <a:solidFill>
                  <a:schemeClr val="tx2"/>
                </a:solidFill>
              </a:rPr>
              <a:t>// </a:t>
            </a:r>
            <a:r>
              <a:rPr lang="ko-KR" altLang="en-US" dirty="0" smtClean="0">
                <a:solidFill>
                  <a:schemeClr val="tx2"/>
                </a:solidFill>
              </a:rPr>
              <a:t>컴파일 오류</a:t>
            </a:r>
            <a:r>
              <a:rPr lang="en-US" altLang="ko-KR" dirty="0" smtClean="0">
                <a:solidFill>
                  <a:schemeClr val="tx2"/>
                </a:solidFill>
              </a:rPr>
              <a:t>!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78" y="2499473"/>
            <a:ext cx="4810125" cy="295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대입 연산자 주의점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87" y="3684773"/>
            <a:ext cx="4972050" cy="1819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8493" y="2908155"/>
            <a:ext cx="29852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 = x + 1</a:t>
            </a:r>
            <a:r>
              <a:rPr lang="en-US" altLang="ko-KR" sz="2400" dirty="0" smtClean="0"/>
              <a:t>;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20235" y="1595708"/>
            <a:ext cx="2850777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수학적으로는 올바르지 않지만 </a:t>
            </a:r>
            <a:r>
              <a:rPr lang="en-US" altLang="ko-KR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에서는 올바른 </a:t>
            </a:r>
            <a:r>
              <a:rPr lang="ko-KR" altLang="en-US" dirty="0" err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문장임</a:t>
            </a:r>
            <a:endParaRPr lang="ko-KR" alt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2581835" y="1873624"/>
            <a:ext cx="2384612" cy="1084763"/>
          </a:xfrm>
          <a:custGeom>
            <a:avLst/>
            <a:gdLst>
              <a:gd name="connsiteX0" fmla="*/ 2384612 w 2384612"/>
              <a:gd name="connsiteY0" fmla="*/ 0 h 1084763"/>
              <a:gd name="connsiteX1" fmla="*/ 2339789 w 2384612"/>
              <a:gd name="connsiteY1" fmla="*/ 8964 h 1084763"/>
              <a:gd name="connsiteX2" fmla="*/ 2312894 w 2384612"/>
              <a:gd name="connsiteY2" fmla="*/ 17929 h 1084763"/>
              <a:gd name="connsiteX3" fmla="*/ 2250141 w 2384612"/>
              <a:gd name="connsiteY3" fmla="*/ 26894 h 1084763"/>
              <a:gd name="connsiteX4" fmla="*/ 2142565 w 2384612"/>
              <a:gd name="connsiteY4" fmla="*/ 44823 h 1084763"/>
              <a:gd name="connsiteX5" fmla="*/ 2008094 w 2384612"/>
              <a:gd name="connsiteY5" fmla="*/ 71717 h 1084763"/>
              <a:gd name="connsiteX6" fmla="*/ 1739153 w 2384612"/>
              <a:gd name="connsiteY6" fmla="*/ 98611 h 1084763"/>
              <a:gd name="connsiteX7" fmla="*/ 1524000 w 2384612"/>
              <a:gd name="connsiteY7" fmla="*/ 143435 h 1084763"/>
              <a:gd name="connsiteX8" fmla="*/ 1380565 w 2384612"/>
              <a:gd name="connsiteY8" fmla="*/ 197223 h 1084763"/>
              <a:gd name="connsiteX9" fmla="*/ 1353671 w 2384612"/>
              <a:gd name="connsiteY9" fmla="*/ 215152 h 1084763"/>
              <a:gd name="connsiteX10" fmla="*/ 1272989 w 2384612"/>
              <a:gd name="connsiteY10" fmla="*/ 251011 h 1084763"/>
              <a:gd name="connsiteX11" fmla="*/ 1246094 w 2384612"/>
              <a:gd name="connsiteY11" fmla="*/ 277905 h 1084763"/>
              <a:gd name="connsiteX12" fmla="*/ 1219200 w 2384612"/>
              <a:gd name="connsiteY12" fmla="*/ 295835 h 1084763"/>
              <a:gd name="connsiteX13" fmla="*/ 1461247 w 2384612"/>
              <a:gd name="connsiteY13" fmla="*/ 322729 h 1084763"/>
              <a:gd name="connsiteX14" fmla="*/ 1577789 w 2384612"/>
              <a:gd name="connsiteY14" fmla="*/ 349623 h 1084763"/>
              <a:gd name="connsiteX15" fmla="*/ 1604683 w 2384612"/>
              <a:gd name="connsiteY15" fmla="*/ 367552 h 1084763"/>
              <a:gd name="connsiteX16" fmla="*/ 1559859 w 2384612"/>
              <a:gd name="connsiteY16" fmla="*/ 484094 h 1084763"/>
              <a:gd name="connsiteX17" fmla="*/ 1541930 w 2384612"/>
              <a:gd name="connsiteY17" fmla="*/ 510988 h 1084763"/>
              <a:gd name="connsiteX18" fmla="*/ 1470212 w 2384612"/>
              <a:gd name="connsiteY18" fmla="*/ 546847 h 1084763"/>
              <a:gd name="connsiteX19" fmla="*/ 1353671 w 2384612"/>
              <a:gd name="connsiteY19" fmla="*/ 582705 h 1084763"/>
              <a:gd name="connsiteX20" fmla="*/ 1264024 w 2384612"/>
              <a:gd name="connsiteY20" fmla="*/ 600635 h 1084763"/>
              <a:gd name="connsiteX21" fmla="*/ 1093694 w 2384612"/>
              <a:gd name="connsiteY21" fmla="*/ 663388 h 1084763"/>
              <a:gd name="connsiteX22" fmla="*/ 1066800 w 2384612"/>
              <a:gd name="connsiteY22" fmla="*/ 672352 h 1084763"/>
              <a:gd name="connsiteX23" fmla="*/ 986118 w 2384612"/>
              <a:gd name="connsiteY23" fmla="*/ 708211 h 1084763"/>
              <a:gd name="connsiteX24" fmla="*/ 959224 w 2384612"/>
              <a:gd name="connsiteY24" fmla="*/ 717176 h 1084763"/>
              <a:gd name="connsiteX25" fmla="*/ 887506 w 2384612"/>
              <a:gd name="connsiteY25" fmla="*/ 744070 h 1084763"/>
              <a:gd name="connsiteX26" fmla="*/ 770965 w 2384612"/>
              <a:gd name="connsiteY26" fmla="*/ 779929 h 1084763"/>
              <a:gd name="connsiteX27" fmla="*/ 645459 w 2384612"/>
              <a:gd name="connsiteY27" fmla="*/ 815788 h 1084763"/>
              <a:gd name="connsiteX28" fmla="*/ 546847 w 2384612"/>
              <a:gd name="connsiteY28" fmla="*/ 860611 h 1084763"/>
              <a:gd name="connsiteX29" fmla="*/ 484094 w 2384612"/>
              <a:gd name="connsiteY29" fmla="*/ 878541 h 1084763"/>
              <a:gd name="connsiteX30" fmla="*/ 394447 w 2384612"/>
              <a:gd name="connsiteY30" fmla="*/ 923364 h 1084763"/>
              <a:gd name="connsiteX31" fmla="*/ 367553 w 2384612"/>
              <a:gd name="connsiteY31" fmla="*/ 932329 h 1084763"/>
              <a:gd name="connsiteX32" fmla="*/ 313765 w 2384612"/>
              <a:gd name="connsiteY32" fmla="*/ 959223 h 1084763"/>
              <a:gd name="connsiteX33" fmla="*/ 251012 w 2384612"/>
              <a:gd name="connsiteY33" fmla="*/ 977152 h 1084763"/>
              <a:gd name="connsiteX34" fmla="*/ 125506 w 2384612"/>
              <a:gd name="connsiteY34" fmla="*/ 1021976 h 1084763"/>
              <a:gd name="connsiteX35" fmla="*/ 89647 w 2384612"/>
              <a:gd name="connsiteY35" fmla="*/ 1048870 h 1084763"/>
              <a:gd name="connsiteX36" fmla="*/ 35859 w 2384612"/>
              <a:gd name="connsiteY36" fmla="*/ 1066800 h 1084763"/>
              <a:gd name="connsiteX37" fmla="*/ 0 w 2384612"/>
              <a:gd name="connsiteY37" fmla="*/ 1084729 h 108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384612" h="1084763">
                <a:moveTo>
                  <a:pt x="2384612" y="0"/>
                </a:moveTo>
                <a:cubicBezTo>
                  <a:pt x="2369671" y="2988"/>
                  <a:pt x="2354571" y="5269"/>
                  <a:pt x="2339789" y="8964"/>
                </a:cubicBezTo>
                <a:cubicBezTo>
                  <a:pt x="2330621" y="11256"/>
                  <a:pt x="2322160" y="16076"/>
                  <a:pt x="2312894" y="17929"/>
                </a:cubicBezTo>
                <a:cubicBezTo>
                  <a:pt x="2292174" y="22073"/>
                  <a:pt x="2271012" y="23599"/>
                  <a:pt x="2250141" y="26894"/>
                </a:cubicBezTo>
                <a:lnTo>
                  <a:pt x="2142565" y="44823"/>
                </a:lnTo>
                <a:cubicBezTo>
                  <a:pt x="2097618" y="53146"/>
                  <a:pt x="2053492" y="66376"/>
                  <a:pt x="2008094" y="71717"/>
                </a:cubicBezTo>
                <a:cubicBezTo>
                  <a:pt x="1816999" y="94199"/>
                  <a:pt x="1906694" y="85724"/>
                  <a:pt x="1739153" y="98611"/>
                </a:cubicBezTo>
                <a:cubicBezTo>
                  <a:pt x="1667435" y="113552"/>
                  <a:pt x="1594635" y="124010"/>
                  <a:pt x="1524000" y="143435"/>
                </a:cubicBezTo>
                <a:cubicBezTo>
                  <a:pt x="1474765" y="156975"/>
                  <a:pt x="1423052" y="168899"/>
                  <a:pt x="1380565" y="197223"/>
                </a:cubicBezTo>
                <a:cubicBezTo>
                  <a:pt x="1371600" y="203199"/>
                  <a:pt x="1363308" y="210334"/>
                  <a:pt x="1353671" y="215152"/>
                </a:cubicBezTo>
                <a:cubicBezTo>
                  <a:pt x="1291191" y="246392"/>
                  <a:pt x="1370378" y="186086"/>
                  <a:pt x="1272989" y="251011"/>
                </a:cubicBezTo>
                <a:cubicBezTo>
                  <a:pt x="1262440" y="258044"/>
                  <a:pt x="1255834" y="269789"/>
                  <a:pt x="1246094" y="277905"/>
                </a:cubicBezTo>
                <a:cubicBezTo>
                  <a:pt x="1237817" y="284803"/>
                  <a:pt x="1228165" y="289858"/>
                  <a:pt x="1219200" y="295835"/>
                </a:cubicBezTo>
                <a:cubicBezTo>
                  <a:pt x="1291389" y="368020"/>
                  <a:pt x="1216381" y="301123"/>
                  <a:pt x="1461247" y="322729"/>
                </a:cubicBezTo>
                <a:cubicBezTo>
                  <a:pt x="1477174" y="324134"/>
                  <a:pt x="1549541" y="342561"/>
                  <a:pt x="1577789" y="349623"/>
                </a:cubicBezTo>
                <a:cubicBezTo>
                  <a:pt x="1586754" y="355599"/>
                  <a:pt x="1602346" y="357034"/>
                  <a:pt x="1604683" y="367552"/>
                </a:cubicBezTo>
                <a:cubicBezTo>
                  <a:pt x="1615694" y="417102"/>
                  <a:pt x="1583959" y="447943"/>
                  <a:pt x="1559859" y="484094"/>
                </a:cubicBezTo>
                <a:cubicBezTo>
                  <a:pt x="1553883" y="493059"/>
                  <a:pt x="1551567" y="506170"/>
                  <a:pt x="1541930" y="510988"/>
                </a:cubicBezTo>
                <a:cubicBezTo>
                  <a:pt x="1518024" y="522941"/>
                  <a:pt x="1495568" y="538395"/>
                  <a:pt x="1470212" y="546847"/>
                </a:cubicBezTo>
                <a:cubicBezTo>
                  <a:pt x="1431938" y="559605"/>
                  <a:pt x="1392981" y="573456"/>
                  <a:pt x="1353671" y="582705"/>
                </a:cubicBezTo>
                <a:cubicBezTo>
                  <a:pt x="1324007" y="589685"/>
                  <a:pt x="1293495" y="592879"/>
                  <a:pt x="1264024" y="600635"/>
                </a:cubicBezTo>
                <a:cubicBezTo>
                  <a:pt x="1204119" y="616400"/>
                  <a:pt x="1151410" y="641190"/>
                  <a:pt x="1093694" y="663388"/>
                </a:cubicBezTo>
                <a:cubicBezTo>
                  <a:pt x="1084874" y="666780"/>
                  <a:pt x="1075523" y="668718"/>
                  <a:pt x="1066800" y="672352"/>
                </a:cubicBezTo>
                <a:cubicBezTo>
                  <a:pt x="1039633" y="683671"/>
                  <a:pt x="1013285" y="696891"/>
                  <a:pt x="986118" y="708211"/>
                </a:cubicBezTo>
                <a:cubicBezTo>
                  <a:pt x="977395" y="711846"/>
                  <a:pt x="968105" y="713947"/>
                  <a:pt x="959224" y="717176"/>
                </a:cubicBezTo>
                <a:cubicBezTo>
                  <a:pt x="935230" y="725901"/>
                  <a:pt x="911727" y="735996"/>
                  <a:pt x="887506" y="744070"/>
                </a:cubicBezTo>
                <a:cubicBezTo>
                  <a:pt x="848947" y="756923"/>
                  <a:pt x="809958" y="768460"/>
                  <a:pt x="770965" y="779929"/>
                </a:cubicBezTo>
                <a:cubicBezTo>
                  <a:pt x="708596" y="798273"/>
                  <a:pt x="737396" y="780765"/>
                  <a:pt x="645459" y="815788"/>
                </a:cubicBezTo>
                <a:cubicBezTo>
                  <a:pt x="611717" y="828642"/>
                  <a:pt x="580499" y="847524"/>
                  <a:pt x="546847" y="860611"/>
                </a:cubicBezTo>
                <a:cubicBezTo>
                  <a:pt x="526571" y="868496"/>
                  <a:pt x="504581" y="871224"/>
                  <a:pt x="484094" y="878541"/>
                </a:cubicBezTo>
                <a:cubicBezTo>
                  <a:pt x="334832" y="931850"/>
                  <a:pt x="476544" y="882315"/>
                  <a:pt x="394447" y="923364"/>
                </a:cubicBezTo>
                <a:cubicBezTo>
                  <a:pt x="385995" y="927590"/>
                  <a:pt x="376188" y="928491"/>
                  <a:pt x="367553" y="932329"/>
                </a:cubicBezTo>
                <a:cubicBezTo>
                  <a:pt x="349235" y="940470"/>
                  <a:pt x="332475" y="952027"/>
                  <a:pt x="313765" y="959223"/>
                </a:cubicBezTo>
                <a:cubicBezTo>
                  <a:pt x="293460" y="967032"/>
                  <a:pt x="271526" y="969912"/>
                  <a:pt x="251012" y="977152"/>
                </a:cubicBezTo>
                <a:cubicBezTo>
                  <a:pt x="103707" y="1029142"/>
                  <a:pt x="210282" y="1000781"/>
                  <a:pt x="125506" y="1021976"/>
                </a:cubicBezTo>
                <a:cubicBezTo>
                  <a:pt x="113553" y="1030941"/>
                  <a:pt x="103011" y="1042188"/>
                  <a:pt x="89647" y="1048870"/>
                </a:cubicBezTo>
                <a:cubicBezTo>
                  <a:pt x="72743" y="1057322"/>
                  <a:pt x="51584" y="1056317"/>
                  <a:pt x="35859" y="1066800"/>
                </a:cubicBezTo>
                <a:cubicBezTo>
                  <a:pt x="6479" y="1086387"/>
                  <a:pt x="19739" y="1084729"/>
                  <a:pt x="0" y="108472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0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대입 연산의 결과값</a:t>
            </a:r>
          </a:p>
        </p:txBody>
      </p:sp>
      <p:grpSp>
        <p:nvGrpSpPr>
          <p:cNvPr id="542741" name="Group 21"/>
          <p:cNvGrpSpPr>
            <a:grpSpLocks/>
          </p:cNvGrpSpPr>
          <p:nvPr/>
        </p:nvGrpSpPr>
        <p:grpSpPr bwMode="auto">
          <a:xfrm>
            <a:off x="7386692" y="3656268"/>
            <a:ext cx="1310363" cy="1560257"/>
            <a:chOff x="3208" y="1586"/>
            <a:chExt cx="1395" cy="1617"/>
          </a:xfrm>
        </p:grpSpPr>
        <p:sp>
          <p:nvSpPr>
            <p:cNvPr id="542742" name="Freeform 22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43" name="Freeform 23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44" name="Freeform 2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45" name="Freeform 25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46" name="Freeform 2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47" name="Freeform 27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48" name="Freeform 28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49" name="Freeform 29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50" name="Freeform 30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51" name="Freeform 31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52" name="Freeform 32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53" name="Freeform 33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54" name="Freeform 34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55" name="Freeform 35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56" name="Freeform 36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57" name="Freeform 37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58" name="Freeform 38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59" name="Freeform 39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60" name="Freeform 40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61" name="Freeform 41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62" name="Freeform 42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63" name="Freeform 43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64" name="Freeform 44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65" name="Freeform 45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66" name="Freeform 46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67" name="Freeform 47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68" name="Freeform 48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69" name="Freeform 49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70" name="Freeform 50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71" name="Freeform 51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72" name="Freeform 52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73" name="Freeform 53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774" name="Freeform 54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42777" name="AutoShape 57"/>
          <p:cNvSpPr>
            <a:spLocks noChangeArrowheads="1"/>
          </p:cNvSpPr>
          <p:nvPr/>
        </p:nvSpPr>
        <p:spPr bwMode="auto">
          <a:xfrm>
            <a:off x="6010777" y="1315657"/>
            <a:ext cx="2529409" cy="1779969"/>
          </a:xfrm>
          <a:prstGeom prst="wedgeEllipseCallout">
            <a:avLst>
              <a:gd name="adj1" fmla="val 36160"/>
              <a:gd name="adj2" fmla="val 75158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endParaRPr lang="en-US" altLang="ko-KR" sz="11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16922" y="1677514"/>
            <a:ext cx="3187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모든 연산에는</a:t>
            </a:r>
            <a:endParaRPr lang="en-US" altLang="ko-KR" sz="16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결과값이 있고</a:t>
            </a:r>
            <a:endParaRPr lang="en-US" altLang="ko-KR" sz="16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대입 연산도</a:t>
            </a:r>
            <a:endParaRPr lang="en-US" altLang="ko-KR" sz="16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결과값이 있습니다</a:t>
            </a:r>
            <a:r>
              <a:rPr lang="en-US" altLang="ko-KR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189415" y="3330576"/>
            <a:ext cx="6029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400">
                <a:latin typeface="Lucida Calligraphy" pitchFamily="66" charset="0"/>
              </a:rPr>
              <a:t>y = 10 + ( x = 2 + 7 );</a:t>
            </a:r>
          </a:p>
        </p:txBody>
      </p:sp>
      <p:sp>
        <p:nvSpPr>
          <p:cNvPr id="67" name="AutoShape 3"/>
          <p:cNvSpPr>
            <a:spLocks/>
          </p:cNvSpPr>
          <p:nvPr/>
        </p:nvSpPr>
        <p:spPr bwMode="auto">
          <a:xfrm rot="5400000" flipV="1">
            <a:off x="4790784" y="2550320"/>
            <a:ext cx="241300" cy="1563688"/>
          </a:xfrm>
          <a:prstGeom prst="leftBrace">
            <a:avLst>
              <a:gd name="adj1" fmla="val 540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3948615" y="2790826"/>
            <a:ext cx="206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새굴림" pitchFamily="18" charset="-127"/>
                <a:ea typeface="새굴림" pitchFamily="18" charset="-127"/>
              </a:rPr>
              <a:t>덧셈연산의 결과값은 </a:t>
            </a:r>
            <a:r>
              <a:rPr lang="en-US" altLang="ko-KR" sz="1400">
                <a:latin typeface="새굴림" pitchFamily="18" charset="-127"/>
                <a:ea typeface="새굴림" pitchFamily="18" charset="-127"/>
              </a:rPr>
              <a:t>9 </a:t>
            </a:r>
          </a:p>
        </p:txBody>
      </p:sp>
      <p:sp>
        <p:nvSpPr>
          <p:cNvPr id="72" name="AutoShape 5"/>
          <p:cNvSpPr>
            <a:spLocks/>
          </p:cNvSpPr>
          <p:nvPr/>
        </p:nvSpPr>
        <p:spPr bwMode="auto">
          <a:xfrm rot="-5400000">
            <a:off x="4188327" y="2792414"/>
            <a:ext cx="301625" cy="2584450"/>
          </a:xfrm>
          <a:prstGeom prst="leftBrace">
            <a:avLst>
              <a:gd name="adj1" fmla="val 714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3288215" y="4233864"/>
            <a:ext cx="206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새굴림" pitchFamily="18" charset="-127"/>
                <a:ea typeface="새굴림" pitchFamily="18" charset="-127"/>
              </a:rPr>
              <a:t>대입연산의 결과값은 </a:t>
            </a:r>
            <a:r>
              <a:rPr lang="en-US" altLang="ko-KR" sz="1400">
                <a:latin typeface="새굴림" pitchFamily="18" charset="-127"/>
                <a:ea typeface="새굴림" pitchFamily="18" charset="-127"/>
              </a:rPr>
              <a:t>9 </a:t>
            </a:r>
          </a:p>
        </p:txBody>
      </p:sp>
      <p:sp>
        <p:nvSpPr>
          <p:cNvPr id="74" name="Freeform 7"/>
          <p:cNvSpPr>
            <a:spLocks/>
          </p:cNvSpPr>
          <p:nvPr/>
        </p:nvSpPr>
        <p:spPr bwMode="auto">
          <a:xfrm>
            <a:off x="3288215" y="2549526"/>
            <a:ext cx="1624013" cy="812800"/>
          </a:xfrm>
          <a:custGeom>
            <a:avLst/>
            <a:gdLst>
              <a:gd name="T0" fmla="*/ 2147483647 w 1023"/>
              <a:gd name="T1" fmla="*/ 2147483647 h 512"/>
              <a:gd name="T2" fmla="*/ 2147483647 w 1023"/>
              <a:gd name="T3" fmla="*/ 2147483647 h 512"/>
              <a:gd name="T4" fmla="*/ 0 w 1023"/>
              <a:gd name="T5" fmla="*/ 2147483647 h 5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23" h="512">
                <a:moveTo>
                  <a:pt x="1023" y="398"/>
                </a:moveTo>
                <a:cubicBezTo>
                  <a:pt x="880" y="199"/>
                  <a:pt x="738" y="0"/>
                  <a:pt x="568" y="19"/>
                </a:cubicBezTo>
                <a:cubicBezTo>
                  <a:pt x="398" y="38"/>
                  <a:pt x="199" y="275"/>
                  <a:pt x="0" y="51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" name="AutoShape 8"/>
          <p:cNvSpPr>
            <a:spLocks/>
          </p:cNvSpPr>
          <p:nvPr/>
        </p:nvSpPr>
        <p:spPr bwMode="auto">
          <a:xfrm rot="-5400000">
            <a:off x="3527928" y="2730501"/>
            <a:ext cx="301625" cy="4149725"/>
          </a:xfrm>
          <a:prstGeom prst="leftBrace">
            <a:avLst>
              <a:gd name="adj1" fmla="val 1146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Text Box 9"/>
          <p:cNvSpPr txBox="1">
            <a:spLocks noChangeArrowheads="1"/>
          </p:cNvSpPr>
          <p:nvPr/>
        </p:nvSpPr>
        <p:spPr bwMode="auto">
          <a:xfrm>
            <a:off x="2686553" y="4956176"/>
            <a:ext cx="2163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새굴림" pitchFamily="18" charset="-127"/>
                <a:ea typeface="새굴림" pitchFamily="18" charset="-127"/>
              </a:rPr>
              <a:t>덧셈연산의 결과값은 </a:t>
            </a:r>
            <a:r>
              <a:rPr lang="en-US" altLang="ko-KR" sz="1400">
                <a:latin typeface="새굴림" pitchFamily="18" charset="-127"/>
                <a:ea typeface="새굴림" pitchFamily="18" charset="-127"/>
              </a:rPr>
              <a:t>19 </a:t>
            </a:r>
          </a:p>
        </p:txBody>
      </p:sp>
      <p:sp>
        <p:nvSpPr>
          <p:cNvPr id="88" name="Freeform 11"/>
          <p:cNvSpPr>
            <a:spLocks/>
          </p:cNvSpPr>
          <p:nvPr/>
        </p:nvSpPr>
        <p:spPr bwMode="auto">
          <a:xfrm>
            <a:off x="581528" y="4113214"/>
            <a:ext cx="3127375" cy="1522412"/>
          </a:xfrm>
          <a:custGeom>
            <a:avLst/>
            <a:gdLst>
              <a:gd name="T0" fmla="*/ 2147483647 w 1970"/>
              <a:gd name="T1" fmla="*/ 2147483647 h 959"/>
              <a:gd name="T2" fmla="*/ 2147483647 w 1970"/>
              <a:gd name="T3" fmla="*/ 2147483647 h 959"/>
              <a:gd name="T4" fmla="*/ 0 w 1970"/>
              <a:gd name="T5" fmla="*/ 0 h 9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70" h="959">
                <a:moveTo>
                  <a:pt x="1970" y="531"/>
                </a:moveTo>
                <a:cubicBezTo>
                  <a:pt x="1490" y="745"/>
                  <a:pt x="1010" y="959"/>
                  <a:pt x="682" y="871"/>
                </a:cubicBezTo>
                <a:cubicBezTo>
                  <a:pt x="354" y="783"/>
                  <a:pt x="177" y="391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" name="AutoShape 12"/>
          <p:cNvSpPr>
            <a:spLocks/>
          </p:cNvSpPr>
          <p:nvPr/>
        </p:nvSpPr>
        <p:spPr bwMode="auto">
          <a:xfrm rot="-5400000">
            <a:off x="3106446" y="2670971"/>
            <a:ext cx="301625" cy="5592762"/>
          </a:xfrm>
          <a:prstGeom prst="leftBrace">
            <a:avLst>
              <a:gd name="adj1" fmla="val 1545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Text Box 13"/>
          <p:cNvSpPr txBox="1">
            <a:spLocks noChangeArrowheads="1"/>
          </p:cNvSpPr>
          <p:nvPr/>
        </p:nvSpPr>
        <p:spPr bwMode="auto">
          <a:xfrm>
            <a:off x="2265865" y="5616576"/>
            <a:ext cx="21242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latin typeface="새굴림" pitchFamily="18" charset="-127"/>
                <a:ea typeface="새굴림" pitchFamily="18" charset="-127"/>
              </a:rPr>
              <a:t>대입연산의 결과값은 </a:t>
            </a:r>
            <a:r>
              <a:rPr lang="en-US" altLang="ko-KR" sz="1400" smtClean="0">
                <a:latin typeface="새굴림" pitchFamily="18" charset="-127"/>
                <a:ea typeface="새굴림" pitchFamily="18" charset="-127"/>
              </a:rPr>
              <a:t>19</a:t>
            </a:r>
            <a:endParaRPr lang="en-US" altLang="ko-KR" sz="1400" dirty="0">
              <a:latin typeface="새굴림" pitchFamily="18" charset="-127"/>
              <a:ea typeface="새굴림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1846409" y="3394865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1174896" y="3394865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1174896" y="3546316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160734" y="3544905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27230" y="352702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y</a:t>
            </a:r>
            <a:endParaRPr lang="ko-KR" altLang="en-US" dirty="0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073169" y="1916289"/>
            <a:ext cx="7692879" cy="612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 smtClean="0">
                <a:latin typeface="Trebuchet MS" pitchFamily="34" charset="0"/>
                <a:ea typeface="굴림" pitchFamily="50" charset="-127"/>
              </a:rPr>
              <a:t>y = x = 3;</a:t>
            </a:r>
            <a:endParaRPr kumimoji="1" lang="en-US" altLang="ko-KR" sz="2000" dirty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4349030" y="3428769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3677517" y="3428769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3677517" y="3580220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4663355" y="3578809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29851" y="356092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/>
              <a:t>x</a:t>
            </a:r>
            <a:endParaRPr lang="ko-KR" alt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6327128" y="3445580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  <a:ea typeface="굴림" pitchFamily="50" charset="-127"/>
              </a:rPr>
              <a:t>3</a:t>
            </a:r>
            <a:endParaRPr kumimoji="1" lang="en-US" altLang="ko-KR" sz="36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31" name="정육면체 30"/>
          <p:cNvSpPr/>
          <p:nvPr/>
        </p:nvSpPr>
        <p:spPr bwMode="auto">
          <a:xfrm>
            <a:off x="2977972" y="3606393"/>
            <a:ext cx="557463" cy="517358"/>
          </a:xfrm>
          <a:prstGeom prst="cub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rgbClr val="FF0000"/>
                </a:solidFill>
              </a:rPr>
              <a:t>=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32" name="정육면체 31"/>
          <p:cNvSpPr/>
          <p:nvPr/>
        </p:nvSpPr>
        <p:spPr bwMode="auto">
          <a:xfrm>
            <a:off x="5603917" y="3631386"/>
            <a:ext cx="557463" cy="517358"/>
          </a:xfrm>
          <a:prstGeom prst="cub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FF0000"/>
                </a:solidFill>
              </a:rPr>
              <a:t>=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6327128" y="3461541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  <a:ea typeface="굴림" pitchFamily="50" charset="-127"/>
              </a:rPr>
              <a:t>3</a:t>
            </a:r>
            <a:endParaRPr kumimoji="1" lang="en-US" altLang="ko-KR" sz="36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34" name="왼쪽 중괄호 33"/>
          <p:cNvSpPr/>
          <p:nvPr/>
        </p:nvSpPr>
        <p:spPr bwMode="auto">
          <a:xfrm rot="16200000">
            <a:off x="5310725" y="3032466"/>
            <a:ext cx="335756" cy="3482700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5049984" y="4925431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  <a:ea typeface="굴림" pitchFamily="50" charset="-127"/>
              </a:rPr>
              <a:t>3</a:t>
            </a:r>
            <a:endParaRPr kumimoji="1" lang="en-US" altLang="ko-KR" sz="36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21" name="왼쪽 중괄호 20"/>
          <p:cNvSpPr/>
          <p:nvPr/>
        </p:nvSpPr>
        <p:spPr bwMode="auto">
          <a:xfrm rot="16200000">
            <a:off x="4381277" y="2865021"/>
            <a:ext cx="335756" cy="5760689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5049984" y="4941694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  <a:ea typeface="굴림" pitchFamily="50" charset="-127"/>
              </a:rPr>
              <a:t>3</a:t>
            </a:r>
            <a:endParaRPr kumimoji="1" lang="en-US" altLang="ko-KR" sz="36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991049" y="5913244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  <a:ea typeface="굴림" pitchFamily="50" charset="-127"/>
              </a:rPr>
              <a:t>3</a:t>
            </a:r>
            <a:endParaRPr kumimoji="1" lang="en-US" altLang="ko-KR" sz="3600" dirty="0">
              <a:latin typeface="Lucida Calligraphy" pitchFamily="66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4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컴퓨터는 근본적으로 계산하는 기계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41362" y="2533650"/>
            <a:ext cx="78962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42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 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1069975" y="1100138"/>
            <a:ext cx="7785100" cy="4056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/*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대입 연산자 프로그램 *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/ 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x,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x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수식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x+1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의 값은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x+1);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수식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y=x+1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의 값은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y=x+1);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수식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y=10+(x=2+7)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의 값은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y=10+(x=2+7));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수식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y=x=3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의 값은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y=x=3);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90" name="Freeform 5"/>
          <p:cNvSpPr>
            <a:spLocks/>
          </p:cNvSpPr>
          <p:nvPr/>
        </p:nvSpPr>
        <p:spPr bwMode="auto">
          <a:xfrm>
            <a:off x="6107881" y="2091216"/>
            <a:ext cx="520649" cy="50933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1" name="Freeform 6"/>
          <p:cNvSpPr>
            <a:spLocks/>
          </p:cNvSpPr>
          <p:nvPr/>
        </p:nvSpPr>
        <p:spPr bwMode="auto">
          <a:xfrm>
            <a:off x="5753236" y="2091217"/>
            <a:ext cx="354645" cy="50933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5" name="Freeform 5"/>
          <p:cNvSpPr>
            <a:spLocks/>
          </p:cNvSpPr>
          <p:nvPr/>
        </p:nvSpPr>
        <p:spPr bwMode="auto">
          <a:xfrm>
            <a:off x="7375602" y="2150082"/>
            <a:ext cx="520649" cy="50933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6" name="Freeform 6"/>
          <p:cNvSpPr>
            <a:spLocks/>
          </p:cNvSpPr>
          <p:nvPr/>
        </p:nvSpPr>
        <p:spPr bwMode="auto">
          <a:xfrm>
            <a:off x="7020957" y="2150083"/>
            <a:ext cx="354645" cy="50933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7" name="Freeform 9"/>
          <p:cNvSpPr>
            <a:spLocks/>
          </p:cNvSpPr>
          <p:nvPr/>
        </p:nvSpPr>
        <p:spPr bwMode="auto">
          <a:xfrm>
            <a:off x="7021132" y="2264353"/>
            <a:ext cx="520649" cy="595036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8" name="Freeform 8"/>
          <p:cNvSpPr>
            <a:spLocks/>
          </p:cNvSpPr>
          <p:nvPr/>
        </p:nvSpPr>
        <p:spPr bwMode="auto">
          <a:xfrm>
            <a:off x="7541606" y="2264353"/>
            <a:ext cx="354645" cy="595036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086717" y="2276735"/>
            <a:ext cx="397866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Lucida Calligraphy" pitchFamily="66" charset="0"/>
              </a:rPr>
              <a:t>y</a:t>
            </a:r>
            <a:endParaRPr lang="ko-KR" altLang="en-US" sz="2400">
              <a:latin typeface="Lucida Calligraphy" pitchFamily="66" charset="0"/>
            </a:endParaRPr>
          </a:p>
        </p:txBody>
      </p:sp>
      <p:sp>
        <p:nvSpPr>
          <p:cNvPr id="108" name="Oval 7"/>
          <p:cNvSpPr>
            <a:spLocks noChangeArrowheads="1"/>
          </p:cNvSpPr>
          <p:nvPr/>
        </p:nvSpPr>
        <p:spPr bwMode="auto">
          <a:xfrm>
            <a:off x="5930558" y="1883391"/>
            <a:ext cx="561615" cy="46249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 smtClean="0">
                <a:latin typeface="Lucida Calligraphy" pitchFamily="66" charset="0"/>
                <a:ea typeface="굴림" pitchFamily="50" charset="-127"/>
              </a:rPr>
              <a:t>1</a:t>
            </a:r>
            <a:endParaRPr kumimoji="1" lang="en-US" altLang="ko-KR" sz="36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92" name="Freeform 9"/>
          <p:cNvSpPr>
            <a:spLocks/>
          </p:cNvSpPr>
          <p:nvPr/>
        </p:nvSpPr>
        <p:spPr bwMode="auto">
          <a:xfrm>
            <a:off x="5753411" y="2218550"/>
            <a:ext cx="520649" cy="595036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bg2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3" name="Freeform 8"/>
          <p:cNvSpPr>
            <a:spLocks/>
          </p:cNvSpPr>
          <p:nvPr/>
        </p:nvSpPr>
        <p:spPr bwMode="auto">
          <a:xfrm>
            <a:off x="6273885" y="2218550"/>
            <a:ext cx="354645" cy="595036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bg2"/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810309" y="2243995"/>
            <a:ext cx="2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Lucida Calligraphy" pitchFamily="66" charset="0"/>
              </a:rPr>
              <a:t>x</a:t>
            </a:r>
            <a:endParaRPr lang="ko-KR" altLang="en-US" sz="2400">
              <a:latin typeface="Lucida Calligraphy" pitchFamily="66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876800" y="4862999"/>
            <a:ext cx="3978275" cy="1909276"/>
            <a:chOff x="1264444" y="1662113"/>
            <a:chExt cx="4895850" cy="3916362"/>
          </a:xfrm>
        </p:grpSpPr>
        <p:sp>
          <p:nvSpPr>
            <p:cNvPr id="6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241803" y="5020641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수식 </a:t>
            </a:r>
            <a:r>
              <a:rPr lang="en-US" altLang="ko-KR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x+1</a:t>
            </a:r>
            <a:r>
              <a:rPr lang="ko-KR" altLang="en-US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의 값은 </a:t>
            </a:r>
            <a:r>
              <a:rPr lang="en-US" altLang="ko-KR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2 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250510" y="5329797"/>
            <a:ext cx="2093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수식 </a:t>
            </a:r>
            <a:r>
              <a:rPr lang="en-US" altLang="ko-KR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y=x+1</a:t>
            </a:r>
            <a:r>
              <a:rPr lang="ko-KR" altLang="en-US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의 값은 </a:t>
            </a:r>
            <a:r>
              <a:rPr lang="en-US" altLang="ko-KR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2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46154" y="5638953"/>
            <a:ext cx="2888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수식 </a:t>
            </a:r>
            <a:r>
              <a:rPr lang="en-US" altLang="ko-KR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y=10+(x=2+7)</a:t>
            </a:r>
            <a:r>
              <a:rPr lang="ko-KR" altLang="en-US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의 값은 </a:t>
            </a:r>
            <a:r>
              <a:rPr lang="en-US" altLang="ko-KR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19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254861" y="5935046"/>
            <a:ext cx="208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수식 </a:t>
            </a:r>
            <a:r>
              <a:rPr lang="en-US" altLang="ko-KR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y=x=3</a:t>
            </a:r>
            <a:r>
              <a:rPr lang="ko-KR" altLang="en-US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의 값은 </a:t>
            </a:r>
            <a:r>
              <a:rPr lang="en-US" altLang="ko-KR" sz="1600" dirty="0" smtClean="0">
                <a:solidFill>
                  <a:schemeClr val="bg1"/>
                </a:solidFill>
                <a:latin typeface="Trebuchet MS" pitchFamily="34" charset="0"/>
                <a:ea typeface="+mj-ea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0" grpId="0"/>
      <p:bldP spid="101" grpId="0"/>
      <p:bldP spid="10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복합 대입 연산자</a:t>
            </a:r>
          </a:p>
        </p:txBody>
      </p:sp>
      <p:sp>
        <p:nvSpPr>
          <p:cNvPr id="25603" name="Rectangle 1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 smtClean="0"/>
              <a:t>복합 대입 연산자란 </a:t>
            </a:r>
            <a:r>
              <a:rPr lang="en-US" altLang="ko-KR" sz="1800" dirty="0" smtClean="0"/>
              <a:t>+=</a:t>
            </a:r>
            <a:r>
              <a:rPr lang="ko-KR" altLang="en-US" sz="1800" dirty="0" smtClean="0"/>
              <a:t>처럼 대입연산자 </a:t>
            </a:r>
            <a:r>
              <a:rPr lang="en-US" altLang="ko-KR" sz="1800" dirty="0" smtClean="0"/>
              <a:t>=</a:t>
            </a:r>
            <a:r>
              <a:rPr lang="ko-KR" altLang="en-US" sz="1800" dirty="0" smtClean="0"/>
              <a:t>와 산술연산자를 합쳐 놓은 연산자</a:t>
            </a:r>
            <a:endParaRPr lang="en-US" altLang="ko-KR" sz="1800" dirty="0" smtClean="0"/>
          </a:p>
          <a:p>
            <a:pPr eaLnBrk="1" hangingPunct="1"/>
            <a:r>
              <a:rPr lang="ko-KR" altLang="en-US" sz="1800" dirty="0" smtClean="0"/>
              <a:t>소스를 간결하게 만들 수 있음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08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5643" name="Rectangle 141"/>
          <p:cNvSpPr>
            <a:spLocks noChangeArrowheads="1"/>
          </p:cNvSpPr>
          <p:nvPr/>
        </p:nvSpPr>
        <p:spPr bwMode="auto">
          <a:xfrm>
            <a:off x="0" y="4773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05050" y="3762375"/>
            <a:ext cx="1582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x += y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867275" y="2771775"/>
            <a:ext cx="293541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j-lt"/>
              </a:rPr>
              <a:t>x = x + y</a:t>
            </a:r>
            <a:r>
              <a:rPr lang="ko-KR" altLang="en-US" sz="2000" dirty="0" smtClean="0">
                <a:latin typeface="+mj-lt"/>
              </a:rPr>
              <a:t>와 의미가 같음</a:t>
            </a:r>
            <a:r>
              <a:rPr lang="en-US" altLang="ko-KR" sz="2000" dirty="0" smtClean="0">
                <a:latin typeface="+mj-lt"/>
              </a:rPr>
              <a:t>!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" name="자유형 3"/>
          <p:cNvSpPr/>
          <p:nvPr/>
        </p:nvSpPr>
        <p:spPr bwMode="auto">
          <a:xfrm>
            <a:off x="3848100" y="3124200"/>
            <a:ext cx="942975" cy="904875"/>
          </a:xfrm>
          <a:custGeom>
            <a:avLst/>
            <a:gdLst>
              <a:gd name="connsiteX0" fmla="*/ 942975 w 942975"/>
              <a:gd name="connsiteY0" fmla="*/ 0 h 904875"/>
              <a:gd name="connsiteX1" fmla="*/ 695325 w 942975"/>
              <a:gd name="connsiteY1" fmla="*/ 19050 h 904875"/>
              <a:gd name="connsiteX2" fmla="*/ 638175 w 942975"/>
              <a:gd name="connsiteY2" fmla="*/ 38100 h 904875"/>
              <a:gd name="connsiteX3" fmla="*/ 590550 w 942975"/>
              <a:gd name="connsiteY3" fmla="*/ 47625 h 904875"/>
              <a:gd name="connsiteX4" fmla="*/ 552450 w 942975"/>
              <a:gd name="connsiteY4" fmla="*/ 66675 h 904875"/>
              <a:gd name="connsiteX5" fmla="*/ 485775 w 942975"/>
              <a:gd name="connsiteY5" fmla="*/ 85725 h 904875"/>
              <a:gd name="connsiteX6" fmla="*/ 457200 w 942975"/>
              <a:gd name="connsiteY6" fmla="*/ 104775 h 904875"/>
              <a:gd name="connsiteX7" fmla="*/ 447675 w 942975"/>
              <a:gd name="connsiteY7" fmla="*/ 133350 h 904875"/>
              <a:gd name="connsiteX8" fmla="*/ 476250 w 942975"/>
              <a:gd name="connsiteY8" fmla="*/ 304800 h 904875"/>
              <a:gd name="connsiteX9" fmla="*/ 495300 w 942975"/>
              <a:gd name="connsiteY9" fmla="*/ 333375 h 904875"/>
              <a:gd name="connsiteX10" fmla="*/ 533400 w 942975"/>
              <a:gd name="connsiteY10" fmla="*/ 400050 h 904875"/>
              <a:gd name="connsiteX11" fmla="*/ 581025 w 942975"/>
              <a:gd name="connsiteY11" fmla="*/ 476250 h 904875"/>
              <a:gd name="connsiteX12" fmla="*/ 590550 w 942975"/>
              <a:gd name="connsiteY12" fmla="*/ 600075 h 904875"/>
              <a:gd name="connsiteX13" fmla="*/ 571500 w 942975"/>
              <a:gd name="connsiteY13" fmla="*/ 628650 h 904875"/>
              <a:gd name="connsiteX14" fmla="*/ 476250 w 942975"/>
              <a:gd name="connsiteY14" fmla="*/ 666750 h 904875"/>
              <a:gd name="connsiteX15" fmla="*/ 352425 w 942975"/>
              <a:gd name="connsiteY15" fmla="*/ 723900 h 904875"/>
              <a:gd name="connsiteX16" fmla="*/ 238125 w 942975"/>
              <a:gd name="connsiteY16" fmla="*/ 762000 h 904875"/>
              <a:gd name="connsiteX17" fmla="*/ 200025 w 942975"/>
              <a:gd name="connsiteY17" fmla="*/ 781050 h 904875"/>
              <a:gd name="connsiteX18" fmla="*/ 104775 w 942975"/>
              <a:gd name="connsiteY18" fmla="*/ 809625 h 904875"/>
              <a:gd name="connsiteX19" fmla="*/ 66675 w 942975"/>
              <a:gd name="connsiteY19" fmla="*/ 838200 h 904875"/>
              <a:gd name="connsiteX20" fmla="*/ 0 w 942975"/>
              <a:gd name="connsiteY20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42975" h="904875">
                <a:moveTo>
                  <a:pt x="942975" y="0"/>
                </a:moveTo>
                <a:cubicBezTo>
                  <a:pt x="921639" y="1333"/>
                  <a:pt x="739094" y="10843"/>
                  <a:pt x="695325" y="19050"/>
                </a:cubicBezTo>
                <a:cubicBezTo>
                  <a:pt x="675588" y="22751"/>
                  <a:pt x="657548" y="32816"/>
                  <a:pt x="638175" y="38100"/>
                </a:cubicBezTo>
                <a:cubicBezTo>
                  <a:pt x="622556" y="42360"/>
                  <a:pt x="606425" y="44450"/>
                  <a:pt x="590550" y="47625"/>
                </a:cubicBezTo>
                <a:cubicBezTo>
                  <a:pt x="577850" y="53975"/>
                  <a:pt x="565501" y="61082"/>
                  <a:pt x="552450" y="66675"/>
                </a:cubicBezTo>
                <a:cubicBezTo>
                  <a:pt x="533319" y="74874"/>
                  <a:pt x="505109" y="80892"/>
                  <a:pt x="485775" y="85725"/>
                </a:cubicBezTo>
                <a:cubicBezTo>
                  <a:pt x="476250" y="92075"/>
                  <a:pt x="464351" y="95836"/>
                  <a:pt x="457200" y="104775"/>
                </a:cubicBezTo>
                <a:cubicBezTo>
                  <a:pt x="450928" y="112615"/>
                  <a:pt x="447675" y="123310"/>
                  <a:pt x="447675" y="133350"/>
                </a:cubicBezTo>
                <a:cubicBezTo>
                  <a:pt x="447675" y="198011"/>
                  <a:pt x="450989" y="247962"/>
                  <a:pt x="476250" y="304800"/>
                </a:cubicBezTo>
                <a:cubicBezTo>
                  <a:pt x="480899" y="315261"/>
                  <a:pt x="488950" y="323850"/>
                  <a:pt x="495300" y="333375"/>
                </a:cubicBezTo>
                <a:cubicBezTo>
                  <a:pt x="517283" y="421309"/>
                  <a:pt x="486110" y="324387"/>
                  <a:pt x="533400" y="400050"/>
                </a:cubicBezTo>
                <a:cubicBezTo>
                  <a:pt x="593532" y="496261"/>
                  <a:pt x="511935" y="407160"/>
                  <a:pt x="581025" y="476250"/>
                </a:cubicBezTo>
                <a:cubicBezTo>
                  <a:pt x="600772" y="535490"/>
                  <a:pt x="610073" y="534997"/>
                  <a:pt x="590550" y="600075"/>
                </a:cubicBezTo>
                <a:cubicBezTo>
                  <a:pt x="587261" y="611040"/>
                  <a:pt x="580294" y="621321"/>
                  <a:pt x="571500" y="628650"/>
                </a:cubicBezTo>
                <a:cubicBezTo>
                  <a:pt x="549857" y="646686"/>
                  <a:pt x="498196" y="657344"/>
                  <a:pt x="476250" y="666750"/>
                </a:cubicBezTo>
                <a:cubicBezTo>
                  <a:pt x="374815" y="710222"/>
                  <a:pt x="432403" y="695672"/>
                  <a:pt x="352425" y="723900"/>
                </a:cubicBezTo>
                <a:cubicBezTo>
                  <a:pt x="314554" y="737266"/>
                  <a:pt x="274046" y="744039"/>
                  <a:pt x="238125" y="762000"/>
                </a:cubicBezTo>
                <a:cubicBezTo>
                  <a:pt x="225425" y="768350"/>
                  <a:pt x="213208" y="775777"/>
                  <a:pt x="200025" y="781050"/>
                </a:cubicBezTo>
                <a:cubicBezTo>
                  <a:pt x="161376" y="796510"/>
                  <a:pt x="142199" y="800269"/>
                  <a:pt x="104775" y="809625"/>
                </a:cubicBezTo>
                <a:cubicBezTo>
                  <a:pt x="92075" y="819150"/>
                  <a:pt x="78475" y="827580"/>
                  <a:pt x="66675" y="838200"/>
                </a:cubicBezTo>
                <a:lnTo>
                  <a:pt x="0" y="904875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4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복합 대입 연산자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08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55157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52185"/>
              </p:ext>
            </p:extLst>
          </p:nvPr>
        </p:nvGraphicFramePr>
        <p:xfrm>
          <a:off x="953293" y="1908829"/>
          <a:ext cx="7466013" cy="3718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624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복합 대입 연산자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의미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 +=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= x +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-=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= x -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*=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= x *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/=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= x /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%=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= x %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&amp;=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= x &amp;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|=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= x |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^= 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= x ^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&gt;&gt;= 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= x &gt;&gt;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&lt;&lt;= 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x = x &lt;&lt;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643" name="Rectangle 141"/>
          <p:cNvSpPr>
            <a:spLocks noChangeArrowheads="1"/>
          </p:cNvSpPr>
          <p:nvPr/>
        </p:nvSpPr>
        <p:spPr bwMode="auto">
          <a:xfrm>
            <a:off x="0" y="4773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3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/>
              <a:t>Quiz</a:t>
            </a:r>
            <a:r>
              <a:rPr lang="ko-KR" altLang="en-US" sz="3600" dirty="0" smtClean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2"/>
                </a:solidFill>
              </a:rPr>
              <a:t>다음 수식을 풀어서 다시 작성하면</a:t>
            </a:r>
            <a:r>
              <a:rPr lang="en-US" altLang="ko-KR" dirty="0" smtClean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557060" name="Picture 4" descr="http://www.greenparty.org.uk/assets/images/local_parties/malvernhills/quiz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122356"/>
            <a:ext cx="1536700" cy="187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접힌 도형 2"/>
          <p:cNvSpPr/>
          <p:nvPr/>
        </p:nvSpPr>
        <p:spPr bwMode="auto">
          <a:xfrm>
            <a:off x="1219200" y="2190881"/>
            <a:ext cx="2505075" cy="1223962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x 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*= y + 1      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x %= x + y       </a:t>
            </a:r>
            <a:r>
              <a:rPr kumimoji="1"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endParaRPr kumimoji="1" lang="ko-KR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모서리가 접힌 도형 6"/>
          <p:cNvSpPr/>
          <p:nvPr/>
        </p:nvSpPr>
        <p:spPr bwMode="auto">
          <a:xfrm>
            <a:off x="1219200" y="3636832"/>
            <a:ext cx="2505075" cy="1223962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x = x * (y 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+ </a:t>
            </a:r>
            <a:r>
              <a:rPr kumimoji="1"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1)</a:t>
            </a:r>
            <a:endParaRPr kumimoji="1" lang="en-US" altLang="ko-KR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x </a:t>
            </a:r>
            <a:r>
              <a:rPr kumimoji="1"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= x % (x 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+ </a:t>
            </a:r>
            <a:r>
              <a:rPr kumimoji="1"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y)</a:t>
            </a:r>
            <a:endParaRPr kumimoji="1" lang="ko-KR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3714750" y="2609850"/>
            <a:ext cx="619125" cy="1676400"/>
          </a:xfrm>
          <a:custGeom>
            <a:avLst/>
            <a:gdLst>
              <a:gd name="connsiteX0" fmla="*/ 0 w 619125"/>
              <a:gd name="connsiteY0" fmla="*/ 0 h 1676400"/>
              <a:gd name="connsiteX1" fmla="*/ 66675 w 619125"/>
              <a:gd name="connsiteY1" fmla="*/ 38100 h 1676400"/>
              <a:gd name="connsiteX2" fmla="*/ 114300 w 619125"/>
              <a:gd name="connsiteY2" fmla="*/ 76200 h 1676400"/>
              <a:gd name="connsiteX3" fmla="*/ 219075 w 619125"/>
              <a:gd name="connsiteY3" fmla="*/ 123825 h 1676400"/>
              <a:gd name="connsiteX4" fmla="*/ 276225 w 619125"/>
              <a:gd name="connsiteY4" fmla="*/ 180975 h 1676400"/>
              <a:gd name="connsiteX5" fmla="*/ 323850 w 619125"/>
              <a:gd name="connsiteY5" fmla="*/ 209550 h 1676400"/>
              <a:gd name="connsiteX6" fmla="*/ 457200 w 619125"/>
              <a:gd name="connsiteY6" fmla="*/ 304800 h 1676400"/>
              <a:gd name="connsiteX7" fmla="*/ 514350 w 619125"/>
              <a:gd name="connsiteY7" fmla="*/ 361950 h 1676400"/>
              <a:gd name="connsiteX8" fmla="*/ 542925 w 619125"/>
              <a:gd name="connsiteY8" fmla="*/ 447675 h 1676400"/>
              <a:gd name="connsiteX9" fmla="*/ 561975 w 619125"/>
              <a:gd name="connsiteY9" fmla="*/ 504825 h 1676400"/>
              <a:gd name="connsiteX10" fmla="*/ 571500 w 619125"/>
              <a:gd name="connsiteY10" fmla="*/ 533400 h 1676400"/>
              <a:gd name="connsiteX11" fmla="*/ 590550 w 619125"/>
              <a:gd name="connsiteY11" fmla="*/ 561975 h 1676400"/>
              <a:gd name="connsiteX12" fmla="*/ 600075 w 619125"/>
              <a:gd name="connsiteY12" fmla="*/ 619125 h 1676400"/>
              <a:gd name="connsiteX13" fmla="*/ 609600 w 619125"/>
              <a:gd name="connsiteY13" fmla="*/ 657225 h 1676400"/>
              <a:gd name="connsiteX14" fmla="*/ 619125 w 619125"/>
              <a:gd name="connsiteY14" fmla="*/ 704850 h 1676400"/>
              <a:gd name="connsiteX15" fmla="*/ 590550 w 619125"/>
              <a:gd name="connsiteY15" fmla="*/ 971550 h 1676400"/>
              <a:gd name="connsiteX16" fmla="*/ 552450 w 619125"/>
              <a:gd name="connsiteY16" fmla="*/ 1066800 h 1676400"/>
              <a:gd name="connsiteX17" fmla="*/ 533400 w 619125"/>
              <a:gd name="connsiteY17" fmla="*/ 1133475 h 1676400"/>
              <a:gd name="connsiteX18" fmla="*/ 504825 w 619125"/>
              <a:gd name="connsiteY18" fmla="*/ 1162050 h 1676400"/>
              <a:gd name="connsiteX19" fmla="*/ 485775 w 619125"/>
              <a:gd name="connsiteY19" fmla="*/ 1200150 h 1676400"/>
              <a:gd name="connsiteX20" fmla="*/ 476250 w 619125"/>
              <a:gd name="connsiteY20" fmla="*/ 1228725 h 1676400"/>
              <a:gd name="connsiteX21" fmla="*/ 438150 w 619125"/>
              <a:gd name="connsiteY21" fmla="*/ 1295400 h 1676400"/>
              <a:gd name="connsiteX22" fmla="*/ 419100 w 619125"/>
              <a:gd name="connsiteY22" fmla="*/ 1333500 h 1676400"/>
              <a:gd name="connsiteX23" fmla="*/ 361950 w 619125"/>
              <a:gd name="connsiteY23" fmla="*/ 1409700 h 1676400"/>
              <a:gd name="connsiteX24" fmla="*/ 333375 w 619125"/>
              <a:gd name="connsiteY24" fmla="*/ 1447800 h 1676400"/>
              <a:gd name="connsiteX25" fmla="*/ 304800 w 619125"/>
              <a:gd name="connsiteY25" fmla="*/ 1476375 h 1676400"/>
              <a:gd name="connsiteX26" fmla="*/ 276225 w 619125"/>
              <a:gd name="connsiteY26" fmla="*/ 1514475 h 1676400"/>
              <a:gd name="connsiteX27" fmla="*/ 161925 w 619125"/>
              <a:gd name="connsiteY27" fmla="*/ 1619250 h 1676400"/>
              <a:gd name="connsiteX28" fmla="*/ 123825 w 619125"/>
              <a:gd name="connsiteY28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9125" h="1676400">
                <a:moveTo>
                  <a:pt x="0" y="0"/>
                </a:moveTo>
                <a:cubicBezTo>
                  <a:pt x="22225" y="12700"/>
                  <a:pt x="45376" y="23901"/>
                  <a:pt x="66675" y="38100"/>
                </a:cubicBezTo>
                <a:cubicBezTo>
                  <a:pt x="83591" y="49377"/>
                  <a:pt x="96867" y="65740"/>
                  <a:pt x="114300" y="76200"/>
                </a:cubicBezTo>
                <a:cubicBezTo>
                  <a:pt x="174642" y="112405"/>
                  <a:pt x="155425" y="76087"/>
                  <a:pt x="219075" y="123825"/>
                </a:cubicBezTo>
                <a:cubicBezTo>
                  <a:pt x="240628" y="139989"/>
                  <a:pt x="255374" y="163915"/>
                  <a:pt x="276225" y="180975"/>
                </a:cubicBezTo>
                <a:cubicBezTo>
                  <a:pt x="290553" y="192698"/>
                  <a:pt x="308231" y="199611"/>
                  <a:pt x="323850" y="209550"/>
                </a:cubicBezTo>
                <a:cubicBezTo>
                  <a:pt x="353596" y="228479"/>
                  <a:pt x="437321" y="284921"/>
                  <a:pt x="457200" y="304800"/>
                </a:cubicBezTo>
                <a:lnTo>
                  <a:pt x="514350" y="361950"/>
                </a:lnTo>
                <a:cubicBezTo>
                  <a:pt x="532655" y="453474"/>
                  <a:pt x="511377" y="368805"/>
                  <a:pt x="542925" y="447675"/>
                </a:cubicBezTo>
                <a:cubicBezTo>
                  <a:pt x="550383" y="466319"/>
                  <a:pt x="555625" y="485775"/>
                  <a:pt x="561975" y="504825"/>
                </a:cubicBezTo>
                <a:cubicBezTo>
                  <a:pt x="565150" y="514350"/>
                  <a:pt x="565931" y="525046"/>
                  <a:pt x="571500" y="533400"/>
                </a:cubicBezTo>
                <a:lnTo>
                  <a:pt x="590550" y="561975"/>
                </a:lnTo>
                <a:cubicBezTo>
                  <a:pt x="593725" y="581025"/>
                  <a:pt x="596287" y="600187"/>
                  <a:pt x="600075" y="619125"/>
                </a:cubicBezTo>
                <a:cubicBezTo>
                  <a:pt x="602642" y="631962"/>
                  <a:pt x="606760" y="644446"/>
                  <a:pt x="609600" y="657225"/>
                </a:cubicBezTo>
                <a:cubicBezTo>
                  <a:pt x="613112" y="673029"/>
                  <a:pt x="615950" y="688975"/>
                  <a:pt x="619125" y="704850"/>
                </a:cubicBezTo>
                <a:cubicBezTo>
                  <a:pt x="603920" y="1054564"/>
                  <a:pt x="637901" y="829496"/>
                  <a:pt x="590550" y="971550"/>
                </a:cubicBezTo>
                <a:cubicBezTo>
                  <a:pt x="560957" y="1060330"/>
                  <a:pt x="587986" y="1013497"/>
                  <a:pt x="552450" y="1066800"/>
                </a:cubicBezTo>
                <a:cubicBezTo>
                  <a:pt x="546100" y="1089025"/>
                  <a:pt x="543737" y="1112801"/>
                  <a:pt x="533400" y="1133475"/>
                </a:cubicBezTo>
                <a:cubicBezTo>
                  <a:pt x="527376" y="1145523"/>
                  <a:pt x="512655" y="1151089"/>
                  <a:pt x="504825" y="1162050"/>
                </a:cubicBezTo>
                <a:cubicBezTo>
                  <a:pt x="496572" y="1173604"/>
                  <a:pt x="491368" y="1187099"/>
                  <a:pt x="485775" y="1200150"/>
                </a:cubicBezTo>
                <a:cubicBezTo>
                  <a:pt x="481820" y="1209378"/>
                  <a:pt x="480205" y="1219497"/>
                  <a:pt x="476250" y="1228725"/>
                </a:cubicBezTo>
                <a:cubicBezTo>
                  <a:pt x="451578" y="1286292"/>
                  <a:pt x="465481" y="1247571"/>
                  <a:pt x="438150" y="1295400"/>
                </a:cubicBezTo>
                <a:cubicBezTo>
                  <a:pt x="431105" y="1307728"/>
                  <a:pt x="426976" y="1321686"/>
                  <a:pt x="419100" y="1333500"/>
                </a:cubicBezTo>
                <a:cubicBezTo>
                  <a:pt x="401488" y="1359918"/>
                  <a:pt x="381000" y="1384300"/>
                  <a:pt x="361950" y="1409700"/>
                </a:cubicBezTo>
                <a:cubicBezTo>
                  <a:pt x="352425" y="1422400"/>
                  <a:pt x="344600" y="1436575"/>
                  <a:pt x="333375" y="1447800"/>
                </a:cubicBezTo>
                <a:cubicBezTo>
                  <a:pt x="323850" y="1457325"/>
                  <a:pt x="313566" y="1466148"/>
                  <a:pt x="304800" y="1476375"/>
                </a:cubicBezTo>
                <a:cubicBezTo>
                  <a:pt x="294469" y="1488428"/>
                  <a:pt x="286993" y="1502810"/>
                  <a:pt x="276225" y="1514475"/>
                </a:cubicBezTo>
                <a:cubicBezTo>
                  <a:pt x="201169" y="1595785"/>
                  <a:pt x="218809" y="1581328"/>
                  <a:pt x="161925" y="1619250"/>
                </a:cubicBezTo>
                <a:cubicBezTo>
                  <a:pt x="138859" y="1665382"/>
                  <a:pt x="152915" y="1647310"/>
                  <a:pt x="123825" y="167640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6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5371977" y="5011575"/>
            <a:ext cx="3581401" cy="1560512"/>
            <a:chOff x="1264444" y="1662113"/>
            <a:chExt cx="4895850" cy="3916362"/>
          </a:xfrm>
        </p:grpSpPr>
        <p:sp>
          <p:nvSpPr>
            <p:cNvPr id="2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복합 대입 연산자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1119188" y="1092200"/>
            <a:ext cx="7775575" cy="3825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복합 대입 연산자 프로그램 </a:t>
            </a:r>
            <a:endParaRPr kumimoji="1" lang="ko-KR" altLang="en-US" sz="1600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x = 10, y = 10, z = 33;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x += 1;         </a:t>
            </a:r>
            <a:endParaRPr kumimoji="1" lang="en-US" altLang="ko-KR" sz="1600" dirty="0" smtClean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y *= 2;           </a:t>
            </a:r>
            <a:endParaRPr kumimoji="1" lang="en-US" altLang="ko-KR" sz="1600" dirty="0" smtClean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 z %= </a:t>
            </a:r>
            <a:r>
              <a:rPr kumimoji="1" lang="en-US" altLang="ko-KR" sz="1600" dirty="0" smtClean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10 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+ </a:t>
            </a:r>
            <a:r>
              <a:rPr kumimoji="1" lang="en-US" altLang="ko-KR" sz="1600" dirty="0" smtClean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20;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itchFamily="34" charset="0"/>
                <a:ea typeface="굴림" pitchFamily="50" charset="-127"/>
              </a:rPr>
              <a:t>   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chemeClr val="tx2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"x = %d    y = %d    z = %d 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x, y, z);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5653414" y="2183762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9" name="Freeform 6"/>
          <p:cNvSpPr>
            <a:spLocks/>
          </p:cNvSpPr>
          <p:nvPr/>
        </p:nvSpPr>
        <p:spPr bwMode="auto">
          <a:xfrm>
            <a:off x="5333763" y="2176142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6695226" y="2209970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6375575" y="2209970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7700533" y="2226331"/>
            <a:ext cx="469276" cy="46655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mpd="sng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3" name="Freeform 6"/>
          <p:cNvSpPr>
            <a:spLocks/>
          </p:cNvSpPr>
          <p:nvPr/>
        </p:nvSpPr>
        <p:spPr bwMode="auto">
          <a:xfrm>
            <a:off x="7380882" y="2226331"/>
            <a:ext cx="319651" cy="46655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mpd="sng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473977" y="2099942"/>
            <a:ext cx="514231" cy="45749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2D05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 smtClean="0">
                <a:latin typeface="Lucida Calligraphy" pitchFamily="66" charset="0"/>
                <a:ea typeface="굴림" pitchFamily="50" charset="-127"/>
              </a:rPr>
              <a:t>10</a:t>
            </a:r>
            <a:endParaRPr kumimoji="1" lang="en-US" altLang="ko-KR" sz="24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515130" y="2124613"/>
            <a:ext cx="523864" cy="4480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 smtClean="0">
                <a:latin typeface="Lucida Calligraphy" pitchFamily="66" charset="0"/>
                <a:ea typeface="굴림" pitchFamily="50" charset="-127"/>
              </a:rPr>
              <a:t>10</a:t>
            </a:r>
            <a:endParaRPr kumimoji="1" lang="en-US" altLang="ko-KR" sz="24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7517847" y="2135832"/>
            <a:ext cx="523864" cy="4480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 smtClean="0">
                <a:latin typeface="Lucida Calligraphy" pitchFamily="66" charset="0"/>
                <a:ea typeface="굴림" pitchFamily="50" charset="-127"/>
              </a:rPr>
              <a:t>33</a:t>
            </a:r>
            <a:endParaRPr kumimoji="1" lang="en-US" altLang="ko-KR" sz="24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67" name="Oval 7"/>
          <p:cNvSpPr>
            <a:spLocks noChangeArrowheads="1"/>
          </p:cNvSpPr>
          <p:nvPr/>
        </p:nvSpPr>
        <p:spPr bwMode="auto">
          <a:xfrm>
            <a:off x="5489879" y="2119896"/>
            <a:ext cx="514231" cy="45749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2D050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 dirty="0" smtClean="0">
                <a:latin typeface="Lucida Calligraphy" pitchFamily="66" charset="0"/>
                <a:ea typeface="굴림" pitchFamily="50" charset="-127"/>
              </a:rPr>
              <a:t>10</a:t>
            </a:r>
            <a:endParaRPr kumimoji="1" lang="en-US" altLang="ko-KR" sz="24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55" name="Freeform 9"/>
          <p:cNvSpPr>
            <a:spLocks/>
          </p:cNvSpPr>
          <p:nvPr/>
        </p:nvSpPr>
        <p:spPr bwMode="auto">
          <a:xfrm>
            <a:off x="5333763" y="2292780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000"/>
          </a:p>
        </p:txBody>
      </p:sp>
      <p:sp>
        <p:nvSpPr>
          <p:cNvPr id="56" name="Freeform 8"/>
          <p:cNvSpPr>
            <a:spLocks/>
          </p:cNvSpPr>
          <p:nvPr/>
        </p:nvSpPr>
        <p:spPr bwMode="auto">
          <a:xfrm>
            <a:off x="5803039" y="2292780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>
                  <a:alpha val="50000"/>
                </a:srgbClr>
              </a:gs>
            </a:gsLst>
            <a:lin ang="5400000" scaled="1"/>
          </a:gra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313689" y="2391815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Lucida Calligraphy" pitchFamily="66" charset="0"/>
              </a:rPr>
              <a:t> x</a:t>
            </a:r>
            <a:endParaRPr lang="ko-KR" altLang="en-US" sz="1600">
              <a:latin typeface="Lucida Calligraphy" pitchFamily="66" charset="0"/>
            </a:endParaRPr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6515130" y="2126049"/>
            <a:ext cx="523864" cy="4480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 dirty="0" smtClean="0">
                <a:latin typeface="Lucida Calligraphy" pitchFamily="66" charset="0"/>
                <a:ea typeface="굴림" pitchFamily="50" charset="-127"/>
              </a:rPr>
              <a:t>10</a:t>
            </a:r>
            <a:endParaRPr kumimoji="1" lang="en-US" altLang="ko-KR" sz="24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59" name="Freeform 9"/>
          <p:cNvSpPr>
            <a:spLocks/>
          </p:cNvSpPr>
          <p:nvPr/>
        </p:nvSpPr>
        <p:spPr bwMode="auto">
          <a:xfrm>
            <a:off x="6375575" y="2326608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0" name="Freeform 8"/>
          <p:cNvSpPr>
            <a:spLocks/>
          </p:cNvSpPr>
          <p:nvPr/>
        </p:nvSpPr>
        <p:spPr bwMode="auto">
          <a:xfrm>
            <a:off x="6844851" y="2326608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952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307599" y="2456841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Lucida Calligraphy" pitchFamily="66" charset="0"/>
              </a:rPr>
              <a:t>  y</a:t>
            </a:r>
            <a:endParaRPr lang="ko-KR" altLang="en-US" sz="1400">
              <a:latin typeface="Lucida Calligraphy" pitchFamily="66" charset="0"/>
            </a:endParaRPr>
          </a:p>
        </p:txBody>
      </p:sp>
      <p:sp>
        <p:nvSpPr>
          <p:cNvPr id="69" name="Oval 7"/>
          <p:cNvSpPr>
            <a:spLocks noChangeArrowheads="1"/>
          </p:cNvSpPr>
          <p:nvPr/>
        </p:nvSpPr>
        <p:spPr bwMode="auto">
          <a:xfrm>
            <a:off x="7517847" y="2151072"/>
            <a:ext cx="523864" cy="4480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400" dirty="0" smtClean="0">
                <a:latin typeface="Lucida Calligraphy" pitchFamily="66" charset="0"/>
                <a:ea typeface="굴림" pitchFamily="50" charset="-127"/>
              </a:rPr>
              <a:t>33</a:t>
            </a:r>
            <a:endParaRPr kumimoji="1" lang="en-US" altLang="ko-KR" sz="24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63" name="Freeform 9"/>
          <p:cNvSpPr>
            <a:spLocks/>
          </p:cNvSpPr>
          <p:nvPr/>
        </p:nvSpPr>
        <p:spPr bwMode="auto">
          <a:xfrm>
            <a:off x="7380882" y="2342969"/>
            <a:ext cx="469276" cy="54505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4" name="Freeform 8"/>
          <p:cNvSpPr>
            <a:spLocks/>
          </p:cNvSpPr>
          <p:nvPr/>
        </p:nvSpPr>
        <p:spPr bwMode="auto">
          <a:xfrm>
            <a:off x="7850158" y="2342969"/>
            <a:ext cx="319651" cy="54505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9525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323389" y="2472081"/>
            <a:ext cx="45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Lucida Calligraphy" pitchFamily="66" charset="0"/>
              </a:rPr>
              <a:t> </a:t>
            </a:r>
            <a:r>
              <a:rPr lang="en-US" altLang="ko-KR" sz="1400" smtClean="0">
                <a:latin typeface="Lucida Calligraphy" pitchFamily="66" charset="0"/>
              </a:rPr>
              <a:t> z</a:t>
            </a:r>
            <a:endParaRPr lang="ko-KR" altLang="en-US" sz="1400">
              <a:latin typeface="Lucida Calligraphy" pitchFamily="66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30685" y="5252800"/>
            <a:ext cx="2520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  <a:ea typeface="굴림" pitchFamily="50" charset="-127"/>
              </a:rPr>
              <a:t>x = 11    y = 20    z = </a:t>
            </a:r>
            <a:r>
              <a:rPr lang="en-US" altLang="ko-KR" i="1" dirty="0" smtClean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  <a:ea typeface="굴림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관계 연산자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두개의 피연산자를 비교하는 연산자</a:t>
            </a:r>
          </a:p>
          <a:p>
            <a:r>
              <a:rPr lang="ko-KR" altLang="en-US"/>
              <a:t>결과값은 참</a:t>
            </a:r>
            <a:r>
              <a:rPr lang="en-US" altLang="ko-KR"/>
              <a:t>(1) </a:t>
            </a:r>
            <a:r>
              <a:rPr lang="ko-KR" altLang="en-US"/>
              <a:t>아니면 거짓</a:t>
            </a:r>
            <a:r>
              <a:rPr lang="en-US" altLang="ko-KR"/>
              <a:t>(0)</a:t>
            </a:r>
          </a:p>
        </p:txBody>
      </p:sp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0" y="223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" name="자유형 2"/>
          <p:cNvSpPr/>
          <p:nvPr/>
        </p:nvSpPr>
        <p:spPr bwMode="auto">
          <a:xfrm>
            <a:off x="2984006" y="3494093"/>
            <a:ext cx="2182559" cy="931932"/>
          </a:xfrm>
          <a:custGeom>
            <a:avLst/>
            <a:gdLst>
              <a:gd name="connsiteX0" fmla="*/ 1866900 w 1866900"/>
              <a:gd name="connsiteY0" fmla="*/ 0 h 1438275"/>
              <a:gd name="connsiteX1" fmla="*/ 1790700 w 1866900"/>
              <a:gd name="connsiteY1" fmla="*/ 9525 h 1438275"/>
              <a:gd name="connsiteX2" fmla="*/ 1724025 w 1866900"/>
              <a:gd name="connsiteY2" fmla="*/ 38100 h 1438275"/>
              <a:gd name="connsiteX3" fmla="*/ 1676400 w 1866900"/>
              <a:gd name="connsiteY3" fmla="*/ 57150 h 1438275"/>
              <a:gd name="connsiteX4" fmla="*/ 1590675 w 1866900"/>
              <a:gd name="connsiteY4" fmla="*/ 76200 h 1438275"/>
              <a:gd name="connsiteX5" fmla="*/ 1495425 w 1866900"/>
              <a:gd name="connsiteY5" fmla="*/ 104775 h 1438275"/>
              <a:gd name="connsiteX6" fmla="*/ 1323975 w 1866900"/>
              <a:gd name="connsiteY6" fmla="*/ 133350 h 1438275"/>
              <a:gd name="connsiteX7" fmla="*/ 1162050 w 1866900"/>
              <a:gd name="connsiteY7" fmla="*/ 171450 h 1438275"/>
              <a:gd name="connsiteX8" fmla="*/ 1095375 w 1866900"/>
              <a:gd name="connsiteY8" fmla="*/ 190500 h 1438275"/>
              <a:gd name="connsiteX9" fmla="*/ 1038225 w 1866900"/>
              <a:gd name="connsiteY9" fmla="*/ 200025 h 1438275"/>
              <a:gd name="connsiteX10" fmla="*/ 971550 w 1866900"/>
              <a:gd name="connsiteY10" fmla="*/ 228600 h 1438275"/>
              <a:gd name="connsiteX11" fmla="*/ 942975 w 1866900"/>
              <a:gd name="connsiteY11" fmla="*/ 257175 h 1438275"/>
              <a:gd name="connsiteX12" fmla="*/ 942975 w 1866900"/>
              <a:gd name="connsiteY12" fmla="*/ 552450 h 1438275"/>
              <a:gd name="connsiteX13" fmla="*/ 971550 w 1866900"/>
              <a:gd name="connsiteY13" fmla="*/ 619125 h 1438275"/>
              <a:gd name="connsiteX14" fmla="*/ 1000125 w 1866900"/>
              <a:gd name="connsiteY14" fmla="*/ 676275 h 1438275"/>
              <a:gd name="connsiteX15" fmla="*/ 1009650 w 1866900"/>
              <a:gd name="connsiteY15" fmla="*/ 714375 h 1438275"/>
              <a:gd name="connsiteX16" fmla="*/ 1028700 w 1866900"/>
              <a:gd name="connsiteY16" fmla="*/ 752475 h 1438275"/>
              <a:gd name="connsiteX17" fmla="*/ 1019175 w 1866900"/>
              <a:gd name="connsiteY17" fmla="*/ 866775 h 1438275"/>
              <a:gd name="connsiteX18" fmla="*/ 962025 w 1866900"/>
              <a:gd name="connsiteY18" fmla="*/ 942975 h 1438275"/>
              <a:gd name="connsiteX19" fmla="*/ 923925 w 1866900"/>
              <a:gd name="connsiteY19" fmla="*/ 962025 h 1438275"/>
              <a:gd name="connsiteX20" fmla="*/ 895350 w 1866900"/>
              <a:gd name="connsiteY20" fmla="*/ 981075 h 1438275"/>
              <a:gd name="connsiteX21" fmla="*/ 781050 w 1866900"/>
              <a:gd name="connsiteY21" fmla="*/ 1028700 h 1438275"/>
              <a:gd name="connsiteX22" fmla="*/ 666750 w 1866900"/>
              <a:gd name="connsiteY22" fmla="*/ 1066800 h 1438275"/>
              <a:gd name="connsiteX23" fmla="*/ 609600 w 1866900"/>
              <a:gd name="connsiteY23" fmla="*/ 1085850 h 1438275"/>
              <a:gd name="connsiteX24" fmla="*/ 552450 w 1866900"/>
              <a:gd name="connsiteY24" fmla="*/ 1095375 h 1438275"/>
              <a:gd name="connsiteX25" fmla="*/ 495300 w 1866900"/>
              <a:gd name="connsiteY25" fmla="*/ 1114425 h 1438275"/>
              <a:gd name="connsiteX26" fmla="*/ 457200 w 1866900"/>
              <a:gd name="connsiteY26" fmla="*/ 1123950 h 1438275"/>
              <a:gd name="connsiteX27" fmla="*/ 400050 w 1866900"/>
              <a:gd name="connsiteY27" fmla="*/ 1143000 h 1438275"/>
              <a:gd name="connsiteX28" fmla="*/ 342900 w 1866900"/>
              <a:gd name="connsiteY28" fmla="*/ 1152525 h 1438275"/>
              <a:gd name="connsiteX29" fmla="*/ 209550 w 1866900"/>
              <a:gd name="connsiteY29" fmla="*/ 1200150 h 1438275"/>
              <a:gd name="connsiteX30" fmla="*/ 133350 w 1866900"/>
              <a:gd name="connsiteY30" fmla="*/ 1257300 h 1438275"/>
              <a:gd name="connsiteX31" fmla="*/ 57150 w 1866900"/>
              <a:gd name="connsiteY31" fmla="*/ 1295400 h 1438275"/>
              <a:gd name="connsiteX32" fmla="*/ 0 w 1866900"/>
              <a:gd name="connsiteY32" fmla="*/ 1352550 h 1438275"/>
              <a:gd name="connsiteX33" fmla="*/ 0 w 1866900"/>
              <a:gd name="connsiteY33" fmla="*/ 1438275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66900" h="1438275">
                <a:moveTo>
                  <a:pt x="1866900" y="0"/>
                </a:moveTo>
                <a:cubicBezTo>
                  <a:pt x="1841500" y="3175"/>
                  <a:pt x="1815885" y="4946"/>
                  <a:pt x="1790700" y="9525"/>
                </a:cubicBezTo>
                <a:cubicBezTo>
                  <a:pt x="1765869" y="14040"/>
                  <a:pt x="1746760" y="27996"/>
                  <a:pt x="1724025" y="38100"/>
                </a:cubicBezTo>
                <a:cubicBezTo>
                  <a:pt x="1708401" y="45044"/>
                  <a:pt x="1692840" y="52453"/>
                  <a:pt x="1676400" y="57150"/>
                </a:cubicBezTo>
                <a:cubicBezTo>
                  <a:pt x="1648254" y="65192"/>
                  <a:pt x="1618983" y="68750"/>
                  <a:pt x="1590675" y="76200"/>
                </a:cubicBezTo>
                <a:cubicBezTo>
                  <a:pt x="1558618" y="84636"/>
                  <a:pt x="1527583" y="96735"/>
                  <a:pt x="1495425" y="104775"/>
                </a:cubicBezTo>
                <a:cubicBezTo>
                  <a:pt x="1423215" y="122828"/>
                  <a:pt x="1394246" y="124566"/>
                  <a:pt x="1323975" y="133350"/>
                </a:cubicBezTo>
                <a:cubicBezTo>
                  <a:pt x="1084809" y="205100"/>
                  <a:pt x="1344448" y="132365"/>
                  <a:pt x="1162050" y="171450"/>
                </a:cubicBezTo>
                <a:cubicBezTo>
                  <a:pt x="1139449" y="176293"/>
                  <a:pt x="1117897" y="185303"/>
                  <a:pt x="1095375" y="190500"/>
                </a:cubicBezTo>
                <a:cubicBezTo>
                  <a:pt x="1076557" y="194843"/>
                  <a:pt x="1057078" y="195835"/>
                  <a:pt x="1038225" y="200025"/>
                </a:cubicBezTo>
                <a:cubicBezTo>
                  <a:pt x="1020171" y="204037"/>
                  <a:pt x="984701" y="219207"/>
                  <a:pt x="971550" y="228600"/>
                </a:cubicBezTo>
                <a:cubicBezTo>
                  <a:pt x="960589" y="236430"/>
                  <a:pt x="952500" y="247650"/>
                  <a:pt x="942975" y="257175"/>
                </a:cubicBezTo>
                <a:cubicBezTo>
                  <a:pt x="928968" y="397250"/>
                  <a:pt x="927415" y="365728"/>
                  <a:pt x="942975" y="552450"/>
                </a:cubicBezTo>
                <a:cubicBezTo>
                  <a:pt x="944516" y="570936"/>
                  <a:pt x="965652" y="605362"/>
                  <a:pt x="971550" y="619125"/>
                </a:cubicBezTo>
                <a:cubicBezTo>
                  <a:pt x="995211" y="674334"/>
                  <a:pt x="963516" y="621361"/>
                  <a:pt x="1000125" y="676275"/>
                </a:cubicBezTo>
                <a:cubicBezTo>
                  <a:pt x="1003300" y="688975"/>
                  <a:pt x="1005053" y="702118"/>
                  <a:pt x="1009650" y="714375"/>
                </a:cubicBezTo>
                <a:cubicBezTo>
                  <a:pt x="1014636" y="727670"/>
                  <a:pt x="1027814" y="738304"/>
                  <a:pt x="1028700" y="752475"/>
                </a:cubicBezTo>
                <a:cubicBezTo>
                  <a:pt x="1031085" y="790633"/>
                  <a:pt x="1027932" y="829559"/>
                  <a:pt x="1019175" y="866775"/>
                </a:cubicBezTo>
                <a:cubicBezTo>
                  <a:pt x="1014239" y="887754"/>
                  <a:pt x="981449" y="929101"/>
                  <a:pt x="962025" y="942975"/>
                </a:cubicBezTo>
                <a:cubicBezTo>
                  <a:pt x="950471" y="951228"/>
                  <a:pt x="936253" y="954980"/>
                  <a:pt x="923925" y="962025"/>
                </a:cubicBezTo>
                <a:cubicBezTo>
                  <a:pt x="913986" y="967705"/>
                  <a:pt x="905357" y="975516"/>
                  <a:pt x="895350" y="981075"/>
                </a:cubicBezTo>
                <a:cubicBezTo>
                  <a:pt x="829027" y="1017921"/>
                  <a:pt x="850121" y="1003583"/>
                  <a:pt x="781050" y="1028700"/>
                </a:cubicBezTo>
                <a:cubicBezTo>
                  <a:pt x="642905" y="1078935"/>
                  <a:pt x="843225" y="1012500"/>
                  <a:pt x="666750" y="1066800"/>
                </a:cubicBezTo>
                <a:cubicBezTo>
                  <a:pt x="647558" y="1072705"/>
                  <a:pt x="629081" y="1080980"/>
                  <a:pt x="609600" y="1085850"/>
                </a:cubicBezTo>
                <a:cubicBezTo>
                  <a:pt x="590864" y="1090534"/>
                  <a:pt x="571186" y="1090691"/>
                  <a:pt x="552450" y="1095375"/>
                </a:cubicBezTo>
                <a:cubicBezTo>
                  <a:pt x="532969" y="1100245"/>
                  <a:pt x="514534" y="1108655"/>
                  <a:pt x="495300" y="1114425"/>
                </a:cubicBezTo>
                <a:cubicBezTo>
                  <a:pt x="482761" y="1118187"/>
                  <a:pt x="469739" y="1120188"/>
                  <a:pt x="457200" y="1123950"/>
                </a:cubicBezTo>
                <a:cubicBezTo>
                  <a:pt x="437966" y="1129720"/>
                  <a:pt x="419531" y="1138130"/>
                  <a:pt x="400050" y="1143000"/>
                </a:cubicBezTo>
                <a:cubicBezTo>
                  <a:pt x="381314" y="1147684"/>
                  <a:pt x="361950" y="1149350"/>
                  <a:pt x="342900" y="1152525"/>
                </a:cubicBezTo>
                <a:cubicBezTo>
                  <a:pt x="235495" y="1195487"/>
                  <a:pt x="280825" y="1182331"/>
                  <a:pt x="209550" y="1200150"/>
                </a:cubicBezTo>
                <a:cubicBezTo>
                  <a:pt x="184150" y="1219200"/>
                  <a:pt x="163471" y="1247260"/>
                  <a:pt x="133350" y="1257300"/>
                </a:cubicBezTo>
                <a:cubicBezTo>
                  <a:pt x="100936" y="1268105"/>
                  <a:pt x="88079" y="1270095"/>
                  <a:pt x="57150" y="1295400"/>
                </a:cubicBezTo>
                <a:cubicBezTo>
                  <a:pt x="36299" y="1312460"/>
                  <a:pt x="0" y="1325609"/>
                  <a:pt x="0" y="1352550"/>
                </a:cubicBezTo>
                <a:lnTo>
                  <a:pt x="0" y="143827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6565" y="2755428"/>
            <a:ext cx="1057275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y</a:t>
            </a:r>
            <a:r>
              <a:rPr lang="ko-KR" altLang="en-US" dirty="0" smtClean="0"/>
              <a:t>의 값이 같은지 비교한다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6972" y="4258890"/>
            <a:ext cx="15824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x == y</a:t>
            </a:r>
            <a:endParaRPr lang="ko-KR" altLang="en-US" sz="4000" dirty="0"/>
          </a:p>
        </p:txBody>
      </p:sp>
      <p:pic>
        <p:nvPicPr>
          <p:cNvPr id="566275" name="Picture 3" descr="C:\Users\chun\AppData\Local\Microsoft\Windows\Temporary Internet Files\Content.IE5\ACT4SNGM\MC9003897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46" y="4232756"/>
            <a:ext cx="1818742" cy="178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428625" y="4749542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/>
              <a:t>x</a:t>
            </a:r>
            <a:endParaRPr lang="ko-KR" altLang="en-US" sz="4000" dirty="0"/>
          </a:p>
        </p:txBody>
      </p:sp>
      <p:sp>
        <p:nvSpPr>
          <p:cNvPr id="16" name="직사각형 15"/>
          <p:cNvSpPr/>
          <p:nvPr/>
        </p:nvSpPr>
        <p:spPr>
          <a:xfrm>
            <a:off x="7727342" y="4925953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/>
              <a:t>y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252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관계 연산자</a:t>
            </a:r>
          </a:p>
        </p:txBody>
      </p:sp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-358588" y="31316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2604" name="Group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3698"/>
              </p:ext>
            </p:extLst>
          </p:nvPr>
        </p:nvGraphicFramePr>
        <p:xfrm>
          <a:off x="767603" y="1693954"/>
          <a:ext cx="6574491" cy="247463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5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연산자 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==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같은가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!=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다른가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&gt;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보다 큰가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&lt;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보다 작은가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&gt;=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보다 크거나 같은가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&lt;= 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보다 작거나 같은가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73" y="4447054"/>
            <a:ext cx="63817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1185222" y="1049449"/>
            <a:ext cx="7729537" cy="46466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kumimoji="1"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 </a:t>
            </a:r>
          </a:p>
          <a:p>
            <a:r>
              <a:rPr kumimoji="1"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 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x, y;</a:t>
            </a:r>
          </a:p>
          <a:p>
            <a:endParaRPr lang="en-US" altLang="ko-KR" sz="1600" dirty="0" smtClea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 smtClea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dirty="0" err="1" smtClea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두개의</a:t>
            </a:r>
            <a:r>
              <a:rPr lang="ko-KR" altLang="en-US" sz="1600" dirty="0" smtClean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정수를 입력하시오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");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d%d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&amp;x, &amp;y);</a:t>
            </a:r>
          </a:p>
          <a:p>
            <a:r>
              <a:rPr lang="ko-KR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endParaRPr lang="ko-KR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"x == y</a:t>
            </a:r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%d", x == y);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"x != y</a:t>
            </a:r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%d", x != y);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"x &gt; y</a:t>
            </a:r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%d", x &gt;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"x &lt; y</a:t>
            </a:r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%d", x &lt;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"x &gt;= y</a:t>
            </a:r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%d", x &gt;=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"x &lt;= y</a:t>
            </a:r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%d", x &lt;= y);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0;</a:t>
            </a:r>
            <a:endParaRPr kumimoji="1" lang="en-US" altLang="ko-KR" sz="1600" dirty="0" smtClean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kumimoji="1"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                   </a:t>
            </a:r>
            <a:endParaRPr kumimoji="1" lang="ko-KR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  <a:cs typeface="한컴바탕" pitchFamily="18" charset="2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049991" y="4077438"/>
            <a:ext cx="4190532" cy="2786077"/>
            <a:chOff x="1264444" y="1662113"/>
            <a:chExt cx="4895850" cy="3916362"/>
          </a:xfrm>
        </p:grpSpPr>
        <p:sp>
          <p:nvSpPr>
            <p:cNvPr id="2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5382218" y="4420860"/>
            <a:ext cx="3451346" cy="15522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1600" i="1" dirty="0" err="1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두개의</a:t>
            </a:r>
            <a:r>
              <a:rPr lang="ko-KR" altLang="en-US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정수를 입력하시오</a:t>
            </a:r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3 4</a:t>
            </a:r>
            <a:endParaRPr lang="ko-KR" altLang="en-US" sz="16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== y</a:t>
            </a:r>
            <a:r>
              <a:rPr lang="ko-KR" altLang="en-US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0</a:t>
            </a:r>
            <a:endParaRPr lang="ko-KR" altLang="en-US" sz="16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!= y</a:t>
            </a:r>
            <a:r>
              <a:rPr lang="ko-KR" altLang="en-US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1</a:t>
            </a:r>
            <a:endParaRPr lang="ko-KR" altLang="en-US" sz="16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&gt; y</a:t>
            </a:r>
            <a:r>
              <a:rPr lang="ko-KR" altLang="en-US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0</a:t>
            </a:r>
            <a:endParaRPr lang="ko-KR" altLang="en-US" sz="16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&lt; y</a:t>
            </a:r>
            <a:r>
              <a:rPr lang="ko-KR" altLang="en-US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1</a:t>
            </a:r>
            <a:endParaRPr lang="ko-KR" altLang="en-US" sz="16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&gt;= y</a:t>
            </a:r>
            <a:r>
              <a:rPr lang="ko-KR" altLang="en-US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0</a:t>
            </a:r>
            <a:endParaRPr lang="ko-KR" altLang="en-US" sz="16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&lt;= y</a:t>
            </a:r>
            <a:r>
              <a:rPr lang="ko-KR" altLang="en-US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1</a:t>
            </a:r>
            <a:endParaRPr lang="ko-KR" altLang="en-US" sz="16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1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주의할 점</a:t>
            </a:r>
            <a:r>
              <a:rPr lang="en-US" altLang="ko-KR" smtClean="0"/>
              <a:t>!</a:t>
            </a:r>
            <a:endParaRPr lang="ko-KR" altLang="en-US" smtClean="0"/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(x = y) </a:t>
            </a:r>
          </a:p>
          <a:p>
            <a:pPr lvl="1" eaLnBrk="1" hangingPunct="1"/>
            <a:r>
              <a:rPr lang="en-US" altLang="ko-KR" dirty="0" smtClean="0"/>
              <a:t>y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대입한다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수식의 값은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값이다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(x == y)</a:t>
            </a:r>
          </a:p>
          <a:p>
            <a:pPr lvl="1" eaLnBrk="1" hangingPunct="1"/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같으면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다르면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수식의 값이 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(x == y)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(x = y)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잘못 쓰지 않도록 주의</a:t>
            </a:r>
            <a:r>
              <a:rPr lang="en-US" altLang="ko-KR" dirty="0" smtClean="0"/>
              <a:t>!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7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 사용시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수학에서처럼  </a:t>
            </a:r>
            <a:r>
              <a:rPr lang="en-US" altLang="ko-KR" dirty="0" smtClean="0"/>
              <a:t>2 &lt; x &lt; 5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작성하면 잘못된 결과가 나온다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atinLnBrk="0"/>
            <a:r>
              <a:rPr lang="ko-KR" altLang="en-US" dirty="0" smtClean="0"/>
              <a:t>올바른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/>
              <a:t>(2 &lt; x) &amp;&amp; (x &lt; 5)</a:t>
            </a:r>
          </a:p>
          <a:p>
            <a:endParaRPr lang="ko-KR" altLang="en-US" dirty="0"/>
          </a:p>
        </p:txBody>
      </p:sp>
      <p:pic>
        <p:nvPicPr>
          <p:cNvPr id="548865" name="_x41866616" descr="EMB000013c823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73" y="2702678"/>
            <a:ext cx="2505075" cy="229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7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수식의 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27" y="1873343"/>
            <a:ext cx="71532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실수를 비교하는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(1e32 + 0.01) &gt; 1e32</a:t>
            </a:r>
            <a:r>
              <a:rPr lang="ko-KR" altLang="en-US" dirty="0"/>
              <a:t>		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-&gt; </a:t>
            </a:r>
            <a:r>
              <a:rPr lang="ko-KR" altLang="en-US" dirty="0" smtClean="0"/>
              <a:t>양쪽의 </a:t>
            </a:r>
            <a:r>
              <a:rPr lang="ko-KR" altLang="en-US" dirty="0"/>
              <a:t>값이 같은 것으로 간주되어서 </a:t>
            </a:r>
            <a:r>
              <a:rPr lang="ko-KR" altLang="en-US" dirty="0" smtClean="0"/>
              <a:t>거짓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60130" name="Picture 2" descr="C:\Users\sec\AppData\Local\Microsoft\Windows\Temporary Internet Files\Content.IE5\CEF9LIQ9\MC90042178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073" y="4170197"/>
            <a:ext cx="1692554" cy="124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형 설명선 3"/>
          <p:cNvSpPr/>
          <p:nvPr/>
        </p:nvSpPr>
        <p:spPr bwMode="auto">
          <a:xfrm>
            <a:off x="3476625" y="2495549"/>
            <a:ext cx="2466975" cy="1571625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실수는 약간의 </a:t>
            </a:r>
            <a:r>
              <a:rPr lang="ko-KR" altLang="en-US" dirty="0"/>
              <a:t>오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차가 있을 수 있죠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!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관계 수식의 결과로 생성될 수 있는 값은 무엇인가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(3 &gt;= 2) + 5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3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9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논리 연산자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여러 개의 조건을 조합하여 참과 거짓을 따지는 연산자</a:t>
            </a:r>
          </a:p>
          <a:p>
            <a:r>
              <a:rPr lang="ko-KR" altLang="en-US"/>
              <a:t>결과값은 참</a:t>
            </a:r>
            <a:r>
              <a:rPr lang="en-US" altLang="ko-KR"/>
              <a:t>(1) </a:t>
            </a:r>
            <a:r>
              <a:rPr lang="ko-KR" altLang="en-US"/>
              <a:t>아니면 거짓</a:t>
            </a:r>
            <a:r>
              <a:rPr lang="en-US" altLang="ko-KR"/>
              <a:t>(0)</a:t>
            </a:r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0" y="223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6552" name="Rectangle 40"/>
          <p:cNvSpPr>
            <a:spLocks noChangeArrowheads="1"/>
          </p:cNvSpPr>
          <p:nvPr/>
        </p:nvSpPr>
        <p:spPr bwMode="auto">
          <a:xfrm>
            <a:off x="0" y="2460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567298" name="Picture 2" descr="Boolean Algebra Logic 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2" y="4179887"/>
            <a:ext cx="33242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18009" y="3800613"/>
            <a:ext cx="1425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1" latinLnBrk="1" hangingPunct="1">
              <a:defRPr/>
            </a:pPr>
            <a:r>
              <a:rPr kumimoji="1" lang="en-US" altLang="ko-KR" sz="3200" dirty="0">
                <a:solidFill>
                  <a:srgbClr val="000000"/>
                </a:solidFill>
                <a:latin typeface="+mj-lt"/>
                <a:ea typeface="굴림" pitchFamily="50" charset="-127"/>
                <a:cs typeface="한컴바탕" pitchFamily="18" charset="2"/>
              </a:rPr>
              <a:t>x &amp;&amp; y</a:t>
            </a:r>
            <a:endParaRPr kumimoji="1" lang="en-US" altLang="ko-KR" sz="3200" dirty="0">
              <a:latin typeface="+mj-lt"/>
              <a:ea typeface="굴림" pitchFamily="50" charset="-127"/>
              <a:cs typeface="한컴바탕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1599" y="2947055"/>
            <a:ext cx="248602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모두 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경우에만 참이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 bwMode="auto">
          <a:xfrm>
            <a:off x="2403662" y="3185865"/>
            <a:ext cx="1219200" cy="723945"/>
          </a:xfrm>
          <a:custGeom>
            <a:avLst/>
            <a:gdLst>
              <a:gd name="connsiteX0" fmla="*/ 1219200 w 1219200"/>
              <a:gd name="connsiteY0" fmla="*/ 0 h 723945"/>
              <a:gd name="connsiteX1" fmla="*/ 1171575 w 1219200"/>
              <a:gd name="connsiteY1" fmla="*/ 47625 h 723945"/>
              <a:gd name="connsiteX2" fmla="*/ 1143000 w 1219200"/>
              <a:gd name="connsiteY2" fmla="*/ 57150 h 723945"/>
              <a:gd name="connsiteX3" fmla="*/ 1085850 w 1219200"/>
              <a:gd name="connsiteY3" fmla="*/ 95250 h 723945"/>
              <a:gd name="connsiteX4" fmla="*/ 1047750 w 1219200"/>
              <a:gd name="connsiteY4" fmla="*/ 123825 h 723945"/>
              <a:gd name="connsiteX5" fmla="*/ 1019175 w 1219200"/>
              <a:gd name="connsiteY5" fmla="*/ 152400 h 723945"/>
              <a:gd name="connsiteX6" fmla="*/ 981075 w 1219200"/>
              <a:gd name="connsiteY6" fmla="*/ 171450 h 723945"/>
              <a:gd name="connsiteX7" fmla="*/ 933450 w 1219200"/>
              <a:gd name="connsiteY7" fmla="*/ 209550 h 723945"/>
              <a:gd name="connsiteX8" fmla="*/ 914400 w 1219200"/>
              <a:gd name="connsiteY8" fmla="*/ 238125 h 723945"/>
              <a:gd name="connsiteX9" fmla="*/ 876300 w 1219200"/>
              <a:gd name="connsiteY9" fmla="*/ 266700 h 723945"/>
              <a:gd name="connsiteX10" fmla="*/ 828675 w 1219200"/>
              <a:gd name="connsiteY10" fmla="*/ 352425 h 723945"/>
              <a:gd name="connsiteX11" fmla="*/ 819150 w 1219200"/>
              <a:gd name="connsiteY11" fmla="*/ 390525 h 723945"/>
              <a:gd name="connsiteX12" fmla="*/ 847725 w 1219200"/>
              <a:gd name="connsiteY12" fmla="*/ 457200 h 723945"/>
              <a:gd name="connsiteX13" fmla="*/ 904875 w 1219200"/>
              <a:gd name="connsiteY13" fmla="*/ 514350 h 723945"/>
              <a:gd name="connsiteX14" fmla="*/ 933450 w 1219200"/>
              <a:gd name="connsiteY14" fmla="*/ 542925 h 723945"/>
              <a:gd name="connsiteX15" fmla="*/ 981075 w 1219200"/>
              <a:gd name="connsiteY15" fmla="*/ 600075 h 723945"/>
              <a:gd name="connsiteX16" fmla="*/ 952500 w 1219200"/>
              <a:gd name="connsiteY16" fmla="*/ 628650 h 723945"/>
              <a:gd name="connsiteX17" fmla="*/ 866775 w 1219200"/>
              <a:gd name="connsiteY17" fmla="*/ 657225 h 723945"/>
              <a:gd name="connsiteX18" fmla="*/ 781050 w 1219200"/>
              <a:gd name="connsiteY18" fmla="*/ 676275 h 723945"/>
              <a:gd name="connsiteX19" fmla="*/ 209550 w 1219200"/>
              <a:gd name="connsiteY19" fmla="*/ 685800 h 723945"/>
              <a:gd name="connsiteX20" fmla="*/ 133350 w 1219200"/>
              <a:gd name="connsiteY20" fmla="*/ 714375 h 723945"/>
              <a:gd name="connsiteX21" fmla="*/ 0 w 1219200"/>
              <a:gd name="connsiteY21" fmla="*/ 723900 h 72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" h="723945">
                <a:moveTo>
                  <a:pt x="1219200" y="0"/>
                </a:moveTo>
                <a:cubicBezTo>
                  <a:pt x="1203325" y="15875"/>
                  <a:pt x="1189536" y="34155"/>
                  <a:pt x="1171575" y="47625"/>
                </a:cubicBezTo>
                <a:cubicBezTo>
                  <a:pt x="1163543" y="53649"/>
                  <a:pt x="1151777" y="52274"/>
                  <a:pt x="1143000" y="57150"/>
                </a:cubicBezTo>
                <a:cubicBezTo>
                  <a:pt x="1122986" y="68269"/>
                  <a:pt x="1104166" y="81513"/>
                  <a:pt x="1085850" y="95250"/>
                </a:cubicBezTo>
                <a:cubicBezTo>
                  <a:pt x="1073150" y="104775"/>
                  <a:pt x="1059803" y="113494"/>
                  <a:pt x="1047750" y="123825"/>
                </a:cubicBezTo>
                <a:cubicBezTo>
                  <a:pt x="1037523" y="132591"/>
                  <a:pt x="1030136" y="144570"/>
                  <a:pt x="1019175" y="152400"/>
                </a:cubicBezTo>
                <a:cubicBezTo>
                  <a:pt x="1007621" y="160653"/>
                  <a:pt x="993775" y="165100"/>
                  <a:pt x="981075" y="171450"/>
                </a:cubicBezTo>
                <a:cubicBezTo>
                  <a:pt x="926480" y="253342"/>
                  <a:pt x="999175" y="156970"/>
                  <a:pt x="933450" y="209550"/>
                </a:cubicBezTo>
                <a:cubicBezTo>
                  <a:pt x="924511" y="216701"/>
                  <a:pt x="922495" y="230030"/>
                  <a:pt x="914400" y="238125"/>
                </a:cubicBezTo>
                <a:cubicBezTo>
                  <a:pt x="903175" y="249350"/>
                  <a:pt x="886847" y="254835"/>
                  <a:pt x="876300" y="266700"/>
                </a:cubicBezTo>
                <a:cubicBezTo>
                  <a:pt x="847574" y="299016"/>
                  <a:pt x="838887" y="316683"/>
                  <a:pt x="828675" y="352425"/>
                </a:cubicBezTo>
                <a:cubicBezTo>
                  <a:pt x="825079" y="365012"/>
                  <a:pt x="822325" y="377825"/>
                  <a:pt x="819150" y="390525"/>
                </a:cubicBezTo>
                <a:cubicBezTo>
                  <a:pt x="827527" y="424033"/>
                  <a:pt x="824845" y="431460"/>
                  <a:pt x="847725" y="457200"/>
                </a:cubicBezTo>
                <a:cubicBezTo>
                  <a:pt x="865623" y="477336"/>
                  <a:pt x="885825" y="495300"/>
                  <a:pt x="904875" y="514350"/>
                </a:cubicBezTo>
                <a:cubicBezTo>
                  <a:pt x="914400" y="523875"/>
                  <a:pt x="925978" y="531717"/>
                  <a:pt x="933450" y="542925"/>
                </a:cubicBezTo>
                <a:cubicBezTo>
                  <a:pt x="959972" y="582708"/>
                  <a:pt x="944405" y="563405"/>
                  <a:pt x="981075" y="600075"/>
                </a:cubicBezTo>
                <a:cubicBezTo>
                  <a:pt x="971550" y="609600"/>
                  <a:pt x="963461" y="620820"/>
                  <a:pt x="952500" y="628650"/>
                </a:cubicBezTo>
                <a:cubicBezTo>
                  <a:pt x="918374" y="653026"/>
                  <a:pt x="907282" y="647098"/>
                  <a:pt x="866775" y="657225"/>
                </a:cubicBezTo>
                <a:cubicBezTo>
                  <a:pt x="823727" y="667987"/>
                  <a:pt x="840701" y="674467"/>
                  <a:pt x="781050" y="676275"/>
                </a:cubicBezTo>
                <a:cubicBezTo>
                  <a:pt x="590611" y="682046"/>
                  <a:pt x="400050" y="682625"/>
                  <a:pt x="209550" y="685800"/>
                </a:cubicBezTo>
                <a:cubicBezTo>
                  <a:pt x="208227" y="686329"/>
                  <a:pt x="145482" y="712509"/>
                  <a:pt x="133350" y="714375"/>
                </a:cubicBezTo>
                <a:cubicBezTo>
                  <a:pt x="63223" y="725164"/>
                  <a:pt x="54979" y="723900"/>
                  <a:pt x="0" y="72390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9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논리 연산자</a:t>
            </a:r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0" y="223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6552" name="Rectangle 40"/>
          <p:cNvSpPr>
            <a:spLocks noChangeArrowheads="1"/>
          </p:cNvSpPr>
          <p:nvPr/>
        </p:nvSpPr>
        <p:spPr bwMode="auto">
          <a:xfrm>
            <a:off x="0" y="2460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6663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80021"/>
              </p:ext>
            </p:extLst>
          </p:nvPr>
        </p:nvGraphicFramePr>
        <p:xfrm>
          <a:off x="1009523" y="1804707"/>
          <a:ext cx="7359650" cy="2609849"/>
        </p:xfrm>
        <a:graphic>
          <a:graphicData uri="http://schemas.openxmlformats.org/drawingml/2006/table">
            <a:tbl>
              <a:tblPr/>
              <a:tblGrid>
                <a:gridCol w="13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연산자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의미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2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x &amp;&amp; y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AND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연산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x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와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y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가 모두 참이면 참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그렇지 않으면 거짓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x || y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OR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연산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x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나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y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중에서 하나만 참이면 참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모두 거짓이면 거짓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2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!x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NOT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연산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x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가 참이면 거짓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x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가 거짓이면 참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65" y="4639980"/>
            <a:ext cx="4371721" cy="190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4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65249" name="_x236779736" descr="EMB000013c823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1495425"/>
            <a:ext cx="5667375" cy="264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66273" name="_x236777816" descr="EMB000013c823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79" y="1581150"/>
            <a:ext cx="5586241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논리 연산자의 계산 과정</a:t>
            </a:r>
          </a:p>
        </p:txBody>
      </p:sp>
      <p:sp>
        <p:nvSpPr>
          <p:cNvPr id="57958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논리 연산의 결과값은 항상 </a:t>
            </a:r>
            <a:r>
              <a:rPr lang="en-US" altLang="ko-KR"/>
              <a:t>1 </a:t>
            </a:r>
            <a:r>
              <a:rPr lang="ko-KR" altLang="en-US"/>
              <a:t>또는 </a:t>
            </a:r>
            <a:r>
              <a:rPr lang="en-US" altLang="ko-KR"/>
              <a:t>0</a:t>
            </a:r>
            <a:r>
              <a:rPr lang="ko-KR" altLang="en-US"/>
              <a:t>이다</a:t>
            </a:r>
            <a:r>
              <a:rPr lang="en-US" altLang="ko-KR"/>
              <a:t>. </a:t>
            </a:r>
          </a:p>
          <a:p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 smtClean="0"/>
              <a:t>) (1 == 2) || (2 == 2)</a:t>
            </a:r>
            <a:endParaRPr lang="en-US" altLang="ko-KR"/>
          </a:p>
        </p:txBody>
      </p:sp>
      <p:grpSp>
        <p:nvGrpSpPr>
          <p:cNvPr id="579590" name="Group 6"/>
          <p:cNvGrpSpPr>
            <a:grpSpLocks/>
          </p:cNvGrpSpPr>
          <p:nvPr/>
        </p:nvGrpSpPr>
        <p:grpSpPr bwMode="auto">
          <a:xfrm>
            <a:off x="7343294" y="4871973"/>
            <a:ext cx="1082675" cy="1290638"/>
            <a:chOff x="3208" y="1586"/>
            <a:chExt cx="1395" cy="1617"/>
          </a:xfrm>
        </p:grpSpPr>
        <p:sp>
          <p:nvSpPr>
            <p:cNvPr id="579591" name="Freeform 7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2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3" name="Freeform 9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4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5" name="Freeform 11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6" name="Freeform 12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7" name="Freeform 13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8" name="Freeform 14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9" name="Freeform 15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0" name="Freeform 16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1" name="Freeform 17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2" name="Freeform 18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3" name="Freeform 19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4" name="Freeform 20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5" name="Freeform 21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6" name="Freeform 22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7" name="Freeform 23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8" name="Freeform 24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9" name="Freeform 25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0" name="Freeform 26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1" name="Freeform 27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2" name="Freeform 28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3" name="Freeform 29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4" name="Freeform 30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5" name="Freeform 31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6" name="Freeform 32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7" name="Freeform 33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8" name="Freeform 34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9" name="Freeform 35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20" name="Freeform 36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21" name="Freeform 37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22" name="Freeform 38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23" name="Freeform 39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07221" y="3200272"/>
            <a:ext cx="5056605" cy="3039163"/>
            <a:chOff x="618054" y="2447237"/>
            <a:chExt cx="5973965" cy="3781985"/>
          </a:xfrm>
        </p:grpSpPr>
        <p:sp>
          <p:nvSpPr>
            <p:cNvPr id="58" name="오른쪽 화살표 57"/>
            <p:cNvSpPr/>
            <p:nvPr/>
          </p:nvSpPr>
          <p:spPr bwMode="auto">
            <a:xfrm rot="5400000">
              <a:off x="1270766" y="3372776"/>
              <a:ext cx="860425" cy="402835"/>
            </a:xfrm>
            <a:prstGeom prst="rightArrow">
              <a:avLst>
                <a:gd name="adj1" fmla="val 18921"/>
                <a:gd name="adj2" fmla="val 50000"/>
              </a:avLst>
            </a:prstGeom>
            <a:solidFill>
              <a:srgbClr val="FFEF66">
                <a:alpha val="5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109819" y="4076259"/>
              <a:ext cx="1164431" cy="892824"/>
              <a:chOff x="881219" y="4107882"/>
              <a:chExt cx="1657350" cy="975501"/>
            </a:xfrm>
          </p:grpSpPr>
          <p:sp>
            <p:nvSpPr>
              <p:cNvPr id="60" name="Freeform 5"/>
              <p:cNvSpPr>
                <a:spLocks/>
              </p:cNvSpPr>
              <p:nvPr/>
            </p:nvSpPr>
            <p:spPr bwMode="auto">
              <a:xfrm>
                <a:off x="1552732" y="4146758"/>
                <a:ext cx="985837" cy="660400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B800"/>
                  </a:gs>
                </a:gsLst>
                <a:lin ang="5400000" scaled="1"/>
              </a:gradFill>
              <a:ln w="1270" cmpd="sng">
                <a:solidFill>
                  <a:srgbClr val="BF8A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>
                <a:off x="881219" y="4146758"/>
                <a:ext cx="671513" cy="660400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B800"/>
                  </a:gs>
                </a:gsLst>
                <a:lin ang="5400000" scaled="1"/>
              </a:gradFill>
              <a:ln w="1270" cmpd="sng">
                <a:solidFill>
                  <a:srgbClr val="BF8A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Oval 7"/>
              <p:cNvSpPr>
                <a:spLocks noChangeArrowheads="1"/>
              </p:cNvSpPr>
              <p:nvPr/>
            </p:nvSpPr>
            <p:spPr bwMode="auto">
              <a:xfrm>
                <a:off x="1084277" y="4107882"/>
                <a:ext cx="1263113" cy="72308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3600" kern="0">
                    <a:solidFill>
                      <a:sysClr val="windowText" lastClr="000000"/>
                    </a:solidFill>
                    <a:latin typeface="Lucida Calligraphy" pitchFamily="66" charset="0"/>
                    <a:ea typeface="굴림" pitchFamily="50" charset="-127"/>
                  </a:rPr>
                  <a:t>0</a:t>
                </a:r>
                <a:endParaRPr kumimoji="1" lang="en-US" altLang="ko-KR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62" name="Freeform 9"/>
              <p:cNvSpPr>
                <a:spLocks/>
              </p:cNvSpPr>
              <p:nvPr/>
            </p:nvSpPr>
            <p:spPr bwMode="auto">
              <a:xfrm>
                <a:off x="881219" y="4311858"/>
                <a:ext cx="985838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FFB800">
                      <a:alpha val="5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BF8A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altLang="ko-KR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    </a:t>
                </a: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8"/>
              <p:cNvSpPr>
                <a:spLocks/>
              </p:cNvSpPr>
              <p:nvPr/>
            </p:nvSpPr>
            <p:spPr bwMode="auto">
              <a:xfrm>
                <a:off x="1867057" y="4311858"/>
                <a:ext cx="671512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FFB800">
                      <a:alpha val="50000"/>
                    </a:srgbClr>
                  </a:gs>
                </a:gsLst>
                <a:lin ang="5400000" scaled="1"/>
              </a:gradFill>
              <a:ln w="9525" cap="flat" cmpd="sng">
                <a:solidFill>
                  <a:srgbClr val="BF8A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0" name="오른쪽 화살표 79"/>
            <p:cNvSpPr/>
            <p:nvPr/>
          </p:nvSpPr>
          <p:spPr bwMode="auto">
            <a:xfrm rot="5400000">
              <a:off x="5156446" y="3496380"/>
              <a:ext cx="860425" cy="402835"/>
            </a:xfrm>
            <a:prstGeom prst="rightArrow">
              <a:avLst>
                <a:gd name="adj1" fmla="val 18921"/>
                <a:gd name="adj2" fmla="val 50000"/>
              </a:avLst>
            </a:prstGeom>
            <a:solidFill>
              <a:srgbClr val="FFEF66">
                <a:alpha val="5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903838" y="4212147"/>
              <a:ext cx="1196873" cy="903113"/>
              <a:chOff x="4675238" y="4190559"/>
              <a:chExt cx="1657350" cy="975501"/>
            </a:xfrm>
          </p:grpSpPr>
          <p:sp>
            <p:nvSpPr>
              <p:cNvPr id="81" name="Freeform 5"/>
              <p:cNvSpPr>
                <a:spLocks/>
              </p:cNvSpPr>
              <p:nvPr/>
            </p:nvSpPr>
            <p:spPr bwMode="auto">
              <a:xfrm>
                <a:off x="5346751" y="4229435"/>
                <a:ext cx="985837" cy="660400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B800"/>
                  </a:gs>
                </a:gsLst>
                <a:lin ang="5400000" scaled="1"/>
              </a:gradFill>
              <a:ln w="1270" cmpd="sng">
                <a:solidFill>
                  <a:srgbClr val="BF8A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 6"/>
              <p:cNvSpPr>
                <a:spLocks/>
              </p:cNvSpPr>
              <p:nvPr/>
            </p:nvSpPr>
            <p:spPr bwMode="auto">
              <a:xfrm>
                <a:off x="4675238" y="4229435"/>
                <a:ext cx="671513" cy="660400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B800"/>
                  </a:gs>
                </a:gsLst>
                <a:lin ang="5400000" scaled="1"/>
              </a:gradFill>
              <a:ln w="1270" cmpd="sng">
                <a:solidFill>
                  <a:srgbClr val="BF8A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Oval 7"/>
              <p:cNvSpPr>
                <a:spLocks noChangeArrowheads="1"/>
              </p:cNvSpPr>
              <p:nvPr/>
            </p:nvSpPr>
            <p:spPr bwMode="auto">
              <a:xfrm>
                <a:off x="4878296" y="4190559"/>
                <a:ext cx="1263113" cy="72308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3600" kern="0" noProof="0" smtClean="0">
                    <a:solidFill>
                      <a:sysClr val="windowText" lastClr="000000"/>
                    </a:solidFill>
                    <a:latin typeface="Lucida Calligraphy" pitchFamily="66" charset="0"/>
                    <a:ea typeface="굴림" pitchFamily="50" charset="-127"/>
                  </a:rPr>
                  <a:t>1</a:t>
                </a:r>
                <a:endParaRPr kumimoji="1" lang="en-US" altLang="ko-KR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84" name="Freeform 9"/>
              <p:cNvSpPr>
                <a:spLocks/>
              </p:cNvSpPr>
              <p:nvPr/>
            </p:nvSpPr>
            <p:spPr bwMode="auto">
              <a:xfrm>
                <a:off x="4675238" y="4394535"/>
                <a:ext cx="985838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FFB800">
                      <a:alpha val="5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BF8A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altLang="ko-KR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    </a:t>
                </a: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 8"/>
              <p:cNvSpPr>
                <a:spLocks/>
              </p:cNvSpPr>
              <p:nvPr/>
            </p:nvSpPr>
            <p:spPr bwMode="auto">
              <a:xfrm>
                <a:off x="5661076" y="4394535"/>
                <a:ext cx="671512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FFB800">
                      <a:alpha val="50000"/>
                    </a:srgbClr>
                  </a:gs>
                </a:gsLst>
                <a:lin ang="5400000" scaled="1"/>
              </a:gradFill>
              <a:ln w="9525" cap="flat" cmpd="sng">
                <a:solidFill>
                  <a:srgbClr val="BF8A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6" name="정육면체 85"/>
            <p:cNvSpPr/>
            <p:nvPr/>
          </p:nvSpPr>
          <p:spPr bwMode="auto">
            <a:xfrm>
              <a:off x="3348309" y="2633114"/>
              <a:ext cx="543369" cy="502727"/>
            </a:xfrm>
            <a:prstGeom prst="cub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 smtClean="0">
                  <a:solidFill>
                    <a:srgbClr val="FF0000"/>
                  </a:solidFill>
                </a:rPr>
                <a:t>||</a:t>
              </a:r>
              <a:endParaRPr kumimoji="0" lang="ko-KR" altLang="en-US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18054" y="2447237"/>
              <a:ext cx="2620445" cy="1126955"/>
              <a:chOff x="177800" y="2032000"/>
              <a:chExt cx="3060700" cy="1542193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383509" y="2286365"/>
                <a:ext cx="1057927" cy="962999"/>
                <a:chOff x="1128421" y="3796506"/>
                <a:chExt cx="1057927" cy="962999"/>
              </a:xfrm>
            </p:grpSpPr>
            <p:sp>
              <p:nvSpPr>
                <p:cNvPr id="41" name="Freeform 5"/>
                <p:cNvSpPr>
                  <a:spLocks/>
                </p:cNvSpPr>
                <p:nvPr/>
              </p:nvSpPr>
              <p:spPr bwMode="auto">
                <a:xfrm>
                  <a:off x="1557064" y="3818985"/>
                  <a:ext cx="629284" cy="660400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C0504D">
                      <a:alpha val="50000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Freeform 6"/>
                <p:cNvSpPr>
                  <a:spLocks/>
                </p:cNvSpPr>
                <p:nvPr/>
              </p:nvSpPr>
              <p:spPr bwMode="auto">
                <a:xfrm>
                  <a:off x="1128421" y="3818985"/>
                  <a:ext cx="428643" cy="660400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C0504D">
                      <a:alpha val="50000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Oval 7"/>
                <p:cNvSpPr>
                  <a:spLocks noChangeArrowheads="1"/>
                </p:cNvSpPr>
                <p:nvPr/>
              </p:nvSpPr>
              <p:spPr bwMode="auto">
                <a:xfrm>
                  <a:off x="1271348" y="3796506"/>
                  <a:ext cx="798464" cy="7207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36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Lucida Calligraphy" pitchFamily="66" charset="0"/>
                      <a:ea typeface="굴림" pitchFamily="50" charset="-127"/>
                    </a:rPr>
                    <a:t>1</a:t>
                  </a:r>
                  <a:endParaRPr kumimoji="1" lang="en-US" altLang="ko-KR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  <a:ea typeface="굴림" pitchFamily="50" charset="-127"/>
                  </a:endParaRPr>
                </a:p>
              </p:txBody>
            </p:sp>
            <p:sp>
              <p:nvSpPr>
                <p:cNvPr id="44" name="Freeform 8"/>
                <p:cNvSpPr>
                  <a:spLocks/>
                </p:cNvSpPr>
                <p:nvPr/>
              </p:nvSpPr>
              <p:spPr bwMode="auto">
                <a:xfrm>
                  <a:off x="1757705" y="3984085"/>
                  <a:ext cx="428643" cy="771525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0" cap="flat" cmpd="sng">
                  <a:solidFill>
                    <a:srgbClr val="C0504D">
                      <a:alpha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Freeform 9"/>
                <p:cNvSpPr>
                  <a:spLocks/>
                </p:cNvSpPr>
                <p:nvPr/>
              </p:nvSpPr>
              <p:spPr bwMode="auto">
                <a:xfrm>
                  <a:off x="1128421" y="3987980"/>
                  <a:ext cx="629284" cy="771525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" cap="flat" cmpd="sng">
                  <a:solidFill>
                    <a:srgbClr val="C0504D">
                      <a:alpha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178236" y="3984085"/>
                  <a:ext cx="18473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2058331" y="2339546"/>
                <a:ext cx="1057927" cy="956633"/>
                <a:chOff x="2815943" y="3786187"/>
                <a:chExt cx="1057927" cy="956633"/>
              </a:xfrm>
            </p:grpSpPr>
            <p:sp>
              <p:nvSpPr>
                <p:cNvPr id="49" name="Freeform 5"/>
                <p:cNvSpPr>
                  <a:spLocks/>
                </p:cNvSpPr>
                <p:nvPr/>
              </p:nvSpPr>
              <p:spPr bwMode="auto">
                <a:xfrm>
                  <a:off x="3244586" y="3802300"/>
                  <a:ext cx="629284" cy="660400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F7964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Freeform 6"/>
                <p:cNvSpPr>
                  <a:spLocks/>
                </p:cNvSpPr>
                <p:nvPr/>
              </p:nvSpPr>
              <p:spPr bwMode="auto">
                <a:xfrm>
                  <a:off x="2815943" y="3802300"/>
                  <a:ext cx="428643" cy="660400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F7964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Oval 7"/>
                <p:cNvSpPr>
                  <a:spLocks noChangeArrowheads="1"/>
                </p:cNvSpPr>
                <p:nvPr/>
              </p:nvSpPr>
              <p:spPr bwMode="auto">
                <a:xfrm>
                  <a:off x="2946393" y="3786187"/>
                  <a:ext cx="798464" cy="7207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36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Lucida Calligraphy" pitchFamily="66" charset="0"/>
                      <a:ea typeface="굴림" pitchFamily="50" charset="-127"/>
                    </a:rPr>
                    <a:t>2</a:t>
                  </a:r>
                  <a:endParaRPr kumimoji="1" lang="en-US" altLang="ko-KR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  <a:ea typeface="굴림" pitchFamily="50" charset="-127"/>
                  </a:endParaRPr>
                </a:p>
              </p:txBody>
            </p:sp>
            <p:sp>
              <p:nvSpPr>
                <p:cNvPr id="52" name="Freeform 9"/>
                <p:cNvSpPr>
                  <a:spLocks/>
                </p:cNvSpPr>
                <p:nvPr/>
              </p:nvSpPr>
              <p:spPr bwMode="auto">
                <a:xfrm>
                  <a:off x="2815943" y="3971295"/>
                  <a:ext cx="629284" cy="771525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" cap="flat" cmpd="sng">
                  <a:solidFill>
                    <a:srgbClr val="F7964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Freeform 8"/>
                <p:cNvSpPr>
                  <a:spLocks/>
                </p:cNvSpPr>
                <p:nvPr/>
              </p:nvSpPr>
              <p:spPr bwMode="auto">
                <a:xfrm>
                  <a:off x="3445227" y="3967400"/>
                  <a:ext cx="428643" cy="771525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0" cap="flat" cmpd="sng">
                  <a:solidFill>
                    <a:srgbClr val="F7964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865759" y="3967400"/>
                  <a:ext cx="43042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1452188" y="2490359"/>
                <a:ext cx="604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  <a:t>==</a:t>
                </a:r>
                <a:endParaRPr kumimoji="0" lang="ko-KR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 bwMode="auto">
              <a:xfrm>
                <a:off x="177800" y="2032000"/>
                <a:ext cx="3060700" cy="15421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2">
                    <a:alpha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938044" y="2447238"/>
              <a:ext cx="2653975" cy="1115397"/>
              <a:chOff x="4088654" y="2020442"/>
              <a:chExt cx="3060700" cy="1542193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4215654" y="2304451"/>
                <a:ext cx="1057927" cy="962999"/>
                <a:chOff x="1128421" y="3796506"/>
                <a:chExt cx="1057927" cy="96299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1557064" y="3818985"/>
                  <a:ext cx="629284" cy="660400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C0504D">
                      <a:alpha val="50000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1128421" y="3818985"/>
                  <a:ext cx="428643" cy="660400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C0504D">
                      <a:alpha val="50000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Oval 7"/>
                <p:cNvSpPr>
                  <a:spLocks noChangeArrowheads="1"/>
                </p:cNvSpPr>
                <p:nvPr/>
              </p:nvSpPr>
              <p:spPr bwMode="auto">
                <a:xfrm>
                  <a:off x="1271348" y="3796506"/>
                  <a:ext cx="798464" cy="7207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32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Lucida Calligraphy" pitchFamily="66" charset="0"/>
                      <a:ea typeface="굴림" pitchFamily="50" charset="-127"/>
                    </a:rPr>
                    <a:t>2</a:t>
                  </a:r>
                  <a:endParaRPr kumimoji="1" lang="en-US" altLang="ko-KR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  <a:ea typeface="굴림" pitchFamily="50" charset="-127"/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1757705" y="3984085"/>
                  <a:ext cx="428643" cy="771525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0" cap="flat" cmpd="sng">
                  <a:solidFill>
                    <a:srgbClr val="C0504D">
                      <a:alpha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1128421" y="3987980"/>
                  <a:ext cx="629284" cy="771525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" cap="flat" cmpd="sng">
                  <a:solidFill>
                    <a:srgbClr val="C0504D">
                      <a:alpha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178236" y="3984085"/>
                  <a:ext cx="18473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endParaRP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5890476" y="2357632"/>
                <a:ext cx="1057927" cy="956633"/>
                <a:chOff x="2815943" y="3786187"/>
                <a:chExt cx="1057927" cy="956633"/>
              </a:xfrm>
            </p:grpSpPr>
            <p:sp>
              <p:nvSpPr>
                <p:cNvPr id="73" name="Freeform 5"/>
                <p:cNvSpPr>
                  <a:spLocks/>
                </p:cNvSpPr>
                <p:nvPr/>
              </p:nvSpPr>
              <p:spPr bwMode="auto">
                <a:xfrm>
                  <a:off x="3244586" y="3802300"/>
                  <a:ext cx="629284" cy="660400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F7964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Freeform 6"/>
                <p:cNvSpPr>
                  <a:spLocks/>
                </p:cNvSpPr>
                <p:nvPr/>
              </p:nvSpPr>
              <p:spPr bwMode="auto">
                <a:xfrm>
                  <a:off x="2815943" y="3802300"/>
                  <a:ext cx="428643" cy="660400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F7964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Oval 7"/>
                <p:cNvSpPr>
                  <a:spLocks noChangeArrowheads="1"/>
                </p:cNvSpPr>
                <p:nvPr/>
              </p:nvSpPr>
              <p:spPr bwMode="auto">
                <a:xfrm>
                  <a:off x="2946393" y="3786187"/>
                  <a:ext cx="798464" cy="7207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36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Lucida Calligraphy" pitchFamily="66" charset="0"/>
                      <a:ea typeface="굴림" pitchFamily="50" charset="-127"/>
                    </a:rPr>
                    <a:t>2</a:t>
                  </a:r>
                  <a:endParaRPr kumimoji="1" lang="en-US" altLang="ko-KR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  <a:ea typeface="굴림" pitchFamily="50" charset="-127"/>
                  </a:endParaRPr>
                </a:p>
              </p:txBody>
            </p:sp>
            <p:sp>
              <p:nvSpPr>
                <p:cNvPr id="76" name="Freeform 9"/>
                <p:cNvSpPr>
                  <a:spLocks/>
                </p:cNvSpPr>
                <p:nvPr/>
              </p:nvSpPr>
              <p:spPr bwMode="auto">
                <a:xfrm>
                  <a:off x="2815943" y="3971295"/>
                  <a:ext cx="629284" cy="771525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" cap="flat" cmpd="sng">
                  <a:solidFill>
                    <a:srgbClr val="F7964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Freeform 8"/>
                <p:cNvSpPr>
                  <a:spLocks/>
                </p:cNvSpPr>
                <p:nvPr/>
              </p:nvSpPr>
              <p:spPr bwMode="auto">
                <a:xfrm>
                  <a:off x="3445227" y="3967400"/>
                  <a:ext cx="428643" cy="771525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0" cap="flat" cmpd="sng">
                  <a:solidFill>
                    <a:srgbClr val="F7964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2865759" y="3967400"/>
                  <a:ext cx="43042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5284333" y="2508445"/>
                <a:ext cx="604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  <a:t>==</a:t>
                </a:r>
                <a:endParaRPr kumimoji="0" lang="ko-KR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 bwMode="auto">
              <a:xfrm>
                <a:off x="4088654" y="2020442"/>
                <a:ext cx="3060700" cy="15421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2">
                    <a:alpha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89" name="정육면체 88"/>
            <p:cNvSpPr/>
            <p:nvPr/>
          </p:nvSpPr>
          <p:spPr bwMode="auto">
            <a:xfrm>
              <a:off x="3253581" y="4229435"/>
              <a:ext cx="511097" cy="519113"/>
            </a:xfrm>
            <a:prstGeom prst="cub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 smtClean="0">
                  <a:solidFill>
                    <a:srgbClr val="FF0000"/>
                  </a:solidFill>
                </a:rPr>
                <a:t>||</a:t>
              </a:r>
              <a:endParaRPr kumimoji="0" lang="ko-KR" altLang="en-US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914636" y="5392303"/>
              <a:ext cx="1619513" cy="836919"/>
              <a:chOff x="2800336" y="5417703"/>
              <a:chExt cx="1834719" cy="836919"/>
            </a:xfrm>
          </p:grpSpPr>
          <p:sp>
            <p:nvSpPr>
              <p:cNvPr id="91" name="Freeform 5"/>
              <p:cNvSpPr>
                <a:spLocks/>
              </p:cNvSpPr>
              <p:nvPr/>
            </p:nvSpPr>
            <p:spPr bwMode="auto">
              <a:xfrm>
                <a:off x="3543713" y="5440569"/>
                <a:ext cx="1091342" cy="573976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CFF99"/>
                  </a:gs>
                </a:gsLst>
                <a:lin ang="5400000" scaled="1"/>
              </a:gradFill>
              <a:ln w="9525" cmpd="sng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2800336" y="5417703"/>
                <a:ext cx="1834719" cy="836919"/>
                <a:chOff x="2800336" y="5417703"/>
                <a:chExt cx="1834719" cy="836919"/>
              </a:xfrm>
            </p:grpSpPr>
            <p:sp>
              <p:nvSpPr>
                <p:cNvPr id="92" name="Freeform 6"/>
                <p:cNvSpPr>
                  <a:spLocks/>
                </p:cNvSpPr>
                <p:nvPr/>
              </p:nvSpPr>
              <p:spPr bwMode="auto">
                <a:xfrm>
                  <a:off x="2800336" y="5440569"/>
                  <a:ext cx="743377" cy="573976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CFF99"/>
                    </a:gs>
                  </a:gsLst>
                  <a:lin ang="5400000" scaled="1"/>
                </a:gradFill>
                <a:ln w="9525" cmpd="sng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7" name="Oval 7"/>
                <p:cNvSpPr>
                  <a:spLocks noChangeArrowheads="1"/>
                </p:cNvSpPr>
                <p:nvPr/>
              </p:nvSpPr>
              <p:spPr bwMode="auto">
                <a:xfrm>
                  <a:off x="3079696" y="5417703"/>
                  <a:ext cx="1263113" cy="7230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3600" kern="0" noProof="0" smtClean="0">
                      <a:solidFill>
                        <a:sysClr val="windowText" lastClr="000000"/>
                      </a:solidFill>
                      <a:latin typeface="Lucida Calligraphy" pitchFamily="66" charset="0"/>
                      <a:ea typeface="굴림" pitchFamily="50" charset="-127"/>
                    </a:rPr>
                    <a:t>1</a:t>
                  </a:r>
                  <a:endParaRPr kumimoji="1" lang="en-US" altLang="ko-KR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  <a:ea typeface="굴림" pitchFamily="50" charset="-127"/>
                  </a:endParaRPr>
                </a:p>
              </p:txBody>
            </p:sp>
            <p:sp>
              <p:nvSpPr>
                <p:cNvPr id="93" name="Freeform 9"/>
                <p:cNvSpPr>
                  <a:spLocks/>
                </p:cNvSpPr>
                <p:nvPr/>
              </p:nvSpPr>
              <p:spPr bwMode="auto">
                <a:xfrm>
                  <a:off x="2800336" y="5584063"/>
                  <a:ext cx="1091342" cy="670559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CFF99"/>
                    </a:gs>
                  </a:gsLst>
                  <a:lin ang="5400000" scaled="1"/>
                </a:gradFill>
                <a:ln w="9525" cap="flat" cmpd="sng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Freeform 8"/>
                <p:cNvSpPr>
                  <a:spLocks/>
                </p:cNvSpPr>
                <p:nvPr/>
              </p:nvSpPr>
              <p:spPr bwMode="auto">
                <a:xfrm>
                  <a:off x="3891678" y="5584063"/>
                  <a:ext cx="743377" cy="670559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CFF99"/>
                    </a:gs>
                  </a:gsLst>
                  <a:lin ang="5400000" scaled="1"/>
                </a:gradFill>
                <a:ln w="9525" cap="flat" cmpd="sng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99" name="오른쪽 화살표 98"/>
            <p:cNvSpPr/>
            <p:nvPr/>
          </p:nvSpPr>
          <p:spPr bwMode="auto">
            <a:xfrm rot="3018616">
              <a:off x="2014674" y="5219499"/>
              <a:ext cx="860425" cy="402835"/>
            </a:xfrm>
            <a:prstGeom prst="rightArrow">
              <a:avLst>
                <a:gd name="adj1" fmla="val 18921"/>
                <a:gd name="adj2" fmla="val 50000"/>
              </a:avLst>
            </a:prstGeom>
            <a:solidFill>
              <a:srgbClr val="FFEF66">
                <a:alpha val="5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00" name="오른쪽 화살표 99"/>
            <p:cNvSpPr/>
            <p:nvPr/>
          </p:nvSpPr>
          <p:spPr bwMode="auto">
            <a:xfrm rot="8292080">
              <a:off x="4591230" y="5259079"/>
              <a:ext cx="860425" cy="402835"/>
            </a:xfrm>
            <a:prstGeom prst="rightArrow">
              <a:avLst>
                <a:gd name="adj1" fmla="val 18921"/>
                <a:gd name="adj2" fmla="val 50000"/>
              </a:avLst>
            </a:prstGeom>
            <a:solidFill>
              <a:srgbClr val="FFEF66">
                <a:alpha val="5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sp>
        <p:nvSpPr>
          <p:cNvPr id="579624" name="AutoShape 40"/>
          <p:cNvSpPr>
            <a:spLocks noChangeArrowheads="1"/>
          </p:cNvSpPr>
          <p:nvPr/>
        </p:nvSpPr>
        <p:spPr bwMode="auto">
          <a:xfrm>
            <a:off x="6729809" y="2367831"/>
            <a:ext cx="2386012" cy="1841500"/>
          </a:xfrm>
          <a:prstGeom prst="wedgeEllipseCallout">
            <a:avLst>
              <a:gd name="adj1" fmla="val 516"/>
              <a:gd name="adj2" fmla="val 777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+mj-ea"/>
                <a:ea typeface="+mj-ea"/>
              </a:rPr>
              <a:t>0</a:t>
            </a:r>
            <a:r>
              <a:rPr lang="ko-KR" altLang="en-US" sz="1600">
                <a:solidFill>
                  <a:schemeClr val="tx2"/>
                </a:solidFill>
                <a:latin typeface="+mj-ea"/>
                <a:ea typeface="+mj-ea"/>
              </a:rPr>
              <a:t>이 아닌 값을 참으로 취급하지만 논리 연산의 결과값은 항상 </a:t>
            </a:r>
            <a:r>
              <a:rPr lang="en-US" altLang="ko-KR" sz="1600">
                <a:solidFill>
                  <a:schemeClr val="tx2"/>
                </a:solidFill>
                <a:latin typeface="+mj-ea"/>
                <a:ea typeface="+mj-ea"/>
              </a:rPr>
              <a:t>1 </a:t>
            </a:r>
            <a:r>
              <a:rPr lang="ko-KR" altLang="en-US" sz="1600">
                <a:solidFill>
                  <a:schemeClr val="tx2"/>
                </a:solidFill>
                <a:latin typeface="+mj-ea"/>
                <a:ea typeface="+mj-ea"/>
              </a:rPr>
              <a:t>또는 </a:t>
            </a:r>
            <a:r>
              <a:rPr lang="en-US" altLang="ko-KR" sz="1600">
                <a:solidFill>
                  <a:schemeClr val="tx2"/>
                </a:solidFill>
                <a:latin typeface="+mj-ea"/>
                <a:ea typeface="+mj-ea"/>
              </a:rPr>
              <a:t>0</a:t>
            </a:r>
            <a:r>
              <a:rPr lang="ko-KR" altLang="en-US" sz="1600">
                <a:solidFill>
                  <a:schemeClr val="tx2"/>
                </a:solidFill>
                <a:latin typeface="+mj-ea"/>
                <a:ea typeface="+mj-ea"/>
              </a:rPr>
              <a:t>입니다</a:t>
            </a:r>
            <a:r>
              <a:rPr lang="en-US" altLang="ko-KR" sz="1600">
                <a:solidFill>
                  <a:schemeClr val="tx2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4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참과 거짓의 표현 방법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관계 수식이나 논리 수식이 만약 참이면 </a:t>
            </a:r>
            <a:r>
              <a:rPr lang="en-US" altLang="ko-KR" dirty="0"/>
              <a:t>1</a:t>
            </a:r>
            <a:r>
              <a:rPr lang="ko-KR" altLang="en-US" dirty="0"/>
              <a:t>이 생성되고 거짓이면 </a:t>
            </a:r>
            <a:r>
              <a:rPr lang="en-US" altLang="ko-KR" dirty="0"/>
              <a:t>0</a:t>
            </a:r>
            <a:r>
              <a:rPr lang="ko-KR" altLang="en-US" dirty="0"/>
              <a:t>이 생성된다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피연산자의</a:t>
            </a:r>
            <a:r>
              <a:rPr lang="ko-KR" altLang="en-US" dirty="0"/>
              <a:t> 참</a:t>
            </a:r>
            <a:r>
              <a:rPr lang="en-US" altLang="ko-KR" dirty="0"/>
              <a:t>, </a:t>
            </a:r>
            <a:r>
              <a:rPr lang="ko-KR" altLang="en-US" dirty="0"/>
              <a:t>거짓을 </a:t>
            </a:r>
            <a:r>
              <a:rPr lang="ko-KR" altLang="en-US" dirty="0" smtClean="0"/>
              <a:t>가릴 때에는 </a:t>
            </a:r>
            <a:r>
              <a:rPr lang="en-US" altLang="ko-KR" dirty="0"/>
              <a:t>0</a:t>
            </a:r>
            <a:r>
              <a:rPr lang="ko-KR" altLang="en-US" dirty="0"/>
              <a:t>이 아니면 참이고 </a:t>
            </a:r>
            <a:r>
              <a:rPr lang="en-US" altLang="ko-KR" dirty="0"/>
              <a:t>0</a:t>
            </a:r>
            <a:r>
              <a:rPr lang="ko-KR" altLang="en-US" dirty="0"/>
              <a:t>이면 거짓으로 판단한다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음수는 거짓으로 판단한다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NOT </a:t>
            </a:r>
            <a:r>
              <a:rPr lang="ko-KR" altLang="en-US" dirty="0" smtClean="0"/>
              <a:t>연산자를 적용하는 경우 </a:t>
            </a:r>
            <a:endParaRPr lang="ko-KR" alt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748739" y="4518400"/>
            <a:ext cx="8212138" cy="10660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!0                  	</a:t>
            </a:r>
            <a:r>
              <a:rPr kumimoji="1" lang="en-US" altLang="ko-KR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kumimoji="1" lang="ko-KR" altLang="en-US" dirty="0" smtClea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식의 값은 </a:t>
            </a:r>
            <a:r>
              <a:rPr kumimoji="1" lang="en-US" altLang="ko-KR" dirty="0" smtClea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endParaRPr kumimoji="1" lang="en-US" altLang="ko-KR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!3                  	</a:t>
            </a:r>
            <a:r>
              <a:rPr kumimoji="1" lang="en-US" altLang="ko-KR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kumimoji="1" lang="ko-KR" altLang="en-US" dirty="0" smtClea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식의 값은 </a:t>
            </a:r>
            <a:r>
              <a:rPr kumimoji="1" lang="en-US" altLang="ko-KR" dirty="0" smtClea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0 </a:t>
            </a:r>
            <a:endParaRPr kumimoji="1" lang="en-US" altLang="ko-KR" dirty="0">
              <a:solidFill>
                <a:srgbClr val="008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latin typeface="Century Schoolbook" panose="02040604050505020304" pitchFamily="18" charset="0"/>
                <a:ea typeface="굴림" panose="020B0600000101010101" pitchFamily="50" charset="-127"/>
              </a:rPr>
              <a:t>!-</a:t>
            </a:r>
            <a:r>
              <a:rPr kumimoji="1" lang="en-US" altLang="ko-KR" dirty="0">
                <a:latin typeface="Century Schoolbook" panose="02040604050505020304" pitchFamily="18" charset="0"/>
                <a:ea typeface="굴림" panose="020B0600000101010101" pitchFamily="50" charset="-127"/>
              </a:rPr>
              <a:t>3 </a:t>
            </a: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      	     	</a:t>
            </a:r>
            <a:r>
              <a:rPr kumimoji="1" lang="en-US" altLang="ko-KR" dirty="0" smtClea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kumimoji="1" lang="ko-KR" altLang="en-US" dirty="0" smtClea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식의 값은 </a:t>
            </a:r>
            <a:r>
              <a:rPr kumimoji="1" lang="en-US" altLang="ko-KR" dirty="0" smtClean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0</a:t>
            </a:r>
            <a:endParaRPr kumimoji="1" lang="en-US" altLang="ko-KR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4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NOT </a:t>
            </a:r>
            <a:r>
              <a:rPr lang="ko-KR" altLang="en-US" sz="3600" smtClean="0"/>
              <a:t>연산자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피연산자의 값이 참이면 연산의 결과값을 거짓으로 만들고</a:t>
            </a:r>
            <a:r>
              <a:rPr lang="en-US" altLang="ko-KR" smtClean="0">
                <a:latin typeface="Trebuchet MS" pitchFamily="34" charset="0"/>
              </a:rPr>
              <a:t>, </a:t>
            </a:r>
            <a:r>
              <a:rPr lang="ko-KR" altLang="en-US" smtClean="0">
                <a:latin typeface="Trebuchet MS" pitchFamily="34" charset="0"/>
              </a:rPr>
              <a:t>피연산자의 값이 거짓이면 연산의 결과값을 참으로 만든다</a:t>
            </a:r>
            <a:r>
              <a:rPr lang="en-US" altLang="ko-KR" smtClean="0">
                <a:latin typeface="Trebuchet MS" pitchFamily="34" charset="0"/>
              </a:rPr>
              <a:t>.</a:t>
            </a:r>
          </a:p>
          <a:p>
            <a:pPr eaLnBrk="1" hangingPunct="1"/>
            <a:endParaRPr kumimoji="0" lang="en-US" altLang="ko-KR" smtClean="0">
              <a:latin typeface="Trebuchet MS" pitchFamily="34" charset="0"/>
            </a:endParaRPr>
          </a:p>
          <a:p>
            <a:pPr eaLnBrk="1" hangingPunct="1"/>
            <a:endParaRPr kumimoji="0" lang="en-US" altLang="ko-KR" smtClean="0">
              <a:latin typeface="Trebuchet MS" pitchFamily="34" charset="0"/>
            </a:endParaRPr>
          </a:p>
          <a:p>
            <a:pPr eaLnBrk="1" hangingPunct="1"/>
            <a:endParaRPr kumimoji="0" lang="en-US" altLang="ko-KR" smtClean="0">
              <a:latin typeface="Trebuchet MS" pitchFamily="34" charset="0"/>
            </a:endParaRPr>
          </a:p>
          <a:p>
            <a:pPr eaLnBrk="1" hangingPunct="1"/>
            <a:endParaRPr kumimoji="0" lang="en-US" altLang="ko-KR" smtClean="0">
              <a:latin typeface="Trebuchet MS" pitchFamily="34" charset="0"/>
            </a:endParaRPr>
          </a:p>
          <a:p>
            <a:pPr eaLnBrk="1" hangingPunct="1"/>
            <a:endParaRPr kumimoji="0" lang="en-US" altLang="ko-KR" smtClean="0">
              <a:latin typeface="Trebuchet MS" pitchFamily="34" charset="0"/>
            </a:endParaRPr>
          </a:p>
          <a:p>
            <a:pPr eaLnBrk="1" hangingPunct="1"/>
            <a:endParaRPr kumimoji="0" lang="en-US" altLang="ko-KR" smtClean="0">
              <a:latin typeface="Trebuchet MS" pitchFamily="34" charset="0"/>
            </a:endParaRPr>
          </a:p>
          <a:p>
            <a:pPr eaLnBrk="1" hangingPunct="1"/>
            <a:r>
              <a:rPr kumimoji="0" lang="en-US" altLang="ko-KR" smtClean="0">
                <a:latin typeface="Trebuchet MS" pitchFamily="34" charset="0"/>
              </a:rPr>
              <a:t>result = !1;		// result</a:t>
            </a:r>
            <a:r>
              <a:rPr kumimoji="0" lang="ko-KR" altLang="en-US" smtClean="0">
                <a:latin typeface="Trebuchet MS" pitchFamily="34" charset="0"/>
              </a:rPr>
              <a:t>에는 </a:t>
            </a:r>
            <a:r>
              <a:rPr kumimoji="0" lang="en-US" altLang="ko-KR" smtClean="0">
                <a:latin typeface="Trebuchet MS" pitchFamily="34" charset="0"/>
              </a:rPr>
              <a:t>0</a:t>
            </a:r>
            <a:r>
              <a:rPr kumimoji="0" lang="ko-KR" altLang="en-US" smtClean="0">
                <a:latin typeface="Trebuchet MS" pitchFamily="34" charset="0"/>
              </a:rPr>
              <a:t>가 대입된다</a:t>
            </a:r>
            <a:r>
              <a:rPr kumimoji="0" lang="en-US" altLang="ko-KR" smtClean="0">
                <a:latin typeface="Trebuchet MS" pitchFamily="34" charset="0"/>
              </a:rPr>
              <a:t>.</a:t>
            </a:r>
          </a:p>
          <a:p>
            <a:pPr eaLnBrk="1" hangingPunct="1"/>
            <a:r>
              <a:rPr kumimoji="0" lang="en-US" altLang="ko-KR" smtClean="0">
                <a:latin typeface="Trebuchet MS" pitchFamily="34" charset="0"/>
              </a:rPr>
              <a:t>result = !(2==3);	// result</a:t>
            </a:r>
            <a:r>
              <a:rPr kumimoji="0" lang="ko-KR" altLang="en-US" smtClean="0">
                <a:latin typeface="Trebuchet MS" pitchFamily="34" charset="0"/>
              </a:rPr>
              <a:t>에는 </a:t>
            </a:r>
            <a:r>
              <a:rPr kumimoji="0" lang="en-US" altLang="ko-KR" smtClean="0">
                <a:latin typeface="Trebuchet MS" pitchFamily="34" charset="0"/>
              </a:rPr>
              <a:t>1</a:t>
            </a:r>
            <a:r>
              <a:rPr kumimoji="0" lang="ko-KR" altLang="en-US" smtClean="0">
                <a:latin typeface="Trebuchet MS" pitchFamily="34" charset="0"/>
              </a:rPr>
              <a:t>이 대입된다</a:t>
            </a:r>
            <a:r>
              <a:rPr kumimoji="0" lang="en-US" altLang="ko-KR" smtClean="0">
                <a:latin typeface="Trebuchet MS" pitchFamily="34" charset="0"/>
              </a:rPr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>
                <a:latin typeface="Trebuchet MS" pitchFamily="34" charset="0"/>
              </a:rPr>
              <a:t> </a:t>
            </a:r>
            <a:endParaRPr lang="ko-KR" altLang="en-US" smtClean="0">
              <a:latin typeface="Trebuchet MS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97" y="2715185"/>
            <a:ext cx="3086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1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“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1, 2, 3</a:t>
            </a:r>
            <a:r>
              <a:rPr lang="ko-KR" altLang="en-US" dirty="0"/>
              <a:t>중의 하나인가“</a:t>
            </a:r>
          </a:p>
          <a:p>
            <a:pPr lvl="1" latinLnBrk="0"/>
            <a:r>
              <a:rPr lang="en-US" altLang="ko-KR" dirty="0" smtClean="0"/>
              <a:t>(</a:t>
            </a:r>
            <a:r>
              <a:rPr lang="en-US" altLang="ko-KR" dirty="0"/>
              <a:t>x == 1) || (x == 2) || (x == 3)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“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60</a:t>
            </a:r>
            <a:r>
              <a:rPr lang="ko-KR" altLang="en-US" dirty="0"/>
              <a:t>이상 </a:t>
            </a:r>
            <a:r>
              <a:rPr lang="en-US" altLang="ko-KR" dirty="0"/>
              <a:t>100</a:t>
            </a:r>
            <a:r>
              <a:rPr lang="ko-KR" altLang="en-US" dirty="0"/>
              <a:t>미만이다</a:t>
            </a:r>
            <a:r>
              <a:rPr lang="en-US" altLang="ko-KR" dirty="0" smtClean="0"/>
              <a:t>.”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x &gt;= 60) &amp;&amp; (x &lt; 100)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“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도 아니고 </a:t>
            </a:r>
            <a:r>
              <a:rPr lang="en-US" altLang="ko-KR" dirty="0"/>
              <a:t>1</a:t>
            </a:r>
            <a:r>
              <a:rPr lang="ko-KR" altLang="en-US" dirty="0"/>
              <a:t>도 아니다</a:t>
            </a:r>
            <a:r>
              <a:rPr lang="en-US" altLang="ko-KR" dirty="0" smtClean="0"/>
              <a:t>.“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x != 0) &amp;&amp; (x != 1)</a:t>
            </a:r>
            <a:r>
              <a:rPr lang="ko-KR" altLang="en-US" dirty="0"/>
              <a:t>		</a:t>
            </a:r>
            <a:r>
              <a:rPr lang="en-US" altLang="ko-KR" dirty="0"/>
              <a:t>// x</a:t>
            </a:r>
            <a:r>
              <a:rPr lang="ko-KR" altLang="en-US" dirty="0"/>
              <a:t>≠</a:t>
            </a:r>
            <a:r>
              <a:rPr lang="en-US" altLang="ko-KR" dirty="0"/>
              <a:t>0 </a:t>
            </a:r>
            <a:r>
              <a:rPr lang="ko-KR" altLang="en-US" dirty="0"/>
              <a:t>이고 </a:t>
            </a:r>
            <a:r>
              <a:rPr lang="en-US" altLang="ko-KR" dirty="0"/>
              <a:t>x</a:t>
            </a:r>
            <a:r>
              <a:rPr lang="ko-KR" altLang="en-US" dirty="0"/>
              <a:t>≠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71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수식</a:t>
            </a:r>
          </a:p>
        </p:txBody>
      </p:sp>
      <p:sp>
        <p:nvSpPr>
          <p:cNvPr id="479293" name="Rectangle 6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kumimoji="1" lang="ko-KR" altLang="en-US" sz="2000" dirty="0">
                <a:latin typeface="Comic Sans MS" pitchFamily="66" charset="0"/>
              </a:rPr>
              <a:t>수식</a:t>
            </a:r>
            <a:r>
              <a:rPr kumimoji="1" lang="en-US" altLang="ko-KR" sz="2000" dirty="0">
                <a:latin typeface="Comic Sans MS" pitchFamily="66" charset="0"/>
              </a:rPr>
              <a:t>(expression)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dirty="0">
                <a:latin typeface="Comic Sans MS" pitchFamily="66" charset="0"/>
              </a:rPr>
              <a:t>상수</a:t>
            </a:r>
            <a:r>
              <a:rPr kumimoji="1" lang="en-US" altLang="ko-KR" dirty="0">
                <a:latin typeface="Comic Sans MS" pitchFamily="66" charset="0"/>
              </a:rPr>
              <a:t>, </a:t>
            </a:r>
            <a:r>
              <a:rPr kumimoji="1" lang="ko-KR" altLang="en-US" dirty="0">
                <a:latin typeface="Comic Sans MS" pitchFamily="66" charset="0"/>
              </a:rPr>
              <a:t>변수</a:t>
            </a:r>
            <a:r>
              <a:rPr kumimoji="1" lang="en-US" altLang="ko-KR" dirty="0">
                <a:latin typeface="Comic Sans MS" pitchFamily="66" charset="0"/>
              </a:rPr>
              <a:t>, </a:t>
            </a:r>
            <a:r>
              <a:rPr kumimoji="1" lang="ko-KR" altLang="en-US" dirty="0">
                <a:latin typeface="Comic Sans MS" pitchFamily="66" charset="0"/>
              </a:rPr>
              <a:t>연산자의 조합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dirty="0">
                <a:latin typeface="Comic Sans MS" pitchFamily="66" charset="0"/>
              </a:rPr>
              <a:t>연산자와 </a:t>
            </a:r>
            <a:r>
              <a:rPr kumimoji="1" lang="ko-KR" altLang="en-US" dirty="0" err="1">
                <a:latin typeface="Comic Sans MS" pitchFamily="66" charset="0"/>
              </a:rPr>
              <a:t>피연산자로</a:t>
            </a:r>
            <a:r>
              <a:rPr kumimoji="1" lang="ko-KR" altLang="en-US" dirty="0">
                <a:latin typeface="Comic Sans MS" pitchFamily="66" charset="0"/>
              </a:rPr>
              <a:t> 나누어진다</a:t>
            </a:r>
            <a:r>
              <a:rPr kumimoji="1" lang="en-US" altLang="ko-KR" dirty="0">
                <a:latin typeface="Comic Sans MS" pitchFamily="66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479295" name="Rectangle 63"/>
          <p:cNvSpPr>
            <a:spLocks noChangeArrowheads="1"/>
          </p:cNvSpPr>
          <p:nvPr/>
        </p:nvSpPr>
        <p:spPr bwMode="auto">
          <a:xfrm>
            <a:off x="706438" y="3421063"/>
            <a:ext cx="8175625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kumimoji="1" lang="en-US" altLang="ko-KR" sz="2000" dirty="0">
              <a:latin typeface="Comic Sans MS" pitchFamily="66" charset="0"/>
              <a:ea typeface="굴림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65439" y="3521006"/>
            <a:ext cx="4841207" cy="1445797"/>
            <a:chOff x="1130968" y="4704347"/>
            <a:chExt cx="4841207" cy="1445797"/>
          </a:xfrm>
        </p:grpSpPr>
        <p:sp>
          <p:nvSpPr>
            <p:cNvPr id="2" name="정육면체 1"/>
            <p:cNvSpPr/>
            <p:nvPr/>
          </p:nvSpPr>
          <p:spPr bwMode="auto">
            <a:xfrm>
              <a:off x="1789363" y="4716379"/>
              <a:ext cx="1168400" cy="517358"/>
            </a:xfrm>
            <a:prstGeom prst="cube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3.14</a:t>
              </a: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정육면체 7"/>
            <p:cNvSpPr/>
            <p:nvPr/>
          </p:nvSpPr>
          <p:spPr bwMode="auto">
            <a:xfrm>
              <a:off x="4210050" y="4704347"/>
              <a:ext cx="1168400" cy="517358"/>
            </a:xfrm>
            <a:prstGeom prst="cube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smtClean="0"/>
                <a:t>radius</a:t>
              </a: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정육면체 8"/>
            <p:cNvSpPr/>
            <p:nvPr/>
          </p:nvSpPr>
          <p:spPr bwMode="auto">
            <a:xfrm>
              <a:off x="3314707" y="4716379"/>
              <a:ext cx="557463" cy="517358"/>
            </a:xfrm>
            <a:prstGeom prst="cub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*</a:t>
              </a:r>
              <a:endParaRPr kumimoji="0" lang="ko-KR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130968" y="5233737"/>
              <a:ext cx="1242595" cy="916407"/>
              <a:chOff x="1130968" y="5233737"/>
              <a:chExt cx="1242595" cy="916407"/>
            </a:xfrm>
          </p:grpSpPr>
          <p:sp>
            <p:nvSpPr>
              <p:cNvPr id="3" name="직사각형 2"/>
              <p:cNvSpPr/>
              <p:nvPr/>
            </p:nvSpPr>
            <p:spPr bwMode="auto">
              <a:xfrm>
                <a:off x="1130968" y="5729038"/>
                <a:ext cx="1242595" cy="421106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mtClean="0">
                    <a:latin typeface="HY엽서M" pitchFamily="18" charset="-127"/>
                    <a:ea typeface="HY엽서M" pitchFamily="18" charset="-127"/>
                  </a:rPr>
                  <a:t>피연산</a:t>
                </a:r>
                <a:r>
                  <a:rPr lang="ko-KR" altLang="en-US">
                    <a:latin typeface="HY엽서M" pitchFamily="18" charset="-127"/>
                    <a:ea typeface="HY엽서M" pitchFamily="18" charset="-127"/>
                  </a:rPr>
                  <a:t>자</a:t>
                </a: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엽서M" pitchFamily="18" charset="-127"/>
                  <a:ea typeface="HY엽서M" pitchFamily="18" charset="-127"/>
                </a:endParaRPr>
              </a:p>
            </p:txBody>
          </p:sp>
          <p:cxnSp>
            <p:nvCxnSpPr>
              <p:cNvPr id="5" name="직선 화살표 연결선 4"/>
              <p:cNvCxnSpPr>
                <a:stCxn id="3" idx="0"/>
                <a:endCxn id="2" idx="3"/>
              </p:cNvCxnSpPr>
              <p:nvPr/>
            </p:nvCxnSpPr>
            <p:spPr bwMode="auto">
              <a:xfrm flipV="1">
                <a:off x="1752266" y="5233737"/>
                <a:ext cx="556627" cy="49530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그룹 29"/>
            <p:cNvGrpSpPr/>
            <p:nvPr/>
          </p:nvGrpSpPr>
          <p:grpSpPr>
            <a:xfrm>
              <a:off x="2907471" y="5233737"/>
              <a:ext cx="1242595" cy="916407"/>
              <a:chOff x="2907471" y="5233737"/>
              <a:chExt cx="1242595" cy="916407"/>
            </a:xfrm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2907471" y="5729038"/>
                <a:ext cx="1242595" cy="421106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mtClean="0">
                    <a:latin typeface="HY엽서M" pitchFamily="18" charset="-127"/>
                    <a:ea typeface="HY엽서M" pitchFamily="18" charset="-127"/>
                  </a:rPr>
                  <a:t>연산자</a:t>
                </a: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엽서M" pitchFamily="18" charset="-127"/>
                  <a:ea typeface="HY엽서M" pitchFamily="18" charset="-127"/>
                </a:endParaRPr>
              </a:p>
            </p:txBody>
          </p:sp>
          <p:cxnSp>
            <p:nvCxnSpPr>
              <p:cNvPr id="21" name="직선 화살표 연결선 20"/>
              <p:cNvCxnSpPr>
                <a:stCxn id="20" idx="0"/>
                <a:endCxn id="9" idx="3"/>
              </p:cNvCxnSpPr>
              <p:nvPr/>
            </p:nvCxnSpPr>
            <p:spPr bwMode="auto">
              <a:xfrm flipV="1">
                <a:off x="3528769" y="5233737"/>
                <a:ext cx="0" cy="49530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그룹 28"/>
            <p:cNvGrpSpPr/>
            <p:nvPr/>
          </p:nvGrpSpPr>
          <p:grpSpPr>
            <a:xfrm>
              <a:off x="4729580" y="5221705"/>
              <a:ext cx="1242595" cy="928438"/>
              <a:chOff x="4729580" y="5221705"/>
              <a:chExt cx="1242595" cy="928438"/>
            </a:xfrm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4729580" y="5729037"/>
                <a:ext cx="1242595" cy="421106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mtClean="0">
                    <a:latin typeface="HY엽서M" pitchFamily="18" charset="-127"/>
                    <a:ea typeface="HY엽서M" pitchFamily="18" charset="-127"/>
                  </a:rPr>
                  <a:t>피연산</a:t>
                </a:r>
                <a:r>
                  <a:rPr lang="ko-KR" altLang="en-US">
                    <a:latin typeface="HY엽서M" pitchFamily="18" charset="-127"/>
                    <a:ea typeface="HY엽서M" pitchFamily="18" charset="-127"/>
                  </a:rPr>
                  <a:t>자</a:t>
                </a: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Y엽서M" pitchFamily="18" charset="-127"/>
                  <a:ea typeface="HY엽서M" pitchFamily="18" charset="-127"/>
                </a:endParaRPr>
              </a:p>
            </p:txBody>
          </p:sp>
          <p:cxnSp>
            <p:nvCxnSpPr>
              <p:cNvPr id="24" name="직선 화살표 연결선 23"/>
              <p:cNvCxnSpPr>
                <a:stCxn id="23" idx="0"/>
                <a:endCxn id="8" idx="3"/>
              </p:cNvCxnSpPr>
              <p:nvPr/>
            </p:nvCxnSpPr>
            <p:spPr bwMode="auto">
              <a:xfrm flipH="1" flipV="1">
                <a:off x="4729580" y="5221705"/>
                <a:ext cx="621298" cy="5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983175" y="4811398"/>
            <a:ext cx="3883555" cy="1979700"/>
            <a:chOff x="1264444" y="1662113"/>
            <a:chExt cx="4895850" cy="3916362"/>
          </a:xfrm>
        </p:grpSpPr>
        <p:sp>
          <p:nvSpPr>
            <p:cNvPr id="7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580611" name="Rectangle 3"/>
          <p:cNvSpPr>
            <a:spLocks noChangeArrowheads="1"/>
          </p:cNvSpPr>
          <p:nvPr/>
        </p:nvSpPr>
        <p:spPr bwMode="auto">
          <a:xfrm>
            <a:off x="1092852" y="1100708"/>
            <a:ext cx="7810500" cy="37665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x, y;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두개의</a:t>
            </a:r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정수를 입력하시오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");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d%d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&amp;x, &amp;y)</a:t>
            </a:r>
            <a:r>
              <a:rPr lang="en-US" altLang="ko-KR" sz="1600" u="sng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"%d &amp;&amp; %d</a:t>
            </a:r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%d", x, y, </a:t>
            </a:r>
            <a:r>
              <a:rPr lang="en-US" altLang="ko-KR" sz="1600" u="sng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&amp;&amp; y)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"%d || %d</a:t>
            </a:r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%d", x, y, </a:t>
            </a:r>
            <a:r>
              <a:rPr lang="en-US" altLang="ko-KR" sz="1600" u="sng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 || y)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r>
              <a:rPr lang="ko-KR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"!%d</a:t>
            </a:r>
            <a:r>
              <a:rPr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결과값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%d", x, </a:t>
            </a:r>
            <a:r>
              <a:rPr lang="en-US" altLang="ko-KR" sz="1600" u="sng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!x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4276726" y="5019884"/>
            <a:ext cx="3591684" cy="1409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1600" i="1" dirty="0" err="1">
                <a:solidFill>
                  <a:schemeClr val="bg1"/>
                </a:solidFill>
              </a:rPr>
              <a:t>두개의</a:t>
            </a:r>
            <a:r>
              <a:rPr lang="ko-KR" altLang="en-US" sz="1600" i="1" dirty="0">
                <a:solidFill>
                  <a:schemeClr val="bg1"/>
                </a:solidFill>
              </a:rPr>
              <a:t> 정수를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1 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1 &amp;&amp; 0</a:t>
            </a:r>
            <a:r>
              <a:rPr lang="ko-KR" altLang="en-US" sz="1600" i="1" dirty="0">
                <a:solidFill>
                  <a:schemeClr val="bg1"/>
                </a:solidFill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</a:rPr>
              <a:t>: 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1 || 0</a:t>
            </a:r>
            <a:r>
              <a:rPr lang="ko-KR" altLang="en-US" sz="1600" i="1" dirty="0">
                <a:solidFill>
                  <a:schemeClr val="bg1"/>
                </a:solidFill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</a:rPr>
              <a:t>: 1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!1</a:t>
            </a:r>
            <a:r>
              <a:rPr lang="ko-KR" altLang="en-US" sz="1600" i="1" dirty="0">
                <a:solidFill>
                  <a:schemeClr val="bg1"/>
                </a:solidFill>
              </a:rPr>
              <a:t>의 결과값</a:t>
            </a:r>
            <a:r>
              <a:rPr lang="en-US" altLang="ko-KR" sz="1600" i="1" dirty="0">
                <a:solidFill>
                  <a:schemeClr val="bg1"/>
                </a:solidFill>
              </a:rPr>
              <a:t>: 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5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단축 계산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/>
              <a:t>&amp;&amp; </a:t>
            </a:r>
            <a:r>
              <a:rPr lang="ko-KR" altLang="en-US"/>
              <a:t>연산자의 경우</a:t>
            </a:r>
            <a:r>
              <a:rPr lang="en-US" altLang="ko-KR"/>
              <a:t>, </a:t>
            </a:r>
            <a:r>
              <a:rPr lang="ko-KR" altLang="en-US"/>
              <a:t>첫번째 피연산자가 거짓이면 다른 피연산자들을 계산하지 않는다</a:t>
            </a:r>
            <a:r>
              <a:rPr lang="en-US" altLang="ko-KR"/>
              <a:t>.</a:t>
            </a:r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1087310" y="2411481"/>
            <a:ext cx="7678737" cy="460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Comic Sans MS" pitchFamily="66" charset="0"/>
                <a:ea typeface="굴림" pitchFamily="50" charset="-127"/>
              </a:rPr>
              <a:t>  ( 2 &gt; 3 ) &amp;&amp; ( ++x &lt; 5 ) </a:t>
            </a:r>
            <a:endParaRPr kumimoji="1" lang="ko-KR" altLang="en-US" sz="160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583685" name="Rectangle 5"/>
          <p:cNvSpPr>
            <a:spLocks noChangeArrowheads="1"/>
          </p:cNvSpPr>
          <p:nvPr/>
        </p:nvSpPr>
        <p:spPr bwMode="auto">
          <a:xfrm>
            <a:off x="655638" y="2913063"/>
            <a:ext cx="82121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kumimoji="1" lang="en-US" altLang="ko-KR" sz="2000" dirty="0" smtClean="0"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kumimoji="1" lang="en-US" altLang="ko-KR" sz="2000" dirty="0" smtClean="0">
                <a:latin typeface="Comic Sans MS" pitchFamily="66" charset="0"/>
                <a:ea typeface="굴림" pitchFamily="50" charset="-127"/>
              </a:rPr>
              <a:t>|| </a:t>
            </a:r>
            <a:r>
              <a:rPr kumimoji="1" lang="ko-KR" altLang="en-US" sz="2000" dirty="0">
                <a:latin typeface="Comic Sans MS" pitchFamily="66" charset="0"/>
                <a:ea typeface="굴림" pitchFamily="50" charset="-127"/>
              </a:rPr>
              <a:t>연산자의 경우</a:t>
            </a:r>
            <a:r>
              <a:rPr kumimoji="1" lang="en-US" altLang="ko-KR" sz="2000" dirty="0">
                <a:latin typeface="Comic Sans MS" pitchFamily="66" charset="0"/>
                <a:ea typeface="굴림" pitchFamily="50" charset="-127"/>
              </a:rPr>
              <a:t>, </a:t>
            </a:r>
            <a:r>
              <a:rPr kumimoji="1" lang="ko-KR" altLang="en-US" sz="2000" dirty="0">
                <a:latin typeface="Comic Sans MS" pitchFamily="66" charset="0"/>
                <a:ea typeface="굴림" pitchFamily="50" charset="-127"/>
              </a:rPr>
              <a:t>첫번째 </a:t>
            </a:r>
            <a:r>
              <a:rPr kumimoji="1" lang="ko-KR" altLang="en-US" sz="2000" dirty="0" err="1">
                <a:latin typeface="Comic Sans MS" pitchFamily="66" charset="0"/>
                <a:ea typeface="굴림" pitchFamily="50" charset="-127"/>
              </a:rPr>
              <a:t>피연산자가</a:t>
            </a:r>
            <a:r>
              <a:rPr kumimoji="1" lang="ko-KR" altLang="en-US" sz="2000" dirty="0">
                <a:latin typeface="Comic Sans MS" pitchFamily="66" charset="0"/>
                <a:ea typeface="굴림" pitchFamily="50" charset="-127"/>
              </a:rPr>
              <a:t> 참이면 다른 피연산자들을 계산하지 않는다</a:t>
            </a:r>
            <a:r>
              <a:rPr kumimoji="1" lang="en-US" altLang="ko-KR" sz="2000" dirty="0">
                <a:latin typeface="Comic Sans MS" pitchFamily="66" charset="0"/>
                <a:ea typeface="굴림" pitchFamily="50" charset="-127"/>
              </a:rPr>
              <a:t>.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kumimoji="1" lang="en-US" altLang="ko-KR" sz="2000" dirty="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1087310" y="3962627"/>
            <a:ext cx="7678738" cy="460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Comic Sans MS" pitchFamily="66" charset="0"/>
                <a:ea typeface="굴림" pitchFamily="50" charset="-127"/>
              </a:rPr>
              <a:t>  ( 3 &gt; 2 ) || ( --x &lt; 5 ) </a:t>
            </a:r>
            <a:endParaRPr kumimoji="1" lang="ko-KR" altLang="en-US" sz="1600">
              <a:latin typeface="Comic Sans MS" pitchFamily="66" charset="0"/>
              <a:ea typeface="굴림" pitchFamily="50" charset="-127"/>
            </a:endParaRPr>
          </a:p>
        </p:txBody>
      </p:sp>
      <p:grpSp>
        <p:nvGrpSpPr>
          <p:cNvPr id="583687" name="Group 7"/>
          <p:cNvGrpSpPr>
            <a:grpSpLocks/>
          </p:cNvGrpSpPr>
          <p:nvPr/>
        </p:nvGrpSpPr>
        <p:grpSpPr bwMode="auto">
          <a:xfrm>
            <a:off x="7269163" y="5392738"/>
            <a:ext cx="1082675" cy="1290637"/>
            <a:chOff x="3208" y="1586"/>
            <a:chExt cx="1395" cy="1617"/>
          </a:xfrm>
        </p:grpSpPr>
        <p:sp>
          <p:nvSpPr>
            <p:cNvPr id="583688" name="Freeform 8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689" name="Freeform 9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690" name="Freeform 10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691" name="Freeform 11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692" name="Freeform 12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693" name="Freeform 13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694" name="Freeform 14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695" name="Freeform 15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696" name="Freeform 16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697" name="Freeform 17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698" name="Freeform 18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699" name="Freeform 19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00" name="Freeform 20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01" name="Freeform 21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02" name="Freeform 22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03" name="Freeform 23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04" name="Freeform 24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05" name="Freeform 25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06" name="Freeform 26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07" name="Freeform 27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08" name="Freeform 28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09" name="Freeform 29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10" name="Freeform 30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11" name="Freeform 31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12" name="Freeform 32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13" name="Freeform 33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14" name="Freeform 34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15" name="Freeform 35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16" name="Freeform 36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17" name="Freeform 37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18" name="Freeform 38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19" name="Freeform 39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3720" name="Freeform 40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83721" name="AutoShape 41"/>
          <p:cNvSpPr>
            <a:spLocks noChangeArrowheads="1"/>
          </p:cNvSpPr>
          <p:nvPr/>
        </p:nvSpPr>
        <p:spPr bwMode="auto">
          <a:xfrm>
            <a:off x="6107077" y="3996686"/>
            <a:ext cx="1683633" cy="1416050"/>
          </a:xfrm>
          <a:prstGeom prst="wedgeEllipseCallout">
            <a:avLst>
              <a:gd name="adj1" fmla="val 46314"/>
              <a:gd name="adj2" fmla="val 54485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+mj-ea"/>
                <a:ea typeface="+mj-ea"/>
              </a:rPr>
              <a:t>++</a:t>
            </a:r>
            <a:r>
              <a:rPr lang="ko-KR" altLang="en-US" sz="1600" dirty="0">
                <a:solidFill>
                  <a:schemeClr val="tx2"/>
                </a:solidFill>
                <a:latin typeface="+mj-ea"/>
                <a:ea typeface="+mj-ea"/>
              </a:rPr>
              <a:t>나 </a:t>
            </a:r>
            <a:r>
              <a:rPr lang="en-US" altLang="ko-KR" sz="1600" dirty="0">
                <a:solidFill>
                  <a:schemeClr val="tx2"/>
                </a:solidFill>
                <a:latin typeface="+mj-ea"/>
                <a:ea typeface="+mj-ea"/>
              </a:rPr>
              <a:t>–</a:t>
            </a:r>
            <a:r>
              <a:rPr lang="ko-KR" altLang="en-US" sz="1600" dirty="0">
                <a:solidFill>
                  <a:schemeClr val="tx2"/>
                </a:solidFill>
                <a:latin typeface="+mj-ea"/>
                <a:ea typeface="+mj-ea"/>
              </a:rPr>
              <a:t>는 실행이 안될 수도 있으니 주의하세요</a:t>
            </a:r>
            <a:r>
              <a:rPr lang="en-US" altLang="ko-KR" sz="1600" dirty="0">
                <a:solidFill>
                  <a:schemeClr val="tx2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583722" name="Picture 42" descr="MCj034565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5371461"/>
            <a:ext cx="890588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23" name="AutoShape 43"/>
          <p:cNvSpPr>
            <a:spLocks noChangeArrowheads="1"/>
          </p:cNvSpPr>
          <p:nvPr/>
        </p:nvSpPr>
        <p:spPr bwMode="auto">
          <a:xfrm flipH="1">
            <a:off x="4090600" y="4470132"/>
            <a:ext cx="1955800" cy="1878012"/>
          </a:xfrm>
          <a:prstGeom prst="wedgeEllipseCallout">
            <a:avLst>
              <a:gd name="adj1" fmla="val 84319"/>
              <a:gd name="adj2" fmla="val 2236"/>
            </a:avLst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none"/>
          <a:lstStyle/>
          <a:p>
            <a:pPr algn="ctr"/>
            <a:r>
              <a:rPr lang="ko-KR" altLang="en-US" sz="1600" dirty="0" err="1" smtClean="0">
                <a:solidFill>
                  <a:schemeClr val="tx2"/>
                </a:solidFill>
                <a:latin typeface="+mj-ea"/>
                <a:ea typeface="+mj-ea"/>
              </a:rPr>
              <a:t>첫번째</a:t>
            </a:r>
            <a:r>
              <a:rPr lang="ko-KR" altLang="en-US" sz="1600" dirty="0" smtClean="0">
                <a:solidFill>
                  <a:schemeClr val="tx2"/>
                </a:solidFill>
                <a:latin typeface="+mj-ea"/>
                <a:ea typeface="+mj-ea"/>
              </a:rPr>
              <a:t> 연산자가 </a:t>
            </a:r>
            <a:endParaRPr lang="en-US" altLang="ko-KR" sz="1600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smtClean="0">
                <a:solidFill>
                  <a:schemeClr val="tx2"/>
                </a:solidFill>
                <a:latin typeface="+mj-ea"/>
                <a:ea typeface="+mj-ea"/>
              </a:rPr>
              <a:t>거</a:t>
            </a:r>
            <a:r>
              <a:rPr lang="ko-KR" altLang="en-US" sz="1600">
                <a:solidFill>
                  <a:schemeClr val="tx2"/>
                </a:solidFill>
                <a:latin typeface="+mj-ea"/>
                <a:ea typeface="+mj-ea"/>
              </a:rPr>
              <a:t>짓</a:t>
            </a:r>
            <a:r>
              <a:rPr lang="ko-KR" altLang="en-US" sz="1600" smtClean="0">
                <a:solidFill>
                  <a:schemeClr val="tx2"/>
                </a:solidFill>
                <a:latin typeface="+mj-ea"/>
                <a:ea typeface="+mj-ea"/>
              </a:rPr>
              <a:t>이면 </a:t>
            </a:r>
            <a:r>
              <a:rPr lang="ko-KR" altLang="en-US" sz="1600" dirty="0" smtClean="0">
                <a:solidFill>
                  <a:schemeClr val="tx2"/>
                </a:solidFill>
                <a:latin typeface="+mj-ea"/>
                <a:ea typeface="+mj-ea"/>
              </a:rPr>
              <a:t>다른 </a:t>
            </a:r>
            <a:endParaRPr lang="en-US" altLang="ko-KR" sz="1600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+mj-ea"/>
                <a:ea typeface="+mj-ea"/>
              </a:rPr>
              <a:t>연산자는 계산할 </a:t>
            </a:r>
            <a:endParaRPr lang="en-US" altLang="ko-KR" sz="1600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dirty="0" smtClean="0">
                <a:solidFill>
                  <a:schemeClr val="tx2"/>
                </a:solidFill>
                <a:latin typeface="+mj-ea"/>
                <a:ea typeface="+mj-ea"/>
              </a:rPr>
              <a:t>필요가 없겠군</a:t>
            </a:r>
            <a:r>
              <a:rPr lang="en-US" altLang="ko-KR" sz="1600" dirty="0" smtClean="0">
                <a:solidFill>
                  <a:schemeClr val="tx2"/>
                </a:solidFill>
                <a:latin typeface="+mj-ea"/>
                <a:ea typeface="+mj-ea"/>
              </a:rPr>
              <a:t>!!</a:t>
            </a:r>
            <a:endParaRPr lang="en-US" altLang="ko-KR" sz="16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83724" name="Line 44"/>
          <p:cNvSpPr>
            <a:spLocks noChangeShapeType="1"/>
          </p:cNvSpPr>
          <p:nvPr/>
        </p:nvSpPr>
        <p:spPr bwMode="auto">
          <a:xfrm flipH="1" flipV="1">
            <a:off x="1685365" y="2871856"/>
            <a:ext cx="1197535" cy="2224018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8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877625" y="3722984"/>
            <a:ext cx="5559624" cy="2458528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윤년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윤년의 조건</a:t>
            </a:r>
            <a:endParaRPr lang="en-US" altLang="ko-KR" dirty="0" smtClean="0"/>
          </a:p>
          <a:p>
            <a:pPr lvl="1"/>
            <a:r>
              <a:rPr lang="ko-KR" altLang="en-US" dirty="0"/>
              <a:t>연도가 </a:t>
            </a:r>
            <a:r>
              <a:rPr lang="en-US" altLang="ko-KR" dirty="0"/>
              <a:t>4</a:t>
            </a:r>
            <a:r>
              <a:rPr lang="ko-KR" altLang="en-US" dirty="0"/>
              <a:t>로 나누어 떨어진다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으로 나누어 떨어지는 연도는 제외한다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400</a:t>
            </a:r>
            <a:r>
              <a:rPr lang="ko-KR" altLang="en-US" dirty="0"/>
              <a:t>으로 나누어 떨어지는 연도는 윤년이다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67297" name="_x236779736" descr="EMB000013c824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37" y="1217612"/>
            <a:ext cx="1379537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2446909" y="4095422"/>
            <a:ext cx="2675633" cy="1409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연도를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2012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result=1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2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윤년의 조건을 수식으로 표현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( </a:t>
            </a:r>
            <a:r>
              <a:rPr lang="en-US" altLang="ko-KR" dirty="0"/>
              <a:t>(year % 4 == 0 ) &amp;&amp; (year % 100 != 0) ) || (year % 400 == 0) </a:t>
            </a:r>
          </a:p>
          <a:p>
            <a:endParaRPr lang="ko-KR" altLang="en-US" dirty="0"/>
          </a:p>
        </p:txBody>
      </p:sp>
      <p:pic>
        <p:nvPicPr>
          <p:cNvPr id="568322" name="Picture 2" descr="C:\Users\sec\AppData\Local\Microsoft\Windows\Temporary Internet Files\Content.IE5\98PLEGRX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450" y="4378606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형 설명선 3"/>
          <p:cNvSpPr/>
          <p:nvPr/>
        </p:nvSpPr>
        <p:spPr bwMode="auto">
          <a:xfrm>
            <a:off x="2807493" y="3070225"/>
            <a:ext cx="1989136" cy="130175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괄호가 </a:t>
            </a:r>
            <a:r>
              <a:rPr lang="ko-KR" altLang="en-US" dirty="0" smtClean="0"/>
              <a:t>꼭 필요한 가요</a:t>
            </a:r>
            <a:r>
              <a:rPr lang="en-US" altLang="ko-KR" dirty="0" smtClean="0"/>
              <a:t>?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윤년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05194" y="1234475"/>
            <a:ext cx="7626350" cy="4420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Trebuchet MS"/>
                <a:ea typeface="돋움체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include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/>
                <a:ea typeface="돋움체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돋움체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/>
                <a:ea typeface="돋움체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돋움체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돋움체"/>
              </a:rPr>
              <a:t>{</a:t>
            </a:r>
            <a:endParaRPr lang="ko-KR" altLang="en-US" sz="1600" dirty="0">
              <a:solidFill>
                <a:srgbClr val="000000"/>
              </a:solidFill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돋움체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year, result;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돋움체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/>
                <a:ea typeface="돋움체"/>
              </a:rPr>
              <a:t>연도를 입력하시오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돋움체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돋움체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, &amp;year);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  <a:ea typeface="돋움체"/>
              </a:rPr>
              <a:t>result 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= (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  <a:ea typeface="돋움체"/>
              </a:rPr>
              <a:t>(year % 4 == 0) &amp;&amp; (year % 100 != 0)) || (year % 400 == 0);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돋움체"/>
              </a:rPr>
              <a:t>"result=%d </a:t>
            </a:r>
            <a:r>
              <a:rPr lang="en-US" altLang="ko-KR" sz="1600" dirty="0" smtClean="0">
                <a:solidFill>
                  <a:srgbClr val="800000"/>
                </a:solidFill>
                <a:latin typeface="Trebuchet MS"/>
                <a:ea typeface="돋움체"/>
              </a:rPr>
              <a:t>\n"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돋움체"/>
              </a:rPr>
              <a:t>, 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result);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돋움체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}</a:t>
            </a:r>
          </a:p>
        </p:txBody>
      </p:sp>
      <p:grpSp>
        <p:nvGrpSpPr>
          <p:cNvPr id="170" name="그룹 169"/>
          <p:cNvGrpSpPr/>
          <p:nvPr/>
        </p:nvGrpSpPr>
        <p:grpSpPr>
          <a:xfrm>
            <a:off x="4391725" y="4770570"/>
            <a:ext cx="4446284" cy="1820729"/>
            <a:chOff x="1264444" y="1662113"/>
            <a:chExt cx="4895850" cy="3916362"/>
          </a:xfrm>
        </p:grpSpPr>
        <p:sp>
          <p:nvSpPr>
            <p:cNvPr id="17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13986" y="5115232"/>
            <a:ext cx="3503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연도를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2012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result=1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다음의 조건에 해당하는 논리 연산식을 만들어 보시오</a:t>
            </a:r>
            <a:r>
              <a:rPr lang="en-US" altLang="ko-KR" smtClean="0"/>
              <a:t>. </a:t>
            </a:r>
            <a:r>
              <a:rPr lang="ko-KR" altLang="en-US" smtClean="0"/>
              <a:t>변수는 적절하게 선언되어 있다고 가정한다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“</a:t>
            </a:r>
            <a:r>
              <a:rPr lang="ko-KR" altLang="en-US" smtClean="0"/>
              <a:t>무주택 기간 </a:t>
            </a:r>
            <a:r>
              <a:rPr lang="en-US" altLang="ko-KR" smtClean="0"/>
              <a:t>3</a:t>
            </a:r>
            <a:r>
              <a:rPr lang="ko-KR" altLang="en-US" smtClean="0"/>
              <a:t>년 이상</a:t>
            </a:r>
            <a:r>
              <a:rPr lang="en-US" altLang="ko-KR" smtClean="0"/>
              <a:t>, </a:t>
            </a:r>
            <a:r>
              <a:rPr lang="ko-KR" altLang="en-US" smtClean="0"/>
              <a:t>가구주의 연령이 </a:t>
            </a:r>
            <a:r>
              <a:rPr lang="en-US" altLang="ko-KR" smtClean="0"/>
              <a:t>40</a:t>
            </a:r>
            <a:r>
              <a:rPr lang="ko-KR" altLang="en-US" smtClean="0"/>
              <a:t>세 이상</a:t>
            </a:r>
            <a:r>
              <a:rPr lang="en-US" altLang="ko-KR" smtClean="0"/>
              <a:t>, </a:t>
            </a:r>
            <a:r>
              <a:rPr lang="ko-KR" altLang="en-US" smtClean="0"/>
              <a:t>가족의 수가 </a:t>
            </a:r>
            <a:r>
              <a:rPr lang="en-US" altLang="ko-KR" smtClean="0"/>
              <a:t>3</a:t>
            </a:r>
            <a:r>
              <a:rPr lang="ko-KR" altLang="en-US" smtClean="0"/>
              <a:t>명 이상”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상수 </a:t>
            </a:r>
            <a:r>
              <a:rPr lang="en-US" altLang="ko-KR" smtClean="0"/>
              <a:t>10</a:t>
            </a:r>
            <a:r>
              <a:rPr lang="ko-KR" altLang="en-US" smtClean="0"/>
              <a:t>은 참인가 거짓인가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수식 </a:t>
            </a:r>
            <a:r>
              <a:rPr lang="en-US" altLang="ko-KR" smtClean="0"/>
              <a:t>!3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단축 계산의 예를 들어보라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7109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1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조건 연산자</a:t>
            </a: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922057" y="4429125"/>
            <a:ext cx="7750175" cy="14001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latin typeface="Trebuchet MS" pitchFamily="34" charset="0"/>
              </a:rPr>
              <a:t>absolute_value</a:t>
            </a:r>
            <a:r>
              <a:rPr lang="en-US" altLang="ko-KR" sz="1600" dirty="0">
                <a:latin typeface="Trebuchet MS" pitchFamily="34" charset="0"/>
              </a:rPr>
              <a:t> = (x &gt; 0) ? x: -x;	// </a:t>
            </a:r>
            <a:r>
              <a:rPr lang="ko-KR" altLang="en-US" sz="1600" dirty="0">
                <a:latin typeface="Trebuchet MS" pitchFamily="34" charset="0"/>
              </a:rPr>
              <a:t>절대값 계산</a:t>
            </a:r>
          </a:p>
          <a:p>
            <a:r>
              <a:rPr lang="en-US" altLang="ko-KR" sz="1600" dirty="0" err="1">
                <a:latin typeface="Trebuchet MS" pitchFamily="34" charset="0"/>
              </a:rPr>
              <a:t>max_value</a:t>
            </a:r>
            <a:r>
              <a:rPr lang="en-US" altLang="ko-KR" sz="1600" dirty="0">
                <a:latin typeface="Trebuchet MS" pitchFamily="34" charset="0"/>
              </a:rPr>
              <a:t> = (x &gt; y) ? x: y;	</a:t>
            </a:r>
            <a:r>
              <a:rPr lang="en-US" altLang="ko-KR" sz="1600" dirty="0" smtClean="0">
                <a:latin typeface="Trebuchet MS" pitchFamily="34" charset="0"/>
              </a:rPr>
              <a:t>	// </a:t>
            </a:r>
            <a:r>
              <a:rPr lang="ko-KR" altLang="en-US" sz="1600" dirty="0">
                <a:latin typeface="Trebuchet MS" pitchFamily="34" charset="0"/>
              </a:rPr>
              <a:t>최대값 계산</a:t>
            </a:r>
          </a:p>
          <a:p>
            <a:r>
              <a:rPr lang="en-US" altLang="ko-KR" sz="1600" dirty="0" err="1">
                <a:latin typeface="Trebuchet MS" pitchFamily="34" charset="0"/>
              </a:rPr>
              <a:t>min_value</a:t>
            </a:r>
            <a:r>
              <a:rPr lang="en-US" altLang="ko-KR" sz="1600" dirty="0">
                <a:latin typeface="Trebuchet MS" pitchFamily="34" charset="0"/>
              </a:rPr>
              <a:t> = (x &lt; y) ? x: y;	</a:t>
            </a:r>
            <a:r>
              <a:rPr lang="en-US" altLang="ko-KR" sz="1600" dirty="0" smtClean="0">
                <a:latin typeface="Trebuchet MS" pitchFamily="34" charset="0"/>
              </a:rPr>
              <a:t>	// </a:t>
            </a:r>
            <a:r>
              <a:rPr lang="ko-KR" altLang="en-US" sz="1600" dirty="0">
                <a:latin typeface="Trebuchet MS" pitchFamily="34" charset="0"/>
              </a:rPr>
              <a:t>최소값 </a:t>
            </a:r>
            <a:r>
              <a:rPr lang="ko-KR" altLang="en-US" sz="1600" dirty="0" smtClean="0">
                <a:latin typeface="Trebuchet MS" pitchFamily="34" charset="0"/>
              </a:rPr>
              <a:t>계산</a:t>
            </a:r>
            <a:endParaRPr lang="en-US" altLang="ko-KR" sz="1600" dirty="0" smtClean="0">
              <a:latin typeface="Trebuchet MS" pitchFamily="34" charset="0"/>
            </a:endParaRPr>
          </a:p>
          <a:p>
            <a:r>
              <a:rPr lang="en-US" altLang="ko-KR" sz="1600" dirty="0"/>
              <a:t>(age &gt; 20) ?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</a:t>
            </a:r>
            <a:r>
              <a:rPr lang="ko-KR" altLang="en-US" sz="1600" dirty="0"/>
              <a:t>성인</a:t>
            </a:r>
            <a:r>
              <a:rPr lang="en-US" altLang="ko-KR" sz="1600" dirty="0"/>
              <a:t>\n”):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</a:t>
            </a:r>
            <a:r>
              <a:rPr lang="ko-KR" altLang="en-US" sz="1600" dirty="0"/>
              <a:t>청소년</a:t>
            </a:r>
            <a:r>
              <a:rPr lang="en-US" altLang="ko-KR" sz="1600" dirty="0"/>
              <a:t>\n”);</a:t>
            </a:r>
          </a:p>
          <a:p>
            <a:endParaRPr lang="ko-KR" altLang="en-US" sz="1600" dirty="0">
              <a:latin typeface="Trebuchet MS" pitchFamily="34" charset="0"/>
            </a:endParaRPr>
          </a:p>
        </p:txBody>
      </p:sp>
      <p:pic>
        <p:nvPicPr>
          <p:cNvPr id="569345" name="_x238665176" descr="EMB000013c824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71" y="1721783"/>
            <a:ext cx="5703888" cy="2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585731" name="Rectangle 3"/>
          <p:cNvSpPr>
            <a:spLocks noChangeArrowheads="1"/>
          </p:cNvSpPr>
          <p:nvPr/>
        </p:nvSpPr>
        <p:spPr bwMode="auto">
          <a:xfrm>
            <a:off x="1162050" y="1136155"/>
            <a:ext cx="7685088" cy="450816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x,y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첫번째 수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="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&amp;x);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두번째 수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="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&amp;y);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/>
            </a:r>
            <a:b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</a:b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큰수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=%d 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(x &gt; y) ? x : y);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작은수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=%d 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(x &lt; y) ? x : y); </a:t>
            </a:r>
            <a:endParaRPr kumimoji="1" lang="en-US" altLang="ko-KR" sz="1600" dirty="0" smtClean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 return 0;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      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366479" y="4152900"/>
            <a:ext cx="3581401" cy="2193997"/>
            <a:chOff x="1264444" y="1662113"/>
            <a:chExt cx="4895850" cy="3916362"/>
          </a:xfrm>
        </p:grpSpPr>
        <p:sp>
          <p:nvSpPr>
            <p:cNvPr id="32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22761" y="4446816"/>
            <a:ext cx="260406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 err="1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첫번째</a:t>
            </a:r>
            <a:r>
              <a:rPr kumimoji="1" lang="ko-KR" altLang="en-US" sz="1600" dirty="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 수</a:t>
            </a:r>
            <a:r>
              <a:rPr kumimoji="1" lang="en-US" altLang="ko-KR" sz="1600" dirty="0" smtClean="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= 2</a:t>
            </a:r>
            <a:endParaRPr kumimoji="1" lang="en-US" altLang="ko-KR" sz="1600" dirty="0">
              <a:solidFill>
                <a:schemeClr val="bg1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 err="1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두번째</a:t>
            </a:r>
            <a:r>
              <a:rPr kumimoji="1" lang="ko-KR" altLang="en-US" sz="1600" dirty="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 수</a:t>
            </a:r>
            <a:r>
              <a:rPr kumimoji="1" lang="en-US" altLang="ko-KR" sz="1600" dirty="0" smtClean="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= 3</a:t>
            </a:r>
            <a:endParaRPr kumimoji="1" lang="en-US" altLang="ko-KR" sz="1600" dirty="0">
              <a:solidFill>
                <a:schemeClr val="bg1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 err="1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큰수</a:t>
            </a:r>
            <a:r>
              <a:rPr kumimoji="1" lang="en-US" altLang="ko-KR" sz="1600" dirty="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=3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 err="1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작은수</a:t>
            </a:r>
            <a:r>
              <a:rPr kumimoji="1" lang="en-US" altLang="ko-KR" sz="1600" dirty="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=</a:t>
            </a:r>
            <a:r>
              <a:rPr kumimoji="1" lang="en-US" altLang="ko-KR" sz="1600" dirty="0" smtClean="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콤마 연산자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콤마로 연결된 수식은 순차적으로 계산된다</a:t>
            </a:r>
            <a:r>
              <a:rPr lang="en-US" altLang="ko-KR"/>
              <a:t>.</a:t>
            </a:r>
          </a:p>
        </p:txBody>
      </p:sp>
      <p:grpSp>
        <p:nvGrpSpPr>
          <p:cNvPr id="586758" name="Group 6"/>
          <p:cNvGrpSpPr>
            <a:grpSpLocks/>
          </p:cNvGrpSpPr>
          <p:nvPr/>
        </p:nvGrpSpPr>
        <p:grpSpPr bwMode="auto">
          <a:xfrm>
            <a:off x="6483597" y="4365461"/>
            <a:ext cx="1082675" cy="1290638"/>
            <a:chOff x="3208" y="1586"/>
            <a:chExt cx="1395" cy="1617"/>
          </a:xfrm>
        </p:grpSpPr>
        <p:sp>
          <p:nvSpPr>
            <p:cNvPr id="586759" name="Freeform 7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0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1" name="Freeform 9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2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3" name="Freeform 11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4" name="Freeform 12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5" name="Freeform 13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6" name="Freeform 14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7" name="Freeform 15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8" name="Freeform 16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9" name="Freeform 17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0" name="Freeform 18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1" name="Freeform 19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2" name="Freeform 20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3" name="Freeform 21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4" name="Freeform 22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5" name="Freeform 23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6" name="Freeform 24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7" name="Freeform 25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8" name="Freeform 26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9" name="Freeform 27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0" name="Freeform 28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1" name="Freeform 29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2" name="Freeform 30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3" name="Freeform 31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4" name="Freeform 32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5" name="Freeform 33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6" name="Freeform 34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7" name="Freeform 35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8" name="Freeform 36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9" name="Freeform 37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90" name="Freeform 38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91" name="Freeform 39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86792" name="AutoShape 40"/>
          <p:cNvSpPr>
            <a:spLocks noChangeArrowheads="1"/>
          </p:cNvSpPr>
          <p:nvPr/>
        </p:nvSpPr>
        <p:spPr bwMode="auto">
          <a:xfrm>
            <a:off x="6520074" y="2561053"/>
            <a:ext cx="1997957" cy="1416050"/>
          </a:xfrm>
          <a:prstGeom prst="wedgeEllipseCallout">
            <a:avLst>
              <a:gd name="adj1" fmla="val -13913"/>
              <a:gd name="adj2" fmla="val 6905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>
                <a:solidFill>
                  <a:schemeClr val="tx2"/>
                </a:solidFill>
                <a:latin typeface="+mn-ea"/>
              </a:rPr>
              <a:t>어떤 문장이던지 순차적으로 실행됩니다</a:t>
            </a:r>
            <a:r>
              <a:rPr lang="en-US" altLang="ko-KR">
                <a:solidFill>
                  <a:schemeClr val="tx2"/>
                </a:solidFill>
                <a:latin typeface="+mn-ea"/>
              </a:rPr>
              <a:t>.</a:t>
            </a:r>
          </a:p>
        </p:txBody>
      </p:sp>
      <p:pic>
        <p:nvPicPr>
          <p:cNvPr id="572417" name="_x238998072" descr="EMB000013c82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50" y="3215942"/>
            <a:ext cx="5013407" cy="18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2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51677"/>
            <a:ext cx="8153400" cy="277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7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기능에 따른 연산자의 분류</a:t>
            </a:r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0" y="1274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36252" name="Group 7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5689"/>
              </p:ext>
            </p:extLst>
          </p:nvPr>
        </p:nvGraphicFramePr>
        <p:xfrm>
          <a:off x="812800" y="1761472"/>
          <a:ext cx="7747000" cy="4267200"/>
        </p:xfrm>
        <a:graphic>
          <a:graphicData uri="http://schemas.openxmlformats.org/drawingml/2006/table">
            <a:tbl>
              <a:tblPr/>
              <a:tblGrid>
                <a:gridCol w="167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1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연산자의 분류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연산자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의미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대입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=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오른쪽을 왼쪽에 대입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산술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+ - * / %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사칙연산과 나머지 연산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부호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+ -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 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증감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++ --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증가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감소 연산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관계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&gt; &lt; == != &gt;= &lt;=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오른쪽과 왼쪽을 비교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논리 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&amp;&amp; || !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논리적인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AND, OR, NOT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조건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?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조건에 따라 선택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콤마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,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피연산자들을 순차적으로 실행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비트 단위 연산자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&amp; | ^ ~ &lt;&lt; &gt;&gt;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비트별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AND, OR, XOR,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반전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이동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sizeof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연산자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sizeof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자료형이나 변수의 크기를 바이트 단위로 반환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형변환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(type)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변수나 상수의 자료형을 변환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포인터 연산자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*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&amp; []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주소계산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포인터가 가리키는 곳의 내용 추출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구조체 연산자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.  -&gt;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  <a:cs typeface="한컴바탕" pitchFamily="18" charset="2"/>
                        </a:rPr>
                        <a:t>구조체의 멤버 참조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35825" name="Rectangle 273"/>
          <p:cNvSpPr>
            <a:spLocks noChangeArrowheads="1"/>
          </p:cNvSpPr>
          <p:nvPr/>
        </p:nvSpPr>
        <p:spPr bwMode="auto">
          <a:xfrm>
            <a:off x="0" y="5581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모든 데이터는 비트로 이루어진다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6" y="1808630"/>
            <a:ext cx="8705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4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06770765"/>
              </p:ext>
            </p:extLst>
          </p:nvPr>
        </p:nvGraphicFramePr>
        <p:xfrm>
          <a:off x="1856416" y="1658067"/>
          <a:ext cx="4616101" cy="1703832"/>
        </p:xfrm>
        <a:graphic>
          <a:graphicData uri="http://schemas.openxmlformats.org/drawingml/2006/table">
            <a:tbl>
              <a:tblPr/>
              <a:tblGrid>
                <a:gridCol w="46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AND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AND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AND 1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AND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54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" y="3543300"/>
            <a:ext cx="8772525" cy="191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9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r>
              <a:rPr lang="en-US" altLang="ko-KR" dirty="0" smtClean="0"/>
              <a:t>OR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13162"/>
              </p:ext>
            </p:extLst>
          </p:nvPr>
        </p:nvGraphicFramePr>
        <p:xfrm>
          <a:off x="1987525" y="1772927"/>
          <a:ext cx="4616101" cy="1703832"/>
        </p:xfrm>
        <a:graphic>
          <a:graphicData uri="http://schemas.openxmlformats.org/drawingml/2006/table">
            <a:tbl>
              <a:tblPr/>
              <a:tblGrid>
                <a:gridCol w="46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OR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OR 0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OR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OR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65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757614"/>
            <a:ext cx="8277224" cy="189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5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</a:t>
            </a:r>
            <a:r>
              <a:rPr lang="en-US" altLang="ko-KR" dirty="0" smtClean="0"/>
              <a:t> XOR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60023194"/>
              </p:ext>
            </p:extLst>
          </p:nvPr>
        </p:nvGraphicFramePr>
        <p:xfrm>
          <a:off x="1847897" y="1647422"/>
          <a:ext cx="5682901" cy="1703832"/>
        </p:xfrm>
        <a:graphic>
          <a:graphicData uri="http://schemas.openxmlformats.org/drawingml/2006/table">
            <a:tbl>
              <a:tblPr/>
              <a:tblGrid>
                <a:gridCol w="5682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XOR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XOR 0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XOR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XOR 1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75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595689"/>
            <a:ext cx="8536015" cy="184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55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r>
              <a:rPr lang="en-US" altLang="ko-KR" dirty="0" smtClean="0"/>
              <a:t>NOT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4420394"/>
              </p:ext>
            </p:extLst>
          </p:nvPr>
        </p:nvGraphicFramePr>
        <p:xfrm>
          <a:off x="2906968" y="1651232"/>
          <a:ext cx="2377726" cy="851916"/>
        </p:xfrm>
        <a:graphic>
          <a:graphicData uri="http://schemas.openxmlformats.org/drawingml/2006/table">
            <a:tbl>
              <a:tblPr/>
              <a:tblGrid>
                <a:gridCol w="2377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NOT 0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NOT 1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85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595564"/>
            <a:ext cx="7705725" cy="292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9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이동 연산자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3457" y="1795028"/>
            <a:ext cx="8153400" cy="132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&lt;&lt;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비트를</a:t>
            </a:r>
            <a:r>
              <a:rPr lang="ko-KR" altLang="en-US" dirty="0" smtClean="0"/>
              <a:t> 왼쪽으로 이동</a:t>
            </a:r>
            <a:endParaRPr lang="en-US" altLang="ko-KR" dirty="0" smtClean="0"/>
          </a:p>
          <a:p>
            <a:r>
              <a:rPr lang="ko-KR" altLang="en-US" dirty="0" smtClean="0"/>
              <a:t>값은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배가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17" y="2877951"/>
            <a:ext cx="74961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&gt;&gt;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비트를</a:t>
            </a:r>
            <a:r>
              <a:rPr lang="ko-KR" altLang="en-US" dirty="0" smtClean="0"/>
              <a:t> 오른쪽으로 이동</a:t>
            </a:r>
            <a:endParaRPr lang="en-US" altLang="ko-KR" dirty="0" smtClean="0"/>
          </a:p>
          <a:p>
            <a:r>
              <a:rPr lang="ko-KR" altLang="en-US" dirty="0" smtClean="0"/>
              <a:t>값은 </a:t>
            </a:r>
            <a:r>
              <a:rPr lang="en-US" altLang="ko-KR" dirty="0" smtClean="0"/>
              <a:t>1/2</a:t>
            </a:r>
            <a:r>
              <a:rPr lang="ko-KR" altLang="en-US" dirty="0" smtClean="0"/>
              <a:t>배가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71" y="2816038"/>
            <a:ext cx="74866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68693" y="1234475"/>
            <a:ext cx="7737182" cy="38846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Trebuchet MS"/>
              </a:rPr>
              <a:t>#include &lt;</a:t>
            </a:r>
            <a:r>
              <a:rPr lang="en-US" altLang="ko-KR" sz="1600" dirty="0" err="1">
                <a:latin typeface="Trebuchet MS"/>
              </a:rPr>
              <a:t>stdio.h</a:t>
            </a:r>
            <a:r>
              <a:rPr lang="en-US" altLang="ko-KR" sz="1600" dirty="0">
                <a:latin typeface="Trebuchet MS"/>
              </a:rPr>
              <a:t>&gt;</a:t>
            </a:r>
          </a:p>
          <a:p>
            <a:pPr marL="0" indent="0">
              <a:buNone/>
            </a:pPr>
            <a:endParaRPr lang="en-US" altLang="ko-KR" sz="1600" dirty="0" smtClean="0">
              <a:latin typeface="Trebuchet MS"/>
            </a:endParaRPr>
          </a:p>
          <a:p>
            <a:pPr marL="0" indent="0">
              <a:buNone/>
            </a:pPr>
            <a:r>
              <a:rPr lang="en-US" altLang="ko-KR" sz="1600" dirty="0" err="1" smtClean="0">
                <a:latin typeface="Trebuchet MS"/>
              </a:rPr>
              <a:t>int</a:t>
            </a:r>
            <a:r>
              <a:rPr lang="en-US" altLang="ko-KR" sz="1600" dirty="0" smtClean="0">
                <a:latin typeface="Trebuchet MS"/>
              </a:rPr>
              <a:t> </a:t>
            </a:r>
            <a:r>
              <a:rPr lang="en-US" altLang="ko-KR" sz="1600" dirty="0">
                <a:latin typeface="Trebuchet MS"/>
              </a:rPr>
              <a:t>main(void)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Trebuchet MS"/>
              </a:rPr>
              <a:t>	</a:t>
            </a:r>
            <a:r>
              <a:rPr lang="en-US" altLang="ko-KR" sz="1600" dirty="0" err="1" smtClean="0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(“AND : %08X\n”, 0x9 &amp; 0xA);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Trebuchet MS"/>
              </a:rPr>
              <a:t>	</a:t>
            </a:r>
            <a:r>
              <a:rPr lang="en-US" altLang="ko-KR" sz="1600" dirty="0" err="1" smtClean="0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(“OR : %08X\n”, 0x9 | 0xA);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Trebuchet MS"/>
              </a:rPr>
              <a:t>	</a:t>
            </a:r>
            <a:r>
              <a:rPr lang="en-US" altLang="ko-KR" sz="1600" dirty="0" err="1" smtClean="0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(“XOR : %08X\n”, 0x9 ^ 0xA);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Trebuchet MS"/>
              </a:rPr>
              <a:t>	</a:t>
            </a:r>
            <a:r>
              <a:rPr lang="en-US" altLang="ko-KR" sz="1600" dirty="0" err="1" smtClean="0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(“NOT : %08X\n”, ~0x9);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Trebuchet MS"/>
              </a:rPr>
              <a:t>	</a:t>
            </a:r>
            <a:r>
              <a:rPr lang="en-US" altLang="ko-KR" sz="1600" dirty="0" err="1" smtClean="0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(“&lt;&lt; : %08X\n”, 0x4 &lt;&lt; 1);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Trebuchet MS"/>
              </a:rPr>
              <a:t>	</a:t>
            </a:r>
            <a:r>
              <a:rPr lang="en-US" altLang="ko-KR" sz="1600" dirty="0" err="1" smtClean="0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(“&gt;&gt; : %08X\n”, 0x4 &gt;&gt; 1);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Trebuchet MS"/>
              </a:rPr>
              <a:t>	return </a:t>
            </a:r>
            <a:r>
              <a:rPr lang="en-US" altLang="ko-KR" sz="1600" dirty="0">
                <a:latin typeface="Trebuchet MS"/>
              </a:rPr>
              <a:t>0;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22473" y="3998258"/>
            <a:ext cx="3581401" cy="2547323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27020" y="4369894"/>
            <a:ext cx="23272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1600" dirty="0">
                <a:solidFill>
                  <a:schemeClr val="bg1"/>
                </a:solidFill>
              </a:rPr>
              <a:t>AND : 00000008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OR : 0000000B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XOR : 00000003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NOT : FFFFFFF6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&lt;&lt; : 00000008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&gt;&gt; : 00000002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출력하기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비트 연산자를 이용하여 </a:t>
            </a:r>
            <a:r>
              <a:rPr lang="en-US" altLang="ko-KR" dirty="0"/>
              <a:t>128</a:t>
            </a:r>
            <a:r>
              <a:rPr lang="ko-KR" altLang="en-US" dirty="0"/>
              <a:t>보다 작은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 형식으로 화면에 출력해보자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1413861" y="2859740"/>
            <a:ext cx="3581401" cy="2547323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2018408" y="3231376"/>
            <a:ext cx="2327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진수</a:t>
            </a:r>
            <a:r>
              <a:rPr lang="en-US" altLang="ko-KR" dirty="0">
                <a:solidFill>
                  <a:schemeClr val="bg1"/>
                </a:solidFill>
              </a:rPr>
              <a:t>: 32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진수</a:t>
            </a:r>
            <a:r>
              <a:rPr lang="en-US" altLang="ko-KR" dirty="0">
                <a:solidFill>
                  <a:schemeClr val="bg1"/>
                </a:solidFill>
              </a:rPr>
              <a:t>: 00100000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피연산자수에 따른 연산자 분류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 err="1" smtClean="0">
                <a:solidFill>
                  <a:schemeClr val="tx2"/>
                </a:solidFill>
              </a:rPr>
              <a:t>단항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이항 </a:t>
            </a:r>
            <a:r>
              <a:rPr lang="ko-KR" altLang="en-US" dirty="0"/>
              <a:t>연산자</a:t>
            </a:r>
            <a:r>
              <a:rPr lang="en-US" altLang="ko-KR" dirty="0"/>
              <a:t>: </a:t>
            </a:r>
            <a:r>
              <a:rPr lang="ko-KR" altLang="en-US" dirty="0" err="1"/>
              <a:t>피연산자의</a:t>
            </a:r>
            <a:r>
              <a:rPr lang="ko-KR" altLang="en-US" dirty="0"/>
              <a:t> 수가 </a:t>
            </a:r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</a:t>
            </a:r>
            <a:r>
              <a:rPr lang="ko-KR" altLang="en-US" dirty="0"/>
              <a:t>연산자</a:t>
            </a:r>
            <a:r>
              <a:rPr lang="en-US" altLang="ko-KR" dirty="0"/>
              <a:t>: </a:t>
            </a:r>
            <a:r>
              <a:rPr lang="ko-KR" altLang="en-US" dirty="0"/>
              <a:t>연산자의 수가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  <a:p>
            <a:pPr>
              <a:lnSpc>
                <a:spcPct val="90000"/>
              </a:lnSpc>
            </a:pPr>
            <a:endParaRPr lang="ko-KR" altLang="en-US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ko-KR" altLang="en-US" dirty="0"/>
          </a:p>
          <a:p>
            <a:pPr>
              <a:lnSpc>
                <a:spcPct val="90000"/>
              </a:lnSpc>
            </a:pPr>
            <a:endParaRPr lang="ko-KR" altLang="en-US" dirty="0"/>
          </a:p>
          <a:p>
            <a:pPr>
              <a:lnSpc>
                <a:spcPct val="90000"/>
              </a:lnSpc>
            </a:pPr>
            <a:endParaRPr lang="ko-KR" altLang="en-US" dirty="0" smtClean="0"/>
          </a:p>
          <a:p>
            <a:pPr lvl="1">
              <a:lnSpc>
                <a:spcPct val="90000"/>
              </a:lnSpc>
            </a:pPr>
            <a:endParaRPr lang="ko-KR" alt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1123015" y="2047874"/>
            <a:ext cx="4314825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Century Schoolbook" panose="02040604050505020304" pitchFamily="18" charset="0"/>
                <a:ea typeface="굴림" pitchFamily="50" charset="-127"/>
              </a:rPr>
              <a:t>++x;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Century Schoolbook" panose="02040604050505020304" pitchFamily="18" charset="0"/>
                <a:ea typeface="굴림" pitchFamily="50" charset="-127"/>
              </a:rPr>
              <a:t>--y;</a:t>
            </a:r>
          </a:p>
        </p:txBody>
      </p:sp>
      <p:sp>
        <p:nvSpPr>
          <p:cNvPr id="537606" name="Rectangle 6"/>
          <p:cNvSpPr>
            <a:spLocks noChangeArrowheads="1"/>
          </p:cNvSpPr>
          <p:nvPr/>
        </p:nvSpPr>
        <p:spPr bwMode="auto">
          <a:xfrm>
            <a:off x="1123015" y="3686174"/>
            <a:ext cx="4314825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Century Schoolbook" panose="02040604050505020304" pitchFamily="18" charset="0"/>
                <a:ea typeface="굴림" pitchFamily="50" charset="-127"/>
              </a:rPr>
              <a:t>x + y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Century Schoolbook" panose="02040604050505020304" pitchFamily="18" charset="0"/>
                <a:ea typeface="굴림" pitchFamily="50" charset="-127"/>
              </a:rPr>
              <a:t>x - y</a:t>
            </a:r>
          </a:p>
        </p:txBody>
      </p:sp>
      <p:sp>
        <p:nvSpPr>
          <p:cNvPr id="537608" name="Rectangle 8"/>
          <p:cNvSpPr>
            <a:spLocks noChangeArrowheads="1"/>
          </p:cNvSpPr>
          <p:nvPr/>
        </p:nvSpPr>
        <p:spPr bwMode="auto">
          <a:xfrm>
            <a:off x="1123014" y="5449141"/>
            <a:ext cx="4314825" cy="4222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Century Schoolbook" panose="02040604050505020304" pitchFamily="18" charset="0"/>
                <a:ea typeface="굴림" pitchFamily="50" charset="-127"/>
              </a:rPr>
              <a:t>x ? y : z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0757" y="1422734"/>
            <a:ext cx="7737182" cy="51035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unsigned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num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십진수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: 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("%u", &amp;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num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unsigned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mask = 1 &lt;&lt; 7;   // mask = 10000000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이진수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: ");</a:t>
            </a:r>
          </a:p>
          <a:p>
            <a:pPr marL="0" indent="0">
              <a:buNone/>
            </a:pP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((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num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&amp; mask) == 0) ?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("0") :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("1");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mask = mask &gt;&gt; 1;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오른쪽으로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비트 이동한다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((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num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&amp; mask) == 0) ?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("0") :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("1");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mask = mask &gt;&gt; 1;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오른쪽으로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비트 이동한다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((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num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&amp; mask) == 0) ?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("0") :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("1");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mask = mask &gt;&gt; 1;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오른쪽으로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비트 이동한다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출력하기</a:t>
            </a:r>
          </a:p>
        </p:txBody>
      </p:sp>
    </p:spTree>
    <p:extLst>
      <p:ext uri="{BB962C8B-B14F-4D97-AF65-F5344CB8AC3E}">
        <p14:creationId xmlns:p14="http://schemas.microsoft.com/office/powerpoint/2010/main" val="132469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0757" y="1422734"/>
            <a:ext cx="7737182" cy="38846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Trebuchet MS"/>
              </a:rPr>
              <a:t>	((</a:t>
            </a:r>
            <a:r>
              <a:rPr lang="en-US" altLang="ko-KR" sz="1600" dirty="0" err="1">
                <a:latin typeface="Trebuchet MS"/>
              </a:rPr>
              <a:t>num</a:t>
            </a:r>
            <a:r>
              <a:rPr lang="en-US" altLang="ko-KR" sz="1600" dirty="0">
                <a:latin typeface="Trebuchet MS"/>
              </a:rPr>
              <a:t> &amp; mask) == 0) ? </a:t>
            </a:r>
            <a:r>
              <a:rPr lang="en-US" altLang="ko-KR" sz="1600" dirty="0" err="1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("0") : </a:t>
            </a:r>
            <a:r>
              <a:rPr lang="en-US" altLang="ko-KR" sz="1600" dirty="0" err="1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("1");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/>
              </a:rPr>
              <a:t>	mask = mask &gt;&gt; 1;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/>
              </a:rPr>
              <a:t>	((</a:t>
            </a:r>
            <a:r>
              <a:rPr lang="en-US" altLang="ko-KR" sz="1600" dirty="0" err="1">
                <a:latin typeface="Trebuchet MS"/>
              </a:rPr>
              <a:t>num</a:t>
            </a:r>
            <a:r>
              <a:rPr lang="en-US" altLang="ko-KR" sz="1600" dirty="0">
                <a:latin typeface="Trebuchet MS"/>
              </a:rPr>
              <a:t> &amp; mask) == 0) ? </a:t>
            </a:r>
            <a:r>
              <a:rPr lang="en-US" altLang="ko-KR" sz="1600" dirty="0" err="1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("0") : </a:t>
            </a:r>
            <a:r>
              <a:rPr lang="en-US" altLang="ko-KR" sz="1600" dirty="0" err="1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("1");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/>
              </a:rPr>
              <a:t>	mask = mask &gt;&gt; 1;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/>
              </a:rPr>
              <a:t>	((</a:t>
            </a:r>
            <a:r>
              <a:rPr lang="en-US" altLang="ko-KR" sz="1600" dirty="0" err="1">
                <a:latin typeface="Trebuchet MS"/>
              </a:rPr>
              <a:t>num</a:t>
            </a:r>
            <a:r>
              <a:rPr lang="en-US" altLang="ko-KR" sz="1600" dirty="0">
                <a:latin typeface="Trebuchet MS"/>
              </a:rPr>
              <a:t> &amp; mask) == 0) ? </a:t>
            </a:r>
            <a:r>
              <a:rPr lang="en-US" altLang="ko-KR" sz="1600" dirty="0" err="1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("0") : </a:t>
            </a:r>
            <a:r>
              <a:rPr lang="en-US" altLang="ko-KR" sz="1600" dirty="0" err="1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("1");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/>
              </a:rPr>
              <a:t>	mask = mask &gt;&gt; 1;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/>
              </a:rPr>
              <a:t>	((</a:t>
            </a:r>
            <a:r>
              <a:rPr lang="en-US" altLang="ko-KR" sz="1600" dirty="0" err="1">
                <a:latin typeface="Trebuchet MS"/>
              </a:rPr>
              <a:t>num</a:t>
            </a:r>
            <a:r>
              <a:rPr lang="en-US" altLang="ko-KR" sz="1600" dirty="0">
                <a:latin typeface="Trebuchet MS"/>
              </a:rPr>
              <a:t> &amp; mask) == 0) ? </a:t>
            </a:r>
            <a:r>
              <a:rPr lang="en-US" altLang="ko-KR" sz="1600" dirty="0" err="1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("0") : </a:t>
            </a:r>
            <a:r>
              <a:rPr lang="en-US" altLang="ko-KR" sz="1600" dirty="0" err="1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("1");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/>
              </a:rPr>
              <a:t>	mask = mask &gt;&gt; 1;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/>
              </a:rPr>
              <a:t>	((</a:t>
            </a:r>
            <a:r>
              <a:rPr lang="en-US" altLang="ko-KR" sz="1600" dirty="0" err="1">
                <a:latin typeface="Trebuchet MS"/>
              </a:rPr>
              <a:t>num</a:t>
            </a:r>
            <a:r>
              <a:rPr lang="en-US" altLang="ko-KR" sz="1600" dirty="0">
                <a:latin typeface="Trebuchet MS"/>
              </a:rPr>
              <a:t> &amp; mask) == 0) ? </a:t>
            </a:r>
            <a:r>
              <a:rPr lang="en-US" altLang="ko-KR" sz="1600" dirty="0" err="1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("0") : </a:t>
            </a:r>
            <a:r>
              <a:rPr lang="en-US" altLang="ko-KR" sz="1600" dirty="0" err="1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("1");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/>
              </a:rPr>
              <a:t>	</a:t>
            </a:r>
            <a:r>
              <a:rPr lang="en-US" altLang="ko-KR" sz="1600" dirty="0" err="1">
                <a:latin typeface="Trebuchet MS"/>
              </a:rPr>
              <a:t>printf</a:t>
            </a:r>
            <a:r>
              <a:rPr lang="en-US" altLang="ko-KR" sz="1600" dirty="0">
                <a:latin typeface="Trebuchet MS"/>
              </a:rPr>
              <a:t>("\n");</a:t>
            </a:r>
          </a:p>
          <a:p>
            <a:pPr marL="0" indent="0">
              <a:buNone/>
            </a:pPr>
            <a:endParaRPr lang="en-US" altLang="ko-KR" sz="1600" dirty="0">
              <a:latin typeface="Trebuchet MS"/>
            </a:endParaRPr>
          </a:p>
          <a:p>
            <a:pPr marL="0" indent="0">
              <a:buNone/>
            </a:pPr>
            <a:r>
              <a:rPr lang="en-US" altLang="ko-KR" sz="1600" dirty="0">
                <a:latin typeface="Trebuchet MS"/>
              </a:rPr>
              <a:t>	return 0;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출력하기</a:t>
            </a:r>
          </a:p>
        </p:txBody>
      </p:sp>
    </p:spTree>
    <p:extLst>
      <p:ext uri="{BB962C8B-B14F-4D97-AF65-F5344CB8AC3E}">
        <p14:creationId xmlns:p14="http://schemas.microsoft.com/office/powerpoint/2010/main" val="3544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XOR</a:t>
            </a:r>
            <a:r>
              <a:rPr lang="ko-KR" altLang="en-US" dirty="0" smtClean="0"/>
              <a:t>를 이용한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문자를 암호화하기 위해서는 </a:t>
            </a:r>
            <a:r>
              <a:rPr lang="en-US" altLang="ko-KR" dirty="0"/>
              <a:t>x=</a:t>
            </a:r>
            <a:r>
              <a:rPr lang="en-US" altLang="ko-KR" dirty="0" err="1"/>
              <a:t>x^key</a:t>
            </a:r>
            <a:r>
              <a:rPr lang="en-US" altLang="ko-KR" dirty="0"/>
              <a:t>;</a:t>
            </a:r>
            <a:r>
              <a:rPr lang="ko-KR" altLang="en-US" dirty="0"/>
              <a:t>하면 된다</a:t>
            </a:r>
            <a:r>
              <a:rPr lang="en-US" altLang="ko-KR" dirty="0"/>
              <a:t>. </a:t>
            </a:r>
            <a:r>
              <a:rPr lang="ko-KR" altLang="en-US" dirty="0" err="1"/>
              <a:t>복호화도</a:t>
            </a:r>
            <a:r>
              <a:rPr lang="ko-KR" altLang="en-US" dirty="0"/>
              <a:t> </a:t>
            </a:r>
            <a:r>
              <a:rPr lang="en-US" altLang="ko-KR" dirty="0"/>
              <a:t>x=</a:t>
            </a:r>
            <a:r>
              <a:rPr lang="en-US" altLang="ko-KR" dirty="0" err="1"/>
              <a:t>x^key</a:t>
            </a:r>
            <a:r>
              <a:rPr lang="en-US" altLang="ko-KR" dirty="0"/>
              <a:t>;</a:t>
            </a:r>
            <a:r>
              <a:rPr lang="ko-KR" altLang="en-US" dirty="0"/>
              <a:t>하면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1413861" y="2859740"/>
            <a:ext cx="3581401" cy="2547323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1750022" y="3203761"/>
            <a:ext cx="2327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암호화된 문자</a:t>
            </a:r>
            <a:r>
              <a:rPr lang="en-US" altLang="ko-KR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=?</a:t>
            </a:r>
          </a:p>
          <a:p>
            <a:r>
              <a:rPr lang="ko-KR" altLang="en-US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원래의 데이터</a:t>
            </a:r>
            <a:r>
              <a:rPr lang="en-US" altLang="ko-KR" dirty="0">
                <a:solidFill>
                  <a:schemeClr val="bg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=a</a:t>
            </a:r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0896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0757" y="1422734"/>
            <a:ext cx="7737182" cy="51394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char data = 'a'; 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char key = 0xff;</a:t>
            </a:r>
          </a:p>
          <a:p>
            <a:pPr marL="0" indent="0">
              <a:buNone/>
            </a:pP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char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encrpted_data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encrpted_data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data ^ key;</a:t>
            </a:r>
          </a:p>
          <a:p>
            <a:pPr marL="0" indent="0">
              <a:buNone/>
            </a:pP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암호화된 문자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=%c \n",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encrpted_data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char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orig_data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orig_data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encrpted_data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^ key;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원래의 데이터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=%c\n",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orig_data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XOR</a:t>
            </a:r>
            <a:r>
              <a:rPr lang="ko-KR" altLang="en-US" dirty="0"/>
              <a:t>를 이용한 암호화</a:t>
            </a:r>
          </a:p>
        </p:txBody>
      </p:sp>
    </p:spTree>
    <p:extLst>
      <p:ext uri="{BB962C8B-B14F-4D97-AF65-F5344CB8AC3E}">
        <p14:creationId xmlns:p14="http://schemas.microsoft.com/office/powerpoint/2010/main" val="176267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r>
              <a:rPr lang="en-US" altLang="ko-KR" dirty="0"/>
              <a:t>(type conversion)</a:t>
            </a:r>
            <a:r>
              <a:rPr lang="ko-KR" altLang="en-US" dirty="0"/>
              <a:t>이란 실행 중에 데이터의 타입을 변경하는 것이다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70" y="2552700"/>
            <a:ext cx="4953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956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형변환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연산시에 데이터의 유형이 변환되는 것</a:t>
            </a:r>
          </a:p>
        </p:txBody>
      </p:sp>
      <p:grpSp>
        <p:nvGrpSpPr>
          <p:cNvPr id="561164" name="Group 12"/>
          <p:cNvGrpSpPr>
            <a:grpSpLocks/>
          </p:cNvGrpSpPr>
          <p:nvPr/>
        </p:nvGrpSpPr>
        <p:grpSpPr bwMode="auto">
          <a:xfrm>
            <a:off x="7566025" y="4710113"/>
            <a:ext cx="1082675" cy="1290637"/>
            <a:chOff x="3208" y="1586"/>
            <a:chExt cx="1395" cy="1617"/>
          </a:xfrm>
        </p:grpSpPr>
        <p:sp>
          <p:nvSpPr>
            <p:cNvPr id="561165" name="Freeform 1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66" name="Freeform 1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67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68" name="Freeform 1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69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0" name="Freeform 1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1" name="Freeform 1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2" name="Freeform 2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3" name="Freeform 2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4" name="Freeform 2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5" name="Freeform 2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6" name="Freeform 2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7" name="Freeform 2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8" name="Freeform 2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9" name="Freeform 2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0" name="Freeform 2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1" name="Freeform 2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2" name="Freeform 3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3" name="Freeform 3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4" name="Freeform 3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5" name="Freeform 3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6" name="Freeform 3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7" name="Freeform 3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8" name="Freeform 3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9" name="Freeform 3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0" name="Freeform 3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1" name="Freeform 3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2" name="Freeform 4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3" name="Freeform 4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4" name="Freeform 4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5" name="Freeform 4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6" name="Freeform 4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7" name="Freeform 4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61198" name="AutoShape 46"/>
          <p:cNvSpPr>
            <a:spLocks noChangeArrowheads="1"/>
          </p:cNvSpPr>
          <p:nvPr/>
        </p:nvSpPr>
        <p:spPr bwMode="auto">
          <a:xfrm>
            <a:off x="6646863" y="3036888"/>
            <a:ext cx="1855787" cy="1635125"/>
          </a:xfrm>
          <a:prstGeom prst="wedgeEllipseCallout">
            <a:avLst>
              <a:gd name="adj1" fmla="val 36741"/>
              <a:gd name="adj2" fmla="val 4863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자동으로 변환되기도 하고 사용자가 바꾸어 주기도 하죠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01" y="2649992"/>
            <a:ext cx="5638800" cy="242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98" grpId="0" uiExpand="1" build="allAtOnce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대입 연산시의 자동적인 형변환</a:t>
            </a:r>
          </a:p>
        </p:txBody>
      </p:sp>
      <p:sp>
        <p:nvSpPr>
          <p:cNvPr id="56218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올림 변환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874713" y="2213769"/>
            <a:ext cx="7493000" cy="827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fr-FR" altLang="ko-KR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double</a:t>
            </a:r>
            <a:r>
              <a:rPr kumimoji="1" lang="fr-FR" altLang="ko-KR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f;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fr-FR" altLang="ko-KR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f = 10 </a:t>
            </a:r>
            <a:r>
              <a:rPr kumimoji="1" lang="fr-FR" altLang="ko-KR" dirty="0" smtClean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;</a:t>
            </a:r>
            <a:r>
              <a:rPr kumimoji="1" lang="fr-FR" altLang="ko-KR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	   </a:t>
            </a:r>
            <a:r>
              <a:rPr kumimoji="1" lang="fr-FR" altLang="ko-KR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en-US" altLang="ko-KR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f</a:t>
            </a:r>
            <a:r>
              <a:rPr kumimoji="1" lang="ko-KR" altLang="en-US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에는 </a:t>
            </a:r>
            <a:r>
              <a:rPr kumimoji="1" lang="en-US" altLang="ko-KR" dirty="0" smtClean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10.0</a:t>
            </a:r>
            <a:r>
              <a:rPr kumimoji="1" lang="ko-KR" altLang="en-US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이 저장된다</a:t>
            </a:r>
            <a:r>
              <a:rPr kumimoji="1" lang="en-US" altLang="ko-KR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.</a:t>
            </a:r>
          </a:p>
        </p:txBody>
      </p:sp>
      <p:sp>
        <p:nvSpPr>
          <p:cNvPr id="562182" name="Rectangle 6"/>
          <p:cNvSpPr>
            <a:spLocks noChangeArrowheads="1"/>
          </p:cNvSpPr>
          <p:nvPr/>
        </p:nvSpPr>
        <p:spPr bwMode="auto">
          <a:xfrm>
            <a:off x="727075" y="2817813"/>
            <a:ext cx="82121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</a:pPr>
            <a:endParaRPr kumimoji="1" lang="ko-KR" altLang="en-US" sz="2000" dirty="0">
              <a:latin typeface="Comic Sans MS" pitchFamily="66" charset="0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00" y="3421857"/>
            <a:ext cx="3305175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대입 연산시의 자동적인 형변환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내림변환</a:t>
            </a:r>
            <a:endParaRPr lang="ko-KR" altLang="en-US" dirty="0"/>
          </a:p>
        </p:txBody>
      </p:sp>
      <p:sp>
        <p:nvSpPr>
          <p:cNvPr id="562183" name="Rectangle 7"/>
          <p:cNvSpPr>
            <a:spLocks noChangeArrowheads="1"/>
          </p:cNvSpPr>
          <p:nvPr/>
        </p:nvSpPr>
        <p:spPr bwMode="auto">
          <a:xfrm>
            <a:off x="942848" y="2494102"/>
            <a:ext cx="7493000" cy="827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i;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 = 3.141592;            </a:t>
            </a:r>
            <a:r>
              <a:rPr kumimoji="1" lang="en-US" altLang="ko-KR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i</a:t>
            </a:r>
            <a:r>
              <a:rPr kumimoji="1" lang="ko-KR" altLang="en-US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에는 </a:t>
            </a:r>
            <a:r>
              <a:rPr kumimoji="1" lang="en-US" altLang="ko-KR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3</a:t>
            </a:r>
            <a:r>
              <a:rPr kumimoji="1" lang="ko-KR" altLang="en-US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이 저장된다</a:t>
            </a:r>
            <a:r>
              <a:rPr kumimoji="1" lang="en-US" altLang="ko-KR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.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ko-KR" altLang="en-US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25" y="3407708"/>
            <a:ext cx="33623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0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1136650" y="1044241"/>
            <a:ext cx="7775575" cy="36274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char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c;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i;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float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f;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c = 10000;  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내림 변환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 = 1.23456 + 10;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내림 변환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f = 10 + 20;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올림 변환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"c = %d, i = %d, f = %f 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c, i, f); </a:t>
            </a:r>
            <a:b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</a:b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 </a:t>
            </a:r>
            <a:r>
              <a:rPr kumimoji="1" lang="en-US" altLang="ko-KR" sz="1600">
                <a:solidFill>
                  <a:srgbClr val="0000CC"/>
                </a:solidFill>
                <a:latin typeface="Trebuchet MS" panose="020B0603020202020204" pitchFamily="34" charset="0"/>
                <a:ea typeface="굴림" pitchFamily="50" charset="-127"/>
              </a:rPr>
              <a:t>r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90700" y="4340157"/>
            <a:ext cx="7161036" cy="2326589"/>
            <a:chOff x="1264444" y="1662113"/>
            <a:chExt cx="4895850" cy="3916362"/>
          </a:xfrm>
        </p:grpSpPr>
        <p:sp>
          <p:nvSpPr>
            <p:cNvPr id="53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올림 변환과 내림 변환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15482" y="5763036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Lucida Calligraphy" pitchFamily="66" charset="0"/>
                <a:ea typeface="굴림" pitchFamily="50" charset="-127"/>
              </a:rPr>
              <a:t>c=16, i=11, f=30.000000</a:t>
            </a:r>
            <a:endParaRPr lang="en-US" altLang="ko-KR" sz="1600" b="1" dirty="0">
              <a:solidFill>
                <a:schemeClr val="bg1"/>
              </a:solidFill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17581" y="4617361"/>
            <a:ext cx="5964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c:\...\convert1.c(10) : warning C4305: '=' : '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에서 </a:t>
            </a:r>
            <a:r>
              <a:rPr lang="en-US" altLang="ko-KR" sz="1600" dirty="0">
                <a:solidFill>
                  <a:schemeClr val="bg1"/>
                </a:solidFill>
              </a:rPr>
              <a:t>'char'(</a:t>
            </a:r>
            <a:r>
              <a:rPr lang="ko-KR" altLang="en-US" sz="1600" dirty="0" err="1">
                <a:solidFill>
                  <a:schemeClr val="bg1"/>
                </a:solidFill>
              </a:rPr>
              <a:t>으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로 잘립니다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17581" y="5093137"/>
            <a:ext cx="635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c:\...\convert1.c(11) : warning C4244: '=' : 'double'</a:t>
            </a:r>
            <a:r>
              <a:rPr lang="ko-KR" altLang="en-US" sz="1600" dirty="0">
                <a:solidFill>
                  <a:schemeClr val="bg1"/>
                </a:solidFill>
              </a:rPr>
              <a:t>에서 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'(</a:t>
            </a:r>
            <a:r>
              <a:rPr lang="ko-KR" altLang="en-US" sz="1600" dirty="0" err="1">
                <a:solidFill>
                  <a:schemeClr val="bg1"/>
                </a:solidFill>
              </a:rPr>
              <a:t>으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로 변환하면서 데이터가 손실될 수 있습니다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정수 연산시의 자동적인 형변환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정수 연산시 </a:t>
            </a:r>
            <a:r>
              <a:rPr lang="en-US" altLang="ko-KR"/>
              <a:t>char</a:t>
            </a:r>
            <a:r>
              <a:rPr lang="ko-KR" altLang="en-US"/>
              <a:t>형이나 </a:t>
            </a:r>
            <a:r>
              <a:rPr lang="en-US" altLang="ko-KR"/>
              <a:t>short</a:t>
            </a:r>
            <a:r>
              <a:rPr lang="ko-KR" altLang="en-US"/>
              <a:t>형의 경우</a:t>
            </a:r>
            <a:r>
              <a:rPr lang="en-US" altLang="ko-KR"/>
              <a:t>, </a:t>
            </a:r>
            <a:r>
              <a:rPr lang="ko-KR" altLang="en-US"/>
              <a:t>자동적으로 </a:t>
            </a:r>
            <a:r>
              <a:rPr lang="en-US" altLang="ko-KR"/>
              <a:t>int</a:t>
            </a:r>
            <a:r>
              <a:rPr lang="ko-KR" altLang="en-US"/>
              <a:t>형으로 변환하여 계산한다</a:t>
            </a:r>
            <a:r>
              <a:rPr lang="en-US" altLang="ko-KR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7" y="3050239"/>
            <a:ext cx="6821255" cy="2427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수식</a:t>
            </a:r>
            <a:r>
              <a:rPr lang="en-US" altLang="ko-KR" dirty="0" smtClean="0"/>
              <a:t>(expression)</a:t>
            </a:r>
            <a:r>
              <a:rPr lang="ko-KR" altLang="en-US" dirty="0" smtClean="0"/>
              <a:t>이란 어떻게 정의되는가</a:t>
            </a:r>
            <a:r>
              <a:rPr lang="en-US" altLang="ko-KR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상수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도 수식이라고 할 수 있는가</a:t>
            </a:r>
            <a:r>
              <a:rPr lang="en-US" altLang="ko-KR" dirty="0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아래의 수식에서 </a:t>
            </a:r>
            <a:r>
              <a:rPr lang="ko-KR" altLang="en-US" dirty="0" err="1" smtClean="0"/>
              <a:t>피연산자와</a:t>
            </a:r>
            <a:r>
              <a:rPr lang="ko-KR" altLang="en-US" dirty="0" smtClean="0"/>
              <a:t> 연산자를 구분하여 보라</a:t>
            </a:r>
            <a:r>
              <a:rPr lang="en-US" altLang="ko-KR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	y = 10 + 20;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연산자를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이항 연산자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연산자로 나누는 기준은 무엇인가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22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4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수식에서의 자동적인 형변환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서로 다른 자료형이 혼합하여 사용되는 경우</a:t>
            </a:r>
            <a:r>
              <a:rPr lang="en-US" altLang="ko-KR"/>
              <a:t>, </a:t>
            </a:r>
            <a:r>
              <a:rPr lang="ko-KR" altLang="en-US"/>
              <a:t>더 큰 자료형으로 통일된다</a:t>
            </a:r>
            <a:r>
              <a:rPr lang="en-US" altLang="ko-KR"/>
              <a:t>.</a:t>
            </a:r>
          </a:p>
        </p:txBody>
      </p:sp>
      <p:pic>
        <p:nvPicPr>
          <p:cNvPr id="564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48" y="2790825"/>
            <a:ext cx="70866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명시적인 형변환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037864"/>
            <a:ext cx="8153400" cy="1883653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/>
        </p:nvSpPr>
        <p:spPr bwMode="auto">
          <a:xfrm>
            <a:off x="2364839" y="4753446"/>
            <a:ext cx="629284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936196" y="4753446"/>
            <a:ext cx="42864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079123" y="4553167"/>
            <a:ext cx="798464" cy="7207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 smtClean="0">
                <a:solidFill>
                  <a:sysClr val="windowText" lastClr="000000"/>
                </a:solidFill>
                <a:latin typeface="Lucida Calligraphy" pitchFamily="66" charset="0"/>
                <a:ea typeface="굴림" pitchFamily="50" charset="-127"/>
              </a:rPr>
              <a:t>1.23456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2565480" y="4918546"/>
            <a:ext cx="428643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1936196" y="4922441"/>
            <a:ext cx="629284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341" y="5032846"/>
            <a:ext cx="18473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57509" y="4721822"/>
            <a:ext cx="1779684" cy="692023"/>
            <a:chOff x="3425030" y="4721823"/>
            <a:chExt cx="1198564" cy="520446"/>
          </a:xfrm>
        </p:grpSpPr>
        <p:sp>
          <p:nvSpPr>
            <p:cNvPr id="15" name="오른쪽 화살표 14"/>
            <p:cNvSpPr/>
            <p:nvPr/>
          </p:nvSpPr>
          <p:spPr bwMode="auto">
            <a:xfrm>
              <a:off x="3425030" y="4721823"/>
              <a:ext cx="1198564" cy="520446"/>
            </a:xfrm>
            <a:prstGeom prst="rightArrow">
              <a:avLst>
                <a:gd name="adj1" fmla="val 68544"/>
                <a:gd name="adj2" fmla="val 50000"/>
              </a:avLst>
            </a:prstGeom>
            <a:solidFill>
              <a:srgbClr val="FFEF66">
                <a:alpha val="5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6286" y="4836688"/>
              <a:ext cx="436364" cy="2777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kern="0" dirty="0" smtClean="0">
                  <a:solidFill>
                    <a:srgbClr val="FF0000"/>
                  </a:solidFill>
                  <a:latin typeface="Comic Sans MS"/>
                </a:rPr>
                <a:t>(</a:t>
              </a:r>
              <a:r>
                <a:rPr lang="en-US" altLang="ko-KR" kern="0" dirty="0" err="1" smtClean="0">
                  <a:solidFill>
                    <a:srgbClr val="FF0000"/>
                  </a:solidFill>
                  <a:latin typeface="Comic Sans MS"/>
                </a:rPr>
                <a:t>int</a:t>
              </a:r>
              <a:r>
                <a:rPr lang="en-US" altLang="ko-KR" kern="0" dirty="0" smtClean="0">
                  <a:solidFill>
                    <a:srgbClr val="FF0000"/>
                  </a:solidFill>
                  <a:latin typeface="Comic Sans MS"/>
                </a:rPr>
                <a:t>)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omic Sans MS"/>
              </a:endParaRPr>
            </a:p>
          </p:txBody>
        </p:sp>
      </p:grpSp>
      <p:sp>
        <p:nvSpPr>
          <p:cNvPr id="18" name="Freeform 5"/>
          <p:cNvSpPr>
            <a:spLocks/>
          </p:cNvSpPr>
          <p:nvPr/>
        </p:nvSpPr>
        <p:spPr bwMode="auto">
          <a:xfrm>
            <a:off x="6123254" y="4816164"/>
            <a:ext cx="629284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5694611" y="4816164"/>
            <a:ext cx="42864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5837538" y="4615885"/>
            <a:ext cx="798464" cy="7207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  <a:ea typeface="굴림" pitchFamily="50" charset="-127"/>
              </a:rPr>
              <a:t>1.23456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6323895" y="4981264"/>
            <a:ext cx="428643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5694611" y="4985159"/>
            <a:ext cx="629284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81756" y="5095564"/>
            <a:ext cx="18473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94611" y="4615885"/>
            <a:ext cx="1107145" cy="1107145"/>
            <a:chOff x="8066552" y="3238500"/>
            <a:chExt cx="1107145" cy="1107145"/>
          </a:xfrm>
        </p:grpSpPr>
        <p:pic>
          <p:nvPicPr>
            <p:cNvPr id="547842" name="Picture 2" descr="C:\Users\sec\AppData\Local\Microsoft\Windows\Temporary Internet Files\Content.IE5\48KCO4U9\MC90044131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552" y="3238500"/>
              <a:ext cx="1107145" cy="1107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467725" y="3607406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803275" y="1460781"/>
            <a:ext cx="7766050" cy="443799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&gt;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main(void)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double f;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f = 5 / 4; 			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("%f\n", f);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f = (double)5/ 4; 		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("%f\n", f);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f = 5.0 / 4; 		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("%f\n", f);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1123950" y="1757082"/>
            <a:ext cx="7766050" cy="337969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f = (double)5/ (double)4; 	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("%f\n", f);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= 1.3 + 1.8; 		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("%d\n",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);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= (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)1.3+ (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)1.8; 		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("%d\n",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);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return 0;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}</a:t>
            </a:r>
            <a:endParaRPr kumimoji="1" lang="ko-KR" altLang="en-US" sz="1600" dirty="0">
              <a:latin typeface="Trebuchet MS" panose="020B0603020202020204" pitchFamily="34" charset="0"/>
              <a:ea typeface="굴림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98355" y="3863114"/>
            <a:ext cx="3581401" cy="2547323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5434516" y="4207135"/>
            <a:ext cx="23272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1.000000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1.250000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1.250000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1.250000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66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우선 순위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어떤 연산자를 먼저 계산할 것인지에 대한 규칙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64" y="2584450"/>
            <a:ext cx="5097462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0" y="2806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06" name="_x98002184" descr="EMB0000096c30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67" y="3260119"/>
            <a:ext cx="2049462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85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우선 순위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0" y="-1381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0135" name="Rectangle 311"/>
          <p:cNvSpPr>
            <a:spLocks noChangeArrowheads="1"/>
          </p:cNvSpPr>
          <p:nvPr/>
        </p:nvSpPr>
        <p:spPr bwMode="auto">
          <a:xfrm>
            <a:off x="0" y="8239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30" y="1588790"/>
            <a:ext cx="6772835" cy="4733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0" y="-1381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0135" name="Rectangle 311"/>
          <p:cNvSpPr>
            <a:spLocks noChangeArrowheads="1"/>
          </p:cNvSpPr>
          <p:nvPr/>
        </p:nvSpPr>
        <p:spPr bwMode="auto">
          <a:xfrm>
            <a:off x="0" y="8239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32" y="582706"/>
            <a:ext cx="7092053" cy="59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우선 순위의 일반적인 지침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콤마 </a:t>
            </a:r>
            <a:r>
              <a:rPr lang="en-US" altLang="ko-KR"/>
              <a:t>&lt; </a:t>
            </a:r>
            <a:r>
              <a:rPr lang="ko-KR" altLang="en-US"/>
              <a:t>대입 </a:t>
            </a:r>
            <a:r>
              <a:rPr lang="en-US" altLang="ko-KR"/>
              <a:t>&lt; </a:t>
            </a:r>
            <a:r>
              <a:rPr lang="ko-KR" altLang="en-US"/>
              <a:t>논리 </a:t>
            </a:r>
            <a:r>
              <a:rPr lang="en-US" altLang="ko-KR"/>
              <a:t>&lt; </a:t>
            </a:r>
            <a:r>
              <a:rPr lang="ko-KR" altLang="en-US"/>
              <a:t>관계 </a:t>
            </a:r>
            <a:r>
              <a:rPr lang="en-US" altLang="ko-KR"/>
              <a:t>&lt; </a:t>
            </a:r>
            <a:r>
              <a:rPr lang="ko-KR" altLang="en-US"/>
              <a:t>산술 </a:t>
            </a:r>
            <a:r>
              <a:rPr lang="en-US" altLang="ko-KR"/>
              <a:t>&lt; </a:t>
            </a:r>
            <a:r>
              <a:rPr lang="ko-KR" altLang="en-US"/>
              <a:t>단항 </a:t>
            </a:r>
          </a:p>
          <a:p>
            <a:r>
              <a:rPr lang="ko-KR" altLang="en-US"/>
              <a:t>괄호 연산자는 가장 우선순위가 높다</a:t>
            </a:r>
            <a:r>
              <a:rPr lang="en-US" altLang="ko-KR"/>
              <a:t>. </a:t>
            </a:r>
          </a:p>
          <a:p>
            <a:r>
              <a:rPr lang="ko-KR" altLang="en-US"/>
              <a:t>모든 단항 연산자들은 이항 연산자들보다 우선순위가 높다</a:t>
            </a:r>
            <a:r>
              <a:rPr lang="en-US" altLang="ko-KR"/>
              <a:t>. </a:t>
            </a:r>
          </a:p>
          <a:p>
            <a:r>
              <a:rPr lang="ko-KR" altLang="en-US"/>
              <a:t>콤마 연산자를 제외하고는 대입 연산자가 가장 우선순위가 낮다</a:t>
            </a:r>
            <a:r>
              <a:rPr lang="en-US" altLang="ko-KR"/>
              <a:t>. </a:t>
            </a:r>
          </a:p>
          <a:p>
            <a:r>
              <a:rPr lang="ko-KR" altLang="en-US"/>
              <a:t>연산자들의 우선 순위가 생각나지 않으면 괄호를 이용 </a:t>
            </a:r>
          </a:p>
          <a:p>
            <a:pPr lvl="1"/>
            <a:r>
              <a:rPr lang="en-US" altLang="ko-KR"/>
              <a:t>( x &lt;= 10 ) &amp;&amp; ( y &gt;= 20 ) </a:t>
            </a:r>
          </a:p>
          <a:p>
            <a:r>
              <a:rPr lang="ko-KR" altLang="en-US"/>
              <a:t>관계 연산자나 논리 연산자는 산술 연산자보다 우선순위가 낮다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x + 2 == y + 3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결합 규칙</a:t>
            </a:r>
          </a:p>
        </p:txBody>
      </p:sp>
      <p:sp>
        <p:nvSpPr>
          <p:cNvPr id="59187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만약 같은 우선순위를 가지는 연산자들이 여러 개가 있으면 어떤 것을 먼저 수행하여야 하는가의 규칙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58" y="3003176"/>
            <a:ext cx="5353050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결합규칙의 예</a:t>
            </a:r>
            <a:endParaRPr lang="ko-KR" altLang="en-US" dirty="0"/>
          </a:p>
        </p:txBody>
      </p:sp>
      <p:pic>
        <p:nvPicPr>
          <p:cNvPr id="588801" name="_x236778296" descr="EMB000013c824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43075"/>
            <a:ext cx="6496483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29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산술 연산자</a:t>
            </a:r>
          </a:p>
        </p:txBody>
      </p:sp>
      <p:sp>
        <p:nvSpPr>
          <p:cNvPr id="545958" name="Rectangle 16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산술 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컴퓨터의 가장 기본적인 연산</a:t>
            </a:r>
            <a:endParaRPr lang="en-US" altLang="ko-KR" dirty="0" smtClean="0"/>
          </a:p>
          <a:p>
            <a:r>
              <a:rPr lang="ko-KR" altLang="en-US" dirty="0" smtClean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 등의 사칙 연산을 수행하는 연산자</a:t>
            </a:r>
            <a:r>
              <a:rPr lang="en-US" altLang="ko-KR" dirty="0"/>
              <a:t> 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45953" name="Rectangle 161"/>
          <p:cNvSpPr>
            <a:spLocks noChangeArrowheads="1"/>
          </p:cNvSpPr>
          <p:nvPr/>
        </p:nvSpPr>
        <p:spPr bwMode="auto">
          <a:xfrm>
            <a:off x="0" y="4729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545959" name="Rectangle 16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" y="3252507"/>
            <a:ext cx="84105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3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154111" y="1090703"/>
            <a:ext cx="7756525" cy="499099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{ </a:t>
            </a:r>
          </a:p>
          <a:p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바탕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바탕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 x=0, y=0;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바탕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 result;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       result = 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  <a:ea typeface="바탕"/>
              </a:rPr>
              <a:t>2 &gt; 3 || 6 &gt; 7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바탕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바탕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, result);</a:t>
            </a:r>
          </a:p>
          <a:p>
            <a:endParaRPr lang="en-US" altLang="ko-KR" sz="1600" dirty="0" smtClean="0">
              <a:solidFill>
                <a:srgbClr val="000000"/>
              </a:solidFill>
              <a:latin typeface="Trebuchet MS"/>
              <a:ea typeface="바탕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바탕"/>
              </a:rPr>
              <a:t>       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result = 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  <a:ea typeface="바탕"/>
              </a:rPr>
              <a:t>2 || 3 &amp;&amp; 3 &gt; 2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바탕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바탕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, result);</a:t>
            </a:r>
          </a:p>
          <a:p>
            <a:endParaRPr lang="en-US" altLang="ko-KR" sz="1600" dirty="0" smtClean="0">
              <a:solidFill>
                <a:srgbClr val="000000"/>
              </a:solidFill>
              <a:latin typeface="Trebuchet MS"/>
              <a:ea typeface="바탕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바탕"/>
              </a:rPr>
              <a:t>       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  <a:ea typeface="바탕"/>
              </a:rPr>
              <a:t>result = x = y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바탕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바탕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, result);</a:t>
            </a:r>
          </a:p>
          <a:p>
            <a:endParaRPr lang="en-US" altLang="ko-KR" sz="1600" dirty="0" smtClean="0">
              <a:solidFill>
                <a:srgbClr val="000000"/>
              </a:solidFill>
              <a:latin typeface="Trebuchet MS"/>
              <a:ea typeface="바탕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바탕"/>
              </a:rPr>
              <a:t>       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result =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  <a:ea typeface="바탕"/>
              </a:rPr>
              <a:t> - ++x + y--;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바탕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바탕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, result);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/>
                <a:ea typeface="돋움체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바탕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바탕"/>
              </a:rPr>
              <a:t>;</a:t>
            </a:r>
          </a:p>
          <a:p>
            <a:r>
              <a:rPr kumimoji="1" lang="en-US" altLang="ko-KR" sz="1600" dirty="0">
                <a:solidFill>
                  <a:srgbClr val="000000"/>
                </a:solidFill>
                <a:latin typeface="Trebuchet MS"/>
                <a:ea typeface="바탕"/>
              </a:rPr>
              <a:t>}</a:t>
            </a:r>
            <a:endParaRPr kumimoji="1" lang="ko-KR" altLang="en-US" sz="1600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777900" y="3873612"/>
            <a:ext cx="1892649" cy="2708565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92539" y="4323455"/>
            <a:ext cx="389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solidFill>
                  <a:schemeClr val="bg1"/>
                </a:solidFill>
              </a:rPr>
              <a:t>0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-1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연산자 중에서 가장 우선 순위가 낮은 연산자는 무엇인가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논리 연산자인 </a:t>
            </a:r>
            <a:r>
              <a:rPr lang="en-US" altLang="ko-KR" smtClean="0"/>
              <a:t>&amp;&amp;</a:t>
            </a:r>
            <a:r>
              <a:rPr lang="ko-KR" altLang="en-US" smtClean="0"/>
              <a:t>과 </a:t>
            </a:r>
            <a:r>
              <a:rPr lang="en-US" altLang="ko-KR" smtClean="0"/>
              <a:t>|| </a:t>
            </a:r>
            <a:r>
              <a:rPr lang="ko-KR" altLang="en-US" smtClean="0"/>
              <a:t>중에서 우선 순위가 더 높은 연산자는 무엇인가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단항 연산자와 이항 연산자 중에서 어떤 연산자가 더 우선 순위가 높은가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관계 연산자와 산술 연산자 중에서 어떤 연산자가 더 우선 순위가 높은가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7349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5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/>
              <a:t> </a:t>
            </a:r>
            <a:r>
              <a:rPr lang="en-US" altLang="ko-KR" dirty="0" smtClean="0"/>
              <a:t>project: </a:t>
            </a:r>
            <a:r>
              <a:rPr lang="ko-KR" altLang="en-US" dirty="0"/>
              <a:t>화씨 온도를 섭씨로 바꾸기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화씨 </a:t>
            </a:r>
            <a:r>
              <a:rPr lang="ko-KR" altLang="en-US" dirty="0" smtClean="0"/>
              <a:t>온도를 섭씨 </a:t>
            </a:r>
            <a:r>
              <a:rPr lang="ko-KR" altLang="en-US" dirty="0"/>
              <a:t>온도로 바꾸는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80" y="2570147"/>
            <a:ext cx="2886075" cy="2876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29" y="2687323"/>
            <a:ext cx="3381375" cy="885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141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81406" y="1234475"/>
            <a:ext cx="7626350" cy="393414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/>
                <a:ea typeface="돋움체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돋움체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돋움체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f_temp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c_temp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돋움체"/>
              </a:rPr>
              <a:t>화씨온도를 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"%lf"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f_temp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);</a:t>
            </a:r>
          </a:p>
          <a:p>
            <a:pPr marL="0" indent="0">
              <a:buNone/>
            </a:pPr>
            <a:r>
              <a:rPr lang="nl-NL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c_temp = 5 / 9 * (f_temp - 32);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돋움체"/>
              </a:rPr>
              <a:t>섭씨온도는 </a:t>
            </a:r>
            <a:r>
              <a:rPr lang="en-US" altLang="ko-KR" sz="1600" dirty="0">
                <a:solidFill>
                  <a:srgbClr val="A31515"/>
                </a:solidFill>
                <a:latin typeface="Trebuchet MS"/>
                <a:ea typeface="돋움체"/>
              </a:rPr>
              <a:t>%f</a:t>
            </a:r>
            <a:r>
              <a:rPr lang="ko-KR" altLang="en-US" sz="1600" dirty="0">
                <a:solidFill>
                  <a:srgbClr val="A31515"/>
                </a:solidFill>
                <a:latin typeface="Trebuchet MS"/>
                <a:ea typeface="돋움체"/>
              </a:rPr>
              <a:t>입니다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돋움체"/>
              </a:rPr>
              <a:t>c_temp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돋움체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돋움체"/>
              </a:rPr>
              <a:t>}</a:t>
            </a:r>
            <a:endParaRPr lang="ko-KR" altLang="en-US" sz="1600" dirty="0">
              <a:solidFill>
                <a:srgbClr val="000000"/>
              </a:solidFill>
              <a:ea typeface="돋움체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ea typeface="돋움체"/>
            </a:endParaRPr>
          </a:p>
          <a:p>
            <a:pPr marL="0" indent="0" algn="just">
              <a:buNone/>
            </a:pPr>
            <a:endParaRPr lang="ko-KR" altLang="en-US" sz="1600" dirty="0">
              <a:solidFill>
                <a:srgbClr val="000000"/>
              </a:solidFill>
              <a:latin typeface="Trebuchet MS"/>
              <a:ea typeface="돋움체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916829" y="4581931"/>
            <a:ext cx="3060020" cy="2186741"/>
            <a:chOff x="1264444" y="1662113"/>
            <a:chExt cx="4895850" cy="3916362"/>
          </a:xfrm>
        </p:grpSpPr>
        <p:sp>
          <p:nvSpPr>
            <p:cNvPr id="12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잘못된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부분은 어디에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2" y="4933950"/>
            <a:ext cx="27146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화씨온도를 입력하시오</a:t>
            </a:r>
            <a:r>
              <a:rPr lang="en-US" altLang="ko-KR" sz="1600" dirty="0">
                <a:solidFill>
                  <a:schemeClr val="bg1"/>
                </a:solidFill>
              </a:rPr>
              <a:t>: 90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섭씨온도는 </a:t>
            </a:r>
            <a:r>
              <a:rPr lang="en-US" altLang="ko-KR" sz="1600" dirty="0">
                <a:solidFill>
                  <a:schemeClr val="bg1"/>
                </a:solidFill>
              </a:rPr>
              <a:t>0.000000</a:t>
            </a:r>
            <a:r>
              <a:rPr lang="ko-KR" altLang="en-US" sz="1600" dirty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3550" y="5445125"/>
            <a:ext cx="3417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c_temp = </a:t>
            </a:r>
            <a:r>
              <a:rPr lang="nl-NL" altLang="ko-KR" sz="1600" dirty="0">
                <a:solidFill>
                  <a:srgbClr val="FF0000"/>
                </a:solidFill>
                <a:latin typeface="Trebuchet MS"/>
                <a:ea typeface="돋움체"/>
              </a:rPr>
              <a:t>5.0 / 9.0 </a:t>
            </a:r>
            <a:r>
              <a:rPr lang="nl-NL" altLang="ko-KR" sz="1600" dirty="0">
                <a:solidFill>
                  <a:srgbClr val="000000"/>
                </a:solidFill>
                <a:latin typeface="Trebuchet MS"/>
                <a:ea typeface="돋움체"/>
              </a:rPr>
              <a:t>* (f_temp - 32);</a:t>
            </a:r>
            <a:endParaRPr lang="nl-NL" altLang="ko-KR" sz="1600" dirty="0">
              <a:solidFill>
                <a:srgbClr val="000000"/>
              </a:solidFill>
              <a:latin typeface="ÇÑÄÄ¹ÙÅÁ"/>
              <a:ea typeface="돋움체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026843" y="3590925"/>
            <a:ext cx="3238500" cy="33337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45236" y="3757611"/>
            <a:ext cx="1781607" cy="1890713"/>
          </a:xfrm>
          <a:custGeom>
            <a:avLst/>
            <a:gdLst>
              <a:gd name="connsiteX0" fmla="*/ 1545464 w 1888364"/>
              <a:gd name="connsiteY0" fmla="*/ 2191306 h 2191306"/>
              <a:gd name="connsiteX1" fmla="*/ 1478789 w 1888364"/>
              <a:gd name="connsiteY1" fmla="*/ 2181781 h 2191306"/>
              <a:gd name="connsiteX2" fmla="*/ 1345439 w 1888364"/>
              <a:gd name="connsiteY2" fmla="*/ 2172256 h 2191306"/>
              <a:gd name="connsiteX3" fmla="*/ 1183514 w 1888364"/>
              <a:gd name="connsiteY3" fmla="*/ 2143681 h 2191306"/>
              <a:gd name="connsiteX4" fmla="*/ 888239 w 1888364"/>
              <a:gd name="connsiteY4" fmla="*/ 2077006 h 2191306"/>
              <a:gd name="connsiteX5" fmla="*/ 659639 w 1888364"/>
              <a:gd name="connsiteY5" fmla="*/ 1962706 h 2191306"/>
              <a:gd name="connsiteX6" fmla="*/ 554864 w 1888364"/>
              <a:gd name="connsiteY6" fmla="*/ 1915081 h 2191306"/>
              <a:gd name="connsiteX7" fmla="*/ 354839 w 1888364"/>
              <a:gd name="connsiteY7" fmla="*/ 1791256 h 2191306"/>
              <a:gd name="connsiteX8" fmla="*/ 278639 w 1888364"/>
              <a:gd name="connsiteY8" fmla="*/ 1734106 h 2191306"/>
              <a:gd name="connsiteX9" fmla="*/ 164339 w 1888364"/>
              <a:gd name="connsiteY9" fmla="*/ 1600756 h 2191306"/>
              <a:gd name="connsiteX10" fmla="*/ 88139 w 1888364"/>
              <a:gd name="connsiteY10" fmla="*/ 1495981 h 2191306"/>
              <a:gd name="connsiteX11" fmla="*/ 59564 w 1888364"/>
              <a:gd name="connsiteY11" fmla="*/ 1457881 h 2191306"/>
              <a:gd name="connsiteX12" fmla="*/ 11939 w 1888364"/>
              <a:gd name="connsiteY12" fmla="*/ 1353106 h 2191306"/>
              <a:gd name="connsiteX13" fmla="*/ 2414 w 1888364"/>
              <a:gd name="connsiteY13" fmla="*/ 1315006 h 2191306"/>
              <a:gd name="connsiteX14" fmla="*/ 21464 w 1888364"/>
              <a:gd name="connsiteY14" fmla="*/ 876856 h 2191306"/>
              <a:gd name="connsiteX15" fmla="*/ 50039 w 1888364"/>
              <a:gd name="connsiteY15" fmla="*/ 819706 h 2191306"/>
              <a:gd name="connsiteX16" fmla="*/ 88139 w 1888364"/>
              <a:gd name="connsiteY16" fmla="*/ 743506 h 2191306"/>
              <a:gd name="connsiteX17" fmla="*/ 135764 w 1888364"/>
              <a:gd name="connsiteY17" fmla="*/ 657781 h 2191306"/>
              <a:gd name="connsiteX18" fmla="*/ 154814 w 1888364"/>
              <a:gd name="connsiteY18" fmla="*/ 619681 h 2191306"/>
              <a:gd name="connsiteX19" fmla="*/ 221489 w 1888364"/>
              <a:gd name="connsiteY19" fmla="*/ 553006 h 2191306"/>
              <a:gd name="connsiteX20" fmla="*/ 278639 w 1888364"/>
              <a:gd name="connsiteY20" fmla="*/ 486331 h 2191306"/>
              <a:gd name="connsiteX21" fmla="*/ 383414 w 1888364"/>
              <a:gd name="connsiteY21" fmla="*/ 410131 h 2191306"/>
              <a:gd name="connsiteX22" fmla="*/ 459614 w 1888364"/>
              <a:gd name="connsiteY22" fmla="*/ 352981 h 2191306"/>
              <a:gd name="connsiteX23" fmla="*/ 488189 w 1888364"/>
              <a:gd name="connsiteY23" fmla="*/ 333931 h 2191306"/>
              <a:gd name="connsiteX24" fmla="*/ 564389 w 1888364"/>
              <a:gd name="connsiteY24" fmla="*/ 305356 h 2191306"/>
              <a:gd name="connsiteX25" fmla="*/ 659639 w 1888364"/>
              <a:gd name="connsiteY25" fmla="*/ 257731 h 2191306"/>
              <a:gd name="connsiteX26" fmla="*/ 745364 w 1888364"/>
              <a:gd name="connsiteY26" fmla="*/ 219631 h 2191306"/>
              <a:gd name="connsiteX27" fmla="*/ 792989 w 1888364"/>
              <a:gd name="connsiteY27" fmla="*/ 210106 h 2191306"/>
              <a:gd name="connsiteX28" fmla="*/ 869189 w 1888364"/>
              <a:gd name="connsiteY28" fmla="*/ 172006 h 2191306"/>
              <a:gd name="connsiteX29" fmla="*/ 907289 w 1888364"/>
              <a:gd name="connsiteY29" fmla="*/ 152956 h 2191306"/>
              <a:gd name="connsiteX30" fmla="*/ 1012064 w 1888364"/>
              <a:gd name="connsiteY30" fmla="*/ 133906 h 2191306"/>
              <a:gd name="connsiteX31" fmla="*/ 1097789 w 1888364"/>
              <a:gd name="connsiteY31" fmla="*/ 114856 h 2191306"/>
              <a:gd name="connsiteX32" fmla="*/ 1240664 w 1888364"/>
              <a:gd name="connsiteY32" fmla="*/ 95806 h 2191306"/>
              <a:gd name="connsiteX33" fmla="*/ 1297814 w 1888364"/>
              <a:gd name="connsiteY33" fmla="*/ 86281 h 2191306"/>
              <a:gd name="connsiteX34" fmla="*/ 1593089 w 1888364"/>
              <a:gd name="connsiteY34" fmla="*/ 67231 h 2191306"/>
              <a:gd name="connsiteX35" fmla="*/ 1669289 w 1888364"/>
              <a:gd name="connsiteY35" fmla="*/ 48181 h 2191306"/>
              <a:gd name="connsiteX36" fmla="*/ 1697864 w 1888364"/>
              <a:gd name="connsiteY36" fmla="*/ 38656 h 2191306"/>
              <a:gd name="connsiteX37" fmla="*/ 1745489 w 1888364"/>
              <a:gd name="connsiteY37" fmla="*/ 19606 h 2191306"/>
              <a:gd name="connsiteX38" fmla="*/ 1821689 w 1888364"/>
              <a:gd name="connsiteY38" fmla="*/ 10081 h 2191306"/>
              <a:gd name="connsiteX39" fmla="*/ 1888364 w 1888364"/>
              <a:gd name="connsiteY39" fmla="*/ 556 h 219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88364" h="2191306">
                <a:moveTo>
                  <a:pt x="1545464" y="2191306"/>
                </a:moveTo>
                <a:cubicBezTo>
                  <a:pt x="1523239" y="2188131"/>
                  <a:pt x="1501139" y="2183910"/>
                  <a:pt x="1478789" y="2181781"/>
                </a:cubicBezTo>
                <a:cubicBezTo>
                  <a:pt x="1434426" y="2177556"/>
                  <a:pt x="1389636" y="2177959"/>
                  <a:pt x="1345439" y="2172256"/>
                </a:cubicBezTo>
                <a:cubicBezTo>
                  <a:pt x="1291081" y="2165242"/>
                  <a:pt x="1237368" y="2153870"/>
                  <a:pt x="1183514" y="2143681"/>
                </a:cubicBezTo>
                <a:cubicBezTo>
                  <a:pt x="1135342" y="2134567"/>
                  <a:pt x="956082" y="2102447"/>
                  <a:pt x="888239" y="2077006"/>
                </a:cubicBezTo>
                <a:cubicBezTo>
                  <a:pt x="778906" y="2036006"/>
                  <a:pt x="760030" y="2012901"/>
                  <a:pt x="659639" y="1962706"/>
                </a:cubicBezTo>
                <a:cubicBezTo>
                  <a:pt x="625325" y="1945549"/>
                  <a:pt x="588877" y="1932827"/>
                  <a:pt x="554864" y="1915081"/>
                </a:cubicBezTo>
                <a:cubicBezTo>
                  <a:pt x="492540" y="1882564"/>
                  <a:pt x="413699" y="1832804"/>
                  <a:pt x="354839" y="1791256"/>
                </a:cubicBezTo>
                <a:cubicBezTo>
                  <a:pt x="328900" y="1772946"/>
                  <a:pt x="301090" y="1756557"/>
                  <a:pt x="278639" y="1734106"/>
                </a:cubicBezTo>
                <a:cubicBezTo>
                  <a:pt x="237242" y="1692709"/>
                  <a:pt x="205736" y="1642153"/>
                  <a:pt x="164339" y="1600756"/>
                </a:cubicBezTo>
                <a:cubicBezTo>
                  <a:pt x="97831" y="1534248"/>
                  <a:pt x="149841" y="1592941"/>
                  <a:pt x="88139" y="1495981"/>
                </a:cubicBezTo>
                <a:cubicBezTo>
                  <a:pt x="79616" y="1482588"/>
                  <a:pt x="67732" y="1471494"/>
                  <a:pt x="59564" y="1457881"/>
                </a:cubicBezTo>
                <a:cubicBezTo>
                  <a:pt x="44992" y="1433594"/>
                  <a:pt x="21520" y="1381848"/>
                  <a:pt x="11939" y="1353106"/>
                </a:cubicBezTo>
                <a:cubicBezTo>
                  <a:pt x="7799" y="1340687"/>
                  <a:pt x="5589" y="1327706"/>
                  <a:pt x="2414" y="1315006"/>
                </a:cubicBezTo>
                <a:cubicBezTo>
                  <a:pt x="4712" y="1220793"/>
                  <a:pt x="-12650" y="1013314"/>
                  <a:pt x="21464" y="876856"/>
                </a:cubicBezTo>
                <a:cubicBezTo>
                  <a:pt x="31864" y="835256"/>
                  <a:pt x="28549" y="859103"/>
                  <a:pt x="50039" y="819706"/>
                </a:cubicBezTo>
                <a:cubicBezTo>
                  <a:pt x="63637" y="794775"/>
                  <a:pt x="79159" y="770447"/>
                  <a:pt x="88139" y="743506"/>
                </a:cubicBezTo>
                <a:cubicBezTo>
                  <a:pt x="114479" y="664485"/>
                  <a:pt x="70260" y="788789"/>
                  <a:pt x="135764" y="657781"/>
                </a:cubicBezTo>
                <a:cubicBezTo>
                  <a:pt x="142114" y="645081"/>
                  <a:pt x="145823" y="630670"/>
                  <a:pt x="154814" y="619681"/>
                </a:cubicBezTo>
                <a:cubicBezTo>
                  <a:pt x="174717" y="595355"/>
                  <a:pt x="202630" y="578151"/>
                  <a:pt x="221489" y="553006"/>
                </a:cubicBezTo>
                <a:cubicBezTo>
                  <a:pt x="239792" y="528602"/>
                  <a:pt x="254413" y="505366"/>
                  <a:pt x="278639" y="486331"/>
                </a:cubicBezTo>
                <a:cubicBezTo>
                  <a:pt x="312596" y="459651"/>
                  <a:pt x="352878" y="440667"/>
                  <a:pt x="383414" y="410131"/>
                </a:cubicBezTo>
                <a:cubicBezTo>
                  <a:pt x="427950" y="365595"/>
                  <a:pt x="396493" y="392432"/>
                  <a:pt x="459614" y="352981"/>
                </a:cubicBezTo>
                <a:cubicBezTo>
                  <a:pt x="469322" y="346914"/>
                  <a:pt x="477667" y="338440"/>
                  <a:pt x="488189" y="333931"/>
                </a:cubicBezTo>
                <a:cubicBezTo>
                  <a:pt x="592923" y="289045"/>
                  <a:pt x="457247" y="364879"/>
                  <a:pt x="564389" y="305356"/>
                </a:cubicBezTo>
                <a:cubicBezTo>
                  <a:pt x="679662" y="241316"/>
                  <a:pt x="545889" y="308286"/>
                  <a:pt x="659639" y="257731"/>
                </a:cubicBezTo>
                <a:cubicBezTo>
                  <a:pt x="698607" y="240412"/>
                  <a:pt x="701925" y="232663"/>
                  <a:pt x="745364" y="219631"/>
                </a:cubicBezTo>
                <a:cubicBezTo>
                  <a:pt x="760871" y="214979"/>
                  <a:pt x="777114" y="213281"/>
                  <a:pt x="792989" y="210106"/>
                </a:cubicBezTo>
                <a:cubicBezTo>
                  <a:pt x="843591" y="176371"/>
                  <a:pt x="799284" y="203075"/>
                  <a:pt x="869189" y="172006"/>
                </a:cubicBezTo>
                <a:cubicBezTo>
                  <a:pt x="882164" y="166239"/>
                  <a:pt x="893819" y="157446"/>
                  <a:pt x="907289" y="152956"/>
                </a:cubicBezTo>
                <a:cubicBezTo>
                  <a:pt x="922612" y="147848"/>
                  <a:pt x="1000070" y="136305"/>
                  <a:pt x="1012064" y="133906"/>
                </a:cubicBezTo>
                <a:cubicBezTo>
                  <a:pt x="1040768" y="128165"/>
                  <a:pt x="1069018" y="120251"/>
                  <a:pt x="1097789" y="114856"/>
                </a:cubicBezTo>
                <a:cubicBezTo>
                  <a:pt x="1132337" y="108378"/>
                  <a:pt x="1207710" y="100514"/>
                  <a:pt x="1240664" y="95806"/>
                </a:cubicBezTo>
                <a:cubicBezTo>
                  <a:pt x="1259783" y="93075"/>
                  <a:pt x="1278564" y="87842"/>
                  <a:pt x="1297814" y="86281"/>
                </a:cubicBezTo>
                <a:cubicBezTo>
                  <a:pt x="1396121" y="78310"/>
                  <a:pt x="1593089" y="67231"/>
                  <a:pt x="1593089" y="67231"/>
                </a:cubicBezTo>
                <a:cubicBezTo>
                  <a:pt x="1658408" y="45458"/>
                  <a:pt x="1577337" y="71169"/>
                  <a:pt x="1669289" y="48181"/>
                </a:cubicBezTo>
                <a:cubicBezTo>
                  <a:pt x="1679029" y="45746"/>
                  <a:pt x="1688463" y="42181"/>
                  <a:pt x="1697864" y="38656"/>
                </a:cubicBezTo>
                <a:cubicBezTo>
                  <a:pt x="1713873" y="32653"/>
                  <a:pt x="1728829" y="23451"/>
                  <a:pt x="1745489" y="19606"/>
                </a:cubicBezTo>
                <a:cubicBezTo>
                  <a:pt x="1770431" y="13850"/>
                  <a:pt x="1796289" y="13256"/>
                  <a:pt x="1821689" y="10081"/>
                </a:cubicBezTo>
                <a:cubicBezTo>
                  <a:pt x="1862312" y="-3460"/>
                  <a:pt x="1840224" y="556"/>
                  <a:pt x="1888364" y="556"/>
                </a:cubicBezTo>
              </a:path>
            </a:pathLst>
          </a:custGeom>
          <a:ln>
            <a:solidFill>
              <a:schemeClr val="tx2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10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위에서 제시한 방법 외에 다른 방법은 없을까</a:t>
            </a:r>
            <a:r>
              <a:rPr lang="en-US" altLang="ko-KR" dirty="0"/>
              <a:t>? </a:t>
            </a:r>
            <a:endParaRPr lang="ko-KR" altLang="en-US" dirty="0"/>
          </a:p>
          <a:p>
            <a:r>
              <a:rPr lang="en-US" altLang="ko-KR" dirty="0" smtClean="0"/>
              <a:t>((</a:t>
            </a:r>
            <a:r>
              <a:rPr lang="en-US" altLang="ko-KR" dirty="0"/>
              <a:t>double)5 /(double)9 ) * (</a:t>
            </a:r>
            <a:r>
              <a:rPr lang="en-US" altLang="ko-KR" dirty="0" err="1"/>
              <a:t>f_temp</a:t>
            </a:r>
            <a:r>
              <a:rPr lang="en-US" altLang="ko-KR" dirty="0"/>
              <a:t> - 32); </a:t>
            </a:r>
            <a:r>
              <a:rPr lang="ko-KR" altLang="en-US" dirty="0"/>
              <a:t>가 되는지 확인하여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 smtClean="0"/>
              <a:t>((</a:t>
            </a:r>
            <a:r>
              <a:rPr lang="en-US" altLang="ko-KR" dirty="0"/>
              <a:t>double)5 /9 ) * (</a:t>
            </a:r>
            <a:r>
              <a:rPr lang="en-US" altLang="ko-KR" dirty="0" err="1"/>
              <a:t>f_temp</a:t>
            </a:r>
            <a:r>
              <a:rPr lang="en-US" altLang="ko-KR" dirty="0"/>
              <a:t> - 32); </a:t>
            </a:r>
            <a:r>
              <a:rPr lang="ko-KR" altLang="en-US" dirty="0"/>
              <a:t>가 되는지 확인하여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3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604163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164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Back-to-school presentation">
  <a:themeElements>
    <a:clrScheme name="Back-to-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-to-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-to-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6142</TotalTime>
  <Words>2711</Words>
  <Application>Microsoft Office PowerPoint</Application>
  <PresentationFormat>화면 슬라이드 쇼(4:3)</PresentationFormat>
  <Paragraphs>893</Paragraphs>
  <Slides>95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5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118" baseType="lpstr">
      <vt:lpstr>ÇÑÄÄ¹ÙÅÁ</vt:lpstr>
      <vt:lpstr>HY얕은샘물M</vt:lpstr>
      <vt:lpstr>HY엽서M</vt:lpstr>
      <vt:lpstr>굴림</vt:lpstr>
      <vt:lpstr>돋움체</vt:lpstr>
      <vt:lpstr>바탕</vt:lpstr>
      <vt:lpstr>새굴림</vt:lpstr>
      <vt:lpstr>한컴바탕</vt:lpstr>
      <vt:lpstr>Arial</vt:lpstr>
      <vt:lpstr>Century Schoolbook</vt:lpstr>
      <vt:lpstr>Comic Sans MS</vt:lpstr>
      <vt:lpstr>Lucida Calligraphy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Back-to-school presentation</vt:lpstr>
      <vt:lpstr>2_Crayons</vt:lpstr>
      <vt:lpstr>3_Crayons</vt:lpstr>
      <vt:lpstr>수식</vt:lpstr>
      <vt:lpstr>PowerPoint 프레젠테이션</vt:lpstr>
      <vt:lpstr>이번 장에서 학습할 내용</vt:lpstr>
      <vt:lpstr>컴퓨터는 근본적으로 계산하는 기계</vt:lpstr>
      <vt:lpstr>수식의 예</vt:lpstr>
      <vt:lpstr>수식</vt:lpstr>
      <vt:lpstr>기능에 따른 연산자의 분류</vt:lpstr>
      <vt:lpstr>피연산자수에 따른 연산자 분류</vt:lpstr>
      <vt:lpstr>중간 점검</vt:lpstr>
      <vt:lpstr>산술 연산자</vt:lpstr>
      <vt:lpstr>산술 연산자의 예</vt:lpstr>
      <vt:lpstr>정수 사칙 연산 </vt:lpstr>
      <vt:lpstr>나눗셈 연산자</vt:lpstr>
      <vt:lpstr>실수 사칙 연산</vt:lpstr>
      <vt:lpstr>나머지 연산자</vt:lpstr>
      <vt:lpstr>나머지 연산자</vt:lpstr>
      <vt:lpstr>부호 연산자</vt:lpstr>
      <vt:lpstr>증감 연산자</vt:lpstr>
      <vt:lpstr>++x와 x++의 차이</vt:lpstr>
      <vt:lpstr>증감 연산자 정리 </vt:lpstr>
      <vt:lpstr>Quiz </vt:lpstr>
      <vt:lpstr>예제: 증감 연산자</vt:lpstr>
      <vt:lpstr>Lab: 거스름돈 계산하기</vt:lpstr>
      <vt:lpstr>PowerPoint 프레젠테이션</vt:lpstr>
      <vt:lpstr>PowerPoint 프레젠테이션</vt:lpstr>
      <vt:lpstr>대입(배정, 할당) 연산자</vt:lpstr>
      <vt:lpstr>대입 연산자 주의점</vt:lpstr>
      <vt:lpstr>대입 연산자 주의점</vt:lpstr>
      <vt:lpstr>대입 연산의 결과값</vt:lpstr>
      <vt:lpstr>예제</vt:lpstr>
      <vt:lpstr>예제 </vt:lpstr>
      <vt:lpstr>복합 대입 연산자</vt:lpstr>
      <vt:lpstr>복합 대입 연산자</vt:lpstr>
      <vt:lpstr>Quiz </vt:lpstr>
      <vt:lpstr>복합 대입 연산자</vt:lpstr>
      <vt:lpstr>관계 연산자</vt:lpstr>
      <vt:lpstr>관계 연산자</vt:lpstr>
      <vt:lpstr>예제</vt:lpstr>
      <vt:lpstr>주의할 점!</vt:lpstr>
      <vt:lpstr>관계 연산자 사용시 주의점</vt:lpstr>
      <vt:lpstr>실수를 비교하는 경우</vt:lpstr>
      <vt:lpstr>중간 점검</vt:lpstr>
      <vt:lpstr>논리 연산자</vt:lpstr>
      <vt:lpstr>논리 연산자</vt:lpstr>
      <vt:lpstr>AND 연산자 </vt:lpstr>
      <vt:lpstr>OR 연산자 </vt:lpstr>
      <vt:lpstr>논리 연산자의 계산 과정</vt:lpstr>
      <vt:lpstr>참과 거짓의 표현 방법</vt:lpstr>
      <vt:lpstr>NOT 연산자</vt:lpstr>
      <vt:lpstr>논리 연산자의 예</vt:lpstr>
      <vt:lpstr>예제</vt:lpstr>
      <vt:lpstr>단축 계산</vt:lpstr>
      <vt:lpstr>lab: 윤년</vt:lpstr>
      <vt:lpstr>실습: 윤년</vt:lpstr>
      <vt:lpstr>Lab: 윤년</vt:lpstr>
      <vt:lpstr>중간 점검</vt:lpstr>
      <vt:lpstr>조건 연산자</vt:lpstr>
      <vt:lpstr>예제</vt:lpstr>
      <vt:lpstr>콤마 연산자</vt:lpstr>
      <vt:lpstr>비트 연산자</vt:lpstr>
      <vt:lpstr>모든 데이터는 비트로 이루어진다. </vt:lpstr>
      <vt:lpstr>비트 AND 연산자</vt:lpstr>
      <vt:lpstr>비트 OR  연산자</vt:lpstr>
      <vt:lpstr>비트 XOR 연산자</vt:lpstr>
      <vt:lpstr>비트 NOT 연산자</vt:lpstr>
      <vt:lpstr>비트 이동 연산자</vt:lpstr>
      <vt:lpstr>&lt;&lt; 연산자</vt:lpstr>
      <vt:lpstr>&gt;&gt; 연산자</vt:lpstr>
      <vt:lpstr>예제: 비트 연산자</vt:lpstr>
      <vt:lpstr>Lab: 10진수를 2진수로 출력하기</vt:lpstr>
      <vt:lpstr>Lab: 10진수를 2진수로 출력하기</vt:lpstr>
      <vt:lpstr>Lab: 10진수를 2진수로 출력하기</vt:lpstr>
      <vt:lpstr>Lab: XOR를 이용한 암호화</vt:lpstr>
      <vt:lpstr>Lab: XOR를 이용한 암호화</vt:lpstr>
      <vt:lpstr>형변환</vt:lpstr>
      <vt:lpstr>형변환</vt:lpstr>
      <vt:lpstr>대입 연산시의 자동적인 형변환</vt:lpstr>
      <vt:lpstr>대입 연산시의 자동적인 형변환</vt:lpstr>
      <vt:lpstr>올림 변환과 내림 변환</vt:lpstr>
      <vt:lpstr>정수 연산시의 자동적인 형변환</vt:lpstr>
      <vt:lpstr>수식에서의 자동적인 형변환</vt:lpstr>
      <vt:lpstr>명시적인 형변환</vt:lpstr>
      <vt:lpstr>예제</vt:lpstr>
      <vt:lpstr>예제</vt:lpstr>
      <vt:lpstr>우선 순위</vt:lpstr>
      <vt:lpstr>우선 순위</vt:lpstr>
      <vt:lpstr>PowerPoint 프레젠테이션</vt:lpstr>
      <vt:lpstr>우선 순위의 일반적인 지침</vt:lpstr>
      <vt:lpstr>결합 규칙</vt:lpstr>
      <vt:lpstr>결합규칙의 예</vt:lpstr>
      <vt:lpstr>예제</vt:lpstr>
      <vt:lpstr>중간 점검</vt:lpstr>
      <vt:lpstr>mini project: 화씨 온도를 섭씨로 바꾸기</vt:lpstr>
      <vt:lpstr>잘못된 부분은 어디에?</vt:lpstr>
      <vt:lpstr>도전문제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661</cp:revision>
  <dcterms:created xsi:type="dcterms:W3CDTF">2007-06-29T06:43:39Z</dcterms:created>
  <dcterms:modified xsi:type="dcterms:W3CDTF">2018-08-23T12:21:11Z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