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5"/>
  </p:notesMasterIdLst>
  <p:handoutMasterIdLst>
    <p:handoutMasterId r:id="rId96"/>
  </p:handoutMasterIdLst>
  <p:sldIdLst>
    <p:sldId id="605" r:id="rId2"/>
    <p:sldId id="539" r:id="rId3"/>
    <p:sldId id="606" r:id="rId4"/>
    <p:sldId id="358" r:id="rId5"/>
    <p:sldId id="607" r:id="rId6"/>
    <p:sldId id="608" r:id="rId7"/>
    <p:sldId id="493" r:id="rId8"/>
    <p:sldId id="572" r:id="rId9"/>
    <p:sldId id="583" r:id="rId10"/>
    <p:sldId id="609" r:id="rId11"/>
    <p:sldId id="610" r:id="rId12"/>
    <p:sldId id="497" r:id="rId13"/>
    <p:sldId id="611" r:id="rId14"/>
    <p:sldId id="585" r:id="rId15"/>
    <p:sldId id="586" r:id="rId16"/>
    <p:sldId id="502" r:id="rId17"/>
    <p:sldId id="587" r:id="rId18"/>
    <p:sldId id="612" r:id="rId19"/>
    <p:sldId id="588" r:id="rId20"/>
    <p:sldId id="613" r:id="rId21"/>
    <p:sldId id="614" r:id="rId22"/>
    <p:sldId id="615" r:id="rId23"/>
    <p:sldId id="505" r:id="rId24"/>
    <p:sldId id="589" r:id="rId25"/>
    <p:sldId id="590" r:id="rId26"/>
    <p:sldId id="508" r:id="rId27"/>
    <p:sldId id="591" r:id="rId28"/>
    <p:sldId id="543" r:id="rId29"/>
    <p:sldId id="510" r:id="rId30"/>
    <p:sldId id="616" r:id="rId31"/>
    <p:sldId id="592" r:id="rId32"/>
    <p:sldId id="545" r:id="rId33"/>
    <p:sldId id="546" r:id="rId34"/>
    <p:sldId id="547" r:id="rId35"/>
    <p:sldId id="548" r:id="rId36"/>
    <p:sldId id="574" r:id="rId37"/>
    <p:sldId id="514" r:id="rId38"/>
    <p:sldId id="549" r:id="rId39"/>
    <p:sldId id="617" r:id="rId40"/>
    <p:sldId id="618" r:id="rId41"/>
    <p:sldId id="619" r:id="rId42"/>
    <p:sldId id="593" r:id="rId43"/>
    <p:sldId id="550" r:id="rId44"/>
    <p:sldId id="553" r:id="rId45"/>
    <p:sldId id="552" r:id="rId46"/>
    <p:sldId id="577" r:id="rId47"/>
    <p:sldId id="517" r:id="rId48"/>
    <p:sldId id="518" r:id="rId49"/>
    <p:sldId id="620" r:id="rId50"/>
    <p:sldId id="621" r:id="rId51"/>
    <p:sldId id="622" r:id="rId52"/>
    <p:sldId id="594" r:id="rId53"/>
    <p:sldId id="595" r:id="rId54"/>
    <p:sldId id="554" r:id="rId55"/>
    <p:sldId id="596" r:id="rId56"/>
    <p:sldId id="525" r:id="rId57"/>
    <p:sldId id="555" r:id="rId58"/>
    <p:sldId id="623" r:id="rId59"/>
    <p:sldId id="597" r:id="rId60"/>
    <p:sldId id="598" r:id="rId61"/>
    <p:sldId id="576" r:id="rId62"/>
    <p:sldId id="527" r:id="rId63"/>
    <p:sldId id="599" r:id="rId64"/>
    <p:sldId id="600" r:id="rId65"/>
    <p:sldId id="579" r:id="rId66"/>
    <p:sldId id="558" r:id="rId67"/>
    <p:sldId id="560" r:id="rId68"/>
    <p:sldId id="561" r:id="rId69"/>
    <p:sldId id="578" r:id="rId70"/>
    <p:sldId id="563" r:id="rId71"/>
    <p:sldId id="564" r:id="rId72"/>
    <p:sldId id="601" r:id="rId73"/>
    <p:sldId id="533" r:id="rId74"/>
    <p:sldId id="534" r:id="rId75"/>
    <p:sldId id="602" r:id="rId76"/>
    <p:sldId id="580" r:id="rId77"/>
    <p:sldId id="624" r:id="rId78"/>
    <p:sldId id="625" r:id="rId79"/>
    <p:sldId id="626" r:id="rId80"/>
    <p:sldId id="627" r:id="rId81"/>
    <p:sldId id="628" r:id="rId82"/>
    <p:sldId id="629" r:id="rId83"/>
    <p:sldId id="630" r:id="rId84"/>
    <p:sldId id="631" r:id="rId85"/>
    <p:sldId id="632" r:id="rId86"/>
    <p:sldId id="633" r:id="rId87"/>
    <p:sldId id="634" r:id="rId88"/>
    <p:sldId id="635" r:id="rId89"/>
    <p:sldId id="566" r:id="rId90"/>
    <p:sldId id="567" r:id="rId91"/>
    <p:sldId id="568" r:id="rId92"/>
    <p:sldId id="569" r:id="rId93"/>
    <p:sldId id="540" r:id="rId9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6B0"/>
    <a:srgbClr val="FFFFCC"/>
    <a:srgbClr val="0000FF"/>
    <a:srgbClr val="D1B2E8"/>
    <a:srgbClr val="99CCFF"/>
    <a:srgbClr val="3366FF"/>
    <a:srgbClr val="B4F49A"/>
    <a:srgbClr val="007434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1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69F4D035-BD0D-4DA6-BCA2-1F73E306AE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327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03645FE-2DEE-4AF4-ADDB-3D283048EB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97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51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169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588432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2443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46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818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53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94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29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3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931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3439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46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5" name="AutoShape 142"/>
          <p:cNvSpPr>
            <a:spLocks noChangeArrowheads="1"/>
          </p:cNvSpPr>
          <p:nvPr/>
        </p:nvSpPr>
        <p:spPr bwMode="auto">
          <a:xfrm>
            <a:off x="3915052" y="3974237"/>
            <a:ext cx="5166804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7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</a:t>
            </a:r>
            <a:r>
              <a:rPr lang="ko-KR" altLang="en-US" sz="4000" dirty="0" err="1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반복문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59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2876" y="1882511"/>
            <a:ext cx="8153400" cy="18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65723"/>
            <a:ext cx="8153400" cy="396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8" y="1794360"/>
            <a:ext cx="6622649" cy="443327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문의 실행 과정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문의 실행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06"/>
          <a:stretch/>
        </p:blipFill>
        <p:spPr>
          <a:xfrm>
            <a:off x="1269506" y="1953087"/>
            <a:ext cx="5801465" cy="40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3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767807" y="1219200"/>
            <a:ext cx="7464425" cy="52720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while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이용한 구구단 출력 프로그램 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출력하고 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싶은 </a:t>
            </a:r>
            <a:r>
              <a:rPr kumimoji="1" lang="ko-KR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단</a:t>
            </a:r>
            <a:r>
              <a:rPr kumimoji="1" lang="en-US" altLang="ko-KR" sz="1600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9)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"%d*%d = %d 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n*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4656138" y="5194300"/>
            <a:ext cx="4108450" cy="1416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400" dirty="0" smtClean="0">
                <a:ea typeface="새굴림" pitchFamily="18" charset="-127"/>
              </a:rPr>
              <a:t>출력하고 </a:t>
            </a:r>
            <a:r>
              <a:rPr lang="ko-KR" altLang="en-US" sz="1400" dirty="0">
                <a:ea typeface="새굴림" pitchFamily="18" charset="-127"/>
              </a:rPr>
              <a:t>싶은 단을 </a:t>
            </a:r>
            <a:r>
              <a:rPr lang="ko-KR" altLang="en-US" sz="1400" dirty="0" err="1">
                <a:ea typeface="새굴림" pitchFamily="18" charset="-127"/>
              </a:rPr>
              <a:t>입력하시오</a:t>
            </a:r>
            <a:r>
              <a:rPr lang="en-US" altLang="ko-KR" sz="1400" dirty="0">
                <a:ea typeface="새굴림" pitchFamily="18" charset="-127"/>
              </a:rPr>
              <a:t>: 9 </a:t>
            </a:r>
          </a:p>
          <a:p>
            <a:r>
              <a:rPr lang="en-US" altLang="ko-KR" sz="1400" dirty="0">
                <a:ea typeface="새굴림" pitchFamily="18" charset="-127"/>
              </a:rPr>
              <a:t>9*1 = 9 </a:t>
            </a:r>
          </a:p>
          <a:p>
            <a:r>
              <a:rPr lang="en-US" altLang="ko-KR" sz="1400" dirty="0">
                <a:ea typeface="새굴림" pitchFamily="18" charset="-127"/>
              </a:rPr>
              <a:t>9*2 = 18 </a:t>
            </a:r>
          </a:p>
          <a:p>
            <a:r>
              <a:rPr lang="en-US" altLang="ko-KR" sz="1400" dirty="0">
                <a:ea typeface="새굴림" pitchFamily="18" charset="-127"/>
              </a:rPr>
              <a:t>9*3 = 27 </a:t>
            </a:r>
          </a:p>
          <a:p>
            <a:r>
              <a:rPr lang="en-US" altLang="ko-KR" sz="1400" dirty="0">
                <a:ea typeface="새굴림" pitchFamily="18" charset="-127"/>
              </a:rPr>
              <a:t>....</a:t>
            </a:r>
          </a:p>
          <a:p>
            <a:r>
              <a:rPr lang="en-US" altLang="ko-KR" sz="1400" dirty="0">
                <a:ea typeface="새굴림" pitchFamily="18" charset="-127"/>
              </a:rPr>
              <a:t>9*9 = 81 </a:t>
            </a:r>
          </a:p>
        </p:txBody>
      </p:sp>
    </p:spTree>
    <p:extLst>
      <p:ext uri="{BB962C8B-B14F-4D97-AF65-F5344CB8AC3E}">
        <p14:creationId xmlns:p14="http://schemas.microsoft.com/office/powerpoint/2010/main" val="261132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ChangeArrowheads="1"/>
          </p:cNvSpPr>
          <p:nvPr/>
        </p:nvSpPr>
        <p:spPr bwMode="auto">
          <a:xfrm>
            <a:off x="744045" y="1219200"/>
            <a:ext cx="7473950" cy="55181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while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문을 이용한 제곱값 출력 프로그램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"====================\n");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   n       n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의 제곱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\n");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"====================\n");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n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(n &lt;= 10)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"%5d    %5d\n"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n, n*n);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n++;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54340" name="Rectangle 4"/>
          <p:cNvSpPr>
            <a:spLocks noChangeArrowheads="1"/>
          </p:cNvSpPr>
          <p:nvPr/>
        </p:nvSpPr>
        <p:spPr bwMode="auto">
          <a:xfrm>
            <a:off x="6294438" y="3446463"/>
            <a:ext cx="2489200" cy="30051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400">
                <a:ea typeface="굴림" pitchFamily="50" charset="-127"/>
              </a:rPr>
              <a:t>==================== </a:t>
            </a:r>
          </a:p>
          <a:p>
            <a:r>
              <a:rPr lang="en-US" altLang="ko-KR" sz="1400">
                <a:ea typeface="굴림" pitchFamily="50" charset="-127"/>
              </a:rPr>
              <a:t>   n       n</a:t>
            </a:r>
            <a:r>
              <a:rPr lang="ko-KR" altLang="en-US" sz="1400">
                <a:ea typeface="굴림" pitchFamily="50" charset="-127"/>
              </a:rPr>
              <a:t>의 제곱 </a:t>
            </a:r>
          </a:p>
          <a:p>
            <a:r>
              <a:rPr lang="en-US" altLang="ko-KR" sz="1400">
                <a:ea typeface="굴림" pitchFamily="50" charset="-127"/>
              </a:rPr>
              <a:t>==================== </a:t>
            </a:r>
          </a:p>
          <a:p>
            <a:r>
              <a:rPr lang="en-US" altLang="ko-KR" sz="1400">
                <a:ea typeface="굴림" pitchFamily="50" charset="-127"/>
              </a:rPr>
              <a:t>    1        1 </a:t>
            </a:r>
          </a:p>
          <a:p>
            <a:r>
              <a:rPr lang="en-US" altLang="ko-KR" sz="1400">
                <a:ea typeface="굴림" pitchFamily="50" charset="-127"/>
              </a:rPr>
              <a:t>    2        4 </a:t>
            </a:r>
          </a:p>
          <a:p>
            <a:r>
              <a:rPr lang="en-US" altLang="ko-KR" sz="1400">
                <a:ea typeface="굴림" pitchFamily="50" charset="-127"/>
              </a:rPr>
              <a:t>    3        9 </a:t>
            </a:r>
          </a:p>
          <a:p>
            <a:r>
              <a:rPr lang="en-US" altLang="ko-KR" sz="1400">
                <a:ea typeface="굴림" pitchFamily="50" charset="-127"/>
              </a:rPr>
              <a:t>    4       16 </a:t>
            </a:r>
          </a:p>
          <a:p>
            <a:r>
              <a:rPr lang="en-US" altLang="ko-KR" sz="1400">
                <a:ea typeface="굴림" pitchFamily="50" charset="-127"/>
              </a:rPr>
              <a:t>    5       25 </a:t>
            </a:r>
          </a:p>
          <a:p>
            <a:r>
              <a:rPr lang="en-US" altLang="ko-KR" sz="1400">
                <a:ea typeface="굴림" pitchFamily="50" charset="-127"/>
              </a:rPr>
              <a:t>    6       36 </a:t>
            </a:r>
          </a:p>
          <a:p>
            <a:r>
              <a:rPr lang="en-US" altLang="ko-KR" sz="1400">
                <a:ea typeface="굴림" pitchFamily="50" charset="-127"/>
              </a:rPr>
              <a:t>    7       49 </a:t>
            </a:r>
          </a:p>
          <a:p>
            <a:r>
              <a:rPr lang="en-US" altLang="ko-KR" sz="1400">
                <a:ea typeface="굴림" pitchFamily="50" charset="-127"/>
              </a:rPr>
              <a:t>    8       64 </a:t>
            </a:r>
          </a:p>
          <a:p>
            <a:r>
              <a:rPr lang="en-US" altLang="ko-KR" sz="1400">
                <a:ea typeface="굴림" pitchFamily="50" charset="-127"/>
              </a:rPr>
              <a:t>    9       81 </a:t>
            </a:r>
          </a:p>
          <a:p>
            <a:r>
              <a:rPr lang="en-US" altLang="ko-KR" sz="1400">
                <a:ea typeface="굴림" pitchFamily="50" charset="-127"/>
              </a:rPr>
              <a:t>   10      100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6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1536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까지의 </a:t>
            </a:r>
            <a:r>
              <a:rPr lang="ko-KR" altLang="en-US" dirty="0" smtClean="0"/>
              <a:t>합 </a:t>
            </a:r>
            <a:r>
              <a:rPr lang="ko-KR" altLang="en-US" dirty="0" smtClean="0"/>
              <a:t>계산하는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264406"/>
            <a:ext cx="8429625" cy="2790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777875" y="983541"/>
            <a:ext cx="7588250" cy="57642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i, n, sum;               	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변수 선언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정수를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 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입력 안내 메시지 출력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&amp;n);            	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정수값 입력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i = 1;                         	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&lt;= n)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+= i;             	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sum = sum + i;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i++;                   	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i = i + 1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과 같다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"1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부터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까지의 합은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n,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6300788" y="1290638"/>
            <a:ext cx="2489200" cy="4953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400">
                <a:ea typeface="굴림" pitchFamily="50" charset="-127"/>
              </a:rPr>
              <a:t>정수를 입력하시오</a:t>
            </a:r>
            <a:r>
              <a:rPr lang="en-US" altLang="ko-KR" sz="1400">
                <a:ea typeface="굴림" pitchFamily="50" charset="-127"/>
              </a:rPr>
              <a:t>: 3 </a:t>
            </a:r>
          </a:p>
          <a:p>
            <a:r>
              <a:rPr lang="en-US" altLang="ko-KR" sz="1400">
                <a:ea typeface="굴림" pitchFamily="50" charset="-127"/>
              </a:rPr>
              <a:t>1</a:t>
            </a:r>
            <a:r>
              <a:rPr lang="ko-KR" altLang="en-US" sz="1400">
                <a:ea typeface="굴림" pitchFamily="50" charset="-127"/>
              </a:rPr>
              <a:t>부터 </a:t>
            </a:r>
            <a:r>
              <a:rPr lang="en-US" altLang="ko-KR" sz="1400">
                <a:ea typeface="굴림" pitchFamily="50" charset="-127"/>
              </a:rPr>
              <a:t>3</a:t>
            </a:r>
            <a:r>
              <a:rPr lang="ko-KR" altLang="en-US" sz="1400">
                <a:ea typeface="굴림" pitchFamily="50" charset="-127"/>
              </a:rPr>
              <a:t>까지의 합은 </a:t>
            </a:r>
            <a:r>
              <a:rPr lang="en-US" altLang="ko-KR" sz="1400">
                <a:ea typeface="굴림" pitchFamily="50" charset="-127"/>
              </a:rPr>
              <a:t>6</a:t>
            </a:r>
            <a:r>
              <a:rPr lang="ko-KR" altLang="en-US" sz="1400">
                <a:ea typeface="굴림" pitchFamily="50" charset="-127"/>
              </a:rPr>
              <a:t>입니다 </a:t>
            </a:r>
            <a:endParaRPr lang="en-US" altLang="ko-KR" sz="1400">
              <a:ea typeface="굴림" pitchFamily="50" charset="-127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6586" name="Rectangle 202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77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777875" y="983541"/>
            <a:ext cx="7588250" cy="57642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n, sum;   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변수 선언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 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입력 안내 메시지 출력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정수값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입력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             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n)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+=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 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sum = sum + </a:t>
            </a:r>
            <a:r>
              <a:rPr kumimoji="1"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;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+ 2;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부터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까지의 </a:t>
            </a:r>
            <a:r>
              <a:rPr kumimoji="1" lang="ko-KR" altLang="en-US" sz="1600" dirty="0" err="1" smtClean="0">
                <a:solidFill>
                  <a:srgbClr val="800000"/>
                </a:solidFill>
                <a:latin typeface="Trebuchet MS" panose="020B0603020202020204" pitchFamily="34" charset="0"/>
              </a:rPr>
              <a:t>짝수</a:t>
            </a:r>
            <a:r>
              <a:rPr kumimoji="1" lang="ko-KR" altLang="en-US" sz="1600" dirty="0" err="1" smtClean="0">
                <a:solidFill>
                  <a:srgbClr val="800000"/>
                </a:solidFill>
                <a:latin typeface="Trebuchet MS" panose="020B0603020202020204" pitchFamily="34" charset="0"/>
              </a:rPr>
              <a:t>합은</a:t>
            </a:r>
            <a:r>
              <a:rPr kumimoji="1" lang="ko-KR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5423579" y="6075702"/>
            <a:ext cx="3331484" cy="5699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400" dirty="0"/>
              <a:t>정수를 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10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</a:t>
            </a:r>
            <a:r>
              <a:rPr lang="ko-KR" altLang="en-US" sz="1400" dirty="0"/>
              <a:t>까지의 </a:t>
            </a:r>
            <a:r>
              <a:rPr lang="ko-KR" altLang="en-US" sz="1400" dirty="0" err="1"/>
              <a:t>짝수합은</a:t>
            </a:r>
            <a:r>
              <a:rPr lang="ko-KR" altLang="en-US" sz="1400" dirty="0"/>
              <a:t> </a:t>
            </a:r>
            <a:r>
              <a:rPr lang="en-US" altLang="ko-KR" sz="1400" dirty="0"/>
              <a:t>30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100" dirty="0">
              <a:ea typeface="굴림" pitchFamily="50" charset="-127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6586" name="Rectangle 202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83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ChangeArrowheads="1"/>
          </p:cNvSpPr>
          <p:nvPr/>
        </p:nvSpPr>
        <p:spPr bwMode="auto">
          <a:xfrm>
            <a:off x="792162" y="1221944"/>
            <a:ext cx="7559675" cy="53927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while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문을 이용한 합계 프로그램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i, n, sum;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i = 0;                         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sum = 0;                     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(i &lt; 5)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값을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= sum + n;       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sum += n;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과 같다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i++;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합계는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6013450" y="1317625"/>
            <a:ext cx="2955925" cy="1711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10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20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30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40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50 </a:t>
            </a:r>
          </a:p>
          <a:p>
            <a:r>
              <a:rPr lang="ko-KR" altLang="en-US" sz="1600">
                <a:ea typeface="굴림" pitchFamily="50" charset="-127"/>
              </a:rPr>
              <a:t>합계는 </a:t>
            </a:r>
            <a:r>
              <a:rPr lang="en-US" altLang="ko-KR" sz="1600">
                <a:ea typeface="굴림" pitchFamily="50" charset="-127"/>
              </a:rPr>
              <a:t>150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</p:txBody>
      </p:sp>
      <p:sp>
        <p:nvSpPr>
          <p:cNvPr id="657458" name="Rectangle 50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52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ko-KR" altLang="en-US" dirty="0">
                <a:latin typeface="Trebuchet MS" pitchFamily="34" charset="0"/>
                <a:ea typeface="+mj-ea"/>
              </a:rPr>
              <a:t>반복의 개념 이해</a:t>
            </a: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while </a:t>
            </a:r>
            <a:r>
              <a:rPr lang="ko-KR" altLang="en-US" dirty="0" err="1">
                <a:latin typeface="Trebuchet MS" pitchFamily="34" charset="0"/>
                <a:ea typeface="+mj-ea"/>
              </a:rPr>
              <a:t>반복문</a:t>
            </a: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do-while </a:t>
            </a:r>
            <a:r>
              <a:rPr lang="ko-KR" altLang="en-US" dirty="0" err="1">
                <a:latin typeface="Trebuchet MS" pitchFamily="34" charset="0"/>
                <a:ea typeface="+mj-ea"/>
              </a:rPr>
              <a:t>반복문</a:t>
            </a: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for </a:t>
            </a:r>
            <a:r>
              <a:rPr lang="ko-KR" altLang="en-US" dirty="0" err="1">
                <a:latin typeface="Trebuchet MS" pitchFamily="34" charset="0"/>
                <a:ea typeface="+mj-ea"/>
              </a:rPr>
              <a:t>반복문</a:t>
            </a: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break</a:t>
            </a:r>
            <a:r>
              <a:rPr lang="ko-KR" altLang="en-US" dirty="0">
                <a:latin typeface="Trebuchet MS" pitchFamily="34" charset="0"/>
                <a:ea typeface="+mj-ea"/>
              </a:rPr>
              <a:t>와 </a:t>
            </a:r>
            <a:r>
              <a:rPr lang="en-US" altLang="ko-KR" dirty="0">
                <a:latin typeface="Trebuchet MS" pitchFamily="34" charset="0"/>
                <a:ea typeface="+mj-ea"/>
              </a:rPr>
              <a:t>continue</a:t>
            </a:r>
            <a:r>
              <a:rPr lang="ko-KR" altLang="en-US" dirty="0">
                <a:latin typeface="Trebuchet MS" pitchFamily="34" charset="0"/>
                <a:ea typeface="+mj-ea"/>
              </a:rPr>
              <a:t>문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40 w 44"/>
                <a:gd name="T1" fmla="*/ 0 h 88"/>
                <a:gd name="T2" fmla="*/ 0 w 44"/>
                <a:gd name="T3" fmla="*/ 413 h 88"/>
                <a:gd name="T4" fmla="*/ 68 w 44"/>
                <a:gd name="T5" fmla="*/ 413 h 88"/>
                <a:gd name="T6" fmla="*/ 206 w 44"/>
                <a:gd name="T7" fmla="*/ 0 h 88"/>
                <a:gd name="T8" fmla="*/ 14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93 w 92"/>
                <a:gd name="T1" fmla="*/ 0 h 73"/>
                <a:gd name="T2" fmla="*/ 0 w 92"/>
                <a:gd name="T3" fmla="*/ 521 h 73"/>
                <a:gd name="T4" fmla="*/ 60 w 92"/>
                <a:gd name="T5" fmla="*/ 521 h 73"/>
                <a:gd name="T6" fmla="*/ 400 w 92"/>
                <a:gd name="T7" fmla="*/ 34 h 73"/>
                <a:gd name="T8" fmla="*/ 29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93 w 92"/>
                <a:gd name="T1" fmla="*/ 0 h 73"/>
                <a:gd name="T2" fmla="*/ 0 w 92"/>
                <a:gd name="T3" fmla="*/ 521 h 73"/>
                <a:gd name="T4" fmla="*/ 60 w 92"/>
                <a:gd name="T5" fmla="*/ 521 h 73"/>
                <a:gd name="T6" fmla="*/ 400 w 92"/>
                <a:gd name="T7" fmla="*/ 34 h 73"/>
                <a:gd name="T8" fmla="*/ 29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87 w 88"/>
                <a:gd name="T1" fmla="*/ 0 h 83"/>
                <a:gd name="T2" fmla="*/ 362 w 88"/>
                <a:gd name="T3" fmla="*/ 495 h 83"/>
                <a:gd name="T4" fmla="*/ 321 w 88"/>
                <a:gd name="T5" fmla="*/ 612 h 83"/>
                <a:gd name="T6" fmla="*/ 0 w 88"/>
                <a:gd name="T7" fmla="*/ 35 h 83"/>
                <a:gd name="T8" fmla="*/ 8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87 w 88"/>
                <a:gd name="T1" fmla="*/ 0 h 83"/>
                <a:gd name="T2" fmla="*/ 362 w 88"/>
                <a:gd name="T3" fmla="*/ 495 h 83"/>
                <a:gd name="T4" fmla="*/ 321 w 88"/>
                <a:gd name="T5" fmla="*/ 612 h 83"/>
                <a:gd name="T6" fmla="*/ 0 w 88"/>
                <a:gd name="T7" fmla="*/ 35 h 83"/>
                <a:gd name="T8" fmla="*/ 8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9 w 532"/>
                <a:gd name="T1" fmla="*/ 302 h 304"/>
                <a:gd name="T2" fmla="*/ 0 w 532"/>
                <a:gd name="T3" fmla="*/ 918 h 304"/>
                <a:gd name="T4" fmla="*/ 0 w 532"/>
                <a:gd name="T5" fmla="*/ 1607 h 304"/>
                <a:gd name="T6" fmla="*/ 0 w 532"/>
                <a:gd name="T7" fmla="*/ 1958 h 304"/>
                <a:gd name="T8" fmla="*/ 2098 w 532"/>
                <a:gd name="T9" fmla="*/ 1958 h 304"/>
                <a:gd name="T10" fmla="*/ 2210 w 532"/>
                <a:gd name="T11" fmla="*/ 1436 h 304"/>
                <a:gd name="T12" fmla="*/ 2098 w 532"/>
                <a:gd name="T13" fmla="*/ 562 h 304"/>
                <a:gd name="T14" fmla="*/ 1872 w 532"/>
                <a:gd name="T15" fmla="*/ 88 h 304"/>
                <a:gd name="T16" fmla="*/ 838 w 532"/>
                <a:gd name="T17" fmla="*/ 0 h 304"/>
                <a:gd name="T18" fmla="*/ 256 w 532"/>
                <a:gd name="T19" fmla="*/ 0 h 304"/>
                <a:gd name="T20" fmla="*/ 29 w 532"/>
                <a:gd name="T21" fmla="*/ 30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729 w 161"/>
                <a:gd name="T1" fmla="*/ 848 h 221"/>
                <a:gd name="T2" fmla="*/ 677 w 161"/>
                <a:gd name="T3" fmla="*/ 578 h 221"/>
                <a:gd name="T4" fmla="*/ 633 w 161"/>
                <a:gd name="T5" fmla="*/ 275 h 221"/>
                <a:gd name="T6" fmla="*/ 504 w 161"/>
                <a:gd name="T7" fmla="*/ 184 h 221"/>
                <a:gd name="T8" fmla="*/ 415 w 161"/>
                <a:gd name="T9" fmla="*/ 102 h 221"/>
                <a:gd name="T10" fmla="*/ 248 w 161"/>
                <a:gd name="T11" fmla="*/ 0 h 221"/>
                <a:gd name="T12" fmla="*/ 210 w 161"/>
                <a:gd name="T13" fmla="*/ 120 h 221"/>
                <a:gd name="T14" fmla="*/ 57 w 161"/>
                <a:gd name="T15" fmla="*/ 1 h 221"/>
                <a:gd name="T16" fmla="*/ 1 w 161"/>
                <a:gd name="T17" fmla="*/ 146 h 221"/>
                <a:gd name="T18" fmla="*/ 108 w 161"/>
                <a:gd name="T19" fmla="*/ 259 h 221"/>
                <a:gd name="T20" fmla="*/ 88 w 161"/>
                <a:gd name="T21" fmla="*/ 353 h 221"/>
                <a:gd name="T22" fmla="*/ 32 w 161"/>
                <a:gd name="T23" fmla="*/ 410 h 221"/>
                <a:gd name="T24" fmla="*/ 1 w 161"/>
                <a:gd name="T25" fmla="*/ 475 h 221"/>
                <a:gd name="T26" fmla="*/ 0 w 161"/>
                <a:gd name="T27" fmla="*/ 546 h 221"/>
                <a:gd name="T28" fmla="*/ 25 w 161"/>
                <a:gd name="T29" fmla="*/ 632 h 221"/>
                <a:gd name="T30" fmla="*/ 53 w 161"/>
                <a:gd name="T31" fmla="*/ 776 h 221"/>
                <a:gd name="T32" fmla="*/ 68 w 161"/>
                <a:gd name="T33" fmla="*/ 848 h 221"/>
                <a:gd name="T34" fmla="*/ 95 w 161"/>
                <a:gd name="T35" fmla="*/ 899 h 221"/>
                <a:gd name="T36" fmla="*/ 125 w 161"/>
                <a:gd name="T37" fmla="*/ 949 h 221"/>
                <a:gd name="T38" fmla="*/ 168 w 161"/>
                <a:gd name="T39" fmla="*/ 989 h 221"/>
                <a:gd name="T40" fmla="*/ 208 w 161"/>
                <a:gd name="T41" fmla="*/ 1024 h 221"/>
                <a:gd name="T42" fmla="*/ 266 w 161"/>
                <a:gd name="T43" fmla="*/ 1049 h 221"/>
                <a:gd name="T44" fmla="*/ 327 w 161"/>
                <a:gd name="T45" fmla="*/ 1068 h 221"/>
                <a:gd name="T46" fmla="*/ 394 w 161"/>
                <a:gd name="T47" fmla="*/ 1078 h 221"/>
                <a:gd name="T48" fmla="*/ 509 w 161"/>
                <a:gd name="T49" fmla="*/ 1293 h 221"/>
                <a:gd name="T50" fmla="*/ 748 w 161"/>
                <a:gd name="T51" fmla="*/ 922 h 221"/>
                <a:gd name="T52" fmla="*/ 729 w 161"/>
                <a:gd name="T53" fmla="*/ 84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830 w 1132"/>
                <a:gd name="T1" fmla="*/ 1056 h 1016"/>
                <a:gd name="T2" fmla="*/ 4038 w 1132"/>
                <a:gd name="T3" fmla="*/ 1211 h 1016"/>
                <a:gd name="T4" fmla="*/ 4221 w 1132"/>
                <a:gd name="T5" fmla="*/ 1376 h 1016"/>
                <a:gd name="T6" fmla="*/ 4370 w 1132"/>
                <a:gd name="T7" fmla="*/ 1604 h 1016"/>
                <a:gd name="T8" fmla="*/ 4458 w 1132"/>
                <a:gd name="T9" fmla="*/ 1936 h 1016"/>
                <a:gd name="T10" fmla="*/ 4607 w 1132"/>
                <a:gd name="T11" fmla="*/ 3272 h 1016"/>
                <a:gd name="T12" fmla="*/ 4675 w 1132"/>
                <a:gd name="T13" fmla="*/ 4693 h 1016"/>
                <a:gd name="T14" fmla="*/ 4493 w 1132"/>
                <a:gd name="T15" fmla="*/ 5682 h 1016"/>
                <a:gd name="T16" fmla="*/ 4444 w 1132"/>
                <a:gd name="T17" fmla="*/ 5968 h 1016"/>
                <a:gd name="T18" fmla="*/ 4334 w 1132"/>
                <a:gd name="T19" fmla="*/ 6163 h 1016"/>
                <a:gd name="T20" fmla="*/ 4170 w 1132"/>
                <a:gd name="T21" fmla="*/ 6238 h 1016"/>
                <a:gd name="T22" fmla="*/ 3974 w 1132"/>
                <a:gd name="T23" fmla="*/ 6438 h 1016"/>
                <a:gd name="T24" fmla="*/ 3605 w 1132"/>
                <a:gd name="T25" fmla="*/ 5710 h 1016"/>
                <a:gd name="T26" fmla="*/ 3010 w 1132"/>
                <a:gd name="T27" fmla="*/ 5663 h 1016"/>
                <a:gd name="T28" fmla="*/ 2086 w 1132"/>
                <a:gd name="T29" fmla="*/ 5783 h 1016"/>
                <a:gd name="T30" fmla="*/ 1864 w 1132"/>
                <a:gd name="T31" fmla="*/ 5828 h 1016"/>
                <a:gd name="T32" fmla="*/ 1688 w 1132"/>
                <a:gd name="T33" fmla="*/ 5686 h 1016"/>
                <a:gd name="T34" fmla="*/ 1617 w 1132"/>
                <a:gd name="T35" fmla="*/ 5349 h 1016"/>
                <a:gd name="T36" fmla="*/ 1709 w 1132"/>
                <a:gd name="T37" fmla="*/ 4815 h 1016"/>
                <a:gd name="T38" fmla="*/ 1842 w 1132"/>
                <a:gd name="T39" fmla="*/ 3192 h 1016"/>
                <a:gd name="T40" fmla="*/ 1373 w 1132"/>
                <a:gd name="T41" fmla="*/ 2587 h 1016"/>
                <a:gd name="T42" fmla="*/ 649 w 1132"/>
                <a:gd name="T43" fmla="*/ 1892 h 1016"/>
                <a:gd name="T44" fmla="*/ 240 w 1132"/>
                <a:gd name="T45" fmla="*/ 1058 h 1016"/>
                <a:gd name="T46" fmla="*/ 0 w 1132"/>
                <a:gd name="T47" fmla="*/ 457 h 1016"/>
                <a:gd name="T48" fmla="*/ 416 w 1132"/>
                <a:gd name="T49" fmla="*/ 3 h 1016"/>
                <a:gd name="T50" fmla="*/ 996 w 1132"/>
                <a:gd name="T51" fmla="*/ 812 h 1016"/>
                <a:gd name="T52" fmla="*/ 1309 w 1132"/>
                <a:gd name="T53" fmla="*/ 1038 h 1016"/>
                <a:gd name="T54" fmla="*/ 1435 w 1132"/>
                <a:gd name="T55" fmla="*/ 1265 h 1016"/>
                <a:gd name="T56" fmla="*/ 1505 w 1132"/>
                <a:gd name="T57" fmla="*/ 1282 h 1016"/>
                <a:gd name="T58" fmla="*/ 1584 w 1132"/>
                <a:gd name="T59" fmla="*/ 1303 h 1016"/>
                <a:gd name="T60" fmla="*/ 1655 w 1132"/>
                <a:gd name="T61" fmla="*/ 1319 h 1016"/>
                <a:gd name="T62" fmla="*/ 1762 w 1132"/>
                <a:gd name="T63" fmla="*/ 1265 h 1016"/>
                <a:gd name="T64" fmla="*/ 1924 w 1132"/>
                <a:gd name="T65" fmla="*/ 1147 h 1016"/>
                <a:gd name="T66" fmla="*/ 2081 w 1132"/>
                <a:gd name="T67" fmla="*/ 1056 h 1016"/>
                <a:gd name="T68" fmla="*/ 2256 w 1132"/>
                <a:gd name="T69" fmla="*/ 989 h 1016"/>
                <a:gd name="T70" fmla="*/ 2531 w 1132"/>
                <a:gd name="T71" fmla="*/ 848 h 1016"/>
                <a:gd name="T72" fmla="*/ 2764 w 1132"/>
                <a:gd name="T73" fmla="*/ 778 h 1016"/>
                <a:gd name="T74" fmla="*/ 2832 w 1132"/>
                <a:gd name="T75" fmla="*/ 778 h 1016"/>
                <a:gd name="T76" fmla="*/ 2952 w 1132"/>
                <a:gd name="T77" fmla="*/ 778 h 1016"/>
                <a:gd name="T78" fmla="*/ 3100 w 1132"/>
                <a:gd name="T79" fmla="*/ 788 h 1016"/>
                <a:gd name="T80" fmla="*/ 3256 w 1132"/>
                <a:gd name="T81" fmla="*/ 788 h 1016"/>
                <a:gd name="T82" fmla="*/ 3400 w 1132"/>
                <a:gd name="T83" fmla="*/ 797 h 1016"/>
                <a:gd name="T84" fmla="*/ 3513 w 1132"/>
                <a:gd name="T85" fmla="*/ 797 h 1016"/>
                <a:gd name="T86" fmla="*/ 3572 w 1132"/>
                <a:gd name="T87" fmla="*/ 79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991 w 271"/>
                <a:gd name="T1" fmla="*/ 1036 h 365"/>
                <a:gd name="T2" fmla="*/ 1065 w 271"/>
                <a:gd name="T3" fmla="*/ 1095 h 365"/>
                <a:gd name="T4" fmla="*/ 1078 w 271"/>
                <a:gd name="T5" fmla="*/ 1248 h 365"/>
                <a:gd name="T6" fmla="*/ 1066 w 271"/>
                <a:gd name="T7" fmla="*/ 1327 h 365"/>
                <a:gd name="T8" fmla="*/ 1053 w 271"/>
                <a:gd name="T9" fmla="*/ 1392 h 365"/>
                <a:gd name="T10" fmla="*/ 1052 w 271"/>
                <a:gd name="T11" fmla="*/ 1432 h 365"/>
                <a:gd name="T12" fmla="*/ 1045 w 271"/>
                <a:gd name="T13" fmla="*/ 1473 h 365"/>
                <a:gd name="T14" fmla="*/ 1034 w 271"/>
                <a:gd name="T15" fmla="*/ 1499 h 365"/>
                <a:gd name="T16" fmla="*/ 1015 w 271"/>
                <a:gd name="T17" fmla="*/ 1523 h 365"/>
                <a:gd name="T18" fmla="*/ 986 w 271"/>
                <a:gd name="T19" fmla="*/ 1558 h 365"/>
                <a:gd name="T20" fmla="*/ 938 w 271"/>
                <a:gd name="T21" fmla="*/ 1612 h 365"/>
                <a:gd name="T22" fmla="*/ 929 w 271"/>
                <a:gd name="T23" fmla="*/ 1731 h 365"/>
                <a:gd name="T24" fmla="*/ 905 w 271"/>
                <a:gd name="T25" fmla="*/ 2027 h 365"/>
                <a:gd name="T26" fmla="*/ 756 w 271"/>
                <a:gd name="T27" fmla="*/ 2193 h 365"/>
                <a:gd name="T28" fmla="*/ 550 w 271"/>
                <a:gd name="T29" fmla="*/ 2401 h 365"/>
                <a:gd name="T30" fmla="*/ 293 w 271"/>
                <a:gd name="T31" fmla="*/ 2320 h 365"/>
                <a:gd name="T32" fmla="*/ 184 w 271"/>
                <a:gd name="T33" fmla="*/ 1976 h 365"/>
                <a:gd name="T34" fmla="*/ 107 w 271"/>
                <a:gd name="T35" fmla="*/ 1731 h 365"/>
                <a:gd name="T36" fmla="*/ 107 w 271"/>
                <a:gd name="T37" fmla="*/ 1662 h 365"/>
                <a:gd name="T38" fmla="*/ 61 w 271"/>
                <a:gd name="T39" fmla="*/ 1600 h 365"/>
                <a:gd name="T40" fmla="*/ 27 w 271"/>
                <a:gd name="T41" fmla="*/ 1530 h 365"/>
                <a:gd name="T42" fmla="*/ 2 w 271"/>
                <a:gd name="T43" fmla="*/ 1460 h 365"/>
                <a:gd name="T44" fmla="*/ 0 w 271"/>
                <a:gd name="T45" fmla="*/ 1378 h 365"/>
                <a:gd name="T46" fmla="*/ 0 w 271"/>
                <a:gd name="T47" fmla="*/ 1294 h 365"/>
                <a:gd name="T48" fmla="*/ 2 w 271"/>
                <a:gd name="T49" fmla="*/ 1199 h 365"/>
                <a:gd name="T50" fmla="*/ 21 w 271"/>
                <a:gd name="T51" fmla="*/ 1113 h 365"/>
                <a:gd name="T52" fmla="*/ 34 w 271"/>
                <a:gd name="T53" fmla="*/ 1012 h 365"/>
                <a:gd name="T54" fmla="*/ 117 w 271"/>
                <a:gd name="T55" fmla="*/ 1067 h 365"/>
                <a:gd name="T56" fmla="*/ 117 w 271"/>
                <a:gd name="T57" fmla="*/ 798 h 365"/>
                <a:gd name="T58" fmla="*/ 93 w 271"/>
                <a:gd name="T59" fmla="*/ 387 h 365"/>
                <a:gd name="T60" fmla="*/ 350 w 271"/>
                <a:gd name="T61" fmla="*/ 2 h 365"/>
                <a:gd name="T62" fmla="*/ 651 w 271"/>
                <a:gd name="T63" fmla="*/ 0 h 365"/>
                <a:gd name="T64" fmla="*/ 986 w 271"/>
                <a:gd name="T65" fmla="*/ 369 h 365"/>
                <a:gd name="T66" fmla="*/ 991 w 271"/>
                <a:gd name="T67" fmla="*/ 1036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762 w 272"/>
                <a:gd name="T1" fmla="*/ 140 h 214"/>
                <a:gd name="T2" fmla="*/ 968 w 272"/>
                <a:gd name="T3" fmla="*/ 319 h 214"/>
                <a:gd name="T4" fmla="*/ 1040 w 272"/>
                <a:gd name="T5" fmla="*/ 391 h 214"/>
                <a:gd name="T6" fmla="*/ 1096 w 272"/>
                <a:gd name="T7" fmla="*/ 473 h 214"/>
                <a:gd name="T8" fmla="*/ 1139 w 272"/>
                <a:gd name="T9" fmla="*/ 553 h 214"/>
                <a:gd name="T10" fmla="*/ 1152 w 272"/>
                <a:gd name="T11" fmla="*/ 623 h 214"/>
                <a:gd name="T12" fmla="*/ 1163 w 272"/>
                <a:gd name="T13" fmla="*/ 722 h 214"/>
                <a:gd name="T14" fmla="*/ 1152 w 272"/>
                <a:gd name="T15" fmla="*/ 818 h 214"/>
                <a:gd name="T16" fmla="*/ 1128 w 272"/>
                <a:gd name="T17" fmla="*/ 922 h 214"/>
                <a:gd name="T18" fmla="*/ 1102 w 272"/>
                <a:gd name="T19" fmla="*/ 1053 h 214"/>
                <a:gd name="T20" fmla="*/ 1090 w 272"/>
                <a:gd name="T21" fmla="*/ 1215 h 214"/>
                <a:gd name="T22" fmla="*/ 1090 w 272"/>
                <a:gd name="T23" fmla="*/ 1355 h 214"/>
                <a:gd name="T24" fmla="*/ 1009 w 272"/>
                <a:gd name="T25" fmla="*/ 1381 h 214"/>
                <a:gd name="T26" fmla="*/ 948 w 272"/>
                <a:gd name="T27" fmla="*/ 1150 h 214"/>
                <a:gd name="T28" fmla="*/ 920 w 272"/>
                <a:gd name="T29" fmla="*/ 956 h 214"/>
                <a:gd name="T30" fmla="*/ 921 w 272"/>
                <a:gd name="T31" fmla="*/ 762 h 214"/>
                <a:gd name="T32" fmla="*/ 966 w 272"/>
                <a:gd name="T33" fmla="*/ 529 h 214"/>
                <a:gd name="T34" fmla="*/ 792 w 272"/>
                <a:gd name="T35" fmla="*/ 359 h 214"/>
                <a:gd name="T36" fmla="*/ 552 w 272"/>
                <a:gd name="T37" fmla="*/ 359 h 214"/>
                <a:gd name="T38" fmla="*/ 503 w 272"/>
                <a:gd name="T39" fmla="*/ 390 h 214"/>
                <a:gd name="T40" fmla="*/ 467 w 272"/>
                <a:gd name="T41" fmla="*/ 419 h 214"/>
                <a:gd name="T42" fmla="*/ 422 w 272"/>
                <a:gd name="T43" fmla="*/ 454 h 214"/>
                <a:gd name="T44" fmla="*/ 387 w 272"/>
                <a:gd name="T45" fmla="*/ 475 h 214"/>
                <a:gd name="T46" fmla="*/ 337 w 272"/>
                <a:gd name="T47" fmla="*/ 501 h 214"/>
                <a:gd name="T48" fmla="*/ 299 w 272"/>
                <a:gd name="T49" fmla="*/ 529 h 214"/>
                <a:gd name="T50" fmla="*/ 255 w 272"/>
                <a:gd name="T51" fmla="*/ 553 h 214"/>
                <a:gd name="T52" fmla="*/ 204 w 272"/>
                <a:gd name="T53" fmla="*/ 561 h 214"/>
                <a:gd name="T54" fmla="*/ 144 w 272"/>
                <a:gd name="T55" fmla="*/ 623 h 214"/>
                <a:gd name="T56" fmla="*/ 177 w 272"/>
                <a:gd name="T57" fmla="*/ 777 h 214"/>
                <a:gd name="T58" fmla="*/ 192 w 272"/>
                <a:gd name="T59" fmla="*/ 894 h 214"/>
                <a:gd name="T60" fmla="*/ 192 w 272"/>
                <a:gd name="T61" fmla="*/ 1012 h 214"/>
                <a:gd name="T62" fmla="*/ 170 w 272"/>
                <a:gd name="T63" fmla="*/ 1153 h 214"/>
                <a:gd name="T64" fmla="*/ 170 w 272"/>
                <a:gd name="T65" fmla="*/ 1381 h 214"/>
                <a:gd name="T66" fmla="*/ 89 w 272"/>
                <a:gd name="T67" fmla="*/ 1242 h 214"/>
                <a:gd name="T68" fmla="*/ 37 w 272"/>
                <a:gd name="T69" fmla="*/ 1053 h 214"/>
                <a:gd name="T70" fmla="*/ 26 w 272"/>
                <a:gd name="T71" fmla="*/ 965 h 214"/>
                <a:gd name="T72" fmla="*/ 2 w 272"/>
                <a:gd name="T73" fmla="*/ 871 h 214"/>
                <a:gd name="T74" fmla="*/ 0 w 272"/>
                <a:gd name="T75" fmla="*/ 789 h 214"/>
                <a:gd name="T76" fmla="*/ 0 w 272"/>
                <a:gd name="T77" fmla="*/ 699 h 214"/>
                <a:gd name="T78" fmla="*/ 2 w 272"/>
                <a:gd name="T79" fmla="*/ 619 h 214"/>
                <a:gd name="T80" fmla="*/ 29 w 272"/>
                <a:gd name="T81" fmla="*/ 561 h 214"/>
                <a:gd name="T82" fmla="*/ 68 w 272"/>
                <a:gd name="T83" fmla="*/ 509 h 214"/>
                <a:gd name="T84" fmla="*/ 134 w 272"/>
                <a:gd name="T85" fmla="*/ 489 h 214"/>
                <a:gd name="T86" fmla="*/ 144 w 272"/>
                <a:gd name="T87" fmla="*/ 306 h 214"/>
                <a:gd name="T88" fmla="*/ 265 w 272"/>
                <a:gd name="T89" fmla="*/ 88 h 214"/>
                <a:gd name="T90" fmla="*/ 521 w 272"/>
                <a:gd name="T91" fmla="*/ 0 h 214"/>
                <a:gd name="T92" fmla="*/ 762 w 272"/>
                <a:gd name="T93" fmla="*/ 140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313 w 99"/>
                <a:gd name="T1" fmla="*/ 474 h 304"/>
                <a:gd name="T2" fmla="*/ 313 w 99"/>
                <a:gd name="T3" fmla="*/ 779 h 304"/>
                <a:gd name="T4" fmla="*/ 391 w 99"/>
                <a:gd name="T5" fmla="*/ 984 h 304"/>
                <a:gd name="T6" fmla="*/ 388 w 99"/>
                <a:gd name="T7" fmla="*/ 1230 h 304"/>
                <a:gd name="T8" fmla="*/ 388 w 99"/>
                <a:gd name="T9" fmla="*/ 1601 h 304"/>
                <a:gd name="T10" fmla="*/ 313 w 99"/>
                <a:gd name="T11" fmla="*/ 1707 h 304"/>
                <a:gd name="T12" fmla="*/ 212 w 99"/>
                <a:gd name="T13" fmla="*/ 1804 h 304"/>
                <a:gd name="T14" fmla="*/ 183 w 99"/>
                <a:gd name="T15" fmla="*/ 1958 h 304"/>
                <a:gd name="T16" fmla="*/ 48 w 99"/>
                <a:gd name="T17" fmla="*/ 1958 h 304"/>
                <a:gd name="T18" fmla="*/ 0 w 99"/>
                <a:gd name="T19" fmla="*/ 1804 h 304"/>
                <a:gd name="T20" fmla="*/ 135 w 99"/>
                <a:gd name="T21" fmla="*/ 1773 h 304"/>
                <a:gd name="T22" fmla="*/ 61 w 99"/>
                <a:gd name="T23" fmla="*/ 1714 h 304"/>
                <a:gd name="T24" fmla="*/ 1 w 99"/>
                <a:gd name="T25" fmla="*/ 1714 h 304"/>
                <a:gd name="T26" fmla="*/ 1 w 99"/>
                <a:gd name="T27" fmla="*/ 1601 h 304"/>
                <a:gd name="T28" fmla="*/ 70 w 99"/>
                <a:gd name="T29" fmla="*/ 1621 h 304"/>
                <a:gd name="T30" fmla="*/ 203 w 99"/>
                <a:gd name="T31" fmla="*/ 1610 h 304"/>
                <a:gd name="T32" fmla="*/ 203 w 99"/>
                <a:gd name="T33" fmla="*/ 1506 h 304"/>
                <a:gd name="T34" fmla="*/ 95 w 99"/>
                <a:gd name="T35" fmla="*/ 1506 h 304"/>
                <a:gd name="T36" fmla="*/ 0 w 99"/>
                <a:gd name="T37" fmla="*/ 1464 h 304"/>
                <a:gd name="T38" fmla="*/ 0 w 99"/>
                <a:gd name="T39" fmla="*/ 1318 h 304"/>
                <a:gd name="T40" fmla="*/ 78 w 99"/>
                <a:gd name="T41" fmla="*/ 1303 h 304"/>
                <a:gd name="T42" fmla="*/ 169 w 99"/>
                <a:gd name="T43" fmla="*/ 1425 h 304"/>
                <a:gd name="T44" fmla="*/ 234 w 99"/>
                <a:gd name="T45" fmla="*/ 1376 h 304"/>
                <a:gd name="T46" fmla="*/ 183 w 99"/>
                <a:gd name="T47" fmla="*/ 1230 h 304"/>
                <a:gd name="T48" fmla="*/ 251 w 99"/>
                <a:gd name="T49" fmla="*/ 1178 h 304"/>
                <a:gd name="T50" fmla="*/ 203 w 99"/>
                <a:gd name="T51" fmla="*/ 1088 h 304"/>
                <a:gd name="T52" fmla="*/ 234 w 99"/>
                <a:gd name="T53" fmla="*/ 962 h 304"/>
                <a:gd name="T54" fmla="*/ 135 w 99"/>
                <a:gd name="T55" fmla="*/ 962 h 304"/>
                <a:gd name="T56" fmla="*/ 183 w 99"/>
                <a:gd name="T57" fmla="*/ 871 h 304"/>
                <a:gd name="T58" fmla="*/ 251 w 99"/>
                <a:gd name="T59" fmla="*/ 871 h 304"/>
                <a:gd name="T60" fmla="*/ 313 w 99"/>
                <a:gd name="T61" fmla="*/ 889 h 304"/>
                <a:gd name="T62" fmla="*/ 269 w 99"/>
                <a:gd name="T63" fmla="*/ 699 h 304"/>
                <a:gd name="T64" fmla="*/ 183 w 99"/>
                <a:gd name="T65" fmla="*/ 652 h 304"/>
                <a:gd name="T66" fmla="*/ 48 w 99"/>
                <a:gd name="T67" fmla="*/ 652 h 304"/>
                <a:gd name="T68" fmla="*/ 27 w 99"/>
                <a:gd name="T69" fmla="*/ 534 h 304"/>
                <a:gd name="T70" fmla="*/ 27 w 99"/>
                <a:gd name="T71" fmla="*/ 335 h 304"/>
                <a:gd name="T72" fmla="*/ 4 w 99"/>
                <a:gd name="T73" fmla="*/ 146 h 304"/>
                <a:gd name="T74" fmla="*/ 95 w 99"/>
                <a:gd name="T75" fmla="*/ 0 h 304"/>
                <a:gd name="T76" fmla="*/ 185 w 99"/>
                <a:gd name="T77" fmla="*/ 25 h 304"/>
                <a:gd name="T78" fmla="*/ 256 w 99"/>
                <a:gd name="T79" fmla="*/ 40 h 304"/>
                <a:gd name="T80" fmla="*/ 302 w 99"/>
                <a:gd name="T81" fmla="*/ 65 h 304"/>
                <a:gd name="T82" fmla="*/ 335 w 99"/>
                <a:gd name="T83" fmla="*/ 104 h 304"/>
                <a:gd name="T84" fmla="*/ 349 w 99"/>
                <a:gd name="T85" fmla="*/ 160 h 304"/>
                <a:gd name="T86" fmla="*/ 349 w 99"/>
                <a:gd name="T87" fmla="*/ 230 h 304"/>
                <a:gd name="T88" fmla="*/ 335 w 99"/>
                <a:gd name="T89" fmla="*/ 334 h 304"/>
                <a:gd name="T90" fmla="*/ 313 w 99"/>
                <a:gd name="T91" fmla="*/ 4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93 w 33"/>
                <a:gd name="T1" fmla="*/ 34 h 81"/>
                <a:gd name="T2" fmla="*/ 165 w 33"/>
                <a:gd name="T3" fmla="*/ 168 h 81"/>
                <a:gd name="T4" fmla="*/ 123 w 33"/>
                <a:gd name="T5" fmla="*/ 318 h 81"/>
                <a:gd name="T6" fmla="*/ 183 w 33"/>
                <a:gd name="T7" fmla="*/ 416 h 81"/>
                <a:gd name="T8" fmla="*/ 183 w 33"/>
                <a:gd name="T9" fmla="*/ 543 h 81"/>
                <a:gd name="T10" fmla="*/ 93 w 33"/>
                <a:gd name="T11" fmla="*/ 513 h 81"/>
                <a:gd name="T12" fmla="*/ 0 w 33"/>
                <a:gd name="T13" fmla="*/ 525 h 81"/>
                <a:gd name="T14" fmla="*/ 0 w 33"/>
                <a:gd name="T15" fmla="*/ 337 h 81"/>
                <a:gd name="T16" fmla="*/ 32 w 33"/>
                <a:gd name="T17" fmla="*/ 168 h 81"/>
                <a:gd name="T18" fmla="*/ 3 w 33"/>
                <a:gd name="T19" fmla="*/ 0 h 81"/>
                <a:gd name="T20" fmla="*/ 28 w 33"/>
                <a:gd name="T21" fmla="*/ 1 h 81"/>
                <a:gd name="T22" fmla="*/ 50 w 33"/>
                <a:gd name="T23" fmla="*/ 2 h 81"/>
                <a:gd name="T24" fmla="*/ 77 w 33"/>
                <a:gd name="T25" fmla="*/ 29 h 81"/>
                <a:gd name="T26" fmla="*/ 93 w 33"/>
                <a:gd name="T27" fmla="*/ 34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125 w 30"/>
                <a:gd name="T1" fmla="*/ 0 h 84"/>
                <a:gd name="T2" fmla="*/ 33 w 30"/>
                <a:gd name="T3" fmla="*/ 34 h 84"/>
                <a:gd name="T4" fmla="*/ 0 w 30"/>
                <a:gd name="T5" fmla="*/ 197 h 84"/>
                <a:gd name="T6" fmla="*/ 86 w 30"/>
                <a:gd name="T7" fmla="*/ 107 h 84"/>
                <a:gd name="T8" fmla="*/ 61 w 30"/>
                <a:gd name="T9" fmla="*/ 307 h 84"/>
                <a:gd name="T10" fmla="*/ 0 w 30"/>
                <a:gd name="T11" fmla="*/ 315 h 84"/>
                <a:gd name="T12" fmla="*/ 0 w 30"/>
                <a:gd name="T13" fmla="*/ 523 h 84"/>
                <a:gd name="T14" fmla="*/ 61 w 30"/>
                <a:gd name="T15" fmla="*/ 532 h 84"/>
                <a:gd name="T16" fmla="*/ 86 w 30"/>
                <a:gd name="T17" fmla="*/ 391 h 84"/>
                <a:gd name="T18" fmla="*/ 138 w 30"/>
                <a:gd name="T19" fmla="*/ 218 h 84"/>
                <a:gd name="T20" fmla="*/ 125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372 w 353"/>
                <a:gd name="T1" fmla="*/ 0 h 672"/>
                <a:gd name="T2" fmla="*/ 1275 w 353"/>
                <a:gd name="T3" fmla="*/ 373 h 672"/>
                <a:gd name="T4" fmla="*/ 1043 w 353"/>
                <a:gd name="T5" fmla="*/ 572 h 672"/>
                <a:gd name="T6" fmla="*/ 863 w 353"/>
                <a:gd name="T7" fmla="*/ 632 h 672"/>
                <a:gd name="T8" fmla="*/ 731 w 353"/>
                <a:gd name="T9" fmla="*/ 499 h 672"/>
                <a:gd name="T10" fmla="*/ 670 w 353"/>
                <a:gd name="T11" fmla="*/ 331 h 672"/>
                <a:gd name="T12" fmla="*/ 580 w 353"/>
                <a:gd name="T13" fmla="*/ 718 h 672"/>
                <a:gd name="T14" fmla="*/ 233 w 353"/>
                <a:gd name="T15" fmla="*/ 1717 h 672"/>
                <a:gd name="T16" fmla="*/ 78 w 353"/>
                <a:gd name="T17" fmla="*/ 3280 h 672"/>
                <a:gd name="T18" fmla="*/ 0 w 353"/>
                <a:gd name="T19" fmla="*/ 4403 h 672"/>
                <a:gd name="T20" fmla="*/ 399 w 353"/>
                <a:gd name="T21" fmla="*/ 3305 h 672"/>
                <a:gd name="T22" fmla="*/ 863 w 353"/>
                <a:gd name="T23" fmla="*/ 1408 h 672"/>
                <a:gd name="T24" fmla="*/ 965 w 353"/>
                <a:gd name="T25" fmla="*/ 997 h 672"/>
                <a:gd name="T26" fmla="*/ 1187 w 353"/>
                <a:gd name="T27" fmla="*/ 660 h 672"/>
                <a:gd name="T28" fmla="*/ 1353 w 353"/>
                <a:gd name="T29" fmla="*/ 454 h 672"/>
                <a:gd name="T30" fmla="*/ 1445 w 353"/>
                <a:gd name="T31" fmla="*/ 308 h 672"/>
                <a:gd name="T32" fmla="*/ 1372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223 w 103"/>
                <a:gd name="T1" fmla="*/ 627 h 140"/>
                <a:gd name="T2" fmla="*/ 0 w 103"/>
                <a:gd name="T3" fmla="*/ 1083 h 140"/>
                <a:gd name="T4" fmla="*/ 0 w 103"/>
                <a:gd name="T5" fmla="*/ 743 h 140"/>
                <a:gd name="T6" fmla="*/ 256 w 103"/>
                <a:gd name="T7" fmla="*/ 356 h 140"/>
                <a:gd name="T8" fmla="*/ 377 w 103"/>
                <a:gd name="T9" fmla="*/ 0 h 140"/>
                <a:gd name="T10" fmla="*/ 386 w 103"/>
                <a:gd name="T11" fmla="*/ 331 h 140"/>
                <a:gd name="T12" fmla="*/ 223 w 103"/>
                <a:gd name="T13" fmla="*/ 62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789 w 192"/>
                <a:gd name="T1" fmla="*/ 26 h 508"/>
                <a:gd name="T2" fmla="*/ 789 w 192"/>
                <a:gd name="T3" fmla="*/ 303 h 508"/>
                <a:gd name="T4" fmla="*/ 388 w 192"/>
                <a:gd name="T5" fmla="*/ 2043 h 508"/>
                <a:gd name="T6" fmla="*/ 206 w 192"/>
                <a:gd name="T7" fmla="*/ 2545 h 508"/>
                <a:gd name="T8" fmla="*/ 0 w 192"/>
                <a:gd name="T9" fmla="*/ 3187 h 508"/>
                <a:gd name="T10" fmla="*/ 0 w 192"/>
                <a:gd name="T11" fmla="*/ 2306 h 508"/>
                <a:gd name="T12" fmla="*/ 200 w 192"/>
                <a:gd name="T13" fmla="*/ 1673 h 508"/>
                <a:gd name="T14" fmla="*/ 343 w 192"/>
                <a:gd name="T15" fmla="*/ 1656 h 508"/>
                <a:gd name="T16" fmla="*/ 343 w 192"/>
                <a:gd name="T17" fmla="*/ 1337 h 508"/>
                <a:gd name="T18" fmla="*/ 343 w 192"/>
                <a:gd name="T19" fmla="*/ 911 h 508"/>
                <a:gd name="T20" fmla="*/ 362 w 192"/>
                <a:gd name="T21" fmla="*/ 594 h 508"/>
                <a:gd name="T22" fmla="*/ 524 w 192"/>
                <a:gd name="T23" fmla="*/ 244 h 508"/>
                <a:gd name="T24" fmla="*/ 623 w 192"/>
                <a:gd name="T25" fmla="*/ 188 h 508"/>
                <a:gd name="T26" fmla="*/ 660 w 192"/>
                <a:gd name="T27" fmla="*/ 0 h 508"/>
                <a:gd name="T28" fmla="*/ 789 w 192"/>
                <a:gd name="T29" fmla="*/ 26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307 w 65"/>
                <a:gd name="T1" fmla="*/ 190 h 90"/>
                <a:gd name="T2" fmla="*/ 147 w 65"/>
                <a:gd name="T3" fmla="*/ 334 h 90"/>
                <a:gd name="T4" fmla="*/ 0 w 65"/>
                <a:gd name="T5" fmla="*/ 579 h 90"/>
                <a:gd name="T6" fmla="*/ 90 w 65"/>
                <a:gd name="T7" fmla="*/ 75 h 90"/>
                <a:gd name="T8" fmla="*/ 195 w 65"/>
                <a:gd name="T9" fmla="*/ 0 h 90"/>
                <a:gd name="T10" fmla="*/ 307 w 65"/>
                <a:gd name="T11" fmla="*/ 19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965 w 225"/>
                <a:gd name="T1" fmla="*/ 89 h 594"/>
                <a:gd name="T2" fmla="*/ 702 w 225"/>
                <a:gd name="T3" fmla="*/ 0 h 594"/>
                <a:gd name="T4" fmla="*/ 632 w 225"/>
                <a:gd name="T5" fmla="*/ 270 h 594"/>
                <a:gd name="T6" fmla="*/ 655 w 225"/>
                <a:gd name="T7" fmla="*/ 456 h 594"/>
                <a:gd name="T8" fmla="*/ 366 w 225"/>
                <a:gd name="T9" fmla="*/ 1222 h 594"/>
                <a:gd name="T10" fmla="*/ 68 w 225"/>
                <a:gd name="T11" fmla="*/ 2485 h 594"/>
                <a:gd name="T12" fmla="*/ 0 w 225"/>
                <a:gd name="T13" fmla="*/ 3781 h 594"/>
                <a:gd name="T14" fmla="*/ 402 w 225"/>
                <a:gd name="T15" fmla="*/ 2778 h 594"/>
                <a:gd name="T16" fmla="*/ 779 w 225"/>
                <a:gd name="T17" fmla="*/ 470 h 594"/>
                <a:gd name="T18" fmla="*/ 864 w 225"/>
                <a:gd name="T19" fmla="*/ 384 h 594"/>
                <a:gd name="T20" fmla="*/ 965 w 225"/>
                <a:gd name="T21" fmla="*/ 89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831 w 295"/>
                <a:gd name="T1" fmla="*/ 721 h 210"/>
                <a:gd name="T2" fmla="*/ 578 w 295"/>
                <a:gd name="T3" fmla="*/ 296 h 210"/>
                <a:gd name="T4" fmla="*/ 439 w 295"/>
                <a:gd name="T5" fmla="*/ 254 h 210"/>
                <a:gd name="T6" fmla="*/ 306 w 295"/>
                <a:gd name="T7" fmla="*/ 0 h 210"/>
                <a:gd name="T8" fmla="*/ 163 w 295"/>
                <a:gd name="T9" fmla="*/ 0 h 210"/>
                <a:gd name="T10" fmla="*/ 0 w 295"/>
                <a:gd name="T11" fmla="*/ 315 h 210"/>
                <a:gd name="T12" fmla="*/ 70 w 295"/>
                <a:gd name="T13" fmla="*/ 403 h 210"/>
                <a:gd name="T14" fmla="*/ 235 w 295"/>
                <a:gd name="T15" fmla="*/ 358 h 210"/>
                <a:gd name="T16" fmla="*/ 306 w 295"/>
                <a:gd name="T17" fmla="*/ 197 h 210"/>
                <a:gd name="T18" fmla="*/ 367 w 295"/>
                <a:gd name="T19" fmla="*/ 335 h 210"/>
                <a:gd name="T20" fmla="*/ 367 w 295"/>
                <a:gd name="T21" fmla="*/ 676 h 210"/>
                <a:gd name="T22" fmla="*/ 468 w 295"/>
                <a:gd name="T23" fmla="*/ 721 h 210"/>
                <a:gd name="T24" fmla="*/ 468 w 295"/>
                <a:gd name="T25" fmla="*/ 426 h 210"/>
                <a:gd name="T26" fmla="*/ 626 w 295"/>
                <a:gd name="T27" fmla="*/ 560 h 210"/>
                <a:gd name="T28" fmla="*/ 594 w 295"/>
                <a:gd name="T29" fmla="*/ 921 h 210"/>
                <a:gd name="T30" fmla="*/ 626 w 295"/>
                <a:gd name="T31" fmla="*/ 1055 h 210"/>
                <a:gd name="T32" fmla="*/ 701 w 295"/>
                <a:gd name="T33" fmla="*/ 847 h 210"/>
                <a:gd name="T34" fmla="*/ 772 w 295"/>
                <a:gd name="T35" fmla="*/ 921 h 210"/>
                <a:gd name="T36" fmla="*/ 759 w 295"/>
                <a:gd name="T37" fmla="*/ 1135 h 210"/>
                <a:gd name="T38" fmla="*/ 852 w 295"/>
                <a:gd name="T39" fmla="*/ 1254 h 210"/>
                <a:gd name="T40" fmla="*/ 852 w 295"/>
                <a:gd name="T41" fmla="*/ 985 h 210"/>
                <a:gd name="T42" fmla="*/ 948 w 295"/>
                <a:gd name="T43" fmla="*/ 1027 h 210"/>
                <a:gd name="T44" fmla="*/ 948 w 295"/>
                <a:gd name="T45" fmla="*/ 1341 h 210"/>
                <a:gd name="T46" fmla="*/ 1023 w 295"/>
                <a:gd name="T47" fmla="*/ 1254 h 210"/>
                <a:gd name="T48" fmla="*/ 979 w 295"/>
                <a:gd name="T49" fmla="*/ 921 h 210"/>
                <a:gd name="T50" fmla="*/ 1110 w 295"/>
                <a:gd name="T51" fmla="*/ 1075 h 210"/>
                <a:gd name="T52" fmla="*/ 1127 w 295"/>
                <a:gd name="T53" fmla="*/ 1313 h 210"/>
                <a:gd name="T54" fmla="*/ 1264 w 295"/>
                <a:gd name="T55" fmla="*/ 1313 h 210"/>
                <a:gd name="T56" fmla="*/ 1233 w 295"/>
                <a:gd name="T57" fmla="*/ 1009 h 210"/>
                <a:gd name="T58" fmla="*/ 1039 w 295"/>
                <a:gd name="T59" fmla="*/ 807 h 210"/>
                <a:gd name="T60" fmla="*/ 1026 w 295"/>
                <a:gd name="T61" fmla="*/ 790 h 210"/>
                <a:gd name="T62" fmla="*/ 1008 w 295"/>
                <a:gd name="T63" fmla="*/ 789 h 210"/>
                <a:gd name="T64" fmla="*/ 969 w 295"/>
                <a:gd name="T65" fmla="*/ 775 h 210"/>
                <a:gd name="T66" fmla="*/ 929 w 295"/>
                <a:gd name="T67" fmla="*/ 760 h 210"/>
                <a:gd name="T68" fmla="*/ 893 w 295"/>
                <a:gd name="T69" fmla="*/ 741 h 210"/>
                <a:gd name="T70" fmla="*/ 857 w 295"/>
                <a:gd name="T71" fmla="*/ 725 h 210"/>
                <a:gd name="T72" fmla="*/ 836 w 295"/>
                <a:gd name="T73" fmla="*/ 723 h 210"/>
                <a:gd name="T74" fmla="*/ 831 w 295"/>
                <a:gd name="T75" fmla="*/ 72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373 w 116"/>
                <a:gd name="T1" fmla="*/ 285 h 159"/>
                <a:gd name="T2" fmla="*/ 292 w 116"/>
                <a:gd name="T3" fmla="*/ 236 h 159"/>
                <a:gd name="T4" fmla="*/ 211 w 116"/>
                <a:gd name="T5" fmla="*/ 111 h 159"/>
                <a:gd name="T6" fmla="*/ 138 w 116"/>
                <a:gd name="T7" fmla="*/ 94 h 159"/>
                <a:gd name="T8" fmla="*/ 55 w 116"/>
                <a:gd name="T9" fmla="*/ 0 h 159"/>
                <a:gd name="T10" fmla="*/ 55 w 116"/>
                <a:gd name="T11" fmla="*/ 194 h 159"/>
                <a:gd name="T12" fmla="*/ 138 w 116"/>
                <a:gd name="T13" fmla="*/ 236 h 159"/>
                <a:gd name="T14" fmla="*/ 241 w 116"/>
                <a:gd name="T15" fmla="*/ 285 h 159"/>
                <a:gd name="T16" fmla="*/ 230 w 116"/>
                <a:gd name="T17" fmla="*/ 666 h 159"/>
                <a:gd name="T18" fmla="*/ 230 w 116"/>
                <a:gd name="T19" fmla="*/ 783 h 159"/>
                <a:gd name="T20" fmla="*/ 323 w 116"/>
                <a:gd name="T21" fmla="*/ 927 h 159"/>
                <a:gd name="T22" fmla="*/ 269 w 116"/>
                <a:gd name="T23" fmla="*/ 951 h 159"/>
                <a:gd name="T24" fmla="*/ 176 w 116"/>
                <a:gd name="T25" fmla="*/ 847 h 159"/>
                <a:gd name="T26" fmla="*/ 0 w 116"/>
                <a:gd name="T27" fmla="*/ 847 h 159"/>
                <a:gd name="T28" fmla="*/ 29 w 116"/>
                <a:gd name="T29" fmla="*/ 1007 h 159"/>
                <a:gd name="T30" fmla="*/ 211 w 116"/>
                <a:gd name="T31" fmla="*/ 1116 h 159"/>
                <a:gd name="T32" fmla="*/ 330 w 116"/>
                <a:gd name="T33" fmla="*/ 1116 h 159"/>
                <a:gd name="T34" fmla="*/ 500 w 116"/>
                <a:gd name="T35" fmla="*/ 921 h 159"/>
                <a:gd name="T36" fmla="*/ 421 w 116"/>
                <a:gd name="T37" fmla="*/ 749 h 159"/>
                <a:gd name="T38" fmla="*/ 421 w 116"/>
                <a:gd name="T39" fmla="*/ 566 h 159"/>
                <a:gd name="T40" fmla="*/ 392 w 116"/>
                <a:gd name="T41" fmla="*/ 370 h 159"/>
                <a:gd name="T42" fmla="*/ 373 w 116"/>
                <a:gd name="T43" fmla="*/ 285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242 w 47"/>
                <a:gd name="T1" fmla="*/ 57 h 41"/>
                <a:gd name="T2" fmla="*/ 45 w 47"/>
                <a:gd name="T3" fmla="*/ 0 h 41"/>
                <a:gd name="T4" fmla="*/ 0 w 47"/>
                <a:gd name="T5" fmla="*/ 57 h 41"/>
                <a:gd name="T6" fmla="*/ 45 w 47"/>
                <a:gd name="T7" fmla="*/ 119 h 41"/>
                <a:gd name="T8" fmla="*/ 237 w 47"/>
                <a:gd name="T9" fmla="*/ 213 h 41"/>
                <a:gd name="T10" fmla="*/ 247 w 47"/>
                <a:gd name="T11" fmla="*/ 143 h 41"/>
                <a:gd name="T12" fmla="*/ 247 w 47"/>
                <a:gd name="T13" fmla="*/ 125 h 41"/>
                <a:gd name="T14" fmla="*/ 245 w 47"/>
                <a:gd name="T15" fmla="*/ 86 h 41"/>
                <a:gd name="T16" fmla="*/ 242 w 47"/>
                <a:gd name="T17" fmla="*/ 63 h 41"/>
                <a:gd name="T18" fmla="*/ 242 w 47"/>
                <a:gd name="T19" fmla="*/ 57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44 w 40"/>
                <a:gd name="T1" fmla="*/ 141 h 36"/>
                <a:gd name="T2" fmla="*/ 29 w 40"/>
                <a:gd name="T3" fmla="*/ 0 h 36"/>
                <a:gd name="T4" fmla="*/ 0 w 40"/>
                <a:gd name="T5" fmla="*/ 107 h 36"/>
                <a:gd name="T6" fmla="*/ 60 w 40"/>
                <a:gd name="T7" fmla="*/ 222 h 36"/>
                <a:gd name="T8" fmla="*/ 163 w 40"/>
                <a:gd name="T9" fmla="*/ 230 h 36"/>
                <a:gd name="T10" fmla="*/ 162 w 40"/>
                <a:gd name="T11" fmla="*/ 222 h 36"/>
                <a:gd name="T12" fmla="*/ 159 w 40"/>
                <a:gd name="T13" fmla="*/ 187 h 36"/>
                <a:gd name="T14" fmla="*/ 150 w 40"/>
                <a:gd name="T15" fmla="*/ 160 h 36"/>
                <a:gd name="T16" fmla="*/ 144 w 40"/>
                <a:gd name="T17" fmla="*/ 141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29 w 38"/>
                <a:gd name="T1" fmla="*/ 80 h 32"/>
                <a:gd name="T2" fmla="*/ 20 w 38"/>
                <a:gd name="T3" fmla="*/ 0 h 32"/>
                <a:gd name="T4" fmla="*/ 0 w 38"/>
                <a:gd name="T5" fmla="*/ 80 h 32"/>
                <a:gd name="T6" fmla="*/ 76 w 38"/>
                <a:gd name="T7" fmla="*/ 160 h 32"/>
                <a:gd name="T8" fmla="*/ 165 w 38"/>
                <a:gd name="T9" fmla="*/ 185 h 32"/>
                <a:gd name="T10" fmla="*/ 165 w 38"/>
                <a:gd name="T11" fmla="*/ 103 h 32"/>
                <a:gd name="T12" fmla="*/ 129 w 38"/>
                <a:gd name="T13" fmla="*/ 8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69 w 35"/>
                <a:gd name="T1" fmla="*/ 103 h 30"/>
                <a:gd name="T2" fmla="*/ 0 w 35"/>
                <a:gd name="T3" fmla="*/ 0 h 30"/>
                <a:gd name="T4" fmla="*/ 0 w 35"/>
                <a:gd name="T5" fmla="*/ 190 h 30"/>
                <a:gd name="T6" fmla="*/ 60 w 35"/>
                <a:gd name="T7" fmla="*/ 193 h 30"/>
                <a:gd name="T8" fmla="*/ 94 w 35"/>
                <a:gd name="T9" fmla="*/ 163 h 30"/>
                <a:gd name="T10" fmla="*/ 69 w 35"/>
                <a:gd name="T11" fmla="*/ 103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306 h 58"/>
                <a:gd name="T2" fmla="*/ 0 w 81"/>
                <a:gd name="T3" fmla="*/ 393 h 58"/>
                <a:gd name="T4" fmla="*/ 24 w 81"/>
                <a:gd name="T5" fmla="*/ 375 h 58"/>
                <a:gd name="T6" fmla="*/ 51 w 81"/>
                <a:gd name="T7" fmla="*/ 359 h 58"/>
                <a:gd name="T8" fmla="*/ 78 w 81"/>
                <a:gd name="T9" fmla="*/ 314 h 58"/>
                <a:gd name="T10" fmla="*/ 109 w 81"/>
                <a:gd name="T11" fmla="*/ 273 h 58"/>
                <a:gd name="T12" fmla="*/ 133 w 81"/>
                <a:gd name="T13" fmla="*/ 145 h 58"/>
                <a:gd name="T14" fmla="*/ 227 w 81"/>
                <a:gd name="T15" fmla="*/ 121 h 58"/>
                <a:gd name="T16" fmla="*/ 287 w 81"/>
                <a:gd name="T17" fmla="*/ 66 h 58"/>
                <a:gd name="T18" fmla="*/ 123 w 81"/>
                <a:gd name="T19" fmla="*/ 1 h 58"/>
                <a:gd name="T20" fmla="*/ 0 w 81"/>
                <a:gd name="T21" fmla="*/ 0 h 58"/>
                <a:gd name="T22" fmla="*/ 0 w 81"/>
                <a:gd name="T23" fmla="*/ 77 h 58"/>
                <a:gd name="T24" fmla="*/ 101 w 81"/>
                <a:gd name="T25" fmla="*/ 106 h 58"/>
                <a:gd name="T26" fmla="*/ 74 w 81"/>
                <a:gd name="T27" fmla="*/ 233 h 58"/>
                <a:gd name="T28" fmla="*/ 54 w 81"/>
                <a:gd name="T29" fmla="*/ 261 h 58"/>
                <a:gd name="T30" fmla="*/ 33 w 81"/>
                <a:gd name="T31" fmla="*/ 273 h 58"/>
                <a:gd name="T32" fmla="*/ 20 w 81"/>
                <a:gd name="T33" fmla="*/ 298 h 58"/>
                <a:gd name="T34" fmla="*/ 0 w 81"/>
                <a:gd name="T35" fmla="*/ 306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510 w 109"/>
                <a:gd name="T1" fmla="*/ 72 h 61"/>
                <a:gd name="T2" fmla="*/ 510 w 109"/>
                <a:gd name="T3" fmla="*/ 2 h 61"/>
                <a:gd name="T4" fmla="*/ 398 w 109"/>
                <a:gd name="T5" fmla="*/ 0 h 61"/>
                <a:gd name="T6" fmla="*/ 191 w 109"/>
                <a:gd name="T7" fmla="*/ 0 h 61"/>
                <a:gd name="T8" fmla="*/ 84 w 109"/>
                <a:gd name="T9" fmla="*/ 0 h 61"/>
                <a:gd name="T10" fmla="*/ 0 w 109"/>
                <a:gd name="T11" fmla="*/ 1 h 61"/>
                <a:gd name="T12" fmla="*/ 0 w 109"/>
                <a:gd name="T13" fmla="*/ 60 h 61"/>
                <a:gd name="T14" fmla="*/ 139 w 109"/>
                <a:gd name="T15" fmla="*/ 72 h 61"/>
                <a:gd name="T16" fmla="*/ 109 w 109"/>
                <a:gd name="T17" fmla="*/ 188 h 61"/>
                <a:gd name="T18" fmla="*/ 74 w 109"/>
                <a:gd name="T19" fmla="*/ 212 h 61"/>
                <a:gd name="T20" fmla="*/ 47 w 109"/>
                <a:gd name="T21" fmla="*/ 218 h 61"/>
                <a:gd name="T22" fmla="*/ 28 w 109"/>
                <a:gd name="T23" fmla="*/ 243 h 61"/>
                <a:gd name="T24" fmla="*/ 0 w 109"/>
                <a:gd name="T25" fmla="*/ 244 h 61"/>
                <a:gd name="T26" fmla="*/ 0 w 109"/>
                <a:gd name="T27" fmla="*/ 313 h 61"/>
                <a:gd name="T28" fmla="*/ 32 w 109"/>
                <a:gd name="T29" fmla="*/ 305 h 61"/>
                <a:gd name="T30" fmla="*/ 65 w 109"/>
                <a:gd name="T31" fmla="*/ 285 h 61"/>
                <a:gd name="T32" fmla="*/ 100 w 109"/>
                <a:gd name="T33" fmla="*/ 273 h 61"/>
                <a:gd name="T34" fmla="*/ 141 w 109"/>
                <a:gd name="T35" fmla="*/ 243 h 61"/>
                <a:gd name="T36" fmla="*/ 209 w 109"/>
                <a:gd name="T37" fmla="*/ 95 h 61"/>
                <a:gd name="T38" fmla="*/ 309 w 109"/>
                <a:gd name="T39" fmla="*/ 104 h 61"/>
                <a:gd name="T40" fmla="*/ 332 w 109"/>
                <a:gd name="T41" fmla="*/ 162 h 61"/>
                <a:gd name="T42" fmla="*/ 352 w 109"/>
                <a:gd name="T43" fmla="*/ 207 h 61"/>
                <a:gd name="T44" fmla="*/ 378 w 109"/>
                <a:gd name="T45" fmla="*/ 244 h 61"/>
                <a:gd name="T46" fmla="*/ 398 w 109"/>
                <a:gd name="T47" fmla="*/ 279 h 61"/>
                <a:gd name="T48" fmla="*/ 424 w 109"/>
                <a:gd name="T49" fmla="*/ 297 h 61"/>
                <a:gd name="T50" fmla="*/ 446 w 109"/>
                <a:gd name="T51" fmla="*/ 313 h 61"/>
                <a:gd name="T52" fmla="*/ 482 w 109"/>
                <a:gd name="T53" fmla="*/ 320 h 61"/>
                <a:gd name="T54" fmla="*/ 510 w 109"/>
                <a:gd name="T55" fmla="*/ 313 h 61"/>
                <a:gd name="T56" fmla="*/ 510 w 109"/>
                <a:gd name="T57" fmla="*/ 244 h 61"/>
                <a:gd name="T58" fmla="*/ 455 w 109"/>
                <a:gd name="T59" fmla="*/ 250 h 61"/>
                <a:gd name="T60" fmla="*/ 418 w 109"/>
                <a:gd name="T61" fmla="*/ 238 h 61"/>
                <a:gd name="T62" fmla="*/ 394 w 109"/>
                <a:gd name="T63" fmla="*/ 172 h 61"/>
                <a:gd name="T64" fmla="*/ 378 w 109"/>
                <a:gd name="T65" fmla="*/ 72 h 61"/>
                <a:gd name="T66" fmla="*/ 476 w 109"/>
                <a:gd name="T67" fmla="*/ 63 h 61"/>
                <a:gd name="T68" fmla="*/ 510 w 109"/>
                <a:gd name="T69" fmla="*/ 7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25 w 43"/>
                <a:gd name="T1" fmla="*/ 65 h 60"/>
                <a:gd name="T2" fmla="*/ 125 w 43"/>
                <a:gd name="T3" fmla="*/ 0 h 60"/>
                <a:gd name="T4" fmla="*/ 0 w 43"/>
                <a:gd name="T5" fmla="*/ 2 h 60"/>
                <a:gd name="T6" fmla="*/ 5 w 43"/>
                <a:gd name="T7" fmla="*/ 146 h 60"/>
                <a:gd name="T8" fmla="*/ 33 w 43"/>
                <a:gd name="T9" fmla="*/ 254 h 60"/>
                <a:gd name="T10" fmla="*/ 56 w 43"/>
                <a:gd name="T11" fmla="*/ 333 h 60"/>
                <a:gd name="T12" fmla="*/ 86 w 43"/>
                <a:gd name="T13" fmla="*/ 365 h 60"/>
                <a:gd name="T14" fmla="*/ 89 w 43"/>
                <a:gd name="T15" fmla="*/ 384 h 60"/>
                <a:gd name="T16" fmla="*/ 103 w 43"/>
                <a:gd name="T17" fmla="*/ 389 h 60"/>
                <a:gd name="T18" fmla="*/ 113 w 43"/>
                <a:gd name="T19" fmla="*/ 389 h 60"/>
                <a:gd name="T20" fmla="*/ 125 w 43"/>
                <a:gd name="T21" fmla="*/ 384 h 60"/>
                <a:gd name="T22" fmla="*/ 125 w 43"/>
                <a:gd name="T23" fmla="*/ 296 h 60"/>
                <a:gd name="T24" fmla="*/ 89 w 43"/>
                <a:gd name="T25" fmla="*/ 296 h 60"/>
                <a:gd name="T26" fmla="*/ 67 w 43"/>
                <a:gd name="T27" fmla="*/ 263 h 60"/>
                <a:gd name="T28" fmla="*/ 52 w 43"/>
                <a:gd name="T29" fmla="*/ 190 h 60"/>
                <a:gd name="T30" fmla="*/ 39 w 43"/>
                <a:gd name="T31" fmla="*/ 65 h 60"/>
                <a:gd name="T32" fmla="*/ 103 w 43"/>
                <a:gd name="T33" fmla="*/ 64 h 60"/>
                <a:gd name="T34" fmla="*/ 125 w 43"/>
                <a:gd name="T35" fmla="*/ 65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436 w 220"/>
                <a:gd name="T1" fmla="*/ 561 h 221"/>
                <a:gd name="T2" fmla="*/ 521 w 220"/>
                <a:gd name="T3" fmla="*/ 621 h 221"/>
                <a:gd name="T4" fmla="*/ 582 w 220"/>
                <a:gd name="T5" fmla="*/ 657 h 221"/>
                <a:gd name="T6" fmla="*/ 618 w 220"/>
                <a:gd name="T7" fmla="*/ 694 h 221"/>
                <a:gd name="T8" fmla="*/ 631 w 220"/>
                <a:gd name="T9" fmla="*/ 728 h 221"/>
                <a:gd name="T10" fmla="*/ 646 w 220"/>
                <a:gd name="T11" fmla="*/ 770 h 221"/>
                <a:gd name="T12" fmla="*/ 657 w 220"/>
                <a:gd name="T13" fmla="*/ 825 h 221"/>
                <a:gd name="T14" fmla="*/ 677 w 220"/>
                <a:gd name="T15" fmla="*/ 901 h 221"/>
                <a:gd name="T16" fmla="*/ 717 w 220"/>
                <a:gd name="T17" fmla="*/ 1003 h 221"/>
                <a:gd name="T18" fmla="*/ 785 w 220"/>
                <a:gd name="T19" fmla="*/ 773 h 221"/>
                <a:gd name="T20" fmla="*/ 795 w 220"/>
                <a:gd name="T21" fmla="*/ 517 h 221"/>
                <a:gd name="T22" fmla="*/ 787 w 220"/>
                <a:gd name="T23" fmla="*/ 265 h 221"/>
                <a:gd name="T24" fmla="*/ 781 w 220"/>
                <a:gd name="T25" fmla="*/ 0 h 221"/>
                <a:gd name="T26" fmla="*/ 881 w 220"/>
                <a:gd name="T27" fmla="*/ 330 h 221"/>
                <a:gd name="T28" fmla="*/ 877 w 220"/>
                <a:gd name="T29" fmla="*/ 573 h 221"/>
                <a:gd name="T30" fmla="*/ 869 w 220"/>
                <a:gd name="T31" fmla="*/ 773 h 221"/>
                <a:gd name="T32" fmla="*/ 844 w 220"/>
                <a:gd name="T33" fmla="*/ 975 h 221"/>
                <a:gd name="T34" fmla="*/ 805 w 220"/>
                <a:gd name="T35" fmla="*/ 1206 h 221"/>
                <a:gd name="T36" fmla="*/ 696 w 220"/>
                <a:gd name="T37" fmla="*/ 1245 h 221"/>
                <a:gd name="T38" fmla="*/ 532 w 220"/>
                <a:gd name="T39" fmla="*/ 1486 h 221"/>
                <a:gd name="T40" fmla="*/ 295 w 220"/>
                <a:gd name="T41" fmla="*/ 1486 h 221"/>
                <a:gd name="T42" fmla="*/ 129 w 220"/>
                <a:gd name="T43" fmla="*/ 1286 h 221"/>
                <a:gd name="T44" fmla="*/ 54 w 220"/>
                <a:gd name="T45" fmla="*/ 1076 h 221"/>
                <a:gd name="T46" fmla="*/ 2 w 220"/>
                <a:gd name="T47" fmla="*/ 798 h 221"/>
                <a:gd name="T48" fmla="*/ 0 w 220"/>
                <a:gd name="T49" fmla="*/ 573 h 221"/>
                <a:gd name="T50" fmla="*/ 2 w 220"/>
                <a:gd name="T51" fmla="*/ 364 h 221"/>
                <a:gd name="T52" fmla="*/ 43 w 220"/>
                <a:gd name="T53" fmla="*/ 166 h 221"/>
                <a:gd name="T54" fmla="*/ 68 w 220"/>
                <a:gd name="T55" fmla="*/ 387 h 221"/>
                <a:gd name="T56" fmla="*/ 85 w 220"/>
                <a:gd name="T57" fmla="*/ 592 h 221"/>
                <a:gd name="T58" fmla="*/ 100 w 220"/>
                <a:gd name="T59" fmla="*/ 793 h 221"/>
                <a:gd name="T60" fmla="*/ 135 w 220"/>
                <a:gd name="T61" fmla="*/ 991 h 221"/>
                <a:gd name="T62" fmla="*/ 152 w 220"/>
                <a:gd name="T63" fmla="*/ 892 h 221"/>
                <a:gd name="T64" fmla="*/ 168 w 220"/>
                <a:gd name="T65" fmla="*/ 813 h 221"/>
                <a:gd name="T66" fmla="*/ 184 w 220"/>
                <a:gd name="T67" fmla="*/ 743 h 221"/>
                <a:gd name="T68" fmla="*/ 203 w 220"/>
                <a:gd name="T69" fmla="*/ 703 h 221"/>
                <a:gd name="T70" fmla="*/ 230 w 220"/>
                <a:gd name="T71" fmla="*/ 660 h 221"/>
                <a:gd name="T72" fmla="*/ 260 w 220"/>
                <a:gd name="T73" fmla="*/ 629 h 221"/>
                <a:gd name="T74" fmla="*/ 309 w 220"/>
                <a:gd name="T75" fmla="*/ 606 h 221"/>
                <a:gd name="T76" fmla="*/ 372 w 220"/>
                <a:gd name="T77" fmla="*/ 586 h 221"/>
                <a:gd name="T78" fmla="*/ 372 w 220"/>
                <a:gd name="T79" fmla="*/ 677 h 221"/>
                <a:gd name="T80" fmla="*/ 328 w 220"/>
                <a:gd name="T81" fmla="*/ 728 h 221"/>
                <a:gd name="T82" fmla="*/ 295 w 220"/>
                <a:gd name="T83" fmla="*/ 770 h 221"/>
                <a:gd name="T84" fmla="*/ 273 w 220"/>
                <a:gd name="T85" fmla="*/ 813 h 221"/>
                <a:gd name="T86" fmla="*/ 263 w 220"/>
                <a:gd name="T87" fmla="*/ 853 h 221"/>
                <a:gd name="T88" fmla="*/ 260 w 220"/>
                <a:gd name="T89" fmla="*/ 901 h 221"/>
                <a:gd name="T90" fmla="*/ 267 w 220"/>
                <a:gd name="T91" fmla="*/ 967 h 221"/>
                <a:gd name="T92" fmla="*/ 273 w 220"/>
                <a:gd name="T93" fmla="*/ 1041 h 221"/>
                <a:gd name="T94" fmla="*/ 290 w 220"/>
                <a:gd name="T95" fmla="*/ 1133 h 221"/>
                <a:gd name="T96" fmla="*/ 368 w 220"/>
                <a:gd name="T97" fmla="*/ 1133 h 221"/>
                <a:gd name="T98" fmla="*/ 368 w 220"/>
                <a:gd name="T99" fmla="*/ 991 h 221"/>
                <a:gd name="T100" fmla="*/ 424 w 220"/>
                <a:gd name="T101" fmla="*/ 1003 h 221"/>
                <a:gd name="T102" fmla="*/ 446 w 220"/>
                <a:gd name="T103" fmla="*/ 1172 h 221"/>
                <a:gd name="T104" fmla="*/ 547 w 220"/>
                <a:gd name="T105" fmla="*/ 1172 h 221"/>
                <a:gd name="T106" fmla="*/ 585 w 220"/>
                <a:gd name="T107" fmla="*/ 1003 h 221"/>
                <a:gd name="T108" fmla="*/ 578 w 220"/>
                <a:gd name="T109" fmla="*/ 935 h 221"/>
                <a:gd name="T110" fmla="*/ 562 w 220"/>
                <a:gd name="T111" fmla="*/ 871 h 221"/>
                <a:gd name="T112" fmla="*/ 554 w 220"/>
                <a:gd name="T113" fmla="*/ 825 h 221"/>
                <a:gd name="T114" fmla="*/ 534 w 220"/>
                <a:gd name="T115" fmla="*/ 793 h 221"/>
                <a:gd name="T116" fmla="*/ 518 w 220"/>
                <a:gd name="T117" fmla="*/ 769 h 221"/>
                <a:gd name="T118" fmla="*/ 493 w 220"/>
                <a:gd name="T119" fmla="*/ 737 h 221"/>
                <a:gd name="T120" fmla="*/ 459 w 220"/>
                <a:gd name="T121" fmla="*/ 706 h 221"/>
                <a:gd name="T122" fmla="*/ 418 w 220"/>
                <a:gd name="T123" fmla="*/ 677 h 221"/>
                <a:gd name="T124" fmla="*/ 436 w 220"/>
                <a:gd name="T125" fmla="*/ 561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456 w 119"/>
                <a:gd name="T1" fmla="*/ 703 h 156"/>
                <a:gd name="T2" fmla="*/ 395 w 119"/>
                <a:gd name="T3" fmla="*/ 1026 h 156"/>
                <a:gd name="T4" fmla="*/ 230 w 119"/>
                <a:gd name="T5" fmla="*/ 1203 h 156"/>
                <a:gd name="T6" fmla="*/ 0 w 119"/>
                <a:gd name="T7" fmla="*/ 467 h 156"/>
                <a:gd name="T8" fmla="*/ 106 w 119"/>
                <a:gd name="T9" fmla="*/ 257 h 156"/>
                <a:gd name="T10" fmla="*/ 181 w 119"/>
                <a:gd name="T11" fmla="*/ 0 h 156"/>
                <a:gd name="T12" fmla="*/ 456 w 119"/>
                <a:gd name="T13" fmla="*/ 70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39 w 28"/>
                <a:gd name="T1" fmla="*/ 479 h 77"/>
                <a:gd name="T2" fmla="*/ 73 w 28"/>
                <a:gd name="T3" fmla="*/ 0 h 77"/>
                <a:gd name="T4" fmla="*/ 0 w 28"/>
                <a:gd name="T5" fmla="*/ 35 h 77"/>
                <a:gd name="T6" fmla="*/ 25 w 28"/>
                <a:gd name="T7" fmla="*/ 461 h 77"/>
                <a:gd name="T8" fmla="*/ 125 w 28"/>
                <a:gd name="T9" fmla="*/ 571 h 77"/>
                <a:gd name="T10" fmla="*/ 139 w 28"/>
                <a:gd name="T11" fmla="*/ 479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887 w 440"/>
                <a:gd name="T1" fmla="*/ 198 h 857"/>
                <a:gd name="T2" fmla="*/ 1188 w 440"/>
                <a:gd name="T3" fmla="*/ 456 h 857"/>
                <a:gd name="T4" fmla="*/ 1387 w 440"/>
                <a:gd name="T5" fmla="*/ 654 h 857"/>
                <a:gd name="T6" fmla="*/ 1520 w 440"/>
                <a:gd name="T7" fmla="*/ 899 h 857"/>
                <a:gd name="T8" fmla="*/ 1619 w 440"/>
                <a:gd name="T9" fmla="*/ 1250 h 857"/>
                <a:gd name="T10" fmla="*/ 1790 w 440"/>
                <a:gd name="T11" fmla="*/ 2528 h 857"/>
                <a:gd name="T12" fmla="*/ 1850 w 440"/>
                <a:gd name="T13" fmla="*/ 3428 h 857"/>
                <a:gd name="T14" fmla="*/ 1619 w 440"/>
                <a:gd name="T15" fmla="*/ 4730 h 857"/>
                <a:gd name="T16" fmla="*/ 1456 w 440"/>
                <a:gd name="T17" fmla="*/ 5331 h 857"/>
                <a:gd name="T18" fmla="*/ 1150 w 440"/>
                <a:gd name="T19" fmla="*/ 5119 h 857"/>
                <a:gd name="T20" fmla="*/ 1294 w 440"/>
                <a:gd name="T21" fmla="*/ 4998 h 857"/>
                <a:gd name="T22" fmla="*/ 1456 w 440"/>
                <a:gd name="T23" fmla="*/ 4578 h 857"/>
                <a:gd name="T24" fmla="*/ 1380 w 440"/>
                <a:gd name="T25" fmla="*/ 4125 h 857"/>
                <a:gd name="T26" fmla="*/ 1665 w 440"/>
                <a:gd name="T27" fmla="*/ 3765 h 857"/>
                <a:gd name="T28" fmla="*/ 1577 w 440"/>
                <a:gd name="T29" fmla="*/ 3166 h 857"/>
                <a:gd name="T30" fmla="*/ 1415 w 440"/>
                <a:gd name="T31" fmla="*/ 3072 h 857"/>
                <a:gd name="T32" fmla="*/ 1577 w 440"/>
                <a:gd name="T33" fmla="*/ 2447 h 857"/>
                <a:gd name="T34" fmla="*/ 1399 w 440"/>
                <a:gd name="T35" fmla="*/ 1926 h 857"/>
                <a:gd name="T36" fmla="*/ 1339 w 440"/>
                <a:gd name="T37" fmla="*/ 1840 h 857"/>
                <a:gd name="T38" fmla="*/ 1276 w 440"/>
                <a:gd name="T39" fmla="*/ 1765 h 857"/>
                <a:gd name="T40" fmla="*/ 1224 w 440"/>
                <a:gd name="T41" fmla="*/ 1700 h 857"/>
                <a:gd name="T42" fmla="*/ 1215 w 440"/>
                <a:gd name="T43" fmla="*/ 1597 h 857"/>
                <a:gd name="T44" fmla="*/ 1150 w 440"/>
                <a:gd name="T45" fmla="*/ 1096 h 857"/>
                <a:gd name="T46" fmla="*/ 915 w 440"/>
                <a:gd name="T47" fmla="*/ 2413 h 857"/>
                <a:gd name="T48" fmla="*/ 707 w 440"/>
                <a:gd name="T49" fmla="*/ 2528 h 857"/>
                <a:gd name="T50" fmla="*/ 915 w 440"/>
                <a:gd name="T51" fmla="*/ 3042 h 857"/>
                <a:gd name="T52" fmla="*/ 787 w 440"/>
                <a:gd name="T53" fmla="*/ 3254 h 857"/>
                <a:gd name="T54" fmla="*/ 868 w 440"/>
                <a:gd name="T55" fmla="*/ 3735 h 857"/>
                <a:gd name="T56" fmla="*/ 787 w 440"/>
                <a:gd name="T57" fmla="*/ 4360 h 857"/>
                <a:gd name="T58" fmla="*/ 487 w 440"/>
                <a:gd name="T59" fmla="*/ 3618 h 857"/>
                <a:gd name="T60" fmla="*/ 487 w 440"/>
                <a:gd name="T61" fmla="*/ 2116 h 857"/>
                <a:gd name="T62" fmla="*/ 367 w 440"/>
                <a:gd name="T63" fmla="*/ 3215 h 857"/>
                <a:gd name="T64" fmla="*/ 0 w 440"/>
                <a:gd name="T65" fmla="*/ 3676 h 857"/>
                <a:gd name="T66" fmla="*/ 286 w 440"/>
                <a:gd name="T67" fmla="*/ 1584 h 857"/>
                <a:gd name="T68" fmla="*/ 309 w 440"/>
                <a:gd name="T69" fmla="*/ 1096 h 857"/>
                <a:gd name="T70" fmla="*/ 388 w 440"/>
                <a:gd name="T71" fmla="*/ 742 h 857"/>
                <a:gd name="T72" fmla="*/ 520 w 440"/>
                <a:gd name="T73" fmla="*/ 401 h 857"/>
                <a:gd name="T74" fmla="*/ 698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758 w 326"/>
                <a:gd name="T1" fmla="*/ 717 h 627"/>
                <a:gd name="T2" fmla="*/ 463 w 326"/>
                <a:gd name="T3" fmla="*/ 2000 h 627"/>
                <a:gd name="T4" fmla="*/ 293 w 326"/>
                <a:gd name="T5" fmla="*/ 2501 h 627"/>
                <a:gd name="T6" fmla="*/ 37 w 326"/>
                <a:gd name="T7" fmla="*/ 3141 h 627"/>
                <a:gd name="T8" fmla="*/ 0 w 326"/>
                <a:gd name="T9" fmla="*/ 3621 h 627"/>
                <a:gd name="T10" fmla="*/ 124 w 326"/>
                <a:gd name="T11" fmla="*/ 3801 h 627"/>
                <a:gd name="T12" fmla="*/ 315 w 326"/>
                <a:gd name="T13" fmla="*/ 3801 h 627"/>
                <a:gd name="T14" fmla="*/ 576 w 326"/>
                <a:gd name="T15" fmla="*/ 3823 h 627"/>
                <a:gd name="T16" fmla="*/ 955 w 326"/>
                <a:gd name="T17" fmla="*/ 3763 h 627"/>
                <a:gd name="T18" fmla="*/ 1350 w 326"/>
                <a:gd name="T19" fmla="*/ 3892 h 627"/>
                <a:gd name="T20" fmla="*/ 1314 w 326"/>
                <a:gd name="T21" fmla="*/ 3655 h 627"/>
                <a:gd name="T22" fmla="*/ 678 w 326"/>
                <a:gd name="T23" fmla="*/ 3621 h 627"/>
                <a:gd name="T24" fmla="*/ 419 w 326"/>
                <a:gd name="T25" fmla="*/ 3226 h 627"/>
                <a:gd name="T26" fmla="*/ 553 w 326"/>
                <a:gd name="T27" fmla="*/ 2473 h 627"/>
                <a:gd name="T28" fmla="*/ 854 w 326"/>
                <a:gd name="T29" fmla="*/ 1065 h 627"/>
                <a:gd name="T30" fmla="*/ 991 w 326"/>
                <a:gd name="T31" fmla="*/ 0 h 627"/>
                <a:gd name="T32" fmla="*/ 758 w 326"/>
                <a:gd name="T33" fmla="*/ 717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213 w 74"/>
                <a:gd name="T1" fmla="*/ 0 h 146"/>
                <a:gd name="T2" fmla="*/ 293 w 74"/>
                <a:gd name="T3" fmla="*/ 404 h 146"/>
                <a:gd name="T4" fmla="*/ 293 w 74"/>
                <a:gd name="T5" fmla="*/ 908 h 146"/>
                <a:gd name="T6" fmla="*/ 0 w 74"/>
                <a:gd name="T7" fmla="*/ 908 h 146"/>
                <a:gd name="T8" fmla="*/ 0 w 74"/>
                <a:gd name="T9" fmla="*/ 494 h 146"/>
                <a:gd name="T10" fmla="*/ 159 w 74"/>
                <a:gd name="T11" fmla="*/ 282 h 146"/>
                <a:gd name="T12" fmla="*/ 213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0465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/>
              <a:t>반복 구조는 일련의 처리를 반복할 수 있게 한다</a:t>
            </a:r>
            <a:r>
              <a:rPr lang="en-US" altLang="ko-KR" sz="1400"/>
              <a:t>. </a:t>
            </a:r>
            <a:r>
              <a:rPr lang="ko-KR" altLang="en-US" sz="1400"/>
              <a:t>반복의 개념을 먼저 이해하고 </a:t>
            </a:r>
            <a:r>
              <a:rPr lang="en-US" altLang="ko-KR" sz="1400"/>
              <a:t>C</a:t>
            </a:r>
            <a:r>
              <a:rPr lang="ko-KR" altLang="en-US" sz="1400"/>
              <a:t>에서 제공되는 </a:t>
            </a:r>
            <a:r>
              <a:rPr lang="en-US" altLang="ko-KR" sz="1400"/>
              <a:t>3</a:t>
            </a:r>
            <a:r>
              <a:rPr lang="ko-KR" altLang="en-US" sz="1400"/>
              <a:t>가지의 반복 구조에 대하여 학습한다</a:t>
            </a:r>
            <a:r>
              <a:rPr lang="en-US" altLang="ko-KR" sz="1400"/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 bwMode="auto">
          <a:xfrm flipH="1" flipV="1">
            <a:off x="3513667" y="2497667"/>
            <a:ext cx="2201333" cy="17938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if </a:t>
            </a:r>
            <a:r>
              <a:rPr lang="ko-KR" altLang="en-US" sz="3600" smtClean="0"/>
              <a:t>문과 </a:t>
            </a:r>
            <a:r>
              <a:rPr lang="en-US" altLang="ko-KR" sz="3600" smtClean="0"/>
              <a:t>while </a:t>
            </a:r>
            <a:r>
              <a:rPr lang="ko-KR" altLang="en-US" sz="3600" smtClean="0"/>
              <a:t>문의 비교</a:t>
            </a:r>
          </a:p>
        </p:txBody>
      </p:sp>
      <p:sp>
        <p:nvSpPr>
          <p:cNvPr id="25603" name="AutoShape 5"/>
          <p:cNvSpPr>
            <a:spLocks noChangeArrowheads="1"/>
          </p:cNvSpPr>
          <p:nvPr/>
        </p:nvSpPr>
        <p:spPr bwMode="auto">
          <a:xfrm>
            <a:off x="966788" y="2100381"/>
            <a:ext cx="2057400" cy="1677353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rgbClr val="FF0000"/>
                </a:solidFill>
                <a:latin typeface="굴림" panose="020B0600000101010101" pitchFamily="50" charset="-127"/>
              </a:rPr>
              <a:t>if</a:t>
            </a:r>
            <a:r>
              <a:rPr kumimoji="1" lang="en-US" altLang="ko-KR">
                <a:latin typeface="굴림" panose="020B0600000101010101" pitchFamily="50" charset="-127"/>
              </a:rPr>
              <a:t>( </a:t>
            </a:r>
            <a:r>
              <a:rPr kumimoji="1" lang="ko-KR" altLang="en-US">
                <a:latin typeface="굴림" panose="020B0600000101010101" pitchFamily="50" charset="-127"/>
              </a:rPr>
              <a:t>조건 </a:t>
            </a:r>
            <a:r>
              <a:rPr kumimoji="1" lang="en-US" altLang="ko-KR">
                <a:latin typeface="굴림" panose="020B0600000101010101" pitchFamily="50" charset="-127"/>
              </a:rPr>
              <a:t>)</a:t>
            </a:r>
          </a:p>
          <a:p>
            <a:pPr eaLnBrk="1" latinLnBrk="1" hangingPunct="1"/>
            <a:r>
              <a:rPr kumimoji="1" lang="en-US" altLang="ko-KR">
                <a:latin typeface="굴림" panose="020B0600000101010101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>
                <a:latin typeface="굴림" panose="020B0600000101010101" pitchFamily="50" charset="-127"/>
              </a:rPr>
              <a:t> ...</a:t>
            </a:r>
          </a:p>
          <a:p>
            <a:pPr eaLnBrk="1" latinLnBrk="1" hangingPunct="1"/>
            <a:r>
              <a:rPr kumimoji="1" lang="en-US" altLang="ko-KR">
                <a:latin typeface="굴림" panose="020B0600000101010101" pitchFamily="50" charset="-127"/>
              </a:rPr>
              <a:t> ...</a:t>
            </a:r>
          </a:p>
          <a:p>
            <a:pPr eaLnBrk="1" latinLnBrk="1" hangingPunct="1"/>
            <a:r>
              <a:rPr kumimoji="1" lang="en-US" altLang="ko-KR">
                <a:latin typeface="굴림" panose="020B0600000101010101" pitchFamily="50" charset="-127"/>
              </a:rPr>
              <a:t>}</a:t>
            </a:r>
          </a:p>
        </p:txBody>
      </p:sp>
      <p:sp>
        <p:nvSpPr>
          <p:cNvPr id="25604" name="AutoShape 6"/>
          <p:cNvSpPr>
            <a:spLocks noChangeArrowheads="1"/>
          </p:cNvSpPr>
          <p:nvPr/>
        </p:nvSpPr>
        <p:spPr bwMode="auto">
          <a:xfrm>
            <a:off x="4764088" y="2173456"/>
            <a:ext cx="2005012" cy="1502628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latinLnBrk="1" hangingPunct="1"/>
            <a:r>
              <a:rPr kumimoji="1" lang="en-US" altLang="ko-KR" sz="1600">
                <a:solidFill>
                  <a:srgbClr val="FF0000"/>
                </a:solidFill>
                <a:latin typeface="굴림" panose="020B0600000101010101" pitchFamily="50" charset="-127"/>
              </a:rPr>
              <a:t>while</a:t>
            </a:r>
            <a:r>
              <a:rPr kumimoji="1" lang="en-US" altLang="ko-KR" sz="1600">
                <a:latin typeface="굴림" panose="020B0600000101010101" pitchFamily="50" charset="-127"/>
              </a:rPr>
              <a:t>( </a:t>
            </a:r>
            <a:r>
              <a:rPr kumimoji="1" lang="ko-KR" altLang="en-US" sz="1600">
                <a:latin typeface="굴림" panose="020B0600000101010101" pitchFamily="50" charset="-127"/>
              </a:rPr>
              <a:t>조건 </a:t>
            </a:r>
            <a:r>
              <a:rPr kumimoji="1" lang="en-US" altLang="ko-KR" sz="1600">
                <a:latin typeface="굴림" panose="020B0600000101010101" pitchFamily="50" charset="-127"/>
              </a:rPr>
              <a:t>)</a:t>
            </a:r>
          </a:p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</a:rPr>
              <a:t> ...</a:t>
            </a:r>
          </a:p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</a:rPr>
              <a:t> ...</a:t>
            </a:r>
          </a:p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</a:rPr>
              <a:t>}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181350" y="2666801"/>
            <a:ext cx="15605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600" dirty="0">
                <a:solidFill>
                  <a:srgbClr val="FF0000"/>
                </a:solidFill>
                <a:latin typeface="굴림" panose="020B0600000101010101" pitchFamily="50" charset="-127"/>
              </a:rPr>
              <a:t>조건이 만족되면 한번만 실행된다</a:t>
            </a:r>
            <a:r>
              <a:rPr kumimoji="1" lang="en-US" altLang="ko-KR" sz="1600" dirty="0">
                <a:solidFill>
                  <a:srgbClr val="FF0000"/>
                </a:solidFill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1652588" y="2895401"/>
            <a:ext cx="15287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5449888" y="2936676"/>
            <a:ext cx="1530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6980238" y="2662038"/>
            <a:ext cx="16875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600">
                <a:solidFill>
                  <a:srgbClr val="FF0000"/>
                </a:solidFill>
                <a:latin typeface="굴림" panose="020B0600000101010101" pitchFamily="50" charset="-127"/>
              </a:rPr>
              <a:t>조건이 만족되면 여러 번 반복 실행된다</a:t>
            </a:r>
            <a:r>
              <a:rPr kumimoji="1" lang="en-US" altLang="ko-KR" sz="1600">
                <a:solidFill>
                  <a:srgbClr val="FF0000"/>
                </a:solidFill>
                <a:latin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78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while </a:t>
            </a:r>
            <a:r>
              <a:rPr lang="ko-KR" altLang="en-US" sz="3600" smtClean="0"/>
              <a:t>문에서 주의할 점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222375" y="1257300"/>
            <a:ext cx="5354638" cy="170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1;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(i &lt; 10)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반복중입니다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):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i--;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219200" y="3101975"/>
            <a:ext cx="5354638" cy="1358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 = 0;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&lt; 3)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반복중입니다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):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i++;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235075" y="4632325"/>
            <a:ext cx="5354638" cy="1720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 = 0;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&lt; 3</a:t>
            </a:r>
            <a:r>
              <a:rPr kumimoji="1" lang="en-US" altLang="ko-KR" sz="1600">
                <a:latin typeface="Trebuchet MS" panose="020B0603020202020204" pitchFamily="34" charset="0"/>
              </a:rPr>
              <a:t>)  ;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반복중입니다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):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i++;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6630" name="AutoShape 8"/>
          <p:cNvSpPr>
            <a:spLocks/>
          </p:cNvSpPr>
          <p:nvPr/>
        </p:nvSpPr>
        <p:spPr bwMode="auto">
          <a:xfrm>
            <a:off x="1714500" y="2400300"/>
            <a:ext cx="914400" cy="333375"/>
          </a:xfrm>
          <a:prstGeom prst="borderCallout2">
            <a:avLst>
              <a:gd name="adj1" fmla="val 34287"/>
              <a:gd name="adj2" fmla="val 108333"/>
              <a:gd name="adj3" fmla="val 34287"/>
              <a:gd name="adj4" fmla="val 320486"/>
              <a:gd name="adj5" fmla="val -77144"/>
              <a:gd name="adj6" fmla="val 540625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651625" y="1971675"/>
            <a:ext cx="2723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변수가 증가 아니라 감소</a:t>
            </a:r>
          </a:p>
        </p:txBody>
      </p:sp>
      <p:sp>
        <p:nvSpPr>
          <p:cNvPr id="26632" name="AutoShape 10"/>
          <p:cNvSpPr>
            <a:spLocks/>
          </p:cNvSpPr>
          <p:nvPr/>
        </p:nvSpPr>
        <p:spPr bwMode="auto">
          <a:xfrm>
            <a:off x="1682750" y="4054475"/>
            <a:ext cx="914400" cy="333375"/>
          </a:xfrm>
          <a:prstGeom prst="borderCallout2">
            <a:avLst>
              <a:gd name="adj1" fmla="val 34287"/>
              <a:gd name="adj2" fmla="val 108333"/>
              <a:gd name="adj3" fmla="val 34287"/>
              <a:gd name="adj4" fmla="val 320486"/>
              <a:gd name="adj5" fmla="val -77144"/>
              <a:gd name="adj6" fmla="val 540625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6734175" y="3559175"/>
            <a:ext cx="21748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반복 루프에 포함되어 있지 않다</a:t>
            </a:r>
            <a:r>
              <a:rPr lang="en-US" altLang="ko-KR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  <p:sp>
        <p:nvSpPr>
          <p:cNvPr id="26634" name="AutoShape 12"/>
          <p:cNvSpPr>
            <a:spLocks/>
          </p:cNvSpPr>
          <p:nvPr/>
        </p:nvSpPr>
        <p:spPr bwMode="auto">
          <a:xfrm>
            <a:off x="1279525" y="4889500"/>
            <a:ext cx="1362075" cy="333375"/>
          </a:xfrm>
          <a:prstGeom prst="borderCallout2">
            <a:avLst>
              <a:gd name="adj1" fmla="val 34287"/>
              <a:gd name="adj2" fmla="val 105593"/>
              <a:gd name="adj3" fmla="val 34287"/>
              <a:gd name="adj4" fmla="val 252912"/>
              <a:gd name="adj5" fmla="val 102856"/>
              <a:gd name="adj6" fmla="val 405593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5" name="Text Box 13"/>
          <p:cNvSpPr txBox="1">
            <a:spLocks noChangeArrowheads="1"/>
          </p:cNvSpPr>
          <p:nvPr/>
        </p:nvSpPr>
        <p:spPr bwMode="auto">
          <a:xfrm>
            <a:off x="6807200" y="4889500"/>
            <a:ext cx="2174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조건뒤에 </a:t>
            </a:r>
            <a:r>
              <a:rPr lang="en-US" altLang="ko-KR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;</a:t>
            </a:r>
            <a:r>
              <a:rPr lang="ko-KR" altLang="en-US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있음</a:t>
            </a:r>
          </a:p>
        </p:txBody>
      </p:sp>
    </p:spTree>
    <p:extLst>
      <p:ext uri="{BB962C8B-B14F-4D97-AF65-F5344CB8AC3E}">
        <p14:creationId xmlns:p14="http://schemas.microsoft.com/office/powerpoint/2010/main" val="36871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1" grpId="0"/>
      <p:bldP spid="26632" grpId="0" animBg="1"/>
      <p:bldP spid="26633" grpId="0"/>
      <p:bldP spid="26634" grpId="0" animBg="1"/>
      <p:bldP spid="266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참과 거짓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0664" y="1641839"/>
            <a:ext cx="7626350" cy="33624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i = 3;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(i)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은 참입니다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i);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i-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-;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은 거짓입니다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i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204257" y="4782905"/>
            <a:ext cx="3581401" cy="1560512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505599" y="4920812"/>
            <a:ext cx="228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은 거짓입니다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0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센티널</a:t>
            </a:r>
            <a:r>
              <a:rPr lang="en-US" altLang="ko-KR" sz="3600" smtClean="0"/>
              <a:t>(</a:t>
            </a:r>
            <a:r>
              <a:rPr lang="ko-KR" altLang="en-US" sz="3600" smtClean="0"/>
              <a:t>보초값의 이용</a:t>
            </a:r>
            <a:r>
              <a:rPr lang="en-US" altLang="ko-KR" sz="3600" smtClean="0"/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센티널</a:t>
            </a:r>
            <a:r>
              <a:rPr lang="en-US" altLang="ko-KR" smtClean="0"/>
              <a:t>: </a:t>
            </a:r>
            <a:r>
              <a:rPr lang="ko-KR" altLang="en-US" smtClean="0"/>
              <a:t>입력되는 데이터의 끝을 알리는 특수한 값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2" y="2547892"/>
            <a:ext cx="4057650" cy="32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성적들의 평균을 구하는 문제</a:t>
            </a:r>
          </a:p>
        </p:txBody>
      </p:sp>
      <p:sp>
        <p:nvSpPr>
          <p:cNvPr id="659460" name="Rectangle 4"/>
          <p:cNvSpPr>
            <a:spLocks noChangeArrowheads="1"/>
          </p:cNvSpPr>
          <p:nvPr/>
        </p:nvSpPr>
        <p:spPr bwMode="auto">
          <a:xfrm>
            <a:off x="1212743" y="1641152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kumimoji="1" lang="ko-KR" altLang="en-US" sz="1600">
                <a:latin typeface="Trebuchet MS" panose="020B0603020202020204" pitchFamily="34" charset="0"/>
              </a:rPr>
              <a:t>성적의 평균을 구한다</a:t>
            </a:r>
            <a:r>
              <a:rPr kumimoji="1" lang="en-US" altLang="ko-KR" sz="160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59461" name="AutoShape 5"/>
          <p:cNvSpPr>
            <a:spLocks noChangeArrowheads="1"/>
          </p:cNvSpPr>
          <p:nvPr/>
        </p:nvSpPr>
        <p:spPr bwMode="auto">
          <a:xfrm>
            <a:off x="3857518" y="2307902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4975118" y="1645914"/>
            <a:ext cx="2505075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1. </a:t>
            </a:r>
            <a:r>
              <a:rPr kumimoji="1" lang="ko-KR" altLang="en-US" sz="1600">
                <a:latin typeface="Trebuchet MS" panose="020B0603020202020204" pitchFamily="34" charset="0"/>
              </a:rPr>
              <a:t>필요한 변수들을 초기화한다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2. </a:t>
            </a:r>
            <a:r>
              <a:rPr kumimoji="1" lang="ko-KR" altLang="en-US" sz="1600">
                <a:latin typeface="Trebuchet MS" panose="020B0603020202020204" pitchFamily="34" charset="0"/>
              </a:rPr>
              <a:t>성적을 입력받아서 합계를 구하고 성적의 개수를 센다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3. </a:t>
            </a:r>
            <a:r>
              <a:rPr kumimoji="1" lang="ko-KR" altLang="en-US" sz="1600">
                <a:latin typeface="Trebuchet MS" panose="020B0603020202020204" pitchFamily="34" charset="0"/>
              </a:rPr>
              <a:t>평균을 계산하고 화면에 출력한다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1227030" y="4177977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1. </a:t>
            </a:r>
            <a:r>
              <a:rPr kumimoji="1" lang="ko-KR" altLang="en-US" sz="1600">
                <a:latin typeface="Trebuchet MS" panose="020B0603020202020204" pitchFamily="34" charset="0"/>
              </a:rPr>
              <a:t>필요한 변수들을 초기화한다</a:t>
            </a:r>
            <a:r>
              <a:rPr kumimoji="1" lang="en-US" altLang="ko-KR" sz="160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59464" name="AutoShape 8"/>
          <p:cNvSpPr>
            <a:spLocks noChangeArrowheads="1"/>
          </p:cNvSpPr>
          <p:nvPr/>
        </p:nvSpPr>
        <p:spPr bwMode="auto">
          <a:xfrm>
            <a:off x="3871805" y="4844727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59465" name="Rectangle 9"/>
          <p:cNvSpPr>
            <a:spLocks noChangeArrowheads="1"/>
          </p:cNvSpPr>
          <p:nvPr/>
        </p:nvSpPr>
        <p:spPr bwMode="auto">
          <a:xfrm>
            <a:off x="4989405" y="4182739"/>
            <a:ext cx="2505075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(1) sum</a:t>
            </a:r>
            <a:r>
              <a:rPr kumimoji="1" lang="ko-KR" altLang="en-US" sz="1600">
                <a:latin typeface="Trebuchet MS" panose="020B0603020202020204" pitchFamily="34" charset="0"/>
              </a:rPr>
              <a:t>을 </a:t>
            </a:r>
            <a:r>
              <a:rPr kumimoji="1" lang="en-US" altLang="ko-KR" sz="1600">
                <a:latin typeface="Trebuchet MS" panose="020B0603020202020204" pitchFamily="34" charset="0"/>
              </a:rPr>
              <a:t>0</a:t>
            </a:r>
            <a:r>
              <a:rPr kumimoji="1" lang="ko-KR" altLang="en-US" sz="1600">
                <a:latin typeface="Trebuchet MS" panose="020B0603020202020204" pitchFamily="34" charset="0"/>
              </a:rPr>
              <a:t>으로 초기화한다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(2) n</a:t>
            </a:r>
            <a:r>
              <a:rPr kumimoji="1" lang="ko-KR" altLang="en-US" sz="1600">
                <a:latin typeface="Trebuchet MS" panose="020B0603020202020204" pitchFamily="34" charset="0"/>
              </a:rPr>
              <a:t>을 </a:t>
            </a:r>
            <a:r>
              <a:rPr kumimoji="1" lang="en-US" altLang="ko-KR" sz="1600">
                <a:latin typeface="Trebuchet MS" panose="020B0603020202020204" pitchFamily="34" charset="0"/>
              </a:rPr>
              <a:t>0</a:t>
            </a:r>
            <a:r>
              <a:rPr kumimoji="1" lang="ko-KR" altLang="en-US" sz="1600">
                <a:latin typeface="Trebuchet MS" panose="020B0603020202020204" pitchFamily="34" charset="0"/>
              </a:rPr>
              <a:t>으로 초기화한다</a:t>
            </a:r>
            <a:r>
              <a:rPr kumimoji="1" lang="en-US" altLang="ko-KR" sz="1600">
                <a:latin typeface="Trebuchet MS" panose="020B0603020202020204" pitchFamily="34" charset="0"/>
              </a:rPr>
              <a:t>.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(3) grade</a:t>
            </a:r>
            <a:r>
              <a:rPr kumimoji="1" lang="ko-KR" altLang="en-US" sz="1600">
                <a:latin typeface="Trebuchet MS" panose="020B0603020202020204" pitchFamily="34" charset="0"/>
              </a:rPr>
              <a:t>를 </a:t>
            </a:r>
            <a:r>
              <a:rPr kumimoji="1" lang="en-US" altLang="ko-KR" sz="1600">
                <a:latin typeface="Trebuchet MS" panose="020B0603020202020204" pitchFamily="34" charset="0"/>
              </a:rPr>
              <a:t>0</a:t>
            </a:r>
            <a:r>
              <a:rPr kumimoji="1" lang="ko-KR" altLang="en-US" sz="1600">
                <a:latin typeface="Trebuchet MS" panose="020B0603020202020204" pitchFamily="34" charset="0"/>
              </a:rPr>
              <a:t>으로 초기화한다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123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성적들의 평균을 구하는 문제</a:t>
            </a:r>
          </a:p>
        </p:txBody>
      </p:sp>
      <p:sp>
        <p:nvSpPr>
          <p:cNvPr id="660483" name="Rectangle 3"/>
          <p:cNvSpPr>
            <a:spLocks noChangeArrowheads="1"/>
          </p:cNvSpPr>
          <p:nvPr/>
        </p:nvSpPr>
        <p:spPr bwMode="auto">
          <a:xfrm>
            <a:off x="1042772" y="1605641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2. </a:t>
            </a:r>
            <a:r>
              <a:rPr kumimoji="1" lang="ko-KR" altLang="en-US" sz="1600">
                <a:latin typeface="Trebuchet MS" panose="020B0603020202020204" pitchFamily="34" charset="0"/>
              </a:rPr>
              <a:t>성적을 입력받아서 합계를 구하고 성적의 개수를 센다</a:t>
            </a:r>
            <a:r>
              <a:rPr kumimoji="1" lang="en-US" altLang="ko-KR" sz="160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60484" name="AutoShape 4"/>
          <p:cNvSpPr>
            <a:spLocks noChangeArrowheads="1"/>
          </p:cNvSpPr>
          <p:nvPr/>
        </p:nvSpPr>
        <p:spPr bwMode="auto">
          <a:xfrm>
            <a:off x="3706597" y="2272391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4824197" y="1610403"/>
            <a:ext cx="3330575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while </a:t>
            </a:r>
            <a:r>
              <a:rPr kumimoji="1" lang="ko-KR" altLang="en-US" sz="1600">
                <a:latin typeface="Trebuchet MS" panose="020B0603020202020204" pitchFamily="34" charset="0"/>
              </a:rPr>
              <a:t>성적이 </a:t>
            </a:r>
            <a:r>
              <a:rPr kumimoji="1" lang="en-US" altLang="ko-KR" sz="1600">
                <a:latin typeface="Trebuchet MS" panose="020B0603020202020204" pitchFamily="34" charset="0"/>
              </a:rPr>
              <a:t>0</a:t>
            </a:r>
            <a:r>
              <a:rPr kumimoji="1" lang="ko-KR" altLang="en-US" sz="1600">
                <a:latin typeface="Trebuchet MS" panose="020B0603020202020204" pitchFamily="34" charset="0"/>
              </a:rPr>
              <a:t>보다 작지 않으면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latin typeface="Trebuchet MS" panose="020B0603020202020204" pitchFamily="34" charset="0"/>
              </a:rPr>
              <a:t> </a:t>
            </a:r>
            <a:r>
              <a:rPr kumimoji="1" lang="en-US" altLang="ko-KR" sz="1600">
                <a:latin typeface="Trebuchet MS" panose="020B0603020202020204" pitchFamily="34" charset="0"/>
              </a:rPr>
              <a:t>(1) </a:t>
            </a:r>
            <a:r>
              <a:rPr kumimoji="1" lang="ko-KR" altLang="en-US" sz="1600">
                <a:latin typeface="Trebuchet MS" panose="020B0603020202020204" pitchFamily="34" charset="0"/>
              </a:rPr>
              <a:t>사용자로부터 성적을 읽어서 </a:t>
            </a:r>
            <a:r>
              <a:rPr kumimoji="1" lang="en-US" altLang="ko-KR" sz="1600">
                <a:latin typeface="Trebuchet MS" panose="020B0603020202020204" pitchFamily="34" charset="0"/>
              </a:rPr>
              <a:t>grade</a:t>
            </a:r>
            <a:r>
              <a:rPr kumimoji="1" lang="ko-KR" altLang="en-US" sz="1600">
                <a:latin typeface="Trebuchet MS" panose="020B0603020202020204" pitchFamily="34" charset="0"/>
              </a:rPr>
              <a:t>에 저장한다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 (2) sum</a:t>
            </a:r>
            <a:r>
              <a:rPr kumimoji="1" lang="ko-KR" altLang="en-US" sz="1600">
                <a:latin typeface="Trebuchet MS" panose="020B0603020202020204" pitchFamily="34" charset="0"/>
              </a:rPr>
              <a:t>에 이 점수를 누적한다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 (3) n</a:t>
            </a:r>
            <a:r>
              <a:rPr kumimoji="1" lang="ko-KR" altLang="en-US" sz="1600">
                <a:latin typeface="Trebuchet MS" panose="020B0603020202020204" pitchFamily="34" charset="0"/>
              </a:rPr>
              <a:t>을 하나 증가한다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1057059" y="4142466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3. </a:t>
            </a:r>
            <a:r>
              <a:rPr kumimoji="1" lang="ko-KR" altLang="en-US" sz="1600">
                <a:latin typeface="Trebuchet MS" panose="020B0603020202020204" pitchFamily="34" charset="0"/>
              </a:rPr>
              <a:t>평균을 계산하고 화면에 출력한다</a:t>
            </a:r>
            <a:r>
              <a:rPr kumimoji="1" lang="en-US" altLang="ko-KR" sz="160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60487" name="AutoShape 7"/>
          <p:cNvSpPr>
            <a:spLocks noChangeArrowheads="1"/>
          </p:cNvSpPr>
          <p:nvPr/>
        </p:nvSpPr>
        <p:spPr bwMode="auto">
          <a:xfrm>
            <a:off x="3720884" y="4809216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4838484" y="4147228"/>
            <a:ext cx="3316288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(1) sum</a:t>
            </a:r>
            <a:r>
              <a:rPr kumimoji="1" lang="ko-KR" altLang="en-US" sz="1600">
                <a:latin typeface="Trebuchet MS" panose="020B0603020202020204" pitchFamily="34" charset="0"/>
              </a:rPr>
              <a:t>을 </a:t>
            </a:r>
            <a:r>
              <a:rPr kumimoji="1" lang="en-US" altLang="ko-KR" sz="1600">
                <a:latin typeface="Trebuchet MS" panose="020B0603020202020204" pitchFamily="34" charset="0"/>
              </a:rPr>
              <a:t>n</a:t>
            </a:r>
            <a:r>
              <a:rPr kumimoji="1" lang="ko-KR" altLang="en-US" sz="1600">
                <a:latin typeface="Trebuchet MS" panose="020B0603020202020204" pitchFamily="34" charset="0"/>
              </a:rPr>
              <a:t>으로 나누어서 </a:t>
            </a:r>
            <a:r>
              <a:rPr kumimoji="1" lang="en-US" altLang="ko-KR" sz="1600">
                <a:latin typeface="Trebuchet MS" panose="020B0603020202020204" pitchFamily="34" charset="0"/>
              </a:rPr>
              <a:t>average</a:t>
            </a:r>
            <a:r>
              <a:rPr kumimoji="1" lang="ko-KR" altLang="en-US" sz="1600">
                <a:latin typeface="Trebuchet MS" panose="020B0603020202020204" pitchFamily="34" charset="0"/>
              </a:rPr>
              <a:t>에 저장한다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(2) average</a:t>
            </a:r>
            <a:r>
              <a:rPr kumimoji="1" lang="ko-KR" altLang="en-US" sz="1600">
                <a:latin typeface="Trebuchet MS" panose="020B0603020202020204" pitchFamily="34" charset="0"/>
              </a:rPr>
              <a:t>를 화면에 출력한다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625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82637" y="1765300"/>
            <a:ext cx="7578725" cy="3968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while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이용한 성적의 평균 구하기 프로그램 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grade,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sum, average;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필요한 변수들을 초기화한다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n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grade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＂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종료 시 음수 입력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센티넬 예제 </a:t>
            </a:r>
            <a:r>
              <a:rPr lang="en-US" altLang="ko-KR" sz="3600" smtClean="0">
                <a:latin typeface="새굴림" pitchFamily="18" charset="-127"/>
                <a:ea typeface="새굴림" pitchFamily="18" charset="-127"/>
              </a:rPr>
              <a:t>1/2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479925" y="31083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/>
            </a:r>
            <a:br>
              <a:rPr lang="en-US" altLang="ko-KR">
                <a:solidFill>
                  <a:srgbClr val="000000"/>
                </a:solidFill>
              </a:rPr>
            </a:b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ChangeArrowheads="1"/>
          </p:cNvSpPr>
          <p:nvPr/>
        </p:nvSpPr>
        <p:spPr bwMode="auto">
          <a:xfrm>
            <a:off x="806450" y="1414742"/>
            <a:ext cx="7531100" cy="5116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성적을 입력받아서 합계를 구하고 학생 수를 센다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(grade &gt;= 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성적을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&amp;grade);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+= grade;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n++;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sum = sum - grade; 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마지막 데이터를 제거한다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n--;        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마지막 데이터를 제거한다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평균을 계산하고 화면에 출력한다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average = sum /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성적의 평균은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%f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average);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센티넬 예제 </a:t>
            </a:r>
            <a:r>
              <a:rPr lang="en-US" altLang="ko-KR" sz="3600">
                <a:latin typeface="새굴림" pitchFamily="18" charset="-127"/>
                <a:ea typeface="새굴림" pitchFamily="18" charset="-127"/>
              </a:rPr>
              <a:t>2/2 </a:t>
            </a:r>
          </a:p>
        </p:txBody>
      </p:sp>
      <p:sp>
        <p:nvSpPr>
          <p:cNvPr id="662532" name="Rectangle 4"/>
          <p:cNvSpPr>
            <a:spLocks noChangeArrowheads="1"/>
          </p:cNvSpPr>
          <p:nvPr/>
        </p:nvSpPr>
        <p:spPr bwMode="auto">
          <a:xfrm>
            <a:off x="5499100" y="1466850"/>
            <a:ext cx="3517900" cy="20161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400">
                <a:ea typeface="굴림" pitchFamily="50" charset="-127"/>
              </a:rPr>
              <a:t>성적 입력을 종료하려면 음수를 입력하시오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10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20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30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40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50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-1 </a:t>
            </a:r>
          </a:p>
          <a:p>
            <a:r>
              <a:rPr lang="ko-KR" altLang="en-US" sz="1400">
                <a:ea typeface="굴림" pitchFamily="50" charset="-127"/>
              </a:rPr>
              <a:t>성적의 평균은 </a:t>
            </a:r>
            <a:r>
              <a:rPr lang="en-US" altLang="ko-KR" sz="1400">
                <a:ea typeface="굴림" pitchFamily="50" charset="-127"/>
              </a:rPr>
              <a:t>30.000000</a:t>
            </a:r>
            <a:r>
              <a:rPr lang="ko-KR" altLang="en-US" sz="1400">
                <a:ea typeface="굴림" pitchFamily="50" charset="-127"/>
              </a:rPr>
              <a:t>입니다</a:t>
            </a:r>
            <a:r>
              <a:rPr lang="en-US" altLang="ko-KR" sz="1400">
                <a:ea typeface="굴림" pitchFamily="50" charset="-127"/>
              </a:rPr>
              <a:t>. </a:t>
            </a: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08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최대값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1406" y="1234475"/>
            <a:ext cx="7626350" cy="4420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j-lt"/>
                <a:ea typeface="+mj-ea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+mj-lt"/>
                <a:ea typeface="+mj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+mj-lt"/>
                <a:ea typeface="+mj-ea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+mj-lt"/>
                <a:ea typeface="+mj-ea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j-lt"/>
                <a:ea typeface="+mj-ea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+mj-lt"/>
                <a:ea typeface="+mj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+mj-lt"/>
                <a:ea typeface="+mj-ea"/>
              </a:rPr>
              <a:t>limits.h</a:t>
            </a:r>
            <a:r>
              <a:rPr lang="en-US" altLang="ko-KR" sz="1600" dirty="0">
                <a:solidFill>
                  <a:srgbClr val="A31515"/>
                </a:solidFill>
                <a:latin typeface="+mj-lt"/>
                <a:ea typeface="+mj-ea"/>
              </a:rPr>
              <a:t>&gt;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A31515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+mj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+mj-ea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 number,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+mj-ea"/>
              </a:rPr>
              <a:t>min_value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 = INT_MAX;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j-lt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+mj-lt"/>
                <a:ea typeface="+mj-ea"/>
              </a:rPr>
              <a:t>정수를 </a:t>
            </a:r>
            <a:r>
              <a:rPr lang="ko-KR" altLang="en-US" sz="1600" dirty="0" smtClean="0">
                <a:solidFill>
                  <a:srgbClr val="A31515"/>
                </a:solidFill>
                <a:latin typeface="+mj-lt"/>
                <a:ea typeface="+mj-ea"/>
              </a:rPr>
              <a:t> 입력하시오</a:t>
            </a:r>
            <a:r>
              <a:rPr lang="en-US" altLang="ko-KR" sz="1600" dirty="0" smtClean="0">
                <a:solidFill>
                  <a:srgbClr val="A31515"/>
                </a:solidFill>
                <a:latin typeface="+mj-lt"/>
                <a:ea typeface="+mj-ea"/>
              </a:rPr>
              <a:t>\n</a:t>
            </a:r>
            <a:r>
              <a:rPr lang="ko-KR" altLang="en-US" sz="1600" dirty="0" smtClean="0">
                <a:solidFill>
                  <a:srgbClr val="A31515"/>
                </a:solidFill>
                <a:latin typeface="+mj-lt"/>
                <a:ea typeface="+mj-ea"/>
              </a:rPr>
              <a:t>종료는 </a:t>
            </a:r>
            <a:r>
              <a:rPr lang="en-US" altLang="ko-KR" sz="1600" dirty="0" err="1" smtClean="0">
                <a:solidFill>
                  <a:srgbClr val="A31515"/>
                </a:solidFill>
                <a:latin typeface="+mj-lt"/>
                <a:ea typeface="+mj-ea"/>
              </a:rPr>
              <a:t>Ctrl+z</a:t>
            </a:r>
            <a:r>
              <a:rPr lang="en-US" altLang="ko-KR" sz="1600" dirty="0" smtClean="0">
                <a:solidFill>
                  <a:srgbClr val="A31515"/>
                </a:solidFill>
                <a:latin typeface="+mj-lt"/>
                <a:ea typeface="+mj-ea"/>
              </a:rPr>
              <a:t>\n"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+mj-ea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+mj-ea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+mj-ea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j-lt"/>
                <a:ea typeface="+mj-ea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, &amp;number) != EOF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+mj-ea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+mj-ea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( number &lt;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+mj-ea"/>
              </a:rPr>
              <a:t>min_value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 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+mj-ea"/>
              </a:rPr>
              <a:t>min_value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 = number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+mj-ea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+mj-ea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j-lt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+mj-lt"/>
                <a:ea typeface="+mj-ea"/>
              </a:rPr>
              <a:t>최소값은 </a:t>
            </a:r>
            <a:r>
              <a:rPr lang="en-US" altLang="ko-KR" sz="1600" dirty="0">
                <a:solidFill>
                  <a:srgbClr val="A31515"/>
                </a:solidFill>
                <a:latin typeface="+mj-lt"/>
                <a:ea typeface="+mj-ea"/>
              </a:rPr>
              <a:t>%d“, </a:t>
            </a:r>
            <a:r>
              <a:rPr lang="en-US" altLang="ko-KR" sz="1600" dirty="0" err="1">
                <a:solidFill>
                  <a:srgbClr val="A31515"/>
                </a:solidFill>
                <a:latin typeface="+mj-lt"/>
                <a:ea typeface="+mj-ea"/>
              </a:rPr>
              <a:t>min_value</a:t>
            </a:r>
            <a:r>
              <a:rPr lang="en-US" altLang="ko-KR" sz="1600" dirty="0">
                <a:solidFill>
                  <a:srgbClr val="A31515"/>
                </a:solidFill>
                <a:latin typeface="+mj-lt"/>
                <a:ea typeface="+mj-ea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+mj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+mj-ea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+mj-ea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175797" y="4159486"/>
            <a:ext cx="2935727" cy="3020591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303540" y="4420238"/>
            <a:ext cx="24976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입력하시오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종료는 </a:t>
            </a:r>
            <a:r>
              <a:rPr lang="en-US" altLang="ko-KR" sz="1600" dirty="0" err="1">
                <a:solidFill>
                  <a:schemeClr val="bg1"/>
                </a:solidFill>
              </a:rPr>
              <a:t>Ctrl+z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^Z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최소값은 </a:t>
            </a:r>
            <a:r>
              <a:rPr lang="en-US" altLang="ko-KR" sz="1600" dirty="0">
                <a:solidFill>
                  <a:schemeClr val="bg1"/>
                </a:solidFill>
              </a:rPr>
              <a:t>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6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lab: </a:t>
            </a:r>
            <a:r>
              <a:rPr lang="ko-KR" altLang="en-US" sz="3600" dirty="0" smtClean="0"/>
              <a:t>최대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공약수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찾기 </a:t>
            </a:r>
            <a:endParaRPr lang="ko-KR" altLang="en-US" sz="3600" dirty="0" smtClean="0"/>
          </a:p>
        </p:txBody>
      </p:sp>
      <p:pic>
        <p:nvPicPr>
          <p:cNvPr id="3076" name="Picture 4" descr="http://im.glogster.com/media/5/33/88/56/338856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10" y="2040411"/>
            <a:ext cx="2057011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0363" y="2040411"/>
            <a:ext cx="5606865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dirty="0"/>
              <a:t>두개의 정수를 </a:t>
            </a:r>
            <a:r>
              <a:rPr lang="ko-KR" altLang="en-US" dirty="0" err="1"/>
              <a:t>입력하시오</a:t>
            </a:r>
            <a:r>
              <a:rPr lang="en-US" altLang="ko-KR" dirty="0"/>
              <a:t>(</a:t>
            </a:r>
            <a:r>
              <a:rPr lang="ko-KR" altLang="en-US" dirty="0" err="1"/>
              <a:t>큰수</a:t>
            </a:r>
            <a:r>
              <a:rPr lang="en-US" altLang="ko-KR" dirty="0"/>
              <a:t>, </a:t>
            </a:r>
            <a:r>
              <a:rPr lang="ko-KR" altLang="en-US" dirty="0" err="1"/>
              <a:t>작은수</a:t>
            </a:r>
            <a:r>
              <a:rPr lang="en-US" altLang="ko-KR" dirty="0"/>
              <a:t>): </a:t>
            </a:r>
            <a:r>
              <a:rPr lang="en-US" altLang="ko-KR" dirty="0" smtClean="0"/>
              <a:t>12 8</a:t>
            </a:r>
            <a:endParaRPr lang="en-US" altLang="ko-KR" dirty="0"/>
          </a:p>
          <a:p>
            <a:r>
              <a:rPr lang="ko-KR" altLang="en-US" dirty="0"/>
              <a:t>최대 공약수는 </a:t>
            </a:r>
            <a:r>
              <a:rPr lang="en-US" altLang="ko-KR" dirty="0"/>
              <a:t>4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en-US" altLang="ko-KR" sz="1400" dirty="0"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인간은 반복을 싫어하지만 프로그램에서는 반복적인 작업들이 반드시 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반복</a:t>
            </a:r>
            <a:r>
              <a:rPr lang="en-US" altLang="ko-KR" dirty="0" smtClean="0"/>
              <a:t>(</a:t>
            </a:r>
            <a:r>
              <a:rPr lang="en-US" altLang="ko-KR" dirty="0"/>
              <a:t>iteration)</a:t>
            </a:r>
            <a:r>
              <a:rPr lang="ko-KR" altLang="en-US" dirty="0"/>
              <a:t>은 같은 처리 과정을 여러 번 되풀이하는 것이다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110" y="3353493"/>
            <a:ext cx="53244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lab: </a:t>
            </a:r>
            <a:r>
              <a:rPr lang="ko-KR" altLang="en-US" sz="3600" dirty="0" smtClean="0"/>
              <a:t>최대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공약수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찾기 </a:t>
            </a:r>
            <a:endParaRPr lang="ko-KR" altLang="en-US" sz="36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유클리드 </a:t>
            </a:r>
            <a:r>
              <a:rPr lang="ko-KR" altLang="en-US" dirty="0" smtClean="0"/>
              <a:t>알고리즘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35700" y="2286001"/>
            <a:ext cx="7604617" cy="2063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① </a:t>
            </a:r>
            <a:r>
              <a:rPr kumimoji="1" lang="ko-KR" altLang="en-US" sz="1600">
                <a:latin typeface="굴림" pitchFamily="50" charset="-127"/>
              </a:rPr>
              <a:t>두 수 가운데 큰 수를 </a:t>
            </a:r>
            <a:r>
              <a:rPr kumimoji="1" lang="en-US" altLang="ko-KR" sz="1600">
                <a:latin typeface="굴림" pitchFamily="50" charset="-127"/>
              </a:rPr>
              <a:t>x, </a:t>
            </a:r>
            <a:r>
              <a:rPr kumimoji="1" lang="ko-KR" altLang="en-US" sz="1600">
                <a:latin typeface="굴림" pitchFamily="50" charset="-127"/>
              </a:rPr>
              <a:t>작은 수를 </a:t>
            </a:r>
            <a:r>
              <a:rPr kumimoji="1" lang="en-US" altLang="ko-KR" sz="1600">
                <a:latin typeface="굴림" pitchFamily="50" charset="-127"/>
              </a:rPr>
              <a:t>y</a:t>
            </a:r>
            <a:r>
              <a:rPr kumimoji="1" lang="ko-KR" altLang="en-US" sz="1600">
                <a:latin typeface="굴림" pitchFamily="50" charset="-127"/>
              </a:rPr>
              <a:t>라 한다</a:t>
            </a:r>
            <a:r>
              <a:rPr kumimoji="1" lang="en-US" altLang="ko-KR" sz="1600">
                <a:latin typeface="굴림" pitchFamily="50" charset="-127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② y</a:t>
            </a:r>
            <a:r>
              <a:rPr kumimoji="1" lang="ko-KR" altLang="en-US" sz="1600">
                <a:latin typeface="굴림" pitchFamily="50" charset="-127"/>
              </a:rPr>
              <a:t>가 </a:t>
            </a:r>
            <a:r>
              <a:rPr kumimoji="1" lang="en-US" altLang="ko-KR" sz="1600">
                <a:latin typeface="굴림" pitchFamily="50" charset="-127"/>
              </a:rPr>
              <a:t>0</a:t>
            </a:r>
            <a:r>
              <a:rPr kumimoji="1" lang="ko-KR" altLang="en-US" sz="1600">
                <a:latin typeface="굴림" pitchFamily="50" charset="-127"/>
              </a:rPr>
              <a:t>이면 공약수는 </a:t>
            </a:r>
            <a:r>
              <a:rPr kumimoji="1" lang="en-US" altLang="ko-KR" sz="1600">
                <a:latin typeface="굴림" pitchFamily="50" charset="-127"/>
              </a:rPr>
              <a:t>x</a:t>
            </a:r>
            <a:r>
              <a:rPr kumimoji="1" lang="ko-KR" altLang="en-US" sz="1600">
                <a:latin typeface="굴림" pitchFamily="50" charset="-127"/>
              </a:rPr>
              <a:t>와 같다</a:t>
            </a:r>
            <a:r>
              <a:rPr kumimoji="1" lang="en-US" altLang="ko-KR" sz="1600">
                <a:latin typeface="굴림" pitchFamily="50" charset="-127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③ r ← x %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④ x ←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⑤ y ← r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⑥ </a:t>
            </a:r>
            <a:r>
              <a:rPr kumimoji="1" lang="ko-KR" altLang="en-US" sz="1600">
                <a:latin typeface="굴림" pitchFamily="50" charset="-127"/>
              </a:rPr>
              <a:t>단계 ②로 되돌아간다</a:t>
            </a:r>
            <a:r>
              <a:rPr kumimoji="1" lang="en-US" altLang="ko-KR" sz="1600">
                <a:latin typeface="굴림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386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ChangeArrowheads="1"/>
          </p:cNvSpPr>
          <p:nvPr/>
        </p:nvSpPr>
        <p:spPr bwMode="auto">
          <a:xfrm>
            <a:off x="811212" y="945626"/>
            <a:ext cx="7521575" cy="54911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while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이용한 최대 공약수 구하기 프로그램 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y, 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두개의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(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큰수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,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작은수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):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d%d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&amp;x, &amp;y);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(y != 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r = x %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x =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y = 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최대 공약수는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4121150" y="1804988"/>
            <a:ext cx="4643438" cy="590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 dirty="0">
                <a:ea typeface="굴림" pitchFamily="50" charset="-127"/>
              </a:rPr>
              <a:t>두개의 정수를 </a:t>
            </a:r>
            <a:r>
              <a:rPr lang="ko-KR" altLang="en-US" sz="1600" dirty="0" err="1">
                <a:ea typeface="굴림" pitchFamily="50" charset="-127"/>
              </a:rPr>
              <a:t>입력하시오</a:t>
            </a:r>
            <a:r>
              <a:rPr lang="en-US" altLang="ko-KR" sz="1600" dirty="0">
                <a:ea typeface="굴림" pitchFamily="50" charset="-127"/>
              </a:rPr>
              <a:t>(</a:t>
            </a:r>
            <a:r>
              <a:rPr lang="ko-KR" altLang="en-US" sz="1600" dirty="0">
                <a:ea typeface="굴림" pitchFamily="50" charset="-127"/>
              </a:rPr>
              <a:t>큰 수</a:t>
            </a:r>
            <a:r>
              <a:rPr lang="en-US" altLang="ko-KR" sz="1600" dirty="0">
                <a:ea typeface="굴림" pitchFamily="50" charset="-127"/>
              </a:rPr>
              <a:t>, </a:t>
            </a:r>
            <a:r>
              <a:rPr lang="ko-KR" altLang="en-US" sz="1600" dirty="0">
                <a:ea typeface="굴림" pitchFamily="50" charset="-127"/>
              </a:rPr>
              <a:t>작은 수</a:t>
            </a:r>
            <a:r>
              <a:rPr lang="en-US" altLang="ko-KR" sz="1600" dirty="0">
                <a:ea typeface="굴림" pitchFamily="50" charset="-127"/>
              </a:rPr>
              <a:t>): 12 8 </a:t>
            </a:r>
          </a:p>
          <a:p>
            <a:r>
              <a:rPr lang="ko-KR" altLang="en-US" sz="1600" dirty="0">
                <a:ea typeface="굴림" pitchFamily="50" charset="-127"/>
              </a:rPr>
              <a:t>최대 공약수는 </a:t>
            </a:r>
            <a:r>
              <a:rPr lang="en-US" altLang="ko-KR" sz="1600" dirty="0">
                <a:ea typeface="굴림" pitchFamily="50" charset="-127"/>
              </a:rPr>
              <a:t>4</a:t>
            </a:r>
            <a:r>
              <a:rPr lang="ko-KR" altLang="en-US" sz="1600" dirty="0">
                <a:ea typeface="굴림" pitchFamily="50" charset="-127"/>
              </a:rPr>
              <a:t>입니다</a:t>
            </a:r>
            <a:r>
              <a:rPr lang="en-US" altLang="ko-KR" sz="1600" dirty="0">
                <a:ea typeface="굴림" pitchFamily="50" charset="-127"/>
              </a:rPr>
              <a:t>. </a:t>
            </a: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8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반감기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반감기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방사능 물질의 양이 </a:t>
            </a:r>
            <a:r>
              <a:rPr lang="en-US" altLang="ko-KR" dirty="0" smtClean="0"/>
              <a:t>½</a:t>
            </a:r>
            <a:r>
              <a:rPr lang="ko-KR" altLang="en-US" dirty="0" smtClean="0"/>
              <a:t>로 되는 시간</a:t>
            </a:r>
            <a:endParaRPr lang="ko-KR" altLang="en-US" dirty="0"/>
          </a:p>
        </p:txBody>
      </p:sp>
      <p:pic>
        <p:nvPicPr>
          <p:cNvPr id="14337" name="_x221832336" descr="EMB00001aa457a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407" y="2170642"/>
            <a:ext cx="2083860" cy="18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chemwiki.ucdavis.edu/@api/deki/files/13722/=first_order_half-lif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9" y="2269595"/>
            <a:ext cx="5402791" cy="318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8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38243" y="1750615"/>
            <a:ext cx="2327805" cy="4152900"/>
          </a:xfrm>
        </p:spPr>
        <p:txBody>
          <a:bodyPr/>
          <a:lstStyle/>
          <a:p>
            <a:r>
              <a:rPr lang="ko-KR" altLang="en-US" dirty="0" smtClean="0"/>
              <a:t>단 로그 함수는 사용하지 않는다</a:t>
            </a:r>
            <a:r>
              <a:rPr lang="en-US" altLang="ko-KR" dirty="0" smtClean="0"/>
              <a:t>!</a:t>
            </a:r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051057" y="1999852"/>
            <a:ext cx="4984791" cy="3394379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1593651" y="268312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반감기를 입력하시오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년</a:t>
            </a:r>
            <a:r>
              <a:rPr lang="en-US" altLang="ko-KR" sz="1600" dirty="0">
                <a:solidFill>
                  <a:schemeClr val="bg1"/>
                </a:solidFill>
              </a:rPr>
              <a:t>): 10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</a:t>
            </a:r>
            <a:r>
              <a:rPr lang="ko-KR" altLang="en-US" sz="1600" dirty="0">
                <a:solidFill>
                  <a:schemeClr val="bg1"/>
                </a:solidFill>
              </a:rPr>
              <a:t>년 후에 남은 양</a:t>
            </a:r>
            <a:r>
              <a:rPr lang="en-US" altLang="ko-KR" sz="1600" dirty="0">
                <a:solidFill>
                  <a:schemeClr val="bg1"/>
                </a:solidFill>
              </a:rPr>
              <a:t>=50.000000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r>
              <a:rPr lang="ko-KR" altLang="en-US" sz="1600" dirty="0">
                <a:solidFill>
                  <a:schemeClr val="bg1"/>
                </a:solidFill>
              </a:rPr>
              <a:t>년 후에 남은 양</a:t>
            </a:r>
            <a:r>
              <a:rPr lang="en-US" altLang="ko-KR" sz="1600" dirty="0">
                <a:solidFill>
                  <a:schemeClr val="bg1"/>
                </a:solidFill>
              </a:rPr>
              <a:t>=25.000000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30</a:t>
            </a:r>
            <a:r>
              <a:rPr lang="ko-KR" altLang="en-US" sz="1600" dirty="0">
                <a:solidFill>
                  <a:schemeClr val="bg1"/>
                </a:solidFill>
              </a:rPr>
              <a:t>년 후에 남은 양</a:t>
            </a:r>
            <a:r>
              <a:rPr lang="en-US" altLang="ko-KR" sz="1600" dirty="0">
                <a:solidFill>
                  <a:schemeClr val="bg1"/>
                </a:solidFill>
              </a:rPr>
              <a:t>=12.500000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40</a:t>
            </a:r>
            <a:r>
              <a:rPr lang="ko-KR" altLang="en-US" sz="1600" dirty="0">
                <a:solidFill>
                  <a:schemeClr val="bg1"/>
                </a:solidFill>
              </a:rPr>
              <a:t>년 후에 남은 양</a:t>
            </a:r>
            <a:r>
              <a:rPr lang="en-US" altLang="ko-KR" sz="1600" dirty="0">
                <a:solidFill>
                  <a:schemeClr val="bg1"/>
                </a:solidFill>
              </a:rPr>
              <a:t>=6.250000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1/10 </a:t>
            </a:r>
            <a:r>
              <a:rPr lang="ko-KR" altLang="en-US" sz="1600" dirty="0">
                <a:solidFill>
                  <a:schemeClr val="bg1"/>
                </a:solidFill>
              </a:rPr>
              <a:t>이하로 되기 까지 걸린 시간</a:t>
            </a:r>
            <a:r>
              <a:rPr lang="en-US" altLang="ko-KR" sz="1600" dirty="0">
                <a:solidFill>
                  <a:schemeClr val="bg1"/>
                </a:solidFill>
              </a:rPr>
              <a:t>=40</a:t>
            </a:r>
            <a:r>
              <a:rPr lang="ko-KR" altLang="en-US" sz="1600" dirty="0">
                <a:solidFill>
                  <a:schemeClr val="bg1"/>
                </a:solidFill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75180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3279" y="1901671"/>
            <a:ext cx="8212138" cy="2357967"/>
          </a:xfrm>
          <a:solidFill>
            <a:srgbClr val="C4F6B0"/>
          </a:solidFill>
        </p:spPr>
        <p:txBody>
          <a:bodyPr>
            <a:noAutofit/>
          </a:bodyPr>
          <a:lstStyle/>
          <a:p>
            <a:r>
              <a:rPr lang="ko-KR" altLang="en-US" sz="1600" i="1" dirty="0"/>
              <a:t>사용자로부터 반감기를 </a:t>
            </a:r>
            <a:r>
              <a:rPr lang="ko-KR" altLang="en-US" sz="1600" i="1" dirty="0" err="1"/>
              <a:t>입력받는다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r>
              <a:rPr lang="en-US" altLang="ko-KR" sz="1600" i="1" dirty="0"/>
              <a:t>while(</a:t>
            </a:r>
            <a:r>
              <a:rPr lang="ko-KR" altLang="en-US" sz="1600" i="1" dirty="0"/>
              <a:t>물질의 양 </a:t>
            </a:r>
            <a:r>
              <a:rPr lang="en-US" altLang="ko-KR" sz="1600" i="1" dirty="0"/>
              <a:t>&gt; </a:t>
            </a:r>
            <a:r>
              <a:rPr lang="ko-KR" altLang="en-US" sz="1600" i="1" dirty="0"/>
              <a:t>초기 물질의 양*</a:t>
            </a:r>
            <a:r>
              <a:rPr lang="en-US" altLang="ko-KR" sz="1600" i="1" dirty="0"/>
              <a:t>0.1)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ko-KR" altLang="en-US" sz="1600" i="1" dirty="0"/>
              <a:t>반감기만큼 시간을 더한다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ko-KR" altLang="en-US" sz="1600" i="1" dirty="0"/>
              <a:t>물질의 양은 </a:t>
            </a:r>
            <a:r>
              <a:rPr lang="en-US" altLang="ko-KR" sz="1600" i="1" dirty="0"/>
              <a:t>1/2</a:t>
            </a:r>
            <a:r>
              <a:rPr lang="ko-KR" altLang="en-US" sz="1600" i="1" dirty="0"/>
              <a:t>로 줄어든다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ko-KR" altLang="en-US" sz="1600" i="1" dirty="0"/>
              <a:t>현재 물질의 양을 출력한다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r>
              <a:rPr lang="en-US" altLang="ko-KR" sz="1600" i="1" dirty="0"/>
              <a:t>10% </a:t>
            </a:r>
            <a:r>
              <a:rPr lang="ko-KR" altLang="en-US" sz="1600" i="1" dirty="0"/>
              <a:t>이하로 되기까지 걸린 시간을 출력한다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128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05193" y="1185142"/>
            <a:ext cx="7742473" cy="47838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halflife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initial;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current;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years=0;</a:t>
            </a:r>
          </a:p>
          <a:p>
            <a:pPr marL="0" indent="0">
              <a:lnSpc>
                <a:spcPts val="13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반감기를 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halflife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lnSpc>
                <a:spcPts val="13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initial = 100.0;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current = initial;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current &gt; initial/10.0 )</a:t>
            </a:r>
          </a:p>
          <a:p>
            <a:pPr marL="0" indent="0">
              <a:lnSpc>
                <a:spcPts val="13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years +=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halflife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current = current / 2.0;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년 후에 남은 양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=%f"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years, current);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</a:p>
          <a:p>
            <a:pPr marL="0" indent="0">
              <a:lnSpc>
                <a:spcPts val="13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"1/10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이하로 되기까지 걸린 시간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years);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88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위와 </a:t>
            </a:r>
            <a:r>
              <a:rPr lang="ko-KR" altLang="en-US" dirty="0"/>
              <a:t>비슷한 문제를 하나 더 작성해보자</a:t>
            </a:r>
            <a:r>
              <a:rPr lang="en-US" altLang="ko-KR" dirty="0"/>
              <a:t>. </a:t>
            </a:r>
            <a:r>
              <a:rPr lang="ko-KR" altLang="en-US" dirty="0"/>
              <a:t>세균이 </a:t>
            </a:r>
            <a:r>
              <a:rPr lang="en-US" altLang="ko-KR" dirty="0"/>
              <a:t>1</a:t>
            </a:r>
            <a:r>
              <a:rPr lang="ko-KR" altLang="en-US" dirty="0"/>
              <a:t>시간마다 </a:t>
            </a:r>
            <a:r>
              <a:rPr lang="en-US" altLang="ko-KR" dirty="0"/>
              <a:t>4</a:t>
            </a:r>
            <a:r>
              <a:rPr lang="ko-KR" altLang="en-US" dirty="0"/>
              <a:t>배씩 증가한다고 가정하자</a:t>
            </a:r>
            <a:r>
              <a:rPr lang="en-US" altLang="ko-KR" dirty="0"/>
              <a:t>. </a:t>
            </a:r>
            <a:r>
              <a:rPr lang="ko-KR" altLang="en-US" dirty="0"/>
              <a:t>이 세균 </a:t>
            </a:r>
            <a:r>
              <a:rPr lang="en-US" altLang="ko-KR" dirty="0"/>
              <a:t>10</a:t>
            </a:r>
            <a:r>
              <a:rPr lang="ko-KR" altLang="en-US" dirty="0"/>
              <a:t>마리를 배양하면 </a:t>
            </a:r>
            <a:r>
              <a:rPr lang="en-US" altLang="ko-KR" dirty="0"/>
              <a:t>7</a:t>
            </a:r>
            <a:r>
              <a:rPr lang="ko-KR" altLang="en-US" dirty="0"/>
              <a:t>시간 후의 세균의 수는 얼마나 될까</a:t>
            </a:r>
            <a:r>
              <a:rPr lang="en-US" altLang="ko-KR" dirty="0"/>
              <a:t>? </a:t>
            </a:r>
            <a:r>
              <a:rPr lang="ko-KR" altLang="en-US" dirty="0"/>
              <a:t>역시 지수 함수나 로그 함수를 이용하지 말고 반복 구조만을 사용하여서 해결하여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종이를 </a:t>
            </a:r>
            <a:r>
              <a:rPr lang="ko-KR" altLang="en-US" dirty="0"/>
              <a:t>한번 접으면 면적이 </a:t>
            </a:r>
            <a:r>
              <a:rPr lang="en-US" altLang="ko-KR" dirty="0"/>
              <a:t>1/2</a:t>
            </a:r>
            <a:r>
              <a:rPr lang="ko-KR" altLang="en-US" dirty="0"/>
              <a:t>로 줄어든다</a:t>
            </a:r>
            <a:r>
              <a:rPr lang="en-US" altLang="ko-KR" dirty="0"/>
              <a:t>. </a:t>
            </a:r>
            <a:r>
              <a:rPr lang="ko-KR" altLang="en-US" dirty="0"/>
              <a:t>종이를 몇 번 접어야 원래 면적의 </a:t>
            </a:r>
            <a:r>
              <a:rPr lang="en-US" altLang="ko-KR" dirty="0"/>
              <a:t>1/100</a:t>
            </a:r>
            <a:r>
              <a:rPr lang="ko-KR" altLang="en-US" dirty="0"/>
              <a:t>로 줄어드는가</a:t>
            </a:r>
            <a:r>
              <a:rPr lang="en-US" altLang="ko-KR" dirty="0"/>
              <a:t>? </a:t>
            </a:r>
            <a:r>
              <a:rPr lang="ko-KR" altLang="en-US" dirty="0"/>
              <a:t>역시 로그 함수나 지수 함수를 사용하지 말고 반복 구조를 이용하여서 해결하여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46" y="4785541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70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do...while</a:t>
            </a:r>
            <a:r>
              <a:rPr lang="ko-KR" altLang="en-US" sz="3600" smtClean="0"/>
              <a:t>문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04566"/>
            <a:ext cx="8153400" cy="3287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적어도 한번은 반복문장을 실행한다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06" y="2416485"/>
            <a:ext cx="7664111" cy="28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#1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51057" y="1999852"/>
            <a:ext cx="4984791" cy="3394379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593651" y="268312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10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20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30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숫자들의 합 </a:t>
            </a:r>
            <a:r>
              <a:rPr lang="en-US" altLang="ko-KR" sz="1600" dirty="0">
                <a:solidFill>
                  <a:schemeClr val="bg1"/>
                </a:solidFill>
              </a:rPr>
              <a:t>= 60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0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반복문</a:t>
            </a:r>
          </a:p>
        </p:txBody>
      </p:sp>
      <p:sp>
        <p:nvSpPr>
          <p:cNvPr id="4099" name="Text Box 221"/>
          <p:cNvSpPr txBox="1">
            <a:spLocks noChangeArrowheads="1"/>
          </p:cNvSpPr>
          <p:nvPr/>
        </p:nvSpPr>
        <p:spPr bwMode="auto">
          <a:xfrm>
            <a:off x="760705" y="1839989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</a:rPr>
              <a:t>Q) </a:t>
            </a:r>
            <a:r>
              <a:rPr lang="ko-KR" altLang="en-US">
                <a:solidFill>
                  <a:schemeClr val="tx2"/>
                </a:solidFill>
              </a:rPr>
              <a:t>반복 구조는 왜 필요한가</a:t>
            </a:r>
            <a:r>
              <a:rPr lang="en-US" altLang="ko-KR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479454" name="Text Box 222"/>
          <p:cNvSpPr txBox="1">
            <a:spLocks noChangeArrowheads="1"/>
          </p:cNvSpPr>
          <p:nvPr/>
        </p:nvSpPr>
        <p:spPr bwMode="auto">
          <a:xfrm>
            <a:off x="776580" y="2249564"/>
            <a:ext cx="65770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rgbClr val="0000CC"/>
                </a:solidFill>
              </a:rPr>
              <a:t>A) </a:t>
            </a:r>
            <a:r>
              <a:rPr lang="ko-KR" altLang="en-US">
                <a:solidFill>
                  <a:srgbClr val="0000CC"/>
                </a:solidFill>
              </a:rPr>
              <a:t>같은 처리 과정을 되풀이하는 것이 필요하기 때문이다</a:t>
            </a:r>
            <a:r>
              <a:rPr lang="en-US" altLang="ko-KR">
                <a:solidFill>
                  <a:srgbClr val="0000CC"/>
                </a:solidFill>
              </a:rPr>
              <a:t>. </a:t>
            </a:r>
            <a:r>
              <a:rPr lang="ko-KR" altLang="en-US">
                <a:solidFill>
                  <a:srgbClr val="0000CC"/>
                </a:solidFill>
              </a:rPr>
              <a:t>학생 </a:t>
            </a:r>
            <a:r>
              <a:rPr lang="en-US" altLang="ko-KR">
                <a:solidFill>
                  <a:srgbClr val="0000CC"/>
                </a:solidFill>
              </a:rPr>
              <a:t>30</a:t>
            </a:r>
            <a:r>
              <a:rPr lang="ko-KR" altLang="en-US">
                <a:solidFill>
                  <a:srgbClr val="0000CC"/>
                </a:solidFill>
              </a:rPr>
              <a:t>명의 평균 성적을 구하려면 같은 과정을 </a:t>
            </a:r>
            <a:r>
              <a:rPr lang="en-US" altLang="ko-KR">
                <a:solidFill>
                  <a:srgbClr val="0000CC"/>
                </a:solidFill>
              </a:rPr>
              <a:t>30</a:t>
            </a:r>
            <a:r>
              <a:rPr lang="ko-KR" altLang="en-US">
                <a:solidFill>
                  <a:srgbClr val="0000CC"/>
                </a:solidFill>
              </a:rPr>
              <a:t>번 반복하여야 한다</a:t>
            </a:r>
            <a:r>
              <a:rPr lang="en-US" altLang="ko-KR">
                <a:solidFill>
                  <a:srgbClr val="0000CC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9" y="3430988"/>
            <a:ext cx="6581775" cy="2162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4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#1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05193" y="1766656"/>
            <a:ext cx="7742473" cy="42023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사용자가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을 입력할 때까지 숫자를 더한다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number, sum = 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do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{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(“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정수를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: “);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(“%d”, &amp;number);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	sum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+= number;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}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while (number != 0</a:t>
            </a: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lnSpc>
                <a:spcPts val="1700"/>
              </a:lnSpc>
              <a:buNone/>
            </a:pP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(“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숫자들의 합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= %d \n”, sum);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return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94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#2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51057" y="1999852"/>
            <a:ext cx="4984791" cy="3394379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593651" y="268312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1---</a:t>
            </a:r>
            <a:r>
              <a:rPr lang="ko-KR" altLang="en-US" sz="1600" dirty="0" err="1">
                <a:solidFill>
                  <a:schemeClr val="bg1"/>
                </a:solidFill>
              </a:rPr>
              <a:t>새로만들기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2---</a:t>
            </a:r>
            <a:r>
              <a:rPr lang="ko-KR" altLang="en-US" sz="1600" dirty="0" err="1">
                <a:solidFill>
                  <a:schemeClr val="bg1"/>
                </a:solidFill>
              </a:rPr>
              <a:t>파일열기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3---</a:t>
            </a:r>
            <a:r>
              <a:rPr lang="ko-KR" altLang="en-US" sz="1600" dirty="0" err="1">
                <a:solidFill>
                  <a:schemeClr val="bg1"/>
                </a:solidFill>
              </a:rPr>
              <a:t>파일닫기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하나를 </a:t>
            </a:r>
            <a:r>
              <a:rPr lang="ko-KR" altLang="en-US" sz="1600" dirty="0" err="1">
                <a:solidFill>
                  <a:schemeClr val="bg1"/>
                </a:solidFill>
              </a:rPr>
              <a:t>선택하시요</a:t>
            </a:r>
            <a:r>
              <a:rPr lang="en-US" altLang="ko-KR" sz="1600" dirty="0">
                <a:solidFill>
                  <a:schemeClr val="bg1"/>
                </a:solidFill>
              </a:rPr>
              <a:t>: 1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선택된 메뉴</a:t>
            </a:r>
            <a:r>
              <a:rPr lang="en-US" altLang="ko-KR" sz="1600" dirty="0">
                <a:solidFill>
                  <a:schemeClr val="bg1"/>
                </a:solidFill>
              </a:rPr>
              <a:t>=1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1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878966" y="1312662"/>
            <a:ext cx="7578725" cy="49387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do..while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문을 이용한 메뉴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do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"1---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새로만들기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"2---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파일열기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"3---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파일닫기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하나를 선택하시요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&amp;i);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&lt; 1 || i &gt; 3);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선택된 메뉴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=%d\n"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,i);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dirty="0"/>
              <a:t>숫자 추측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프로그램이 가지고 있는 정수를 사용자가 알아맞히는 </a:t>
            </a:r>
            <a:r>
              <a:rPr lang="ko-KR" altLang="en-US" dirty="0" smtClean="0"/>
              <a:t>게임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599825" y="2860226"/>
            <a:ext cx="6307009" cy="3699179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2419165" y="328689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보시오</a:t>
            </a:r>
            <a:r>
              <a:rPr lang="en-US" altLang="ko-KR" sz="1600" dirty="0">
                <a:solidFill>
                  <a:schemeClr val="bg1"/>
                </a:solidFill>
              </a:rPr>
              <a:t>: 10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제시한 정수가 낮습니다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보시오</a:t>
            </a:r>
            <a:r>
              <a:rPr lang="en-US" altLang="ko-KR" sz="1600" dirty="0">
                <a:solidFill>
                  <a:schemeClr val="bg1"/>
                </a:solidFill>
              </a:rPr>
              <a:t>: 30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제시한 정수가 낮습니다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보시오</a:t>
            </a:r>
            <a:r>
              <a:rPr lang="en-US" altLang="ko-KR" sz="1600" dirty="0">
                <a:solidFill>
                  <a:schemeClr val="bg1"/>
                </a:solidFill>
              </a:rPr>
              <a:t>: 60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제시한 정수가 높습니다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보시오</a:t>
            </a:r>
            <a:r>
              <a:rPr lang="en-US" altLang="ko-KR" sz="1600" dirty="0">
                <a:solidFill>
                  <a:schemeClr val="bg1"/>
                </a:solidFill>
              </a:rPr>
              <a:t>: 59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축하합니다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시도횟수</a:t>
            </a:r>
            <a:r>
              <a:rPr lang="en-US" altLang="ko-KR" sz="1600" dirty="0">
                <a:solidFill>
                  <a:schemeClr val="bg1"/>
                </a:solidFill>
              </a:rPr>
              <a:t>=4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3910" y="1812894"/>
            <a:ext cx="8212138" cy="3096457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600" i="1" dirty="0"/>
              <a:t>do 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ko-KR" altLang="en-US" sz="1600" i="1" dirty="0"/>
              <a:t>사용자로부터 숫자를 </a:t>
            </a:r>
            <a:r>
              <a:rPr lang="en-US" altLang="ko-KR" sz="1600" i="1" dirty="0"/>
              <a:t>guess</a:t>
            </a:r>
            <a:r>
              <a:rPr lang="ko-KR" altLang="en-US" sz="1600" i="1" dirty="0"/>
              <a:t>로 </a:t>
            </a:r>
            <a:r>
              <a:rPr lang="ko-KR" altLang="en-US" sz="1600" i="1" dirty="0" err="1"/>
              <a:t>입력받는다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ko-KR" altLang="en-US" sz="1600" i="1" dirty="0"/>
              <a:t>시도횟수를 증가한다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i="1" dirty="0"/>
              <a:t>if( guess &lt; answer )</a:t>
            </a:r>
            <a:endParaRPr lang="ko-KR" altLang="en-US" sz="1600" dirty="0"/>
          </a:p>
          <a:p>
            <a:r>
              <a:rPr lang="ko-KR" altLang="en-US" sz="1600" dirty="0"/>
              <a:t>		</a:t>
            </a:r>
            <a:r>
              <a:rPr lang="ko-KR" altLang="en-US" sz="1600" i="1" dirty="0"/>
              <a:t>숫자가 낮다고 출력한다</a:t>
            </a:r>
            <a:r>
              <a:rPr lang="en-US" altLang="ko-KR" sz="1600" i="1" dirty="0"/>
              <a:t>.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i="1" dirty="0"/>
              <a:t>if( guess &gt; answer )</a:t>
            </a:r>
            <a:endParaRPr lang="ko-KR" altLang="en-US" sz="1600" dirty="0"/>
          </a:p>
          <a:p>
            <a:r>
              <a:rPr lang="ko-KR" altLang="en-US" sz="1600" dirty="0"/>
              <a:t>		</a:t>
            </a:r>
            <a:r>
              <a:rPr lang="ko-KR" altLang="en-US" sz="1600" i="1" dirty="0"/>
              <a:t>숫자가 높다고 출력한다</a:t>
            </a:r>
            <a:r>
              <a:rPr lang="en-US" altLang="ko-KR" sz="1600" i="1" dirty="0"/>
              <a:t>.</a:t>
            </a:r>
            <a:endParaRPr lang="ko-KR" altLang="en-US" sz="1600" dirty="0"/>
          </a:p>
          <a:p>
            <a:r>
              <a:rPr lang="en-US" altLang="ko-KR" sz="1600" i="1" dirty="0"/>
              <a:t>while(guess != answer);</a:t>
            </a:r>
            <a:endParaRPr lang="ko-KR" altLang="en-US" sz="1600" dirty="0"/>
          </a:p>
          <a:p>
            <a:r>
              <a:rPr lang="ko-KR" altLang="en-US" sz="1600" i="1" dirty="0"/>
              <a:t>“축하합니다”와 시도횟수를 출력한다</a:t>
            </a:r>
            <a:r>
              <a:rPr lang="en-US" altLang="ko-KR" sz="1600" i="1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865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07307" y="1186649"/>
            <a:ext cx="7626350" cy="52949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{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answer =59;     </a:t>
            </a:r>
            <a:r>
              <a:rPr lang="en-US" altLang="ko-KR" sz="1600" dirty="0">
                <a:solidFill>
                  <a:srgbClr val="008000"/>
                </a:solidFill>
                <a:latin typeface="Trebuchet MS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</a:rPr>
              <a:t>정답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guess;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tries =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/>
              </a:rPr>
              <a:t>      do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 {</a:t>
            </a:r>
            <a:endParaRPr lang="en-US" altLang="ko-KR" sz="1600" dirty="0">
              <a:solidFill>
                <a:srgbClr val="000000"/>
              </a:solidFill>
              <a:latin typeface="Trebuchet MS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정답을 추측하여 보시오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");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, &amp;guess);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      tries++;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/>
              </a:rPr>
              <a:t>             if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(guess &gt;answer)  </a:t>
            </a:r>
            <a:r>
              <a:rPr lang="en-US" altLang="ko-KR" sz="1600" dirty="0">
                <a:solidFill>
                  <a:srgbClr val="008000"/>
                </a:solidFill>
                <a:latin typeface="Trebuchet MS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</a:rPr>
              <a:t>사용자가 입력한 정수가 정답보다 높으면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제시한 정수가 높습니다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.");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(guess &lt;answer)  </a:t>
            </a:r>
            <a:r>
              <a:rPr lang="en-US" altLang="ko-KR" sz="1600" dirty="0">
                <a:solidFill>
                  <a:srgbClr val="008000"/>
                </a:solidFill>
                <a:latin typeface="Trebuchet MS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</a:rPr>
              <a:t>사용자가 입력한 정수가 정답보다 낮으면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제시한 정수가 낮습니다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.");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ea typeface="바탕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/>
                <a:ea typeface="바탕"/>
              </a:rPr>
              <a:t>} 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(guess !=answer);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축하합니다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.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 시도횟수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=%d"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, tries);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233966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위의 프로그램이 게임이 되려면 </a:t>
            </a:r>
            <a:r>
              <a:rPr lang="ko-KR" altLang="en-US" dirty="0" err="1"/>
              <a:t>난수를</a:t>
            </a:r>
            <a:r>
              <a:rPr lang="ko-KR" altLang="en-US" dirty="0"/>
              <a:t> 발생시키는 것이 좋다</a:t>
            </a:r>
            <a:r>
              <a:rPr lang="en-US" altLang="ko-KR" dirty="0"/>
              <a:t>. </a:t>
            </a:r>
            <a:r>
              <a:rPr lang="ko-KR" altLang="en-US" dirty="0" err="1"/>
              <a:t>난수는</a:t>
            </a:r>
            <a:r>
              <a:rPr lang="ko-KR" altLang="en-US" dirty="0"/>
              <a:t> </a:t>
            </a:r>
            <a:r>
              <a:rPr lang="en-US" altLang="ko-KR" dirty="0"/>
              <a:t>(rand()%100)</a:t>
            </a:r>
            <a:r>
              <a:rPr lang="ko-KR" altLang="en-US" dirty="0"/>
              <a:t>으로 발생이 가능하다</a:t>
            </a:r>
            <a:r>
              <a:rPr lang="en-US" altLang="ko-KR" dirty="0"/>
              <a:t>. </a:t>
            </a:r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헤더 파일도 포함시켜야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95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for </a:t>
            </a:r>
            <a:r>
              <a:rPr lang="ko-KR" altLang="en-US" sz="3600" smtClean="0"/>
              <a:t>루프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b="1" smtClean="0">
                <a:latin typeface="새굴림" pitchFamily="18" charset="-127"/>
                <a:ea typeface="새굴림" pitchFamily="18" charset="-127"/>
              </a:rPr>
              <a:t>정해진 횟수만큼 반복하는 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54814"/>
            <a:ext cx="8372475" cy="3457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for </a:t>
            </a:r>
            <a:r>
              <a:rPr lang="ko-KR" altLang="en-US" sz="3600" smtClean="0"/>
              <a:t>문의 구조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" y="1884563"/>
            <a:ext cx="8572500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878966" y="1766657"/>
            <a:ext cx="7578725" cy="339127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“Hello World!“ 5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번 출력하기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for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&lt; 5;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++)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부터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4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까지 증가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return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22610" y="4791483"/>
            <a:ext cx="4643438" cy="132343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  <a:endParaRPr lang="en-US" altLang="ko-KR" sz="16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63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3279" y="1706301"/>
            <a:ext cx="8212137" cy="18270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3911" y="4415470"/>
            <a:ext cx="8212137" cy="7513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for(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&lt;5;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 )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/>
              <a:t>(“Hello World! \n</a:t>
            </a:r>
            <a:r>
              <a:rPr lang="en-US" altLang="ko-KR" sz="1600" dirty="0" smtClean="0"/>
              <a:t>”)</a:t>
            </a:r>
            <a:endParaRPr lang="en-US" altLang="ko-KR" sz="1600" dirty="0"/>
          </a:p>
        </p:txBody>
      </p:sp>
      <p:sp>
        <p:nvSpPr>
          <p:cNvPr id="6" name="아래쪽 화살표 5"/>
          <p:cNvSpPr/>
          <p:nvPr/>
        </p:nvSpPr>
        <p:spPr>
          <a:xfrm>
            <a:off x="3888419" y="3728621"/>
            <a:ext cx="800928" cy="57704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87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실행과정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4921" y="1600200"/>
            <a:ext cx="642910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실행과정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7" y="1555811"/>
            <a:ext cx="7110410" cy="49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863154" y="1603868"/>
            <a:ext cx="7569200" cy="41862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 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반복을 이용한 정수합 프로그램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i, sum;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sum = 0;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= 1;i &lt;= 10;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+= i;          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sum = sum + i;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와 같음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"1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부터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10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까지의 정수의 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= %d\n"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869504" y="6047281"/>
            <a:ext cx="7558087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just"/>
            <a:r>
              <a:rPr lang="en-US" altLang="ko-KR" sz="1600">
                <a:ea typeface="굴림" pitchFamily="50" charset="-127"/>
              </a:rPr>
              <a:t>1</a:t>
            </a:r>
            <a:r>
              <a:rPr lang="ko-KR" altLang="en-US" sz="1600">
                <a:ea typeface="굴림" pitchFamily="50" charset="-127"/>
              </a:rPr>
              <a:t>부터 </a:t>
            </a:r>
            <a:r>
              <a:rPr lang="en-US" altLang="ko-KR" sz="1600">
                <a:ea typeface="굴림" pitchFamily="50" charset="-127"/>
              </a:rPr>
              <a:t>10</a:t>
            </a:r>
            <a:r>
              <a:rPr lang="ko-KR" altLang="en-US" sz="1600">
                <a:ea typeface="굴림" pitchFamily="50" charset="-127"/>
              </a:rPr>
              <a:t>까지의 정수의 합 </a:t>
            </a:r>
            <a:r>
              <a:rPr lang="en-US" altLang="ko-KR" sz="1600">
                <a:ea typeface="굴림" pitchFamily="50" charset="-127"/>
              </a:rPr>
              <a:t>= 55 </a:t>
            </a: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-363984" y="5555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44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612648" y="1369164"/>
            <a:ext cx="7559675" cy="5091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반복을 이용한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세제곱값구하기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입력하시요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"====================\n"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  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      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i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의 세제곱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"====================\n"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1;i &lt;= n;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"%5d     %5d\n"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5719763" y="985838"/>
            <a:ext cx="3071812" cy="2301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정수를 입력하시요</a:t>
            </a:r>
            <a:r>
              <a:rPr lang="en-US" altLang="ko-KR" sz="1600">
                <a:ea typeface="굴림" pitchFamily="50" charset="-127"/>
              </a:rPr>
              <a:t>:5 </a:t>
            </a:r>
          </a:p>
          <a:p>
            <a:r>
              <a:rPr lang="en-US" altLang="ko-KR" sz="1600">
                <a:ea typeface="굴림" pitchFamily="50" charset="-127"/>
              </a:rPr>
              <a:t>==================== </a:t>
            </a:r>
          </a:p>
          <a:p>
            <a:r>
              <a:rPr lang="en-US" altLang="ko-KR" sz="1600">
                <a:ea typeface="굴림" pitchFamily="50" charset="-127"/>
              </a:rPr>
              <a:t>   i       i</a:t>
            </a:r>
            <a:r>
              <a:rPr lang="ko-KR" altLang="en-US" sz="1600">
                <a:ea typeface="굴림" pitchFamily="50" charset="-127"/>
              </a:rPr>
              <a:t>의 세제곱 </a:t>
            </a:r>
          </a:p>
          <a:p>
            <a:r>
              <a:rPr lang="en-US" altLang="ko-KR" sz="1600">
                <a:ea typeface="굴림" pitchFamily="50" charset="-127"/>
              </a:rPr>
              <a:t>==================== </a:t>
            </a:r>
          </a:p>
          <a:p>
            <a:r>
              <a:rPr lang="en-US" altLang="ko-KR" sz="1600">
                <a:ea typeface="굴림" pitchFamily="50" charset="-127"/>
              </a:rPr>
              <a:t>    1         1 </a:t>
            </a:r>
          </a:p>
          <a:p>
            <a:r>
              <a:rPr lang="en-US" altLang="ko-KR" sz="1600">
                <a:ea typeface="굴림" pitchFamily="50" charset="-127"/>
              </a:rPr>
              <a:t>    2         8 </a:t>
            </a:r>
          </a:p>
          <a:p>
            <a:r>
              <a:rPr lang="en-US" altLang="ko-KR" sz="1600">
                <a:ea typeface="굴림" pitchFamily="50" charset="-127"/>
              </a:rPr>
              <a:t>    3        27 </a:t>
            </a:r>
          </a:p>
          <a:p>
            <a:r>
              <a:rPr lang="en-US" altLang="ko-KR" sz="1600">
                <a:ea typeface="굴림" pitchFamily="50" charset="-127"/>
              </a:rPr>
              <a:t>    4        64 </a:t>
            </a:r>
          </a:p>
          <a:p>
            <a:r>
              <a:rPr lang="en-US" altLang="ko-KR" sz="1600">
                <a:ea typeface="굴림" pitchFamily="50" charset="-127"/>
              </a:rPr>
              <a:t>    5       125 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55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2379" y="1700253"/>
            <a:ext cx="8014993" cy="370859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반복을 이용한 네모 그리기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8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i;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"**********"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  <a:endParaRPr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(i = 0;i &lt; 5; i++)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        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  <a:endParaRPr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"**********"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894388" y="4080934"/>
            <a:ext cx="4033074" cy="2573652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180670" y="4378266"/>
            <a:ext cx="1752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**********</a:t>
            </a: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*	*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*	*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 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	*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 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	*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*	*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44540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ChangeArrowheads="1"/>
          </p:cNvSpPr>
          <p:nvPr/>
        </p:nvSpPr>
        <p:spPr bwMode="auto">
          <a:xfrm>
            <a:off x="1217613" y="996950"/>
            <a:ext cx="7597775" cy="5091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반복을 이용한 팩토리얼 구하기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long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fact=1;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i,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정수를 입력하시요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= 1;i &lt;= n;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fact = fact * i;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"%d!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은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,n,fact);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1217613" y="6188599"/>
            <a:ext cx="7624762" cy="590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정수를 입력하시요</a:t>
            </a:r>
            <a:r>
              <a:rPr lang="en-US" altLang="ko-KR" sz="1600">
                <a:ea typeface="굴림" pitchFamily="50" charset="-127"/>
              </a:rPr>
              <a:t>: 10 </a:t>
            </a:r>
          </a:p>
          <a:p>
            <a:r>
              <a:rPr lang="en-US" altLang="ko-KR" sz="1600">
                <a:ea typeface="굴림" pitchFamily="50" charset="-127"/>
              </a:rPr>
              <a:t>10!</a:t>
            </a:r>
            <a:r>
              <a:rPr lang="ko-KR" altLang="en-US" sz="1600">
                <a:ea typeface="굴림" pitchFamily="50" charset="-127"/>
              </a:rPr>
              <a:t>은 </a:t>
            </a:r>
            <a:r>
              <a:rPr lang="en-US" altLang="ko-KR" sz="1600">
                <a:ea typeface="굴림" pitchFamily="50" charset="-127"/>
              </a:rPr>
              <a:t>3628800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72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 smtClean="0"/>
              <a:t>while </a:t>
            </a:r>
            <a:r>
              <a:rPr lang="ko-KR" altLang="en-US" sz="3600" smtClean="0"/>
              <a:t>루프와 </a:t>
            </a:r>
            <a:r>
              <a:rPr lang="en-US" altLang="ko-KR" sz="3600" smtClean="0"/>
              <a:t>for </a:t>
            </a:r>
            <a:r>
              <a:rPr lang="ko-KR" altLang="en-US" sz="3600" smtClean="0"/>
              <a:t>루프와의 관계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01795" y="1600200"/>
            <a:ext cx="6775360" cy="44958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팩토리얼</a:t>
            </a:r>
            <a:r>
              <a:rPr lang="ko-KR" altLang="en-US" dirty="0" smtClean="0"/>
              <a:t> 계산 예제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 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2806" y="1234475"/>
            <a:ext cx="7837194" cy="47283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반복을 이용한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팩토리얼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 구하기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fact = 1;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i = 1, n;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정수를 </a:t>
            </a:r>
            <a:r>
              <a:rPr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입력하시요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&amp;n);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(i &lt;= n)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{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fact = fact * i;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i++;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"%d!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은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n, fact);	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2806" y="6122049"/>
            <a:ext cx="7837194" cy="590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정수를 입력하시요</a:t>
            </a:r>
            <a:r>
              <a:rPr lang="en-US" altLang="ko-KR" sz="1600">
                <a:ea typeface="굴림" pitchFamily="50" charset="-127"/>
              </a:rPr>
              <a:t>: 10 </a:t>
            </a:r>
          </a:p>
          <a:p>
            <a:r>
              <a:rPr lang="en-US" altLang="ko-KR" sz="1600">
                <a:ea typeface="굴림" pitchFamily="50" charset="-127"/>
              </a:rPr>
              <a:t>10!</a:t>
            </a:r>
            <a:r>
              <a:rPr lang="ko-KR" altLang="en-US" sz="1600">
                <a:ea typeface="굴림" pitchFamily="50" charset="-127"/>
              </a:rPr>
              <a:t>은 </a:t>
            </a:r>
            <a:r>
              <a:rPr lang="en-US" altLang="ko-KR" sz="1600">
                <a:ea typeface="굴림" pitchFamily="50" charset="-127"/>
              </a:rPr>
              <a:t>3628800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399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C11</a:t>
            </a:r>
            <a:r>
              <a:rPr lang="ko-KR" altLang="en-US" dirty="0" smtClean="0"/>
              <a:t>부터는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루프 안에서 변수 선언 가능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2648" y="1955308"/>
            <a:ext cx="8153400" cy="15158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=0;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&lt; 10;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++)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…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</p:txBody>
      </p:sp>
    </p:spTree>
    <p:extLst>
      <p:ext uri="{BB962C8B-B14F-4D97-AF65-F5344CB8AC3E}">
        <p14:creationId xmlns:p14="http://schemas.microsoft.com/office/powerpoint/2010/main" val="35378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다양한 증감수식의 형태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845598" y="1981570"/>
            <a:ext cx="4421188" cy="58102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algn="just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= 10;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&gt; 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-- )</a:t>
            </a:r>
          </a:p>
          <a:p>
            <a:pPr algn="just"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lang="en-US" altLang="ko-KR" sz="1600" dirty="0">
                <a:latin typeface="Trebuchet MS" panose="020B0603020202020204" pitchFamily="34" charset="0"/>
              </a:rPr>
              <a:t>);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861473" y="2975237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 smtClean="0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+=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839248" y="3957538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 smtClean="0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= 1;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*=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6" name="Rectangle 8"/>
          <p:cNvSpPr>
            <a:spLocks noChangeArrowheads="1"/>
          </p:cNvSpPr>
          <p:nvPr/>
        </p:nvSpPr>
        <p:spPr bwMode="auto">
          <a:xfrm>
            <a:off x="829723" y="4992800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 smtClean="0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*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 + 2 )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20" name="Rectangle 12"/>
          <p:cNvSpPr>
            <a:spLocks noChangeArrowheads="1"/>
          </p:cNvSpPr>
          <p:nvPr/>
        </p:nvSpPr>
        <p:spPr bwMode="auto">
          <a:xfrm>
            <a:off x="5385848" y="1978395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뺄셈 사용</a:t>
            </a:r>
          </a:p>
        </p:txBody>
      </p:sp>
      <p:sp>
        <p:nvSpPr>
          <p:cNvPr id="683021" name="Rectangle 13"/>
          <p:cNvSpPr>
            <a:spLocks noChangeArrowheads="1"/>
          </p:cNvSpPr>
          <p:nvPr/>
        </p:nvSpPr>
        <p:spPr bwMode="auto">
          <a:xfrm>
            <a:off x="5401723" y="2972062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씩 증가</a:t>
            </a:r>
          </a:p>
        </p:txBody>
      </p:sp>
      <p:sp>
        <p:nvSpPr>
          <p:cNvPr id="683022" name="Rectangle 14"/>
          <p:cNvSpPr>
            <a:spLocks noChangeArrowheads="1"/>
          </p:cNvSpPr>
          <p:nvPr/>
        </p:nvSpPr>
        <p:spPr bwMode="auto">
          <a:xfrm>
            <a:off x="5379498" y="3954363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를 곱한다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83023" name="Rectangle 15"/>
          <p:cNvSpPr>
            <a:spLocks noChangeArrowheads="1"/>
          </p:cNvSpPr>
          <p:nvPr/>
        </p:nvSpPr>
        <p:spPr bwMode="auto">
          <a:xfrm>
            <a:off x="5379498" y="4999150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어떤 수식이라도 가능</a:t>
            </a:r>
          </a:p>
        </p:txBody>
      </p:sp>
    </p:spTree>
    <p:extLst>
      <p:ext uri="{BB962C8B-B14F-4D97-AF65-F5344CB8AC3E}">
        <p14:creationId xmlns:p14="http://schemas.microsoft.com/office/powerpoint/2010/main" val="109745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조건이 만족될 때까지 루프를 </a:t>
            </a:r>
            <a:r>
              <a:rPr lang="ko-KR" altLang="en-US" dirty="0" smtClean="0"/>
              <a:t>도는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68" y="2387908"/>
            <a:ext cx="6543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2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다양한 증감수식의 형태</a:t>
            </a:r>
          </a:p>
        </p:txBody>
      </p:sp>
      <p:sp>
        <p:nvSpPr>
          <p:cNvPr id="683017" name="Rectangle 9"/>
          <p:cNvSpPr>
            <a:spLocks noChangeArrowheads="1"/>
          </p:cNvSpPr>
          <p:nvPr/>
        </p:nvSpPr>
        <p:spPr bwMode="auto">
          <a:xfrm>
            <a:off x="904821" y="2922543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latin typeface="Trebuchet MS" panose="020B0603020202020204" pitchFamily="34" charset="0"/>
              </a:rPr>
              <a:t>  ( ; i&lt;100; i++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	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>
                <a:latin typeface="Trebuchet MS" panose="020B0603020202020204" pitchFamily="34" charset="0"/>
              </a:rPr>
              <a:t>);</a:t>
            </a:r>
            <a:endParaRPr kumimoji="1" lang="ko-KR" altLang="en-US" sz="1600">
              <a:latin typeface="Trebuchet MS" panose="020B0603020202020204" pitchFamily="34" charset="0"/>
            </a:endParaRPr>
          </a:p>
        </p:txBody>
      </p:sp>
      <p:sp>
        <p:nvSpPr>
          <p:cNvPr id="683018" name="Rectangle 10"/>
          <p:cNvSpPr>
            <a:spLocks noChangeArrowheads="1"/>
          </p:cNvSpPr>
          <p:nvPr/>
        </p:nvSpPr>
        <p:spPr bwMode="auto">
          <a:xfrm>
            <a:off x="901646" y="3643268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3333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latin typeface="Trebuchet MS" panose="020B0603020202020204" pitchFamily="34" charset="0"/>
              </a:rPr>
              <a:t> (i = 0, k = 0; i &lt; 100; i++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	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>
                <a:latin typeface="Trebuchet MS" panose="020B0603020202020204" pitchFamily="34" charset="0"/>
              </a:rPr>
              <a:t>);</a:t>
            </a:r>
            <a:endParaRPr kumimoji="1" lang="ko-KR" altLang="en-US" sz="1600">
              <a:latin typeface="Trebuchet MS" panose="020B0603020202020204" pitchFamily="34" charset="0"/>
            </a:endParaRPr>
          </a:p>
        </p:txBody>
      </p:sp>
      <p:sp>
        <p:nvSpPr>
          <p:cNvPr id="683019" name="Rectangle 11"/>
          <p:cNvSpPr>
            <a:spLocks noChangeArrowheads="1"/>
          </p:cNvSpPr>
          <p:nvPr/>
        </p:nvSpPr>
        <p:spPr bwMode="auto">
          <a:xfrm>
            <a:off x="898471" y="4354468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3333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latin typeface="Trebuchet MS" panose="020B0603020202020204" pitchFamily="34" charset="0"/>
              </a:rPr>
              <a:t> (printf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("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반복시작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”</a:t>
            </a:r>
            <a:r>
              <a:rPr kumimoji="1" lang="en-US" altLang="ko-KR" sz="1600">
                <a:latin typeface="Trebuchet MS" panose="020B0603020202020204" pitchFamily="34" charset="0"/>
              </a:rPr>
              <a:t>), i = 0; i &lt; 100; i++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	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>
                <a:latin typeface="Trebuchet MS" panose="020B0603020202020204" pitchFamily="34" charset="0"/>
              </a:rPr>
              <a:t>);</a:t>
            </a:r>
            <a:endParaRPr kumimoji="1" lang="ko-KR" altLang="en-US" sz="1600">
              <a:latin typeface="Trebuchet MS" panose="020B0603020202020204" pitchFamily="34" charset="0"/>
            </a:endParaRPr>
          </a:p>
        </p:txBody>
      </p:sp>
      <p:sp>
        <p:nvSpPr>
          <p:cNvPr id="683024" name="Rectangle 16"/>
          <p:cNvSpPr>
            <a:spLocks noChangeArrowheads="1"/>
          </p:cNvSpPr>
          <p:nvPr/>
        </p:nvSpPr>
        <p:spPr bwMode="auto">
          <a:xfrm>
            <a:off x="5445071" y="2919368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 err="1">
                <a:solidFill>
                  <a:schemeClr val="tx2"/>
                </a:solidFill>
                <a:latin typeface="Trebuchet MS" panose="020B0603020202020204" pitchFamily="34" charset="0"/>
              </a:rPr>
              <a:t>한부분이</a:t>
            </a: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 없을 수도 있다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83025" name="Rectangle 17"/>
          <p:cNvSpPr>
            <a:spLocks noChangeArrowheads="1"/>
          </p:cNvSpPr>
          <p:nvPr/>
        </p:nvSpPr>
        <p:spPr bwMode="auto">
          <a:xfrm>
            <a:off x="5441896" y="3640093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개 이상의 변수 초기화</a:t>
            </a:r>
          </a:p>
        </p:txBody>
      </p:sp>
      <p:sp>
        <p:nvSpPr>
          <p:cNvPr id="683026" name="Rectangle 18"/>
          <p:cNvSpPr>
            <a:spLocks noChangeArrowheads="1"/>
          </p:cNvSpPr>
          <p:nvPr/>
        </p:nvSpPr>
        <p:spPr bwMode="auto">
          <a:xfrm>
            <a:off x="5438721" y="4351293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어떤 수식도 가능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04821" y="2051539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 ( ; 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; 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512947" y="2051539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무한 반복 루프</a:t>
            </a:r>
            <a:endParaRPr kumimoji="1" lang="en-US" altLang="ko-KR" sz="16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4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다음 코드의 출력을 쓰시오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	for(i = 1; i &lt; 5; i++)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		printf("%d ", 2 * i);</a:t>
            </a:r>
          </a:p>
          <a:p>
            <a:pPr eaLnBrk="1" hangingPunct="1">
              <a:buFont typeface="Symbol" pitchFamily="18" charset="2"/>
              <a:buNone/>
            </a:pPr>
            <a:endParaRPr lang="en-US" altLang="ko-KR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다음 코드의 출력을 쓰시오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	for(i = 10; i &gt; 0; i = i - 2)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		printf("Student%d\n", i);</a:t>
            </a:r>
            <a:endParaRPr lang="ko-KR" altLang="en-US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4481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80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중첩 반복문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중첩 반복문</a:t>
            </a:r>
            <a:r>
              <a:rPr lang="en-US" altLang="ko-KR" smtClean="0"/>
              <a:t>(nested loop): </a:t>
            </a:r>
            <a:r>
              <a:rPr lang="ko-KR" altLang="en-US" smtClean="0"/>
              <a:t>반복문 안에 다른 반복문이 위치</a:t>
            </a:r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9" y="2626358"/>
            <a:ext cx="7305536" cy="336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1322388" y="1073150"/>
            <a:ext cx="7473950" cy="44148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중첩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for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이용하여 *기호를 사각형 모양으로 출력하는 프로그램 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(y = 0;y &lt; 5; y++)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 = 0;x &lt; 10; x++)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"*"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1319213" y="5534025"/>
            <a:ext cx="7453312" cy="1323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  <a:endParaRPr lang="en-US" altLang="ko-KR" sz="1600">
              <a:ea typeface="굴림" pitchFamily="50" charset="-127"/>
            </a:endParaRP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72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1322388" y="1073150"/>
            <a:ext cx="7473950" cy="339895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x, y;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s-E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(y = 1; y &lt;= 5; y++)	</a:t>
            </a:r>
            <a:endParaRPr lang="es-E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s-E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s-E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s-E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(x = 0; x &lt; y; x++)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smtClean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“\n"</a:t>
            </a:r>
            <a:r>
              <a:rPr lang="en-US" altLang="ko-KR" sz="160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smtClean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내부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반복문이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 종료될 때마다 실행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1322388" y="4754362"/>
            <a:ext cx="7453312" cy="135421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dirty="0"/>
              <a:t>*</a:t>
            </a:r>
          </a:p>
          <a:p>
            <a:r>
              <a:rPr lang="en-US" altLang="ko-KR" sz="1600" dirty="0"/>
              <a:t>**</a:t>
            </a:r>
          </a:p>
          <a:p>
            <a:r>
              <a:rPr lang="en-US" altLang="ko-KR" sz="1600" dirty="0"/>
              <a:t>***</a:t>
            </a:r>
          </a:p>
          <a:p>
            <a:r>
              <a:rPr lang="en-US" altLang="ko-KR" sz="1600" dirty="0"/>
              <a:t>****</a:t>
            </a:r>
          </a:p>
          <a:p>
            <a:r>
              <a:rPr lang="en-US" altLang="ko-KR" sz="1600" dirty="0"/>
              <a:t>*****</a:t>
            </a: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1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다음 코드의 출력을 쓰시오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800" dirty="0"/>
              <a:t>for(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= 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 3;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>
              <a:buNone/>
            </a:pPr>
            <a:r>
              <a:rPr lang="en-US" altLang="ko-KR" sz="1800" dirty="0" smtClean="0"/>
              <a:t>		for(j </a:t>
            </a:r>
            <a:r>
              <a:rPr lang="en-US" altLang="ko-KR" sz="1800" dirty="0"/>
              <a:t>= 0; j &lt; 3; </a:t>
            </a:r>
            <a:r>
              <a:rPr lang="en-US" altLang="ko-KR" sz="1800" dirty="0" err="1"/>
              <a:t>j++</a:t>
            </a:r>
            <a:r>
              <a:rPr lang="en-US" altLang="ko-KR" sz="1800" dirty="0"/>
              <a:t>)</a:t>
            </a:r>
          </a:p>
          <a:p>
            <a:pPr>
              <a:buNone/>
            </a:pPr>
            <a:r>
              <a:rPr lang="en-US" altLang="ko-KR" sz="1800" dirty="0" smtClean="0"/>
              <a:t>			</a:t>
            </a:r>
            <a:r>
              <a:rPr lang="en-US" altLang="ko-KR" sz="1800" dirty="0" err="1" smtClean="0"/>
              <a:t>printf</a:t>
            </a:r>
            <a:r>
              <a:rPr lang="en-US" altLang="ko-KR" sz="1800" dirty="0"/>
              <a:t>(“%d </a:t>
            </a:r>
            <a:r>
              <a:rPr lang="ko-KR" altLang="en-US" sz="1800" dirty="0"/>
              <a:t>곱하기 </a:t>
            </a:r>
            <a:r>
              <a:rPr lang="en-US" altLang="ko-KR" sz="1800" dirty="0"/>
              <a:t>%d</a:t>
            </a:r>
            <a:r>
              <a:rPr lang="ko-KR" altLang="en-US" sz="1800" dirty="0"/>
              <a:t>은 </a:t>
            </a:r>
            <a:r>
              <a:rPr lang="en-US" altLang="ko-KR" sz="1800" dirty="0"/>
              <a:t>%d\n”,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j,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*j);</a:t>
            </a:r>
            <a:endParaRPr lang="ko-KR" altLang="en-US" sz="1600" dirty="0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018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4481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2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직각 삼각형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각 변의 길이가 </a:t>
            </a:r>
            <a:r>
              <a:rPr lang="en-US" altLang="ko-KR" dirty="0"/>
              <a:t>100</a:t>
            </a:r>
            <a:r>
              <a:rPr lang="ko-KR" altLang="en-US" dirty="0"/>
              <a:t>보다 작은 삼각형 중에서 피타고라스의 정리가 성립하는 직각 삼각형은 몇 개나 있을까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02752" y="2811862"/>
            <a:ext cx="5885454" cy="3000075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2383654" y="361007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3 4 5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4 3 5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5 12 13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8207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1946059"/>
            <a:ext cx="8212138" cy="2408767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1600" i="1" dirty="0"/>
              <a:t>for(a=1;a&lt;=100;a++)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i="1" dirty="0"/>
              <a:t>for(b=1;b&lt;=100;b++)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en-US" altLang="ko-KR" sz="1600" i="1" dirty="0"/>
              <a:t>for(c=1;c&lt;=100;c++)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en-US" altLang="ko-KR" sz="1600" i="1" dirty="0"/>
              <a:t>if( a*a + b*b == c*c )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en-US" altLang="ko-KR" sz="1600" i="1" dirty="0"/>
              <a:t>a</a:t>
            </a:r>
            <a:r>
              <a:rPr lang="ko-KR" altLang="en-US" sz="1600" i="1" dirty="0"/>
              <a:t>와 </a:t>
            </a:r>
            <a:r>
              <a:rPr lang="en-US" altLang="ko-KR" sz="1600" i="1" dirty="0"/>
              <a:t>b</a:t>
            </a:r>
            <a:r>
              <a:rPr lang="ko-KR" altLang="en-US" sz="1600" i="1" dirty="0"/>
              <a:t>와 </a:t>
            </a:r>
            <a:r>
              <a:rPr lang="en-US" altLang="ko-KR" sz="1600" i="1" dirty="0"/>
              <a:t>c</a:t>
            </a:r>
            <a:r>
              <a:rPr lang="ko-KR" altLang="en-US" sz="1600" i="1" dirty="0"/>
              <a:t>를 화면에 출력한다</a:t>
            </a:r>
            <a:r>
              <a:rPr lang="en-US" altLang="ko-KR" sz="1600" i="1" dirty="0"/>
              <a:t>.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426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49584" y="1918056"/>
            <a:ext cx="7879527" cy="37015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 defTabSz="57600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a=1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a&lt;=100; a++)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b=1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b&lt;=100; b++)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c=1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c&lt;=100;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 (a*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a+b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*b)==c*c 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 %d 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a, b, c);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35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위와 비슷한 문제를 하나 더 작성해보자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라스베가스와 같은 도박장에 가면 주사위 게임이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주사위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개를 던졌을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합이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이 되는 경우를 전부 출력하여 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들어서 </a:t>
            </a:r>
            <a:r>
              <a:rPr lang="en-US" altLang="ko-KR" sz="2000" dirty="0" smtClean="0"/>
              <a:t>(1, 5), (2, 4),...</a:t>
            </a:r>
            <a:r>
              <a:rPr lang="ko-KR" altLang="en-US" sz="2000" dirty="0" smtClean="0"/>
              <a:t>와 같이 출력되면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 주사위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개를 사용하여서 합이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이 되는 경우를 전부 출력하여 보자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 smtClean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7" y="3729097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1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반복문의 종류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49472"/>
            <a:ext cx="8382000" cy="2838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 문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문은 반복 루프를 빠져 나오는데 사용된다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22" y="2522691"/>
            <a:ext cx="54578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6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51467" y="1234475"/>
            <a:ext cx="7756289" cy="47683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SEED_MONEY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1000000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year=0, money=SEED_MONEY;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(1)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year++;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money += money*0.30;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 </a:t>
            </a:r>
            <a:r>
              <a:rPr lang="en-US" altLang="ko-KR" sz="1600" u="sng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money &gt; 10*SEED_MONEY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)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break;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year);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</a:p>
        </p:txBody>
      </p:sp>
      <p:sp>
        <p:nvSpPr>
          <p:cNvPr id="5" name="설명선 1 4"/>
          <p:cNvSpPr/>
          <p:nvPr/>
        </p:nvSpPr>
        <p:spPr bwMode="auto">
          <a:xfrm>
            <a:off x="3004457" y="4123267"/>
            <a:ext cx="3045011" cy="711200"/>
          </a:xfrm>
          <a:prstGeom prst="borderCallout1">
            <a:avLst>
              <a:gd name="adj1" fmla="val 16369"/>
              <a:gd name="adj2" fmla="val 102581"/>
              <a:gd name="adj3" fmla="val -81548"/>
              <a:gd name="adj4" fmla="val 16048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_x221760096"/>
          <p:cNvSpPr>
            <a:spLocks noChangeArrowheads="1"/>
          </p:cNvSpPr>
          <p:nvPr/>
        </p:nvSpPr>
        <p:spPr bwMode="auto">
          <a:xfrm>
            <a:off x="6889514" y="3063875"/>
            <a:ext cx="2018242" cy="4785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원금의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10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배가 되면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1544471" y="4349163"/>
            <a:ext cx="2420490" cy="706931"/>
          </a:xfrm>
          <a:custGeom>
            <a:avLst/>
            <a:gdLst>
              <a:gd name="connsiteX0" fmla="*/ 2420490 w 2420490"/>
              <a:gd name="connsiteY0" fmla="*/ 284309 h 706931"/>
              <a:gd name="connsiteX1" fmla="*/ 2351334 w 2420490"/>
              <a:gd name="connsiteY1" fmla="*/ 245889 h 706931"/>
              <a:gd name="connsiteX2" fmla="*/ 2305230 w 2420490"/>
              <a:gd name="connsiteY2" fmla="*/ 215153 h 706931"/>
              <a:gd name="connsiteX3" fmla="*/ 2266810 w 2420490"/>
              <a:gd name="connsiteY3" fmla="*/ 199785 h 706931"/>
              <a:gd name="connsiteX4" fmla="*/ 2220705 w 2420490"/>
              <a:gd name="connsiteY4" fmla="*/ 176733 h 706931"/>
              <a:gd name="connsiteX5" fmla="*/ 2043973 w 2420490"/>
              <a:gd name="connsiteY5" fmla="*/ 122945 h 706931"/>
              <a:gd name="connsiteX6" fmla="*/ 1974816 w 2420490"/>
              <a:gd name="connsiteY6" fmla="*/ 99892 h 706931"/>
              <a:gd name="connsiteX7" fmla="*/ 1913344 w 2420490"/>
              <a:gd name="connsiteY7" fmla="*/ 84524 h 706931"/>
              <a:gd name="connsiteX8" fmla="*/ 1844188 w 2420490"/>
              <a:gd name="connsiteY8" fmla="*/ 53788 h 706931"/>
              <a:gd name="connsiteX9" fmla="*/ 1644403 w 2420490"/>
              <a:gd name="connsiteY9" fmla="*/ 23052 h 706931"/>
              <a:gd name="connsiteX10" fmla="*/ 1590615 w 2420490"/>
              <a:gd name="connsiteY10" fmla="*/ 15368 h 706931"/>
              <a:gd name="connsiteX11" fmla="*/ 1436934 w 2420490"/>
              <a:gd name="connsiteY11" fmla="*/ 0 h 706931"/>
              <a:gd name="connsiteX12" fmla="*/ 1144941 w 2420490"/>
              <a:gd name="connsiteY12" fmla="*/ 15368 h 706931"/>
              <a:gd name="connsiteX13" fmla="*/ 1091153 w 2420490"/>
              <a:gd name="connsiteY13" fmla="*/ 23052 h 706931"/>
              <a:gd name="connsiteX14" fmla="*/ 1014312 w 2420490"/>
              <a:gd name="connsiteY14" fmla="*/ 30736 h 706931"/>
              <a:gd name="connsiteX15" fmla="*/ 960524 w 2420490"/>
              <a:gd name="connsiteY15" fmla="*/ 38420 h 706931"/>
              <a:gd name="connsiteX16" fmla="*/ 791475 w 2420490"/>
              <a:gd name="connsiteY16" fmla="*/ 46104 h 706931"/>
              <a:gd name="connsiteX17" fmla="*/ 722319 w 2420490"/>
              <a:gd name="connsiteY17" fmla="*/ 76840 h 706931"/>
              <a:gd name="connsiteX18" fmla="*/ 699267 w 2420490"/>
              <a:gd name="connsiteY18" fmla="*/ 99892 h 706931"/>
              <a:gd name="connsiteX19" fmla="*/ 599374 w 2420490"/>
              <a:gd name="connsiteY19" fmla="*/ 145997 h 706931"/>
              <a:gd name="connsiteX20" fmla="*/ 545586 w 2420490"/>
              <a:gd name="connsiteY20" fmla="*/ 169049 h 706931"/>
              <a:gd name="connsiteX21" fmla="*/ 491798 w 2420490"/>
              <a:gd name="connsiteY21" fmla="*/ 199785 h 706931"/>
              <a:gd name="connsiteX22" fmla="*/ 430326 w 2420490"/>
              <a:gd name="connsiteY22" fmla="*/ 230521 h 706931"/>
              <a:gd name="connsiteX23" fmla="*/ 376537 w 2420490"/>
              <a:gd name="connsiteY23" fmla="*/ 261257 h 706931"/>
              <a:gd name="connsiteX24" fmla="*/ 345801 w 2420490"/>
              <a:gd name="connsiteY24" fmla="*/ 284309 h 706931"/>
              <a:gd name="connsiteX25" fmla="*/ 268961 w 2420490"/>
              <a:gd name="connsiteY25" fmla="*/ 330413 h 706931"/>
              <a:gd name="connsiteX26" fmla="*/ 245909 w 2420490"/>
              <a:gd name="connsiteY26" fmla="*/ 345782 h 706931"/>
              <a:gd name="connsiteX27" fmla="*/ 215173 w 2420490"/>
              <a:gd name="connsiteY27" fmla="*/ 361150 h 706931"/>
              <a:gd name="connsiteX28" fmla="*/ 192121 w 2420490"/>
              <a:gd name="connsiteY28" fmla="*/ 384202 h 706931"/>
              <a:gd name="connsiteX29" fmla="*/ 161384 w 2420490"/>
              <a:gd name="connsiteY29" fmla="*/ 399570 h 706931"/>
              <a:gd name="connsiteX30" fmla="*/ 84544 w 2420490"/>
              <a:gd name="connsiteY30" fmla="*/ 468726 h 706931"/>
              <a:gd name="connsiteX31" fmla="*/ 53808 w 2420490"/>
              <a:gd name="connsiteY31" fmla="*/ 514830 h 706931"/>
              <a:gd name="connsiteX32" fmla="*/ 38440 w 2420490"/>
              <a:gd name="connsiteY32" fmla="*/ 537882 h 706931"/>
              <a:gd name="connsiteX33" fmla="*/ 23072 w 2420490"/>
              <a:gd name="connsiteY33" fmla="*/ 614723 h 706931"/>
              <a:gd name="connsiteX34" fmla="*/ 15388 w 2420490"/>
              <a:gd name="connsiteY34" fmla="*/ 637775 h 706931"/>
              <a:gd name="connsiteX35" fmla="*/ 7704 w 2420490"/>
              <a:gd name="connsiteY35" fmla="*/ 676195 h 706931"/>
              <a:gd name="connsiteX36" fmla="*/ 20 w 2420490"/>
              <a:gd name="connsiteY36" fmla="*/ 706931 h 70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20490" h="706931">
                <a:moveTo>
                  <a:pt x="2420490" y="284309"/>
                </a:moveTo>
                <a:cubicBezTo>
                  <a:pt x="2313455" y="198681"/>
                  <a:pt x="2436853" y="288649"/>
                  <a:pt x="2351334" y="245889"/>
                </a:cubicBezTo>
                <a:cubicBezTo>
                  <a:pt x="2334814" y="237629"/>
                  <a:pt x="2322379" y="222013"/>
                  <a:pt x="2305230" y="215153"/>
                </a:cubicBezTo>
                <a:cubicBezTo>
                  <a:pt x="2292423" y="210030"/>
                  <a:pt x="2279367" y="205493"/>
                  <a:pt x="2266810" y="199785"/>
                </a:cubicBezTo>
                <a:cubicBezTo>
                  <a:pt x="2251168" y="192675"/>
                  <a:pt x="2236762" y="182850"/>
                  <a:pt x="2220705" y="176733"/>
                </a:cubicBezTo>
                <a:cubicBezTo>
                  <a:pt x="2061427" y="116056"/>
                  <a:pt x="2157241" y="156260"/>
                  <a:pt x="2043973" y="122945"/>
                </a:cubicBezTo>
                <a:cubicBezTo>
                  <a:pt x="2020661" y="116088"/>
                  <a:pt x="1998128" y="106749"/>
                  <a:pt x="1974816" y="99892"/>
                </a:cubicBezTo>
                <a:cubicBezTo>
                  <a:pt x="1954553" y="93932"/>
                  <a:pt x="1933261" y="91554"/>
                  <a:pt x="1913344" y="84524"/>
                </a:cubicBezTo>
                <a:cubicBezTo>
                  <a:pt x="1889556" y="76128"/>
                  <a:pt x="1868243" y="61384"/>
                  <a:pt x="1844188" y="53788"/>
                </a:cubicBezTo>
                <a:cubicBezTo>
                  <a:pt x="1795694" y="38474"/>
                  <a:pt x="1684413" y="28768"/>
                  <a:pt x="1644403" y="23052"/>
                </a:cubicBezTo>
                <a:lnTo>
                  <a:pt x="1590615" y="15368"/>
                </a:lnTo>
                <a:cubicBezTo>
                  <a:pt x="1532974" y="8163"/>
                  <a:pt x="1496215" y="5389"/>
                  <a:pt x="1436934" y="0"/>
                </a:cubicBezTo>
                <a:cubicBezTo>
                  <a:pt x="1345103" y="3826"/>
                  <a:pt x="1238800" y="6429"/>
                  <a:pt x="1144941" y="15368"/>
                </a:cubicBezTo>
                <a:cubicBezTo>
                  <a:pt x="1126911" y="17085"/>
                  <a:pt x="1109140" y="20936"/>
                  <a:pt x="1091153" y="23052"/>
                </a:cubicBezTo>
                <a:cubicBezTo>
                  <a:pt x="1065588" y="26060"/>
                  <a:pt x="1039877" y="27728"/>
                  <a:pt x="1014312" y="30736"/>
                </a:cubicBezTo>
                <a:cubicBezTo>
                  <a:pt x="996325" y="32852"/>
                  <a:pt x="978592" y="37174"/>
                  <a:pt x="960524" y="38420"/>
                </a:cubicBezTo>
                <a:cubicBezTo>
                  <a:pt x="904250" y="42301"/>
                  <a:pt x="847825" y="43543"/>
                  <a:pt x="791475" y="46104"/>
                </a:cubicBezTo>
                <a:cubicBezTo>
                  <a:pt x="777783" y="51581"/>
                  <a:pt x="736024" y="67051"/>
                  <a:pt x="722319" y="76840"/>
                </a:cubicBezTo>
                <a:cubicBezTo>
                  <a:pt x="713476" y="83156"/>
                  <a:pt x="708435" y="94058"/>
                  <a:pt x="699267" y="99892"/>
                </a:cubicBezTo>
                <a:cubicBezTo>
                  <a:pt x="626559" y="146161"/>
                  <a:pt x="658403" y="116483"/>
                  <a:pt x="599374" y="145997"/>
                </a:cubicBezTo>
                <a:cubicBezTo>
                  <a:pt x="546307" y="172530"/>
                  <a:pt x="609556" y="153056"/>
                  <a:pt x="545586" y="169049"/>
                </a:cubicBezTo>
                <a:cubicBezTo>
                  <a:pt x="489423" y="206491"/>
                  <a:pt x="560041" y="160789"/>
                  <a:pt x="491798" y="199785"/>
                </a:cubicBezTo>
                <a:cubicBezTo>
                  <a:pt x="438087" y="230477"/>
                  <a:pt x="505971" y="200263"/>
                  <a:pt x="430326" y="230521"/>
                </a:cubicBezTo>
                <a:cubicBezTo>
                  <a:pt x="378569" y="282278"/>
                  <a:pt x="438456" y="230298"/>
                  <a:pt x="376537" y="261257"/>
                </a:cubicBezTo>
                <a:cubicBezTo>
                  <a:pt x="365082" y="266984"/>
                  <a:pt x="356574" y="277384"/>
                  <a:pt x="345801" y="284309"/>
                </a:cubicBezTo>
                <a:cubicBezTo>
                  <a:pt x="320675" y="300461"/>
                  <a:pt x="293814" y="313843"/>
                  <a:pt x="268961" y="330413"/>
                </a:cubicBezTo>
                <a:cubicBezTo>
                  <a:pt x="261277" y="335536"/>
                  <a:pt x="253927" y="341200"/>
                  <a:pt x="245909" y="345782"/>
                </a:cubicBezTo>
                <a:cubicBezTo>
                  <a:pt x="235964" y="351465"/>
                  <a:pt x="224494" y="354492"/>
                  <a:pt x="215173" y="361150"/>
                </a:cubicBezTo>
                <a:cubicBezTo>
                  <a:pt x="206330" y="367466"/>
                  <a:pt x="200964" y="377886"/>
                  <a:pt x="192121" y="384202"/>
                </a:cubicBezTo>
                <a:cubicBezTo>
                  <a:pt x="182800" y="390860"/>
                  <a:pt x="171098" y="393499"/>
                  <a:pt x="161384" y="399570"/>
                </a:cubicBezTo>
                <a:cubicBezTo>
                  <a:pt x="138709" y="413741"/>
                  <a:pt x="96517" y="450767"/>
                  <a:pt x="84544" y="468726"/>
                </a:cubicBezTo>
                <a:lnTo>
                  <a:pt x="53808" y="514830"/>
                </a:lnTo>
                <a:lnTo>
                  <a:pt x="38440" y="537882"/>
                </a:lnTo>
                <a:cubicBezTo>
                  <a:pt x="33317" y="563496"/>
                  <a:pt x="31332" y="589943"/>
                  <a:pt x="23072" y="614723"/>
                </a:cubicBezTo>
                <a:cubicBezTo>
                  <a:pt x="20511" y="622407"/>
                  <a:pt x="17352" y="629917"/>
                  <a:pt x="15388" y="637775"/>
                </a:cubicBezTo>
                <a:cubicBezTo>
                  <a:pt x="12220" y="650445"/>
                  <a:pt x="10872" y="663525"/>
                  <a:pt x="7704" y="676195"/>
                </a:cubicBezTo>
                <a:cubicBezTo>
                  <a:pt x="-790" y="710171"/>
                  <a:pt x="20" y="688461"/>
                  <a:pt x="20" y="70693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777875" y="1422400"/>
            <a:ext cx="7588250" cy="5091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break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를 이용하여 무한루프를 탈출한다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&lt;math.h&gt;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v;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(1)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실수값을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"%lf"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&amp;v);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 v &lt; 0.0 )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"%f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의 제곱근은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%f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v, sqrt(v));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4043363" y="1422400"/>
            <a:ext cx="4986337" cy="18129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9.0 </a:t>
            </a:r>
          </a:p>
          <a:p>
            <a:r>
              <a:rPr lang="en-US" altLang="ko-KR" sz="1600">
                <a:ea typeface="굴림" pitchFamily="50" charset="-127"/>
              </a:rPr>
              <a:t>9.000000</a:t>
            </a:r>
            <a:r>
              <a:rPr lang="ko-KR" altLang="en-US" sz="1600">
                <a:ea typeface="굴림" pitchFamily="50" charset="-127"/>
              </a:rPr>
              <a:t>의 제곱근은 </a:t>
            </a:r>
            <a:r>
              <a:rPr lang="en-US" altLang="ko-KR" sz="1600">
                <a:ea typeface="굴림" pitchFamily="50" charset="-127"/>
              </a:rPr>
              <a:t>3.000000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12.0 </a:t>
            </a:r>
          </a:p>
          <a:p>
            <a:r>
              <a:rPr lang="en-US" altLang="ko-KR" sz="1600">
                <a:ea typeface="굴림" pitchFamily="50" charset="-127"/>
              </a:rPr>
              <a:t>12.000000</a:t>
            </a:r>
            <a:r>
              <a:rPr lang="ko-KR" altLang="en-US" sz="1600">
                <a:ea typeface="굴림" pitchFamily="50" charset="-127"/>
              </a:rPr>
              <a:t>의 제곱근은 </a:t>
            </a:r>
            <a:r>
              <a:rPr lang="en-US" altLang="ko-KR" sz="1600">
                <a:ea typeface="굴림" pitchFamily="50" charset="-127"/>
              </a:rPr>
              <a:t>3.464102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25.0 </a:t>
            </a:r>
          </a:p>
          <a:p>
            <a:r>
              <a:rPr lang="en-US" altLang="ko-KR" sz="1600">
                <a:ea typeface="굴림" pitchFamily="50" charset="-127"/>
              </a:rPr>
              <a:t>25.000000</a:t>
            </a:r>
            <a:r>
              <a:rPr lang="ko-KR" altLang="en-US" sz="1600">
                <a:ea typeface="굴림" pitchFamily="50" charset="-127"/>
              </a:rPr>
              <a:t>의 제곱근은 </a:t>
            </a:r>
            <a:r>
              <a:rPr lang="en-US" altLang="ko-KR" sz="1600">
                <a:ea typeface="굴림" pitchFamily="50" charset="-127"/>
              </a:rPr>
              <a:t>5.000000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-1 </a:t>
            </a:r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0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goto</a:t>
            </a:r>
            <a:r>
              <a:rPr lang="ko-KR" altLang="en-US" sz="3600" smtClean="0"/>
              <a:t>문의 사용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127125" y="1082675"/>
            <a:ext cx="7769225" cy="49657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(y = 1; y &lt; 10000; y++)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 = 1; x &lt; 50; x++)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_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kbhit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 )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goto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OUT;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"*"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OUT: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모서리가 둥근 직사각형 1"/>
          <p:cNvSpPr>
            <a:spLocks noChangeArrowheads="1"/>
          </p:cNvSpPr>
          <p:nvPr/>
        </p:nvSpPr>
        <p:spPr bwMode="auto">
          <a:xfrm>
            <a:off x="2163763" y="3781425"/>
            <a:ext cx="2971800" cy="2730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/>
          <p:cNvCxnSpPr>
            <a:cxnSpLocks noChangeShapeType="1"/>
          </p:cNvCxnSpPr>
          <p:nvPr/>
        </p:nvCxnSpPr>
        <p:spPr bwMode="auto">
          <a:xfrm flipV="1">
            <a:off x="4870450" y="4095750"/>
            <a:ext cx="0" cy="1165225"/>
          </a:xfrm>
          <a:prstGeom prst="lin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/>
          <p:cNvCxnSpPr>
            <a:cxnSpLocks noChangeShapeType="1"/>
          </p:cNvCxnSpPr>
          <p:nvPr/>
        </p:nvCxnSpPr>
        <p:spPr bwMode="auto">
          <a:xfrm flipH="1">
            <a:off x="1803400" y="5248275"/>
            <a:ext cx="3079750" cy="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모서리가 둥근 사각형 설명선 28"/>
          <p:cNvSpPr>
            <a:spLocks noChangeArrowheads="1"/>
          </p:cNvSpPr>
          <p:nvPr/>
        </p:nvSpPr>
        <p:spPr bwMode="auto">
          <a:xfrm>
            <a:off x="5222875" y="3094038"/>
            <a:ext cx="2030413" cy="471487"/>
          </a:xfrm>
          <a:prstGeom prst="wedgeRoundRectCallout">
            <a:avLst>
              <a:gd name="adj1" fmla="val -54167"/>
              <a:gd name="adj2" fmla="val 126245"/>
              <a:gd name="adj3" fmla="val 16667"/>
            </a:avLst>
          </a:prstGeom>
          <a:solidFill>
            <a:schemeClr val="tx2">
              <a:alpha val="70979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OUT </a:t>
            </a:r>
            <a:r>
              <a:rPr lang="ko-KR" altLang="en-US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으로 </a:t>
            </a:r>
            <a:r>
              <a:rPr lang="en-US" altLang="ko-KR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goto </a:t>
            </a:r>
            <a:endParaRPr lang="ko-KR" altLang="en-US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" name="모서리가 둥근 직사각형 45"/>
          <p:cNvSpPr>
            <a:spLocks noChangeArrowheads="1"/>
          </p:cNvSpPr>
          <p:nvPr/>
        </p:nvSpPr>
        <p:spPr bwMode="auto">
          <a:xfrm>
            <a:off x="1127125" y="5080000"/>
            <a:ext cx="676275" cy="3619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8080" y="4754361"/>
            <a:ext cx="2537619" cy="135421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latinLnBrk="1"/>
            <a:r>
              <a:rPr lang="en-US" altLang="ko-KR" sz="1600" dirty="0"/>
              <a:t>*************************************************</a:t>
            </a:r>
          </a:p>
          <a:p>
            <a:pPr latinLnBrk="1"/>
            <a:r>
              <a:rPr lang="en-US" altLang="ko-KR" sz="1600" dirty="0"/>
              <a:t>*************************************************</a:t>
            </a:r>
          </a:p>
          <a:p>
            <a:pPr latinLnBrk="1"/>
            <a:r>
              <a:rPr lang="en-US" altLang="ko-KR" sz="1600" dirty="0"/>
              <a:t>***********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continue </a:t>
            </a:r>
            <a:r>
              <a:rPr lang="ko-KR" altLang="en-US" sz="3600" smtClean="0"/>
              <a:t>문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>
                <a:solidFill>
                  <a:schemeClr val="tx2"/>
                </a:solidFill>
              </a:rPr>
              <a:t>현재의 반복을 중단</a:t>
            </a:r>
            <a:r>
              <a:rPr lang="ko-KR" altLang="en-US" smtClean="0"/>
              <a:t>하고 다음 </a:t>
            </a:r>
            <a:r>
              <a:rPr lang="ko-KR" altLang="en-US" b="1" smtClean="0">
                <a:solidFill>
                  <a:srgbClr val="3333FF"/>
                </a:solidFill>
              </a:rPr>
              <a:t>반복을 시작</a:t>
            </a:r>
            <a:r>
              <a:rPr lang="ko-KR" altLang="en-US" smtClean="0"/>
              <a:t>하게 한다</a:t>
            </a:r>
            <a:r>
              <a:rPr lang="en-US" altLang="ko-KR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44" y="2252843"/>
            <a:ext cx="7650370" cy="3190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773112" y="1285381"/>
            <a:ext cx="7597775" cy="54800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소문자를 대문자로 변경한다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letter;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(1)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소문자를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%c"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&amp;letter);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letter ==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'Q'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)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letter &lt;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|| letter &gt;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'z'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)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continue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letter -= 32;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변환된 대문자는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%c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letter);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6462713" y="1104900"/>
            <a:ext cx="2319337" cy="15906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a </a:t>
            </a:r>
          </a:p>
          <a:p>
            <a:r>
              <a:rPr lang="ko-KR" altLang="en-US" sz="1400">
                <a:ea typeface="굴림" pitchFamily="50" charset="-127"/>
              </a:rPr>
              <a:t>변환된 대문자는 </a:t>
            </a:r>
            <a:r>
              <a:rPr lang="en-US" altLang="ko-KR" sz="1400">
                <a:ea typeface="굴림" pitchFamily="50" charset="-127"/>
              </a:rPr>
              <a:t>A</a:t>
            </a:r>
            <a:r>
              <a:rPr lang="ko-KR" altLang="en-US" sz="1400">
                <a:ea typeface="굴림" pitchFamily="50" charset="-127"/>
              </a:rPr>
              <a:t>입니다</a:t>
            </a:r>
            <a:r>
              <a:rPr lang="en-US" altLang="ko-KR" sz="1400">
                <a:ea typeface="굴림" pitchFamily="50" charset="-127"/>
              </a:rPr>
              <a:t>. </a:t>
            </a:r>
          </a:p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b </a:t>
            </a:r>
          </a:p>
          <a:p>
            <a:r>
              <a:rPr lang="ko-KR" altLang="en-US" sz="1400">
                <a:ea typeface="굴림" pitchFamily="50" charset="-127"/>
              </a:rPr>
              <a:t>변환된 대문자는 </a:t>
            </a:r>
            <a:r>
              <a:rPr lang="en-US" altLang="ko-KR" sz="1400">
                <a:ea typeface="굴림" pitchFamily="50" charset="-127"/>
              </a:rPr>
              <a:t>B</a:t>
            </a:r>
            <a:r>
              <a:rPr lang="ko-KR" altLang="en-US" sz="1400">
                <a:ea typeface="굴림" pitchFamily="50" charset="-127"/>
              </a:rPr>
              <a:t>입니다</a:t>
            </a:r>
            <a:r>
              <a:rPr lang="en-US" altLang="ko-KR" sz="1400">
                <a:ea typeface="굴림" pitchFamily="50" charset="-127"/>
              </a:rPr>
              <a:t>. </a:t>
            </a:r>
          </a:p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c </a:t>
            </a:r>
          </a:p>
          <a:p>
            <a:r>
              <a:rPr lang="ko-KR" altLang="en-US" sz="1400">
                <a:ea typeface="굴림" pitchFamily="50" charset="-127"/>
              </a:rPr>
              <a:t>변환된 대문자는 </a:t>
            </a:r>
            <a:r>
              <a:rPr lang="en-US" altLang="ko-KR" sz="1400">
                <a:ea typeface="굴림" pitchFamily="50" charset="-127"/>
              </a:rPr>
              <a:t>C</a:t>
            </a:r>
            <a:r>
              <a:rPr lang="ko-KR" altLang="en-US" sz="1400">
                <a:ea typeface="굴림" pitchFamily="50" charset="-127"/>
              </a:rPr>
              <a:t>입니다</a:t>
            </a:r>
            <a:r>
              <a:rPr lang="en-US" altLang="ko-KR" sz="1400">
                <a:ea typeface="굴림" pitchFamily="50" charset="-127"/>
              </a:rPr>
              <a:t>. </a:t>
            </a:r>
          </a:p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Q 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37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3190875"/>
          </a:xfrm>
        </p:spPr>
        <p:txBody>
          <a:bodyPr>
            <a:no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1. _______ </a:t>
            </a:r>
            <a:r>
              <a:rPr lang="ko-KR" altLang="en-US" sz="1600" dirty="0" smtClean="0">
                <a:latin typeface="Trebuchet MS" pitchFamily="34" charset="0"/>
              </a:rPr>
              <a:t>문이 </a:t>
            </a:r>
            <a:r>
              <a:rPr lang="ko-KR" altLang="en-US" sz="1600" dirty="0" err="1" smtClean="0">
                <a:latin typeface="Trebuchet MS" pitchFamily="34" charset="0"/>
              </a:rPr>
              <a:t>반복문에서</a:t>
            </a:r>
            <a:r>
              <a:rPr lang="ko-KR" altLang="en-US" sz="1600" dirty="0" smtClean="0">
                <a:latin typeface="Trebuchet MS" pitchFamily="34" charset="0"/>
              </a:rPr>
              <a:t> 실행되면 현재의 반복을 중단하고 </a:t>
            </a:r>
            <a:r>
              <a:rPr lang="ko-KR" altLang="en-US" sz="1600" dirty="0" err="1" smtClean="0">
                <a:latin typeface="Trebuchet MS" pitchFamily="34" charset="0"/>
              </a:rPr>
              <a:t>다음번</a:t>
            </a:r>
            <a:r>
              <a:rPr lang="ko-KR" altLang="en-US" sz="1600" dirty="0" smtClean="0">
                <a:latin typeface="Trebuchet MS" pitchFamily="34" charset="0"/>
              </a:rPr>
              <a:t> 반복 처리가 시작된다</a:t>
            </a:r>
            <a:r>
              <a:rPr lang="en-US" altLang="ko-KR" sz="1600" dirty="0" smtClean="0">
                <a:latin typeface="Trebuchet MS" pitchFamily="34" charset="0"/>
              </a:rPr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2. _______ </a:t>
            </a:r>
            <a:r>
              <a:rPr lang="ko-KR" altLang="en-US" sz="1600" dirty="0" smtClean="0">
                <a:latin typeface="Trebuchet MS" pitchFamily="34" charset="0"/>
              </a:rPr>
              <a:t>문이 </a:t>
            </a:r>
            <a:r>
              <a:rPr lang="ko-KR" altLang="en-US" sz="1600" dirty="0" err="1" smtClean="0">
                <a:latin typeface="Trebuchet MS" pitchFamily="34" charset="0"/>
              </a:rPr>
              <a:t>반복문에서</a:t>
            </a:r>
            <a:r>
              <a:rPr lang="ko-KR" altLang="en-US" sz="1600" dirty="0" smtClean="0">
                <a:latin typeface="Trebuchet MS" pitchFamily="34" charset="0"/>
              </a:rPr>
              <a:t> 실행되면 </a:t>
            </a:r>
            <a:r>
              <a:rPr lang="ko-KR" altLang="en-US" sz="1600" dirty="0" err="1" smtClean="0">
                <a:latin typeface="Trebuchet MS" pitchFamily="34" charset="0"/>
              </a:rPr>
              <a:t>반복문을</a:t>
            </a:r>
            <a:r>
              <a:rPr lang="ko-KR" altLang="en-US" sz="1600" dirty="0" smtClean="0">
                <a:latin typeface="Trebuchet MS" pitchFamily="34" charset="0"/>
              </a:rPr>
              <a:t> 빠져 나온다</a:t>
            </a:r>
            <a:r>
              <a:rPr lang="en-US" altLang="ko-KR" sz="1600" dirty="0" smtClean="0">
                <a:latin typeface="Trebuchet MS" pitchFamily="34" charset="0"/>
              </a:rPr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3. </a:t>
            </a:r>
            <a:r>
              <a:rPr lang="ko-KR" altLang="en-US" sz="1600" dirty="0" smtClean="0">
                <a:latin typeface="Trebuchet MS" pitchFamily="34" charset="0"/>
              </a:rPr>
              <a:t>다음 코드의 출력을 쓰시오</a:t>
            </a:r>
            <a:r>
              <a:rPr lang="en-US" altLang="ko-KR" sz="1600" dirty="0" smtClean="0">
                <a:latin typeface="Trebuchet MS" pitchFamily="34" charset="0"/>
              </a:rPr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for(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 = 1; 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 &lt; 10; 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++)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if( 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 % 3 == 0 ) break;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 smtClean="0">
                <a:latin typeface="Trebuchet MS" pitchFamily="34" charset="0"/>
              </a:rPr>
              <a:t>("%d\n", 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latin typeface="Trebuchet MS" pitchFamily="34" charset="0"/>
              </a:rPr>
              <a:t>}</a:t>
            </a:r>
          </a:p>
          <a:p>
            <a:pPr>
              <a:buNone/>
            </a:pPr>
            <a:r>
              <a:rPr lang="en-US" altLang="ko-KR" sz="1600" dirty="0" smtClean="0"/>
              <a:t>4. 3</a:t>
            </a:r>
            <a:r>
              <a:rPr lang="ko-KR" altLang="en-US" sz="1600" dirty="0" smtClean="0"/>
              <a:t>번 </a:t>
            </a:r>
            <a:r>
              <a:rPr lang="ko-KR" altLang="en-US" sz="1600" dirty="0"/>
              <a:t>문제에서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로 변경하면 어떻게 되는가</a:t>
            </a:r>
            <a:r>
              <a:rPr lang="en-US" altLang="ko-KR" sz="1600" dirty="0"/>
              <a:t>?</a:t>
            </a:r>
            <a:endParaRPr lang="en-US" altLang="ko-KR" sz="1600" dirty="0" smtClean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ko-KR" altLang="en-US" sz="1600" dirty="0" smtClean="0">
              <a:latin typeface="Trebuchet MS" pitchFamily="34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042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47910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0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복리 이자 계산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07" y="4605401"/>
            <a:ext cx="2836408" cy="213286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97169" y="1757506"/>
            <a:ext cx="5885454" cy="4719494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353896" y="2116024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연도 원리금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1 1050000.0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2 1102500.0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3 1157625.0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4 1215506.3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5 1276281.6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6 1340095.6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7 1407100.4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8 1477455.4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9 1551328.2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10 1628894.6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복리에서 원리금 합계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3263" y="1774610"/>
            <a:ext cx="3000375" cy="600075"/>
          </a:xfrm>
          <a:prstGeom prst="rect">
            <a:avLst/>
          </a:prstGeom>
        </p:spPr>
      </p:pic>
      <p:pic>
        <p:nvPicPr>
          <p:cNvPr id="1026" name="Picture 2" descr="Image result for compound inter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3" y="2854542"/>
            <a:ext cx="5431107" cy="325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675457" y="1054592"/>
            <a:ext cx="7597775" cy="58034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복리이자계산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#define RATE 0.07		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이율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#define INVESTMENT	10000000 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초기 투자금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#define YEARS		10 	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투자 기간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double total = INVESTMENT;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원리금 합계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("==============\n");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연도  원리금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("==============\n");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for(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1;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&lt;= YEARS;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++)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total = total * ( 1 + RATE );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새로운 원리금 계산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latin typeface="Trebuchet MS" panose="020B0603020202020204" pitchFamily="34" charset="0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("%2d	%10.1f\n",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, total);	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  <a:endParaRPr kumimoji="1"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복리에서 원리금 합계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0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프로그램에 반복 구조가 필요한 이유는 무엇인가</a:t>
            </a:r>
            <a:r>
              <a:rPr lang="en-US" altLang="ko-KR" dirty="0" smtClean="0"/>
              <a:t>?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반복문에는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_______, _______</a:t>
            </a:r>
            <a:r>
              <a:rPr lang="ko-KR" altLang="en-US" dirty="0" smtClean="0"/>
              <a:t>문이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3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/>
              <a:t>자동으로 수학문제 생성하기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97169" y="1757506"/>
            <a:ext cx="5885454" cy="4719494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289966" y="249805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 + 7 = 10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맞았습니다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9 + 3 = 12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맞았습니다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8 + 3 = _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2002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 smtClean="0">
                <a:latin typeface="Trebuchet MS" panose="020B0603020202020204" pitchFamily="34" charset="0"/>
              </a:rPr>
              <a:t>srand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(time(NULL</a:t>
            </a:r>
            <a:r>
              <a:rPr lang="en-US" altLang="ko-KR" sz="1600" dirty="0">
                <a:latin typeface="Trebuchet MS" panose="020B0603020202020204" pitchFamily="34" charset="0"/>
              </a:rPr>
              <a:t>));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 panose="020B0603020202020204" pitchFamily="34" charset="0"/>
              </a:rPr>
              <a:t>	for(</a:t>
            </a:r>
            <a:r>
              <a:rPr lang="en-US" altLang="ko-KR" sz="16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=0;i&lt;10;i++)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 panose="020B0603020202020204" pitchFamily="34" charset="0"/>
              </a:rPr>
              <a:t>		</a:t>
            </a:r>
            <a:r>
              <a:rPr lang="en-US" altLang="ko-KR" sz="1600" dirty="0" err="1" smtClean="0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(“%d \n”, rand());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065320"/>
            <a:ext cx="8153400" cy="5637321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x, y, answer,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srand</a:t>
            </a:r>
            <a:r>
              <a:rPr lang="en-US" altLang="ko-KR" sz="1600" dirty="0">
                <a:latin typeface="Trebuchet MS" panose="020B0603020202020204" pitchFamily="34" charset="0"/>
              </a:rPr>
              <a:t>(time(NULL));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&lt; 10;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++)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x = rand() % 10;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y = rand() % 10;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("%d + %d = ", x, y);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latin typeface="Trebuchet MS" panose="020B0603020202020204" pitchFamily="34" charset="0"/>
              </a:rPr>
              <a:t>("%d", &amp;answer);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if (x + y == answer)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맞았습니다</a:t>
            </a:r>
            <a:r>
              <a:rPr lang="en-US" altLang="ko-KR" sz="1600" dirty="0">
                <a:latin typeface="Trebuchet MS" panose="020B0603020202020204" pitchFamily="34" charset="0"/>
              </a:rPr>
              <a:t>.\n");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else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틀렸습니다</a:t>
            </a:r>
            <a:r>
              <a:rPr lang="en-US" altLang="ko-KR" sz="1600" dirty="0">
                <a:latin typeface="Trebuchet MS" panose="020B0603020202020204" pitchFamily="34" charset="0"/>
              </a:rPr>
              <a:t>.\n");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}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 smtClean="0"/>
              <a:t>도박사의 확률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어떤 사람이 </a:t>
            </a:r>
            <a:r>
              <a:rPr lang="en-US" altLang="ko-KR" sz="1600" dirty="0"/>
              <a:t>50</a:t>
            </a:r>
            <a:r>
              <a:rPr lang="ko-KR" altLang="en-US" sz="1600" dirty="0"/>
              <a:t>달러를 가지고 라스베가스에서 슬롯 </a:t>
            </a:r>
            <a:r>
              <a:rPr lang="ko-KR" altLang="en-US" sz="1600" dirty="0" smtClean="0"/>
              <a:t>머신 </a:t>
            </a:r>
            <a:r>
              <a:rPr lang="ko-KR" altLang="en-US" sz="1600" dirty="0"/>
              <a:t>게임을 한다고 하자</a:t>
            </a:r>
            <a:r>
              <a:rPr lang="en-US" altLang="ko-KR" sz="1600" dirty="0"/>
              <a:t>. </a:t>
            </a:r>
            <a:r>
              <a:rPr lang="ko-KR" altLang="en-US" sz="1600" dirty="0"/>
              <a:t>한 번의 게임에 </a:t>
            </a:r>
            <a:r>
              <a:rPr lang="en-US" altLang="ko-KR" sz="1600" dirty="0"/>
              <a:t>1</a:t>
            </a:r>
            <a:r>
              <a:rPr lang="ko-KR" altLang="en-US" sz="1600" dirty="0"/>
              <a:t>달러를 </a:t>
            </a:r>
            <a:r>
              <a:rPr lang="ko-KR" altLang="en-US" sz="1600" dirty="0" smtClean="0"/>
              <a:t>건다고 가정하자</a:t>
            </a:r>
            <a:r>
              <a:rPr lang="en-US" altLang="ko-KR" sz="1600" dirty="0"/>
              <a:t>. </a:t>
            </a:r>
            <a:r>
              <a:rPr lang="ko-KR" altLang="en-US" sz="1600" dirty="0"/>
              <a:t>돈을 딸 확률은 </a:t>
            </a:r>
            <a:r>
              <a:rPr lang="en-US" altLang="ko-KR" sz="1600" dirty="0"/>
              <a:t>0.5</a:t>
            </a:r>
            <a:r>
              <a:rPr lang="ko-KR" altLang="en-US" sz="1600" dirty="0"/>
              <a:t>이라고 가정하자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현실과는 많이 </a:t>
            </a:r>
            <a:r>
              <a:rPr lang="ko-KR" altLang="en-US" sz="1600" dirty="0"/>
              <a:t>다르다</a:t>
            </a:r>
            <a:r>
              <a:rPr lang="en-US" altLang="ko-KR" sz="1600" dirty="0"/>
              <a:t>). </a:t>
            </a:r>
            <a:r>
              <a:rPr lang="ko-KR" altLang="en-US" sz="1600" dirty="0"/>
              <a:t>라스베가스에 가면</a:t>
            </a:r>
            <a:r>
              <a:rPr lang="en-US" altLang="ko-KR" sz="1600" dirty="0"/>
              <a:t>, </a:t>
            </a:r>
            <a:r>
              <a:rPr lang="ko-KR" altLang="en-US" sz="1600" dirty="0"/>
              <a:t>가진 돈을 다 </a:t>
            </a:r>
            <a:r>
              <a:rPr lang="ko-KR" altLang="en-US" sz="1600" dirty="0" smtClean="0"/>
              <a:t>잃거나 목표 </a:t>
            </a:r>
            <a:r>
              <a:rPr lang="ko-KR" altLang="en-US" sz="1600" dirty="0"/>
              <a:t>금액인 </a:t>
            </a:r>
            <a:r>
              <a:rPr lang="en-US" altLang="ko-KR" sz="1600" dirty="0"/>
              <a:t>250</a:t>
            </a:r>
            <a:r>
              <a:rPr lang="ko-KR" altLang="en-US" sz="1600" dirty="0"/>
              <a:t>달러에 도달할 때까지 게임을 </a:t>
            </a:r>
            <a:r>
              <a:rPr lang="ko-KR" altLang="en-US" sz="1600" dirty="0" smtClean="0"/>
              <a:t>계속한다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while </a:t>
            </a:r>
            <a:r>
              <a:rPr lang="ko-KR" altLang="en-US" sz="1600" dirty="0"/>
              <a:t>루프가 생각나지 않은가</a:t>
            </a:r>
            <a:r>
              <a:rPr lang="en-US" altLang="ko-KR" sz="1600" dirty="0"/>
              <a:t>?). </a:t>
            </a:r>
            <a:r>
              <a:rPr lang="ko-KR" altLang="en-US" sz="1600" dirty="0"/>
              <a:t>어떤 사람이 </a:t>
            </a:r>
            <a:r>
              <a:rPr lang="ko-KR" altLang="en-US" sz="1600" dirty="0" smtClean="0"/>
              <a:t>라스베가스에 </a:t>
            </a:r>
            <a:r>
              <a:rPr lang="en-US" altLang="ko-KR" sz="1600" dirty="0"/>
              <a:t>100</a:t>
            </a:r>
            <a:r>
              <a:rPr lang="ko-KR" altLang="en-US" sz="1600" dirty="0"/>
              <a:t>번을 갔다면 몇 번이나 </a:t>
            </a:r>
            <a:r>
              <a:rPr lang="en-US" altLang="ko-KR" sz="1600" dirty="0"/>
              <a:t>250</a:t>
            </a:r>
            <a:r>
              <a:rPr lang="ko-KR" altLang="en-US" sz="1600" dirty="0"/>
              <a:t>달러를 따서 </a:t>
            </a:r>
            <a:r>
              <a:rPr lang="ko-KR" altLang="en-US" sz="1600" dirty="0" err="1" smtClean="0"/>
              <a:t>돌아올수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있을까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14" y="3381375"/>
            <a:ext cx="2914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</a:t>
            </a:r>
            <a:r>
              <a:rPr lang="ko-KR" altLang="en-US" dirty="0" smtClean="0"/>
              <a:t>도박사의 확률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97169" y="1757506"/>
            <a:ext cx="5885454" cy="4719494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289966" y="249805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초기 금액 </a:t>
            </a:r>
            <a:r>
              <a:rPr lang="en-US" altLang="ko-KR" sz="1600" dirty="0">
                <a:solidFill>
                  <a:schemeClr val="bg1"/>
                </a:solidFill>
              </a:rPr>
              <a:t>$50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목표 금액 </a:t>
            </a:r>
            <a:r>
              <a:rPr lang="en-US" altLang="ko-KR" sz="1600" dirty="0">
                <a:solidFill>
                  <a:schemeClr val="bg1"/>
                </a:solidFill>
              </a:rPr>
              <a:t>$250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100</a:t>
            </a:r>
            <a:r>
              <a:rPr lang="ko-KR" altLang="en-US" sz="1600" dirty="0">
                <a:solidFill>
                  <a:schemeClr val="bg1"/>
                </a:solidFill>
              </a:rPr>
              <a:t>번 중에서 </a:t>
            </a:r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r>
              <a:rPr lang="ko-KR" altLang="en-US" sz="1600" dirty="0">
                <a:solidFill>
                  <a:schemeClr val="bg1"/>
                </a:solidFill>
              </a:rPr>
              <a:t>번 성공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28600"/>
            <a:ext cx="8153400" cy="66294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initial_money</a:t>
            </a:r>
            <a:r>
              <a:rPr lang="en-US" altLang="ko-KR" sz="1600" dirty="0">
                <a:latin typeface="Trebuchet MS" panose="020B0603020202020204" pitchFamily="34" charset="0"/>
              </a:rPr>
              <a:t> = 50;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goal = 250;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wins = 0;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0;i &lt; 100;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++)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cash = </a:t>
            </a:r>
            <a:r>
              <a:rPr lang="en-US" altLang="ko-KR" sz="1600" dirty="0" err="1">
                <a:latin typeface="Trebuchet MS" panose="020B0603020202020204" pitchFamily="34" charset="0"/>
              </a:rPr>
              <a:t>initial_money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while (cash &gt; 0 &amp;&amp; cash &lt; goal)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	if (((double)rand() / RAND_MAX) &lt; 0.5) cash++;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	else                     cash--;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}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if (cash == goal) wins++;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}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초기 금액 </a:t>
            </a:r>
            <a:r>
              <a:rPr lang="en-US" altLang="ko-KR" sz="1600" dirty="0">
                <a:latin typeface="Trebuchet MS" panose="020B0603020202020204" pitchFamily="34" charset="0"/>
              </a:rPr>
              <a:t>$%d \n", </a:t>
            </a:r>
            <a:r>
              <a:rPr lang="en-US" altLang="ko-KR" sz="1600" dirty="0" err="1">
                <a:latin typeface="Trebuchet MS" panose="020B0603020202020204" pitchFamily="34" charset="0"/>
              </a:rPr>
              <a:t>initial_money</a:t>
            </a:r>
            <a:r>
              <a:rPr lang="en-US" altLang="ko-KR" sz="1600" dirty="0">
                <a:latin typeface="Trebuchet MS" panose="020B0603020202020204" pitchFamily="34" charset="0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목표 금액 </a:t>
            </a:r>
            <a:r>
              <a:rPr lang="en-US" altLang="ko-KR" sz="1600" dirty="0">
                <a:latin typeface="Trebuchet MS" panose="020B0603020202020204" pitchFamily="34" charset="0"/>
              </a:rPr>
              <a:t>$%d \n", goal);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("100</a:t>
            </a:r>
            <a:r>
              <a:rPr lang="ko-KR" altLang="en-US" sz="1600" dirty="0">
                <a:latin typeface="Trebuchet MS" panose="020B0603020202020204" pitchFamily="34" charset="0"/>
              </a:rPr>
              <a:t>번 중에서 </a:t>
            </a:r>
            <a:r>
              <a:rPr lang="en-US" altLang="ko-KR" sz="1600" dirty="0"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latin typeface="Trebuchet MS" panose="020B0603020202020204" pitchFamily="34" charset="0"/>
              </a:rPr>
              <a:t>번 성공</a:t>
            </a:r>
            <a:r>
              <a:rPr lang="en-US" altLang="ko-KR" sz="1600" dirty="0">
                <a:latin typeface="Trebuchet MS" panose="020B0603020202020204" pitchFamily="34" charset="0"/>
              </a:rPr>
              <a:t>\n", wins);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/>
              <a:t>화면에 사각형 그리기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41435"/>
            <a:ext cx="8153400" cy="40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화면에 사각형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55381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windows.h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 smtClean="0"/>
              <a:t>	HDC 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GetWindowDC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GetForegroundWindow</a:t>
            </a:r>
            <a:r>
              <a:rPr lang="en-US" altLang="ko-KR" sz="1600" dirty="0"/>
              <a:t>()); // </a:t>
            </a:r>
            <a:r>
              <a:rPr lang="ko-KR" altLang="en-US" sz="1600" dirty="0"/>
              <a:t>그리기 속성</a:t>
            </a:r>
          </a:p>
          <a:p>
            <a:pPr marL="0" indent="0">
              <a:buNone/>
            </a:pPr>
            <a:r>
              <a:rPr lang="en-US" altLang="ko-KR" sz="1600" dirty="0" smtClean="0"/>
              <a:t>	// </a:t>
            </a:r>
            <a:r>
              <a:rPr lang="ko-KR" altLang="en-US" sz="1600" dirty="0"/>
              <a:t>여기에 그림을 그리는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추가한다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	Rectangle(</a:t>
            </a:r>
            <a:r>
              <a:rPr lang="en-US" altLang="ko-KR" sz="1600" dirty="0" err="1" smtClean="0"/>
              <a:t>hdc</a:t>
            </a:r>
            <a:r>
              <a:rPr lang="en-US" altLang="ko-KR" sz="1600" dirty="0"/>
              <a:t>, x, y, x + w, y + h); // </a:t>
            </a:r>
            <a:r>
              <a:rPr lang="ko-KR" altLang="en-US" sz="1600" dirty="0"/>
              <a:t>화면에 사각형을 그린다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	...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return </a:t>
            </a:r>
            <a:r>
              <a:rPr lang="en-US" altLang="ko-KR" sz="1600" dirty="0"/>
              <a:t>0;</a:t>
            </a:r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727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화면에 사각형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355107"/>
            <a:ext cx="8153400" cy="616110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windows.h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	HDC 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GetWindowDC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GetForegroundWindow</a:t>
            </a:r>
            <a:r>
              <a:rPr lang="en-US" altLang="ko-KR" sz="1600" dirty="0"/>
              <a:t>()); // </a:t>
            </a:r>
            <a:r>
              <a:rPr lang="ko-KR" altLang="en-US" sz="1600" dirty="0"/>
              <a:t>그리기 속성</a:t>
            </a:r>
          </a:p>
          <a:p>
            <a:pPr marL="0" indent="0">
              <a:buNone/>
            </a:pPr>
            <a:r>
              <a:rPr lang="ko-KR" altLang="en-US" sz="1600" dirty="0"/>
              <a:t>                                               </a:t>
            </a:r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                                   </a:t>
            </a:r>
          </a:p>
          <a:p>
            <a:pPr marL="0" indent="0">
              <a:buNone/>
            </a:pPr>
            <a:r>
              <a:rPr lang="en-US" altLang="ko-KR" sz="1600" dirty="0"/>
              <a:t>	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100;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               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 = rand() % 500;          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 = rand() % 300;          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 = rand() % 100;          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 = rand() % 100;          </a:t>
            </a:r>
          </a:p>
          <a:p>
            <a:pPr marL="0" indent="0">
              <a:buNone/>
            </a:pPr>
            <a:r>
              <a:rPr lang="en-US" altLang="ko-KR" sz="1600" dirty="0"/>
              <a:t>		Rectangle(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, x, y, x + w, y + h);// </a:t>
            </a:r>
            <a:r>
              <a:rPr lang="ko-KR" altLang="en-US" sz="1600" dirty="0"/>
              <a:t>화면에 사각형을 그린다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/>
              <a:t>		Sleep(100);</a:t>
            </a:r>
          </a:p>
          <a:p>
            <a:pPr marL="0" indent="0">
              <a:buNone/>
            </a:pPr>
            <a:r>
              <a:rPr lang="en-US" altLang="ko-KR" sz="1600" dirty="0"/>
              <a:t>	}</a:t>
            </a:r>
          </a:p>
          <a:p>
            <a:pPr marL="0" indent="0">
              <a:buNone/>
            </a:pPr>
            <a:r>
              <a:rPr lang="en-US" altLang="ko-KR" sz="1600" dirty="0"/>
              <a:t>	return 0;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276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파이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파이를 계산하는 가장 고전적인 방법은 </a:t>
            </a:r>
            <a:r>
              <a:rPr lang="en-US" altLang="ko-KR" dirty="0"/>
              <a:t>Gregory-Leibniz </a:t>
            </a:r>
            <a:r>
              <a:rPr lang="ko-KR" altLang="en-US" dirty="0"/>
              <a:t>무한 수열을 이용하는 것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386013"/>
            <a:ext cx="41433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880" y="3081338"/>
            <a:ext cx="26193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5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24" y="2327275"/>
            <a:ext cx="6581775" cy="3657600"/>
          </a:xfrm>
          <a:prstGeom prst="rect">
            <a:avLst/>
          </a:prstGeom>
        </p:spPr>
      </p:pic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while </a:t>
            </a:r>
            <a:r>
              <a:rPr lang="ko-KR" altLang="en-US" sz="3600"/>
              <a:t>문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주어진 조건이 만족되는 동안 문장들을 반복 실행한다</a:t>
            </a:r>
            <a:r>
              <a:rPr lang="en-US" altLang="ko-KR"/>
              <a:t>.</a:t>
            </a:r>
          </a:p>
        </p:txBody>
      </p:sp>
      <p:grpSp>
        <p:nvGrpSpPr>
          <p:cNvPr id="647174" name="Group 6"/>
          <p:cNvGrpSpPr>
            <a:grpSpLocks/>
          </p:cNvGrpSpPr>
          <p:nvPr/>
        </p:nvGrpSpPr>
        <p:grpSpPr bwMode="auto">
          <a:xfrm>
            <a:off x="2568760" y="2357453"/>
            <a:ext cx="315913" cy="298450"/>
            <a:chOff x="1870" y="2683"/>
            <a:chExt cx="199" cy="188"/>
          </a:xfrm>
        </p:grpSpPr>
        <p:sp>
          <p:nvSpPr>
            <p:cNvPr id="647175" name="Oval 7"/>
            <p:cNvSpPr>
              <a:spLocks noChangeArrowheads="1"/>
            </p:cNvSpPr>
            <p:nvPr/>
          </p:nvSpPr>
          <p:spPr bwMode="auto">
            <a:xfrm>
              <a:off x="1870" y="2697"/>
              <a:ext cx="175" cy="1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7176" name="AutoShape 8"/>
            <p:cNvSpPr>
              <a:spLocks noChangeArrowheads="1"/>
            </p:cNvSpPr>
            <p:nvPr/>
          </p:nvSpPr>
          <p:spPr bwMode="auto">
            <a:xfrm>
              <a:off x="1966" y="2683"/>
              <a:ext cx="103" cy="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92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C -0.00052 0.02176 -0.00035 0.04167 -0.00417 0.0625 C -0.0033 0.08241 -0.00191 0.09838 -0.00104 0.11806 C -0.0026 0.13102 -0.00764 0.14213 -0.00937 0.15556 C -0.00746 0.22755 -0.00608 0.23588 -0.00833 0.33473 C -0.00851 0.34144 -0.0191 0.37037 -0.02292 0.37361 C -0.02656 0.37686 -0.03108 0.3801 -0.03542 0.38195 C -0.04948 0.38102 -0.06059 0.3801 -0.07396 0.37778 C -0.07621 0.37593 -0.07899 0.37547 -0.08125 0.37361 C -0.09062 0.36528 -0.07621 0.37269 -0.08646 0.36806 C -0.08993 0.34051 -0.08906 0.31204 -0.09271 0.28473 C -0.0934 0.2794 -0.09566 0.27593 -0.09687 0.27084 C -0.09722 0.24861 -0.09705 0.22639 -0.09792 0.20417 C -0.09809 0.20047 -0.1 0.19306 -0.1 0.19329 C -0.09965 0.17917 -0.10017 0.16528 -0.09896 0.15139 C -0.09878 0.14954 -0.09375 0.14537 -0.09271 0.14445 C -0.0842 0.13797 -0.0743 0.13403 -0.06458 0.13195 C -0.04757 0.13241 -0.02552 0.12014 -0.01354 0.13611 C -0.00885 0.14236 -0.00417 0.15417 -0.00208 0.1625 C -0.00121 0.16621 -8.33333E-7 0.17361 -8.33333E-7 0.17385 C -0.00035 0.20741 -0.00104 0.24121 -0.00104 0.275 C -0.00104 0.28241 -8.33333E-7 0.28982 -8.33333E-7 0.29723 C -8.33333E-7 0.31459 -0.00312 0.33148 -0.00417 0.34861 C -0.0059 0.375 -0.00781 0.39607 -0.02917 0.40556 C -0.04167 0.40394 -0.05052 0.40047 -0.06146 0.39306 C -0.06667 0.38959 -0.06667 0.39167 -0.07083 0.38611 C -0.07292 0.38334 -0.0743 0.37963 -0.07604 0.37639 C -0.07743 0.36898 -0.08073 0.35834 -0.08333 0.35139 C -0.08472 0.34213 -0.08733 0.33264 -0.08958 0.32361 C -0.09045 0.31574 -0.09132 0.30787 -0.09271 0.3 C -0.0941 0.26343 -0.10035 0.22223 -0.09062 0.1875 C -0.08854 0.17986 -0.08819 0.18334 -0.08542 0.175 C -0.08246 0.16644 -0.08021 0.15695 -0.075 0.15 C -0.07066 0.14422 -0.05625 0.1375 -0.05 0.13473 C -0.03819 0.13611 -0.02743 0.13912 -0.01562 0.14028 C -0.01215 0.1419 -0.00625 0.14723 -0.00625 0.14746 C -0.00312 0.15949 0.00052 0.17037 0.00208 0.18334 C 0.00278 0.19746 0.00295 0.20903 0.00625 0.22223 C 0.0059 0.24815 0.0059 0.27408 0.00521 0.3 C 0.00486 0.31505 -0.00087 0.35579 -0.01146 0.36528 C -0.01215 0.36667 -0.0125 0.36852 -0.01354 0.36945 C -0.01545 0.37107 -0.01979 0.37223 -0.01979 0.37246 C -0.02604 0.37176 -0.03229 0.37176 -0.03854 0.37084 C -0.04271 0.37037 -0.05104 0.36806 -0.05104 0.36829 C -0.05573 0.36482 -0.06163 0.35926 -0.06667 0.35695 C -0.07083 0.34954 -0.07587 0.34491 -0.07917 0.33611 C -0.08003 0.3338 -0.08055 0.33148 -0.08125 0.32917 C -0.08229 0.325 -0.08437 0.31667 -0.08437 0.3169 C -0.08542 0.30648 -0.08663 0.2963 -0.0875 0.28611 C -0.08819 0.27778 -0.08958 0.26111 -0.08958 0.26135 C -0.08924 0.23287 -0.08924 0.20463 -0.08854 0.17639 C -0.08837 0.16829 -0.0842 0.15602 -0.07917 0.15139 C -0.07569 0.13773 -0.05555 0.12894 -0.04583 0.12639 C -0.01493 0.12686 0.01597 0.12686 0.04688 0.12778 C 0.05382 0.12801 0.05538 0.12917 0.06146 0.13195 C 0.06458 0.13334 0.07083 0.13611 0.07083 0.13635 C 0.075 0.21829 0.07292 0.27755 0.07188 0.375 C 0.0717 0.39028 0.06476 0.42408 0.05417 0.43334 C 0.03993 0.44584 0.02014 0.43704 0.00313 0.4375 C 0.00174 0.43797 0.00017 0.43773 -0.00104 0.43889 C -0.00347 0.44121 -0.00729 0.44723 -0.00729 0.44746 C -0.00989 0.45764 -0.00937 0.46945 -0.01042 0.48056 C -0.01007 0.4963 -0.00937 0.54352 -0.00937 0.52778 " pathEditMode="relative" rAng="0" ptsTypes="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" y="2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67436" y="1956127"/>
            <a:ext cx="6262379" cy="3415012"/>
            <a:chOff x="1264444" y="1662113"/>
            <a:chExt cx="4895850" cy="3916362"/>
          </a:xfrm>
        </p:grpSpPr>
        <p:sp>
          <p:nvSpPr>
            <p:cNvPr id="8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286000" y="2967335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반복횟수</a:t>
            </a:r>
            <a:r>
              <a:rPr lang="en-US" altLang="ko-KR" sz="1600" dirty="0">
                <a:solidFill>
                  <a:schemeClr val="bg1"/>
                </a:solidFill>
              </a:rPr>
              <a:t>:100000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Pi = 3.141583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계속하려면 아무 키나 누르십시오 </a:t>
            </a:r>
            <a:r>
              <a:rPr lang="en-US" altLang="ko-KR" sz="1600" dirty="0">
                <a:solidFill>
                  <a:schemeClr val="bg1"/>
                </a:solidFill>
              </a:rPr>
              <a:t>. . 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3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50751"/>
            <a:ext cx="8212138" cy="3788833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/>
              <a:t>사용자로부터 반복횟수 </a:t>
            </a:r>
            <a:r>
              <a:rPr lang="en-US" altLang="ko-KR" sz="1600" dirty="0" err="1"/>
              <a:t>loop_count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입력받는다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분자 </a:t>
            </a:r>
            <a:r>
              <a:rPr lang="en-US" altLang="ko-KR" sz="1600" dirty="0"/>
              <a:t>= 4.0;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분모 </a:t>
            </a:r>
            <a:r>
              <a:rPr lang="en-US" altLang="ko-KR" sz="1600" dirty="0"/>
              <a:t>= 1.0;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sum = 0.0;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while(</a:t>
            </a:r>
            <a:r>
              <a:rPr lang="en-US" altLang="ko-KR" sz="1600" dirty="0" err="1"/>
              <a:t>loop_count</a:t>
            </a:r>
            <a:r>
              <a:rPr lang="en-US" altLang="ko-KR" sz="1600" dirty="0"/>
              <a:t> &gt; 0)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sum = sum + </a:t>
            </a:r>
            <a:r>
              <a:rPr lang="ko-KR" altLang="en-US" sz="1600" dirty="0"/>
              <a:t>분자 </a:t>
            </a:r>
            <a:r>
              <a:rPr lang="en-US" altLang="ko-KR" sz="1600" dirty="0"/>
              <a:t>/ </a:t>
            </a:r>
            <a:r>
              <a:rPr lang="ko-KR" altLang="en-US" sz="1600" dirty="0"/>
              <a:t>분모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분자 </a:t>
            </a:r>
            <a:r>
              <a:rPr lang="en-US" altLang="ko-KR" sz="1600" dirty="0"/>
              <a:t>= -1.0* </a:t>
            </a:r>
            <a:r>
              <a:rPr lang="ko-KR" altLang="en-US" sz="1600" dirty="0"/>
              <a:t>분자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분모 </a:t>
            </a:r>
            <a:r>
              <a:rPr lang="en-US" altLang="ko-KR" sz="1600" dirty="0"/>
              <a:t>= </a:t>
            </a:r>
            <a:r>
              <a:rPr lang="ko-KR" altLang="en-US" sz="1600" dirty="0"/>
              <a:t>분모 </a:t>
            </a:r>
            <a:r>
              <a:rPr lang="en-US" altLang="ko-KR" sz="1600" dirty="0"/>
              <a:t>+ 2.0;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--</a:t>
            </a:r>
            <a:r>
              <a:rPr lang="en-US" altLang="ko-KR" sz="1600" dirty="0" err="1"/>
              <a:t>loop_count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sum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253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76173" y="1056443"/>
            <a:ext cx="7626350" cy="50243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&gt;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A31515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divisor,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sum;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;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divisor = 1.0;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= 4.0;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sum = 0.0;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반복횟수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&gt; 0)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sum = sum +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/ divisor;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= -1.0 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divisor = divisor + 2;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-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-;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"Pi = %f"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sum);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82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5222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5770</TotalTime>
  <Words>2284</Words>
  <Application>Microsoft Office PowerPoint</Application>
  <PresentationFormat>화면 슬라이드 쇼(4:3)</PresentationFormat>
  <Paragraphs>1007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110" baseType="lpstr">
      <vt:lpstr>HY얕은샘물M</vt:lpstr>
      <vt:lpstr>HY엽서L</vt:lpstr>
      <vt:lpstr>굴림</vt:lpstr>
      <vt:lpstr>돋움체</vt:lpstr>
      <vt:lpstr>바탕</vt:lpstr>
      <vt:lpstr>새굴림</vt:lpstr>
      <vt:lpstr>오이</vt:lpstr>
      <vt:lpstr>휴먼명조</vt:lpstr>
      <vt:lpstr>휴먼모음T</vt:lpstr>
      <vt:lpstr>Arial</vt:lpstr>
      <vt:lpstr>Symbol</vt:lpstr>
      <vt:lpstr>Times New Roman</vt:lpstr>
      <vt:lpstr>Trebuchet MS</vt:lpstr>
      <vt:lpstr>Tw Cen MT</vt:lpstr>
      <vt:lpstr>Wingdings</vt:lpstr>
      <vt:lpstr>Wingdings 2</vt:lpstr>
      <vt:lpstr>가을</vt:lpstr>
      <vt:lpstr>PowerPoint 프레젠테이션</vt:lpstr>
      <vt:lpstr>이번 장에서 학습할 내용</vt:lpstr>
      <vt:lpstr>반복</vt:lpstr>
      <vt:lpstr>반복문</vt:lpstr>
      <vt:lpstr>왜 반복이 중요한가?</vt:lpstr>
      <vt:lpstr>반복 구조</vt:lpstr>
      <vt:lpstr>반복문의 종류</vt:lpstr>
      <vt:lpstr>중간 점검</vt:lpstr>
      <vt:lpstr>while 문</vt:lpstr>
      <vt:lpstr>while 문</vt:lpstr>
      <vt:lpstr>예제</vt:lpstr>
      <vt:lpstr>while 문의 실행 과정</vt:lpstr>
      <vt:lpstr>while 문의 실행 과정</vt:lpstr>
      <vt:lpstr>예제 #1</vt:lpstr>
      <vt:lpstr>예제 #2</vt:lpstr>
      <vt:lpstr>예제 #3</vt:lpstr>
      <vt:lpstr>예제 #3</vt:lpstr>
      <vt:lpstr>예제 #4</vt:lpstr>
      <vt:lpstr>예제 #5</vt:lpstr>
      <vt:lpstr>if 문과 while 문의 비교</vt:lpstr>
      <vt:lpstr>while 문에서 주의할 점</vt:lpstr>
      <vt:lpstr>참과 거짓</vt:lpstr>
      <vt:lpstr>센티널(보초값의 이용)</vt:lpstr>
      <vt:lpstr>성적들의 평균을 구하는 문제</vt:lpstr>
      <vt:lpstr>성적들의 평균을 구하는 문제</vt:lpstr>
      <vt:lpstr>센티넬 예제 1/2</vt:lpstr>
      <vt:lpstr>센티넬 예제 2/2 </vt:lpstr>
      <vt:lpstr>예제: 최대값</vt:lpstr>
      <vt:lpstr>lab: 최대 공약수 찾기 </vt:lpstr>
      <vt:lpstr>lab: 최대 공약수 찾기 </vt:lpstr>
      <vt:lpstr>PowerPoint 프레젠테이션</vt:lpstr>
      <vt:lpstr>lab: 반감기</vt:lpstr>
      <vt:lpstr>실행 결과 </vt:lpstr>
      <vt:lpstr>알고리즘</vt:lpstr>
      <vt:lpstr>소스</vt:lpstr>
      <vt:lpstr>도전문제</vt:lpstr>
      <vt:lpstr>do...while문</vt:lpstr>
      <vt:lpstr>do-while 문</vt:lpstr>
      <vt:lpstr>예제 #1</vt:lpstr>
      <vt:lpstr>예제 #1</vt:lpstr>
      <vt:lpstr>예제 #2</vt:lpstr>
      <vt:lpstr>PowerPoint 프레젠테이션</vt:lpstr>
      <vt:lpstr>lab: 숫자 추측 게임</vt:lpstr>
      <vt:lpstr>알고리즘</vt:lpstr>
      <vt:lpstr>소스</vt:lpstr>
      <vt:lpstr>도전문제</vt:lpstr>
      <vt:lpstr>for 루프</vt:lpstr>
      <vt:lpstr>for 문의 구조</vt:lpstr>
      <vt:lpstr>예제 </vt:lpstr>
      <vt:lpstr>for문의 실행과정</vt:lpstr>
      <vt:lpstr>for문의 실행과정</vt:lpstr>
      <vt:lpstr>예제 #2</vt:lpstr>
      <vt:lpstr>예제 #3</vt:lpstr>
      <vt:lpstr>예제 #4</vt:lpstr>
      <vt:lpstr>예제 #5</vt:lpstr>
      <vt:lpstr>while 루프와 for 루프와의 관계</vt:lpstr>
      <vt:lpstr>팩토리얼 계산 예제(while 버전)</vt:lpstr>
      <vt:lpstr>C11부터는 for 루프 안에서 변수 선언 가능</vt:lpstr>
      <vt:lpstr>다양한 증감수식의 형태</vt:lpstr>
      <vt:lpstr>다양한 증감수식의 형태</vt:lpstr>
      <vt:lpstr>중간 점검</vt:lpstr>
      <vt:lpstr>중첩 반복문</vt:lpstr>
      <vt:lpstr>예제 #1</vt:lpstr>
      <vt:lpstr>예제 #2</vt:lpstr>
      <vt:lpstr>중간 점검</vt:lpstr>
      <vt:lpstr>실습: 직각 삼각형 찾기</vt:lpstr>
      <vt:lpstr>알고리즘</vt:lpstr>
      <vt:lpstr>소스</vt:lpstr>
      <vt:lpstr>도전문제</vt:lpstr>
      <vt:lpstr>break 문 </vt:lpstr>
      <vt:lpstr>예제</vt:lpstr>
      <vt:lpstr>PowerPoint 프레젠테이션</vt:lpstr>
      <vt:lpstr>goto문의 사용</vt:lpstr>
      <vt:lpstr>continue 문</vt:lpstr>
      <vt:lpstr>예제 #2</vt:lpstr>
      <vt:lpstr>중간 점검</vt:lpstr>
      <vt:lpstr>lab: 복리 이자 계산</vt:lpstr>
      <vt:lpstr>복리에서 원리금 합계</vt:lpstr>
      <vt:lpstr>복리에서 원리금 합계</vt:lpstr>
      <vt:lpstr>lab: 자동으로 수학문제 생성하기</vt:lpstr>
      <vt:lpstr>난수 발생</vt:lpstr>
      <vt:lpstr>PowerPoint 프레젠테이션</vt:lpstr>
      <vt:lpstr>lab: 도박사의 확률</vt:lpstr>
      <vt:lpstr>lab:도박사의 확률</vt:lpstr>
      <vt:lpstr>PowerPoint 프레젠테이션</vt:lpstr>
      <vt:lpstr>lab: 화면에 사각형 그리기</vt:lpstr>
      <vt:lpstr>화면에 사각형 그리기</vt:lpstr>
      <vt:lpstr>화면에 사각형 그리기</vt:lpstr>
      <vt:lpstr>lab: 파이 구하기</vt:lpstr>
      <vt:lpstr>실행 결과</vt:lpstr>
      <vt:lpstr>알고리즘</vt:lpstr>
      <vt:lpstr>코드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644</cp:revision>
  <dcterms:created xsi:type="dcterms:W3CDTF">2007-06-29T06:43:39Z</dcterms:created>
  <dcterms:modified xsi:type="dcterms:W3CDTF">2018-08-21T04:38:31Z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