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32399288"/>
  <p:notesSz cx="6858000" cy="9144000"/>
  <p:defaultTextStyle>
    <a:defPPr>
      <a:defRPr lang="ko-KR"/>
    </a:defPPr>
    <a:lvl1pPr marL="0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1pPr>
    <a:lvl2pPr marL="1295933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2pPr>
    <a:lvl3pPr marL="2591867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3pPr>
    <a:lvl4pPr marL="3887800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4pPr>
    <a:lvl5pPr marL="5183734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5pPr>
    <a:lvl6pPr marL="6479667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6pPr>
    <a:lvl7pPr marL="7775600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7pPr>
    <a:lvl8pPr marL="9071534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8pPr>
    <a:lvl9pPr marL="10367467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204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4660"/>
  </p:normalViewPr>
  <p:slideViewPr>
    <p:cSldViewPr snapToGrid="0">
      <p:cViewPr>
        <p:scale>
          <a:sx n="50" d="100"/>
          <a:sy n="50" d="100"/>
        </p:scale>
        <p:origin x="-96" y="-132"/>
      </p:cViewPr>
      <p:guideLst>
        <p:guide orient="horz" pos="10204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F9E0-2936-487C-AF27-39893DBE305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2336-1555-4AB4-A6E8-367169DB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1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F9E0-2936-487C-AF27-39893DBE305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2336-1555-4AB4-A6E8-367169DB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3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F9E0-2936-487C-AF27-39893DBE305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2336-1555-4AB4-A6E8-367169DB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6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F9E0-2936-487C-AF27-39893DBE305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2336-1555-4AB4-A6E8-367169DB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4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F9E0-2936-487C-AF27-39893DBE305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2336-1555-4AB4-A6E8-367169DB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2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F9E0-2936-487C-AF27-39893DBE305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2336-1555-4AB4-A6E8-367169DB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7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F9E0-2936-487C-AF27-39893DBE305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2336-1555-4AB4-A6E8-367169DB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61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F9E0-2936-487C-AF27-39893DBE305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2336-1555-4AB4-A6E8-367169DB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8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F9E0-2936-487C-AF27-39893DBE305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2336-1555-4AB4-A6E8-367169DB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0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F9E0-2936-487C-AF27-39893DBE305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2336-1555-4AB4-A6E8-367169DB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6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F9E0-2936-487C-AF27-39893DBE305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2336-1555-4AB4-A6E8-367169DB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11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4F9E0-2936-487C-AF27-39893DBE305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52336-1555-4AB4-A6E8-367169DB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6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4546" y="1079999"/>
            <a:ext cx="1015213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자동 우산 대여 장치</a:t>
            </a:r>
            <a:endParaRPr lang="ko-KR" altLang="en-US" sz="8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7601" y="3503782"/>
            <a:ext cx="8959350" cy="2400657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marL="817200" indent="-457200">
              <a:buFont typeface="Wingdings" panose="05000000000000000000" pitchFamily="2" charset="2"/>
              <a:buChar char="§"/>
            </a:pPr>
            <a:r>
              <a:rPr lang="ko-KR" altLang="en-US" sz="3000" dirty="0"/>
              <a:t>소 속</a:t>
            </a:r>
            <a:r>
              <a:rPr lang="en-US" altLang="ko-KR" sz="3000" dirty="0"/>
              <a:t>: </a:t>
            </a:r>
            <a:r>
              <a:rPr lang="ko-KR" altLang="en-US" sz="3000" dirty="0" smtClean="0"/>
              <a:t>광운</a:t>
            </a:r>
            <a:r>
              <a:rPr lang="ko-KR" altLang="en-US" sz="3000" dirty="0"/>
              <a:t>대</a:t>
            </a:r>
            <a:r>
              <a:rPr lang="ko-KR" altLang="en-US" sz="3000" dirty="0" smtClean="0"/>
              <a:t>학교</a:t>
            </a:r>
            <a:endParaRPr lang="en-US" altLang="ko-KR" sz="3000" dirty="0"/>
          </a:p>
          <a:p>
            <a:pPr marL="817200" indent="-457200">
              <a:buFont typeface="Wingdings" panose="05000000000000000000" pitchFamily="2" charset="2"/>
              <a:buChar char="§"/>
            </a:pPr>
            <a:r>
              <a:rPr lang="ko-KR" altLang="en-US" sz="3000" dirty="0" smtClean="0"/>
              <a:t>팀 원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김근환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김호성</a:t>
            </a:r>
            <a:r>
              <a:rPr lang="en-US" altLang="ko-KR" sz="3000" dirty="0" smtClean="0"/>
              <a:t>, </a:t>
            </a:r>
            <a:r>
              <a:rPr lang="ko-KR" altLang="en-US" sz="3000" dirty="0" err="1" smtClean="0"/>
              <a:t>압둘코뒤르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이호윤</a:t>
            </a:r>
            <a:endParaRPr lang="en-US" altLang="ko-KR" sz="3000" dirty="0"/>
          </a:p>
          <a:p>
            <a:pPr marL="817200" indent="-457200">
              <a:buFont typeface="Wingdings" panose="05000000000000000000" pitchFamily="2" charset="2"/>
              <a:buChar char="§"/>
            </a:pPr>
            <a:r>
              <a:rPr lang="ko-KR" altLang="en-US" sz="3000" dirty="0" smtClean="0"/>
              <a:t>팀 명</a:t>
            </a:r>
            <a:r>
              <a:rPr lang="en-US" altLang="ko-KR" sz="3000" dirty="0" smtClean="0"/>
              <a:t>:  KLABK</a:t>
            </a:r>
            <a:endParaRPr lang="en-US" altLang="ko-KR" sz="3000" dirty="0" smtClean="0"/>
          </a:p>
          <a:p>
            <a:pPr marL="817200" indent="-457200">
              <a:buFont typeface="Wingdings" panose="05000000000000000000" pitchFamily="2" charset="2"/>
              <a:buChar char="§"/>
            </a:pPr>
            <a:r>
              <a:rPr lang="ko-KR" altLang="en-US" sz="3000" dirty="0" smtClean="0"/>
              <a:t>프로젝트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자동 우산 대여 장치</a:t>
            </a:r>
            <a:endParaRPr lang="en-US" altLang="ko-KR" sz="3000" dirty="0" smtClean="0"/>
          </a:p>
          <a:p>
            <a:pPr marL="817200" indent="-457200">
              <a:buFont typeface="Wingdings" panose="05000000000000000000" pitchFamily="2" charset="2"/>
              <a:buChar char="§"/>
            </a:pPr>
            <a:r>
              <a:rPr lang="ko-KR" altLang="en-US" sz="3000" dirty="0" smtClean="0"/>
              <a:t>지도교수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박시</a:t>
            </a:r>
            <a:r>
              <a:rPr lang="ko-KR" altLang="en-US" sz="3000" dirty="0"/>
              <a:t>내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교수님</a:t>
            </a:r>
            <a:endParaRPr lang="ko-KR" alt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927599" y="7086648"/>
            <a:ext cx="13269207" cy="1477328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marL="817200" indent="-457200">
              <a:buFont typeface="Wingdings" panose="05000000000000000000" pitchFamily="2" charset="2"/>
              <a:buChar char="§"/>
            </a:pPr>
            <a:r>
              <a:rPr lang="ko-KR" altLang="en-US" sz="3000" dirty="0" smtClean="0"/>
              <a:t>요즘 </a:t>
            </a:r>
            <a:r>
              <a:rPr lang="ko-KR" altLang="en-US" sz="3000" dirty="0" smtClean="0"/>
              <a:t>같이 비가 자주 오는 날 우산을 챙기지 않았을 때 편의를 위해 제작함</a:t>
            </a:r>
            <a:r>
              <a:rPr lang="en-US" altLang="ko-KR" sz="3000" dirty="0" smtClean="0"/>
              <a:t>.</a:t>
            </a:r>
            <a:endParaRPr lang="en-US" altLang="ko-KR" sz="3000" dirty="0"/>
          </a:p>
          <a:p>
            <a:pPr marL="817200" indent="-457200">
              <a:buFont typeface="Wingdings" panose="05000000000000000000" pitchFamily="2" charset="2"/>
              <a:buChar char="§"/>
            </a:pPr>
            <a:r>
              <a:rPr lang="ko-KR" altLang="en-US" sz="3000" dirty="0" smtClean="0"/>
              <a:t>대여 장치 오브젝트에 </a:t>
            </a:r>
            <a:r>
              <a:rPr lang="ko-KR" altLang="en-US" sz="3000" dirty="0" err="1" smtClean="0"/>
              <a:t>아두이노</a:t>
            </a:r>
            <a:r>
              <a:rPr lang="en-US" altLang="ko-KR" sz="3000" dirty="0" smtClean="0"/>
              <a:t>, </a:t>
            </a:r>
            <a:r>
              <a:rPr lang="ko-KR" altLang="en-US" sz="3000" dirty="0" err="1" smtClean="0"/>
              <a:t>아두이노</a:t>
            </a:r>
            <a:r>
              <a:rPr lang="ko-KR" altLang="en-US" sz="3000" dirty="0" smtClean="0"/>
              <a:t> 와 핸드폰 통신을 위해 </a:t>
            </a:r>
            <a:r>
              <a:rPr lang="ko-KR" altLang="en-US" sz="3000" dirty="0" err="1" smtClean="0"/>
              <a:t>앱을</a:t>
            </a:r>
            <a:r>
              <a:rPr lang="ko-KR" altLang="en-US" sz="3000" dirty="0" smtClean="0"/>
              <a:t> 개발하여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하드웨어와 소프트웨어에 대한 이해를 높임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927601" y="9702551"/>
            <a:ext cx="19775354" cy="1938992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marL="874350" indent="-514350">
              <a:buFontTx/>
              <a:buAutoNum type="arabicPeriod"/>
            </a:pPr>
            <a:r>
              <a:rPr lang="ko-KR" altLang="en-US" sz="3000" dirty="0" smtClean="0"/>
              <a:t>우산과 오브젝트에 대한 설계도 작성 및  코딩 전 순서도 작성</a:t>
            </a:r>
            <a:r>
              <a:rPr lang="en-US" altLang="ko-KR" sz="3000" dirty="0" smtClean="0"/>
              <a:t>.</a:t>
            </a:r>
            <a:endParaRPr lang="en-US" altLang="ko-KR" sz="3000" dirty="0"/>
          </a:p>
          <a:p>
            <a:pPr marL="874350" indent="-514350">
              <a:buAutoNum type="arabicPeriod"/>
            </a:pPr>
            <a:r>
              <a:rPr lang="ko-KR" altLang="en-US" sz="3000" dirty="0" smtClean="0"/>
              <a:t>우산 손잡이 부분 변형 및 오브젝트 제작</a:t>
            </a:r>
            <a:r>
              <a:rPr lang="en-US" altLang="ko-KR" sz="3000" dirty="0" smtClean="0"/>
              <a:t>.</a:t>
            </a:r>
            <a:endParaRPr lang="en-US" altLang="ko-KR" sz="3000" dirty="0" smtClean="0"/>
          </a:p>
          <a:p>
            <a:pPr marL="874350" indent="-514350">
              <a:buAutoNum type="arabicPeriod"/>
            </a:pPr>
            <a:r>
              <a:rPr lang="ko-KR" altLang="en-US" sz="3000" dirty="0" err="1" smtClean="0"/>
              <a:t>아두이노를</a:t>
            </a:r>
            <a:r>
              <a:rPr lang="ko-KR" altLang="en-US" sz="3000" dirty="0" smtClean="0"/>
              <a:t> 이용하여 오브젝트에 </a:t>
            </a:r>
            <a:r>
              <a:rPr lang="ko-KR" altLang="en-US" sz="3000" dirty="0" smtClean="0"/>
              <a:t>필요한 동작들을 구현</a:t>
            </a:r>
            <a:r>
              <a:rPr lang="en-US" altLang="ko-KR" sz="3000" dirty="0"/>
              <a:t> </a:t>
            </a:r>
            <a:r>
              <a:rPr lang="ko-KR" altLang="en-US" sz="3000" dirty="0" smtClean="0"/>
              <a:t>및 바코드 스캐너와 발생기를 대체할 핸드폰 </a:t>
            </a:r>
            <a:r>
              <a:rPr lang="ko-KR" altLang="en-US" sz="3000" dirty="0" err="1" smtClean="0"/>
              <a:t>앱</a:t>
            </a:r>
            <a:r>
              <a:rPr lang="ko-KR" altLang="en-US" sz="3000" dirty="0" smtClean="0"/>
              <a:t> 개발</a:t>
            </a:r>
            <a:r>
              <a:rPr lang="en-US" altLang="ko-KR" sz="3000" dirty="0" smtClean="0"/>
              <a:t>.</a:t>
            </a:r>
          </a:p>
          <a:p>
            <a:pPr marL="874350" indent="-514350">
              <a:buAutoNum type="arabicPeriod"/>
            </a:pPr>
            <a:r>
              <a:rPr lang="ko-KR" altLang="en-US" sz="3000" dirty="0" err="1" smtClean="0"/>
              <a:t>앱인벤터를</a:t>
            </a:r>
            <a:r>
              <a:rPr lang="ko-KR" altLang="en-US" sz="3000" dirty="0" smtClean="0"/>
              <a:t> 이용하여 사용자 핸드폰에 들어가는 </a:t>
            </a:r>
            <a:r>
              <a:rPr lang="ko-KR" altLang="en-US" sz="3000" dirty="0" err="1" smtClean="0"/>
              <a:t>앱을</a:t>
            </a:r>
            <a:r>
              <a:rPr lang="ko-KR" altLang="en-US" sz="3000" dirty="0" smtClean="0"/>
              <a:t> 개발</a:t>
            </a:r>
            <a:r>
              <a:rPr lang="en-US" altLang="ko-KR" sz="300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1" y="12857984"/>
            <a:ext cx="20321954" cy="16004381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marL="874350" indent="-514350">
              <a:buAutoNum type="arabicPeriod"/>
            </a:pPr>
            <a:r>
              <a:rPr lang="ko-KR" altLang="en-US" sz="3000" b="1" dirty="0" smtClean="0"/>
              <a:t>우산 도면 및 오브젝트 개발</a:t>
            </a:r>
            <a:endParaRPr lang="en-US" altLang="ko-KR" sz="3000" b="1" dirty="0" smtClean="0"/>
          </a:p>
          <a:p>
            <a:pPr marL="874350" indent="-514350">
              <a:buAutoNum type="arabicPeriod"/>
            </a:pPr>
            <a:endParaRPr lang="en-US" altLang="ko-KR" sz="3000" b="1" dirty="0"/>
          </a:p>
          <a:p>
            <a:pPr marL="874350" indent="-514350">
              <a:buAutoNum type="arabicPeriod"/>
            </a:pPr>
            <a:endParaRPr lang="en-US" altLang="ko-KR" sz="3000" b="1" dirty="0" smtClean="0"/>
          </a:p>
          <a:p>
            <a:pPr marL="874350" indent="-514350">
              <a:buAutoNum type="arabicPeriod"/>
            </a:pPr>
            <a:endParaRPr lang="en-US" altLang="ko-KR" sz="3000" b="1" dirty="0"/>
          </a:p>
          <a:p>
            <a:pPr marL="874350" indent="-514350">
              <a:buAutoNum type="arabicPeriod"/>
            </a:pPr>
            <a:endParaRPr lang="en-US" altLang="ko-KR" sz="3000" b="1" dirty="0" smtClean="0"/>
          </a:p>
          <a:p>
            <a:pPr marL="874350" indent="-514350">
              <a:buAutoNum type="arabicPeriod"/>
            </a:pPr>
            <a:endParaRPr lang="en-US" altLang="ko-KR" sz="3000" b="1" dirty="0"/>
          </a:p>
          <a:p>
            <a:pPr marL="874350" indent="-514350">
              <a:buAutoNum type="arabicPeriod"/>
            </a:pPr>
            <a:endParaRPr lang="en-US" altLang="ko-KR" sz="3000" b="1" dirty="0" smtClean="0"/>
          </a:p>
          <a:p>
            <a:pPr marL="360000"/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pPr marL="360000"/>
            <a:endParaRPr lang="en-US" altLang="ko-KR" sz="2400" b="1" dirty="0"/>
          </a:p>
          <a:p>
            <a:pPr marL="360000"/>
            <a:endParaRPr lang="en-US" altLang="ko-KR" sz="2400" b="1" dirty="0" smtClean="0"/>
          </a:p>
          <a:p>
            <a:pPr marL="360000"/>
            <a:endParaRPr lang="en-US" altLang="ko-KR" sz="2400" b="1" dirty="0"/>
          </a:p>
          <a:p>
            <a:pPr marL="360000"/>
            <a:endParaRPr lang="en-US" altLang="ko-KR" sz="2400" b="1" dirty="0"/>
          </a:p>
          <a:p>
            <a:pPr marL="360000"/>
            <a:endParaRPr lang="en-US" altLang="ko-KR" sz="2400" b="1" dirty="0" smtClean="0"/>
          </a:p>
          <a:p>
            <a:pPr marL="360000"/>
            <a:endParaRPr lang="en-US" altLang="ko-KR" sz="2400" b="1" dirty="0"/>
          </a:p>
          <a:p>
            <a:pPr marL="360000"/>
            <a:r>
              <a:rPr lang="en-US" altLang="ko-KR" sz="3000" b="1" dirty="0" smtClean="0"/>
              <a:t>2. </a:t>
            </a:r>
            <a:r>
              <a:rPr lang="en-US" altLang="ko-KR" sz="3200" b="1" dirty="0" smtClean="0"/>
              <a:t>Arduino</a:t>
            </a:r>
            <a:r>
              <a:rPr lang="ko-KR" altLang="en-US" sz="3200" b="1" dirty="0" smtClean="0"/>
              <a:t>를</a:t>
            </a:r>
            <a:r>
              <a:rPr lang="en-US" altLang="ko-KR" sz="3200" b="1" dirty="0" smtClean="0"/>
              <a:t> </a:t>
            </a:r>
            <a:r>
              <a:rPr lang="ko-KR" altLang="en-US" sz="3000" b="1" dirty="0" smtClean="0"/>
              <a:t>활용해 오브젝트에 필요한 기능을 구현</a:t>
            </a:r>
            <a:endParaRPr lang="en-US" altLang="ko-KR" sz="3000" b="1" dirty="0" smtClean="0"/>
          </a:p>
          <a:p>
            <a:pPr marL="360000"/>
            <a:endParaRPr lang="en-US" altLang="ko-KR" sz="3000" b="1" dirty="0" smtClean="0"/>
          </a:p>
          <a:p>
            <a:pPr marL="360000"/>
            <a:endParaRPr lang="en-US" altLang="ko-KR" sz="3000" b="1" dirty="0"/>
          </a:p>
          <a:p>
            <a:pPr marL="360000"/>
            <a:endParaRPr lang="en-US" altLang="ko-KR" sz="3000" b="1" dirty="0"/>
          </a:p>
          <a:p>
            <a:pPr marL="360000"/>
            <a:endParaRPr lang="en-US" altLang="ko-KR" sz="3000" b="1" dirty="0" smtClean="0"/>
          </a:p>
          <a:p>
            <a:pPr marL="360000"/>
            <a:endParaRPr lang="en-US" altLang="ko-KR" sz="3000" b="1" dirty="0" smtClean="0"/>
          </a:p>
          <a:p>
            <a:pPr marL="360000"/>
            <a:endParaRPr lang="en-US" altLang="ko-KR" sz="3000" b="1" dirty="0"/>
          </a:p>
          <a:p>
            <a:pPr marL="360000"/>
            <a:endParaRPr lang="en-US" altLang="ko-KR" sz="3000" b="1" dirty="0" smtClean="0"/>
          </a:p>
          <a:p>
            <a:pPr marL="360000"/>
            <a:endParaRPr lang="en-US" altLang="ko-KR" sz="3000" b="1" dirty="0" smtClean="0"/>
          </a:p>
          <a:p>
            <a:pPr marL="360000"/>
            <a:r>
              <a:rPr lang="en-US" altLang="ko-KR" sz="3000" b="1" dirty="0" smtClean="0"/>
              <a:t>3</a:t>
            </a:r>
            <a:r>
              <a:rPr lang="en-US" altLang="ko-KR" sz="3000" b="1" dirty="0" smtClean="0"/>
              <a:t>. </a:t>
            </a:r>
            <a:r>
              <a:rPr lang="en-US" altLang="ko-KR" sz="3000" b="1" dirty="0" smtClean="0"/>
              <a:t>App inventor</a:t>
            </a:r>
            <a:r>
              <a:rPr lang="ko-KR" altLang="en-US" sz="3000" b="1" dirty="0" smtClean="0"/>
              <a:t>를 활용해 바코드 스캐너 및 바코드 발생기로 사용되는 핸드폰 </a:t>
            </a:r>
            <a:r>
              <a:rPr lang="ko-KR" altLang="en-US" sz="3000" b="1" dirty="0" err="1" smtClean="0"/>
              <a:t>앱</a:t>
            </a:r>
            <a:r>
              <a:rPr lang="ko-KR" altLang="en-US" sz="3000" b="1" dirty="0" smtClean="0"/>
              <a:t> 과 사용자용 </a:t>
            </a:r>
            <a:r>
              <a:rPr lang="ko-KR" altLang="en-US" sz="3000" b="1" dirty="0" err="1" smtClean="0"/>
              <a:t>앱을</a:t>
            </a:r>
            <a:r>
              <a:rPr lang="ko-KR" altLang="en-US" sz="3000" b="1" dirty="0" smtClean="0"/>
              <a:t> 개발</a:t>
            </a:r>
            <a:endParaRPr lang="en-US" altLang="ko-KR" sz="3000" b="1" dirty="0" smtClean="0"/>
          </a:p>
          <a:p>
            <a:pPr marL="360000"/>
            <a:endParaRPr lang="en-US" altLang="ko-KR" sz="3000" b="1" dirty="0"/>
          </a:p>
          <a:p>
            <a:pPr marL="360000"/>
            <a:endParaRPr lang="en-US" altLang="ko-KR" sz="3000" b="1" dirty="0" smtClean="0"/>
          </a:p>
          <a:p>
            <a:pPr marL="360000"/>
            <a:endParaRPr lang="en-US" altLang="ko-KR" sz="3000" b="1" dirty="0"/>
          </a:p>
          <a:p>
            <a:pPr marL="360000"/>
            <a:endParaRPr lang="en-US" altLang="ko-KR" sz="3000" b="1" dirty="0" smtClean="0"/>
          </a:p>
          <a:p>
            <a:pPr marL="360000"/>
            <a:endParaRPr lang="en-US" altLang="ko-KR" sz="3000" b="1" dirty="0"/>
          </a:p>
          <a:p>
            <a:pPr marL="360000"/>
            <a:endParaRPr lang="en-US" altLang="ko-KR" sz="3000" b="1" dirty="0" smtClean="0"/>
          </a:p>
          <a:p>
            <a:pPr marL="360000"/>
            <a:endParaRPr lang="en-US" altLang="ko-KR" sz="3000" b="1" dirty="0" smtClean="0"/>
          </a:p>
          <a:p>
            <a:pPr marL="360000"/>
            <a:endParaRPr lang="en-US" altLang="ko-KR" sz="3000" b="1" dirty="0"/>
          </a:p>
          <a:p>
            <a:pPr marL="360000"/>
            <a:endParaRPr lang="en-US" altLang="ko-KR" sz="3000" b="1" dirty="0" smtClean="0"/>
          </a:p>
          <a:p>
            <a:pPr marL="360000"/>
            <a:endParaRPr lang="en-US" altLang="ko-KR" sz="3000" b="1" dirty="0"/>
          </a:p>
          <a:p>
            <a:pPr marL="360000"/>
            <a:endParaRPr lang="en-US" altLang="ko-KR" sz="3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7730" y="3130698"/>
            <a:ext cx="9588954" cy="2894965"/>
          </a:xfrm>
          <a:prstGeom prst="roundRect">
            <a:avLst>
              <a:gd name="adj" fmla="val 5648"/>
            </a:avLst>
          </a:prstGeom>
          <a:noFill/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41139" y="6709709"/>
            <a:ext cx="13807907" cy="1952880"/>
          </a:xfrm>
          <a:prstGeom prst="roundRect">
            <a:avLst>
              <a:gd name="adj" fmla="val 5648"/>
            </a:avLst>
          </a:prstGeom>
          <a:noFill/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 48"/>
          <p:cNvSpPr/>
          <p:nvPr/>
        </p:nvSpPr>
        <p:spPr>
          <a:xfrm>
            <a:off x="381000" y="9340917"/>
            <a:ext cx="20802600" cy="2460583"/>
          </a:xfrm>
          <a:custGeom>
            <a:avLst/>
            <a:gdLst>
              <a:gd name="connsiteX0" fmla="*/ 152721 w 19845692"/>
              <a:gd name="connsiteY0" fmla="*/ 0 h 2703975"/>
              <a:gd name="connsiteX1" fmla="*/ 13532124 w 19845692"/>
              <a:gd name="connsiteY1" fmla="*/ 0 h 2703975"/>
              <a:gd name="connsiteX2" fmla="*/ 13532124 w 19845692"/>
              <a:gd name="connsiteY2" fmla="*/ 427648 h 2703975"/>
              <a:gd name="connsiteX3" fmla="*/ 13684845 w 19845692"/>
              <a:gd name="connsiteY3" fmla="*/ 580369 h 2703975"/>
              <a:gd name="connsiteX4" fmla="*/ 19845692 w 19845692"/>
              <a:gd name="connsiteY4" fmla="*/ 580369 h 2703975"/>
              <a:gd name="connsiteX5" fmla="*/ 19845692 w 19845692"/>
              <a:gd name="connsiteY5" fmla="*/ 2551254 h 2703975"/>
              <a:gd name="connsiteX6" fmla="*/ 19692972 w 19845692"/>
              <a:gd name="connsiteY6" fmla="*/ 2703975 h 2703975"/>
              <a:gd name="connsiteX7" fmla="*/ 152721 w 19845692"/>
              <a:gd name="connsiteY7" fmla="*/ 2703975 h 2703975"/>
              <a:gd name="connsiteX8" fmla="*/ 0 w 19845692"/>
              <a:gd name="connsiteY8" fmla="*/ 2551254 h 2703975"/>
              <a:gd name="connsiteX9" fmla="*/ 0 w 19845692"/>
              <a:gd name="connsiteY9" fmla="*/ 152721 h 2703975"/>
              <a:gd name="connsiteX10" fmla="*/ 152721 w 19845692"/>
              <a:gd name="connsiteY10" fmla="*/ 0 h 270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45692" h="2703975">
                <a:moveTo>
                  <a:pt x="152721" y="0"/>
                </a:moveTo>
                <a:lnTo>
                  <a:pt x="13532124" y="0"/>
                </a:lnTo>
                <a:lnTo>
                  <a:pt x="13532124" y="427648"/>
                </a:lnTo>
                <a:cubicBezTo>
                  <a:pt x="13532124" y="511993"/>
                  <a:pt x="13600500" y="580369"/>
                  <a:pt x="13684845" y="580369"/>
                </a:cubicBezTo>
                <a:lnTo>
                  <a:pt x="19845692" y="580369"/>
                </a:lnTo>
                <a:lnTo>
                  <a:pt x="19845692" y="2551254"/>
                </a:lnTo>
                <a:cubicBezTo>
                  <a:pt x="19845692" y="2635599"/>
                  <a:pt x="19777316" y="2703975"/>
                  <a:pt x="19692972" y="2703975"/>
                </a:cubicBezTo>
                <a:lnTo>
                  <a:pt x="152721" y="2703975"/>
                </a:lnTo>
                <a:cubicBezTo>
                  <a:pt x="68376" y="2703975"/>
                  <a:pt x="0" y="2635599"/>
                  <a:pt x="0" y="2551254"/>
                </a:cubicBezTo>
                <a:lnTo>
                  <a:pt x="0" y="152721"/>
                </a:lnTo>
                <a:cubicBezTo>
                  <a:pt x="0" y="68376"/>
                  <a:pt x="68376" y="0"/>
                  <a:pt x="152721" y="0"/>
                </a:cubicBezTo>
                <a:close/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0" y="854018"/>
            <a:ext cx="21599525" cy="12515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233021" y="2788681"/>
            <a:ext cx="167385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rgbClr val="0070C0"/>
                </a:solidFill>
              </a:rPr>
              <a:t>팀 소개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233021" y="6331327"/>
            <a:ext cx="352051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rgbClr val="0070C0"/>
                </a:solidFill>
              </a:rPr>
              <a:t>프로젝트의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3600" b="1" dirty="0">
                <a:solidFill>
                  <a:srgbClr val="0070C0"/>
                </a:solidFill>
              </a:rPr>
              <a:t>목적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33021" y="8977455"/>
            <a:ext cx="3058851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3600" b="1" dirty="0">
                <a:solidFill>
                  <a:srgbClr val="0070C0"/>
                </a:solidFill>
              </a:rPr>
              <a:t>프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로젝트 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과정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81000" y="12479828"/>
            <a:ext cx="20802600" cy="16236901"/>
          </a:xfrm>
          <a:prstGeom prst="roundRect">
            <a:avLst>
              <a:gd name="adj" fmla="val 1381"/>
            </a:avLst>
          </a:prstGeom>
          <a:noFill/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flipH="1">
            <a:off x="0" y="31501023"/>
            <a:ext cx="21599525" cy="12515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234854" y="12119703"/>
            <a:ext cx="3058851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rgbClr val="0070C0"/>
                </a:solidFill>
              </a:rPr>
              <a:t>프로젝트 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결과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81000" y="29223681"/>
            <a:ext cx="20802600" cy="1952880"/>
          </a:xfrm>
          <a:prstGeom prst="roundRect">
            <a:avLst>
              <a:gd name="adj" fmla="val 5648"/>
            </a:avLst>
          </a:prstGeom>
          <a:noFill/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233021" y="28900515"/>
            <a:ext cx="3163045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rgbClr val="0070C0"/>
                </a:solidFill>
              </a:rPr>
              <a:t>결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과 및 개선점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15817" y="29555673"/>
            <a:ext cx="19687138" cy="1477328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marL="817200" indent="-457200">
              <a:buFont typeface="Wingdings" panose="05000000000000000000" pitchFamily="2" charset="2"/>
              <a:buChar char="§"/>
            </a:pPr>
            <a:r>
              <a:rPr lang="ko-KR" altLang="en-US" sz="3000" dirty="0" smtClean="0"/>
              <a:t>자동 우산 대여 시스템 중 필요한 </a:t>
            </a:r>
            <a:r>
              <a:rPr lang="ko-KR" altLang="en-US" sz="3000" dirty="0" err="1" smtClean="0"/>
              <a:t>잠금장치</a:t>
            </a:r>
            <a:r>
              <a:rPr lang="en-US" altLang="ko-KR" sz="3000" dirty="0" smtClean="0"/>
              <a:t>, KLABK</a:t>
            </a:r>
            <a:r>
              <a:rPr lang="ko-KR" altLang="en-US" sz="3000" dirty="0" smtClean="0"/>
              <a:t>소유의 우산 확인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사용자와 오브젝트 간의 통신을 구현함</a:t>
            </a:r>
            <a:r>
              <a:rPr lang="en-US" altLang="ko-KR" sz="3000" dirty="0" smtClean="0"/>
              <a:t>.</a:t>
            </a:r>
            <a:endParaRPr lang="en-US" altLang="ko-KR" sz="3000" dirty="0"/>
          </a:p>
          <a:p>
            <a:pPr marL="817200" indent="-457200">
              <a:buFont typeface="Wingdings" panose="05000000000000000000" pitchFamily="2" charset="2"/>
              <a:buChar char="§"/>
            </a:pPr>
            <a:r>
              <a:rPr lang="ko-KR" altLang="en-US" sz="3000" dirty="0" smtClean="0"/>
              <a:t>결제시스템 구축 및 회원정보를 입력 받을 수 있는 </a:t>
            </a:r>
            <a:r>
              <a:rPr lang="en-US" altLang="ko-KR" sz="3000" dirty="0" smtClean="0"/>
              <a:t>DB </a:t>
            </a:r>
            <a:r>
              <a:rPr lang="ko-KR" altLang="en-US" sz="3000" dirty="0" smtClean="0"/>
              <a:t>구축이 필요함</a:t>
            </a:r>
            <a:r>
              <a:rPr lang="en-US" altLang="ko-KR" sz="3000" dirty="0" smtClean="0"/>
              <a:t>.</a:t>
            </a:r>
          </a:p>
          <a:p>
            <a:pPr marL="817200" indent="-457200">
              <a:buFont typeface="Wingdings" panose="05000000000000000000" pitchFamily="2" charset="2"/>
              <a:buChar char="§"/>
            </a:pPr>
            <a:r>
              <a:rPr lang="ko-KR" altLang="en-US" sz="3000" dirty="0" smtClean="0"/>
              <a:t>현재의 경우 </a:t>
            </a:r>
            <a:r>
              <a:rPr lang="ko-KR" altLang="en-US" sz="3000" dirty="0" err="1" smtClean="0"/>
              <a:t>하드보드지를</a:t>
            </a:r>
            <a:r>
              <a:rPr lang="ko-KR" altLang="en-US" sz="3000" dirty="0" smtClean="0"/>
              <a:t> 사용했지만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추후에 아크릴판을 사용해 오브젝트를 다시 개발한다면 상품화할 수 있음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2" y="34799"/>
            <a:ext cx="3671750" cy="7653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854057" y="-29029"/>
            <a:ext cx="2746265" cy="877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KLABK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998" y="12857984"/>
            <a:ext cx="4160881" cy="5603649"/>
          </a:xfrm>
          <a:prstGeom prst="rect">
            <a:avLst/>
          </a:prstGeom>
        </p:spPr>
      </p:pic>
      <p:pic>
        <p:nvPicPr>
          <p:cNvPr id="1026" name="Picture 2" descr="C:\Users\Ko--pc\Desktop\우산대여함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6611" y="12857984"/>
            <a:ext cx="2557084" cy="560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o--pc\Desktop\공설입\KakaoTalk_20191028_2131597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79" y="13846687"/>
            <a:ext cx="5349677" cy="4614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o--pc\Desktop\우산 바꾼거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411" y="12857984"/>
            <a:ext cx="2700000" cy="560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411" y="19186961"/>
            <a:ext cx="6353182" cy="3431739"/>
          </a:xfrm>
          <a:prstGeom prst="rect">
            <a:avLst/>
          </a:prstGeom>
        </p:spPr>
      </p:pic>
      <p:pic>
        <p:nvPicPr>
          <p:cNvPr id="1030" name="Picture 6" descr="C:\Users\Ko--pc\Desktop\하드웨어 플로우차트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1044" y="18769940"/>
            <a:ext cx="7036145" cy="382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o--pc\Desktop\바코드 스캐너 및 발생기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6" y="23751307"/>
            <a:ext cx="2792174" cy="47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Ko--pc\Desktop\사용자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52" y="23751307"/>
            <a:ext cx="2789904" cy="47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96" y="23751307"/>
            <a:ext cx="7010983" cy="376216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611" y="23676304"/>
            <a:ext cx="6803711" cy="37283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1352311">
            <a:off x="14909169" y="27318178"/>
            <a:ext cx="6136705" cy="2031325"/>
          </a:xfrm>
          <a:prstGeom prst="rect">
            <a:avLst/>
          </a:prstGeom>
        </p:spPr>
        <p:style>
          <a:lnRef idx="1">
            <a:schemeClr val="accent6"/>
          </a:lnRef>
          <a:fillRef idx="1003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+mn-ea"/>
              </a:rPr>
              <a:t>Arduino</a:t>
            </a:r>
            <a:r>
              <a:rPr lang="ko-KR" altLang="en-US" sz="1800" dirty="0" smtClean="0">
                <a:latin typeface="+mn-ea"/>
              </a:rPr>
              <a:t>와 바코드 스캐너 및 바코드 발생기 간의 통신을 위해 </a:t>
            </a:r>
            <a:r>
              <a:rPr lang="ko-KR" altLang="en-US" sz="1800" dirty="0" err="1" smtClean="0">
                <a:latin typeface="+mn-ea"/>
              </a:rPr>
              <a:t>블루투스</a:t>
            </a:r>
            <a:r>
              <a:rPr lang="ko-KR" altLang="en-US" sz="1800" dirty="0" smtClean="0">
                <a:latin typeface="+mn-ea"/>
              </a:rPr>
              <a:t> 통신을 적용함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r>
              <a:rPr lang="ko-KR" altLang="en-US" sz="1800" dirty="0" smtClean="0">
                <a:latin typeface="+mn-ea"/>
              </a:rPr>
              <a:t>바코드 스캐너 및 바코드 발생기와 사용자의 핸드폰의 통신을 위해 </a:t>
            </a:r>
            <a:r>
              <a:rPr lang="en-US" altLang="ko-KR" sz="1800" dirty="0" smtClean="0">
                <a:latin typeface="+mn-ea"/>
              </a:rPr>
              <a:t>QR</a:t>
            </a:r>
            <a:r>
              <a:rPr lang="ko-KR" altLang="en-US" sz="1800" dirty="0" smtClean="0">
                <a:latin typeface="+mn-ea"/>
              </a:rPr>
              <a:t>코드를 사용함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endParaRPr lang="en-US" altLang="ko-KR" sz="1800" dirty="0">
              <a:latin typeface="+mn-ea"/>
            </a:endParaRPr>
          </a:p>
          <a:p>
            <a:r>
              <a:rPr lang="ko-KR" altLang="en-US" sz="1800" dirty="0" smtClean="0">
                <a:latin typeface="+mn-ea"/>
              </a:rPr>
              <a:t>결과적으로 </a:t>
            </a:r>
            <a:r>
              <a:rPr lang="en-US" altLang="ko-KR" sz="1800" dirty="0" smtClean="0">
                <a:latin typeface="+mn-ea"/>
              </a:rPr>
              <a:t>3</a:t>
            </a:r>
            <a:r>
              <a:rPr lang="ko-KR" altLang="en-US" sz="1800" dirty="0" smtClean="0">
                <a:latin typeface="+mn-ea"/>
              </a:rPr>
              <a:t>개의 </a:t>
            </a:r>
            <a:r>
              <a:rPr lang="en-US" altLang="ko-KR" sz="1800" dirty="0" smtClean="0">
                <a:latin typeface="+mn-ea"/>
              </a:rPr>
              <a:t>CPU</a:t>
            </a:r>
            <a:r>
              <a:rPr lang="ko-KR" altLang="en-US" sz="1800" dirty="0" smtClean="0">
                <a:latin typeface="+mn-ea"/>
              </a:rPr>
              <a:t>가 통신이 가능하며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자동 우산 대여 장치의 기능을 구현할 수 있음</a:t>
            </a:r>
            <a:r>
              <a:rPr lang="en-US" altLang="ko-KR" sz="1800" dirty="0" smtClean="0">
                <a:latin typeface="+mn-ea"/>
              </a:rPr>
              <a:t>.</a:t>
            </a:r>
            <a:endParaRPr lang="en-US" altLang="ko-KR" sz="1800" dirty="0" smtClean="0"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 rot="21300467">
            <a:off x="19408401" y="26604323"/>
            <a:ext cx="800219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0000FF"/>
                </a:solidFill>
              </a:rPr>
              <a:t>고찰</a:t>
            </a:r>
            <a:endParaRPr lang="ko-KR" altLang="en-US" sz="2400" dirty="0">
              <a:solidFill>
                <a:srgbClr val="0000FF"/>
              </a:solidFill>
            </a:endParaRPr>
          </a:p>
        </p:txBody>
      </p:sp>
      <p:pic>
        <p:nvPicPr>
          <p:cNvPr id="1033" name="Picture 9" descr="C:\Users\Ko--pc\Desktop\공설입\complet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538" y="3111846"/>
            <a:ext cx="14478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Ko--pc\Desktop\공설입\loa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38" y="4694523"/>
            <a:ext cx="13811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Ko--pc\Desktop\공설입\return(2)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671" y="4692001"/>
            <a:ext cx="14382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1559423" y="604471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loan</a:t>
            </a:r>
            <a:endParaRPr lang="ko-KR" altLang="en-US" sz="1800" dirty="0"/>
          </a:p>
        </p:txBody>
      </p:sp>
      <p:sp>
        <p:nvSpPr>
          <p:cNvPr id="80" name="TextBox 79"/>
          <p:cNvSpPr txBox="1"/>
          <p:nvPr/>
        </p:nvSpPr>
        <p:spPr>
          <a:xfrm>
            <a:off x="13203432" y="6075576"/>
            <a:ext cx="7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return</a:t>
            </a:r>
            <a:endParaRPr lang="ko-KR" altLang="en-US" sz="1800" dirty="0"/>
          </a:p>
        </p:txBody>
      </p:sp>
      <p:sp>
        <p:nvSpPr>
          <p:cNvPr id="81" name="TextBox 80"/>
          <p:cNvSpPr txBox="1"/>
          <p:nvPr/>
        </p:nvSpPr>
        <p:spPr>
          <a:xfrm>
            <a:off x="11341645" y="4408448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complete</a:t>
            </a:r>
            <a:endParaRPr lang="ko-KR" altLang="en-US" sz="1800" dirty="0"/>
          </a:p>
        </p:txBody>
      </p:sp>
      <p:pic>
        <p:nvPicPr>
          <p:cNvPr id="1036" name="Picture 12" descr="C:\Users\Ko--pc\Desktop\아두이노 코딩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833" y="3180059"/>
            <a:ext cx="6999285" cy="286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Ko--pc\Desktop\구조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37" y="6386618"/>
            <a:ext cx="4813018" cy="32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Ko--pc\Desktop\아두이노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71" y="19282947"/>
            <a:ext cx="5147406" cy="34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1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1197</TotalTime>
  <Words>246</Words>
  <Application>Microsoft Office PowerPoint</Application>
  <PresentationFormat>사용자 지정</PresentationFormat>
  <Paragraphs>62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</dc:creator>
  <cp:lastModifiedBy>Ko--pc</cp:lastModifiedBy>
  <cp:revision>52</cp:revision>
  <dcterms:created xsi:type="dcterms:W3CDTF">2017-08-21T04:30:02Z</dcterms:created>
  <dcterms:modified xsi:type="dcterms:W3CDTF">2019-11-26T00:02:16Z</dcterms:modified>
</cp:coreProperties>
</file>