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70" r:id="rId2"/>
    <p:sldId id="310" r:id="rId3"/>
    <p:sldId id="321" r:id="rId4"/>
    <p:sldId id="313" r:id="rId5"/>
    <p:sldId id="327" r:id="rId6"/>
    <p:sldId id="324" r:id="rId7"/>
    <p:sldId id="325" r:id="rId8"/>
    <p:sldId id="314" r:id="rId9"/>
    <p:sldId id="329" r:id="rId10"/>
    <p:sldId id="330" r:id="rId11"/>
    <p:sldId id="331" r:id="rId12"/>
    <p:sldId id="326" r:id="rId13"/>
    <p:sldId id="316" r:id="rId14"/>
    <p:sldId id="333" r:id="rId15"/>
    <p:sldId id="332" r:id="rId16"/>
    <p:sldId id="334" r:id="rId17"/>
    <p:sldId id="335" r:id="rId18"/>
    <p:sldId id="315" r:id="rId19"/>
    <p:sldId id="323" r:id="rId20"/>
    <p:sldId id="328" r:id="rId21"/>
    <p:sldId id="303" r:id="rId22"/>
    <p:sldId id="312" r:id="rId23"/>
    <p:sldId id="319" r:id="rId24"/>
    <p:sldId id="320" r:id="rId25"/>
    <p:sldId id="318" r:id="rId26"/>
  </p:sldIdLst>
  <p:sldSz cx="9906000" cy="6858000" type="A4"/>
  <p:notesSz cx="6858000" cy="9144000"/>
  <p:embeddedFontLst>
    <p:embeddedFont>
      <p:font typeface="배달의민족 도현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7A"/>
    <a:srgbClr val="F2DDC0"/>
    <a:srgbClr val="7198C0"/>
    <a:srgbClr val="E7535F"/>
    <a:srgbClr val="4E5663"/>
    <a:srgbClr val="303030"/>
    <a:srgbClr val="262626"/>
    <a:srgbClr val="5F7F9F"/>
    <a:srgbClr val="282828"/>
    <a:srgbClr val="353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>
        <p:scale>
          <a:sx n="66" d="100"/>
          <a:sy n="66" d="100"/>
        </p:scale>
        <p:origin x="-1446" y="-24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4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7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4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5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3597-90CA-440A-9940-6C69264F9B2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0115-3A2C-4F09-A421-5979B8A1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bit.ly/37nNVN9" TargetMode="External"/><Relationship Id="rId7" Type="http://schemas.openxmlformats.org/officeDocument/2006/relationships/hyperlink" Target="https://bit.ly/2O2X85F" TargetMode="External"/><Relationship Id="rId2" Type="http://schemas.openxmlformats.org/officeDocument/2006/relationships/hyperlink" Target="https://bit.ly/2Xtwo1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2QyhJQX" TargetMode="External"/><Relationship Id="rId5" Type="http://schemas.openxmlformats.org/officeDocument/2006/relationships/hyperlink" Target="https://bit.ly/2D1ZNq5" TargetMode="External"/><Relationship Id="rId4" Type="http://schemas.openxmlformats.org/officeDocument/2006/relationships/hyperlink" Target="https://bit.ly/2OssbH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906001" cy="6858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035300" y="2093563"/>
            <a:ext cx="3835400" cy="2208266"/>
            <a:chOff x="3035300" y="2055463"/>
            <a:chExt cx="3835400" cy="2208266"/>
          </a:xfrm>
        </p:grpSpPr>
        <p:sp>
          <p:nvSpPr>
            <p:cNvPr id="7" name="직사각형 6"/>
            <p:cNvSpPr/>
            <p:nvPr/>
          </p:nvSpPr>
          <p:spPr>
            <a:xfrm>
              <a:off x="4501581" y="4017508"/>
              <a:ext cx="9028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Nov.</a:t>
              </a:r>
              <a:r>
                <a:rPr lang="en-US" altLang="ko-KR" sz="9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25.2019</a:t>
              </a:r>
              <a:endPara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11825" y="3119585"/>
              <a:ext cx="1082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시력검사</a:t>
              </a:r>
              <a:endParaRPr lang="ko-KR" altLang="en-US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60626" y="3499259"/>
              <a:ext cx="184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035300" y="3488917"/>
              <a:ext cx="3835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4563504" y="2055463"/>
              <a:ext cx="778964" cy="778964"/>
            </a:xfrm>
            <a:prstGeom prst="roundRect">
              <a:avLst>
                <a:gd name="adj" fmla="val 50000"/>
              </a:avLst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5506" y="2075613"/>
              <a:ext cx="554959" cy="730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컴퓨팅</a:t>
              </a:r>
              <a:endPara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endPara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</a:t>
              </a:r>
              <a:endPara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4922016" y="3964112"/>
              <a:ext cx="61940" cy="53396"/>
            </a:xfrm>
            <a:prstGeom prst="triangl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C805AA-0CA1-4DBF-B323-C913769A87E2}"/>
              </a:ext>
            </a:extLst>
          </p:cNvPr>
          <p:cNvSpPr/>
          <p:nvPr/>
        </p:nvSpPr>
        <p:spPr>
          <a:xfrm>
            <a:off x="389468" y="4424715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ko-KR" altLang="en-US" sz="16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정보 공학부</a:t>
            </a:r>
            <a:endParaRPr lang="en-US" altLang="ko-KR" sz="1600" b="1" kern="0" dirty="0">
              <a:ln w="22225">
                <a:solidFill>
                  <a:srgbClr val="572D2F"/>
                </a:solidFill>
              </a:ln>
              <a:solidFill>
                <a:srgbClr val="DB838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0">
              <a:defRPr/>
            </a:pPr>
            <a:r>
              <a:rPr lang="ko-KR" altLang="en-US" sz="2000" b="1" kern="0" dirty="0" err="1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권민철</a:t>
            </a:r>
            <a:r>
              <a:rPr lang="ko-KR" altLang="en-US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2019202018</a:t>
            </a:r>
          </a:p>
          <a:p>
            <a:pPr latinLnBrk="0">
              <a:defRPr/>
            </a:pPr>
            <a:r>
              <a:rPr lang="ko-KR" altLang="en-US" sz="2000" b="1" kern="0" dirty="0" err="1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김호성</a:t>
            </a:r>
            <a:r>
              <a:rPr lang="ko-KR" altLang="en-US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2019202052</a:t>
            </a:r>
          </a:p>
          <a:p>
            <a:pPr latinLnBrk="0">
              <a:defRPr/>
            </a:pPr>
            <a:r>
              <a:rPr lang="ko-KR" altLang="en-US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남종식 </a:t>
            </a:r>
            <a:r>
              <a:rPr lang="en-US" altLang="ko-KR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2019202005</a:t>
            </a:r>
          </a:p>
          <a:p>
            <a:pPr latinLnBrk="0">
              <a:defRPr/>
            </a:pPr>
            <a:r>
              <a:rPr lang="ko-KR" altLang="en-US" sz="2000" b="1" kern="0" dirty="0" err="1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이호윤</a:t>
            </a:r>
            <a:r>
              <a:rPr lang="ko-KR" altLang="en-US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2019202015</a:t>
            </a:r>
          </a:p>
        </p:txBody>
      </p:sp>
    </p:spTree>
    <p:extLst>
      <p:ext uri="{BB962C8B-B14F-4D97-AF65-F5344CB8AC3E}">
        <p14:creationId xmlns:p14="http://schemas.microsoft.com/office/powerpoint/2010/main" val="2641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코드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8A573D4-F0FB-43E1-9066-1A627FA64380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5E006C-C163-4578-BA4E-694987D23C07}"/>
              </a:ext>
            </a:extLst>
          </p:cNvPr>
          <p:cNvSpPr/>
          <p:nvPr/>
        </p:nvSpPr>
        <p:spPr>
          <a:xfrm>
            <a:off x="739633" y="1574647"/>
            <a:ext cx="395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F5AF84-367F-4A91-9D42-E5168B6A4D57}"/>
              </a:ext>
            </a:extLst>
          </p:cNvPr>
          <p:cNvSpPr txBox="1"/>
          <p:nvPr/>
        </p:nvSpPr>
        <p:spPr>
          <a:xfrm>
            <a:off x="5207268" y="1549667"/>
            <a:ext cx="452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6FD1D-AE4C-4C50-8DF0-74EC55F9A8FC}"/>
              </a:ext>
            </a:extLst>
          </p:cNvPr>
          <p:cNvSpPr/>
          <p:nvPr/>
        </p:nvSpPr>
        <p:spPr>
          <a:xfrm>
            <a:off x="441559" y="1249977"/>
            <a:ext cx="4953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######근시 및 난시검사 시작#######</a:t>
            </a:r>
          </a:p>
          <a:p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def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test2():</a:t>
            </a:r>
          </a:p>
          <a:p>
            <a:endParaRPr lang="ko-KR" altLang="en-US" sz="1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"C:/시력검사/a.gif"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image2 = "C:/시력검사/white.gif"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turtle.Screen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endParaRPr lang="ko-KR" altLang="en-US" sz="1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ko-KR" altLang="en-US" sz="1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#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UI영역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("그림에서 보이는 숫자를 입력하세요:"))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== 3246: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print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("난시와 근시")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== 3240: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print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("난시")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== 1246: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print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("근시")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== 1240: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print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("건강한 눈")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else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print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("오류입니다.")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turtle.ht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</a:p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######근시 및 난시검사 마감#######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082EBC5-86F6-45FF-8CE2-471422CC73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07268" y="2385733"/>
            <a:ext cx="4069882" cy="28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5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코드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8A573D4-F0FB-43E1-9066-1A627FA64380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F5AF84-367F-4A91-9D42-E5168B6A4D57}"/>
              </a:ext>
            </a:extLst>
          </p:cNvPr>
          <p:cNvSpPr txBox="1"/>
          <p:nvPr/>
        </p:nvSpPr>
        <p:spPr>
          <a:xfrm>
            <a:off x="368300" y="1249977"/>
            <a:ext cx="45238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######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노안검사 시작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#######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def test3():</a:t>
            </a:r>
          </a:p>
          <a:p>
            <a:endParaRPr lang="en-US" altLang="ko-KR" sz="1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turtle.st()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image = "C:/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시력검사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/file.gif"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screen = </a:t>
            </a:r>
            <a:r>
              <a:rPr lang="en-US" altLang="ko-KR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turtle.Screen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(image)</a:t>
            </a:r>
          </a:p>
          <a:p>
            <a:endParaRPr lang="en-US" altLang="ko-KR" sz="1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test3select()</a:t>
            </a:r>
          </a:p>
          <a:p>
            <a:endParaRPr lang="en-US" altLang="ko-KR" sz="1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def test3select():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answer = int(input("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왼쪽이 더 잘 보이면 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 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오른쪽이 더 잘 보이면 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2, 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비슷하다면 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입력하세요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.:"))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if answer == 1 or 3: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print("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당신은 노안이 아닙니다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.")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answer == 2: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print("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당신은 노안입니다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.")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else: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print("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다시 입력해주세요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.")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test3select()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image2 = "C:/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시력검사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/white.gif"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screen = </a:t>
            </a:r>
            <a:r>
              <a:rPr lang="en-US" altLang="ko-KR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turtle.Screen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turtle.ht()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select()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######</a:t>
            </a:r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노안검사 마감</a:t>
            </a:r>
            <a:r>
              <a:rPr lang="en-US" altLang="ko-KR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#######</a:t>
            </a:r>
            <a:endParaRPr lang="ko-KR" altLang="en-US" sz="1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337A931-C87E-4059-9150-12201D29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73" y="2315959"/>
            <a:ext cx="4223455" cy="22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63"/>
            <a:ext cx="990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순서도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883F5A7-3BE1-43B2-8395-598D0EFEFF0F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40"/>
            <a:ext cx="9906000" cy="4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63"/>
            <a:ext cx="9906000" cy="6858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004498" y="909532"/>
            <a:ext cx="2948501" cy="4028230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</a:t>
            </a: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순서도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883F5A7-3BE1-43B2-8395-598D0EFEFF0F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68300" y="807167"/>
            <a:ext cx="1441744" cy="823566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571061" y="2692968"/>
            <a:ext cx="1036222" cy="727278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=?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화살표 연결선 11"/>
          <p:cNvCxnSpPr>
            <a:stCxn id="2" idx="4"/>
            <a:endCxn id="4" idx="0"/>
          </p:cNvCxnSpPr>
          <p:nvPr/>
        </p:nvCxnSpPr>
        <p:spPr>
          <a:xfrm>
            <a:off x="1089172" y="1630733"/>
            <a:ext cx="0" cy="1062235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/>
          <p:cNvSpPr/>
          <p:nvPr/>
        </p:nvSpPr>
        <p:spPr>
          <a:xfrm>
            <a:off x="2571966" y="1373213"/>
            <a:ext cx="1856340" cy="917146"/>
          </a:xfrm>
          <a:prstGeom prst="rect">
            <a:avLst/>
          </a:prstGeom>
          <a:solidFill>
            <a:srgbClr val="4E56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CardStandard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6" name="꺾인 연결선 25"/>
          <p:cNvCxnSpPr>
            <a:stCxn id="4" idx="3"/>
            <a:endCxn id="16" idx="1"/>
          </p:cNvCxnSpPr>
          <p:nvPr/>
        </p:nvCxnSpPr>
        <p:spPr>
          <a:xfrm flipV="1">
            <a:off x="1607283" y="1831786"/>
            <a:ext cx="964683" cy="1224821"/>
          </a:xfrm>
          <a:prstGeom prst="bentConnector3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꺾인 연결선 28"/>
          <p:cNvCxnSpPr>
            <a:stCxn id="4" idx="3"/>
            <a:endCxn id="32" idx="1"/>
          </p:cNvCxnSpPr>
          <p:nvPr/>
        </p:nvCxnSpPr>
        <p:spPr>
          <a:xfrm>
            <a:off x="1607283" y="3056607"/>
            <a:ext cx="964683" cy="12700"/>
          </a:xfrm>
          <a:prstGeom prst="bentConnector3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2571966" y="2598034"/>
            <a:ext cx="1856340" cy="917146"/>
          </a:xfrm>
          <a:prstGeom prst="rect">
            <a:avLst/>
          </a:prstGeom>
          <a:solidFill>
            <a:srgbClr val="4E56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1966" y="3834993"/>
            <a:ext cx="1856340" cy="917146"/>
          </a:xfrm>
          <a:prstGeom prst="rect">
            <a:avLst/>
          </a:prstGeom>
          <a:solidFill>
            <a:srgbClr val="4E56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7" name="꺾인 연결선 36"/>
          <p:cNvCxnSpPr>
            <a:stCxn id="4" idx="3"/>
            <a:endCxn id="36" idx="1"/>
          </p:cNvCxnSpPr>
          <p:nvPr/>
        </p:nvCxnSpPr>
        <p:spPr>
          <a:xfrm>
            <a:off x="1607283" y="3056607"/>
            <a:ext cx="964683" cy="1236959"/>
          </a:xfrm>
          <a:prstGeom prst="bentConnector3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직사각형 56"/>
          <p:cNvSpPr/>
          <p:nvPr/>
        </p:nvSpPr>
        <p:spPr>
          <a:xfrm>
            <a:off x="5738985" y="891806"/>
            <a:ext cx="2320798" cy="2319699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randomnumber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8" name="꺾인 연결선 57"/>
          <p:cNvCxnSpPr>
            <a:stCxn id="16" idx="3"/>
            <a:endCxn id="57" idx="1"/>
          </p:cNvCxnSpPr>
          <p:nvPr/>
        </p:nvCxnSpPr>
        <p:spPr>
          <a:xfrm>
            <a:off x="4428306" y="1831786"/>
            <a:ext cx="1310679" cy="219870"/>
          </a:xfrm>
          <a:prstGeom prst="bentConnector3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TextBox 68"/>
          <p:cNvSpPr txBox="1"/>
          <p:nvPr/>
        </p:nvSpPr>
        <p:spPr>
          <a:xfrm>
            <a:off x="2286310" y="1134987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7456" y="235980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57456" y="3587808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71214" y="1470324"/>
            <a:ext cx="1856340" cy="366894"/>
          </a:xfrm>
          <a:prstGeom prst="rect">
            <a:avLst/>
          </a:prstGeom>
          <a:solidFill>
            <a:srgbClr val="4E56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71214" y="2082652"/>
            <a:ext cx="1856340" cy="366894"/>
          </a:xfrm>
          <a:prstGeom prst="rect">
            <a:avLst/>
          </a:prstGeom>
          <a:solidFill>
            <a:srgbClr val="4E56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number0~9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971214" y="2647596"/>
            <a:ext cx="1856340" cy="366894"/>
          </a:xfrm>
          <a:prstGeom prst="rect">
            <a:avLst/>
          </a:prstGeom>
          <a:solidFill>
            <a:srgbClr val="4E56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number0~9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9" name="다이아몬드 78"/>
          <p:cNvSpPr/>
          <p:nvPr/>
        </p:nvSpPr>
        <p:spPr>
          <a:xfrm>
            <a:off x="5626499" y="3575367"/>
            <a:ext cx="2545769" cy="1236959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= 0 or 1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count = 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화살표 연결선 80"/>
          <p:cNvCxnSpPr>
            <a:stCxn id="57" idx="2"/>
            <a:endCxn id="79" idx="0"/>
          </p:cNvCxnSpPr>
          <p:nvPr/>
        </p:nvCxnSpPr>
        <p:spPr>
          <a:xfrm>
            <a:off x="6899384" y="3211505"/>
            <a:ext cx="0" cy="363862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꺾인 연결선 87"/>
          <p:cNvCxnSpPr>
            <a:stCxn id="79" idx="3"/>
            <a:endCxn id="64" idx="0"/>
          </p:cNvCxnSpPr>
          <p:nvPr/>
        </p:nvCxnSpPr>
        <p:spPr>
          <a:xfrm flipH="1" flipV="1">
            <a:off x="3478749" y="909532"/>
            <a:ext cx="4693519" cy="3284315"/>
          </a:xfrm>
          <a:prstGeom prst="bentConnector4">
            <a:avLst>
              <a:gd name="adj1" fmla="val -4871"/>
              <a:gd name="adj2" fmla="val 106960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직사각형 95"/>
          <p:cNvSpPr/>
          <p:nvPr/>
        </p:nvSpPr>
        <p:spPr>
          <a:xfrm>
            <a:off x="2571967" y="5136924"/>
            <a:ext cx="1856340" cy="917146"/>
          </a:xfrm>
          <a:prstGeom prst="rect">
            <a:avLst/>
          </a:prstGeom>
          <a:solidFill>
            <a:srgbClr val="4E56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test3select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7" name="꺾인 연결선 96"/>
          <p:cNvCxnSpPr>
            <a:stCxn id="36" idx="2"/>
            <a:endCxn id="96" idx="0"/>
          </p:cNvCxnSpPr>
          <p:nvPr/>
        </p:nvCxnSpPr>
        <p:spPr>
          <a:xfrm rot="16200000" flipH="1">
            <a:off x="3307744" y="4944530"/>
            <a:ext cx="384785" cy="1"/>
          </a:xfrm>
          <a:prstGeom prst="bentConnector3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꺾인 연결선 100"/>
          <p:cNvCxnSpPr>
            <a:stCxn id="96" idx="1"/>
            <a:endCxn id="64" idx="1"/>
          </p:cNvCxnSpPr>
          <p:nvPr/>
        </p:nvCxnSpPr>
        <p:spPr>
          <a:xfrm rot="10800000">
            <a:off x="2004499" y="2923647"/>
            <a:ext cx="567469" cy="2671850"/>
          </a:xfrm>
          <a:prstGeom prst="bentConnector3">
            <a:avLst>
              <a:gd name="adj1" fmla="val 140284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화살표 연결선 106"/>
          <p:cNvCxnSpPr>
            <a:endCxn id="109" idx="1"/>
          </p:cNvCxnSpPr>
          <p:nvPr/>
        </p:nvCxnSpPr>
        <p:spPr>
          <a:xfrm>
            <a:off x="4952999" y="4944530"/>
            <a:ext cx="328786" cy="810874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다이아몬드 108"/>
          <p:cNvSpPr/>
          <p:nvPr/>
        </p:nvSpPr>
        <p:spPr>
          <a:xfrm>
            <a:off x="5281785" y="5136924"/>
            <a:ext cx="2777998" cy="1236959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 !=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or 2 or 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332288" y="5349967"/>
            <a:ext cx="1441744" cy="823566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END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4" name="직선 화살표 연결선 113"/>
          <p:cNvCxnSpPr>
            <a:stCxn id="109" idx="3"/>
            <a:endCxn id="113" idx="2"/>
          </p:cNvCxnSpPr>
          <p:nvPr/>
        </p:nvCxnSpPr>
        <p:spPr>
          <a:xfrm>
            <a:off x="8059783" y="5755404"/>
            <a:ext cx="272505" cy="6346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842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 animBg="1"/>
      <p:bldP spid="4" grpId="0" animBg="1"/>
      <p:bldP spid="16" grpId="0" animBg="1"/>
      <p:bldP spid="32" grpId="0" animBg="1"/>
      <p:bldP spid="36" grpId="0" animBg="1"/>
      <p:bldP spid="57" grpId="0" animBg="1"/>
      <p:bldP spid="69" grpId="0"/>
      <p:bldP spid="70" grpId="0"/>
      <p:bldP spid="71" grpId="0"/>
      <p:bldP spid="75" grpId="0" animBg="1"/>
      <p:bldP spid="77" grpId="0" animBg="1"/>
      <p:bldP spid="78" grpId="0" animBg="1"/>
      <p:bldP spid="79" grpId="0" animBg="1"/>
      <p:bldP spid="96" grpId="0" animBg="1"/>
      <p:bldP spid="109" grpId="0" animBg="1"/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63"/>
            <a:ext cx="990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작동 원리 및 프로그램 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플로우차트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select1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883F5A7-3BE1-43B2-8395-598D0EFEFF0F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8301" y="904664"/>
            <a:ext cx="2795813" cy="1272479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전역변수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0.1</a:t>
            </a:r>
          </a:p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Count = 1</a:t>
            </a:r>
          </a:p>
          <a:p>
            <a:pPr algn="ctr"/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2814" y="2647276"/>
            <a:ext cx="2592614" cy="823566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CardStandard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8" name="직선 화살표 연결선 37"/>
          <p:cNvCxnSpPr>
            <a:stCxn id="35" idx="4"/>
            <a:endCxn id="39" idx="0"/>
          </p:cNvCxnSpPr>
          <p:nvPr/>
        </p:nvCxnSpPr>
        <p:spPr>
          <a:xfrm>
            <a:off x="1679121" y="3470842"/>
            <a:ext cx="4536" cy="242149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직사각형 38"/>
          <p:cNvSpPr/>
          <p:nvPr/>
        </p:nvSpPr>
        <p:spPr>
          <a:xfrm>
            <a:off x="203200" y="3712991"/>
            <a:ext cx="2960914" cy="583237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=0</a:t>
            </a:r>
          </a:p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카드 크기의 보라색 직사각형 출력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다이아몬드 50"/>
          <p:cNvSpPr/>
          <p:nvPr/>
        </p:nvSpPr>
        <p:spPr>
          <a:xfrm>
            <a:off x="4048955" y="757416"/>
            <a:ext cx="1274155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1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5" name="직선 화살표 연결선 54"/>
          <p:cNvCxnSpPr>
            <a:stCxn id="51" idx="2"/>
            <a:endCxn id="76" idx="0"/>
          </p:cNvCxnSpPr>
          <p:nvPr/>
        </p:nvCxnSpPr>
        <p:spPr>
          <a:xfrm flipH="1">
            <a:off x="4683398" y="1540903"/>
            <a:ext cx="2635" cy="477359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4355492" y="154090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2" name="꺾인 연결선 71"/>
          <p:cNvCxnSpPr>
            <a:stCxn id="39" idx="2"/>
            <a:endCxn id="51" idx="1"/>
          </p:cNvCxnSpPr>
          <p:nvPr/>
        </p:nvCxnSpPr>
        <p:spPr>
          <a:xfrm rot="5400000" flipH="1" flipV="1">
            <a:off x="1292772" y="1540045"/>
            <a:ext cx="3147068" cy="2365298"/>
          </a:xfrm>
          <a:prstGeom prst="bentConnector4">
            <a:avLst>
              <a:gd name="adj1" fmla="val -7264"/>
              <a:gd name="adj2" fmla="val 73563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직사각형 75"/>
          <p:cNvSpPr/>
          <p:nvPr/>
        </p:nvSpPr>
        <p:spPr>
          <a:xfrm>
            <a:off x="3501209" y="2018262"/>
            <a:ext cx="2364378" cy="411430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+=3</a:t>
            </a:r>
            <a:endParaRPr lang="en-US" altLang="ko-KR" sz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4" name="꺾인 연결선 83"/>
          <p:cNvCxnSpPr>
            <a:stCxn id="87" idx="0"/>
            <a:endCxn id="51" idx="3"/>
          </p:cNvCxnSpPr>
          <p:nvPr/>
        </p:nvCxnSpPr>
        <p:spPr>
          <a:xfrm rot="16200000" flipV="1">
            <a:off x="5625158" y="847113"/>
            <a:ext cx="714629" cy="1318723"/>
          </a:xfrm>
          <a:prstGeom prst="bentConnector2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다이아몬드 86"/>
          <p:cNvSpPr/>
          <p:nvPr/>
        </p:nvSpPr>
        <p:spPr>
          <a:xfrm>
            <a:off x="6004755" y="1863789"/>
            <a:ext cx="1274155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2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23111" y="8062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66833" y="2853344"/>
            <a:ext cx="2364378" cy="411430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+=3</a:t>
            </a:r>
            <a:endParaRPr lang="en-US" altLang="ko-KR" sz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16882" y="253802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2" name="직선 화살표 연결선 91"/>
          <p:cNvCxnSpPr>
            <a:stCxn id="87" idx="2"/>
            <a:endCxn id="90" idx="0"/>
          </p:cNvCxnSpPr>
          <p:nvPr/>
        </p:nvCxnSpPr>
        <p:spPr>
          <a:xfrm>
            <a:off x="6641833" y="2647276"/>
            <a:ext cx="7189" cy="206068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꺾인 연결선 94"/>
          <p:cNvCxnSpPr>
            <a:stCxn id="99" idx="0"/>
            <a:endCxn id="87" idx="3"/>
          </p:cNvCxnSpPr>
          <p:nvPr/>
        </p:nvCxnSpPr>
        <p:spPr>
          <a:xfrm rot="16200000" flipV="1">
            <a:off x="7526490" y="2007954"/>
            <a:ext cx="823565" cy="1318724"/>
          </a:xfrm>
          <a:prstGeom prst="bentConnector2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TextBox 97"/>
          <p:cNvSpPr txBox="1"/>
          <p:nvPr/>
        </p:nvSpPr>
        <p:spPr>
          <a:xfrm>
            <a:off x="7278910" y="19470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다이아몬드 98"/>
          <p:cNvSpPr/>
          <p:nvPr/>
        </p:nvSpPr>
        <p:spPr>
          <a:xfrm>
            <a:off x="7960556" y="3079098"/>
            <a:ext cx="1274155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3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0" name="직선 화살표 연결선 99"/>
          <p:cNvCxnSpPr>
            <a:stCxn id="99" idx="2"/>
            <a:endCxn id="110" idx="0"/>
          </p:cNvCxnSpPr>
          <p:nvPr/>
        </p:nvCxnSpPr>
        <p:spPr>
          <a:xfrm>
            <a:off x="8597634" y="3862585"/>
            <a:ext cx="1" cy="433643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Box 102"/>
          <p:cNvSpPr txBox="1"/>
          <p:nvPr/>
        </p:nvSpPr>
        <p:spPr>
          <a:xfrm>
            <a:off x="8267093" y="386258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5" name="꺾인 연결선 104"/>
          <p:cNvCxnSpPr>
            <a:stCxn id="106" idx="0"/>
            <a:endCxn id="99" idx="3"/>
          </p:cNvCxnSpPr>
          <p:nvPr/>
        </p:nvCxnSpPr>
        <p:spPr>
          <a:xfrm rot="5400000" flipH="1" flipV="1">
            <a:off x="8324342" y="4195032"/>
            <a:ext cx="1634558" cy="186179"/>
          </a:xfrm>
          <a:prstGeom prst="bentConnector4">
            <a:avLst>
              <a:gd name="adj1" fmla="val 19370"/>
              <a:gd name="adj2" fmla="val 222785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직사각형 109"/>
          <p:cNvSpPr/>
          <p:nvPr/>
        </p:nvSpPr>
        <p:spPr>
          <a:xfrm>
            <a:off x="8127063" y="4296228"/>
            <a:ext cx="941143" cy="411430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break</a:t>
            </a:r>
            <a:endParaRPr lang="en-US" altLang="ko-KR" sz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01824" y="31015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순서도: 문서 105"/>
          <p:cNvSpPr/>
          <p:nvPr/>
        </p:nvSpPr>
        <p:spPr>
          <a:xfrm>
            <a:off x="8432363" y="5105400"/>
            <a:ext cx="1232337" cy="787400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다시 입력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5" name="직선 화살표 연결선 114"/>
          <p:cNvCxnSpPr>
            <a:stCxn id="90" idx="2"/>
            <a:endCxn id="132" idx="0"/>
          </p:cNvCxnSpPr>
          <p:nvPr/>
        </p:nvCxnSpPr>
        <p:spPr>
          <a:xfrm>
            <a:off x="6649022" y="3264774"/>
            <a:ext cx="15227" cy="1934239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꺾인 연결선 118"/>
          <p:cNvCxnSpPr>
            <a:stCxn id="132" idx="4"/>
            <a:endCxn id="106" idx="2"/>
          </p:cNvCxnSpPr>
          <p:nvPr/>
        </p:nvCxnSpPr>
        <p:spPr>
          <a:xfrm rot="5400000" flipH="1" flipV="1">
            <a:off x="7765472" y="4739520"/>
            <a:ext cx="181835" cy="2384283"/>
          </a:xfrm>
          <a:prstGeom prst="bentConnector3">
            <a:avLst>
              <a:gd name="adj1" fmla="val -125718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꺾인 연결선 128"/>
          <p:cNvCxnSpPr>
            <a:stCxn id="132" idx="2"/>
            <a:endCxn id="76" idx="2"/>
          </p:cNvCxnSpPr>
          <p:nvPr/>
        </p:nvCxnSpPr>
        <p:spPr>
          <a:xfrm rot="10800000">
            <a:off x="4683398" y="2429692"/>
            <a:ext cx="684544" cy="3181104"/>
          </a:xfrm>
          <a:prstGeom prst="bentConnector2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타원 131"/>
          <p:cNvSpPr/>
          <p:nvPr/>
        </p:nvSpPr>
        <p:spPr>
          <a:xfrm>
            <a:off x="5367942" y="5199013"/>
            <a:ext cx="2592614" cy="823566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CardStandard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63"/>
            <a:ext cx="990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작동 원리 및 프로그램 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플로우차트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select1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883F5A7-3BE1-43B2-8395-598D0EFEFF0F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9967" y="891805"/>
            <a:ext cx="9008981" cy="5861691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                            </a:t>
            </a:r>
            <a:r>
              <a:rPr lang="en-US" altLang="ko-KR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Randomnumber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920" y="1255647"/>
            <a:ext cx="1846977" cy="1330799"/>
          </a:xfrm>
          <a:prstGeom prst="rect">
            <a:avLst/>
          </a:prstGeom>
          <a:solidFill>
            <a:srgbClr val="4E566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global count</a:t>
            </a: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global Y</a:t>
            </a: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count = 1        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 = 0.1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99921" y="2939143"/>
            <a:ext cx="3463073" cy="1685108"/>
            <a:chOff x="899920" y="2939143"/>
            <a:chExt cx="4769360" cy="1685108"/>
          </a:xfrm>
        </p:grpSpPr>
        <p:grpSp>
          <p:nvGrpSpPr>
            <p:cNvPr id="4" name="그룹 3"/>
            <p:cNvGrpSpPr/>
            <p:nvPr/>
          </p:nvGrpSpPr>
          <p:grpSpPr>
            <a:xfrm>
              <a:off x="899920" y="2939143"/>
              <a:ext cx="4769360" cy="1685108"/>
              <a:chOff x="899920" y="2939143"/>
              <a:chExt cx="3306320" cy="1685108"/>
            </a:xfrm>
          </p:grpSpPr>
          <p:sp>
            <p:nvSpPr>
              <p:cNvPr id="2" name="순서도: 내부 저장소 1"/>
              <p:cNvSpPr/>
              <p:nvPr/>
            </p:nvSpPr>
            <p:spPr>
              <a:xfrm>
                <a:off x="899920" y="2939143"/>
                <a:ext cx="3306320" cy="1685108"/>
              </a:xfrm>
              <a:prstGeom prst="flowChartInternalStorage">
                <a:avLst/>
              </a:prstGeom>
              <a:solidFill>
                <a:srgbClr val="4E5663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809704" y="2939143"/>
                <a:ext cx="1396536" cy="369332"/>
              </a:xfrm>
              <a:prstGeom prst="rect">
                <a:avLst/>
              </a:prstGeom>
              <a:solidFill>
                <a:srgbClr val="4E5663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>
                  <a:defRPr>
                    <a:solidFill>
                      <a:schemeClr val="lt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1200" dirty="0"/>
                  <a:t>Count != 4</a:t>
                </a:r>
                <a:endParaRPr lang="ko-KR" altLang="en-US" sz="1200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502228" y="3442063"/>
              <a:ext cx="4167052" cy="923330"/>
            </a:xfrm>
            <a:prstGeom prst="rect">
              <a:avLst/>
            </a:prstGeom>
            <a:solidFill>
              <a:srgbClr val="4E566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</a:t>
              </a:r>
              <a:r>
                <a:rPr lang="en-US" altLang="ko-KR" sz="1600" dirty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= </a:t>
              </a:r>
              <a:r>
                <a:rPr lang="en-US" altLang="ko-KR" sz="1600" dirty="0" err="1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random.randrange</a:t>
              </a:r>
              <a:r>
                <a:rPr lang="en-US" altLang="ko-KR" sz="1600" dirty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(0,9</a:t>
              </a:r>
              <a:r>
                <a:rPr lang="en-US" altLang="ko-KR" sz="1600" dirty="0" smtClean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  <a:p>
              <a:pPr algn="ctr"/>
              <a:r>
                <a:rPr lang="en-US" altLang="ko-KR" sz="1600" dirty="0" smtClean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j </a:t>
              </a:r>
              <a:r>
                <a:rPr lang="en-US" altLang="ko-KR" sz="1600" dirty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</a:t>
              </a:r>
              <a:r>
                <a:rPr lang="en-US" altLang="ko-KR" sz="1600" dirty="0" err="1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random.randrange</a:t>
              </a:r>
              <a:r>
                <a:rPr lang="en-US" altLang="ko-KR" sz="1600" dirty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(0,9)</a:t>
              </a:r>
            </a:p>
            <a:p>
              <a:pPr algn="ctr"/>
              <a:r>
                <a:rPr lang="en-US" altLang="ko-KR" sz="1600" dirty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h = </a:t>
              </a:r>
              <a:r>
                <a:rPr lang="en-US" altLang="ko-KR" sz="1600" dirty="0" err="1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</a:t>
              </a:r>
              <a:r>
                <a:rPr lang="en-US" altLang="ko-KR" sz="1600" dirty="0">
                  <a:solidFill>
                    <a:schemeClr val="l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*10 + j</a:t>
              </a:r>
              <a:endParaRPr lang="ko-KR" altLang="en-US" sz="1600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4" name="꺾인 연결선 13"/>
          <p:cNvCxnSpPr>
            <a:stCxn id="2" idx="0"/>
            <a:endCxn id="10" idx="2"/>
          </p:cNvCxnSpPr>
          <p:nvPr/>
        </p:nvCxnSpPr>
        <p:spPr>
          <a:xfrm rot="16200000" flipV="1">
            <a:off x="2051086" y="2358770"/>
            <a:ext cx="352697" cy="808049"/>
          </a:xfrm>
          <a:prstGeom prst="bentConnector3">
            <a:avLst>
              <a:gd name="adj1" fmla="val 50000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타원 16"/>
          <p:cNvSpPr/>
          <p:nvPr/>
        </p:nvSpPr>
        <p:spPr>
          <a:xfrm>
            <a:off x="914048" y="5042263"/>
            <a:ext cx="3305256" cy="1005840"/>
          </a:xfrm>
          <a:prstGeom prst="ellipse">
            <a:avLst/>
          </a:prstGeom>
          <a:solidFill>
            <a:srgbClr val="4E566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= 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</a:t>
            </a:r>
          </a:p>
          <a:p>
            <a:pPr algn="ctr"/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Y, </a:t>
            </a: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8" name="꺾인 연결선 17"/>
          <p:cNvCxnSpPr>
            <a:stCxn id="2" idx="2"/>
            <a:endCxn id="17" idx="0"/>
          </p:cNvCxnSpPr>
          <p:nvPr/>
        </p:nvCxnSpPr>
        <p:spPr>
          <a:xfrm rot="5400000">
            <a:off x="2390061" y="4800866"/>
            <a:ext cx="418012" cy="64782"/>
          </a:xfrm>
          <a:prstGeom prst="bentConnector3">
            <a:avLst>
              <a:gd name="adj1" fmla="val 50000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타원 21"/>
          <p:cNvSpPr/>
          <p:nvPr/>
        </p:nvSpPr>
        <p:spPr>
          <a:xfrm>
            <a:off x="4545156" y="1580606"/>
            <a:ext cx="2600228" cy="1005840"/>
          </a:xfrm>
          <a:prstGeom prst="ellipse">
            <a:avLst/>
          </a:prstGeom>
          <a:solidFill>
            <a:srgbClr val="4E566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umber0~9(</a:t>
            </a:r>
            <a:r>
              <a:rPr lang="en-US" altLang="ko-KR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i,ratio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45156" y="2897888"/>
            <a:ext cx="2600227" cy="1005840"/>
          </a:xfrm>
          <a:prstGeom prst="ellipse">
            <a:avLst/>
          </a:prstGeom>
          <a:solidFill>
            <a:srgbClr val="4E566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umber0~9(</a:t>
            </a:r>
            <a:r>
              <a:rPr lang="en-US" altLang="ko-KR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i,ratio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꺾인 연결선 23"/>
          <p:cNvCxnSpPr>
            <a:stCxn id="17" idx="4"/>
            <a:endCxn id="22" idx="0"/>
          </p:cNvCxnSpPr>
          <p:nvPr/>
        </p:nvCxnSpPr>
        <p:spPr>
          <a:xfrm rot="5400000" flipH="1" flipV="1">
            <a:off x="1972224" y="2175058"/>
            <a:ext cx="4467497" cy="3278594"/>
          </a:xfrm>
          <a:prstGeom prst="bentConnector5">
            <a:avLst>
              <a:gd name="adj1" fmla="val -5117"/>
              <a:gd name="adj2" fmla="val 58563"/>
              <a:gd name="adj3" fmla="val 105117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직선 연결선 43"/>
          <p:cNvCxnSpPr>
            <a:stCxn id="22" idx="4"/>
            <a:endCxn id="23" idx="0"/>
          </p:cNvCxnSpPr>
          <p:nvPr/>
        </p:nvCxnSpPr>
        <p:spPr>
          <a:xfrm>
            <a:off x="5845270" y="2586446"/>
            <a:ext cx="0" cy="311442"/>
          </a:xfrm>
          <a:prstGeom prst="line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직사각형 44"/>
          <p:cNvSpPr/>
          <p:nvPr/>
        </p:nvSpPr>
        <p:spPr>
          <a:xfrm>
            <a:off x="4728741" y="4365393"/>
            <a:ext cx="3327129" cy="1179790"/>
          </a:xfrm>
          <a:prstGeom prst="rect">
            <a:avLst/>
          </a:prstGeom>
          <a:solidFill>
            <a:srgbClr val="4E566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Count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값과 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값에  따라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도수 변화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또는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함수에서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 값이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이거나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이면 종료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6" name="직선 연결선 45"/>
          <p:cNvCxnSpPr>
            <a:stCxn id="23" idx="4"/>
            <a:endCxn id="45" idx="0"/>
          </p:cNvCxnSpPr>
          <p:nvPr/>
        </p:nvCxnSpPr>
        <p:spPr>
          <a:xfrm>
            <a:off x="5845270" y="3903728"/>
            <a:ext cx="547036" cy="461665"/>
          </a:xfrm>
          <a:prstGeom prst="line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순서도: 판단 48"/>
          <p:cNvSpPr/>
          <p:nvPr/>
        </p:nvSpPr>
        <p:spPr>
          <a:xfrm>
            <a:off x="4728740" y="5747657"/>
            <a:ext cx="3801305" cy="718457"/>
          </a:xfrm>
          <a:prstGeom prst="flowChartDecision">
            <a:avLst/>
          </a:prstGeom>
          <a:solidFill>
            <a:srgbClr val="4E566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== 0 or X ==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</a:p>
          <a:p>
            <a:pPr algn="ctr"/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 count == 3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5" name="직선 연결선 74"/>
          <p:cNvCxnSpPr>
            <a:stCxn id="45" idx="2"/>
            <a:endCxn id="49" idx="0"/>
          </p:cNvCxnSpPr>
          <p:nvPr/>
        </p:nvCxnSpPr>
        <p:spPr>
          <a:xfrm>
            <a:off x="6392306" y="5545183"/>
            <a:ext cx="237087" cy="202474"/>
          </a:xfrm>
          <a:prstGeom prst="line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화살표 연결선 77"/>
          <p:cNvCxnSpPr>
            <a:stCxn id="49" idx="3"/>
            <a:endCxn id="90" idx="4"/>
          </p:cNvCxnSpPr>
          <p:nvPr/>
        </p:nvCxnSpPr>
        <p:spPr>
          <a:xfrm flipV="1">
            <a:off x="8530045" y="4216203"/>
            <a:ext cx="169915" cy="1890683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/>
          <p:cNvSpPr txBox="1"/>
          <p:nvPr/>
        </p:nvSpPr>
        <p:spPr>
          <a:xfrm>
            <a:off x="8581577" y="56981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850971" y="3591252"/>
            <a:ext cx="1697977" cy="624951"/>
          </a:xfrm>
          <a:prstGeom prst="ellipse">
            <a:avLst/>
          </a:prstGeom>
          <a:solidFill>
            <a:srgbClr val="4E566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elect()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2" name="꺾인 연결선 91"/>
          <p:cNvCxnSpPr>
            <a:stCxn id="2" idx="1"/>
            <a:endCxn id="49" idx="2"/>
          </p:cNvCxnSpPr>
          <p:nvPr/>
        </p:nvCxnSpPr>
        <p:spPr>
          <a:xfrm rot="10800000" flipH="1" flipV="1">
            <a:off x="899921" y="3781696"/>
            <a:ext cx="5729472" cy="2684417"/>
          </a:xfrm>
          <a:prstGeom prst="bentConnector4">
            <a:avLst>
              <a:gd name="adj1" fmla="val -3990"/>
              <a:gd name="adj2" fmla="val 108516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TextBox 94"/>
          <p:cNvSpPr txBox="1"/>
          <p:nvPr/>
        </p:nvSpPr>
        <p:spPr>
          <a:xfrm>
            <a:off x="5175790" y="62814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63"/>
            <a:ext cx="990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작동 원리 및 프로그램 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플로우차트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select2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883F5A7-3BE1-43B2-8395-598D0EFEFF0F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8300" y="2116176"/>
            <a:ext cx="4152900" cy="1669873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turtle.st()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image = "C:/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시력검사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/a.gif"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image2 = "C:/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시력검사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/white.gif"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screen =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turtle.Screen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9899" y="897277"/>
            <a:ext cx="1296307" cy="794787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순서도: 문서 1"/>
          <p:cNvSpPr/>
          <p:nvPr/>
        </p:nvSpPr>
        <p:spPr>
          <a:xfrm>
            <a:off x="368300" y="4365887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꺾인 연결선 10"/>
          <p:cNvCxnSpPr>
            <a:stCxn id="2" idx="0"/>
            <a:endCxn id="7" idx="2"/>
          </p:cNvCxnSpPr>
          <p:nvPr/>
        </p:nvCxnSpPr>
        <p:spPr>
          <a:xfrm rot="5400000" flipH="1" flipV="1">
            <a:off x="1729268" y="3650405"/>
            <a:ext cx="579838" cy="851126"/>
          </a:xfrm>
          <a:prstGeom prst="bentConnector3">
            <a:avLst>
              <a:gd name="adj1" fmla="val 50000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꺾인 연결선 11"/>
          <p:cNvCxnSpPr>
            <a:stCxn id="7" idx="0"/>
            <a:endCxn id="10" idx="4"/>
          </p:cNvCxnSpPr>
          <p:nvPr/>
        </p:nvCxnSpPr>
        <p:spPr>
          <a:xfrm rot="16200000" flipV="1">
            <a:off x="1569346" y="1240771"/>
            <a:ext cx="424112" cy="1326697"/>
          </a:xfrm>
          <a:prstGeom prst="bentConnector3">
            <a:avLst>
              <a:gd name="adj1" fmla="val 50000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다이아몬드 16"/>
          <p:cNvSpPr/>
          <p:nvPr/>
        </p:nvSpPr>
        <p:spPr>
          <a:xfrm>
            <a:off x="4953000" y="757416"/>
            <a:ext cx="1676400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= 3246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8" name="꺾인 연결선 17"/>
          <p:cNvCxnSpPr>
            <a:stCxn id="2" idx="2"/>
            <a:endCxn id="17" idx="1"/>
          </p:cNvCxnSpPr>
          <p:nvPr/>
        </p:nvCxnSpPr>
        <p:spPr>
          <a:xfrm rot="5400000" flipH="1" flipV="1">
            <a:off x="1378469" y="1364315"/>
            <a:ext cx="3789685" cy="3359376"/>
          </a:xfrm>
          <a:prstGeom prst="bentConnector4">
            <a:avLst>
              <a:gd name="adj1" fmla="val -2011"/>
              <a:gd name="adj2" fmla="val 91298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다이아몬드 27"/>
          <p:cNvSpPr/>
          <p:nvPr/>
        </p:nvSpPr>
        <p:spPr>
          <a:xfrm>
            <a:off x="4953000" y="1837042"/>
            <a:ext cx="1676400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= 3240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4953000" y="2951112"/>
            <a:ext cx="1676400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= 1246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다이아몬드 29"/>
          <p:cNvSpPr/>
          <p:nvPr/>
        </p:nvSpPr>
        <p:spPr>
          <a:xfrm>
            <a:off x="4953000" y="3974143"/>
            <a:ext cx="1676400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= 1240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3" name="직선 화살표 연결선 32"/>
          <p:cNvCxnSpPr>
            <a:stCxn id="17" idx="2"/>
            <a:endCxn id="28" idx="0"/>
          </p:cNvCxnSpPr>
          <p:nvPr/>
        </p:nvCxnSpPr>
        <p:spPr>
          <a:xfrm>
            <a:off x="5791200" y="1540903"/>
            <a:ext cx="0" cy="296139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화살표 연결선 35"/>
          <p:cNvCxnSpPr>
            <a:stCxn id="28" idx="2"/>
            <a:endCxn id="29" idx="0"/>
          </p:cNvCxnSpPr>
          <p:nvPr/>
        </p:nvCxnSpPr>
        <p:spPr>
          <a:xfrm>
            <a:off x="5791200" y="2620529"/>
            <a:ext cx="0" cy="330583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화살표 연결선 38"/>
          <p:cNvCxnSpPr>
            <a:stCxn id="29" idx="2"/>
            <a:endCxn id="30" idx="0"/>
          </p:cNvCxnSpPr>
          <p:nvPr/>
        </p:nvCxnSpPr>
        <p:spPr>
          <a:xfrm>
            <a:off x="5791200" y="3734599"/>
            <a:ext cx="0" cy="239544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화살표 연결선 41"/>
          <p:cNvCxnSpPr>
            <a:stCxn id="17" idx="3"/>
            <a:endCxn id="57" idx="1"/>
          </p:cNvCxnSpPr>
          <p:nvPr/>
        </p:nvCxnSpPr>
        <p:spPr>
          <a:xfrm>
            <a:off x="6629400" y="1149160"/>
            <a:ext cx="381000" cy="4076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화살표 연결선 44"/>
          <p:cNvCxnSpPr>
            <a:stCxn id="28" idx="3"/>
            <a:endCxn id="59" idx="1"/>
          </p:cNvCxnSpPr>
          <p:nvPr/>
        </p:nvCxnSpPr>
        <p:spPr>
          <a:xfrm>
            <a:off x="6629400" y="2228786"/>
            <a:ext cx="381000" cy="951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화살표 연결선 47"/>
          <p:cNvCxnSpPr>
            <a:stCxn id="29" idx="3"/>
            <a:endCxn id="61" idx="1"/>
          </p:cNvCxnSpPr>
          <p:nvPr/>
        </p:nvCxnSpPr>
        <p:spPr>
          <a:xfrm flipV="1">
            <a:off x="6629400" y="3332578"/>
            <a:ext cx="381000" cy="10278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화살표 연결선 50"/>
          <p:cNvCxnSpPr>
            <a:stCxn id="30" idx="3"/>
            <a:endCxn id="65" idx="1"/>
          </p:cNvCxnSpPr>
          <p:nvPr/>
        </p:nvCxnSpPr>
        <p:spPr>
          <a:xfrm flipV="1">
            <a:off x="6629400" y="4365157"/>
            <a:ext cx="381000" cy="730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화살표 연결선 53"/>
          <p:cNvCxnSpPr>
            <a:stCxn id="30" idx="2"/>
            <a:endCxn id="67" idx="0"/>
          </p:cNvCxnSpPr>
          <p:nvPr/>
        </p:nvCxnSpPr>
        <p:spPr>
          <a:xfrm>
            <a:off x="5791200" y="4757630"/>
            <a:ext cx="6124" cy="420552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순서도: 문서 56"/>
          <p:cNvSpPr/>
          <p:nvPr/>
        </p:nvSpPr>
        <p:spPr>
          <a:xfrm>
            <a:off x="7010400" y="846477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난시 근시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전문가 상담 필요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순서도: 문서 58"/>
          <p:cNvSpPr/>
          <p:nvPr/>
        </p:nvSpPr>
        <p:spPr>
          <a:xfrm>
            <a:off x="7010400" y="1922978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난시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전문가 상담 필요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순서도: 문서 60"/>
          <p:cNvSpPr/>
          <p:nvPr/>
        </p:nvSpPr>
        <p:spPr>
          <a:xfrm>
            <a:off x="7010400" y="3025819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근시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전문가 상담 필요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순서도: 문서 64"/>
          <p:cNvSpPr/>
          <p:nvPr/>
        </p:nvSpPr>
        <p:spPr>
          <a:xfrm>
            <a:off x="7010400" y="4058398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정상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순서도: 문서 66"/>
          <p:cNvSpPr/>
          <p:nvPr/>
        </p:nvSpPr>
        <p:spPr>
          <a:xfrm>
            <a:off x="4572000" y="5178182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측정이 불가능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42100" y="30140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41040" y="8463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54630" y="405034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41040" y="19132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7324" y="14599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91200" y="26006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1200" y="36637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91200" y="47576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0" name="꺾인 연결선 79"/>
          <p:cNvCxnSpPr>
            <a:endCxn id="57" idx="3"/>
          </p:cNvCxnSpPr>
          <p:nvPr/>
        </p:nvCxnSpPr>
        <p:spPr>
          <a:xfrm flipV="1">
            <a:off x="2933700" y="1153236"/>
            <a:ext cx="6527348" cy="5031664"/>
          </a:xfrm>
          <a:prstGeom prst="bentConnector3">
            <a:avLst>
              <a:gd name="adj1" fmla="val 103502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꺾인 연결선 82"/>
          <p:cNvCxnSpPr>
            <a:endCxn id="59" idx="3"/>
          </p:cNvCxnSpPr>
          <p:nvPr/>
        </p:nvCxnSpPr>
        <p:spPr>
          <a:xfrm flipV="1">
            <a:off x="2818948" y="2229737"/>
            <a:ext cx="6642100" cy="3955163"/>
          </a:xfrm>
          <a:prstGeom prst="bentConnector3">
            <a:avLst>
              <a:gd name="adj1" fmla="val 103442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꺾인 연결선 85"/>
          <p:cNvCxnSpPr>
            <a:stCxn id="98" idx="3"/>
            <a:endCxn id="61" idx="3"/>
          </p:cNvCxnSpPr>
          <p:nvPr/>
        </p:nvCxnSpPr>
        <p:spPr>
          <a:xfrm flipV="1">
            <a:off x="3069771" y="3332578"/>
            <a:ext cx="6391277" cy="2862362"/>
          </a:xfrm>
          <a:prstGeom prst="bentConnector3">
            <a:avLst>
              <a:gd name="adj1" fmla="val 103577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꺾인 연결선 88"/>
          <p:cNvCxnSpPr>
            <a:endCxn id="65" idx="3"/>
          </p:cNvCxnSpPr>
          <p:nvPr/>
        </p:nvCxnSpPr>
        <p:spPr>
          <a:xfrm flipV="1">
            <a:off x="3553097" y="4365157"/>
            <a:ext cx="5907951" cy="1819743"/>
          </a:xfrm>
          <a:prstGeom prst="bentConnector3">
            <a:avLst>
              <a:gd name="adj1" fmla="val 103869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꺾인 연결선 91"/>
          <p:cNvCxnSpPr>
            <a:endCxn id="67" idx="2"/>
          </p:cNvCxnSpPr>
          <p:nvPr/>
        </p:nvCxnSpPr>
        <p:spPr>
          <a:xfrm flipV="1">
            <a:off x="3789363" y="5751140"/>
            <a:ext cx="2007961" cy="433760"/>
          </a:xfrm>
          <a:prstGeom prst="bentConnector2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순서도: 문서 97"/>
          <p:cNvSpPr/>
          <p:nvPr/>
        </p:nvSpPr>
        <p:spPr>
          <a:xfrm>
            <a:off x="368299" y="5888181"/>
            <a:ext cx="2701472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turtle.ht()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778260" y="5142738"/>
            <a:ext cx="1549673" cy="794787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select()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1" name="꺾인 연결선 100"/>
          <p:cNvCxnSpPr>
            <a:stCxn id="98" idx="0"/>
            <a:endCxn id="100" idx="2"/>
          </p:cNvCxnSpPr>
          <p:nvPr/>
        </p:nvCxnSpPr>
        <p:spPr>
          <a:xfrm rot="5400000" flipH="1" flipV="1">
            <a:off x="2074623" y="5184545"/>
            <a:ext cx="348049" cy="1059225"/>
          </a:xfrm>
          <a:prstGeom prst="bentConnector2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487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63"/>
            <a:ext cx="990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작동 원리 및 프로그램 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플로우차트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select3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883F5A7-3BE1-43B2-8395-598D0EFEFF0F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8300" y="2116177"/>
            <a:ext cx="4152900" cy="1325886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turtle.st()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image = "C:/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시력검사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/file.gif"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screen =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turtle.Screen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(image)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9899" y="897277"/>
            <a:ext cx="1296307" cy="794787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꺾인 연결선 10"/>
          <p:cNvCxnSpPr>
            <a:stCxn id="62" idx="0"/>
            <a:endCxn id="63" idx="1"/>
          </p:cNvCxnSpPr>
          <p:nvPr/>
        </p:nvCxnSpPr>
        <p:spPr>
          <a:xfrm rot="5400000" flipH="1" flipV="1">
            <a:off x="1436631" y="3948003"/>
            <a:ext cx="332056" cy="241957"/>
          </a:xfrm>
          <a:prstGeom prst="bentConnector2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꺾인 연결선 11"/>
          <p:cNvCxnSpPr>
            <a:stCxn id="7" idx="0"/>
            <a:endCxn id="10" idx="4"/>
          </p:cNvCxnSpPr>
          <p:nvPr/>
        </p:nvCxnSpPr>
        <p:spPr>
          <a:xfrm rot="16200000" flipV="1">
            <a:off x="1569346" y="1240772"/>
            <a:ext cx="424113" cy="1326697"/>
          </a:xfrm>
          <a:prstGeom prst="bentConnector3">
            <a:avLst>
              <a:gd name="adj1" fmla="val 50000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다이아몬드 16"/>
          <p:cNvSpPr/>
          <p:nvPr/>
        </p:nvSpPr>
        <p:spPr>
          <a:xfrm>
            <a:off x="4793343" y="757416"/>
            <a:ext cx="2026558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</a:t>
            </a:r>
          </a:p>
          <a:p>
            <a:pPr algn="ctr"/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1 or 3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8" name="꺾인 연결선 17"/>
          <p:cNvCxnSpPr>
            <a:stCxn id="62" idx="4"/>
            <a:endCxn id="17" idx="1"/>
          </p:cNvCxnSpPr>
          <p:nvPr/>
        </p:nvCxnSpPr>
        <p:spPr>
          <a:xfrm rot="5400000" flipH="1" flipV="1">
            <a:off x="1197194" y="1433647"/>
            <a:ext cx="3880636" cy="3311662"/>
          </a:xfrm>
          <a:prstGeom prst="bentConnector4">
            <a:avLst>
              <a:gd name="adj1" fmla="val -5891"/>
              <a:gd name="adj2" fmla="val 95546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다이아몬드 27"/>
          <p:cNvSpPr/>
          <p:nvPr/>
        </p:nvSpPr>
        <p:spPr>
          <a:xfrm>
            <a:off x="4966648" y="1837042"/>
            <a:ext cx="1676400" cy="783487"/>
          </a:xfrm>
          <a:prstGeom prst="diamond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answer = 2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3" name="직선 화살표 연결선 32"/>
          <p:cNvCxnSpPr>
            <a:stCxn id="17" idx="2"/>
            <a:endCxn id="28" idx="0"/>
          </p:cNvCxnSpPr>
          <p:nvPr/>
        </p:nvCxnSpPr>
        <p:spPr>
          <a:xfrm flipH="1">
            <a:off x="5804848" y="1540903"/>
            <a:ext cx="1774" cy="296139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화살표 연결선 35"/>
          <p:cNvCxnSpPr>
            <a:stCxn id="28" idx="2"/>
            <a:endCxn id="94" idx="0"/>
          </p:cNvCxnSpPr>
          <p:nvPr/>
        </p:nvCxnSpPr>
        <p:spPr>
          <a:xfrm>
            <a:off x="5804848" y="2620529"/>
            <a:ext cx="4746" cy="435021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화살표 연결선 41"/>
          <p:cNvCxnSpPr>
            <a:stCxn id="17" idx="3"/>
            <a:endCxn id="57" idx="1"/>
          </p:cNvCxnSpPr>
          <p:nvPr/>
        </p:nvCxnSpPr>
        <p:spPr>
          <a:xfrm>
            <a:off x="6819901" y="1149160"/>
            <a:ext cx="190499" cy="4076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화살표 연결선 44"/>
          <p:cNvCxnSpPr>
            <a:stCxn id="28" idx="3"/>
            <a:endCxn id="59" idx="1"/>
          </p:cNvCxnSpPr>
          <p:nvPr/>
        </p:nvCxnSpPr>
        <p:spPr>
          <a:xfrm>
            <a:off x="6643048" y="2228786"/>
            <a:ext cx="367352" cy="951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순서도: 문서 56"/>
          <p:cNvSpPr/>
          <p:nvPr/>
        </p:nvSpPr>
        <p:spPr>
          <a:xfrm>
            <a:off x="7010400" y="846477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노안 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순서도: 문서 58"/>
          <p:cNvSpPr/>
          <p:nvPr/>
        </p:nvSpPr>
        <p:spPr>
          <a:xfrm>
            <a:off x="7010400" y="1922978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전문가 상담 필요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41040" y="8463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41040" y="19132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7324" y="14599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91200" y="26006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l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</a:t>
            </a:r>
            <a:endParaRPr lang="ko-KR" altLang="en-US" sz="2400" dirty="0">
              <a:solidFill>
                <a:schemeClr val="l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0" name="꺾인 연결선 79"/>
          <p:cNvCxnSpPr>
            <a:stCxn id="93" idx="2"/>
            <a:endCxn id="57" idx="3"/>
          </p:cNvCxnSpPr>
          <p:nvPr/>
        </p:nvCxnSpPr>
        <p:spPr>
          <a:xfrm rot="5400000" flipH="1" flipV="1">
            <a:off x="6040009" y="2209725"/>
            <a:ext cx="4477528" cy="2364549"/>
          </a:xfrm>
          <a:prstGeom prst="bentConnector4">
            <a:avLst>
              <a:gd name="adj1" fmla="val -5105"/>
              <a:gd name="adj2" fmla="val 109668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꺾인 연결선 82"/>
          <p:cNvCxnSpPr>
            <a:stCxn id="93" idx="2"/>
            <a:endCxn id="59" idx="3"/>
          </p:cNvCxnSpPr>
          <p:nvPr/>
        </p:nvCxnSpPr>
        <p:spPr>
          <a:xfrm rot="5400000" flipH="1" flipV="1">
            <a:off x="6578259" y="2747976"/>
            <a:ext cx="3401027" cy="2364549"/>
          </a:xfrm>
          <a:prstGeom prst="bentConnector4">
            <a:avLst>
              <a:gd name="adj1" fmla="val -6721"/>
              <a:gd name="adj2" fmla="val 109668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꺾인 연결선 54"/>
          <p:cNvCxnSpPr>
            <a:stCxn id="63" idx="0"/>
            <a:endCxn id="7" idx="2"/>
          </p:cNvCxnSpPr>
          <p:nvPr/>
        </p:nvCxnSpPr>
        <p:spPr>
          <a:xfrm rot="16200000" flipV="1">
            <a:off x="2619791" y="3267023"/>
            <a:ext cx="154131" cy="504212"/>
          </a:xfrm>
          <a:prstGeom prst="bentConnector3">
            <a:avLst>
              <a:gd name="adj1" fmla="val 50000"/>
            </a:avLst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타원 61"/>
          <p:cNvSpPr/>
          <p:nvPr/>
        </p:nvSpPr>
        <p:spPr>
          <a:xfrm>
            <a:off x="266505" y="4235009"/>
            <a:ext cx="2430351" cy="794787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Test3select()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순서도: 문서 62"/>
          <p:cNvSpPr/>
          <p:nvPr/>
        </p:nvSpPr>
        <p:spPr>
          <a:xfrm>
            <a:off x="1723638" y="3596194"/>
            <a:ext cx="2450648" cy="613518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20049" y="3900771"/>
            <a:ext cx="4152900" cy="1729993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image2 = "C:/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시력검사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/white.gif"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screen =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turtle.Screen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screen.addshape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turtle.shape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(image2)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turtle.ht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4" name="순서도: 문서 93"/>
          <p:cNvSpPr/>
          <p:nvPr/>
        </p:nvSpPr>
        <p:spPr>
          <a:xfrm>
            <a:off x="5431813" y="3055550"/>
            <a:ext cx="755561" cy="540644"/>
          </a:xfrm>
          <a:prstGeom prst="flowChartDocumen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재입력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861217" y="2929004"/>
            <a:ext cx="2430351" cy="794787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Test3select()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3" name="직선 화살표 연결선 102"/>
          <p:cNvCxnSpPr>
            <a:stCxn id="94" idx="3"/>
            <a:endCxn id="102" idx="2"/>
          </p:cNvCxnSpPr>
          <p:nvPr/>
        </p:nvCxnSpPr>
        <p:spPr>
          <a:xfrm>
            <a:off x="6187374" y="3325872"/>
            <a:ext cx="673843" cy="526"/>
          </a:xfrm>
          <a:prstGeom prst="straightConnector1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꺾인 연결선 108"/>
          <p:cNvCxnSpPr>
            <a:stCxn id="112" idx="0"/>
            <a:endCxn id="93" idx="1"/>
          </p:cNvCxnSpPr>
          <p:nvPr/>
        </p:nvCxnSpPr>
        <p:spPr>
          <a:xfrm rot="5400000" flipH="1" flipV="1">
            <a:off x="4410155" y="5173275"/>
            <a:ext cx="1017400" cy="202387"/>
          </a:xfrm>
          <a:prstGeom prst="bentConnector2">
            <a:avLst/>
          </a:prstGeom>
          <a:solidFill>
            <a:srgbClr val="E7535F"/>
          </a:solidFill>
          <a:ln>
            <a:solidFill>
              <a:srgbClr val="E75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타원 111"/>
          <p:cNvSpPr/>
          <p:nvPr/>
        </p:nvSpPr>
        <p:spPr>
          <a:xfrm>
            <a:off x="4012444" y="5783168"/>
            <a:ext cx="1610436" cy="794787"/>
          </a:xfrm>
          <a:prstGeom prst="ellipse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select()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525"/>
            <a:ext cx="9906000" cy="6858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68300" y="0"/>
            <a:ext cx="0" cy="50089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8299" y="234196"/>
            <a:ext cx="4584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진행 순서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5" r="4865"/>
          <a:stretch/>
        </p:blipFill>
        <p:spPr>
          <a:xfrm>
            <a:off x="1" y="2977857"/>
            <a:ext cx="9906000" cy="902286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634578" y="2410883"/>
            <a:ext cx="8636845" cy="1839384"/>
            <a:chOff x="838200" y="2465468"/>
            <a:chExt cx="8124235" cy="1730214"/>
          </a:xfrm>
        </p:grpSpPr>
        <p:sp>
          <p:nvSpPr>
            <p:cNvPr id="2" name="타원 1"/>
            <p:cNvSpPr/>
            <p:nvPr/>
          </p:nvSpPr>
          <p:spPr>
            <a:xfrm>
              <a:off x="838200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436705" y="2465468"/>
              <a:ext cx="1730213" cy="1730214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035210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633715" y="2465468"/>
              <a:ext cx="1730213" cy="1730214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232222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5400000">
              <a:off x="2460702" y="3289718"/>
              <a:ext cx="149452" cy="81714"/>
            </a:xfrm>
            <a:prstGeom prst="triangl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4056583" y="3289718"/>
              <a:ext cx="149452" cy="81714"/>
            </a:xfrm>
            <a:prstGeom prst="triangl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5652464" y="3289718"/>
              <a:ext cx="149452" cy="81714"/>
            </a:xfrm>
            <a:prstGeom prst="triangl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248345" y="3289718"/>
              <a:ext cx="149452" cy="81714"/>
            </a:xfrm>
            <a:prstGeom prst="triangl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940180" y="2610808"/>
              <a:ext cx="1526258" cy="1269757"/>
              <a:chOff x="940180" y="2610808"/>
              <a:chExt cx="1526258" cy="126975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23448" y="2610808"/>
                <a:ext cx="559719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Part1.</a:t>
                </a:r>
                <a:endParaRPr lang="ko-KR" altLang="en-US" sz="1100" u="sng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68829" y="3017758"/>
                <a:ext cx="1468960" cy="434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주의사항 확인 및 </a:t>
                </a:r>
                <a:endPara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 기본정보입력</a:t>
                </a:r>
                <a:endParaRPr lang="ko-KR" altLang="en-US" sz="1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40180" y="3533153"/>
                <a:ext cx="1526258" cy="347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주의사항 소개 후 </a:t>
                </a:r>
                <a:endParaRPr lang="en-US" altLang="ko-KR" sz="9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간단한 사용자 기본정보 저장</a:t>
                </a:r>
                <a:endParaRPr lang="ko-KR" altLang="en-US" sz="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590708" y="2610808"/>
              <a:ext cx="1422216" cy="1139477"/>
              <a:chOff x="992203" y="2610808"/>
              <a:chExt cx="1422216" cy="113947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410630" y="2610808"/>
                <a:ext cx="585352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Part2.</a:t>
                </a:r>
                <a:endParaRPr lang="ko-KR" altLang="en-US" sz="1100" u="sng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110246" y="2881010"/>
                <a:ext cx="1223178" cy="60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</a:t>
                </a:r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도수검사</a:t>
                </a:r>
                <a:endPara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en-US" altLang="ko-KR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2.</a:t>
                </a:r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근시 난시 검사</a:t>
                </a:r>
                <a:endPara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en-US" altLang="ko-KR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3.</a:t>
                </a:r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노안검사</a:t>
                </a:r>
                <a:endParaRPr lang="ko-KR" altLang="en-US" sz="1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992203" y="3533153"/>
                <a:ext cx="1422216" cy="217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사용자가 원하는 검사 선택</a:t>
                </a:r>
                <a:endParaRPr lang="ko-KR" altLang="en-US" sz="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4305773" y="2610808"/>
              <a:ext cx="1189088" cy="1269757"/>
              <a:chOff x="1108762" y="2610808"/>
              <a:chExt cx="1189088" cy="126975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409876" y="2610808"/>
                <a:ext cx="586860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Part3.</a:t>
                </a:r>
                <a:endParaRPr lang="ko-KR" altLang="en-US" sz="1100" u="sng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127907" y="3017758"/>
                <a:ext cx="1150802" cy="26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</a:t>
                </a:r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도수검사 진행</a:t>
                </a:r>
                <a:endParaRPr lang="ko-KR" altLang="en-US" sz="1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13585" y="3533153"/>
                <a:ext cx="1179449" cy="347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사용자의 시력확인과 </a:t>
                </a:r>
                <a:endParaRPr lang="en-US" altLang="ko-KR" sz="9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검사 후 피드백 제공</a:t>
                </a:r>
                <a:endParaRPr lang="ko-KR" altLang="en-US" sz="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5725139" y="2610808"/>
              <a:ext cx="1547369" cy="1269757"/>
              <a:chOff x="929622" y="2610808"/>
              <a:chExt cx="1547369" cy="126975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404598" y="2610808"/>
                <a:ext cx="597415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Part4.</a:t>
                </a:r>
                <a:endParaRPr lang="ko-KR" altLang="en-US" sz="1100" u="sng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929622" y="3017758"/>
                <a:ext cx="1547369" cy="26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2.</a:t>
                </a:r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근시 난시 검사 진행</a:t>
                </a:r>
                <a:endParaRPr lang="ko-KR" altLang="en-US" sz="1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40179" y="3533153"/>
                <a:ext cx="1526259" cy="347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사용자의 근시 난시 해당여부</a:t>
                </a:r>
                <a:endParaRPr lang="en-US" altLang="ko-KR" sz="9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확인 후 해당 시 피드백 제공</a:t>
                </a:r>
                <a:endParaRPr lang="ko-KR" altLang="en-US" sz="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7247496" y="2610808"/>
              <a:ext cx="1699663" cy="1269757"/>
              <a:chOff x="853474" y="2610808"/>
              <a:chExt cx="1699663" cy="126975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407614" y="2610808"/>
                <a:ext cx="591384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Part5.</a:t>
                </a:r>
                <a:endParaRPr lang="ko-KR" altLang="en-US" sz="1100" u="sng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090212" y="3017758"/>
                <a:ext cx="1226194" cy="26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3.</a:t>
                </a:r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노안 검사 진행</a:t>
                </a:r>
                <a:endParaRPr lang="ko-KR" altLang="en-US" sz="1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853474" y="3533153"/>
                <a:ext cx="1699663" cy="347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사용자의 노안 해당여부 확인 후</a:t>
                </a:r>
                <a:endParaRPr lang="en-US" altLang="ko-KR" sz="9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해당 시 피드백 제공</a:t>
                </a: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1D505695-3DD3-4F76-93EA-DC1BEB76944A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883F5A7-3BE1-43B2-8395-598D0EFEFF0F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5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" y="0"/>
            <a:ext cx="990600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60635" y="2553824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ko-KR" altLang="en-US" sz="3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2DDC0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96B6919-32B6-4480-A900-D0034FC0958E}"/>
              </a:ext>
            </a:extLst>
          </p:cNvPr>
          <p:cNvSpPr/>
          <p:nvPr/>
        </p:nvSpPr>
        <p:spPr>
          <a:xfrm>
            <a:off x="11" y="0"/>
            <a:ext cx="1819164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8300" y="117098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60501AB-D0F9-4DD5-94E5-4BD10B79B1B8}"/>
              </a:ext>
            </a:extLst>
          </p:cNvPr>
          <p:cNvGrpSpPr/>
          <p:nvPr/>
        </p:nvGrpSpPr>
        <p:grpSpPr>
          <a:xfrm>
            <a:off x="770125" y="1082311"/>
            <a:ext cx="2874670" cy="830997"/>
            <a:chOff x="465235" y="1091632"/>
            <a:chExt cx="2874670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0661144-555D-4FB6-866F-4F9000B27C0E}"/>
                </a:ext>
              </a:extLst>
            </p:cNvPr>
            <p:cNvSpPr/>
            <p:nvPr/>
          </p:nvSpPr>
          <p:spPr>
            <a:xfrm>
              <a:off x="909594" y="1651773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84792BE-60C1-4675-82BC-DBB02A777FF5}"/>
                </a:ext>
              </a:extLst>
            </p:cNvPr>
            <p:cNvSpPr txBox="1"/>
            <p:nvPr/>
          </p:nvSpPr>
          <p:spPr>
            <a:xfrm>
              <a:off x="1077969" y="1290528"/>
              <a:ext cx="226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조원 소개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8C5B031-F6E7-4EFA-9A30-1FD1EAE7FFD5}"/>
                </a:ext>
              </a:extLst>
            </p:cNvPr>
            <p:cNvSpPr txBox="1"/>
            <p:nvPr/>
          </p:nvSpPr>
          <p:spPr>
            <a:xfrm>
              <a:off x="465235" y="1091632"/>
              <a:ext cx="4459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3E23C7E9-AD18-44E8-A67B-EAA3B8AF363E}"/>
              </a:ext>
            </a:extLst>
          </p:cNvPr>
          <p:cNvGrpSpPr/>
          <p:nvPr/>
        </p:nvGrpSpPr>
        <p:grpSpPr>
          <a:xfrm>
            <a:off x="770125" y="2163696"/>
            <a:ext cx="2874670" cy="830997"/>
            <a:chOff x="465235" y="2004611"/>
            <a:chExt cx="2874670" cy="83099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819F50B-8E00-4249-8C6F-C909F43D003B}"/>
                </a:ext>
              </a:extLst>
            </p:cNvPr>
            <p:cNvSpPr/>
            <p:nvPr/>
          </p:nvSpPr>
          <p:spPr>
            <a:xfrm>
              <a:off x="909594" y="2564752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C1CF3D1-77F0-448B-A2D8-264A1C1126CA}"/>
                </a:ext>
              </a:extLst>
            </p:cNvPr>
            <p:cNvSpPr txBox="1"/>
            <p:nvPr/>
          </p:nvSpPr>
          <p:spPr>
            <a:xfrm>
              <a:off x="1077969" y="2203507"/>
              <a:ext cx="226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설명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1B9A59C-AD02-4BF5-A6F6-2902D011450A}"/>
                </a:ext>
              </a:extLst>
            </p:cNvPr>
            <p:cNvSpPr txBox="1"/>
            <p:nvPr/>
          </p:nvSpPr>
          <p:spPr>
            <a:xfrm>
              <a:off x="465235" y="2004611"/>
              <a:ext cx="558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8EE27BB2-7ABB-43CB-B12C-F3DB9880F83E}"/>
              </a:ext>
            </a:extLst>
          </p:cNvPr>
          <p:cNvGrpSpPr/>
          <p:nvPr/>
        </p:nvGrpSpPr>
        <p:grpSpPr>
          <a:xfrm>
            <a:off x="766197" y="3245081"/>
            <a:ext cx="3384889" cy="830997"/>
            <a:chOff x="465235" y="2934084"/>
            <a:chExt cx="3384889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5F9A10F5-5064-4831-B677-60065780D263}"/>
                </a:ext>
              </a:extLst>
            </p:cNvPr>
            <p:cNvSpPr/>
            <p:nvPr/>
          </p:nvSpPr>
          <p:spPr>
            <a:xfrm>
              <a:off x="909594" y="3494225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8ADC2A9-6282-46FD-831F-B3D10120ED26}"/>
                </a:ext>
              </a:extLst>
            </p:cNvPr>
            <p:cNvSpPr txBox="1"/>
            <p:nvPr/>
          </p:nvSpPr>
          <p:spPr>
            <a:xfrm>
              <a:off x="1077968" y="3132980"/>
              <a:ext cx="2772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굴절률 계산 원리</a:t>
              </a:r>
              <a:endPara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97329F0-1139-416B-8FEB-68F9F1E23DAF}"/>
                </a:ext>
              </a:extLst>
            </p:cNvPr>
            <p:cNvSpPr txBox="1"/>
            <p:nvPr/>
          </p:nvSpPr>
          <p:spPr>
            <a:xfrm>
              <a:off x="465235" y="2934084"/>
              <a:ext cx="5725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9F73EBD-1FB1-47F0-A7DF-06DDC1A0C57F}"/>
              </a:ext>
            </a:extLst>
          </p:cNvPr>
          <p:cNvGrpSpPr/>
          <p:nvPr/>
        </p:nvGrpSpPr>
        <p:grpSpPr>
          <a:xfrm>
            <a:off x="766197" y="5407849"/>
            <a:ext cx="3762260" cy="830997"/>
            <a:chOff x="529471" y="5368576"/>
            <a:chExt cx="3762260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C8859AC-2C41-42A7-BA34-5F797436871C}"/>
                </a:ext>
              </a:extLst>
            </p:cNvPr>
            <p:cNvSpPr/>
            <p:nvPr/>
          </p:nvSpPr>
          <p:spPr>
            <a:xfrm>
              <a:off x="973830" y="5928717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8B2059D-2663-4EF2-89FA-9C89EA2480F1}"/>
                </a:ext>
              </a:extLst>
            </p:cNvPr>
            <p:cNvSpPr txBox="1"/>
            <p:nvPr/>
          </p:nvSpPr>
          <p:spPr>
            <a:xfrm>
              <a:off x="1142205" y="5567472"/>
              <a:ext cx="3149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순서도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106375B-A5BA-4CF9-96D7-8A75418AE381}"/>
                </a:ext>
              </a:extLst>
            </p:cNvPr>
            <p:cNvSpPr txBox="1"/>
            <p:nvPr/>
          </p:nvSpPr>
          <p:spPr>
            <a:xfrm>
              <a:off x="529471" y="5368576"/>
              <a:ext cx="5886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AE351E2-6442-41B9-B338-339E3082CE4B}"/>
              </a:ext>
            </a:extLst>
          </p:cNvPr>
          <p:cNvGrpSpPr/>
          <p:nvPr/>
        </p:nvGrpSpPr>
        <p:grpSpPr>
          <a:xfrm>
            <a:off x="766232" y="4326466"/>
            <a:ext cx="3499257" cy="830997"/>
            <a:chOff x="413989" y="4191245"/>
            <a:chExt cx="349925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2EF69BFE-72D4-4CA3-97F4-7A911B935FB5}"/>
                </a:ext>
              </a:extLst>
            </p:cNvPr>
            <p:cNvSpPr/>
            <p:nvPr/>
          </p:nvSpPr>
          <p:spPr>
            <a:xfrm>
              <a:off x="858348" y="4751386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AA77486-B87C-4BFA-A78E-D1E5EEDDCD23}"/>
                </a:ext>
              </a:extLst>
            </p:cNvPr>
            <p:cNvSpPr txBox="1"/>
            <p:nvPr/>
          </p:nvSpPr>
          <p:spPr>
            <a:xfrm>
              <a:off x="1026722" y="4390141"/>
              <a:ext cx="288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코드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0A8637F-A9F2-4EFF-99F9-855E148AC63E}"/>
                </a:ext>
              </a:extLst>
            </p:cNvPr>
            <p:cNvSpPr txBox="1"/>
            <p:nvPr/>
          </p:nvSpPr>
          <p:spPr>
            <a:xfrm>
              <a:off x="413989" y="4191245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BA32B3FD-6422-459A-8A0F-D8DD9C41EF10}"/>
              </a:ext>
            </a:extLst>
          </p:cNvPr>
          <p:cNvGrpSpPr/>
          <p:nvPr/>
        </p:nvGrpSpPr>
        <p:grpSpPr>
          <a:xfrm>
            <a:off x="5334014" y="1056254"/>
            <a:ext cx="3389072" cy="830997"/>
            <a:chOff x="5334014" y="1654975"/>
            <a:chExt cx="3389072" cy="83099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6463CAD-8A54-4C3B-8517-D753582FC2A2}"/>
                </a:ext>
              </a:extLst>
            </p:cNvPr>
            <p:cNvSpPr/>
            <p:nvPr/>
          </p:nvSpPr>
          <p:spPr>
            <a:xfrm>
              <a:off x="5778373" y="2215116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7E23C85-7086-48EC-AF74-7D052431BCAC}"/>
                </a:ext>
              </a:extLst>
            </p:cNvPr>
            <p:cNvSpPr txBox="1"/>
            <p:nvPr/>
          </p:nvSpPr>
          <p:spPr>
            <a:xfrm>
              <a:off x="5946748" y="1853871"/>
              <a:ext cx="277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진행 순서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CECE49C-1404-4DEE-B380-8BCFB53FC3C7}"/>
                </a:ext>
              </a:extLst>
            </p:cNvPr>
            <p:cNvSpPr txBox="1"/>
            <p:nvPr/>
          </p:nvSpPr>
          <p:spPr>
            <a:xfrm>
              <a:off x="5334014" y="1654975"/>
              <a:ext cx="6110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3A150931-F4B1-4560-B3D6-65F61A81B1F5}"/>
              </a:ext>
            </a:extLst>
          </p:cNvPr>
          <p:cNvGrpSpPr/>
          <p:nvPr/>
        </p:nvGrpSpPr>
        <p:grpSpPr>
          <a:xfrm>
            <a:off x="5334014" y="2112889"/>
            <a:ext cx="2874670" cy="830997"/>
            <a:chOff x="5334014" y="2731457"/>
            <a:chExt cx="2874670" cy="83099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FC53B92A-A1A5-40E6-850F-D7657C98766F}"/>
                </a:ext>
              </a:extLst>
            </p:cNvPr>
            <p:cNvSpPr/>
            <p:nvPr/>
          </p:nvSpPr>
          <p:spPr>
            <a:xfrm>
              <a:off x="5778373" y="3291598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8AAD0EA-6B71-40A2-824C-54DCEB08A7D4}"/>
                </a:ext>
              </a:extLst>
            </p:cNvPr>
            <p:cNvSpPr txBox="1"/>
            <p:nvPr/>
          </p:nvSpPr>
          <p:spPr>
            <a:xfrm>
              <a:off x="5946748" y="2930353"/>
              <a:ext cx="226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실행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BEE72E5-CD53-4A7E-A42B-12B1EEE49669}"/>
                </a:ext>
              </a:extLst>
            </p:cNvPr>
            <p:cNvSpPr txBox="1"/>
            <p:nvPr/>
          </p:nvSpPr>
          <p:spPr>
            <a:xfrm>
              <a:off x="5334014" y="2731457"/>
              <a:ext cx="5902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128ABC2E-39A7-442D-BDFA-E1CF8FC35BE2}"/>
              </a:ext>
            </a:extLst>
          </p:cNvPr>
          <p:cNvGrpSpPr/>
          <p:nvPr/>
        </p:nvGrpSpPr>
        <p:grpSpPr>
          <a:xfrm>
            <a:off x="5342037" y="3243194"/>
            <a:ext cx="2874670" cy="830997"/>
            <a:chOff x="6028722" y="4169184"/>
            <a:chExt cx="2874670" cy="83099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43AAE3D1-8FAA-49F7-96FC-9337967B0CEA}"/>
                </a:ext>
              </a:extLst>
            </p:cNvPr>
            <p:cNvSpPr/>
            <p:nvPr/>
          </p:nvSpPr>
          <p:spPr>
            <a:xfrm>
              <a:off x="6473081" y="4729325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F222CC7-2D93-44CB-BBF1-16A925887840}"/>
                </a:ext>
              </a:extLst>
            </p:cNvPr>
            <p:cNvSpPr txBox="1"/>
            <p:nvPr/>
          </p:nvSpPr>
          <p:spPr>
            <a:xfrm>
              <a:off x="6641456" y="4368080"/>
              <a:ext cx="226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장점 및 일정표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F2B80AB-25DF-449E-A2CE-77DD48FD3606}"/>
                </a:ext>
              </a:extLst>
            </p:cNvPr>
            <p:cNvSpPr txBox="1"/>
            <p:nvPr/>
          </p:nvSpPr>
          <p:spPr>
            <a:xfrm>
              <a:off x="6028722" y="4169184"/>
              <a:ext cx="5982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020EEB7F-7320-4187-AD86-BD2CD41A2667}"/>
              </a:ext>
            </a:extLst>
          </p:cNvPr>
          <p:cNvGrpSpPr/>
          <p:nvPr/>
        </p:nvGrpSpPr>
        <p:grpSpPr>
          <a:xfrm>
            <a:off x="5342037" y="4313516"/>
            <a:ext cx="2874670" cy="830997"/>
            <a:chOff x="5545770" y="5024287"/>
            <a:chExt cx="2874670" cy="83099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186DF1C4-CFE1-44B2-9540-2A6E68E9C4D6}"/>
                </a:ext>
              </a:extLst>
            </p:cNvPr>
            <p:cNvSpPr/>
            <p:nvPr/>
          </p:nvSpPr>
          <p:spPr>
            <a:xfrm>
              <a:off x="5990129" y="5584428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45CB2FB-5B6F-49F2-AC5D-51323250A7C3}"/>
                </a:ext>
              </a:extLst>
            </p:cNvPr>
            <p:cNvSpPr txBox="1"/>
            <p:nvPr/>
          </p:nvSpPr>
          <p:spPr>
            <a:xfrm>
              <a:off x="6158504" y="5223183"/>
              <a:ext cx="226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참고 문헌 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8C6CEE7-4A86-48A3-AF93-19EF7145532E}"/>
                </a:ext>
              </a:extLst>
            </p:cNvPr>
            <p:cNvSpPr txBox="1"/>
            <p:nvPr/>
          </p:nvSpPr>
          <p:spPr>
            <a:xfrm>
              <a:off x="5545770" y="5024287"/>
              <a:ext cx="5774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20EEB7F-7320-4187-AD86-BD2CD41A2667}"/>
              </a:ext>
            </a:extLst>
          </p:cNvPr>
          <p:cNvGrpSpPr/>
          <p:nvPr/>
        </p:nvGrpSpPr>
        <p:grpSpPr>
          <a:xfrm>
            <a:off x="5342037" y="5337671"/>
            <a:ext cx="3163318" cy="830997"/>
            <a:chOff x="5257122" y="5024287"/>
            <a:chExt cx="3163318" cy="83099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186DF1C4-CFE1-44B2-9540-2A6E68E9C4D6}"/>
                </a:ext>
              </a:extLst>
            </p:cNvPr>
            <p:cNvSpPr/>
            <p:nvPr/>
          </p:nvSpPr>
          <p:spPr>
            <a:xfrm>
              <a:off x="5990129" y="5584428"/>
              <a:ext cx="1669978" cy="80774"/>
            </a:xfrm>
            <a:prstGeom prst="rect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45CB2FB-5B6F-49F2-AC5D-51323250A7C3}"/>
                </a:ext>
              </a:extLst>
            </p:cNvPr>
            <p:cNvSpPr txBox="1"/>
            <p:nvPr/>
          </p:nvSpPr>
          <p:spPr>
            <a:xfrm>
              <a:off x="6158504" y="5223183"/>
              <a:ext cx="2261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Q&amp;A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8C6CEE7-4A86-48A3-AF93-19EF7145532E}"/>
                </a:ext>
              </a:extLst>
            </p:cNvPr>
            <p:cNvSpPr txBox="1"/>
            <p:nvPr/>
          </p:nvSpPr>
          <p:spPr>
            <a:xfrm>
              <a:off x="5257122" y="5024287"/>
              <a:ext cx="874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</a:t>
              </a:r>
              <a:endPara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오각형 15">
            <a:extLst>
              <a:ext uri="{FF2B5EF4-FFF2-40B4-BE49-F238E27FC236}">
                <a16:creationId xmlns:a16="http://schemas.microsoft.com/office/drawing/2014/main" xmlns="" id="{3CF38B7D-880F-4CCC-890E-0FF2A0A2C4CF}"/>
              </a:ext>
            </a:extLst>
          </p:cNvPr>
          <p:cNvSpPr/>
          <p:nvPr/>
        </p:nvSpPr>
        <p:spPr>
          <a:xfrm>
            <a:off x="2411335" y="1183752"/>
            <a:ext cx="4706754" cy="4288857"/>
          </a:xfrm>
          <a:prstGeom prst="pentagon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88134" y="4059471"/>
            <a:ext cx="2153155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정확성</a:t>
            </a:r>
            <a:endParaRPr lang="en-US" altLang="ko-KR" sz="2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시력 검사표의 모순 해결</a:t>
            </a: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8C39107-7331-4FF7-BBBA-EDE334B24A59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B152BE8-406C-4A80-AAA3-5AE8E68F5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57" y="1835113"/>
            <a:ext cx="2268516" cy="22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8C39107-7331-4FF7-BBBA-EDE334B24A59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 rot="18900000">
            <a:off x="1490876" y="3008563"/>
            <a:ext cx="1803400" cy="1803400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8900000">
            <a:off x="4061332" y="3008565"/>
            <a:ext cx="1803400" cy="1803400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8900000">
            <a:off x="6611725" y="3008564"/>
            <a:ext cx="1803400" cy="1803400"/>
          </a:xfrm>
          <a:prstGeom prst="rect">
            <a:avLst/>
          </a:prstGeom>
          <a:solidFill>
            <a:srgbClr val="4E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4488" y="4118023"/>
            <a:ext cx="7761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STEP1.</a:t>
            </a:r>
          </a:p>
          <a:p>
            <a:pPr algn="ctr"/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편리성</a:t>
            </a:r>
            <a:endParaRPr lang="ko-KR" altLang="en-US" sz="1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7511" y="4118025"/>
            <a:ext cx="8418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STEP2.</a:t>
            </a:r>
          </a:p>
          <a:p>
            <a:pPr algn="ctr"/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정확성 </a:t>
            </a:r>
            <a:endParaRPr lang="ko-KR" altLang="en-US" sz="1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25337" y="4118024"/>
            <a:ext cx="7761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STEP3.</a:t>
            </a:r>
          </a:p>
          <a:p>
            <a:pPr algn="ctr"/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수익성</a:t>
            </a:r>
            <a:endParaRPr lang="ko-KR" altLang="en-US" sz="1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7" name="그림 26" descr="방, 음식이(가) 표시된 사진&#10;&#10;자동 생성된 설명">
            <a:extLst>
              <a:ext uri="{FF2B5EF4-FFF2-40B4-BE49-F238E27FC236}">
                <a16:creationId xmlns:a16="http://schemas.microsoft.com/office/drawing/2014/main" xmlns="" id="{364EF16B-9CFB-4727-96CE-40F076E86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2" y="3251737"/>
            <a:ext cx="820011" cy="820011"/>
          </a:xfrm>
          <a:prstGeom prst="rect">
            <a:avLst/>
          </a:prstGeom>
        </p:spPr>
      </p:pic>
      <p:pic>
        <p:nvPicPr>
          <p:cNvPr id="33" name="그림 32" descr="표지판, 플레이트이(가) 표시된 사진&#10;&#10;자동 생성된 설명">
            <a:extLst>
              <a:ext uri="{FF2B5EF4-FFF2-40B4-BE49-F238E27FC236}">
                <a16:creationId xmlns:a16="http://schemas.microsoft.com/office/drawing/2014/main" xmlns="" id="{4E94D85F-2E48-4EBA-99BF-E43FE5941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66" y="3112352"/>
            <a:ext cx="1036168" cy="1036168"/>
          </a:xfrm>
          <a:prstGeom prst="rect">
            <a:avLst/>
          </a:prstGeom>
        </p:spPr>
      </p:pic>
      <p:pic>
        <p:nvPicPr>
          <p:cNvPr id="35" name="그림 3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B7973466-C51F-48B5-8329-D12B100DC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31" y="3147011"/>
            <a:ext cx="871884" cy="8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AE63DD6-E05F-4424-8E0E-A6E0490D6F3B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7C415A64-A4F6-4582-B58F-3E3BEDE88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40117"/>
              </p:ext>
            </p:extLst>
          </p:nvPr>
        </p:nvGraphicFramePr>
        <p:xfrm>
          <a:off x="31290" y="991612"/>
          <a:ext cx="9874710" cy="487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190">
                  <a:extLst>
                    <a:ext uri="{9D8B030D-6E8A-4147-A177-3AD203B41FA5}">
                      <a16:colId xmlns:a16="http://schemas.microsoft.com/office/drawing/2014/main" xmlns="" val="4106873529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1342012522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3432358270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659263824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161858494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3090776046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2766437861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1833926259"/>
                    </a:ext>
                  </a:extLst>
                </a:gridCol>
                <a:gridCol w="1097190">
                  <a:extLst>
                    <a:ext uri="{9D8B030D-6E8A-4147-A177-3AD203B41FA5}">
                      <a16:colId xmlns:a16="http://schemas.microsoft.com/office/drawing/2014/main" xmlns="" val="3334202127"/>
                    </a:ext>
                  </a:extLst>
                </a:gridCol>
              </a:tblGrid>
              <a:tr h="696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1162101"/>
                  </a:ext>
                </a:extLst>
              </a:tr>
              <a:tr h="696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595311"/>
                  </a:ext>
                </a:extLst>
              </a:tr>
              <a:tr h="696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0847446"/>
                  </a:ext>
                </a:extLst>
              </a:tr>
              <a:tr h="696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0721897"/>
                  </a:ext>
                </a:extLst>
              </a:tr>
              <a:tr h="696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647859"/>
                  </a:ext>
                </a:extLst>
              </a:tr>
              <a:tr h="696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7669772"/>
                  </a:ext>
                </a:extLst>
              </a:tr>
              <a:tr h="696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160613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CEF4B33-9AEC-4B6B-BE61-9AC61F1CDB69}"/>
              </a:ext>
            </a:extLst>
          </p:cNvPr>
          <p:cNvSpPr/>
          <p:nvPr/>
        </p:nvSpPr>
        <p:spPr>
          <a:xfrm>
            <a:off x="2459981" y="1087131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9924CFE-4774-46BC-BDBA-8C480D5EF940}"/>
              </a:ext>
            </a:extLst>
          </p:cNvPr>
          <p:cNvSpPr/>
          <p:nvPr/>
        </p:nvSpPr>
        <p:spPr>
          <a:xfrm>
            <a:off x="3214328" y="1097279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07D2911-6833-48AF-874B-48FF14BEF09F}"/>
              </a:ext>
            </a:extLst>
          </p:cNvPr>
          <p:cNvSpPr/>
          <p:nvPr/>
        </p:nvSpPr>
        <p:spPr>
          <a:xfrm>
            <a:off x="3946531" y="1087130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E9E3F6-54B0-4B46-884A-79B72615CDB3}"/>
              </a:ext>
            </a:extLst>
          </p:cNvPr>
          <p:cNvSpPr/>
          <p:nvPr/>
        </p:nvSpPr>
        <p:spPr>
          <a:xfrm>
            <a:off x="4662378" y="1087129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06BC415-7DAD-47FC-B8B6-AA0918004C75}"/>
              </a:ext>
            </a:extLst>
          </p:cNvPr>
          <p:cNvSpPr/>
          <p:nvPr/>
        </p:nvSpPr>
        <p:spPr>
          <a:xfrm>
            <a:off x="5389316" y="1087128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C141926-778B-47D2-998B-EA48686B218A}"/>
              </a:ext>
            </a:extLst>
          </p:cNvPr>
          <p:cNvSpPr/>
          <p:nvPr/>
        </p:nvSpPr>
        <p:spPr>
          <a:xfrm>
            <a:off x="6115434" y="1097278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8D26A42-2917-4D4C-9E15-30A18A683448}"/>
              </a:ext>
            </a:extLst>
          </p:cNvPr>
          <p:cNvSpPr/>
          <p:nvPr/>
        </p:nvSpPr>
        <p:spPr>
          <a:xfrm>
            <a:off x="6835265" y="1087127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44898A3-1A88-45D0-B37F-42FD30C35473}"/>
              </a:ext>
            </a:extLst>
          </p:cNvPr>
          <p:cNvSpPr/>
          <p:nvPr/>
        </p:nvSpPr>
        <p:spPr>
          <a:xfrm>
            <a:off x="7568490" y="1097277"/>
            <a:ext cx="45719" cy="52226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A02F10-E995-4DD7-B75E-8B93C7DAB7B4}"/>
              </a:ext>
            </a:extLst>
          </p:cNvPr>
          <p:cNvSpPr txBox="1"/>
          <p:nvPr/>
        </p:nvSpPr>
        <p:spPr>
          <a:xfrm>
            <a:off x="1664570" y="67392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9/4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10153F-F15F-4F38-9717-822AC51F2403}"/>
              </a:ext>
            </a:extLst>
          </p:cNvPr>
          <p:cNvSpPr/>
          <p:nvPr/>
        </p:nvSpPr>
        <p:spPr>
          <a:xfrm>
            <a:off x="2505700" y="1468236"/>
            <a:ext cx="2692205" cy="187157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CA4561-2FFA-432C-91CF-987206E6DC8C}"/>
              </a:ext>
            </a:extLst>
          </p:cNvPr>
          <p:cNvSpPr txBox="1"/>
          <p:nvPr/>
        </p:nvSpPr>
        <p:spPr>
          <a:xfrm>
            <a:off x="73198" y="1271223"/>
            <a:ext cx="205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 수집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C14034D-92B1-4ECB-BF49-842464FDE864}"/>
              </a:ext>
            </a:extLst>
          </p:cNvPr>
          <p:cNvSpPr txBox="1"/>
          <p:nvPr/>
        </p:nvSpPr>
        <p:spPr>
          <a:xfrm>
            <a:off x="91916" y="1920166"/>
            <a:ext cx="205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 연결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D7939FB-FDDD-4D30-B9F7-930E7F2F061E}"/>
              </a:ext>
            </a:extLst>
          </p:cNvPr>
          <p:cNvSpPr txBox="1"/>
          <p:nvPr/>
        </p:nvSpPr>
        <p:spPr>
          <a:xfrm>
            <a:off x="68214" y="2455266"/>
            <a:ext cx="1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도수 검사 코드 제작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9F5F42D-B067-4A0A-9DC2-76F1DB111D41}"/>
              </a:ext>
            </a:extLst>
          </p:cNvPr>
          <p:cNvSpPr txBox="1"/>
          <p:nvPr/>
        </p:nvSpPr>
        <p:spPr>
          <a:xfrm>
            <a:off x="66119" y="3171925"/>
            <a:ext cx="205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근시 난시 검사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제작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1562625-B91E-4B81-814B-0AB4FACAEB51}"/>
              </a:ext>
            </a:extLst>
          </p:cNvPr>
          <p:cNvSpPr txBox="1"/>
          <p:nvPr/>
        </p:nvSpPr>
        <p:spPr>
          <a:xfrm>
            <a:off x="78554" y="3837170"/>
            <a:ext cx="205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노안 검사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제작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F9CFA74-A388-4AC2-AC68-BFF07A6D88C5}"/>
              </a:ext>
            </a:extLst>
          </p:cNvPr>
          <p:cNvSpPr txBox="1"/>
          <p:nvPr/>
        </p:nvSpPr>
        <p:spPr>
          <a:xfrm>
            <a:off x="88475" y="4609626"/>
            <a:ext cx="205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 수정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94126B-14ED-4097-A3A7-68067727ABFD}"/>
              </a:ext>
            </a:extLst>
          </p:cNvPr>
          <p:cNvSpPr txBox="1"/>
          <p:nvPr/>
        </p:nvSpPr>
        <p:spPr>
          <a:xfrm>
            <a:off x="77584" y="5235784"/>
            <a:ext cx="205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 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9836F99-54FF-4DCC-9FAF-2A21BE124433}"/>
              </a:ext>
            </a:extLst>
          </p:cNvPr>
          <p:cNvSpPr txBox="1"/>
          <p:nvPr/>
        </p:nvSpPr>
        <p:spPr>
          <a:xfrm>
            <a:off x="2352326" y="66877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10/1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7139BC0-F51E-43DD-82E2-5BD760BC3329}"/>
              </a:ext>
            </a:extLst>
          </p:cNvPr>
          <p:cNvSpPr txBox="1"/>
          <p:nvPr/>
        </p:nvSpPr>
        <p:spPr>
          <a:xfrm>
            <a:off x="3102878" y="67134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10/2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938E34-7DC3-4120-AF99-91A84F987A17}"/>
              </a:ext>
            </a:extLst>
          </p:cNvPr>
          <p:cNvSpPr txBox="1"/>
          <p:nvPr/>
        </p:nvSpPr>
        <p:spPr>
          <a:xfrm>
            <a:off x="3824855" y="66619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10/3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5FA746B-54B4-47F5-96BD-147CB4BEFABB}"/>
              </a:ext>
            </a:extLst>
          </p:cNvPr>
          <p:cNvSpPr txBox="1"/>
          <p:nvPr/>
        </p:nvSpPr>
        <p:spPr>
          <a:xfrm>
            <a:off x="4565882" y="658469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10/4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433E9AF-9ED9-4176-9627-576141BCCB9E}"/>
              </a:ext>
            </a:extLst>
          </p:cNvPr>
          <p:cNvSpPr txBox="1"/>
          <p:nvPr/>
        </p:nvSpPr>
        <p:spPr>
          <a:xfrm>
            <a:off x="5306909" y="66362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11/1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1625200-0F12-403D-826A-92AA6D74E84D}"/>
              </a:ext>
            </a:extLst>
          </p:cNvPr>
          <p:cNvSpPr txBox="1"/>
          <p:nvPr/>
        </p:nvSpPr>
        <p:spPr>
          <a:xfrm>
            <a:off x="6028886" y="66104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11/2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91CA77D-5FAE-4C3E-B4E6-84995D5AC340}"/>
              </a:ext>
            </a:extLst>
          </p:cNvPr>
          <p:cNvSpPr txBox="1"/>
          <p:nvPr/>
        </p:nvSpPr>
        <p:spPr>
          <a:xfrm>
            <a:off x="6747480" y="67634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11/3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9E7A25A-C64F-4A39-81CD-810C904FBFF0}"/>
              </a:ext>
            </a:extLst>
          </p:cNvPr>
          <p:cNvSpPr txBox="1"/>
          <p:nvPr/>
        </p:nvSpPr>
        <p:spPr>
          <a:xfrm>
            <a:off x="7510938" y="67650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11/4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43AC4FB-7568-4AA2-A0A1-360F1BF90AE4}"/>
              </a:ext>
            </a:extLst>
          </p:cNvPr>
          <p:cNvSpPr/>
          <p:nvPr/>
        </p:nvSpPr>
        <p:spPr>
          <a:xfrm>
            <a:off x="3254310" y="2193494"/>
            <a:ext cx="3345926" cy="187158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6E7961E-BBB4-46AE-9501-D3A89E25E322}"/>
              </a:ext>
            </a:extLst>
          </p:cNvPr>
          <p:cNvSpPr/>
          <p:nvPr/>
        </p:nvSpPr>
        <p:spPr>
          <a:xfrm>
            <a:off x="2498688" y="2909588"/>
            <a:ext cx="2592503" cy="192009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F18C336-B0DB-4076-BB67-EDDEA5852BBD}"/>
              </a:ext>
            </a:extLst>
          </p:cNvPr>
          <p:cNvSpPr/>
          <p:nvPr/>
        </p:nvSpPr>
        <p:spPr>
          <a:xfrm>
            <a:off x="3997463" y="3587383"/>
            <a:ext cx="2461814" cy="187159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B3BCD1F-ED5C-4577-A23A-E49CE214FA16}"/>
              </a:ext>
            </a:extLst>
          </p:cNvPr>
          <p:cNvSpPr/>
          <p:nvPr/>
        </p:nvSpPr>
        <p:spPr>
          <a:xfrm>
            <a:off x="4295587" y="4283261"/>
            <a:ext cx="2461814" cy="187158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A5AFEC6-DAE6-43C8-AC72-A68B926DE6B4}"/>
              </a:ext>
            </a:extLst>
          </p:cNvPr>
          <p:cNvSpPr/>
          <p:nvPr/>
        </p:nvSpPr>
        <p:spPr>
          <a:xfrm>
            <a:off x="3741819" y="4978958"/>
            <a:ext cx="3534879" cy="187159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5A355D4-8601-4DCF-9446-54E7A2B35739}"/>
              </a:ext>
            </a:extLst>
          </p:cNvPr>
          <p:cNvSpPr/>
          <p:nvPr/>
        </p:nvSpPr>
        <p:spPr>
          <a:xfrm>
            <a:off x="6154961" y="5664717"/>
            <a:ext cx="2163690" cy="192009"/>
          </a:xfrm>
          <a:prstGeom prst="rect">
            <a:avLst/>
          </a:prstGeom>
          <a:solidFill>
            <a:srgbClr val="E7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146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 문헌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476546-1598-4299-9E26-A1EDA6E0C719}"/>
              </a:ext>
            </a:extLst>
          </p:cNvPr>
          <p:cNvSpPr txBox="1"/>
          <p:nvPr/>
        </p:nvSpPr>
        <p:spPr>
          <a:xfrm>
            <a:off x="298380" y="1376413"/>
            <a:ext cx="48607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https://bit.ly/2Xtwo1g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https://bit.ly/37nNVN9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https://bit.ly/2OssbHg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https://bit.ly/2D1ZNq5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https://bit.ly/2QyhJQX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hlinkClick r:id="rId7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https://bit.ly/2O2X85F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 descr="시계, 그리기이(가) 표시된 사진&#10;&#10;자동 생성된 설명">
            <a:extLst>
              <a:ext uri="{FF2B5EF4-FFF2-40B4-BE49-F238E27FC236}">
                <a16:creationId xmlns:a16="http://schemas.microsoft.com/office/drawing/2014/main" xmlns="" id="{D8C7991F-5F5B-4538-A16D-7043E9D22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76" y="2128407"/>
            <a:ext cx="2601186" cy="260118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D8DECE2-FD06-453A-B868-1E7BE6A59CE3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1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84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ACE9DE-727B-43DF-A533-17E090344E1E}"/>
              </a:ext>
            </a:extLst>
          </p:cNvPr>
          <p:cNvSpPr txBox="1"/>
          <p:nvPr/>
        </p:nvSpPr>
        <p:spPr>
          <a:xfrm>
            <a:off x="3124200" y="2903969"/>
            <a:ext cx="3657600" cy="1554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10FABD82-68D8-4F73-BD24-A75C84D4BBF0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906001" cy="6858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035300" y="2093563"/>
            <a:ext cx="3835400" cy="2208266"/>
            <a:chOff x="3035300" y="2055463"/>
            <a:chExt cx="3835400" cy="2208266"/>
          </a:xfrm>
        </p:grpSpPr>
        <p:sp>
          <p:nvSpPr>
            <p:cNvPr id="7" name="직사각형 6"/>
            <p:cNvSpPr/>
            <p:nvPr/>
          </p:nvSpPr>
          <p:spPr>
            <a:xfrm>
              <a:off x="4501581" y="4017508"/>
              <a:ext cx="9028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Nov.</a:t>
              </a:r>
              <a:r>
                <a:rPr lang="en-US" altLang="ko-KR" sz="9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25.2019</a:t>
              </a:r>
              <a:endPara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255534" y="3119585"/>
              <a:ext cx="1394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Thank You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60626" y="3499259"/>
              <a:ext cx="184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035300" y="3488917"/>
              <a:ext cx="3835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4563504" y="2055463"/>
              <a:ext cx="778964" cy="778964"/>
            </a:xfrm>
            <a:prstGeom prst="roundRect">
              <a:avLst>
                <a:gd name="adj" fmla="val 50000"/>
              </a:avLst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5506" y="2075613"/>
              <a:ext cx="554959" cy="730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컴퓨팅</a:t>
              </a:r>
              <a:endPara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endPara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</a:t>
              </a:r>
              <a:endPara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4922016" y="3964112"/>
              <a:ext cx="61940" cy="53396"/>
            </a:xfrm>
            <a:prstGeom prst="triangl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1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44984" y="2596002"/>
            <a:ext cx="3416036" cy="3423712"/>
            <a:chOff x="3069168" y="1793346"/>
            <a:chExt cx="3767667" cy="3776133"/>
          </a:xfrm>
        </p:grpSpPr>
        <p:grpSp>
          <p:nvGrpSpPr>
            <p:cNvPr id="13" name="그룹 12"/>
            <p:cNvGrpSpPr/>
            <p:nvPr/>
          </p:nvGrpSpPr>
          <p:grpSpPr>
            <a:xfrm rot="5400000">
              <a:off x="3064935" y="1797579"/>
              <a:ext cx="3776133" cy="3767667"/>
              <a:chOff x="934956" y="1827212"/>
              <a:chExt cx="3776133" cy="3767667"/>
            </a:xfrm>
          </p:grpSpPr>
          <p:sp>
            <p:nvSpPr>
              <p:cNvPr id="2" name="눈물 방울 1"/>
              <p:cNvSpPr/>
              <p:nvPr/>
            </p:nvSpPr>
            <p:spPr>
              <a:xfrm>
                <a:off x="934956" y="3740679"/>
                <a:ext cx="1854200" cy="1854200"/>
              </a:xfrm>
              <a:prstGeom prst="teardrop">
                <a:avLst/>
              </a:prstGeom>
              <a:solidFill>
                <a:srgbClr val="E753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8" name="눈물 방울 7"/>
              <p:cNvSpPr/>
              <p:nvPr/>
            </p:nvSpPr>
            <p:spPr>
              <a:xfrm rot="5400000">
                <a:off x="934956" y="1827212"/>
                <a:ext cx="1854200" cy="1854200"/>
              </a:xfrm>
              <a:prstGeom prst="teardrop">
                <a:avLst/>
              </a:prstGeom>
              <a:solidFill>
                <a:srgbClr val="4E5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9" name="눈물 방울 8"/>
              <p:cNvSpPr/>
              <p:nvPr/>
            </p:nvSpPr>
            <p:spPr>
              <a:xfrm rot="10800000">
                <a:off x="2856889" y="1827212"/>
                <a:ext cx="1854200" cy="1854200"/>
              </a:xfrm>
              <a:prstGeom prst="teardrop">
                <a:avLst/>
              </a:prstGeom>
              <a:solidFill>
                <a:srgbClr val="E753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" name="눈물 방울 9"/>
              <p:cNvSpPr/>
              <p:nvPr/>
            </p:nvSpPr>
            <p:spPr>
              <a:xfrm rot="16200000">
                <a:off x="2856889" y="3740679"/>
                <a:ext cx="1854200" cy="1854200"/>
              </a:xfrm>
              <a:prstGeom prst="teardrop">
                <a:avLst/>
              </a:prstGeom>
              <a:solidFill>
                <a:srgbClr val="4E5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3512544" y="2412667"/>
              <a:ext cx="967454" cy="407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권민철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6009" y="2412667"/>
              <a:ext cx="967454" cy="407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김호성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12542" y="4330368"/>
              <a:ext cx="967454" cy="407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남종식</a:t>
              </a:r>
              <a:r>
                <a:rPr lang="en-US" altLang="ko-KR" b="1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endParaRPr lang="ko-KR" altLang="en-US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26012" y="4330368"/>
              <a:ext cx="967454" cy="407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이호윤</a:t>
              </a:r>
              <a:endPara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97508" y="2528147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7535F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2019202018</a:t>
            </a:r>
            <a:endParaRPr lang="ko-KR" altLang="en-US" sz="1600" b="1" dirty="0">
              <a:solidFill>
                <a:srgbClr val="E7535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668" y="2849676"/>
            <a:ext cx="16706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및 의견 수렴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TURTLEPEN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 생성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코딩과 이론 정보 결합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발표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코드오류 검출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1938866" y="2688381"/>
            <a:ext cx="1439334" cy="347133"/>
          </a:xfrm>
          <a:custGeom>
            <a:avLst/>
            <a:gdLst>
              <a:gd name="connsiteX0" fmla="*/ 1439334 w 1439334"/>
              <a:gd name="connsiteY0" fmla="*/ 347133 h 347133"/>
              <a:gd name="connsiteX1" fmla="*/ 1092201 w 1439334"/>
              <a:gd name="connsiteY1" fmla="*/ 0 h 347133"/>
              <a:gd name="connsiteX2" fmla="*/ 0 w 1439334"/>
              <a:gd name="connsiteY2" fmla="*/ 0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334" h="347133">
                <a:moveTo>
                  <a:pt x="1439334" y="347133"/>
                </a:moveTo>
                <a:lnTo>
                  <a:pt x="109220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7535F"/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6573071" y="2688381"/>
            <a:ext cx="1439334" cy="347133"/>
          </a:xfrm>
          <a:custGeom>
            <a:avLst/>
            <a:gdLst>
              <a:gd name="connsiteX0" fmla="*/ 1439334 w 1439334"/>
              <a:gd name="connsiteY0" fmla="*/ 347133 h 347133"/>
              <a:gd name="connsiteX1" fmla="*/ 1092201 w 1439334"/>
              <a:gd name="connsiteY1" fmla="*/ 0 h 347133"/>
              <a:gd name="connsiteX2" fmla="*/ 0 w 1439334"/>
              <a:gd name="connsiteY2" fmla="*/ 0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334" h="347133">
                <a:moveTo>
                  <a:pt x="1439334" y="347133"/>
                </a:moveTo>
                <a:lnTo>
                  <a:pt x="109220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7535F"/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V="1">
            <a:off x="1938866" y="5634796"/>
            <a:ext cx="1439334" cy="347133"/>
          </a:xfrm>
          <a:custGeom>
            <a:avLst/>
            <a:gdLst>
              <a:gd name="connsiteX0" fmla="*/ 1439334 w 1439334"/>
              <a:gd name="connsiteY0" fmla="*/ 347133 h 347133"/>
              <a:gd name="connsiteX1" fmla="*/ 1092201 w 1439334"/>
              <a:gd name="connsiteY1" fmla="*/ 0 h 347133"/>
              <a:gd name="connsiteX2" fmla="*/ 0 w 1439334"/>
              <a:gd name="connsiteY2" fmla="*/ 0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334" h="347133">
                <a:moveTo>
                  <a:pt x="1439334" y="347133"/>
                </a:moveTo>
                <a:lnTo>
                  <a:pt x="109220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7535F"/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 flipH="1" flipV="1">
            <a:off x="6539893" y="5634796"/>
            <a:ext cx="1439334" cy="347133"/>
          </a:xfrm>
          <a:custGeom>
            <a:avLst/>
            <a:gdLst>
              <a:gd name="connsiteX0" fmla="*/ 1439334 w 1439334"/>
              <a:gd name="connsiteY0" fmla="*/ 347133 h 347133"/>
              <a:gd name="connsiteX1" fmla="*/ 1092201 w 1439334"/>
              <a:gd name="connsiteY1" fmla="*/ 0 h 347133"/>
              <a:gd name="connsiteX2" fmla="*/ 0 w 1439334"/>
              <a:gd name="connsiteY2" fmla="*/ 0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334" h="347133">
                <a:moveTo>
                  <a:pt x="1439334" y="347133"/>
                </a:moveTo>
                <a:lnTo>
                  <a:pt x="109220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7535F"/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7508" y="5812652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7535F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2019202005</a:t>
            </a:r>
            <a:endParaRPr lang="ko-KR" altLang="en-US" sz="1600" b="1" dirty="0">
              <a:solidFill>
                <a:srgbClr val="E7535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3668" y="4949334"/>
            <a:ext cx="180049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1.1~2.0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굴절률 계산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비율 정보 픽셀단위로 변환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근시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난시 그림 찾기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제작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최종 발표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코드오류 검출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48" y="2519104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7535F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2019202052</a:t>
            </a:r>
            <a:endParaRPr lang="ko-KR" altLang="en-US" sz="1600" b="1" dirty="0">
              <a:solidFill>
                <a:srgbClr val="E7535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32752" y="2849676"/>
            <a:ext cx="20666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조장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코딩 총괄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함수들 생성 및 연결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 호출 함수 적용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코드오류 해결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48" y="5812652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7535F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2019202025</a:t>
            </a:r>
            <a:endParaRPr lang="ko-KR" altLang="en-US" sz="1600" b="1" dirty="0">
              <a:solidFill>
                <a:srgbClr val="E7535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80297" y="4949334"/>
            <a:ext cx="184537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</a:t>
            </a:r>
            <a:r>
              <a:rPr lang="ko-KR" altLang="en-US" sz="11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도수별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안구 굴절률 정보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0.1~1.0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굴절률 계산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 호출 정보 수집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제안서 발표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코드오류 검출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5518EFD-F3B1-4EA7-8CEB-8425A30D7AB5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4044462-9CCC-4737-93C6-BEE9816BD248}"/>
              </a:ext>
            </a:extLst>
          </p:cNvPr>
          <p:cNvSpPr/>
          <p:nvPr/>
        </p:nvSpPr>
        <p:spPr>
          <a:xfrm>
            <a:off x="368300" y="162875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조원 소개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E306B8-AE06-4DDC-B870-9C41B039B6E6}"/>
              </a:ext>
            </a:extLst>
          </p:cNvPr>
          <p:cNvSpPr txBox="1"/>
          <p:nvPr/>
        </p:nvSpPr>
        <p:spPr>
          <a:xfrm>
            <a:off x="1425341" y="1184787"/>
            <a:ext cx="705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한국인의 눈건강을 책임지는 팀</a:t>
            </a:r>
          </a:p>
        </p:txBody>
      </p:sp>
    </p:spTree>
    <p:extLst>
      <p:ext uri="{BB962C8B-B14F-4D97-AF65-F5344CB8AC3E}">
        <p14:creationId xmlns:p14="http://schemas.microsoft.com/office/powerpoint/2010/main" val="6384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367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설명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B947CA7-467B-459E-9894-85BAB1A5CA4A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9" y="1600485"/>
            <a:ext cx="4019445" cy="301070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42" y="1600485"/>
            <a:ext cx="3219200" cy="30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437ED8-1D25-4976-B092-785040015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63"/>
            <a:ext cx="990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A25C9F-0281-4657-AA6C-BDA10032255A}"/>
              </a:ext>
            </a:extLst>
          </p:cNvPr>
          <p:cNvSpPr txBox="1"/>
          <p:nvPr/>
        </p:nvSpPr>
        <p:spPr>
          <a:xfrm>
            <a:off x="871537" y="1090723"/>
            <a:ext cx="33813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98FA495-3FC4-4B60-A063-EAA8F365B5D3}"/>
              </a:ext>
            </a:extLst>
          </p:cNvPr>
          <p:cNvSpPr/>
          <p:nvPr/>
        </p:nvSpPr>
        <p:spPr>
          <a:xfrm>
            <a:off x="1833562" y="4265805"/>
            <a:ext cx="62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 개의 점이 가까이 있을 때 이것을 두 개라고 판단하는 능력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7AD53-CBCE-427A-AA1C-436C42552D0E}"/>
              </a:ext>
            </a:extLst>
          </p:cNvPr>
          <p:cNvSpPr txBox="1"/>
          <p:nvPr/>
        </p:nvSpPr>
        <p:spPr>
          <a:xfrm>
            <a:off x="3333750" y="5399157"/>
            <a:ext cx="282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눈의 분해능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F0066BA-C852-46F8-A8DE-FE0D64AB1F1A}"/>
              </a:ext>
            </a:extLst>
          </p:cNvPr>
          <p:cNvSpPr/>
          <p:nvPr/>
        </p:nvSpPr>
        <p:spPr>
          <a:xfrm>
            <a:off x="5512360" y="920234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視力</a:t>
            </a:r>
          </a:p>
        </p:txBody>
      </p:sp>
    </p:spTree>
    <p:extLst>
      <p:ext uri="{BB962C8B-B14F-4D97-AF65-F5344CB8AC3E}">
        <p14:creationId xmlns:p14="http://schemas.microsoft.com/office/powerpoint/2010/main" val="273493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3518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굴절률 계산 원리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B947CA7-467B-459E-9894-85BAB1A5CA4A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19AB2A9F-A9E2-4CC5-9745-F0EE3B6F4C6B}"/>
              </a:ext>
            </a:extLst>
          </p:cNvPr>
          <p:cNvGrpSpPr/>
          <p:nvPr/>
        </p:nvGrpSpPr>
        <p:grpSpPr>
          <a:xfrm>
            <a:off x="2246660" y="1380240"/>
            <a:ext cx="1469865" cy="956944"/>
            <a:chOff x="2943225" y="4560183"/>
            <a:chExt cx="1533525" cy="10878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1856EE3-0D77-46AE-857F-2E5ED8B6F48E}"/>
                </a:ext>
              </a:extLst>
            </p:cNvPr>
            <p:cNvSpPr txBox="1"/>
            <p:nvPr/>
          </p:nvSpPr>
          <p:spPr>
            <a:xfrm>
              <a:off x="2943225" y="5228153"/>
              <a:ext cx="1533525" cy="41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최소시간</a:t>
              </a:r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</a:t>
              </a:r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A45D2DA-BDE2-4315-B8D2-D412B893E1BB}"/>
                </a:ext>
              </a:extLst>
            </p:cNvPr>
            <p:cNvSpPr txBox="1"/>
            <p:nvPr/>
          </p:nvSpPr>
          <p:spPr>
            <a:xfrm>
              <a:off x="3543299" y="4560183"/>
              <a:ext cx="333375" cy="419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02A02DF1-EB84-4093-9607-F9F5734774BA}"/>
                </a:ext>
              </a:extLst>
            </p:cNvPr>
            <p:cNvCxnSpPr/>
            <p:nvPr/>
          </p:nvCxnSpPr>
          <p:spPr>
            <a:xfrm>
              <a:off x="2943225" y="5043487"/>
              <a:ext cx="1400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584AFC3-4305-46F7-B960-074CAB3F7151}"/>
              </a:ext>
            </a:extLst>
          </p:cNvPr>
          <p:cNvCxnSpPr>
            <a:cxnSpLocks/>
          </p:cNvCxnSpPr>
          <p:nvPr/>
        </p:nvCxnSpPr>
        <p:spPr>
          <a:xfrm>
            <a:off x="3712235" y="1700947"/>
            <a:ext cx="410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9580863-72C5-4064-AFEF-8C2078CFA43A}"/>
              </a:ext>
            </a:extLst>
          </p:cNvPr>
          <p:cNvCxnSpPr>
            <a:cxnSpLocks/>
          </p:cNvCxnSpPr>
          <p:nvPr/>
        </p:nvCxnSpPr>
        <p:spPr>
          <a:xfrm>
            <a:off x="3712235" y="1905047"/>
            <a:ext cx="410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5EC9F8F-A29B-49D8-8A27-D75AA3375F5F}"/>
              </a:ext>
            </a:extLst>
          </p:cNvPr>
          <p:cNvSpPr txBox="1"/>
          <p:nvPr/>
        </p:nvSpPr>
        <p:spPr>
          <a:xfrm>
            <a:off x="4281550" y="1572748"/>
            <a:ext cx="1017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시력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xmlns="" id="{0E90F7CD-5765-47DD-BE7C-DFBF1887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98884"/>
              </p:ext>
            </p:extLst>
          </p:nvPr>
        </p:nvGraphicFramePr>
        <p:xfrm>
          <a:off x="847233" y="2944144"/>
          <a:ext cx="2460625" cy="248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xmlns="" val="19613768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71710481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140341733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371027153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1314350005"/>
                    </a:ext>
                  </a:extLst>
                </a:gridCol>
              </a:tblGrid>
              <a:tr h="4974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5717990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6198543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756844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380244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7718405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4CE9796-E2CF-4641-8642-41C09B47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23" y="3500652"/>
            <a:ext cx="1372705" cy="137270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BB852CA-6FC9-4A38-9CAA-6806AB8BC1D4}"/>
              </a:ext>
            </a:extLst>
          </p:cNvPr>
          <p:cNvCxnSpPr>
            <a:cxnSpLocks/>
          </p:cNvCxnSpPr>
          <p:nvPr/>
        </p:nvCxnSpPr>
        <p:spPr>
          <a:xfrm>
            <a:off x="3279520" y="2935475"/>
            <a:ext cx="4153139" cy="1180412"/>
          </a:xfrm>
          <a:prstGeom prst="line">
            <a:avLst/>
          </a:prstGeom>
          <a:ln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9FA16B03-FF4A-4A6A-B163-59CD747B3573}"/>
              </a:ext>
            </a:extLst>
          </p:cNvPr>
          <p:cNvCxnSpPr>
            <a:cxnSpLocks/>
          </p:cNvCxnSpPr>
          <p:nvPr/>
        </p:nvCxnSpPr>
        <p:spPr>
          <a:xfrm flipV="1">
            <a:off x="3307858" y="4262221"/>
            <a:ext cx="4124801" cy="1148693"/>
          </a:xfrm>
          <a:prstGeom prst="line">
            <a:avLst/>
          </a:prstGeom>
          <a:ln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EFA9DDC4-F221-402B-9200-B153804A1CB0}"/>
              </a:ext>
            </a:extLst>
          </p:cNvPr>
          <p:cNvCxnSpPr>
            <a:cxnSpLocks/>
          </p:cNvCxnSpPr>
          <p:nvPr/>
        </p:nvCxnSpPr>
        <p:spPr>
          <a:xfrm>
            <a:off x="3307858" y="3954671"/>
            <a:ext cx="4124801" cy="237714"/>
          </a:xfrm>
          <a:prstGeom prst="line">
            <a:avLst/>
          </a:prstGeom>
          <a:ln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1556F7A-FB04-4D5F-825D-38BD91B2BE4F}"/>
              </a:ext>
            </a:extLst>
          </p:cNvPr>
          <p:cNvCxnSpPr>
            <a:cxnSpLocks/>
          </p:cNvCxnSpPr>
          <p:nvPr/>
        </p:nvCxnSpPr>
        <p:spPr>
          <a:xfrm flipV="1">
            <a:off x="3307858" y="4219578"/>
            <a:ext cx="4128511" cy="203137"/>
          </a:xfrm>
          <a:prstGeom prst="line">
            <a:avLst/>
          </a:prstGeom>
          <a:ln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원호 49">
            <a:extLst>
              <a:ext uri="{FF2B5EF4-FFF2-40B4-BE49-F238E27FC236}">
                <a16:creationId xmlns:a16="http://schemas.microsoft.com/office/drawing/2014/main" xmlns="" id="{4C6DB796-8B91-4072-B6A0-D68A0992B997}"/>
              </a:ext>
            </a:extLst>
          </p:cNvPr>
          <p:cNvSpPr/>
          <p:nvPr/>
        </p:nvSpPr>
        <p:spPr>
          <a:xfrm rot="10612029">
            <a:off x="4941774" y="4068412"/>
            <a:ext cx="197669" cy="269508"/>
          </a:xfrm>
          <a:prstGeom prst="arc">
            <a:avLst>
              <a:gd name="adj1" fmla="val 16200000"/>
              <a:gd name="adj2" fmla="val 544892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18DC376-2D7F-403D-89D4-A8DB549A1591}"/>
              </a:ext>
            </a:extLst>
          </p:cNvPr>
          <p:cNvSpPr txBox="1"/>
          <p:nvPr/>
        </p:nvSpPr>
        <p:spPr>
          <a:xfrm>
            <a:off x="4646004" y="4035035"/>
            <a:ext cx="21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θ</a:t>
            </a:r>
            <a:r>
              <a:rPr lang="el-GR" altLang="ko-KR" sz="2000" dirty="0">
                <a:ea typeface="배달의민족 도현" panose="020B0600000101010101" pitchFamily="50" charset="-127"/>
              </a:rPr>
              <a:t> 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7E6792A-7D38-4DFA-B802-3329BE0D20EB}"/>
              </a:ext>
            </a:extLst>
          </p:cNvPr>
          <p:cNvCxnSpPr/>
          <p:nvPr/>
        </p:nvCxnSpPr>
        <p:spPr>
          <a:xfrm>
            <a:off x="3307858" y="5503064"/>
            <a:ext cx="412480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91395CF-1BD9-4387-8F3E-1CCADBE3AFF2}"/>
              </a:ext>
            </a:extLst>
          </p:cNvPr>
          <p:cNvSpPr txBox="1"/>
          <p:nvPr/>
        </p:nvSpPr>
        <p:spPr>
          <a:xfrm>
            <a:off x="5114270" y="5662356"/>
            <a:ext cx="35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07439AF-633A-4CA4-AB78-DE1F5E476E47}"/>
              </a:ext>
            </a:extLst>
          </p:cNvPr>
          <p:cNvSpPr txBox="1"/>
          <p:nvPr/>
        </p:nvSpPr>
        <p:spPr>
          <a:xfrm>
            <a:off x="5772479" y="1641610"/>
            <a:ext cx="59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F15378B-C71B-4C2D-89DE-564896082996}"/>
              </a:ext>
            </a:extLst>
          </p:cNvPr>
          <p:cNvSpPr txBox="1"/>
          <p:nvPr/>
        </p:nvSpPr>
        <p:spPr>
          <a:xfrm>
            <a:off x="6306633" y="1476520"/>
            <a:ext cx="21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θ</a:t>
            </a:r>
            <a:r>
              <a:rPr lang="el-GR" altLang="ko-KR" sz="2000" dirty="0">
                <a:ea typeface="배달의민족 도현" panose="020B0600000101010101" pitchFamily="50" charset="-127"/>
              </a:rPr>
              <a:t>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A5E6BFD8-DD60-4C48-8386-ADE46AE60FB7}"/>
              </a:ext>
            </a:extLst>
          </p:cNvPr>
          <p:cNvCxnSpPr>
            <a:cxnSpLocks/>
          </p:cNvCxnSpPr>
          <p:nvPr/>
        </p:nvCxnSpPr>
        <p:spPr>
          <a:xfrm flipH="1">
            <a:off x="6324890" y="1817247"/>
            <a:ext cx="3269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xmlns="" id="{C656A867-9A64-4BD2-B38C-5A26C3076DEE}"/>
              </a:ext>
            </a:extLst>
          </p:cNvPr>
          <p:cNvSpPr txBox="1"/>
          <p:nvPr/>
        </p:nvSpPr>
        <p:spPr>
          <a:xfrm>
            <a:off x="6324890" y="1800901"/>
            <a:ext cx="26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xmlns="" id="{15BFD36A-AB16-43CB-A6F8-E959013ADD1C}"/>
              </a:ext>
            </a:extLst>
          </p:cNvPr>
          <p:cNvCxnSpPr>
            <a:cxnSpLocks/>
          </p:cNvCxnSpPr>
          <p:nvPr/>
        </p:nvCxnSpPr>
        <p:spPr>
          <a:xfrm>
            <a:off x="6738219" y="1795657"/>
            <a:ext cx="2286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A2E9B126-8D7D-4DBB-A3B5-E5A1238C42EC}"/>
              </a:ext>
            </a:extLst>
          </p:cNvPr>
          <p:cNvCxnSpPr>
            <a:cxnSpLocks/>
          </p:cNvCxnSpPr>
          <p:nvPr/>
        </p:nvCxnSpPr>
        <p:spPr>
          <a:xfrm>
            <a:off x="6738220" y="1876630"/>
            <a:ext cx="228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A89E948-83AD-47F8-8CD4-C9F4B3933FE8}"/>
              </a:ext>
            </a:extLst>
          </p:cNvPr>
          <p:cNvSpPr txBox="1"/>
          <p:nvPr/>
        </p:nvSpPr>
        <p:spPr>
          <a:xfrm>
            <a:off x="7058049" y="1469636"/>
            <a:ext cx="21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</a:t>
            </a:r>
            <a:r>
              <a:rPr lang="el-GR" altLang="ko-KR" sz="2000" dirty="0">
                <a:ea typeface="배달의민족 도현" panose="020B0600000101010101" pitchFamily="50" charset="-127"/>
              </a:rPr>
              <a:t> 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D9C5CFC7-A8C7-41A3-B40B-95C8C24E3FD9}"/>
              </a:ext>
            </a:extLst>
          </p:cNvPr>
          <p:cNvCxnSpPr>
            <a:cxnSpLocks/>
          </p:cNvCxnSpPr>
          <p:nvPr/>
        </p:nvCxnSpPr>
        <p:spPr>
          <a:xfrm flipH="1">
            <a:off x="7076306" y="1810363"/>
            <a:ext cx="3269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A3407D3-46B6-4905-9141-846060018259}"/>
              </a:ext>
            </a:extLst>
          </p:cNvPr>
          <p:cNvSpPr txBox="1"/>
          <p:nvPr/>
        </p:nvSpPr>
        <p:spPr>
          <a:xfrm>
            <a:off x="6993126" y="1810585"/>
            <a:ext cx="493328" cy="36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75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굴절률 계산 원리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B947CA7-467B-459E-9894-85BAB1A5CA4A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8614292-1CBC-4BA7-9E6F-9FC6C3523854}"/>
              </a:ext>
            </a:extLst>
          </p:cNvPr>
          <p:cNvSpPr txBox="1"/>
          <p:nvPr/>
        </p:nvSpPr>
        <p:spPr>
          <a:xfrm>
            <a:off x="3005276" y="3403636"/>
            <a:ext cx="59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F6278B-46BB-41CE-84DE-1F4092FDCF20}"/>
              </a:ext>
            </a:extLst>
          </p:cNvPr>
          <p:cNvSpPr txBox="1"/>
          <p:nvPr/>
        </p:nvSpPr>
        <p:spPr>
          <a:xfrm>
            <a:off x="3609474" y="3218700"/>
            <a:ext cx="28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el-GR" altLang="ko-KR" sz="20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65007948-FC0A-4C73-B6AA-9DC78CECC42F}"/>
              </a:ext>
            </a:extLst>
          </p:cNvPr>
          <p:cNvCxnSpPr>
            <a:cxnSpLocks/>
          </p:cNvCxnSpPr>
          <p:nvPr/>
        </p:nvCxnSpPr>
        <p:spPr>
          <a:xfrm flipH="1">
            <a:off x="3532331" y="3588302"/>
            <a:ext cx="519904" cy="3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875A0D9-1DF2-4825-A388-5B293B717BBD}"/>
              </a:ext>
            </a:extLst>
          </p:cNvPr>
          <p:cNvSpPr txBox="1"/>
          <p:nvPr/>
        </p:nvSpPr>
        <p:spPr>
          <a:xfrm>
            <a:off x="3492724" y="3663462"/>
            <a:ext cx="649337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E85A1FA-7985-41BC-A413-47B622B85D4E}"/>
              </a:ext>
            </a:extLst>
          </p:cNvPr>
          <p:cNvCxnSpPr>
            <a:cxnSpLocks/>
          </p:cNvCxnSpPr>
          <p:nvPr/>
        </p:nvCxnSpPr>
        <p:spPr>
          <a:xfrm>
            <a:off x="4190187" y="3566712"/>
            <a:ext cx="228601" cy="0"/>
          </a:xfrm>
          <a:prstGeom prst="line">
            <a:avLst/>
          </a:prstGeom>
          <a:ln>
            <a:solidFill>
              <a:srgbClr val="FF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29AD8479-908F-4EF1-A1F5-1DDD134AFD87}"/>
              </a:ext>
            </a:extLst>
          </p:cNvPr>
          <p:cNvCxnSpPr>
            <a:cxnSpLocks/>
          </p:cNvCxnSpPr>
          <p:nvPr/>
        </p:nvCxnSpPr>
        <p:spPr>
          <a:xfrm>
            <a:off x="4190188" y="3647685"/>
            <a:ext cx="228600" cy="0"/>
          </a:xfrm>
          <a:prstGeom prst="line">
            <a:avLst/>
          </a:prstGeom>
          <a:ln>
            <a:solidFill>
              <a:srgbClr val="FF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A71999-6F6B-47EA-9DD4-6A101EDD39DF}"/>
              </a:ext>
            </a:extLst>
          </p:cNvPr>
          <p:cNvSpPr txBox="1"/>
          <p:nvPr/>
        </p:nvSpPr>
        <p:spPr>
          <a:xfrm>
            <a:off x="4494994" y="3441867"/>
            <a:ext cx="446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0.00014544410535843506103887802184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69EE7BE-9392-468C-8D46-61F271E2ADF6}"/>
              </a:ext>
            </a:extLst>
          </p:cNvPr>
          <p:cNvSpPr txBox="1"/>
          <p:nvPr/>
        </p:nvSpPr>
        <p:spPr>
          <a:xfrm>
            <a:off x="1150314" y="342115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D=5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9A7BA667-A803-417A-99B3-0591CAA7D656}"/>
              </a:ext>
            </a:extLst>
          </p:cNvPr>
          <p:cNvSpPr/>
          <p:nvPr/>
        </p:nvSpPr>
        <p:spPr>
          <a:xfrm>
            <a:off x="2026796" y="3549516"/>
            <a:ext cx="553759" cy="112613"/>
          </a:xfrm>
          <a:prstGeom prst="rightArrow">
            <a:avLst/>
          </a:prstGeom>
          <a:solidFill>
            <a:srgbClr val="FF6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5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코드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8A573D4-F0FB-43E1-9066-1A627FA64380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5E006C-C163-4578-BA4E-694987D23C07}"/>
              </a:ext>
            </a:extLst>
          </p:cNvPr>
          <p:cNvSpPr/>
          <p:nvPr/>
        </p:nvSpPr>
        <p:spPr>
          <a:xfrm>
            <a:off x="93135" y="1109246"/>
            <a:ext cx="95419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def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CardStandard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(): #초기 비율 상수 값 정하기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=0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board.t.speed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('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fastest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while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!=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True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board.t.clear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board.t.up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board.t.goto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(-190-((3.17*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)/2),120+StandardNumber)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board.t.down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board.t.fillcolor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violet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")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board.t.begin_fill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board.t.fd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(380+(3.17*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board.t.rt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(90)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board.t.fd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(240+(2*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board.t.rt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(90)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board.t.fd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(380+(3.17*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board.t.rt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(90)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board.t.fd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(240+(2*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board.t.rt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(90)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board.t.end_fill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numper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("신용카드 증가=1, 축소=2, 기준점 완료=3 : "))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numper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==1: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=StandardNumber+3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numper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==2: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=StandardNumber-3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numper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==3: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board.t.clear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board.t.reset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  <a:r>
              <a:rPr lang="ko-KR" altLang="en-US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break</a:t>
            </a:r>
            <a:endParaRPr lang="ko-KR" altLang="en-US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701E0DF-154A-41CC-89B7-485EBCD9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79" y="3564475"/>
            <a:ext cx="3455988" cy="21842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DD0CF83-033A-4BFB-B272-0A0127B3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13" y="1594063"/>
            <a:ext cx="3129121" cy="13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3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90600"/>
            <a:ext cx="9906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8300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68300" y="234196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코드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8A573D4-F0FB-43E1-9066-1A627FA64380}"/>
              </a:ext>
            </a:extLst>
          </p:cNvPr>
          <p:cNvCxnSpPr>
            <a:cxnSpLocks/>
          </p:cNvCxnSpPr>
          <p:nvPr/>
        </p:nvCxnSpPr>
        <p:spPr>
          <a:xfrm>
            <a:off x="368300" y="0"/>
            <a:ext cx="0" cy="75741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55E006C-C163-4578-BA4E-694987D23C07}"/>
              </a:ext>
            </a:extLst>
          </p:cNvPr>
          <p:cNvSpPr/>
          <p:nvPr/>
        </p:nvSpPr>
        <p:spPr>
          <a:xfrm>
            <a:off x="739633" y="1574647"/>
            <a:ext cx="3959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도수검사비율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def ratio(a,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):#return = 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비율을 반환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 a &gt;= -0.05 and a &lt;= 0.05:  #0.1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초과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return 1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0.05 and a &lt;= 0.15:  #0.1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35.4330+0.296*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0.15 and a &lt;= 0.25:  #0.2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17.7165+0.148*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0.25 and a &lt;= 0.35:  #0.3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11.8110+0.099*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0.35 and a &lt;= 0.45:  #0.4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8.85826+0.074*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0.45 and a &lt;= 0.55:  #0.5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7.08661+0.059*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0.55 and a &lt;= 0.65:  #0.6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5.90551+0.049*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0.65 and a &lt;= 0.75:  #0.7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5.06186+0.042*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0.75 and a &lt;= 0.85:  #0.8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4.42913+0.037*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0.85 and a &lt;= 0.95:  #0.9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3.93700+0.033*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F5AF84-367F-4A91-9D42-E5168B6A4D57}"/>
              </a:ext>
            </a:extLst>
          </p:cNvPr>
          <p:cNvSpPr txBox="1"/>
          <p:nvPr/>
        </p:nvSpPr>
        <p:spPr>
          <a:xfrm>
            <a:off x="5207268" y="1549667"/>
            <a:ext cx="45238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0.95 and a &lt;= 1.05:  #1.0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3.54330+0.030*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1.05 and a &lt;= 1.15:  #1.1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3.22118+0.027*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1.15 and a &lt;= 1.25:  #1.2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2.95275+0.025*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1.25 and a &lt;= 1.35:  #1.3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2.72562+0.023*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1.35 and a &lt;= 1.45:  #1.4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2.53093+0.021*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1.45 and a &lt;= 1.55:  #1.5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2.36220+0.020*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1.55 and a &lt;= 1.65:  #1.6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2.214566+0.018*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1.65 and a &lt;= 1.75:  #1.7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2.084298+0.017*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1.75 and a &lt;= 1.85:  #1.8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1.968503+0.016*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1.85 and a &lt;= 1.95:  #1.9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1.864898+0.015*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elif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 &gt; 1.95 and a &lt;= 2.05:  #2.0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return 1.771653+0.014*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standardnumber</a:t>
            </a:r>
            <a:endParaRPr lang="en-US" altLang="ko-KR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else:                         #2.0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초과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return 1</a:t>
            </a:r>
            <a:endParaRPr lang="ko-KR" altLang="en-US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857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2975</TotalTime>
  <Words>1431</Words>
  <Application>Microsoft Office PowerPoint</Application>
  <PresentationFormat>A4 용지(210x297mm)</PresentationFormat>
  <Paragraphs>449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Arial</vt:lpstr>
      <vt:lpstr>배달의민족 도현</vt:lpstr>
      <vt:lpstr>맑은 고딕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Ko--pc</cp:lastModifiedBy>
  <cp:revision>248</cp:revision>
  <dcterms:created xsi:type="dcterms:W3CDTF">2014-09-22T06:55:46Z</dcterms:created>
  <dcterms:modified xsi:type="dcterms:W3CDTF">2019-11-24T11:36:37Z</dcterms:modified>
</cp:coreProperties>
</file>