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62" r:id="rId3"/>
    <p:sldId id="277" r:id="rId4"/>
    <p:sldId id="259" r:id="rId5"/>
    <p:sldId id="261" r:id="rId6"/>
    <p:sldId id="260" r:id="rId7"/>
    <p:sldId id="269" r:id="rId8"/>
    <p:sldId id="263" r:id="rId9"/>
    <p:sldId id="270" r:id="rId10"/>
    <p:sldId id="265" r:id="rId11"/>
    <p:sldId id="266" r:id="rId12"/>
    <p:sldId id="275" r:id="rId13"/>
    <p:sldId id="271" r:id="rId14"/>
    <p:sldId id="264" r:id="rId15"/>
    <p:sldId id="272" r:id="rId16"/>
    <p:sldId id="273" r:id="rId17"/>
    <p:sldId id="27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1919"/>
    <a:srgbClr val="EE7A7A"/>
    <a:srgbClr val="E42424"/>
    <a:srgbClr val="C81919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5160" autoAdjust="0"/>
  </p:normalViewPr>
  <p:slideViewPr>
    <p:cSldViewPr snapToGrid="0">
      <p:cViewPr>
        <p:scale>
          <a:sx n="75" d="100"/>
          <a:sy n="75" d="100"/>
        </p:scale>
        <p:origin x="43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8F482-4344-49F6-BB1D-B288A6CF4E70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AF2DC-7B01-4B9D-9D93-05DB9D2F78C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986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3637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327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214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9FAF2DC-7B01-4B9D-9D93-05DB9D2F78C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848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546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72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150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2206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4166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2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632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054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705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AF2DC-7B01-4B9D-9D93-05DB9D2F78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912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906A3E-3060-9A8A-D03F-B0024AA1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06BC637E-7765-EBD4-4066-54E384497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8B69D2A-618F-84AC-E4BD-A89B57928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3C39E13-2974-3114-8F65-A0185868D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457377-0BAD-5019-EE04-BEFC7D800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1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96D246-74E5-6E72-83EF-4EA52BF8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D6107EF-5293-9E43-BF3E-760DDB92E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C2318F4-5713-D8DB-DE15-E364D4D2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300AAA8-C5C6-6EC5-B4C0-237344231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494FE6-ABAD-A1E8-CB54-55EC67A8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1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D55137A7-AD31-73AE-B055-5071B794E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4B4ED3-322E-2D6E-8A83-381D5684A9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6E0BF8C-B7B1-1C1A-3512-351D72B52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2C11BD-2492-93B5-13C9-A42522DB3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48DC6E-BEB0-A95E-E7A4-A0BD1DF7D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9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133FAB-E4EA-F86E-0E90-04F511B63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DD0B46-E0B0-198E-13A8-AC2989198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8B9C3F-9D9F-9E69-BF94-C95B2B7D0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B7433F-D209-E981-1338-7BAD920B2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45A688-961B-F71B-9536-83CA8507B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59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CA5E4F-36E1-6332-F85A-8694A6614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B22037D-CBA7-6AC8-2CD7-7E692B1DE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C1AB71A-DB83-B11B-AEA3-0B27A8012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6F27153-9396-2A71-59D5-D649E14E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1D56920-FBAA-381D-C000-01DED8A0D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76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F822E-FF93-1F4D-27E1-93398AECE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443724-766B-6A11-1B64-57C9DF586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3DF2D3E-F55D-030C-F374-0890A7189D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3BD2F50-3AA8-4AF9-C2C0-7F16918F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F5D63F7-12F9-96D9-ECBD-7B51AEC07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B4C9244-57A4-8D7A-5287-618BC101A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B1D498-E760-7A8C-7073-9A8D9A468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2E03815-FFE3-A23B-ED5E-A83540D74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8026351-CCE3-391D-0793-3CA0C01E60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963CAFD-8A53-6BC2-45B6-9C86F6622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43D87D16-0D26-BE6C-78C0-9E5280480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A6473DD-E17E-59E7-BA36-122C27CD8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937BA9D7-8B84-B5EA-8D6B-4491A66AF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3C2AD13-E9E8-6C15-5BFA-193B454E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44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50F3A9-58DA-C09C-616C-356846419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F57F4F18-71D5-907E-9714-14A8554D7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D95FB65-3F81-A20C-2349-F0917A68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AB75DFB-494A-A413-FDE7-84B6F398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0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AE935DC-164F-E7DF-DC71-DAB0D201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F3B5DD2-13E9-0B8B-C8CB-D984F9556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384B51E-D027-79F7-19F7-F8A6C2CB4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1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BCFC4-3FDC-CFFE-34D4-75748F1A2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ACA09-B559-66D9-40CC-42448A6976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1F982D0-7223-74BE-AD48-80E25687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67832E7-7F4D-643E-99AD-99DA459AB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89A53BD-2D3C-E1BB-752C-7B307FC14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2AAEA32-0433-882F-4D42-3F4901C5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5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01848F-C83B-BC64-92E7-85A24CC7E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948F53E-F7C1-6A6D-7FCA-3BEB12B774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6F2A95F-58C8-4A8A-D3CA-3D0E73B35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AD4863-689C-301C-EC0D-E5ADBD83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C024EEF-CE11-02DF-6D7C-6505E3FE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D3A501E-D38E-BAA7-074A-7C9D39DAB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6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DFD03B1-284C-26B3-F6EA-F0D89639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8B1A62-99E1-A472-EE60-B44BB2D02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0F65F80-A932-770E-4049-B3A1B82C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1ACCE-2189-4B6D-B4DB-80E74A63F84A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FC1417A-8FF6-B512-3912-4431F3172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79696F1-9FC9-6D9A-8CA0-A879FB22DD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249C4-943A-40E8-86C6-13BAD765F1E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65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18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>
            <a:extLst>
              <a:ext uri="{FF2B5EF4-FFF2-40B4-BE49-F238E27FC236}">
                <a16:creationId xmlns:a16="http://schemas.microsoft.com/office/drawing/2014/main" id="{1377561A-261D-FEF4-7B2E-D0D09A9CD617}"/>
              </a:ext>
            </a:extLst>
          </p:cNvPr>
          <p:cNvSpPr txBox="1">
            <a:spLocks/>
          </p:cNvSpPr>
          <p:nvPr/>
        </p:nvSpPr>
        <p:spPr>
          <a:xfrm>
            <a:off x="575715" y="458967"/>
            <a:ext cx="11054310" cy="2505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nl-NL" sz="54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nl-NL" sz="5400" dirty="0">
                <a:latin typeface="Arial" panose="020B0604020202020204" pitchFamily="34" charset="0"/>
                <a:cs typeface="Arial" panose="020B0604020202020204" pitchFamily="34" charset="0"/>
              </a:rPr>
              <a:t> of Covering </a:t>
            </a:r>
            <a:r>
              <a:rPr lang="nl-NL" sz="5400" dirty="0" err="1"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br>
              <a:rPr lang="nl-NL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sz="5400" dirty="0"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</a:p>
          <a:p>
            <a:pPr>
              <a:lnSpc>
                <a:spcPct val="100000"/>
              </a:lnSpc>
            </a:pPr>
            <a:r>
              <a:rPr lang="nl-NL" sz="5400" dirty="0" err="1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lang="nl-NL" sz="5400" dirty="0">
                <a:latin typeface="Arial" panose="020B0604020202020204" pitchFamily="34" charset="0"/>
                <a:cs typeface="Arial" panose="020B0604020202020204" pitchFamily="34" charset="0"/>
              </a:rPr>
              <a:t> Change of Basepoint</a:t>
            </a:r>
            <a:endParaRPr lang="en-US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ndertitel 2">
            <a:extLst>
              <a:ext uri="{FF2B5EF4-FFF2-40B4-BE49-F238E27FC236}">
                <a16:creationId xmlns:a16="http://schemas.microsoft.com/office/drawing/2014/main" id="{2DFBDDDD-D6E5-A994-BD54-7A5F45D50522}"/>
              </a:ext>
            </a:extLst>
          </p:cNvPr>
          <p:cNvSpPr txBox="1">
            <a:spLocks/>
          </p:cNvSpPr>
          <p:nvPr/>
        </p:nvSpPr>
        <p:spPr>
          <a:xfrm>
            <a:off x="594765" y="5089346"/>
            <a:ext cx="9144000" cy="15636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 dirty="0">
                <a:latin typeface="Arial" panose="020B0604020202020204" pitchFamily="34" charset="0"/>
                <a:cs typeface="Arial" panose="020B0604020202020204" pitchFamily="34" charset="0"/>
              </a:rPr>
              <a:t>Jelle Wemmenhove</a:t>
            </a:r>
          </a:p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Cosmin Manea, Jim Portegies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ep 17">
            <a:extLst>
              <a:ext uri="{FF2B5EF4-FFF2-40B4-BE49-F238E27FC236}">
                <a16:creationId xmlns:a16="http://schemas.microsoft.com/office/drawing/2014/main" id="{444A8C97-1919-1F7A-3F0A-FED1CD1D60C3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2" name="Rechte verbindingslijn 11">
              <a:extLst>
                <a:ext uri="{FF2B5EF4-FFF2-40B4-BE49-F238E27FC236}">
                  <a16:creationId xmlns:a16="http://schemas.microsoft.com/office/drawing/2014/main" id="{EB47206D-1441-EC94-B834-54A0270BC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Afbeelding 14" descr="Afbeelding met logo&#10;&#10;Automatisch gegenereerde beschrijving">
              <a:extLst>
                <a:ext uri="{FF2B5EF4-FFF2-40B4-BE49-F238E27FC236}">
                  <a16:creationId xmlns:a16="http://schemas.microsoft.com/office/drawing/2014/main" id="{983649B6-E252-38C4-F2BA-34F258DD4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2" name="Ondertitel 2">
            <a:extLst>
              <a:ext uri="{FF2B5EF4-FFF2-40B4-BE49-F238E27FC236}">
                <a16:creationId xmlns:a16="http://schemas.microsoft.com/office/drawing/2014/main" id="{2441DD81-1FBE-9503-0DB1-EFA53458B02D}"/>
              </a:ext>
            </a:extLst>
          </p:cNvPr>
          <p:cNvSpPr txBox="1">
            <a:spLocks/>
          </p:cNvSpPr>
          <p:nvPr/>
        </p:nvSpPr>
        <p:spPr>
          <a:xfrm>
            <a:off x="606195" y="3261342"/>
            <a:ext cx="6797367" cy="6502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400" dirty="0" err="1"/>
              <a:t>HoTT</a:t>
            </a:r>
            <a:r>
              <a:rPr lang="nl-NL" sz="2400" dirty="0"/>
              <a:t>/UF Workshop 2023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90944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>
            <a:extLst>
              <a:ext uri="{FF2B5EF4-FFF2-40B4-BE49-F238E27FC236}">
                <a16:creationId xmlns:a16="http://schemas.microsoft.com/office/drawing/2014/main" id="{13E35437-5182-4C24-7BEB-2E8B4486C5BA}"/>
              </a:ext>
            </a:extLst>
          </p:cNvPr>
          <p:cNvSpPr txBox="1">
            <a:spLocks/>
          </p:cNvSpPr>
          <p:nvPr/>
        </p:nvSpPr>
        <p:spPr>
          <a:xfrm>
            <a:off x="898833" y="678962"/>
            <a:ext cx="108055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Hatcher</a:t>
            </a:r>
            <a:endParaRPr lang="en-US" sz="2000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ADBBB3EB-804F-4B50-D293-0A86CB51B172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BE4A7749-2BBB-38D2-F658-4C761CCA9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Afbeelding 6" descr="Afbeelding met logo&#10;&#10;Automatisch gegenereerde beschrijving">
              <a:extLst>
                <a:ext uri="{FF2B5EF4-FFF2-40B4-BE49-F238E27FC236}">
                  <a16:creationId xmlns:a16="http://schemas.microsoft.com/office/drawing/2014/main" id="{9E84263F-6A22-F785-9ACC-60A0FAB24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543" y="3412863"/>
                <a:ext cx="9996912" cy="19055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nl-NL" sz="2000" i="1" dirty="0"/>
                  <a:t>Suppose </a:t>
                </a:r>
                <a:r>
                  <a:rPr lang="nl-NL" sz="2000" i="1" dirty="0" err="1"/>
                  <a:t>given</a:t>
                </a:r>
                <a:r>
                  <a:rPr lang="nl-NL" sz="2000" i="1" dirty="0"/>
                  <a:t> a </a:t>
                </a:r>
                <a:r>
                  <a:rPr lang="nl-NL" sz="2000" i="1" dirty="0" err="1"/>
                  <a:t>covering</a:t>
                </a:r>
                <a:r>
                  <a:rPr lang="nl-NL" sz="2000" i="1" dirty="0"/>
                  <a:t> </a:t>
                </a:r>
                <a:r>
                  <a:rPr lang="nl-NL" sz="2000" i="1" dirty="0" err="1"/>
                  <a:t>space</a:t>
                </a:r>
                <a:r>
                  <a:rPr lang="nl-NL" sz="2000" i="1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NL" sz="2000" b="0" smtClean="0">
                        <a:latin typeface="Cambria Math" panose="02040503050406030204" pitchFamily="18" charset="0"/>
                      </a:rPr>
                      <m:t>hSet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with</a:t>
                </a:r>
                <a:r>
                  <a:rPr lang="nl-NL" sz="2000" i="1" dirty="0"/>
                  <a:t> point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i="1" dirty="0"/>
                  <a:t> over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type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i="1" dirty="0"/>
                  <a:t> and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map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with</a:t>
                </a:r>
                <a:r>
                  <a:rPr lang="nl-NL" sz="2000" i="1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connected</a:t>
                </a:r>
                <a:r>
                  <a:rPr lang="nl-NL" sz="2000" i="1" dirty="0"/>
                  <a:t>. </a:t>
                </a:r>
                <a:r>
                  <a:rPr lang="nl-NL" sz="2000" i="1" dirty="0" err="1"/>
                  <a:t>Then</a:t>
                </a:r>
                <a:r>
                  <a:rPr lang="nl-NL" sz="2000" i="1" dirty="0"/>
                  <a:t>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lift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∏"/>
                        <m:supHide m:val="on"/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000" i="1" dirty="0"/>
                  <a:t> of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exists</a:t>
                </a:r>
                <a:r>
                  <a:rPr lang="nl-NL" sz="2000" i="1" dirty="0"/>
                  <a:t> </a:t>
                </a:r>
                <a:r>
                  <a:rPr lang="nl-NL" sz="2000" i="1" dirty="0" err="1"/>
                  <a:t>iff</a:t>
                </a:r>
                <a:r>
                  <a:rPr lang="nl-NL" sz="2000" i="1" dirty="0"/>
                  <a:t> </a:t>
                </a:r>
                <a:endParaRPr lang="nl-N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nl-NL" sz="100" b="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⊂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l-NL" sz="2000" b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20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nl-NL" sz="1800" i="1" dirty="0"/>
              </a:p>
            </p:txBody>
          </p:sp>
        </mc:Choice>
        <mc:Fallback xmlns="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43" y="3412863"/>
                <a:ext cx="9996912" cy="1905532"/>
              </a:xfrm>
              <a:prstGeom prst="rect">
                <a:avLst/>
              </a:prstGeom>
              <a:blipFill>
                <a:blip r:embed="rId4"/>
                <a:stretch>
                  <a:fillRect l="-610" t="-11538" r="-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ndertitel 2">
            <a:extLst>
              <a:ext uri="{FF2B5EF4-FFF2-40B4-BE49-F238E27FC236}">
                <a16:creationId xmlns:a16="http://schemas.microsoft.com/office/drawing/2014/main" id="{26146F00-4DCE-8C24-22D6-3EFA70744DA9}"/>
              </a:ext>
            </a:extLst>
          </p:cNvPr>
          <p:cNvSpPr txBox="1">
            <a:spLocks/>
          </p:cNvSpPr>
          <p:nvPr/>
        </p:nvSpPr>
        <p:spPr>
          <a:xfrm>
            <a:off x="898833" y="2976023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Lemma</a:t>
            </a:r>
            <a:r>
              <a:rPr lang="nl-NL" sz="2000" dirty="0"/>
              <a:t> </a:t>
            </a:r>
            <a:endParaRPr lang="en-US" sz="20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C825F2A-6E96-BDE4-4417-41E5A088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44" y="1029561"/>
            <a:ext cx="9996912" cy="14628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889006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ep 13">
            <a:extLst>
              <a:ext uri="{FF2B5EF4-FFF2-40B4-BE49-F238E27FC236}">
                <a16:creationId xmlns:a16="http://schemas.microsoft.com/office/drawing/2014/main" id="{E5260A40-73B5-7195-ED20-517A39C596E9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5" name="Rechte verbindingslijn 14">
              <a:extLst>
                <a:ext uri="{FF2B5EF4-FFF2-40B4-BE49-F238E27FC236}">
                  <a16:creationId xmlns:a16="http://schemas.microsoft.com/office/drawing/2014/main" id="{6FE46C31-F768-6B8E-1325-551A30754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Afbeelding 16" descr="Afbeelding met logo&#10;&#10;Automatisch gegenereerde beschrijving">
              <a:extLst>
                <a:ext uri="{FF2B5EF4-FFF2-40B4-BE49-F238E27FC236}">
                  <a16:creationId xmlns:a16="http://schemas.microsoft.com/office/drawing/2014/main" id="{0561093C-6E71-4D74-B5F6-E0D77A84FD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2771" y="1132312"/>
                <a:ext cx="10586456" cy="5617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⊂ 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nl-NL" sz="20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NL" sz="2000" b="0" i="0" smtClean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d>
                                <m:dPr>
                                  <m:ctrlP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nl-NL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nl-NL" sz="20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nl-NL" sz="1800" dirty="0"/>
              </a:p>
            </p:txBody>
          </p:sp>
        </mc:Choice>
        <mc:Fallback xmlns="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71" y="1132312"/>
                <a:ext cx="10586456" cy="561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ndertitel 2">
            <a:extLst>
              <a:ext uri="{FF2B5EF4-FFF2-40B4-BE49-F238E27FC236}">
                <a16:creationId xmlns:a16="http://schemas.microsoft.com/office/drawing/2014/main" id="{26146F00-4DCE-8C24-22D6-3EFA70744DA9}"/>
              </a:ext>
            </a:extLst>
          </p:cNvPr>
          <p:cNvSpPr txBox="1">
            <a:spLocks/>
          </p:cNvSpPr>
          <p:nvPr/>
        </p:nvSpPr>
        <p:spPr>
          <a:xfrm>
            <a:off x="898833" y="673031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About</a:t>
            </a:r>
            <a:r>
              <a:rPr lang="nl-NL" sz="2000" dirty="0"/>
              <a:t> </a:t>
            </a:r>
            <a:r>
              <a:rPr lang="nl-NL" sz="2000" dirty="0" err="1"/>
              <a:t>this</a:t>
            </a:r>
            <a:r>
              <a:rPr lang="nl-NL" sz="2000" dirty="0"/>
              <a:t> </a:t>
            </a:r>
            <a:r>
              <a:rPr lang="nl-NL" sz="2000" dirty="0" err="1"/>
              <a:t>criterion</a:t>
            </a:r>
            <a:r>
              <a:rPr lang="nl-NL" sz="2000" dirty="0"/>
              <a:t>…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Ondertitel 2">
                <a:extLst>
                  <a:ext uri="{FF2B5EF4-FFF2-40B4-BE49-F238E27FC236}">
                    <a16:creationId xmlns:a16="http://schemas.microsoft.com/office/drawing/2014/main" id="{30D22268-6CF4-343E-6479-DC49DE1C60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1875703"/>
                <a:ext cx="9718368" cy="140522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b="1" dirty="0"/>
                  <a:t>Disadvantages</a:t>
                </a:r>
              </a:p>
              <a:p>
                <a:r>
                  <a:rPr lang="en-US" sz="2000" dirty="0"/>
                  <a:t>Conceals multiple </a:t>
                </a:r>
                <a:r>
                  <a:rPr lang="en-US" sz="2000" b="1" dirty="0"/>
                  <a:t>truncations</a:t>
                </a:r>
              </a:p>
              <a:p>
                <a:r>
                  <a:rPr lang="en-US" sz="2000" dirty="0"/>
                  <a:t>Forces us to work with the </a:t>
                </a:r>
                <a:r>
                  <a:rPr lang="en-US" sz="2000" b="1" dirty="0"/>
                  <a:t>total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2" name="Ondertitel 2">
                <a:extLst>
                  <a:ext uri="{FF2B5EF4-FFF2-40B4-BE49-F238E27FC236}">
                    <a16:creationId xmlns:a16="http://schemas.microsoft.com/office/drawing/2014/main" id="{30D22268-6CF4-343E-6479-DC49DE1C6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1875703"/>
                <a:ext cx="9718368" cy="1405222"/>
              </a:xfrm>
              <a:prstGeom prst="rect">
                <a:avLst/>
              </a:prstGeom>
              <a:blipFill>
                <a:blip r:embed="rId5"/>
                <a:stretch>
                  <a:fillRect l="-627" t="-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ndertitel 2">
            <a:extLst>
              <a:ext uri="{FF2B5EF4-FFF2-40B4-BE49-F238E27FC236}">
                <a16:creationId xmlns:a16="http://schemas.microsoft.com/office/drawing/2014/main" id="{632B3E13-B405-FBB6-FFC6-58181C76AA51}"/>
              </a:ext>
            </a:extLst>
          </p:cNvPr>
          <p:cNvSpPr txBox="1">
            <a:spLocks/>
          </p:cNvSpPr>
          <p:nvPr/>
        </p:nvSpPr>
        <p:spPr>
          <a:xfrm>
            <a:off x="898833" y="3429000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Can</a:t>
            </a:r>
            <a:r>
              <a:rPr lang="nl-NL" sz="2000" b="1" dirty="0"/>
              <a:t> we do </a:t>
            </a:r>
            <a:r>
              <a:rPr lang="nl-NL" sz="2000" b="1" dirty="0" err="1"/>
              <a:t>better</a:t>
            </a:r>
            <a:r>
              <a:rPr lang="nl-NL" sz="2000" b="1" dirty="0"/>
              <a:t>?</a:t>
            </a:r>
            <a:endParaRPr lang="en-US" sz="2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025F144B-896C-4E60-C1F6-A368D8FA14E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8205" y="3895812"/>
                <a:ext cx="7752832" cy="2587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i="1" dirty="0"/>
                  <a:t>for </a:t>
                </a:r>
                <a:r>
                  <a:rPr lang="nl-NL" sz="2000" i="1" dirty="0" err="1"/>
                  <a:t>all</a:t>
                </a:r>
                <a:r>
                  <a:rPr lang="nl-NL" sz="2000" i="1" dirty="0"/>
                  <a:t> loops of the form</a:t>
                </a:r>
                <a14:m>
                  <m:oMath xmlns:m="http://schemas.openxmlformats.org/officeDocument/2006/math"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𝑤𝑖𝑡h</m:t>
                    </m:r>
                    <m:r>
                      <a:rPr lang="nl-NL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000" i="1" dirty="0"/>
                  <a:t> </a:t>
                </a:r>
              </a:p>
              <a:p>
                <a:pPr marL="0" indent="0">
                  <a:buNone/>
                </a:pPr>
                <a:r>
                  <a:rPr lang="nl-NL" sz="2000" i="1" dirty="0"/>
                  <a:t>	</a:t>
                </a:r>
                <a:r>
                  <a:rPr lang="en-US" sz="2000" i="1" dirty="0"/>
                  <a:t>there exists a 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i="1" dirty="0"/>
                  <a:t> lying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nl-NL" sz="2000" i="1" dirty="0"/>
              </a:p>
              <a:p>
                <a:pPr marL="0" indent="0">
                  <a:buNone/>
                </a:pPr>
                <a:endParaRPr lang="nl-NL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b="0" smtClean="0">
                          <a:latin typeface="Cambria Math" panose="02040503050406030204" pitchFamily="18" charset="0"/>
                        </a:rPr>
                        <m:t>transpor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NL" sz="2000" b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sz="2200" i="1" dirty="0"/>
              </a:p>
            </p:txBody>
          </p:sp>
        </mc:Choice>
        <mc:Fallback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025F144B-896C-4E60-C1F6-A368D8FA1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205" y="3895812"/>
                <a:ext cx="7752832" cy="2587236"/>
              </a:xfrm>
              <a:prstGeom prst="rect">
                <a:avLst/>
              </a:prstGeom>
              <a:blipFill>
                <a:blip r:embed="rId6"/>
                <a:stretch>
                  <a:fillRect l="-865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691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ndertitel 2">
            <a:extLst>
              <a:ext uri="{FF2B5EF4-FFF2-40B4-BE49-F238E27FC236}">
                <a16:creationId xmlns:a16="http://schemas.microsoft.com/office/drawing/2014/main" id="{13E35437-5182-4C24-7BEB-2E8B4486C5BA}"/>
              </a:ext>
            </a:extLst>
          </p:cNvPr>
          <p:cNvSpPr txBox="1">
            <a:spLocks/>
          </p:cNvSpPr>
          <p:nvPr/>
        </p:nvSpPr>
        <p:spPr>
          <a:xfrm>
            <a:off x="898833" y="678962"/>
            <a:ext cx="108055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Hatcher</a:t>
            </a:r>
            <a:endParaRPr lang="en-US" sz="2000" dirty="0"/>
          </a:p>
        </p:txBody>
      </p:sp>
      <p:grpSp>
        <p:nvGrpSpPr>
          <p:cNvPr id="5" name="Groep 4">
            <a:extLst>
              <a:ext uri="{FF2B5EF4-FFF2-40B4-BE49-F238E27FC236}">
                <a16:creationId xmlns:a16="http://schemas.microsoft.com/office/drawing/2014/main" id="{ADBBB3EB-804F-4B50-D293-0A86CB51B172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BE4A7749-2BBB-38D2-F658-4C761CCA97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Afbeelding 6" descr="Afbeelding met logo&#10;&#10;Automatisch gegenereerde beschrijving">
              <a:extLst>
                <a:ext uri="{FF2B5EF4-FFF2-40B4-BE49-F238E27FC236}">
                  <a16:creationId xmlns:a16="http://schemas.microsoft.com/office/drawing/2014/main" id="{9E84263F-6A22-F785-9ACC-60A0FAB247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543" y="3412863"/>
                <a:ext cx="9996912" cy="2415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nl-NL" sz="2000" i="1" dirty="0"/>
                  <a:t>Suppose </a:t>
                </a:r>
                <a:r>
                  <a:rPr lang="nl-NL" sz="2000" i="1" dirty="0" err="1"/>
                  <a:t>given</a:t>
                </a:r>
                <a:r>
                  <a:rPr lang="nl-NL" sz="2000" i="1" dirty="0"/>
                  <a:t> a </a:t>
                </a:r>
                <a:r>
                  <a:rPr lang="nl-NL" sz="2000" i="1" dirty="0" err="1"/>
                  <a:t>covering</a:t>
                </a:r>
                <a:r>
                  <a:rPr lang="nl-NL" sz="2000" i="1" dirty="0"/>
                  <a:t> </a:t>
                </a:r>
                <a:r>
                  <a:rPr lang="nl-NL" sz="2000" i="1" dirty="0" err="1"/>
                  <a:t>space</a:t>
                </a:r>
                <a:r>
                  <a:rPr lang="nl-NL" sz="2000" i="1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NL" sz="2000" b="0" smtClean="0">
                        <a:latin typeface="Cambria Math" panose="02040503050406030204" pitchFamily="18" charset="0"/>
                      </a:rPr>
                      <m:t>hSet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with</a:t>
                </a:r>
                <a:r>
                  <a:rPr lang="nl-NL" sz="2000" i="1" dirty="0"/>
                  <a:t> point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i="1" dirty="0"/>
                  <a:t> over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type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i="1" dirty="0"/>
                  <a:t> and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map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with</a:t>
                </a:r>
                <a:r>
                  <a:rPr lang="nl-NL" sz="2000" i="1" dirty="0"/>
                  <a:t>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connected</a:t>
                </a:r>
                <a:r>
                  <a:rPr lang="nl-NL" sz="2000" i="1" dirty="0"/>
                  <a:t>. </a:t>
                </a:r>
                <a:r>
                  <a:rPr lang="nl-NL" sz="2000" i="1" dirty="0" err="1"/>
                  <a:t>Then</a:t>
                </a:r>
                <a:r>
                  <a:rPr lang="nl-NL" sz="2000" i="1" dirty="0"/>
                  <a:t> a </a:t>
                </a:r>
                <a:r>
                  <a:rPr lang="nl-NL" sz="2000" i="1" dirty="0" err="1"/>
                  <a:t>pointed</a:t>
                </a:r>
                <a:r>
                  <a:rPr lang="nl-NL" sz="2000" i="1" dirty="0"/>
                  <a:t> lift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: </m:t>
                    </m:r>
                    <m:nary>
                      <m:naryPr>
                        <m:chr m:val="∏"/>
                        <m:supHide m:val="on"/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/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nary>
                  </m:oMath>
                </a14:m>
                <a:r>
                  <a:rPr lang="en-US" sz="2000" i="1" dirty="0"/>
                  <a:t> of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nl-NL" sz="2000" i="1" dirty="0"/>
                  <a:t> </a:t>
                </a:r>
                <a:r>
                  <a:rPr lang="nl-NL" sz="2000" i="1" dirty="0" err="1"/>
                  <a:t>exists</a:t>
                </a:r>
                <a:r>
                  <a:rPr lang="nl-NL" sz="2000" i="1" dirty="0"/>
                  <a:t> </a:t>
                </a:r>
                <a:r>
                  <a:rPr lang="nl-NL" sz="2000" i="1" dirty="0" err="1"/>
                  <a:t>iff</a:t>
                </a:r>
                <a:r>
                  <a:rPr lang="nl-NL" sz="2000" i="1" dirty="0"/>
                  <a:t> for </a:t>
                </a:r>
                <a:r>
                  <a:rPr lang="nl-NL" sz="2000" i="1" dirty="0" err="1"/>
                  <a:t>all</a:t>
                </a:r>
                <a:r>
                  <a:rPr lang="nl-NL" sz="2000" i="1" dirty="0"/>
                  <a:t> loops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</m:sSub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nl-NL" sz="2000" i="1" dirty="0"/>
                  <a:t> </a:t>
                </a:r>
                <a:r>
                  <a:rPr lang="en-US" sz="2000" i="1" dirty="0"/>
                  <a:t>there exists a loop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i="1" dirty="0"/>
                  <a:t> in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i="1" dirty="0"/>
                  <a:t> lying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nl-NL" sz="2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nl-NL" sz="2000" i="1" dirty="0"/>
                  <a:t>, i.e.</a:t>
                </a:r>
                <a:endParaRPr lang="nl-NL" sz="16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NL" sz="2000" b="0" smtClean="0">
                          <a:latin typeface="Cambria Math" panose="02040503050406030204" pitchFamily="18" charset="0"/>
                        </a:rPr>
                        <m:t>transpor</m:t>
                      </m:r>
                      <m:sSup>
                        <m:sSup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lang="nl-NL" sz="2000" b="0" smtClean="0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p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p>
                      </m:sSup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sz="2200" i="1" dirty="0"/>
              </a:p>
            </p:txBody>
          </p:sp>
        </mc:Choice>
        <mc:Fallback xmlns="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43" y="3412863"/>
                <a:ext cx="9996912" cy="2415576"/>
              </a:xfrm>
              <a:prstGeom prst="rect">
                <a:avLst/>
              </a:prstGeom>
              <a:blipFill>
                <a:blip r:embed="rId4"/>
                <a:stretch>
                  <a:fillRect l="-610" t="-9091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ndertitel 2">
            <a:extLst>
              <a:ext uri="{FF2B5EF4-FFF2-40B4-BE49-F238E27FC236}">
                <a16:creationId xmlns:a16="http://schemas.microsoft.com/office/drawing/2014/main" id="{26146F00-4DCE-8C24-22D6-3EFA70744DA9}"/>
              </a:ext>
            </a:extLst>
          </p:cNvPr>
          <p:cNvSpPr txBox="1">
            <a:spLocks/>
          </p:cNvSpPr>
          <p:nvPr/>
        </p:nvSpPr>
        <p:spPr>
          <a:xfrm>
            <a:off x="898833" y="2976023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Lemma (</a:t>
            </a:r>
            <a:r>
              <a:rPr lang="nl-NL" sz="2000" b="1" dirty="0" err="1"/>
              <a:t>version</a:t>
            </a:r>
            <a:r>
              <a:rPr lang="nl-NL" sz="2000" b="1" dirty="0"/>
              <a:t> 2)</a:t>
            </a:r>
            <a:r>
              <a:rPr lang="nl-NL" sz="2000" dirty="0"/>
              <a:t> </a:t>
            </a:r>
            <a:endParaRPr lang="en-US" sz="2000" dirty="0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C825F2A-6E96-BDE4-4417-41E5A088D2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544" y="1029561"/>
            <a:ext cx="9996912" cy="14628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Ondertitel 2">
            <a:extLst>
              <a:ext uri="{FF2B5EF4-FFF2-40B4-BE49-F238E27FC236}">
                <a16:creationId xmlns:a16="http://schemas.microsoft.com/office/drawing/2014/main" id="{2688658D-D760-A773-AC17-FE9B275903ED}"/>
              </a:ext>
            </a:extLst>
          </p:cNvPr>
          <p:cNvSpPr txBox="1">
            <a:spLocks/>
          </p:cNvSpPr>
          <p:nvPr/>
        </p:nvSpPr>
        <p:spPr>
          <a:xfrm>
            <a:off x="898833" y="5283389"/>
            <a:ext cx="4757156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closely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reflects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classical</a:t>
            </a:r>
            <a:r>
              <a:rPr kumimoji="0" lang="nl-NL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proof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0871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FD39938B-0AF5-AEFE-D35A-9C8ACD0ADA91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5" name="Rechte verbindingslijn 4">
              <a:extLst>
                <a:ext uri="{FF2B5EF4-FFF2-40B4-BE49-F238E27FC236}">
                  <a16:creationId xmlns:a16="http://schemas.microsoft.com/office/drawing/2014/main" id="{42A730DB-9EF6-BD2C-7A54-667D0049F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Afbeelding 5" descr="Afbeelding met logo&#10;&#10;Automatisch gegenereerde beschrijving">
              <a:extLst>
                <a:ext uri="{FF2B5EF4-FFF2-40B4-BE49-F238E27FC236}">
                  <a16:creationId xmlns:a16="http://schemas.microsoft.com/office/drawing/2014/main" id="{1BF7C060-E307-4378-53CD-33E7669A2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DA7FBE83-5D8C-47ED-EFE2-3BFCAE674731}"/>
              </a:ext>
            </a:extLst>
          </p:cNvPr>
          <p:cNvSpPr txBox="1">
            <a:spLocks/>
          </p:cNvSpPr>
          <p:nvPr/>
        </p:nvSpPr>
        <p:spPr>
          <a:xfrm>
            <a:off x="699541" y="1675423"/>
            <a:ext cx="1079291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5000" dirty="0" err="1">
                <a:latin typeface="Arial" panose="020B0604020202020204" pitchFamily="34" charset="0"/>
                <a:cs typeface="Arial" panose="020B0604020202020204" pitchFamily="34" charset="0"/>
              </a:rPr>
              <a:t>Canonical</a:t>
            </a:r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 Change of Basepoint</a:t>
            </a:r>
            <a:endParaRPr lang="en-US" sz="5000" dirty="0"/>
          </a:p>
        </p:txBody>
      </p:sp>
    </p:spTree>
    <p:extLst>
      <p:ext uri="{BB962C8B-B14F-4D97-AF65-F5344CB8AC3E}">
        <p14:creationId xmlns:p14="http://schemas.microsoft.com/office/powerpoint/2010/main" val="1735637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E1CB6C43-6D05-4821-E068-5B46ED905B97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20894001-1D2A-244E-8EBC-D325A1D2A8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Afbeelding 14" descr="Afbeelding met logo&#10;&#10;Automatisch gegenereerde beschrijving">
              <a:extLst>
                <a:ext uri="{FF2B5EF4-FFF2-40B4-BE49-F238E27FC236}">
                  <a16:creationId xmlns:a16="http://schemas.microsoft.com/office/drawing/2014/main" id="{DFD84B2B-9182-2F08-F590-FE4B1FF955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85239" y="583263"/>
            <a:ext cx="3127743" cy="5388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Classical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setting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1186611"/>
                <a:ext cx="10586456" cy="178170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dirty="0"/>
                  <a:t>Path </a:t>
                </a:r>
                <a:r>
                  <a:rPr lang="nl-NL" sz="2000" dirty="0" err="1"/>
                  <a:t>from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to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induces</a:t>
                </a:r>
                <a:r>
                  <a:rPr lang="nl-NL" sz="2000" dirty="0"/>
                  <a:t> a </a:t>
                </a:r>
                <a:r>
                  <a:rPr lang="nl-NL" sz="2000" b="1" dirty="0"/>
                  <a:t>change-of-basepoint </a:t>
                </a:r>
                <a:r>
                  <a:rPr lang="nl-NL" sz="2000" b="1" dirty="0" err="1"/>
                  <a:t>isomorphism</a:t>
                </a:r>
                <a:endParaRPr lang="nl-NL" sz="2000" b="1" dirty="0"/>
              </a:p>
              <a:p>
                <a:pPr marL="0" indent="0" algn="ctr">
                  <a:buNone/>
                </a:pPr>
                <a:r>
                  <a:rPr lang="nl-NL" sz="100" dirty="0"/>
                  <a:t>\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nl-NL" sz="2000" dirty="0"/>
              </a:p>
              <a:p>
                <a:r>
                  <a:rPr lang="nl-NL" sz="2000" b="1" dirty="0" err="1"/>
                  <a:t>depends</a:t>
                </a:r>
                <a:r>
                  <a:rPr lang="nl-NL" sz="2000" dirty="0"/>
                  <a:t> on </a:t>
                </a:r>
                <a:r>
                  <a:rPr lang="nl-NL" sz="2000" dirty="0" err="1"/>
                  <a:t>the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homotopy</a:t>
                </a:r>
                <a:r>
                  <a:rPr lang="nl-NL" sz="2000" dirty="0"/>
                  <a:t> class of </a:t>
                </a:r>
                <a:r>
                  <a:rPr lang="nl-NL" sz="2000" dirty="0" err="1"/>
                  <a:t>the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path</a:t>
                </a:r>
                <a:endParaRPr lang="nl-NL" sz="2000" dirty="0"/>
              </a:p>
              <a:p>
                <a:r>
                  <a:rPr lang="nl-NL" sz="2000" dirty="0"/>
                  <a:t>a priori, </a:t>
                </a:r>
                <a:r>
                  <a:rPr lang="nl-NL" sz="2000" b="1" dirty="0" err="1"/>
                  <a:t>not</a:t>
                </a:r>
                <a:r>
                  <a:rPr lang="nl-NL" sz="2000" b="1" dirty="0"/>
                  <a:t> </a:t>
                </a:r>
                <a:r>
                  <a:rPr lang="nl-NL" sz="2000" b="1" dirty="0" err="1"/>
                  <a:t>canonical</a:t>
                </a:r>
                <a:endParaRPr lang="nl-NL" sz="2000" b="1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1186611"/>
                <a:ext cx="10586456" cy="1781708"/>
              </a:xfrm>
              <a:prstGeom prst="rect">
                <a:avLst/>
              </a:prstGeom>
              <a:blipFill>
                <a:blip r:embed="rId4"/>
                <a:stretch>
                  <a:fillRect l="-576" t="-3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ndertitel 2">
            <a:extLst>
              <a:ext uri="{FF2B5EF4-FFF2-40B4-BE49-F238E27FC236}">
                <a16:creationId xmlns:a16="http://schemas.microsoft.com/office/drawing/2014/main" id="{490FE57B-F375-CDC9-2B30-BC495CD90563}"/>
              </a:ext>
            </a:extLst>
          </p:cNvPr>
          <p:cNvSpPr txBox="1">
            <a:spLocks/>
          </p:cNvSpPr>
          <p:nvPr/>
        </p:nvSpPr>
        <p:spPr>
          <a:xfrm>
            <a:off x="577619" y="2933700"/>
            <a:ext cx="1825513" cy="745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0B3BB9F9-147C-1264-8AC7-F808881E150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3567252"/>
                <a:ext cx="10586456" cy="23763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dirty="0"/>
                  <a:t>Path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nl-NL" sz="2000" dirty="0"/>
                  <a:t>also induces a change-of-basepoint </a:t>
                </a:r>
                <a:r>
                  <a:rPr lang="nl-NL" sz="2000" dirty="0" err="1"/>
                  <a:t>isomorphism</a:t>
                </a:r>
                <a:endParaRPr lang="nl-NL" sz="2000" dirty="0"/>
              </a:p>
              <a:p>
                <a:pPr marL="0" indent="0">
                  <a:buNone/>
                </a:pPr>
                <a:endParaRPr lang="nl-NL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nl-NL" sz="2000" dirty="0"/>
              </a:p>
              <a:p>
                <a:pPr marL="0" indent="0">
                  <a:buNone/>
                </a:pPr>
                <a:r>
                  <a:rPr lang="nl-NL" sz="2000" dirty="0"/>
                  <a:t>via transport</a:t>
                </a:r>
              </a:p>
              <a:p>
                <a:r>
                  <a:rPr lang="nl-NL" sz="2000" b="1" dirty="0"/>
                  <a:t>Issue</a:t>
                </a:r>
                <a:r>
                  <a:rPr lang="nl-NL" sz="2000" dirty="0"/>
                  <a:t>       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sz="2000" dirty="0"/>
                  <a:t> </a:t>
                </a:r>
                <a:r>
                  <a:rPr lang="nl-NL" sz="2000" b="1" dirty="0" err="1"/>
                  <a:t>connected</a:t>
                </a:r>
                <a:r>
                  <a:rPr lang="nl-NL" sz="2000" dirty="0"/>
                  <a:t>, </a:t>
                </a:r>
                <a:r>
                  <a:rPr lang="nl-NL" sz="2000" dirty="0" err="1"/>
                  <a:t>then</a:t>
                </a:r>
                <a:r>
                  <a:rPr lang="nl-NL" sz="2000" dirty="0"/>
                  <a:t> </a:t>
                </a:r>
                <a:r>
                  <a:rPr lang="nl-NL" sz="2000" dirty="0" err="1"/>
                  <a:t>only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nl-NL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nl-NL" sz="2000" dirty="0"/>
                  <a:t>, </a:t>
                </a:r>
                <a:r>
                  <a:rPr lang="nl-NL" sz="2000" dirty="0" err="1"/>
                  <a:t>so</a:t>
                </a:r>
                <a:r>
                  <a:rPr lang="nl-NL" sz="2000" dirty="0"/>
                  <a:t> </a:t>
                </a:r>
                <a:r>
                  <a:rPr lang="nl-NL" sz="2000" dirty="0" err="1"/>
                  <a:t>only</a:t>
                </a:r>
                <a:endParaRPr lang="nl-NL" sz="2000" dirty="0"/>
              </a:p>
              <a:p>
                <a:endParaRPr lang="nl-NL" sz="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≅</m:t>
                          </m:r>
                          <m:sSub>
                            <m:sSubPr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nl-NL" sz="2000" b="0" dirty="0"/>
              </a:p>
              <a:p>
                <a:r>
                  <a:rPr lang="nl-NL" sz="2000" b="1" dirty="0" err="1"/>
                  <a:t>Wanted</a:t>
                </a:r>
                <a:r>
                  <a:rPr lang="nl-NL" sz="2000" dirty="0"/>
                  <a:t>   </a:t>
                </a:r>
                <a:r>
                  <a:rPr lang="nl-NL" sz="2000" dirty="0" err="1"/>
                  <a:t>an</a:t>
                </a:r>
                <a:r>
                  <a:rPr lang="nl-NL" sz="2000" dirty="0"/>
                  <a:t> explicit </a:t>
                </a:r>
                <a:r>
                  <a:rPr lang="nl-NL" sz="2000" dirty="0" err="1"/>
                  <a:t>isomorphism</a:t>
                </a:r>
                <a:r>
                  <a:rPr lang="nl-NL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≅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nl-NL" sz="2000" dirty="0"/>
                  <a:t>, considered </a:t>
                </a:r>
                <a:r>
                  <a:rPr lang="nl-NL" sz="2000" b="1" dirty="0" err="1"/>
                  <a:t>canonical</a:t>
                </a:r>
                <a:endParaRPr lang="nl-NL" sz="2000" dirty="0"/>
              </a:p>
              <a:p>
                <a:pPr marL="0" indent="0">
                  <a:buNone/>
                </a:pPr>
                <a:endParaRPr lang="nl-NL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0B3BB9F9-147C-1264-8AC7-F808881E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3567252"/>
                <a:ext cx="10586456" cy="2376347"/>
              </a:xfrm>
              <a:prstGeom prst="rect">
                <a:avLst/>
              </a:prstGeom>
              <a:blipFill>
                <a:blip r:embed="rId5"/>
                <a:stretch>
                  <a:fillRect l="-576" t="-3590" b="-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ndertitel 2">
            <a:extLst>
              <a:ext uri="{FF2B5EF4-FFF2-40B4-BE49-F238E27FC236}">
                <a16:creationId xmlns:a16="http://schemas.microsoft.com/office/drawing/2014/main" id="{0E38AB67-42F6-A573-DBEA-E233D4705652}"/>
              </a:ext>
            </a:extLst>
          </p:cNvPr>
          <p:cNvSpPr txBox="1">
            <a:spLocks/>
          </p:cNvSpPr>
          <p:nvPr/>
        </p:nvSpPr>
        <p:spPr>
          <a:xfrm>
            <a:off x="699540" y="4786625"/>
            <a:ext cx="10586456" cy="1531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1820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>
            <a:extLst>
              <a:ext uri="{FF2B5EF4-FFF2-40B4-BE49-F238E27FC236}">
                <a16:creationId xmlns:a16="http://schemas.microsoft.com/office/drawing/2014/main" id="{1FB1D967-3E52-0A2D-13FC-71A634CE92C0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3BB7CE53-F2EA-7BED-61A5-68853CCA64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4" name="Afbeelding 13" descr="Afbeelding met logo&#10;&#10;Automatisch gegenereerde beschrijving">
              <a:extLst>
                <a:ext uri="{FF2B5EF4-FFF2-40B4-BE49-F238E27FC236}">
                  <a16:creationId xmlns:a16="http://schemas.microsoft.com/office/drawing/2014/main" id="{AF16204D-03F5-0C3C-A947-F69E193124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544" y="3840133"/>
                <a:ext cx="9996912" cy="25872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 sz="2000" i="1" dirty="0">
                    <a:solidFill>
                      <a:prstClr val="black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prstClr val="black"/>
                    </a:solidFill>
                  </a:rPr>
                  <a:t> be</a:t>
                </a:r>
                <a:r>
                  <a:rPr lang="en-US" sz="2000" i="1" dirty="0">
                    <a:solidFill>
                      <a:schemeClr val="tx1"/>
                    </a:solidFill>
                  </a:rPr>
                  <a:t> a type with designated point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nl-NL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i="1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If </a:t>
                </a:r>
                <a14:m>
                  <m:oMath xmlns:m="http://schemas.openxmlformats.org/officeDocument/2006/math">
                    <m:r>
                      <a:rPr kumimoji="0" lang="en-US" sz="20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is 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simply-connected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, then the 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on</a:t>
                </a:r>
                <a:r>
                  <a:rPr kumimoji="0" lang="en-US" sz="2000" b="0" i="1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nl-NL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nl-NL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nl-NL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nl-NL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nl-NL" sz="2000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is trivial for all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  <a:p>
                <a:pPr marL="457200" indent="-457200" algn="just">
                  <a:buFont typeface="+mj-lt"/>
                  <a:buAutoNum type="arabicPeriod"/>
                </a:pP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The fundamental group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is </a:t>
                </a:r>
                <a:r>
                  <a:rPr kumimoji="0" lang="en-US" sz="2000" b="1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abelian</a:t>
                </a: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if and only if the action on itself is trivial</a:t>
                </a:r>
              </a:p>
              <a:p>
                <a:pPr marL="457200" indent="-457200" algn="just">
                  <a:lnSpc>
                    <a:spcPct val="100000"/>
                  </a:lnSpc>
                  <a:buFont typeface="+mj-lt"/>
                  <a:buAutoNum type="arabicPeriod"/>
                </a:pPr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If </a:t>
                </a:r>
                <a:r>
                  <a:rPr lang="en-US" sz="2000" b="1" i="1" dirty="0"/>
                  <a:t>merely</a:t>
                </a:r>
                <a:r>
                  <a:rPr lang="en-US" sz="2000" i="1" dirty="0"/>
                  <a:t> for all loops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nl-NL" sz="200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i="1" dirty="0"/>
                  <a:t>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𝑝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then the action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(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0" lang="en-US" sz="2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</a:rPr>
                  <a:t> is trivial for all </a:t>
                </a:r>
                <a14:m>
                  <m:oMath xmlns:m="http://schemas.openxmlformats.org/officeDocument/2006/math"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0" lang="nl-NL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kumimoji="0" lang="en-US" sz="2000" b="0" i="1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544" y="3840133"/>
                <a:ext cx="9996912" cy="2587236"/>
              </a:xfrm>
              <a:prstGeom prst="rect">
                <a:avLst/>
              </a:prstGeom>
              <a:blipFill>
                <a:blip r:embed="rId4"/>
                <a:stretch>
                  <a:fillRect l="-671" t="-2594" r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ndertitel 2">
            <a:extLst>
              <a:ext uri="{FF2B5EF4-FFF2-40B4-BE49-F238E27FC236}">
                <a16:creationId xmlns:a16="http://schemas.microsoft.com/office/drawing/2014/main" id="{26146F00-4DCE-8C24-22D6-3EFA70744DA9}"/>
              </a:ext>
            </a:extLst>
          </p:cNvPr>
          <p:cNvSpPr txBox="1">
            <a:spLocks/>
          </p:cNvSpPr>
          <p:nvPr/>
        </p:nvSpPr>
        <p:spPr>
          <a:xfrm>
            <a:off x="898833" y="688280"/>
            <a:ext cx="7342341" cy="873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Via 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extension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by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weak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constancy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[Hou (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Favonia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) and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Harper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(2016)</a:t>
            </a:r>
            <a:r>
              <a:rPr lang="nl-NL" sz="2000" dirty="0">
                <a:solidFill>
                  <a:prstClr val="black"/>
                </a:solidFill>
              </a:rPr>
              <a:t>] </a:t>
            </a:r>
            <a:r>
              <a:rPr lang="nl-NL" sz="2000" dirty="0" err="1">
                <a:solidFill>
                  <a:prstClr val="black"/>
                </a:solidFill>
              </a:rPr>
              <a:t>it</a:t>
            </a:r>
            <a:r>
              <a:rPr lang="nl-NL" sz="2000" dirty="0">
                <a:solidFill>
                  <a:prstClr val="black"/>
                </a:solidFill>
              </a:rPr>
              <a:t> </a:t>
            </a:r>
            <a:r>
              <a:rPr lang="nl-NL" sz="2000" dirty="0" err="1">
                <a:solidFill>
                  <a:prstClr val="black"/>
                </a:solidFill>
              </a:rPr>
              <a:t>suffices</a:t>
            </a:r>
            <a:r>
              <a:rPr lang="nl-NL" sz="2000" dirty="0">
                <a:solidFill>
                  <a:prstClr val="black"/>
                </a:solidFill>
              </a:rPr>
              <a:t> </a:t>
            </a:r>
            <a:r>
              <a:rPr lang="nl-NL" sz="2000" dirty="0" err="1">
                <a:solidFill>
                  <a:prstClr val="black"/>
                </a:solidFill>
              </a:rPr>
              <a:t>to</a:t>
            </a:r>
            <a:r>
              <a:rPr lang="nl-NL" sz="2000" dirty="0">
                <a:solidFill>
                  <a:prstClr val="black"/>
                </a:solidFill>
              </a:rPr>
              <a:t> show </a:t>
            </a:r>
            <a:r>
              <a:rPr lang="nl-NL" sz="2000" dirty="0" err="1">
                <a:solidFill>
                  <a:prstClr val="black"/>
                </a:solidFill>
              </a:rPr>
              <a:t>that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BE432B72-EE87-311C-F9CF-1480E6DD03F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4" y="1479161"/>
                <a:ext cx="10792919" cy="108418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For </a:t>
                </a:r>
                <a:r>
                  <a:rPr kumimoji="0" lang="nl-NL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all</a:t>
                </a:r>
                <a:r>
                  <a:rPr lang="nl-NL" sz="20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  <a:r>
                  <a:rPr lang="nl-NL" sz="2000" dirty="0">
                    <a:solidFill>
                      <a:schemeClr val="tx1"/>
                    </a:solidFill>
                    <a:latin typeface="Calibri" panose="020F0502020204030204"/>
                  </a:rPr>
                  <a:t>paths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kumimoji="0" lang="en-US" sz="1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nl-N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0" lang="nl-NL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transport</m:t>
                          </m:r>
                        </m:e>
                        <m:sup>
                          <m:sSub>
                            <m:sSubPr>
                              <m:ctrlP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,−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0" lang="nl-N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nl-N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  <m:r>
                            <a:rPr kumimoji="0" lang="nl-N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,−</m:t>
                          </m:r>
                        </m:e>
                      </m:d>
                      <m:r>
                        <a:rPr kumimoji="0" lang="nl-N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nl-NL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m:rPr>
                              <m:nor/>
                            </m:rPr>
                            <a:rPr kumimoji="0" lang="nl-NL" sz="20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transport</m:t>
                          </m:r>
                        </m:e>
                        <m:sup>
                          <m:sSub>
                            <m:sSubPr>
                              <m:ctrlP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e>
                            <m:sub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nl-NL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,−</m:t>
                              </m:r>
                            </m:e>
                          </m:d>
                        </m:sup>
                      </m:sSup>
                      <m:r>
                        <a:rPr kumimoji="0" lang="nl-N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(</m:t>
                      </m:r>
                      <m:r>
                        <a:rPr kumimoji="0" lang="nl-N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𝑞</m:t>
                      </m:r>
                      <m:r>
                        <a:rPr kumimoji="0" lang="nl-NL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,−)</m:t>
                      </m:r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Ondertitel 2">
                <a:extLst>
                  <a:ext uri="{FF2B5EF4-FFF2-40B4-BE49-F238E27FC236}">
                    <a16:creationId xmlns:a16="http://schemas.microsoft.com/office/drawing/2014/main" id="{BE432B72-EE87-311C-F9CF-1480E6DD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4" y="1479161"/>
                <a:ext cx="10792919" cy="1084180"/>
              </a:xfrm>
              <a:prstGeom prst="rect">
                <a:avLst/>
              </a:prstGeom>
              <a:blipFill>
                <a:blip r:embed="rId5"/>
                <a:stretch>
                  <a:fillRect l="-565" t="-6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ndertitel 2">
                <a:extLst>
                  <a:ext uri="{FF2B5EF4-FFF2-40B4-BE49-F238E27FC236}">
                    <a16:creationId xmlns:a16="http://schemas.microsoft.com/office/drawing/2014/main" id="{431FAEED-E46D-466A-3D30-BBDBBBA5F0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2361958"/>
                <a:ext cx="10792919" cy="9219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lang="nl-NL" sz="2000" dirty="0">
                    <a:solidFill>
                      <a:prstClr val="black"/>
                    </a:solidFill>
                    <a:latin typeface="Calibri" panose="020F0502020204030204"/>
                  </a:rPr>
                  <a:t>e</a:t>
                </a:r>
                <a:r>
                  <a:rPr kumimoji="0" lang="nl-NL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quivalent</a:t>
                </a:r>
                <a:r>
                  <a:rPr kumimoji="0" lang="nl-NL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</a:t>
                </a:r>
                <a:r>
                  <a:rPr kumimoji="0" lang="nl-NL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to</a:t>
                </a:r>
                <a:endParaRPr kumimoji="0" lang="nl-NL" sz="20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acts trivially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𝜋</m:t>
                        </m:r>
                      </m:e>
                      <m:sub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𝑋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nl-NL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𝑎</m:t>
                        </m:r>
                      </m:e>
                    </m:d>
                  </m:oMath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Ondertitel 2">
                <a:extLst>
                  <a:ext uri="{FF2B5EF4-FFF2-40B4-BE49-F238E27FC236}">
                    <a16:creationId xmlns:a16="http://schemas.microsoft.com/office/drawing/2014/main" id="{431FAEED-E46D-466A-3D30-BBDBBBA5F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2361958"/>
                <a:ext cx="10792919" cy="921901"/>
              </a:xfrm>
              <a:prstGeom prst="rect">
                <a:avLst/>
              </a:prstGeom>
              <a:blipFill>
                <a:blip r:embed="rId6"/>
                <a:stretch>
                  <a:fillRect l="-565" t="-6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ndertitel 2">
            <a:extLst>
              <a:ext uri="{FF2B5EF4-FFF2-40B4-BE49-F238E27FC236}">
                <a16:creationId xmlns:a16="http://schemas.microsoft.com/office/drawing/2014/main" id="{8989B340-5B41-3D9A-0A69-FBE16BCD0025}"/>
              </a:ext>
            </a:extLst>
          </p:cNvPr>
          <p:cNvSpPr txBox="1">
            <a:spLocks/>
          </p:cNvSpPr>
          <p:nvPr/>
        </p:nvSpPr>
        <p:spPr>
          <a:xfrm>
            <a:off x="8895993" y="1049668"/>
            <a:ext cx="2590800" cy="674960"/>
          </a:xfrm>
          <a:prstGeom prst="rect">
            <a:avLst/>
          </a:prstGeom>
          <a:noFill/>
          <a:ln w="38100">
            <a:solidFill>
              <a:srgbClr val="CA1919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Forces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keep </a:t>
            </a:r>
            <a:r>
              <a:rPr kumimoji="0" lang="nl-NL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using</a:t>
            </a: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nl-NL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set-</a:t>
            </a:r>
            <a:r>
              <a:rPr kumimoji="0" lang="nl-NL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truncation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ndertitel 2">
            <a:extLst>
              <a:ext uri="{FF2B5EF4-FFF2-40B4-BE49-F238E27FC236}">
                <a16:creationId xmlns:a16="http://schemas.microsoft.com/office/drawing/2014/main" id="{D52B5348-97B2-9DE9-45DF-90BF855F6616}"/>
              </a:ext>
            </a:extLst>
          </p:cNvPr>
          <p:cNvSpPr txBox="1">
            <a:spLocks/>
          </p:cNvSpPr>
          <p:nvPr/>
        </p:nvSpPr>
        <p:spPr>
          <a:xfrm>
            <a:off x="898833" y="3423517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 err="1"/>
              <a:t>Theorem</a:t>
            </a:r>
            <a:endParaRPr lang="en-US" sz="2000" dirty="0"/>
          </a:p>
        </p:txBody>
      </p:sp>
      <p:sp>
        <p:nvSpPr>
          <p:cNvPr id="2" name="Pijl: draaiend 1">
            <a:extLst>
              <a:ext uri="{FF2B5EF4-FFF2-40B4-BE49-F238E27FC236}">
                <a16:creationId xmlns:a16="http://schemas.microsoft.com/office/drawing/2014/main" id="{30A16567-31C4-12E0-5B4E-E87E30294ABE}"/>
              </a:ext>
            </a:extLst>
          </p:cNvPr>
          <p:cNvSpPr/>
          <p:nvPr/>
        </p:nvSpPr>
        <p:spPr>
          <a:xfrm rot="8024496">
            <a:off x="8671114" y="736259"/>
            <a:ext cx="1418096" cy="1967195"/>
          </a:xfrm>
          <a:prstGeom prst="circularArrow">
            <a:avLst>
              <a:gd name="adj1" fmla="val 6413"/>
              <a:gd name="adj2" fmla="val 2365772"/>
              <a:gd name="adj3" fmla="val 18585713"/>
              <a:gd name="adj4" fmla="val 14133864"/>
              <a:gd name="adj5" fmla="val 14371"/>
            </a:avLst>
          </a:prstGeom>
          <a:solidFill>
            <a:srgbClr val="CA19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356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7" grpId="0"/>
      <p:bldP spid="9" grpId="0"/>
      <p:bldP spid="10" grpId="0" animBg="1"/>
      <p:bldP spid="17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C99F0083-52F3-B185-5139-4F672F9ACCAB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B15ACFB3-5692-D88E-9183-E346E7DA4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Afbeelding 4" descr="Afbeelding met logo&#10;&#10;Automatisch gegenereerde beschrijving">
              <a:extLst>
                <a:ext uri="{FF2B5EF4-FFF2-40B4-BE49-F238E27FC236}">
                  <a16:creationId xmlns:a16="http://schemas.microsoft.com/office/drawing/2014/main" id="{61AA89C8-54B4-262B-A1A4-500CF275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86207" y="579932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71371E8C-E8E4-D7E8-BCDF-C20B272CEC7C}"/>
              </a:ext>
            </a:extLst>
          </p:cNvPr>
          <p:cNvSpPr txBox="1">
            <a:spLocks/>
          </p:cNvSpPr>
          <p:nvPr/>
        </p:nvSpPr>
        <p:spPr>
          <a:xfrm>
            <a:off x="975628" y="1236315"/>
            <a:ext cx="8747106" cy="2454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err="1"/>
              <a:t>Formalized</a:t>
            </a:r>
            <a:r>
              <a:rPr lang="nl-NL" sz="2000" dirty="0"/>
              <a:t> </a:t>
            </a:r>
            <a:r>
              <a:rPr lang="nl-NL" sz="2000" dirty="0" err="1"/>
              <a:t>classification</a:t>
            </a:r>
            <a:r>
              <a:rPr lang="nl-NL" sz="2000" dirty="0"/>
              <a:t> of </a:t>
            </a:r>
            <a:r>
              <a:rPr lang="nl-NL" sz="2000" dirty="0" err="1"/>
              <a:t>covering</a:t>
            </a:r>
            <a:r>
              <a:rPr lang="nl-NL" sz="2000" dirty="0"/>
              <a:t> </a:t>
            </a:r>
            <a:r>
              <a:rPr lang="nl-NL" sz="2000" dirty="0" err="1"/>
              <a:t>spaces</a:t>
            </a:r>
            <a:endParaRPr lang="nl-NL" sz="2000" dirty="0"/>
          </a:p>
          <a:p>
            <a:r>
              <a:rPr lang="nl-NL" sz="2000" dirty="0" err="1"/>
              <a:t>Formalized</a:t>
            </a:r>
            <a:r>
              <a:rPr lang="nl-NL" sz="2000" dirty="0"/>
              <a:t> </a:t>
            </a:r>
            <a:r>
              <a:rPr lang="nl-NL" sz="2000" dirty="0" err="1"/>
              <a:t>conditions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</a:t>
            </a:r>
            <a:r>
              <a:rPr lang="nl-NL" sz="2000" dirty="0" err="1"/>
              <a:t>when</a:t>
            </a:r>
            <a:r>
              <a:rPr lang="nl-NL" sz="2000" dirty="0"/>
              <a:t> change-of-basepoint </a:t>
            </a:r>
            <a:r>
              <a:rPr lang="nl-NL" sz="2000" dirty="0" err="1"/>
              <a:t>isomorphism</a:t>
            </a:r>
            <a:r>
              <a:rPr lang="nl-NL" sz="2000" dirty="0"/>
              <a:t> is </a:t>
            </a:r>
            <a:r>
              <a:rPr lang="nl-NL" sz="2000" dirty="0" err="1"/>
              <a:t>canonical</a:t>
            </a:r>
            <a:endParaRPr lang="nl-NL" sz="2000" dirty="0"/>
          </a:p>
          <a:p>
            <a:r>
              <a:rPr lang="nl-NL" sz="2000" dirty="0" err="1"/>
              <a:t>Learned</a:t>
            </a:r>
            <a:r>
              <a:rPr lang="nl-NL" sz="2000" dirty="0"/>
              <a:t> </a:t>
            </a:r>
            <a:r>
              <a:rPr lang="nl-NL" sz="2000" dirty="0" err="1"/>
              <a:t>how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use</a:t>
            </a:r>
            <a:r>
              <a:rPr lang="nl-NL" sz="2000" dirty="0"/>
              <a:t> </a:t>
            </a:r>
            <a:r>
              <a:rPr lang="nl-NL" sz="2000" dirty="0" err="1"/>
              <a:t>HoTT</a:t>
            </a:r>
            <a:r>
              <a:rPr lang="nl-NL" sz="2000" dirty="0"/>
              <a:t> as a </a:t>
            </a:r>
            <a:r>
              <a:rPr lang="nl-NL" sz="2000" dirty="0" err="1"/>
              <a:t>synthetic</a:t>
            </a:r>
            <a:r>
              <a:rPr lang="nl-NL" sz="2000" dirty="0"/>
              <a:t> </a:t>
            </a:r>
            <a:r>
              <a:rPr lang="nl-NL" sz="2000" dirty="0" err="1"/>
              <a:t>framework</a:t>
            </a:r>
            <a:endParaRPr lang="nl-NL" sz="2000" dirty="0"/>
          </a:p>
          <a:p>
            <a:pPr lvl="1"/>
            <a:r>
              <a:rPr lang="nl-NL" sz="2000" dirty="0" err="1"/>
              <a:t>Less</a:t>
            </a:r>
            <a:r>
              <a:rPr lang="nl-NL" sz="2000" dirty="0"/>
              <a:t> </a:t>
            </a:r>
            <a:r>
              <a:rPr lang="nl-NL" sz="2000" dirty="0" err="1"/>
              <a:t>layers</a:t>
            </a:r>
            <a:r>
              <a:rPr lang="nl-NL" sz="2000" dirty="0"/>
              <a:t> of </a:t>
            </a:r>
            <a:r>
              <a:rPr lang="nl-NL" sz="2000" dirty="0" err="1"/>
              <a:t>abstraction</a:t>
            </a:r>
            <a:r>
              <a:rPr lang="nl-NL" sz="2000" dirty="0"/>
              <a:t> </a:t>
            </a:r>
            <a:r>
              <a:rPr lang="nl-NL" sz="2000" dirty="0" err="1"/>
              <a:t>than</a:t>
            </a:r>
            <a:r>
              <a:rPr lang="nl-NL" sz="2000" dirty="0"/>
              <a:t> in </a:t>
            </a:r>
            <a:r>
              <a:rPr lang="nl-NL" sz="2000" dirty="0" err="1"/>
              <a:t>classical</a:t>
            </a:r>
            <a:r>
              <a:rPr lang="nl-NL" sz="2000" dirty="0"/>
              <a:t> setting</a:t>
            </a:r>
          </a:p>
          <a:p>
            <a:pPr lvl="1"/>
            <a:r>
              <a:rPr lang="nl-NL" sz="2000" dirty="0" err="1"/>
              <a:t>Ignore</a:t>
            </a:r>
            <a:r>
              <a:rPr lang="nl-NL" sz="2000" dirty="0"/>
              <a:t> </a:t>
            </a:r>
            <a:r>
              <a:rPr lang="nl-NL" sz="2000" dirty="0" err="1"/>
              <a:t>local</a:t>
            </a:r>
            <a:r>
              <a:rPr lang="nl-NL" sz="2000" dirty="0"/>
              <a:t>, point-set </a:t>
            </a:r>
            <a:r>
              <a:rPr lang="nl-NL" sz="2000" dirty="0" err="1"/>
              <a:t>topological</a:t>
            </a:r>
            <a:r>
              <a:rPr lang="nl-NL" sz="2000" dirty="0"/>
              <a:t> </a:t>
            </a:r>
            <a:r>
              <a:rPr lang="nl-NL" sz="2000" dirty="0" err="1"/>
              <a:t>properties</a:t>
            </a:r>
            <a:endParaRPr lang="en-US" sz="2000" dirty="0"/>
          </a:p>
        </p:txBody>
      </p:sp>
      <p:sp>
        <p:nvSpPr>
          <p:cNvPr id="6" name="Ondertitel 2">
            <a:extLst>
              <a:ext uri="{FF2B5EF4-FFF2-40B4-BE49-F238E27FC236}">
                <a16:creationId xmlns:a16="http://schemas.microsoft.com/office/drawing/2014/main" id="{490FE57B-F375-CDC9-2B30-BC495CD90563}"/>
              </a:ext>
            </a:extLst>
          </p:cNvPr>
          <p:cNvSpPr txBox="1">
            <a:spLocks/>
          </p:cNvSpPr>
          <p:nvPr/>
        </p:nvSpPr>
        <p:spPr>
          <a:xfrm>
            <a:off x="586207" y="3537167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Lessons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learned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formalization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0B3BB9F9-147C-1264-8AC7-F808881E1508}"/>
              </a:ext>
            </a:extLst>
          </p:cNvPr>
          <p:cNvSpPr txBox="1">
            <a:spLocks/>
          </p:cNvSpPr>
          <p:nvPr/>
        </p:nvSpPr>
        <p:spPr>
          <a:xfrm>
            <a:off x="898833" y="4219547"/>
            <a:ext cx="6080702" cy="2672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err="1"/>
              <a:t>Work</a:t>
            </a:r>
            <a:r>
              <a:rPr lang="nl-NL" sz="2000" dirty="0"/>
              <a:t> </a:t>
            </a:r>
            <a:r>
              <a:rPr lang="nl-NL" sz="2000" dirty="0" err="1"/>
              <a:t>with</a:t>
            </a:r>
            <a:r>
              <a:rPr lang="nl-NL" sz="2000" dirty="0"/>
              <a:t> </a:t>
            </a:r>
            <a:r>
              <a:rPr lang="nl-NL" sz="2000" dirty="0" err="1"/>
              <a:t>fibrations</a:t>
            </a:r>
            <a:r>
              <a:rPr lang="nl-NL" sz="2000" dirty="0"/>
              <a:t> </a:t>
            </a:r>
            <a:r>
              <a:rPr lang="nl-NL" sz="2000" dirty="0" err="1"/>
              <a:t>instead</a:t>
            </a:r>
            <a:r>
              <a:rPr lang="nl-NL" sz="2000" dirty="0"/>
              <a:t> of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total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endParaRPr lang="nl-NL" sz="2000" dirty="0"/>
          </a:p>
          <a:p>
            <a:r>
              <a:rPr lang="nl-NL" sz="2000" dirty="0" err="1"/>
              <a:t>Remove</a:t>
            </a:r>
            <a:r>
              <a:rPr lang="nl-NL" sz="2000" dirty="0"/>
              <a:t> </a:t>
            </a:r>
            <a:r>
              <a:rPr lang="nl-NL" sz="2000" dirty="0" err="1"/>
              <a:t>truncations</a:t>
            </a:r>
            <a:endParaRPr lang="nl-NL" sz="2000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AF6D373A-AC02-FDE9-3AD4-6D3C2DEA483C}"/>
              </a:ext>
            </a:extLst>
          </p:cNvPr>
          <p:cNvSpPr txBox="1"/>
          <p:nvPr/>
        </p:nvSpPr>
        <p:spPr>
          <a:xfrm>
            <a:off x="6542589" y="4599285"/>
            <a:ext cx="63602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b="1" dirty="0"/>
              <a:t>… </a:t>
            </a:r>
            <a:r>
              <a:rPr lang="nl-NL" sz="2000" b="1" dirty="0" err="1"/>
              <a:t>not</a:t>
            </a:r>
            <a:r>
              <a:rPr lang="nl-NL" sz="2000" b="1" dirty="0"/>
              <a:t> </a:t>
            </a:r>
            <a:r>
              <a:rPr lang="nl-NL" sz="2000" b="1" dirty="0" err="1"/>
              <a:t>always</a:t>
            </a:r>
            <a:r>
              <a:rPr lang="nl-NL" sz="2000" b="1" dirty="0"/>
              <a:t> </a:t>
            </a:r>
            <a:r>
              <a:rPr lang="nl-NL" sz="2000" b="1" dirty="0" err="1"/>
              <a:t>possible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7688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C99F0083-52F3-B185-5139-4F672F9ACCAB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4" name="Rechte verbindingslijn 3">
              <a:extLst>
                <a:ext uri="{FF2B5EF4-FFF2-40B4-BE49-F238E27FC236}">
                  <a16:creationId xmlns:a16="http://schemas.microsoft.com/office/drawing/2014/main" id="{B15ACFB3-5692-D88E-9183-E346E7DA40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Afbeelding 4" descr="Afbeelding met logo&#10;&#10;Automatisch gegenereerde beschrijving">
              <a:extLst>
                <a:ext uri="{FF2B5EF4-FFF2-40B4-BE49-F238E27FC236}">
                  <a16:creationId xmlns:a16="http://schemas.microsoft.com/office/drawing/2014/main" id="{61AA89C8-54B4-262B-A1A4-500CF2752E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86207" y="579932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71371E8C-E8E4-D7E8-BCDF-C20B272CEC7C}"/>
              </a:ext>
            </a:extLst>
          </p:cNvPr>
          <p:cNvSpPr txBox="1">
            <a:spLocks/>
          </p:cNvSpPr>
          <p:nvPr/>
        </p:nvSpPr>
        <p:spPr>
          <a:xfrm>
            <a:off x="975628" y="1236315"/>
            <a:ext cx="10228666" cy="2976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2000" dirty="0" err="1"/>
              <a:t>Ulrik</a:t>
            </a:r>
            <a:r>
              <a:rPr lang="nl-NL" sz="2000" dirty="0"/>
              <a:t> </a:t>
            </a:r>
            <a:r>
              <a:rPr lang="nl-NL" sz="2000" dirty="0" err="1"/>
              <a:t>Buchholtz</a:t>
            </a:r>
            <a:r>
              <a:rPr lang="nl-NL" sz="2000" dirty="0"/>
              <a:t>, Floris van Doorn, and Egbert Rijke. </a:t>
            </a:r>
            <a:r>
              <a:rPr lang="nl-NL" sz="2000" b="1" dirty="0" err="1"/>
              <a:t>Higher</a:t>
            </a:r>
            <a:r>
              <a:rPr lang="nl-NL" sz="2000" b="1" dirty="0"/>
              <a:t> </a:t>
            </a:r>
            <a:r>
              <a:rPr lang="nl-NL" sz="2000" b="1" dirty="0" err="1"/>
              <a:t>Groups</a:t>
            </a:r>
            <a:r>
              <a:rPr lang="nl-NL" sz="2000" b="1" dirty="0"/>
              <a:t> in </a:t>
            </a:r>
            <a:r>
              <a:rPr lang="nl-NL" sz="2000" b="1" dirty="0" err="1"/>
              <a:t>Homotopy</a:t>
            </a:r>
            <a:r>
              <a:rPr lang="nl-NL" sz="2000" b="1" dirty="0"/>
              <a:t> Type </a:t>
            </a:r>
            <a:r>
              <a:rPr lang="nl-NL" sz="2000" b="1" dirty="0" err="1"/>
              <a:t>Theory</a:t>
            </a:r>
            <a:r>
              <a:rPr lang="nl-NL" sz="2000" b="1" dirty="0"/>
              <a:t>. </a:t>
            </a:r>
            <a:r>
              <a:rPr lang="nl-NL" sz="2000" dirty="0"/>
              <a:t>In </a:t>
            </a:r>
            <a:r>
              <a:rPr lang="nl-NL" sz="2000" i="1" dirty="0" err="1"/>
              <a:t>Proceedings</a:t>
            </a:r>
            <a:r>
              <a:rPr lang="nl-NL" sz="2000" i="1" dirty="0"/>
              <a:t> of </a:t>
            </a:r>
            <a:r>
              <a:rPr lang="nl-NL" sz="2000" i="1" dirty="0" err="1"/>
              <a:t>the</a:t>
            </a:r>
            <a:r>
              <a:rPr lang="nl-NL" sz="2000" i="1" dirty="0"/>
              <a:t> 33rd </a:t>
            </a:r>
            <a:r>
              <a:rPr lang="nl-NL" sz="2000" i="1" dirty="0" err="1"/>
              <a:t>Annual</a:t>
            </a:r>
            <a:r>
              <a:rPr lang="nl-NL" sz="2000" i="1" dirty="0"/>
              <a:t> ACM/IEEE Symposium on Logic in Computer </a:t>
            </a:r>
            <a:r>
              <a:rPr lang="nl-NL" sz="2000" i="1" dirty="0" err="1"/>
              <a:t>Science</a:t>
            </a:r>
            <a:r>
              <a:rPr lang="nl-NL" sz="2000" dirty="0"/>
              <a:t>, LICS ’18, page 205–214, New York, NY, USA, 2018. Association </a:t>
            </a:r>
            <a:r>
              <a:rPr lang="nl-NL" sz="2000" dirty="0" err="1"/>
              <a:t>for</a:t>
            </a:r>
            <a:r>
              <a:rPr lang="nl-NL" sz="2000" dirty="0"/>
              <a:t> Computing </a:t>
            </a:r>
            <a:r>
              <a:rPr lang="nl-NL" sz="2000" dirty="0" err="1"/>
              <a:t>Machinery</a:t>
            </a:r>
            <a:r>
              <a:rPr lang="nl-NL" sz="2000" dirty="0"/>
              <a:t>.</a:t>
            </a:r>
          </a:p>
          <a:p>
            <a:r>
              <a:rPr lang="en-US" sz="2000" dirty="0" err="1"/>
              <a:t>Kuen</a:t>
            </a:r>
            <a:r>
              <a:rPr lang="en-US" sz="2000" dirty="0"/>
              <a:t>-Bang Hou (</a:t>
            </a:r>
            <a:r>
              <a:rPr lang="en-US" sz="2000" dirty="0" err="1"/>
              <a:t>Favonia</a:t>
            </a:r>
            <a:r>
              <a:rPr lang="en-US" sz="2000" dirty="0"/>
              <a:t>) and Robert Harper. </a:t>
            </a:r>
            <a:r>
              <a:rPr lang="en-US" sz="2000" b="1" dirty="0"/>
              <a:t>Covering Spaces in </a:t>
            </a:r>
            <a:r>
              <a:rPr lang="en-US" sz="2000" b="1" dirty="0" err="1"/>
              <a:t>Homotopy</a:t>
            </a:r>
            <a:r>
              <a:rPr lang="en-US" sz="2000" b="1" dirty="0"/>
              <a:t> Type Theory. </a:t>
            </a:r>
            <a:r>
              <a:rPr lang="en-US" sz="2000" dirty="0"/>
              <a:t>In Silvia </a:t>
            </a:r>
            <a:r>
              <a:rPr lang="en-US" sz="2000" dirty="0" err="1"/>
              <a:t>Ghilezan</a:t>
            </a:r>
            <a:r>
              <a:rPr lang="en-US" sz="2000" dirty="0"/>
              <a:t>, Herman </a:t>
            </a:r>
            <a:r>
              <a:rPr lang="en-US" sz="2000" dirty="0" err="1"/>
              <a:t>Geuvers</a:t>
            </a:r>
            <a:r>
              <a:rPr lang="en-US" sz="2000" dirty="0"/>
              <a:t>, and Jelena </a:t>
            </a:r>
            <a:r>
              <a:rPr lang="en-US" sz="2000" dirty="0" err="1"/>
              <a:t>Ivetić</a:t>
            </a:r>
            <a:r>
              <a:rPr lang="en-US" sz="2000" dirty="0"/>
              <a:t>, editors, </a:t>
            </a:r>
            <a:r>
              <a:rPr lang="en-US" sz="2000" i="1" dirty="0"/>
              <a:t>22nd International Conference on Types for Proofs and Programs (TYPES 2016)</a:t>
            </a:r>
            <a:r>
              <a:rPr lang="en-US" sz="2000" dirty="0"/>
              <a:t>, volume 97 of Leibniz International Proceedings in Informatics (</a:t>
            </a:r>
            <a:r>
              <a:rPr lang="en-US" sz="2000" dirty="0" err="1"/>
              <a:t>LIPIcs</a:t>
            </a:r>
            <a:r>
              <a:rPr lang="en-US" sz="2000" dirty="0"/>
              <a:t>), pages 11:1–11:16, </a:t>
            </a:r>
            <a:r>
              <a:rPr lang="en-US" sz="2000" dirty="0" err="1"/>
              <a:t>Dagstuhl</a:t>
            </a:r>
            <a:r>
              <a:rPr lang="en-US" sz="2000" dirty="0"/>
              <a:t>, Germany, 2018. Schloss </a:t>
            </a:r>
            <a:r>
              <a:rPr lang="en-US" sz="2000" dirty="0" err="1"/>
              <a:t>Dagstuhl</a:t>
            </a:r>
            <a:r>
              <a:rPr lang="en-US" sz="2000" dirty="0"/>
              <a:t>–Leibniz-</a:t>
            </a:r>
            <a:r>
              <a:rPr lang="en-US" sz="2000" dirty="0" err="1"/>
              <a:t>Zentrum</a:t>
            </a:r>
            <a:r>
              <a:rPr lang="en-US" sz="2000" dirty="0"/>
              <a:t> </a:t>
            </a:r>
            <a:r>
              <a:rPr lang="en-US" sz="2000" dirty="0" err="1"/>
              <a:t>fuer</a:t>
            </a:r>
            <a:r>
              <a:rPr lang="en-US" sz="2000" dirty="0"/>
              <a:t> </a:t>
            </a:r>
            <a:r>
              <a:rPr lang="en-US" sz="2000" dirty="0" err="1"/>
              <a:t>Informatik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8529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ep 12">
            <a:extLst>
              <a:ext uri="{FF2B5EF4-FFF2-40B4-BE49-F238E27FC236}">
                <a16:creationId xmlns:a16="http://schemas.microsoft.com/office/drawing/2014/main" id="{54093BA5-67EC-9CE5-0276-2645EE318BDB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4" name="Rechte verbindingslijn 13">
              <a:extLst>
                <a:ext uri="{FF2B5EF4-FFF2-40B4-BE49-F238E27FC236}">
                  <a16:creationId xmlns:a16="http://schemas.microsoft.com/office/drawing/2014/main" id="{B42925E1-BB5E-F2F5-8258-768634250C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Afbeelding 14" descr="Afbeelding met logo&#10;&#10;Automatisch gegenereerde beschrijving">
              <a:extLst>
                <a:ext uri="{FF2B5EF4-FFF2-40B4-BE49-F238E27FC236}">
                  <a16:creationId xmlns:a16="http://schemas.microsoft.com/office/drawing/2014/main" id="{90D879EC-6F76-88E0-288B-E7690A2B5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pic>
        <p:nvPicPr>
          <p:cNvPr id="5" name="Afbeelding 4" descr="Afbeelding met persoon, muur, overdekt, blauw&#10;&#10;Automatisch gegenereerde beschrijving">
            <a:extLst>
              <a:ext uri="{FF2B5EF4-FFF2-40B4-BE49-F238E27FC236}">
                <a16:creationId xmlns:a16="http://schemas.microsoft.com/office/drawing/2014/main" id="{033C8913-5807-D081-52E4-76E2E94D50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856" y="678962"/>
            <a:ext cx="4795606" cy="4795606"/>
          </a:xfrm>
          <a:prstGeom prst="rect">
            <a:avLst/>
          </a:prstGeom>
        </p:spPr>
      </p:pic>
      <p:pic>
        <p:nvPicPr>
          <p:cNvPr id="3" name="Afbeelding 2" descr="Afbeelding met persoon&#10;&#10;Automatisch gegenereerde beschrijving">
            <a:extLst>
              <a:ext uri="{FF2B5EF4-FFF2-40B4-BE49-F238E27FC236}">
                <a16:creationId xmlns:a16="http://schemas.microsoft.com/office/drawing/2014/main" id="{363C6E0A-19AB-0499-2A67-8F7B6E33C69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925" r="15453" b="6451"/>
          <a:stretch/>
        </p:blipFill>
        <p:spPr>
          <a:xfrm>
            <a:off x="699540" y="678962"/>
            <a:ext cx="4795606" cy="4795606"/>
          </a:xfrm>
          <a:prstGeom prst="rect">
            <a:avLst/>
          </a:prstGeom>
        </p:spPr>
      </p:pic>
      <p:sp>
        <p:nvSpPr>
          <p:cNvPr id="6" name="Ondertitel 2">
            <a:extLst>
              <a:ext uri="{FF2B5EF4-FFF2-40B4-BE49-F238E27FC236}">
                <a16:creationId xmlns:a16="http://schemas.microsoft.com/office/drawing/2014/main" id="{E50A306F-B5D4-42F7-0902-49B62A91CF91}"/>
              </a:ext>
            </a:extLst>
          </p:cNvPr>
          <p:cNvSpPr txBox="1">
            <a:spLocks/>
          </p:cNvSpPr>
          <p:nvPr/>
        </p:nvSpPr>
        <p:spPr>
          <a:xfrm>
            <a:off x="599310" y="5602633"/>
            <a:ext cx="2518673" cy="53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Jim Portegies</a:t>
            </a:r>
            <a:endParaRPr lang="en-US" dirty="0"/>
          </a:p>
        </p:txBody>
      </p:sp>
      <p:sp>
        <p:nvSpPr>
          <p:cNvPr id="7" name="Ondertitel 2">
            <a:extLst>
              <a:ext uri="{FF2B5EF4-FFF2-40B4-BE49-F238E27FC236}">
                <a16:creationId xmlns:a16="http://schemas.microsoft.com/office/drawing/2014/main" id="{F6090280-9674-55F0-BEA3-36466FEFE3C9}"/>
              </a:ext>
            </a:extLst>
          </p:cNvPr>
          <p:cNvSpPr txBox="1">
            <a:spLocks/>
          </p:cNvSpPr>
          <p:nvPr/>
        </p:nvSpPr>
        <p:spPr>
          <a:xfrm>
            <a:off x="6590203" y="5607430"/>
            <a:ext cx="2518673" cy="534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Cosmin Manea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44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C006E7A6-8DA9-65AC-106F-657080E7DBCD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7A39DC83-599D-2277-0328-8C1EA88A1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Afbeelding 8" descr="Afbeelding met logo&#10;&#10;Automatisch gegenereerde beschrijving">
              <a:extLst>
                <a:ext uri="{FF2B5EF4-FFF2-40B4-BE49-F238E27FC236}">
                  <a16:creationId xmlns:a16="http://schemas.microsoft.com/office/drawing/2014/main" id="{653B6855-F1EB-FCDA-EE25-353C7571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1377561A-261D-FEF4-7B2E-D0D09A9CD617}"/>
              </a:ext>
            </a:extLst>
          </p:cNvPr>
          <p:cNvSpPr txBox="1">
            <a:spLocks/>
          </p:cNvSpPr>
          <p:nvPr/>
        </p:nvSpPr>
        <p:spPr>
          <a:xfrm>
            <a:off x="699541" y="1168400"/>
            <a:ext cx="10792918" cy="4317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5000" dirty="0" err="1">
                <a:latin typeface="Arial" panose="020B0604020202020204" pitchFamily="34" charset="0"/>
                <a:cs typeface="Arial" panose="020B0604020202020204" pitchFamily="34" charset="0"/>
              </a:rPr>
              <a:t>Motivation</a:t>
            </a:r>
            <a:endParaRPr lang="nl-NL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nl-NL" sz="5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learn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HoTT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as</a:t>
            </a:r>
          </a:p>
          <a:p>
            <a:pPr algn="ctr"/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synthetic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sz="4800" dirty="0" err="1">
                <a:latin typeface="Arial" panose="020B0604020202020204" pitchFamily="34" charset="0"/>
                <a:cs typeface="Arial" panose="020B0604020202020204" pitchFamily="34" charset="0"/>
              </a:rPr>
              <a:t>framework</a:t>
            </a:r>
            <a:r>
              <a:rPr lang="nl-NL" sz="4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494122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ep 27">
            <a:extLst>
              <a:ext uri="{FF2B5EF4-FFF2-40B4-BE49-F238E27FC236}">
                <a16:creationId xmlns:a16="http://schemas.microsoft.com/office/drawing/2014/main" id="{F2FBEACE-900A-E23C-05A0-53C97EE085EA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29" name="Rechte verbindingslijn 28">
              <a:extLst>
                <a:ext uri="{FF2B5EF4-FFF2-40B4-BE49-F238E27FC236}">
                  <a16:creationId xmlns:a16="http://schemas.microsoft.com/office/drawing/2014/main" id="{5C9462BD-1A10-A88B-CEF3-C0AB220B3E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0" name="Afbeelding 29" descr="Afbeelding met logo&#10;&#10;Automatisch gegenereerde beschrijving">
              <a:extLst>
                <a:ext uri="{FF2B5EF4-FFF2-40B4-BE49-F238E27FC236}">
                  <a16:creationId xmlns:a16="http://schemas.microsoft.com/office/drawing/2014/main" id="{2FDD3D43-EBC2-4E72-9C33-706F6A8BC0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pic>
        <p:nvPicPr>
          <p:cNvPr id="9" name="Afbeelding 8">
            <a:extLst>
              <a:ext uri="{FF2B5EF4-FFF2-40B4-BE49-F238E27FC236}">
                <a16:creationId xmlns:a16="http://schemas.microsoft.com/office/drawing/2014/main" id="{0D9C6659-16FF-BD76-B39A-4F75CA0E8C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940" y="1518468"/>
            <a:ext cx="10070123" cy="101888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699540" y="678961"/>
            <a:ext cx="10070122" cy="6450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/>
              <a:t>Starting</a:t>
            </a:r>
            <a:r>
              <a:rPr lang="nl-NL" dirty="0"/>
              <a:t> point: </a:t>
            </a:r>
            <a:r>
              <a:rPr lang="nl-NL" dirty="0" err="1"/>
              <a:t>formalize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exercise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Hatcher</a:t>
            </a:r>
            <a:endParaRPr lang="en-US" dirty="0"/>
          </a:p>
        </p:txBody>
      </p:sp>
      <p:grpSp>
        <p:nvGrpSpPr>
          <p:cNvPr id="21" name="Groep 20">
            <a:extLst>
              <a:ext uri="{FF2B5EF4-FFF2-40B4-BE49-F238E27FC236}">
                <a16:creationId xmlns:a16="http://schemas.microsoft.com/office/drawing/2014/main" id="{C9A8773B-BEEE-6BC2-2D48-16DC9A1C8AF8}"/>
              </a:ext>
            </a:extLst>
          </p:cNvPr>
          <p:cNvGrpSpPr/>
          <p:nvPr/>
        </p:nvGrpSpPr>
        <p:grpSpPr>
          <a:xfrm>
            <a:off x="898833" y="2869690"/>
            <a:ext cx="9642168" cy="1399593"/>
            <a:chOff x="898833" y="3518377"/>
            <a:chExt cx="10070121" cy="1461711"/>
          </a:xfrm>
        </p:grpSpPr>
        <p:sp>
          <p:nvSpPr>
            <p:cNvPr id="12" name="Ondertitel 2">
              <a:extLst>
                <a:ext uri="{FF2B5EF4-FFF2-40B4-BE49-F238E27FC236}">
                  <a16:creationId xmlns:a16="http://schemas.microsoft.com/office/drawing/2014/main" id="{CB4C4282-E681-159B-D905-8E560B211F43}"/>
                </a:ext>
              </a:extLst>
            </p:cNvPr>
            <p:cNvSpPr txBox="1">
              <a:spLocks/>
            </p:cNvSpPr>
            <p:nvPr/>
          </p:nvSpPr>
          <p:spPr>
            <a:xfrm>
              <a:off x="898833" y="3518377"/>
              <a:ext cx="10070121" cy="515815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000" dirty="0"/>
                <a:t>Concepts</a:t>
              </a:r>
              <a:r>
                <a:rPr lang="nl-NL" sz="2000" dirty="0"/>
                <a:t> </a:t>
              </a:r>
              <a:r>
                <a:rPr lang="en-US" sz="2000" dirty="0"/>
                <a:t>involved</a:t>
              </a:r>
              <a:endParaRPr lang="nl-NL" sz="2000" dirty="0"/>
            </a:p>
          </p:txBody>
        </p:sp>
        <p:grpSp>
          <p:nvGrpSpPr>
            <p:cNvPr id="20" name="Groep 19">
              <a:extLst>
                <a:ext uri="{FF2B5EF4-FFF2-40B4-BE49-F238E27FC236}">
                  <a16:creationId xmlns:a16="http://schemas.microsoft.com/office/drawing/2014/main" id="{82ADA9B1-B27B-F216-69EC-3D4F631B4741}"/>
                </a:ext>
              </a:extLst>
            </p:cNvPr>
            <p:cNvGrpSpPr/>
            <p:nvPr/>
          </p:nvGrpSpPr>
          <p:grpSpPr>
            <a:xfrm>
              <a:off x="2341776" y="4023313"/>
              <a:ext cx="7303933" cy="956775"/>
              <a:chOff x="1342675" y="4023313"/>
              <a:chExt cx="7303933" cy="95677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ndertitel 2">
                    <a:extLst>
                      <a:ext uri="{FF2B5EF4-FFF2-40B4-BE49-F238E27FC236}">
                        <a16:creationId xmlns:a16="http://schemas.microsoft.com/office/drawing/2014/main" id="{3CA7F47F-7BE5-E2DA-675A-71D2BC95F0EE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342675" y="4053639"/>
                    <a:ext cx="4930467" cy="926448"/>
                  </a:xfrm>
                  <a:prstGeom prst="rect">
                    <a:avLst/>
                  </a:prstGeom>
                </p:spPr>
                <p:txBody>
                  <a:bodyPr vert="horz" lIns="91440" tIns="45720" rIns="91440" bIns="45720" rtlCol="0">
                    <a:normAutofit/>
                  </a:bodyPr>
                  <a:lstStyle>
                    <a:lvl1pPr marL="228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1000"/>
                      </a:spcBef>
                      <a:buFont typeface="Arial" panose="020B0604020202020204" pitchFamily="34" charset="0"/>
                      <a:buChar char="•"/>
                      <a:defRPr sz="2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685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4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1143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20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600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20574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5146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9718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4290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886200" indent="-228600" algn="l" defTabSz="914400" rtl="0" eaLnBrk="1" latinLnBrk="0" hangingPunct="1">
                      <a:lnSpc>
                        <a:spcPct val="90000"/>
                      </a:lnSpc>
                      <a:spcBef>
                        <a:spcPts val="500"/>
                      </a:spcBef>
                      <a:buFont typeface="Arial" panose="020B0604020202020204" pitchFamily="34" charset="0"/>
                      <a:buChar char="•"/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nl-NL" sz="2000" dirty="0"/>
                      <a:t>Closed </a:t>
                    </a:r>
                    <a:r>
                      <a:rPr lang="nl-NL" sz="2000" dirty="0" err="1"/>
                      <a:t>orientable</a:t>
                    </a:r>
                    <a:r>
                      <a:rPr lang="nl-NL" sz="2000" dirty="0"/>
                      <a:t> genus </a:t>
                    </a:r>
                    <a14:m>
                      <m:oMath xmlns:m="http://schemas.openxmlformats.org/officeDocument/2006/math">
                        <m:r>
                          <a:rPr lang="nl-NL" sz="2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a14:m>
                    <a:r>
                      <a:rPr lang="nl-NL" sz="2000" dirty="0"/>
                      <a:t> </a:t>
                    </a:r>
                    <a:r>
                      <a:rPr lang="nl-NL" sz="2000" dirty="0" err="1"/>
                      <a:t>surface</a:t>
                    </a:r>
                    <a:endParaRPr lang="nl-NL" sz="2000" dirty="0"/>
                  </a:p>
                  <a:p>
                    <a:r>
                      <a:rPr lang="en-US" sz="2000" dirty="0"/>
                      <a:t>Degree</a:t>
                    </a:r>
                  </a:p>
                </p:txBody>
              </p:sp>
            </mc:Choice>
            <mc:Fallback xmlns="">
              <p:sp>
                <p:nvSpPr>
                  <p:cNvPr id="11" name="Ondertitel 2">
                    <a:extLst>
                      <a:ext uri="{FF2B5EF4-FFF2-40B4-BE49-F238E27FC236}">
                        <a16:creationId xmlns:a16="http://schemas.microsoft.com/office/drawing/2014/main" id="{3CA7F47F-7BE5-E2DA-675A-71D2BC95F0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42675" y="4053639"/>
                    <a:ext cx="4930467" cy="926448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61" t="-758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9" name="Ondertitel 2">
                <a:extLst>
                  <a:ext uri="{FF2B5EF4-FFF2-40B4-BE49-F238E27FC236}">
                    <a16:creationId xmlns:a16="http://schemas.microsoft.com/office/drawing/2014/main" id="{E470616D-BB64-29F9-6B25-853EA76A21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2475" y="4023313"/>
                <a:ext cx="2554133" cy="9567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Covering spaces</a:t>
                </a:r>
              </a:p>
              <a:p>
                <a:r>
                  <a:rPr lang="en-US" sz="2000" dirty="0"/>
                  <a:t>Homology</a:t>
                </a:r>
              </a:p>
            </p:txBody>
          </p:sp>
        </p:grpSp>
      </p:grpSp>
      <p:sp>
        <p:nvSpPr>
          <p:cNvPr id="23" name="Ondertitel 2">
            <a:extLst>
              <a:ext uri="{FF2B5EF4-FFF2-40B4-BE49-F238E27FC236}">
                <a16:creationId xmlns:a16="http://schemas.microsoft.com/office/drawing/2014/main" id="{F5C21D7D-175E-EAFD-8E11-056861166C8E}"/>
              </a:ext>
            </a:extLst>
          </p:cNvPr>
          <p:cNvSpPr txBox="1">
            <a:spLocks/>
          </p:cNvSpPr>
          <p:nvPr/>
        </p:nvSpPr>
        <p:spPr>
          <a:xfrm>
            <a:off x="699540" y="4595718"/>
            <a:ext cx="10792919" cy="10093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/>
              <a:t>How </a:t>
            </a:r>
            <a:r>
              <a:rPr lang="nl-NL" dirty="0" err="1"/>
              <a:t>to</a:t>
            </a:r>
            <a:r>
              <a:rPr lang="nl-NL" dirty="0"/>
              <a:t> translate </a:t>
            </a:r>
            <a:r>
              <a:rPr lang="nl-NL" dirty="0" err="1"/>
              <a:t>classical</a:t>
            </a:r>
            <a:r>
              <a:rPr lang="nl-NL" dirty="0"/>
              <a:t> statements </a:t>
            </a:r>
            <a:r>
              <a:rPr lang="nl-NL" dirty="0" err="1"/>
              <a:t>into</a:t>
            </a:r>
            <a:r>
              <a:rPr lang="nl-NL" dirty="0"/>
              <a:t> </a:t>
            </a:r>
            <a:r>
              <a:rPr lang="nl-NL" dirty="0" err="1"/>
              <a:t>Homotopy</a:t>
            </a:r>
            <a:r>
              <a:rPr lang="nl-NL" dirty="0"/>
              <a:t> Type </a:t>
            </a:r>
            <a:r>
              <a:rPr lang="nl-NL" dirty="0" err="1"/>
              <a:t>Theory</a:t>
            </a:r>
            <a:r>
              <a:rPr lang="nl-NL" dirty="0"/>
              <a:t> …</a:t>
            </a:r>
          </a:p>
          <a:p>
            <a:pPr marL="0" indent="0" algn="r">
              <a:buNone/>
            </a:pPr>
            <a:r>
              <a:rPr lang="nl-NL" dirty="0"/>
              <a:t>	…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are easy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formalize</a:t>
            </a:r>
            <a:r>
              <a:rPr lang="nl-NL" dirty="0"/>
              <a:t>?</a:t>
            </a:r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25" name="Ondertitel 2">
            <a:extLst>
              <a:ext uri="{FF2B5EF4-FFF2-40B4-BE49-F238E27FC236}">
                <a16:creationId xmlns:a16="http://schemas.microsoft.com/office/drawing/2014/main" id="{3AFB3BBF-309B-25D0-0B24-77E0B187DC31}"/>
              </a:ext>
            </a:extLst>
          </p:cNvPr>
          <p:cNvSpPr txBox="1">
            <a:spLocks/>
          </p:cNvSpPr>
          <p:nvPr/>
        </p:nvSpPr>
        <p:spPr>
          <a:xfrm>
            <a:off x="1897934" y="5558978"/>
            <a:ext cx="4930467" cy="9264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7289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ep 2">
            <a:extLst>
              <a:ext uri="{FF2B5EF4-FFF2-40B4-BE49-F238E27FC236}">
                <a16:creationId xmlns:a16="http://schemas.microsoft.com/office/drawing/2014/main" id="{C006E7A6-8DA9-65AC-106F-657080E7DBCD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7A39DC83-599D-2277-0328-8C1EA88A18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" name="Afbeelding 8" descr="Afbeelding met logo&#10;&#10;Automatisch gegenereerde beschrijving">
              <a:extLst>
                <a:ext uri="{FF2B5EF4-FFF2-40B4-BE49-F238E27FC236}">
                  <a16:creationId xmlns:a16="http://schemas.microsoft.com/office/drawing/2014/main" id="{653B6855-F1EB-FCDA-EE25-353C75717B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4" name="Titel 1">
            <a:extLst>
              <a:ext uri="{FF2B5EF4-FFF2-40B4-BE49-F238E27FC236}">
                <a16:creationId xmlns:a16="http://schemas.microsoft.com/office/drawing/2014/main" id="{1377561A-261D-FEF4-7B2E-D0D09A9CD617}"/>
              </a:ext>
            </a:extLst>
          </p:cNvPr>
          <p:cNvSpPr txBox="1">
            <a:spLocks/>
          </p:cNvSpPr>
          <p:nvPr/>
        </p:nvSpPr>
        <p:spPr>
          <a:xfrm>
            <a:off x="699541" y="1675423"/>
            <a:ext cx="10792918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nl-NL" sz="5000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nl-NL" sz="5000" dirty="0">
                <a:latin typeface="Arial" panose="020B0604020202020204" pitchFamily="34" charset="0"/>
                <a:cs typeface="Arial" panose="020B0604020202020204" pitchFamily="34" charset="0"/>
              </a:rPr>
              <a:t> of Covering </a:t>
            </a:r>
            <a:r>
              <a:rPr lang="nl-NL" sz="5000" dirty="0" err="1"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endParaRPr lang="en-US" sz="5000" dirty="0"/>
          </a:p>
        </p:txBody>
      </p:sp>
      <p:sp>
        <p:nvSpPr>
          <p:cNvPr id="10" name="Ondertitel 2">
            <a:extLst>
              <a:ext uri="{FF2B5EF4-FFF2-40B4-BE49-F238E27FC236}">
                <a16:creationId xmlns:a16="http://schemas.microsoft.com/office/drawing/2014/main" id="{E7F91132-12CA-B506-1022-4B2BF6E0FECF}"/>
              </a:ext>
            </a:extLst>
          </p:cNvPr>
          <p:cNvSpPr txBox="1">
            <a:spLocks/>
          </p:cNvSpPr>
          <p:nvPr/>
        </p:nvSpPr>
        <p:spPr>
          <a:xfrm>
            <a:off x="898831" y="5480684"/>
            <a:ext cx="10421210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 sz="1600" dirty="0">
                <a:solidFill>
                  <a:prstClr val="black"/>
                </a:solidFill>
                <a:latin typeface="Calibri" panose="020F0502020204030204"/>
              </a:rPr>
              <a:t>*</a:t>
            </a:r>
            <a:r>
              <a:rPr lang="nl-NL" sz="1600" dirty="0" err="1">
                <a:solidFill>
                  <a:prstClr val="black"/>
                </a:solidFill>
                <a:latin typeface="Calibri" panose="020F0502020204030204"/>
              </a:rPr>
              <a:t>already</a:t>
            </a:r>
            <a:r>
              <a:rPr lang="nl-NL" sz="16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nl-NL" sz="1600" dirty="0" err="1">
                <a:solidFill>
                  <a:prstClr val="black"/>
                </a:solidFill>
                <a:latin typeface="Calibri" panose="020F0502020204030204"/>
              </a:rPr>
              <a:t>shown</a:t>
            </a:r>
            <a:r>
              <a:rPr lang="nl-NL" sz="1600" dirty="0">
                <a:solidFill>
                  <a:prstClr val="black"/>
                </a:solidFill>
                <a:latin typeface="Calibri" panose="020F0502020204030204"/>
              </a:rPr>
              <a:t> in [</a:t>
            </a:r>
            <a:r>
              <a:rPr lang="nl-NL" sz="1600" dirty="0" err="1">
                <a:solidFill>
                  <a:prstClr val="black"/>
                </a:solidFill>
                <a:latin typeface="Calibri" panose="020F0502020204030204"/>
              </a:rPr>
              <a:t>Buchholtz</a:t>
            </a:r>
            <a:r>
              <a:rPr lang="nl-NL" sz="1600" dirty="0">
                <a:solidFill>
                  <a:prstClr val="black"/>
                </a:solidFill>
                <a:latin typeface="Calibri" panose="020F0502020204030204"/>
              </a:rPr>
              <a:t>, Van Doorn, Rijke (2018)]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173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>
            <a:extLst>
              <a:ext uri="{FF2B5EF4-FFF2-40B4-BE49-F238E27FC236}">
                <a16:creationId xmlns:a16="http://schemas.microsoft.com/office/drawing/2014/main" id="{C820E696-FBE9-CDC9-15DF-83D280AFBAD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5" b="3103"/>
          <a:stretch/>
        </p:blipFill>
        <p:spPr>
          <a:xfrm>
            <a:off x="1097544" y="2638427"/>
            <a:ext cx="9996911" cy="200458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Ondertitel 2">
            <a:extLst>
              <a:ext uri="{FF2B5EF4-FFF2-40B4-BE49-F238E27FC236}">
                <a16:creationId xmlns:a16="http://schemas.microsoft.com/office/drawing/2014/main" id="{D86DBC3B-8BA0-0B61-E65B-F7E212739174}"/>
              </a:ext>
            </a:extLst>
          </p:cNvPr>
          <p:cNvSpPr txBox="1">
            <a:spLocks/>
          </p:cNvSpPr>
          <p:nvPr/>
        </p:nvSpPr>
        <p:spPr>
          <a:xfrm>
            <a:off x="898833" y="2267399"/>
            <a:ext cx="108055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Hatcher</a:t>
            </a:r>
            <a:endParaRPr lang="en-US" sz="1600" dirty="0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40B5432E-B7F5-6B67-1F8A-B9503198B9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44" y="1540943"/>
            <a:ext cx="9996911" cy="52119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Ondertitel 2">
            <a:extLst>
              <a:ext uri="{FF2B5EF4-FFF2-40B4-BE49-F238E27FC236}">
                <a16:creationId xmlns:a16="http://schemas.microsoft.com/office/drawing/2014/main" id="{FB28E205-9810-6B50-53FA-24C1D6DA25F1}"/>
              </a:ext>
            </a:extLst>
          </p:cNvPr>
          <p:cNvSpPr txBox="1">
            <a:spLocks/>
          </p:cNvSpPr>
          <p:nvPr/>
        </p:nvSpPr>
        <p:spPr>
          <a:xfrm>
            <a:off x="898833" y="1191878"/>
            <a:ext cx="4270464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Hou (</a:t>
            </a:r>
            <a:r>
              <a:rPr lang="nl-NL" sz="1600" dirty="0" err="1"/>
              <a:t>Favonia</a:t>
            </a:r>
            <a:r>
              <a:rPr lang="nl-NL" sz="1600" dirty="0"/>
              <a:t>) and </a:t>
            </a:r>
            <a:r>
              <a:rPr lang="nl-NL" sz="1600" dirty="0" err="1"/>
              <a:t>Harper</a:t>
            </a:r>
            <a:r>
              <a:rPr lang="nl-NL" sz="1600" dirty="0"/>
              <a:t> (2016)</a:t>
            </a:r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4878748"/>
                <a:ext cx="10098511" cy="1020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b="1" dirty="0"/>
                  <a:t>No need </a:t>
                </a:r>
                <a:r>
                  <a:rPr lang="en-US" sz="2000" dirty="0"/>
                  <a:t>to track local, point-set topological properties</a:t>
                </a:r>
              </a:p>
              <a:p>
                <a:r>
                  <a:rPr lang="nl-NL" sz="2000" dirty="0" err="1"/>
                  <a:t>Work</a:t>
                </a:r>
                <a:r>
                  <a:rPr lang="nl-NL" sz="2000" dirty="0"/>
                  <a:t> </a:t>
                </a:r>
                <a:r>
                  <a:rPr lang="nl-NL" sz="2000" dirty="0" err="1"/>
                  <a:t>directly</a:t>
                </a:r>
                <a:r>
                  <a:rPr lang="nl-NL" sz="2000" dirty="0"/>
                  <a:t> </a:t>
                </a:r>
                <a:r>
                  <a:rPr lang="nl-NL" sz="2000" dirty="0" err="1"/>
                  <a:t>with</a:t>
                </a:r>
                <a:r>
                  <a:rPr lang="nl-NL" sz="2000" dirty="0"/>
                  <a:t> </a:t>
                </a:r>
                <a:r>
                  <a:rPr lang="nl-NL" sz="2000" dirty="0" err="1"/>
                  <a:t>the</a:t>
                </a:r>
                <a:r>
                  <a:rPr lang="nl-NL" sz="2000" dirty="0"/>
                  <a:t> </a:t>
                </a:r>
                <a:r>
                  <a:rPr lang="nl-NL" sz="2000" b="1" dirty="0"/>
                  <a:t>fibers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as family of sets</a:t>
                </a:r>
              </a:p>
            </p:txBody>
          </p:sp>
        </mc:Choice>
        <mc:Fallback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4878748"/>
                <a:ext cx="10098511" cy="1020269"/>
              </a:xfrm>
              <a:prstGeom prst="rect">
                <a:avLst/>
              </a:prstGeom>
              <a:blipFill>
                <a:blip r:embed="rId5"/>
                <a:stretch>
                  <a:fillRect l="-543" t="-5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ep 19">
            <a:extLst>
              <a:ext uri="{FF2B5EF4-FFF2-40B4-BE49-F238E27FC236}">
                <a16:creationId xmlns:a16="http://schemas.microsoft.com/office/drawing/2014/main" id="{C88BB3D3-9327-F8F0-5978-900EA4619CAA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21" name="Rechte verbindingslijn 20">
              <a:extLst>
                <a:ext uri="{FF2B5EF4-FFF2-40B4-BE49-F238E27FC236}">
                  <a16:creationId xmlns:a16="http://schemas.microsoft.com/office/drawing/2014/main" id="{CED4E2AF-D7E3-6115-1C3D-22B11F56DA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2" name="Afbeelding 21" descr="Afbeelding met logo&#10;&#10;Automatisch gegenereerde beschrijving">
              <a:extLst>
                <a:ext uri="{FF2B5EF4-FFF2-40B4-BE49-F238E27FC236}">
                  <a16:creationId xmlns:a16="http://schemas.microsoft.com/office/drawing/2014/main" id="{A2D70620-3817-9C14-809F-F0B25EB601B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87622" y="586094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Covering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Spaces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716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Ondertitel 2">
                <a:extLst>
                  <a:ext uri="{FF2B5EF4-FFF2-40B4-BE49-F238E27FC236}">
                    <a16:creationId xmlns:a16="http://schemas.microsoft.com/office/drawing/2014/main" id="{D86DBC3B-8BA0-0B61-E65B-F7E2127391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8833" y="1267028"/>
                <a:ext cx="6797367" cy="65025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nl-NL" sz="2000" dirty="0"/>
                  <a:t>For a </a:t>
                </a:r>
                <a:r>
                  <a:rPr lang="nl-NL" sz="2000" dirty="0" err="1"/>
                  <a:t>connected</a:t>
                </a:r>
                <a:r>
                  <a:rPr lang="nl-NL" sz="2000" dirty="0"/>
                  <a:t>, </a:t>
                </a:r>
                <a:r>
                  <a:rPr lang="nl-NL" sz="2000" dirty="0" err="1"/>
                  <a:t>pointed</a:t>
                </a:r>
                <a:r>
                  <a:rPr lang="nl-NL" sz="2000" dirty="0"/>
                  <a:t> type </a:t>
                </a: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" name="Ondertitel 2">
                <a:extLst>
                  <a:ext uri="{FF2B5EF4-FFF2-40B4-BE49-F238E27FC236}">
                    <a16:creationId xmlns:a16="http://schemas.microsoft.com/office/drawing/2014/main" id="{D86DBC3B-8BA0-0B61-E65B-F7E212739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833" y="1267028"/>
                <a:ext cx="6797367" cy="650259"/>
              </a:xfrm>
              <a:prstGeom prst="rect">
                <a:avLst/>
              </a:prstGeom>
              <a:blipFill>
                <a:blip r:embed="rId3"/>
                <a:stretch>
                  <a:fillRect l="-896" t="-10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ndertitel 2">
            <a:extLst>
              <a:ext uri="{FF2B5EF4-FFF2-40B4-BE49-F238E27FC236}">
                <a16:creationId xmlns:a16="http://schemas.microsoft.com/office/drawing/2014/main" id="{FB28E205-9810-6B50-53FA-24C1D6DA25F1}"/>
              </a:ext>
            </a:extLst>
          </p:cNvPr>
          <p:cNvSpPr txBox="1">
            <a:spLocks/>
          </p:cNvSpPr>
          <p:nvPr/>
        </p:nvSpPr>
        <p:spPr>
          <a:xfrm>
            <a:off x="898833" y="3548124"/>
            <a:ext cx="8613467" cy="2246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From</a:t>
            </a:r>
            <a:r>
              <a:rPr lang="nl-NL" sz="2000" dirty="0"/>
              <a:t> </a:t>
            </a:r>
            <a:r>
              <a:rPr lang="nl-NL" sz="2000" dirty="0" err="1"/>
              <a:t>covering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r>
              <a:rPr lang="nl-NL" sz="2000" dirty="0"/>
              <a:t>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subgroup</a:t>
            </a: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endParaRPr lang="en-US" sz="2000" dirty="0"/>
          </a:p>
          <a:p>
            <a:endParaRPr lang="en-US" sz="500" dirty="0"/>
          </a:p>
          <a:p>
            <a:r>
              <a:rPr lang="en-US" sz="2000" b="1" dirty="0"/>
              <a:t>Surjective   </a:t>
            </a:r>
            <a:r>
              <a:rPr lang="en-US" sz="2000" dirty="0"/>
              <a:t>via the </a:t>
            </a:r>
            <a:r>
              <a:rPr lang="en-US" sz="2000" b="1" dirty="0"/>
              <a:t>universal covering space</a:t>
            </a:r>
          </a:p>
          <a:p>
            <a:r>
              <a:rPr lang="en-US" sz="2000" b="1" dirty="0"/>
              <a:t>Injective</a:t>
            </a:r>
            <a:r>
              <a:rPr lang="en-US" sz="2000" dirty="0"/>
              <a:t>      via the </a:t>
            </a:r>
            <a:r>
              <a:rPr lang="en-US" sz="2000" b="1" dirty="0"/>
              <a:t>lifting criterion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ndertitel 2">
                <a:extLst>
                  <a:ext uri="{FF2B5EF4-FFF2-40B4-BE49-F238E27FC236}">
                    <a16:creationId xmlns:a16="http://schemas.microsoft.com/office/drawing/2014/main" id="{FFA3FE96-AD28-23E4-D2DD-54FFC8F5006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19894" y="2001110"/>
                <a:ext cx="2365068" cy="15421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pointed, connected covering space of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Ondertitel 2">
                <a:extLst>
                  <a:ext uri="{FF2B5EF4-FFF2-40B4-BE49-F238E27FC236}">
                    <a16:creationId xmlns:a16="http://schemas.microsoft.com/office/drawing/2014/main" id="{FFA3FE96-AD28-23E4-D2DD-54FFC8F5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894" y="2001110"/>
                <a:ext cx="2365068" cy="1542190"/>
              </a:xfrm>
              <a:prstGeom prst="rect">
                <a:avLst/>
              </a:prstGeom>
              <a:blipFill>
                <a:blip r:embed="rId5"/>
                <a:stretch>
                  <a:fillRect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1F31353A-4F3C-16E5-944B-C87069B539A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584522" y="2009144"/>
                <a:ext cx="3487584" cy="15421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nl-NL" sz="2000" b="0" dirty="0"/>
              </a:p>
              <a:p>
                <a:pPr marL="0" indent="0" algn="ctr">
                  <a:buNone/>
                </a:pPr>
                <a:r>
                  <a:rPr lang="en-US" sz="2000" dirty="0"/>
                  <a:t>subgroup</a:t>
                </a:r>
                <a14:m>
                  <m:oMath xmlns:m="http://schemas.openxmlformats.org/officeDocument/2006/math"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marL="0" indent="0" algn="ctr">
                  <a:buNone/>
                </a:pPr>
                <a:r>
                  <a:rPr lang="en-US" sz="2000" b="0" dirty="0"/>
                  <a:t>i.e.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hProp</m:t>
                    </m:r>
                  </m:oMath>
                </a14:m>
                <a:r>
                  <a:rPr lang="nl-NL" sz="2000" b="0" dirty="0"/>
                  <a:t> </a:t>
                </a:r>
                <a:r>
                  <a:rPr lang="nl-NL" sz="2000" b="0" dirty="0" err="1"/>
                  <a:t>closed</a:t>
                </a:r>
                <a:r>
                  <a:rPr lang="nl-NL" sz="2000" b="0" dirty="0"/>
                  <a:t> </a:t>
                </a:r>
                <a:r>
                  <a:rPr lang="nl-NL" sz="2000" b="0" dirty="0" err="1"/>
                  <a:t>under</a:t>
                </a:r>
                <a:r>
                  <a:rPr lang="nl-NL" sz="2000" b="0" dirty="0"/>
                  <a:t> </a:t>
                </a:r>
                <a:r>
                  <a:rPr lang="nl-NL" sz="2000" b="0" dirty="0" err="1"/>
                  <a:t>group</a:t>
                </a:r>
                <a:r>
                  <a:rPr lang="nl-NL" sz="2000" b="0" dirty="0"/>
                  <a:t> operations</a:t>
                </a:r>
              </a:p>
            </p:txBody>
          </p:sp>
        </mc:Choice>
        <mc:Fallback xmlns="">
          <p:sp>
            <p:nvSpPr>
              <p:cNvPr id="3" name="Ondertitel 2">
                <a:extLst>
                  <a:ext uri="{FF2B5EF4-FFF2-40B4-BE49-F238E27FC236}">
                    <a16:creationId xmlns:a16="http://schemas.microsoft.com/office/drawing/2014/main" id="{1F31353A-4F3C-16E5-944B-C87069B5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22" y="2009144"/>
                <a:ext cx="3487584" cy="1542190"/>
              </a:xfrm>
              <a:prstGeom prst="rect">
                <a:avLst/>
              </a:prstGeom>
              <a:blipFill>
                <a:blip r:embed="rId6"/>
                <a:stretch>
                  <a:fillRect l="-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Rechte verbindingslijn met pijl 4">
            <a:extLst>
              <a:ext uri="{FF2B5EF4-FFF2-40B4-BE49-F238E27FC236}">
                <a16:creationId xmlns:a16="http://schemas.microsoft.com/office/drawing/2014/main" id="{A31AE104-A270-A306-6B53-5AF053B1DEF7}"/>
              </a:ext>
            </a:extLst>
          </p:cNvPr>
          <p:cNvCxnSpPr>
            <a:cxnSpLocks/>
          </p:cNvCxnSpPr>
          <p:nvPr/>
        </p:nvCxnSpPr>
        <p:spPr>
          <a:xfrm>
            <a:off x="4818337" y="2160236"/>
            <a:ext cx="203013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4A356726-F711-3840-9FB1-3CF58B7042B9}"/>
                  </a:ext>
                </a:extLst>
              </p:cNvPr>
              <p:cNvSpPr txBox="1"/>
              <p:nvPr/>
            </p:nvSpPr>
            <p:spPr>
              <a:xfrm>
                <a:off x="2933395" y="4024382"/>
                <a:ext cx="602449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 algn="r">
                  <a:buNone/>
                </a:pPr>
                <a14:m>
                  <m:oMath xmlns:m="http://schemas.openxmlformats.org/officeDocument/2006/math"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  ⟼   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nl-NL" sz="2000" dirty="0"/>
                  <a:t>,     loops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nl-NL" sz="2000" dirty="0"/>
                  <a:t> in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nl-NL" sz="2000" dirty="0"/>
                  <a:t> </a:t>
                </a:r>
                <a:r>
                  <a:rPr lang="nl-NL" sz="2000" dirty="0" err="1"/>
                  <a:t>for</a:t>
                </a:r>
                <a:r>
                  <a:rPr lang="nl-NL" sz="2000" dirty="0"/>
                  <a:t> </a:t>
                </a:r>
                <a:r>
                  <a:rPr lang="nl-NL" sz="2000" dirty="0" err="1"/>
                  <a:t>which</a:t>
                </a:r>
                <a:r>
                  <a:rPr lang="nl-NL" sz="2000" dirty="0"/>
                  <a:t>  </a:t>
                </a:r>
                <a:r>
                  <a:rPr lang="nl-NL" sz="2000" dirty="0" err="1"/>
                  <a:t>there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exists</a:t>
                </a:r>
                <a:r>
                  <a:rPr lang="nl-NL" sz="2000" dirty="0"/>
                  <a:t> a loop in </a:t>
                </a:r>
                <a:r>
                  <a:rPr lang="nl-NL" sz="2000" dirty="0" err="1"/>
                  <a:t>the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covering</a:t>
                </a:r>
                <a:r>
                  <a:rPr lang="nl-NL" sz="2000" dirty="0"/>
                  <a:t> </a:t>
                </a:r>
                <a:r>
                  <a:rPr lang="nl-NL" sz="2000" dirty="0" err="1"/>
                  <a:t>space</a:t>
                </a:r>
                <a:r>
                  <a:rPr lang="nl-NL" sz="2000" dirty="0"/>
                  <a:t> </a:t>
                </a:r>
                <a:r>
                  <a:rPr lang="nl-NL" sz="2000" dirty="0" err="1"/>
                  <a:t>lying</a:t>
                </a:r>
                <a:r>
                  <a:rPr lang="nl-NL" sz="2000" dirty="0"/>
                  <a:t> over </a:t>
                </a:r>
                <a14:m>
                  <m:oMath xmlns:m="http://schemas.openxmlformats.org/officeDocument/2006/math">
                    <m:r>
                      <a:rPr lang="nl-NL" sz="20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nl-NL" sz="2000" dirty="0"/>
              </a:p>
            </p:txBody>
          </p:sp>
        </mc:Choice>
        <mc:Fallback>
          <p:sp>
            <p:nvSpPr>
              <p:cNvPr id="9" name="Tekstvak 8">
                <a:extLst>
                  <a:ext uri="{FF2B5EF4-FFF2-40B4-BE49-F238E27FC236}">
                    <a16:creationId xmlns:a16="http://schemas.microsoft.com/office/drawing/2014/main" id="{4A356726-F711-3840-9FB1-3CF58B704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95" y="4024382"/>
                <a:ext cx="6024499" cy="707886"/>
              </a:xfrm>
              <a:prstGeom prst="rect">
                <a:avLst/>
              </a:prstGeom>
              <a:blipFill>
                <a:blip r:embed="rId7"/>
                <a:stretch>
                  <a:fillRect t="-4310" r="-2024" b="-14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ep 11">
            <a:extLst>
              <a:ext uri="{FF2B5EF4-FFF2-40B4-BE49-F238E27FC236}">
                <a16:creationId xmlns:a16="http://schemas.microsoft.com/office/drawing/2014/main" id="{1D28FD24-E25E-8904-1FB6-802BFDD5FE2A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13" name="Rechte verbindingslijn 12">
              <a:extLst>
                <a:ext uri="{FF2B5EF4-FFF2-40B4-BE49-F238E27FC236}">
                  <a16:creationId xmlns:a16="http://schemas.microsoft.com/office/drawing/2014/main" id="{341107B4-A22C-3256-2D5D-5A7D162D5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Afbeelding 16" descr="Afbeelding met logo&#10;&#10;Automatisch gegenereerde beschrijving">
              <a:extLst>
                <a:ext uri="{FF2B5EF4-FFF2-40B4-BE49-F238E27FC236}">
                  <a16:creationId xmlns:a16="http://schemas.microsoft.com/office/drawing/2014/main" id="{71B3062D-AA9A-CFD3-CEE5-BE48FBB917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86351" y="582745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ep 13">
            <a:extLst>
              <a:ext uri="{FF2B5EF4-FFF2-40B4-BE49-F238E27FC236}">
                <a16:creationId xmlns:a16="http://schemas.microsoft.com/office/drawing/2014/main" id="{4C19555F-FD9F-78B7-5811-66B7092724F3}"/>
              </a:ext>
            </a:extLst>
          </p:cNvPr>
          <p:cNvGrpSpPr/>
          <p:nvPr/>
        </p:nvGrpSpPr>
        <p:grpSpPr>
          <a:xfrm>
            <a:off x="5945645" y="4960108"/>
            <a:ext cx="4270464" cy="444126"/>
            <a:chOff x="8521241" y="4765555"/>
            <a:chExt cx="4270464" cy="444126"/>
          </a:xfrm>
        </p:grpSpPr>
        <p:sp>
          <p:nvSpPr>
            <p:cNvPr id="4" name="Ondertitel 2">
              <a:extLst>
                <a:ext uri="{FF2B5EF4-FFF2-40B4-BE49-F238E27FC236}">
                  <a16:creationId xmlns:a16="http://schemas.microsoft.com/office/drawing/2014/main" id="{DC34B33C-0143-0C2A-D6A9-250F02D6E88F}"/>
                </a:ext>
              </a:extLst>
            </p:cNvPr>
            <p:cNvSpPr txBox="1">
              <a:spLocks/>
            </p:cNvSpPr>
            <p:nvPr/>
          </p:nvSpPr>
          <p:spPr>
            <a:xfrm>
              <a:off x="8521241" y="4793065"/>
              <a:ext cx="4270464" cy="4166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nl-NL" sz="1600" dirty="0"/>
                <a:t>Hou (</a:t>
              </a:r>
              <a:r>
                <a:rPr lang="nl-NL" sz="1600" dirty="0" err="1"/>
                <a:t>Favonia</a:t>
              </a:r>
              <a:r>
                <a:rPr lang="nl-NL" sz="1600" dirty="0"/>
                <a:t>) and </a:t>
              </a:r>
              <a:r>
                <a:rPr lang="nl-NL" sz="1600" dirty="0" err="1"/>
                <a:t>Harper</a:t>
              </a:r>
              <a:r>
                <a:rPr lang="nl-NL" sz="1600" dirty="0"/>
                <a:t> (2016)</a:t>
              </a:r>
              <a:endParaRPr lang="en-US" sz="1600" dirty="0"/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B885FB8A-57E5-244A-624C-1DBCA23C37EF}"/>
                </a:ext>
              </a:extLst>
            </p:cNvPr>
            <p:cNvSpPr/>
            <p:nvPr/>
          </p:nvSpPr>
          <p:spPr>
            <a:xfrm>
              <a:off x="8521241" y="4765555"/>
              <a:ext cx="2856673" cy="324759"/>
            </a:xfrm>
            <a:prstGeom prst="rect">
              <a:avLst/>
            </a:prstGeom>
            <a:noFill/>
            <a:ln w="38100">
              <a:solidFill>
                <a:srgbClr val="CA19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2445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5" grpId="0"/>
      <p:bldP spid="2" grpId="0"/>
      <p:bldP spid="3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ep 5">
            <a:extLst>
              <a:ext uri="{FF2B5EF4-FFF2-40B4-BE49-F238E27FC236}">
                <a16:creationId xmlns:a16="http://schemas.microsoft.com/office/drawing/2014/main" id="{32DB9119-A193-2A55-A840-5C9907AB7C98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6FDDD306-4D41-AE19-433B-C666D1DF8F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Afbeelding 10" descr="Afbeelding met logo&#10;&#10;Automatisch gegenereerde beschrijving">
              <a:extLst>
                <a:ext uri="{FF2B5EF4-FFF2-40B4-BE49-F238E27FC236}">
                  <a16:creationId xmlns:a16="http://schemas.microsoft.com/office/drawing/2014/main" id="{02ABA750-0A47-29E4-996B-F146D03EF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p:sp>
        <p:nvSpPr>
          <p:cNvPr id="8" name="Ondertitel 2">
            <a:extLst>
              <a:ext uri="{FF2B5EF4-FFF2-40B4-BE49-F238E27FC236}">
                <a16:creationId xmlns:a16="http://schemas.microsoft.com/office/drawing/2014/main" id="{D86DBC3B-8BA0-0B61-E65B-F7E212739174}"/>
              </a:ext>
            </a:extLst>
          </p:cNvPr>
          <p:cNvSpPr txBox="1">
            <a:spLocks/>
          </p:cNvSpPr>
          <p:nvPr/>
        </p:nvSpPr>
        <p:spPr>
          <a:xfrm>
            <a:off x="898833" y="1165859"/>
            <a:ext cx="108055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 err="1"/>
              <a:t>Hatcher</a:t>
            </a:r>
            <a:endParaRPr lang="en-US" sz="2000" dirty="0"/>
          </a:p>
        </p:txBody>
      </p:sp>
      <p:sp>
        <p:nvSpPr>
          <p:cNvPr id="16" name="Ondertitel 2">
            <a:extLst>
              <a:ext uri="{FF2B5EF4-FFF2-40B4-BE49-F238E27FC236}">
                <a16:creationId xmlns:a16="http://schemas.microsoft.com/office/drawing/2014/main" id="{71371E8C-E8E4-D7E8-BCDF-C20B272CEC7C}"/>
              </a:ext>
            </a:extLst>
          </p:cNvPr>
          <p:cNvSpPr txBox="1">
            <a:spLocks/>
          </p:cNvSpPr>
          <p:nvPr/>
        </p:nvSpPr>
        <p:spPr>
          <a:xfrm>
            <a:off x="5906645" y="3636634"/>
            <a:ext cx="5396459" cy="258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Definitions</a:t>
            </a:r>
            <a:r>
              <a:rPr lang="nl-NL" sz="2000" dirty="0"/>
              <a:t> </a:t>
            </a:r>
            <a:r>
              <a:rPr lang="nl-NL" sz="2000" dirty="0" err="1"/>
              <a:t>needed</a:t>
            </a:r>
            <a:r>
              <a:rPr lang="nl-NL" sz="2000" dirty="0"/>
              <a:t> in </a:t>
            </a:r>
            <a:r>
              <a:rPr lang="nl-NL" sz="2000" dirty="0" err="1"/>
              <a:t>HoTT</a:t>
            </a:r>
            <a:endParaRPr lang="en-US" sz="2000" dirty="0"/>
          </a:p>
          <a:p>
            <a:r>
              <a:rPr lang="nl-NL" sz="2000" dirty="0" err="1"/>
              <a:t>pointed</a:t>
            </a:r>
            <a:r>
              <a:rPr lang="nl-NL" sz="2000" dirty="0"/>
              <a:t> </a:t>
            </a:r>
            <a:r>
              <a:rPr lang="nl-NL" sz="2000" dirty="0" err="1"/>
              <a:t>covering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endParaRPr lang="nl-NL" sz="2000" dirty="0"/>
          </a:p>
          <a:p>
            <a:r>
              <a:rPr lang="nl-NL" sz="2000" dirty="0" err="1"/>
              <a:t>total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r>
              <a:rPr lang="nl-NL" sz="2000" dirty="0"/>
              <a:t> and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covering</a:t>
            </a:r>
            <a:r>
              <a:rPr lang="nl-NL" sz="2000" dirty="0"/>
              <a:t> map</a:t>
            </a:r>
          </a:p>
          <a:p>
            <a:r>
              <a:rPr lang="nl-NL" sz="2000" dirty="0"/>
              <a:t>lift of a </a:t>
            </a:r>
            <a:r>
              <a:rPr lang="nl-NL" sz="2000" dirty="0" err="1"/>
              <a:t>pointed</a:t>
            </a:r>
            <a:r>
              <a:rPr lang="nl-NL" sz="2000" dirty="0"/>
              <a:t> map </a:t>
            </a:r>
            <a:r>
              <a:rPr lang="nl-NL" sz="2000" dirty="0" err="1"/>
              <a:t>to</a:t>
            </a:r>
            <a:r>
              <a:rPr lang="nl-NL" sz="2000" dirty="0"/>
              <a:t> </a:t>
            </a:r>
            <a:r>
              <a:rPr lang="nl-NL" sz="2000" dirty="0" err="1"/>
              <a:t>the</a:t>
            </a:r>
            <a:r>
              <a:rPr lang="nl-NL" sz="2000" dirty="0"/>
              <a:t> </a:t>
            </a:r>
            <a:r>
              <a:rPr lang="nl-NL" sz="2000" dirty="0" err="1"/>
              <a:t>covering</a:t>
            </a:r>
            <a:r>
              <a:rPr lang="nl-NL" sz="2000" dirty="0"/>
              <a:t> </a:t>
            </a:r>
            <a:r>
              <a:rPr lang="nl-NL" sz="2000" dirty="0" err="1"/>
              <a:t>space</a:t>
            </a:r>
            <a:endParaRPr lang="en-US" sz="20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E289BADC-C0D3-EBA2-3E8E-80E8625614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544" y="1516458"/>
            <a:ext cx="9996912" cy="1462811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Ondertitel 2">
            <a:extLst>
              <a:ext uri="{FF2B5EF4-FFF2-40B4-BE49-F238E27FC236}">
                <a16:creationId xmlns:a16="http://schemas.microsoft.com/office/drawing/2014/main" id="{53FD63B3-82F3-EED0-577C-D4006EB8B8D2}"/>
              </a:ext>
            </a:extLst>
          </p:cNvPr>
          <p:cNvSpPr txBox="1">
            <a:spLocks/>
          </p:cNvSpPr>
          <p:nvPr/>
        </p:nvSpPr>
        <p:spPr>
          <a:xfrm>
            <a:off x="578097" y="581651"/>
            <a:ext cx="10070122" cy="8534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Lifting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Criterion</a:t>
            </a:r>
            <a:r>
              <a:rPr lang="nl-NL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nl-NL" dirty="0" err="1">
                <a:latin typeface="Arial" panose="020B0604020202020204" pitchFamily="34" charset="0"/>
                <a:cs typeface="Arial" panose="020B0604020202020204" pitchFamily="34" charset="0"/>
              </a:rPr>
              <a:t>HoTT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47990859-0273-7D0A-6EC8-683322F5C93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17" t="3283" r="40783" b="-1247"/>
          <a:stretch/>
        </p:blipFill>
        <p:spPr>
          <a:xfrm>
            <a:off x="1097544" y="3293724"/>
            <a:ext cx="4301769" cy="2335420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21710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Afbeelding 7">
            <a:extLst>
              <a:ext uri="{FF2B5EF4-FFF2-40B4-BE49-F238E27FC236}">
                <a16:creationId xmlns:a16="http://schemas.microsoft.com/office/drawing/2014/main" id="{AAC1DCE0-8E31-AC09-70BA-F7A30BEF88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"/>
                    </a14:imgEffect>
                    <a14:imgEffect>
                      <a14:colorTemperature colorTemp="6226"/>
                    </a14:imgEffect>
                    <a14:imgEffect>
                      <a14:brightnessContrast bright="41000" contrast="78000"/>
                    </a14:imgEffect>
                  </a14:imgLayer>
                </a14:imgProps>
              </a:ext>
            </a:extLst>
          </a:blip>
          <a:srcRect l="4430" t="21027" r="10026" b="22095"/>
          <a:stretch/>
        </p:blipFill>
        <p:spPr>
          <a:xfrm rot="16200000">
            <a:off x="6215642" y="1011808"/>
            <a:ext cx="4089868" cy="4834384"/>
          </a:xfrm>
          <a:prstGeom prst="rect">
            <a:avLst/>
          </a:prstGeom>
        </p:spPr>
      </p:pic>
      <p:grpSp>
        <p:nvGrpSpPr>
          <p:cNvPr id="5" name="Groep 4">
            <a:extLst>
              <a:ext uri="{FF2B5EF4-FFF2-40B4-BE49-F238E27FC236}">
                <a16:creationId xmlns:a16="http://schemas.microsoft.com/office/drawing/2014/main" id="{93924CD2-A045-1C65-2141-40B45D5ACD33}"/>
              </a:ext>
            </a:extLst>
          </p:cNvPr>
          <p:cNvGrpSpPr/>
          <p:nvPr/>
        </p:nvGrpSpPr>
        <p:grpSpPr>
          <a:xfrm>
            <a:off x="0" y="6275933"/>
            <a:ext cx="12192000" cy="497475"/>
            <a:chOff x="0" y="6275933"/>
            <a:chExt cx="12192000" cy="497475"/>
          </a:xfrm>
        </p:grpSpPr>
        <p:cxnSp>
          <p:nvCxnSpPr>
            <p:cNvPr id="6" name="Rechte verbindingslijn 5">
              <a:extLst>
                <a:ext uri="{FF2B5EF4-FFF2-40B4-BE49-F238E27FC236}">
                  <a16:creationId xmlns:a16="http://schemas.microsoft.com/office/drawing/2014/main" id="{54827FAA-681F-6B6F-7063-008B1EC23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6275933"/>
              <a:ext cx="12192000" cy="0"/>
            </a:xfrm>
            <a:prstGeom prst="line">
              <a:avLst/>
            </a:prstGeom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Afbeelding 6" descr="Afbeelding met logo&#10;&#10;Automatisch gegenereerde beschrijving">
              <a:extLst>
                <a:ext uri="{FF2B5EF4-FFF2-40B4-BE49-F238E27FC236}">
                  <a16:creationId xmlns:a16="http://schemas.microsoft.com/office/drawing/2014/main" id="{CA840A0A-7CD2-B380-5209-1C95908AE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16109" y="6361207"/>
              <a:ext cx="1918741" cy="41220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18619" y="1184096"/>
                <a:ext cx="5519156" cy="50918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nl-NL" sz="2000" b="1" dirty="0"/>
                  <a:t>Pointed </a:t>
                </a:r>
                <a:r>
                  <a:rPr lang="nl-NL" sz="2000" b="1" dirty="0" err="1"/>
                  <a:t>covering</a:t>
                </a:r>
                <a:r>
                  <a:rPr lang="nl-NL" sz="2000" b="1" dirty="0"/>
                  <a:t> </a:t>
                </a:r>
                <a:r>
                  <a:rPr lang="nl-NL" sz="2000" b="1" dirty="0" err="1"/>
                  <a:t>space</a:t>
                </a:r>
                <a:r>
                  <a:rPr lang="nl-NL" sz="2000" dirty="0"/>
                  <a:t>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nl-NL" sz="2000" b="0" dirty="0"/>
              </a:p>
              <a:p>
                <a:pPr marL="0" indent="0">
                  <a:buNone/>
                </a:pPr>
                <a:r>
                  <a:rPr lang="en-US" sz="2000" dirty="0"/>
                  <a:t>	family</a:t>
                </a:r>
                <a:endParaRPr lang="nl-NL" sz="2000" b="0" dirty="0"/>
              </a:p>
              <a:p>
                <a:pPr marL="0" indent="0">
                  <a:buNone/>
                </a:pPr>
                <a:r>
                  <a:rPr lang="en-US" sz="2000" dirty="0"/>
                  <a:t>	with 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b="1" dirty="0"/>
                  <a:t>Total space </a:t>
                </a:r>
              </a:p>
              <a:p>
                <a:pPr marL="0" indent="0">
                  <a:buNone/>
                </a:pPr>
                <a:r>
                  <a:rPr lang="nl-NL" sz="2000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000" dirty="0"/>
                  <a:t> with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b="1" dirty="0"/>
                  <a:t>Covering map </a:t>
                </a:r>
              </a:p>
              <a:p>
                <a:pPr marL="0" indent="0">
                  <a:buNone/>
                </a:pPr>
                <a:r>
                  <a:rPr lang="en-US" sz="2000" b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nl-NL" sz="2000" b="0" i="0" smtClean="0">
                        <a:latin typeface="Cambria Math" panose="02040503050406030204" pitchFamily="18" charset="0"/>
                      </a:rPr>
                      <m:t>p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nl-NL" sz="20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</m:sSub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r>
                  <a:rPr lang="en-US" sz="2000" b="1" dirty="0"/>
                  <a:t>Pointed lift</a:t>
                </a:r>
                <a:r>
                  <a:rPr lang="en-US" sz="2000" dirty="0"/>
                  <a:t> of</a:t>
                </a:r>
                <a14:m>
                  <m:oMath xmlns:m="http://schemas.openxmlformats.org/officeDocument/2006/math">
                    <m:r>
                      <a:rPr lang="nl-NL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where </a:t>
                </a:r>
                <a14:m>
                  <m:oMath xmlns:m="http://schemas.openxmlformats.org/officeDocument/2006/math">
                    <m:r>
                      <a:rPr lang="nl-NL" sz="2000" i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nl-NL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nl-NL" sz="20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nl-NL" sz="2000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nl-NL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sz="20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nl-NL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l-NL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nl-NL" sz="2000" dirty="0"/>
              </a:p>
              <a:p>
                <a:pPr marL="0" indent="0">
                  <a:buNone/>
                </a:pPr>
                <a:r>
                  <a:rPr lang="en-US" sz="2000" dirty="0"/>
                  <a:t>    such that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acc>
                      <m:accPr>
                        <m:chr m:val="̃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nl-NL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nl-NL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sub>
                    </m:sSub>
                    <m:sSub>
                      <m:sSubPr>
                        <m:ctrlPr>
                          <a:rPr lang="nl-NL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nl-NL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16" name="Ondertitel 2">
                <a:extLst>
                  <a:ext uri="{FF2B5EF4-FFF2-40B4-BE49-F238E27FC236}">
                    <a16:creationId xmlns:a16="http://schemas.microsoft.com/office/drawing/2014/main" id="{71371E8C-E8E4-D7E8-BCDF-C20B272CE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619" y="1184096"/>
                <a:ext cx="5519156" cy="5091837"/>
              </a:xfrm>
              <a:prstGeom prst="rect">
                <a:avLst/>
              </a:prstGeom>
              <a:blipFill>
                <a:blip r:embed="rId6"/>
                <a:stretch>
                  <a:fillRect l="-994" t="-1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ndertitel 2">
            <a:extLst>
              <a:ext uri="{FF2B5EF4-FFF2-40B4-BE49-F238E27FC236}">
                <a16:creationId xmlns:a16="http://schemas.microsoft.com/office/drawing/2014/main" id="{26146F00-4DCE-8C24-22D6-3EFA70744DA9}"/>
              </a:ext>
            </a:extLst>
          </p:cNvPr>
          <p:cNvSpPr txBox="1">
            <a:spLocks/>
          </p:cNvSpPr>
          <p:nvPr/>
        </p:nvSpPr>
        <p:spPr>
          <a:xfrm>
            <a:off x="699540" y="668397"/>
            <a:ext cx="2786477" cy="41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Definitions</a:t>
            </a:r>
            <a:r>
              <a:rPr lang="nl-NL" sz="2000" dirty="0"/>
              <a:t> in </a:t>
            </a:r>
            <a:r>
              <a:rPr lang="nl-NL" sz="2000" dirty="0" err="1"/>
              <a:t>HoTT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Ondertitel 2">
                <a:extLst>
                  <a:ext uri="{FF2B5EF4-FFF2-40B4-BE49-F238E27FC236}">
                    <a16:creationId xmlns:a16="http://schemas.microsoft.com/office/drawing/2014/main" id="{D1DDF914-305C-CEA8-72FE-9459689C38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830902" y="1543109"/>
                <a:ext cx="2192657" cy="7181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nl-NL" sz="20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Ondertitel 2">
                <a:extLst>
                  <a:ext uri="{FF2B5EF4-FFF2-40B4-BE49-F238E27FC236}">
                    <a16:creationId xmlns:a16="http://schemas.microsoft.com/office/drawing/2014/main" id="{D1DDF914-305C-CEA8-72FE-9459689C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0902" y="1543109"/>
                <a:ext cx="2192657" cy="7181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ndertitel 2">
                <a:extLst>
                  <a:ext uri="{FF2B5EF4-FFF2-40B4-BE49-F238E27FC236}">
                    <a16:creationId xmlns:a16="http://schemas.microsoft.com/office/drawing/2014/main" id="{0DCD278B-2F0B-5D5F-8823-A30CD1FFEC3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1435" y="4656760"/>
                <a:ext cx="522333" cy="416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Ondertitel 2">
                <a:extLst>
                  <a:ext uri="{FF2B5EF4-FFF2-40B4-BE49-F238E27FC236}">
                    <a16:creationId xmlns:a16="http://schemas.microsoft.com/office/drawing/2014/main" id="{0DCD278B-2F0B-5D5F-8823-A30CD1FF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1435" y="4656760"/>
                <a:ext cx="522333" cy="4166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Ondertitel 2">
                <a:extLst>
                  <a:ext uri="{FF2B5EF4-FFF2-40B4-BE49-F238E27FC236}">
                    <a16:creationId xmlns:a16="http://schemas.microsoft.com/office/drawing/2014/main" id="{4E0B9E9B-CAE7-CEF6-B4A2-C6C9F7A56A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78238" y="4524723"/>
                <a:ext cx="522333" cy="416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2" name="Ondertitel 2">
                <a:extLst>
                  <a:ext uri="{FF2B5EF4-FFF2-40B4-BE49-F238E27FC236}">
                    <a16:creationId xmlns:a16="http://schemas.microsoft.com/office/drawing/2014/main" id="{4E0B9E9B-CAE7-CEF6-B4A2-C6C9F7A56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8238" y="4524723"/>
                <a:ext cx="522333" cy="4166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Ondertitel 2">
                <a:extLst>
                  <a:ext uri="{FF2B5EF4-FFF2-40B4-BE49-F238E27FC236}">
                    <a16:creationId xmlns:a16="http://schemas.microsoft.com/office/drawing/2014/main" id="{AFA9D9F6-804D-CA0B-3349-122F9072F0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50623" y="1948688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Ondertitel 2">
                <a:extLst>
                  <a:ext uri="{FF2B5EF4-FFF2-40B4-BE49-F238E27FC236}">
                    <a16:creationId xmlns:a16="http://schemas.microsoft.com/office/drawing/2014/main" id="{AFA9D9F6-804D-CA0B-3349-122F9072F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23" y="1948688"/>
                <a:ext cx="922994" cy="5453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Ondertitel 2">
                <a:extLst>
                  <a:ext uri="{FF2B5EF4-FFF2-40B4-BE49-F238E27FC236}">
                    <a16:creationId xmlns:a16="http://schemas.microsoft.com/office/drawing/2014/main" id="{DAF81EC3-5CE9-7B8C-B3A9-50FA607B1E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67422" y="4615373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Ondertitel 2">
                <a:extLst>
                  <a:ext uri="{FF2B5EF4-FFF2-40B4-BE49-F238E27FC236}">
                    <a16:creationId xmlns:a16="http://schemas.microsoft.com/office/drawing/2014/main" id="{DAF81EC3-5CE9-7B8C-B3A9-50FA607B1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422" y="4615373"/>
                <a:ext cx="922994" cy="54535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Ondertitel 2">
                <a:extLst>
                  <a:ext uri="{FF2B5EF4-FFF2-40B4-BE49-F238E27FC236}">
                    <a16:creationId xmlns:a16="http://schemas.microsoft.com/office/drawing/2014/main" id="{AD3FD1E4-762A-F6D3-427F-A0A62A2A5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250623" y="2559312"/>
                <a:ext cx="1386516" cy="10114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nl-NL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nl-NL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acc>
                            <m:accPr>
                              <m:chr m:val="̃"/>
                              <m:ctrlPr>
                                <a:rPr lang="nl-NL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0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15" name="Ondertitel 2">
                <a:extLst>
                  <a:ext uri="{FF2B5EF4-FFF2-40B4-BE49-F238E27FC236}">
                    <a16:creationId xmlns:a16="http://schemas.microsoft.com/office/drawing/2014/main" id="{AD3FD1E4-762A-F6D3-427F-A0A62A2A5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0623" y="2559312"/>
                <a:ext cx="1386516" cy="1011467"/>
              </a:xfrm>
              <a:prstGeom prst="rect">
                <a:avLst/>
              </a:prstGeom>
              <a:blipFill>
                <a:blip r:embed="rId12"/>
                <a:stretch>
                  <a:fillRect r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Ondertitel 2">
                <a:extLst>
                  <a:ext uri="{FF2B5EF4-FFF2-40B4-BE49-F238E27FC236}">
                    <a16:creationId xmlns:a16="http://schemas.microsoft.com/office/drawing/2014/main" id="{ABCBEAD2-13D3-0877-FC2A-96EA299447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65314" y="4973661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7" name="Ondertitel 2">
                <a:extLst>
                  <a:ext uri="{FF2B5EF4-FFF2-40B4-BE49-F238E27FC236}">
                    <a16:creationId xmlns:a16="http://schemas.microsoft.com/office/drawing/2014/main" id="{ABCBEAD2-13D3-0877-FC2A-96EA29944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5314" y="4973661"/>
                <a:ext cx="922994" cy="54535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ndertitel 2">
                <a:extLst>
                  <a:ext uri="{FF2B5EF4-FFF2-40B4-BE49-F238E27FC236}">
                    <a16:creationId xmlns:a16="http://schemas.microsoft.com/office/drawing/2014/main" id="{43A2659C-1403-A941-13CC-D00288FE789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8390" y="4960901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8" name="Ondertitel 2">
                <a:extLst>
                  <a:ext uri="{FF2B5EF4-FFF2-40B4-BE49-F238E27FC236}">
                    <a16:creationId xmlns:a16="http://schemas.microsoft.com/office/drawing/2014/main" id="{43A2659C-1403-A941-13CC-D00288FE7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390" y="4960901"/>
                <a:ext cx="922994" cy="54535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Rechte verbindingslijn met pijl 22">
            <a:extLst>
              <a:ext uri="{FF2B5EF4-FFF2-40B4-BE49-F238E27FC236}">
                <a16:creationId xmlns:a16="http://schemas.microsoft.com/office/drawing/2014/main" id="{D6608A93-8FE8-9546-CC47-1F8F6F12EAF3}"/>
              </a:ext>
            </a:extLst>
          </p:cNvPr>
          <p:cNvCxnSpPr>
            <a:cxnSpLocks/>
          </p:cNvCxnSpPr>
          <p:nvPr/>
        </p:nvCxnSpPr>
        <p:spPr>
          <a:xfrm>
            <a:off x="7454096" y="4750040"/>
            <a:ext cx="606717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ndertitel 2">
                <a:extLst>
                  <a:ext uri="{FF2B5EF4-FFF2-40B4-BE49-F238E27FC236}">
                    <a16:creationId xmlns:a16="http://schemas.microsoft.com/office/drawing/2014/main" id="{A1718B29-68D8-A1DD-D6F1-3AAE5531E7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30482" y="5283206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5" name="Ondertitel 2">
                <a:extLst>
                  <a:ext uri="{FF2B5EF4-FFF2-40B4-BE49-F238E27FC236}">
                    <a16:creationId xmlns:a16="http://schemas.microsoft.com/office/drawing/2014/main" id="{A1718B29-68D8-A1DD-D6F1-3AAE5531E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482" y="5283206"/>
                <a:ext cx="922994" cy="5453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ndertitel 2">
                <a:extLst>
                  <a:ext uri="{FF2B5EF4-FFF2-40B4-BE49-F238E27FC236}">
                    <a16:creationId xmlns:a16="http://schemas.microsoft.com/office/drawing/2014/main" id="{6D002D5C-3753-F167-9C5B-6AF2E8A09D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68513" y="4292894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Ondertitel 2">
                <a:extLst>
                  <a:ext uri="{FF2B5EF4-FFF2-40B4-BE49-F238E27FC236}">
                    <a16:creationId xmlns:a16="http://schemas.microsoft.com/office/drawing/2014/main" id="{6D002D5C-3753-F167-9C5B-6AF2E8A09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8513" y="4292894"/>
                <a:ext cx="922994" cy="54535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Ondertitel 2">
                <a:extLst>
                  <a:ext uri="{FF2B5EF4-FFF2-40B4-BE49-F238E27FC236}">
                    <a16:creationId xmlns:a16="http://schemas.microsoft.com/office/drawing/2014/main" id="{729DA94E-8954-2FF9-517A-2FD38A5C87E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23768" y="5085182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7" name="Ondertitel 2">
                <a:extLst>
                  <a:ext uri="{FF2B5EF4-FFF2-40B4-BE49-F238E27FC236}">
                    <a16:creationId xmlns:a16="http://schemas.microsoft.com/office/drawing/2014/main" id="{729DA94E-8954-2FF9-517A-2FD38A5C8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768" y="5085182"/>
                <a:ext cx="922994" cy="545355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Ondertitel 2">
                <a:extLst>
                  <a:ext uri="{FF2B5EF4-FFF2-40B4-BE49-F238E27FC236}">
                    <a16:creationId xmlns:a16="http://schemas.microsoft.com/office/drawing/2014/main" id="{C43A22ED-E51C-F197-7817-EBD033D0F9F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694812" y="4947946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9" name="Ondertitel 2">
                <a:extLst>
                  <a:ext uri="{FF2B5EF4-FFF2-40B4-BE49-F238E27FC236}">
                    <a16:creationId xmlns:a16="http://schemas.microsoft.com/office/drawing/2014/main" id="{C43A22ED-E51C-F197-7817-EBD033D0F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4812" y="4947946"/>
                <a:ext cx="922994" cy="545355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ndertitel 2">
                <a:extLst>
                  <a:ext uri="{FF2B5EF4-FFF2-40B4-BE49-F238E27FC236}">
                    <a16:creationId xmlns:a16="http://schemas.microsoft.com/office/drawing/2014/main" id="{8B7D7351-901E-DF66-5887-8F236D0E1289}"/>
                  </a:ext>
                </a:extLst>
              </p:cNvPr>
              <p:cNvSpPr txBox="1">
                <a:spLocks/>
              </p:cNvSpPr>
              <p:nvPr/>
            </p:nvSpPr>
            <p:spPr>
              <a:xfrm rot="20100248">
                <a:off x="8685928" y="3657550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0" name="Ondertitel 2">
                <a:extLst>
                  <a:ext uri="{FF2B5EF4-FFF2-40B4-BE49-F238E27FC236}">
                    <a16:creationId xmlns:a16="http://schemas.microsoft.com/office/drawing/2014/main" id="{8B7D7351-901E-DF66-5887-8F236D0E1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100248">
                <a:off x="8685928" y="3657550"/>
                <a:ext cx="922994" cy="54535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ndertitel 2">
                <a:extLst>
                  <a:ext uri="{FF2B5EF4-FFF2-40B4-BE49-F238E27FC236}">
                    <a16:creationId xmlns:a16="http://schemas.microsoft.com/office/drawing/2014/main" id="{E64F88B4-BC7A-6057-6F69-D16B1C895D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29510" y="3560625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nl-NL" sz="20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nl-NL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1" name="Ondertitel 2">
                <a:extLst>
                  <a:ext uri="{FF2B5EF4-FFF2-40B4-BE49-F238E27FC236}">
                    <a16:creationId xmlns:a16="http://schemas.microsoft.com/office/drawing/2014/main" id="{E64F88B4-BC7A-6057-6F69-D16B1C895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510" y="3560625"/>
                <a:ext cx="922994" cy="545355"/>
              </a:xfrm>
              <a:prstGeom prst="rect">
                <a:avLst/>
              </a:prstGeom>
              <a:blipFill>
                <a:blip r:embed="rId20"/>
                <a:stretch>
                  <a:fillRect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Rechte verbindingslijn met pijl 36">
            <a:extLst>
              <a:ext uri="{FF2B5EF4-FFF2-40B4-BE49-F238E27FC236}">
                <a16:creationId xmlns:a16="http://schemas.microsoft.com/office/drawing/2014/main" id="{15064031-C300-0ECD-A7A2-EA1F1B855BC1}"/>
              </a:ext>
            </a:extLst>
          </p:cNvPr>
          <p:cNvCxnSpPr>
            <a:cxnSpLocks/>
          </p:cNvCxnSpPr>
          <p:nvPr/>
        </p:nvCxnSpPr>
        <p:spPr>
          <a:xfrm flipV="1">
            <a:off x="6999250" y="3950612"/>
            <a:ext cx="585266" cy="38540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Ondertitel 2">
                <a:extLst>
                  <a:ext uri="{FF2B5EF4-FFF2-40B4-BE49-F238E27FC236}">
                    <a16:creationId xmlns:a16="http://schemas.microsoft.com/office/drawing/2014/main" id="{0DE164CF-3C9F-2509-EF41-684AC7F383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50953" y="3703073"/>
                <a:ext cx="922994" cy="5453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nl-NL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nl-NL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Ondertitel 2">
                <a:extLst>
                  <a:ext uri="{FF2B5EF4-FFF2-40B4-BE49-F238E27FC236}">
                    <a16:creationId xmlns:a16="http://schemas.microsoft.com/office/drawing/2014/main" id="{0DE164CF-3C9F-2509-EF41-684AC7F383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0953" y="3703073"/>
                <a:ext cx="922994" cy="545355"/>
              </a:xfrm>
              <a:prstGeom prst="rect">
                <a:avLst/>
              </a:prstGeom>
              <a:blipFill>
                <a:blip r:embed="rId21"/>
                <a:stretch>
                  <a:fillRect t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hthoek: afgeronde hoeken 41">
            <a:extLst>
              <a:ext uri="{FF2B5EF4-FFF2-40B4-BE49-F238E27FC236}">
                <a16:creationId xmlns:a16="http://schemas.microsoft.com/office/drawing/2014/main" id="{74AA1624-8EDA-C479-4097-CBD0DA31D104}"/>
              </a:ext>
            </a:extLst>
          </p:cNvPr>
          <p:cNvSpPr/>
          <p:nvPr/>
        </p:nvSpPr>
        <p:spPr>
          <a:xfrm>
            <a:off x="9995491" y="1895395"/>
            <a:ext cx="283201" cy="1736107"/>
          </a:xfrm>
          <a:prstGeom prst="roundRect">
            <a:avLst>
              <a:gd name="adj" fmla="val 50000"/>
            </a:avLst>
          </a:prstGeom>
          <a:solidFill>
            <a:srgbClr val="CA191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al 42">
            <a:extLst>
              <a:ext uri="{FF2B5EF4-FFF2-40B4-BE49-F238E27FC236}">
                <a16:creationId xmlns:a16="http://schemas.microsoft.com/office/drawing/2014/main" id="{E74C90CD-A038-0CEE-B786-CE86FA81F1C1}"/>
              </a:ext>
            </a:extLst>
          </p:cNvPr>
          <p:cNvSpPr/>
          <p:nvPr/>
        </p:nvSpPr>
        <p:spPr>
          <a:xfrm>
            <a:off x="10023559" y="2612336"/>
            <a:ext cx="192550" cy="192550"/>
          </a:xfrm>
          <a:prstGeom prst="ellipse">
            <a:avLst/>
          </a:prstGeom>
          <a:noFill/>
          <a:ln w="28575">
            <a:solidFill>
              <a:srgbClr val="CA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al 43">
            <a:extLst>
              <a:ext uri="{FF2B5EF4-FFF2-40B4-BE49-F238E27FC236}">
                <a16:creationId xmlns:a16="http://schemas.microsoft.com/office/drawing/2014/main" id="{C1463E3F-F874-B880-2BEF-99D132053060}"/>
              </a:ext>
            </a:extLst>
          </p:cNvPr>
          <p:cNvSpPr/>
          <p:nvPr/>
        </p:nvSpPr>
        <p:spPr>
          <a:xfrm>
            <a:off x="10030656" y="4695032"/>
            <a:ext cx="192550" cy="192550"/>
          </a:xfrm>
          <a:prstGeom prst="ellipse">
            <a:avLst/>
          </a:prstGeom>
          <a:noFill/>
          <a:ln w="28575">
            <a:solidFill>
              <a:srgbClr val="CA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hthoek: afgeronde hoeken 44">
            <a:extLst>
              <a:ext uri="{FF2B5EF4-FFF2-40B4-BE49-F238E27FC236}">
                <a16:creationId xmlns:a16="http://schemas.microsoft.com/office/drawing/2014/main" id="{75E8BF1B-8544-5152-EA56-21FFE6524E1C}"/>
              </a:ext>
            </a:extLst>
          </p:cNvPr>
          <p:cNvSpPr/>
          <p:nvPr/>
        </p:nvSpPr>
        <p:spPr>
          <a:xfrm>
            <a:off x="8950378" y="2162099"/>
            <a:ext cx="283201" cy="1736107"/>
          </a:xfrm>
          <a:prstGeom prst="roundRect">
            <a:avLst>
              <a:gd name="adj" fmla="val 50000"/>
            </a:avLst>
          </a:prstGeom>
          <a:solidFill>
            <a:srgbClr val="CA191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hthoek: afgeronde hoeken 45">
            <a:extLst>
              <a:ext uri="{FF2B5EF4-FFF2-40B4-BE49-F238E27FC236}">
                <a16:creationId xmlns:a16="http://schemas.microsoft.com/office/drawing/2014/main" id="{A7E23AE9-4A73-DEF9-D542-48A5343B0559}"/>
              </a:ext>
            </a:extLst>
          </p:cNvPr>
          <p:cNvSpPr/>
          <p:nvPr/>
        </p:nvSpPr>
        <p:spPr>
          <a:xfrm>
            <a:off x="8347563" y="2226731"/>
            <a:ext cx="283201" cy="1736107"/>
          </a:xfrm>
          <a:prstGeom prst="roundRect">
            <a:avLst>
              <a:gd name="adj" fmla="val 50000"/>
            </a:avLst>
          </a:prstGeom>
          <a:solidFill>
            <a:srgbClr val="CA1919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hoek 46">
            <a:extLst>
              <a:ext uri="{FF2B5EF4-FFF2-40B4-BE49-F238E27FC236}">
                <a16:creationId xmlns:a16="http://schemas.microsoft.com/office/drawing/2014/main" id="{E34D76E8-8059-05AA-1293-9141C179D56A}"/>
              </a:ext>
            </a:extLst>
          </p:cNvPr>
          <p:cNvSpPr/>
          <p:nvPr/>
        </p:nvSpPr>
        <p:spPr>
          <a:xfrm>
            <a:off x="5297960" y="217455"/>
            <a:ext cx="2629115" cy="5735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al 47">
            <a:extLst>
              <a:ext uri="{FF2B5EF4-FFF2-40B4-BE49-F238E27FC236}">
                <a16:creationId xmlns:a16="http://schemas.microsoft.com/office/drawing/2014/main" id="{54B8174D-AB9B-F31F-6AA1-9F336E167AE0}"/>
              </a:ext>
            </a:extLst>
          </p:cNvPr>
          <p:cNvSpPr/>
          <p:nvPr/>
        </p:nvSpPr>
        <p:spPr>
          <a:xfrm>
            <a:off x="6118968" y="4854677"/>
            <a:ext cx="192550" cy="192550"/>
          </a:xfrm>
          <a:prstGeom prst="ellipse">
            <a:avLst/>
          </a:prstGeom>
          <a:noFill/>
          <a:ln w="28575">
            <a:solidFill>
              <a:srgbClr val="CA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al 48">
            <a:extLst>
              <a:ext uri="{FF2B5EF4-FFF2-40B4-BE49-F238E27FC236}">
                <a16:creationId xmlns:a16="http://schemas.microsoft.com/office/drawing/2014/main" id="{D60F2115-F738-5540-187F-4D4980BAC217}"/>
              </a:ext>
            </a:extLst>
          </p:cNvPr>
          <p:cNvSpPr/>
          <p:nvPr/>
        </p:nvSpPr>
        <p:spPr>
          <a:xfrm rot="1890500">
            <a:off x="9961440" y="1584498"/>
            <a:ext cx="192550" cy="24642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ndertitel 2">
                <a:extLst>
                  <a:ext uri="{FF2B5EF4-FFF2-40B4-BE49-F238E27FC236}">
                    <a16:creationId xmlns:a16="http://schemas.microsoft.com/office/drawing/2014/main" id="{A6FE6386-D099-5FCE-A605-AC1CFE97350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901488" y="1604558"/>
                <a:ext cx="2786477" cy="4166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nl-NL" sz="2000" b="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nl-NL" sz="2000" b="0" i="1" dirty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nl-NL" sz="2000" b="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nl-NL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nl-NL" sz="2000" b="0" i="0" dirty="0" smtClean="0">
                          <a:latin typeface="Cambria Math" panose="02040503050406030204" pitchFamily="18" charset="0"/>
                        </a:rPr>
                        <m:t>hSet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0" name="Ondertitel 2">
                <a:extLst>
                  <a:ext uri="{FF2B5EF4-FFF2-40B4-BE49-F238E27FC236}">
                    <a16:creationId xmlns:a16="http://schemas.microsoft.com/office/drawing/2014/main" id="{A6FE6386-D099-5FCE-A605-AC1CFE973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1488" y="1604558"/>
                <a:ext cx="2786477" cy="416616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99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8" grpId="0"/>
      <p:bldP spid="25" grpId="0"/>
      <p:bldP spid="26" grpId="0"/>
      <p:bldP spid="27" grpId="0"/>
      <p:bldP spid="29" grpId="0"/>
      <p:bldP spid="30" grpId="0"/>
      <p:bldP spid="31" grpId="0"/>
      <p:bldP spid="40" grpId="0"/>
      <p:bldP spid="45" grpId="0" animBg="1"/>
      <p:bldP spid="46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2601</TotalTime>
  <Words>982</Words>
  <Application>Microsoft Office PowerPoint</Application>
  <PresentationFormat>Breedbeeld</PresentationFormat>
  <Paragraphs>150</Paragraphs>
  <Slides>17</Slides>
  <Notes>14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Classification of Covering Spaces  &amp;Canonical Change of Basepoint</dc:title>
  <dc:creator>Wemmenhove, Jelle</dc:creator>
  <cp:lastModifiedBy>Wemmenhove, Jelle</cp:lastModifiedBy>
  <cp:revision>8</cp:revision>
  <dcterms:created xsi:type="dcterms:W3CDTF">2023-04-17T12:57:25Z</dcterms:created>
  <dcterms:modified xsi:type="dcterms:W3CDTF">2023-04-21T21:35:48Z</dcterms:modified>
</cp:coreProperties>
</file>