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66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4B598C-403D-4828-AA59-4D577A5E0697}">
          <p14:sldIdLst>
            <p14:sldId id="256"/>
            <p14:sldId id="263"/>
            <p14:sldId id="257"/>
            <p14:sldId id="264"/>
            <p14:sldId id="266"/>
          </p14:sldIdLst>
        </p14:section>
        <p14:section name="Develop" id="{2D6E2313-E8CB-4FE4-B612-018AF0AACC49}">
          <p14:sldIdLst>
            <p14:sldId id="258"/>
          </p14:sldIdLst>
        </p14:section>
        <p14:section name="Containerize" id="{7CB252B6-82B5-4280-B31F-8D5E99CB9017}">
          <p14:sldIdLst>
            <p14:sldId id="259"/>
            <p14:sldId id="261"/>
            <p14:sldId id="262"/>
          </p14:sldIdLst>
        </p14:section>
        <p14:section name="Test Locally" id="{D131B746-76AF-4286-A74E-9D5CA5F5252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8F4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1" autoAdjust="0"/>
  </p:normalViewPr>
  <p:slideViewPr>
    <p:cSldViewPr snapToGrid="0">
      <p:cViewPr>
        <p:scale>
          <a:sx n="100" d="100"/>
          <a:sy n="100" d="100"/>
        </p:scale>
        <p:origin x="9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0D72-3976-4CE3-B4DF-2B56740B25F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4B17-2D3C-48F0-B91B-47BDD53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https://cloud.google.com/run/docs/overview/what-is-cloud-run</a:t>
            </a:r>
          </a:p>
          <a:p>
            <a:r>
              <a:rPr lang="en-US"/>
              <a:t>https://cloud.google.com/run/docs/quickstarts/deploy-container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https://github.com/GoogleCloudPlatform/cloud-run-microservice-template-python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7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https://viralganatra.com/docker-nodejs-production-secure-best-practices/</a:t>
            </a:r>
          </a:p>
          <a:p>
            <a:r>
              <a:rPr lang="en-US"/>
              <a:t>https://cloud.google.com/run/docs/internet-proxy-nginx-sidecar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https://cloud.google.com/run/docs/developing</a:t>
            </a:r>
          </a:p>
          <a:p>
            <a:r>
              <a:rPr lang="en-US"/>
              <a:t>https://cloud.google.com/run/docs/quickstarts#build-and-deploy-a-web-service</a:t>
            </a:r>
          </a:p>
          <a:p>
            <a:r>
              <a:rPr lang="vi-VN"/>
              <a:t>https://github.com/GoogleCloudPlatform/cloud-run-samples/blob/main/README.md</a:t>
            </a:r>
          </a:p>
          <a:p>
            <a:endParaRPr lang="vi-VN"/>
          </a:p>
          <a:p>
            <a:r>
              <a:rPr lang="en-US"/>
              <a:t>https://github.com/GoogleCloudPlatform/python-docs-samples/blob/main/run/helloworld/e2e_test.py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https://cloud.google.com/run/docs/developing</a:t>
            </a:r>
          </a:p>
          <a:p>
            <a:r>
              <a:rPr lang="en-US"/>
              <a:t>https://cloud.google.com/run/docs/quickstarts#build-and-deploy-a-web-service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B392-F5B3-65CF-1A4D-98D82A441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352C-5161-09FB-1F7F-B74E9C9B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3881-3B24-2489-85A1-6E4C3709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5A89-FAF8-9D6D-778F-BE76033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3272-8F7F-D442-4C7A-59009245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5454-8AB5-C195-C0C5-217FFC32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CCD9-368B-1E62-3E0D-65753DFD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D415-7254-21E9-D2CD-4D13BC4A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CE41-22A3-BC63-1CB2-07FDA624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33CE-3C4B-A78F-8FDE-09A51D35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F4C4B-EA58-E0E3-BF0D-D8326B89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7D8D-AFFF-E935-508B-FD5D1B11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A525-5388-E487-E12F-494D19B4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2EE4-8F86-A034-419B-19BF897A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EABB-FFB2-3117-F202-74B9360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3534-ADBA-F184-2B18-2DDE8628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D777-1EF8-68BF-118C-7FA1E830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184A-7141-F34D-74D5-C8519CDB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33DD-E711-932E-E8E9-086B0D76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09EB7-FB74-24E5-9900-4CB7D1BA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7CEC-7ED2-8B7B-9A6F-E58113A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4188-FBBB-9F32-3E0E-4F95FC85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A77-181D-0E1E-27F3-D9368BD3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BB53-FE9F-8EFA-A45C-21C5EC48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5FB5-E99C-8693-0873-6104B9FE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94B-5078-FC0E-8CF1-B68C1817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6A3A-3C5F-B35E-D30E-D9BE489B2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C9FB0-B0BF-E63C-7EF9-F8AA21BD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1A189-4599-7B2D-1D9B-02E0D650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FE9E-69F8-AA6F-B16D-22E44532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EC6E-549B-95A5-4FF3-99F53E2A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D789-ECBF-4287-2A31-DA4866A8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828B-5202-9C47-47FC-A40A6209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1259-9402-A71B-C549-C601CC2C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AAF6-BE81-983B-341C-19F4A99E6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254AC-4A0F-3199-1BB6-38CD56D27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AED6E-CEDD-9403-7BE1-74A6CB13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F28BC-236E-9C09-9F8E-3CB8EF4A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34752-47F9-A870-448B-FA1A7AC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6079-DF1D-1924-F277-E0313707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059E-8798-C9CD-0F69-E9EC60D1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4195F-6DBF-D0D6-551C-7A07F72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2E317-733C-851D-2F87-5C0F9AF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202B8-082C-149F-747E-544D74A5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FF0DC-D230-EF3B-4314-1FA4E16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1A09-E210-B198-DFF4-26D717E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428F-E033-9CBA-179F-4E6A4D8B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DDD2-9848-F954-3FEF-FC69E79C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C429-0983-EB33-11B0-986924935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E019D-5E48-929E-920E-F3015A12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EEED-1D9B-487A-EDA2-24F98883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DB3D-1649-D0AB-4A5A-0C98FA3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8F49-AE72-F4C1-066F-698508D7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E6144-5ADD-393D-2775-D64543E5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3EB9-0ACE-3B8C-DB03-05B4B3AC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FDA4-4E29-7B94-B49C-799F2218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F8028-7253-12E7-BA26-AB2106B5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50EB-4618-684D-B2B6-1E4A59E7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3CD82-3AF8-94ED-F541-525E85A1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C3B7-0282-3DA6-FA6C-D61E6613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C66F-7FED-BE23-9A3E-9C9DAA5A9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DDDD-560F-414E-9641-D0F630C30F0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5A15-A941-BBD4-C1C2-F7C63FEB4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05BE-0FD7-DD43-27E4-D7237305C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3B10-5700-4B3C-A1E5-1E8D526C7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576-7B1F-1EC6-4118-B2E1A357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92D7-E604-DFA6-0A3B-7D0399B1B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86F6-C8E9-7D14-8B45-153C0569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753"/>
          </a:xfrm>
        </p:spPr>
        <p:txBody>
          <a:bodyPr/>
          <a:lstStyle/>
          <a:p>
            <a:r>
              <a:rPr lang="en-US"/>
              <a:t>Test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C515-ED1D-862D-0162-E2007399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929155"/>
            <a:ext cx="10515600" cy="4351338"/>
          </a:xfrm>
        </p:spPr>
        <p:txBody>
          <a:bodyPr/>
          <a:lstStyle/>
          <a:p>
            <a:r>
              <a:rPr lang="en-US"/>
              <a:t>https://cloud.google.com/run/docs/testing/local#docker</a:t>
            </a:r>
          </a:p>
        </p:txBody>
      </p:sp>
    </p:spTree>
    <p:extLst>
      <p:ext uri="{BB962C8B-B14F-4D97-AF65-F5344CB8AC3E}">
        <p14:creationId xmlns:p14="http://schemas.microsoft.com/office/powerpoint/2010/main" val="8527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B94-C936-CA8A-BB4B-283D84A5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5C29-717F-EC7D-CA6A-0AB687C5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https://github.com/GoogleCloudPlatform/cloud-run-samples/blob/main/README.md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7152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F118-98AD-408B-854C-D302DB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61674"/>
          </a:xfrm>
        </p:spPr>
        <p:txBody>
          <a:bodyPr/>
          <a:lstStyle/>
          <a:p>
            <a:r>
              <a:rPr lang="en-US"/>
              <a:t>Cloud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7BA8-6D18-2877-3910-646B3144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970943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/>
              <a:t>Deploy code (Go, Node.js, Python, Java, .NET):</a:t>
            </a:r>
          </a:p>
          <a:p>
            <a:r>
              <a:rPr lang="en-US" sz="1600"/>
              <a:t>Should be build in Container images</a:t>
            </a:r>
            <a:endParaRPr lang="vi-VN" sz="1600"/>
          </a:p>
          <a:p>
            <a:r>
              <a:rPr lang="vi-VN" sz="1600"/>
              <a:t>Scale to zero and minimum instances:</a:t>
            </a:r>
          </a:p>
          <a:p>
            <a:pPr lvl="1"/>
            <a:r>
              <a:rPr lang="vi-VN" sz="1200"/>
              <a:t>[</a:t>
            </a:r>
            <a:r>
              <a:rPr lang="vi-VN" sz="1200">
                <a:solidFill>
                  <a:srgbClr val="FF0000"/>
                </a:solidFill>
              </a:rPr>
              <a:t>Scale to Zero</a:t>
            </a:r>
            <a:r>
              <a:rPr lang="vi-VN" sz="1200"/>
              <a:t>] If no incomming request, last remaining instance will be removed. This one can be configed</a:t>
            </a:r>
          </a:p>
          <a:p>
            <a:pPr lvl="1"/>
            <a:r>
              <a:rPr lang="vi-VN" sz="1200"/>
              <a:t>No instance &gt;&gt; when a incomming request &gt;&gt; new instance will be created (may be take longtime to resposne)</a:t>
            </a:r>
          </a:p>
          <a:p>
            <a:r>
              <a:rPr lang="vi-VN" sz="1600"/>
              <a:t>Pay-per-use pricing for services</a:t>
            </a:r>
          </a:p>
          <a:p>
            <a:r>
              <a:rPr lang="vi-VN" sz="1600"/>
              <a:t>Use cases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DEEED-491D-8C8A-3339-358EACF0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1" y="4100787"/>
            <a:ext cx="3429297" cy="1127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4BF03-0989-232D-8B43-2A345951FA7A}"/>
              </a:ext>
            </a:extLst>
          </p:cNvPr>
          <p:cNvSpPr txBox="1"/>
          <p:nvPr/>
        </p:nvSpPr>
        <p:spPr>
          <a:xfrm>
            <a:off x="1111233" y="354044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Cloud Services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B9FEF-1108-8C83-7AF2-EABE15F71EBA}"/>
              </a:ext>
            </a:extLst>
          </p:cNvPr>
          <p:cNvSpPr txBox="1"/>
          <p:nvPr/>
        </p:nvSpPr>
        <p:spPr>
          <a:xfrm>
            <a:off x="7261021" y="354044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Cloud Run Jobs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A31FCA-F619-F671-7098-EBA7C1F86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335" y="3909774"/>
            <a:ext cx="4441265" cy="1495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1E993-4C01-1D1B-7512-4AE37FC15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99093"/>
            <a:ext cx="3347166" cy="14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8BE4724-7C99-97D1-912C-70AE616F240F}"/>
              </a:ext>
            </a:extLst>
          </p:cNvPr>
          <p:cNvSpPr/>
          <p:nvPr/>
        </p:nvSpPr>
        <p:spPr>
          <a:xfrm>
            <a:off x="711476" y="3875774"/>
            <a:ext cx="10314708" cy="1499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DF634E-C574-71E3-6EFB-020513DE4EE2}"/>
              </a:ext>
            </a:extLst>
          </p:cNvPr>
          <p:cNvSpPr/>
          <p:nvPr/>
        </p:nvSpPr>
        <p:spPr>
          <a:xfrm>
            <a:off x="717794" y="2595401"/>
            <a:ext cx="10314708" cy="1203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016C6B-89A7-D55D-6EA7-72BF5AF53462}"/>
              </a:ext>
            </a:extLst>
          </p:cNvPr>
          <p:cNvSpPr/>
          <p:nvPr/>
        </p:nvSpPr>
        <p:spPr>
          <a:xfrm>
            <a:off x="717794" y="548545"/>
            <a:ext cx="10314708" cy="1966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385783-78A9-7E3D-6673-2A0BAE43BC8B}"/>
              </a:ext>
            </a:extLst>
          </p:cNvPr>
          <p:cNvSpPr/>
          <p:nvPr/>
        </p:nvSpPr>
        <p:spPr>
          <a:xfrm>
            <a:off x="5740925" y="3946631"/>
            <a:ext cx="2374195" cy="1289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accent6">
                    <a:lumMod val="50000"/>
                  </a:schemeClr>
                </a:solidFill>
              </a:rPr>
              <a:t>Artifact Registry Repository (created)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EBE8B4-B17D-0BEB-AAED-3F259C5C94DB}"/>
              </a:ext>
            </a:extLst>
          </p:cNvPr>
          <p:cNvSpPr/>
          <p:nvPr/>
        </p:nvSpPr>
        <p:spPr>
          <a:xfrm>
            <a:off x="2246293" y="810705"/>
            <a:ext cx="5832478" cy="16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A858F-B3CC-B6D7-F318-50B342E970FB}"/>
              </a:ext>
            </a:extLst>
          </p:cNvPr>
          <p:cNvSpPr/>
          <p:nvPr/>
        </p:nvSpPr>
        <p:spPr>
          <a:xfrm>
            <a:off x="2498104" y="1037356"/>
            <a:ext cx="3026004" cy="1121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Packge in </a:t>
            </a:r>
            <a:r>
              <a:rPr lang="en-US" sz="1100" b="1">
                <a:solidFill>
                  <a:schemeClr val="bg1"/>
                </a:solidFill>
              </a:rPr>
              <a:t>Flask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F118-98AD-408B-854C-D302DB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6" y="25310"/>
            <a:ext cx="10515600" cy="405950"/>
          </a:xfrm>
        </p:spPr>
        <p:txBody>
          <a:bodyPr>
            <a:noAutofit/>
          </a:bodyPr>
          <a:lstStyle/>
          <a:p>
            <a:r>
              <a:rPr lang="en-US" sz="3200"/>
              <a:t>Deployment (Backend -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8D4B1-312E-C4AB-FEF5-90312BD3AA45}"/>
              </a:ext>
            </a:extLst>
          </p:cNvPr>
          <p:cNvSpPr/>
          <p:nvPr/>
        </p:nvSpPr>
        <p:spPr>
          <a:xfrm>
            <a:off x="2705492" y="1414021"/>
            <a:ext cx="1159497" cy="51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Pure Python Source + Cloud Service 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2F93F-0310-BAC1-B209-E52E29F5FD32}"/>
              </a:ext>
            </a:extLst>
          </p:cNvPr>
          <p:cNvSpPr txBox="1"/>
          <p:nvPr/>
        </p:nvSpPr>
        <p:spPr>
          <a:xfrm>
            <a:off x="2329602" y="2159146"/>
            <a:ext cx="355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Flask (route, handle request/response) to expose APIs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070C4-72C9-6DA7-BC6C-2BB27E864077}"/>
              </a:ext>
            </a:extLst>
          </p:cNvPr>
          <p:cNvSpPr/>
          <p:nvPr/>
        </p:nvSpPr>
        <p:spPr>
          <a:xfrm>
            <a:off x="4114800" y="1414021"/>
            <a:ext cx="1240806" cy="51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Setup ADC</a:t>
            </a:r>
          </a:p>
          <a:p>
            <a:pPr algn="ctr"/>
            <a:r>
              <a:rPr lang="en-US" sz="1100"/>
              <a:t>(API Key example)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B2B8C-5453-5EA7-1FA5-5F1DD29CFB2A}"/>
              </a:ext>
            </a:extLst>
          </p:cNvPr>
          <p:cNvSpPr/>
          <p:nvPr/>
        </p:nvSpPr>
        <p:spPr>
          <a:xfrm>
            <a:off x="5962455" y="1037355"/>
            <a:ext cx="1916354" cy="1121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WSGI HTTP Server </a:t>
            </a:r>
          </a:p>
          <a:p>
            <a:pPr algn="ctr"/>
            <a:endParaRPr lang="en-US" sz="11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gunicorn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Werkzeug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0C54D-FF67-858C-5EC3-6394101B902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5524108" y="1598250"/>
            <a:ext cx="4383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614224C-E92F-F9E6-0664-35D58E4479F6}"/>
              </a:ext>
            </a:extLst>
          </p:cNvPr>
          <p:cNvSpPr/>
          <p:nvPr/>
        </p:nvSpPr>
        <p:spPr>
          <a:xfrm>
            <a:off x="10124389" y="1395167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18E0F9-0E10-6290-2623-86409D423B76}"/>
              </a:ext>
            </a:extLst>
          </p:cNvPr>
          <p:cNvCxnSpPr>
            <a:stCxn id="23" idx="2"/>
            <a:endCxn id="17" idx="3"/>
          </p:cNvCxnSpPr>
          <p:nvPr/>
        </p:nvCxnSpPr>
        <p:spPr>
          <a:xfrm flipH="1">
            <a:off x="7878809" y="1598142"/>
            <a:ext cx="2245580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1A0DE6-3162-1C91-C97F-46A54C40B7C0}"/>
              </a:ext>
            </a:extLst>
          </p:cNvPr>
          <p:cNvSpPr txBox="1"/>
          <p:nvPr/>
        </p:nvSpPr>
        <p:spPr>
          <a:xfrm>
            <a:off x="8688838" y="132114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DF77A-4191-77DC-81C3-76926E3311CF}"/>
              </a:ext>
            </a:extLst>
          </p:cNvPr>
          <p:cNvSpPr/>
          <p:nvPr/>
        </p:nvSpPr>
        <p:spPr>
          <a:xfrm>
            <a:off x="789138" y="1037355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local machine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51A59A-174C-6EA2-4444-CB836D2EEEB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769963" y="3385738"/>
            <a:ext cx="110965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E00702-98BA-9704-6596-81559F9BA48A}"/>
              </a:ext>
            </a:extLst>
          </p:cNvPr>
          <p:cNvSpPr txBox="1"/>
          <p:nvPr/>
        </p:nvSpPr>
        <p:spPr>
          <a:xfrm>
            <a:off x="4896533" y="3054285"/>
            <a:ext cx="70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Instance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F9520A-7384-FAA6-AB01-D255AFA305D3}"/>
              </a:ext>
            </a:extLst>
          </p:cNvPr>
          <p:cNvSpPr/>
          <p:nvPr/>
        </p:nvSpPr>
        <p:spPr>
          <a:xfrm>
            <a:off x="10118169" y="3182763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20879D0-D0AB-94C1-2466-96F0DEE7D358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rot="10800000" flipH="1" flipV="1">
            <a:off x="2246292" y="1623424"/>
            <a:ext cx="251811" cy="1762313"/>
          </a:xfrm>
          <a:prstGeom prst="bentConnector3">
            <a:avLst>
              <a:gd name="adj1" fmla="val -9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3E0219-7301-13FA-F470-7C7F9FAD9ADA}"/>
              </a:ext>
            </a:extLst>
          </p:cNvPr>
          <p:cNvSpPr txBox="1"/>
          <p:nvPr/>
        </p:nvSpPr>
        <p:spPr>
          <a:xfrm>
            <a:off x="809519" y="1932495"/>
            <a:ext cx="12011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Packed all artificals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EC17C7-ACBE-63C3-6394-42F2282CC07F}"/>
              </a:ext>
            </a:extLst>
          </p:cNvPr>
          <p:cNvSpPr/>
          <p:nvPr/>
        </p:nvSpPr>
        <p:spPr>
          <a:xfrm>
            <a:off x="789138" y="2595401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Docker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BA62FB-FFEC-06A2-EC91-2710D05D3421}"/>
              </a:ext>
            </a:extLst>
          </p:cNvPr>
          <p:cNvSpPr txBox="1"/>
          <p:nvPr/>
        </p:nvSpPr>
        <p:spPr>
          <a:xfrm>
            <a:off x="8688837" y="300632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25A41A-0BE8-9D22-397E-42281C7717DE}"/>
              </a:ext>
            </a:extLst>
          </p:cNvPr>
          <p:cNvGrpSpPr/>
          <p:nvPr/>
        </p:nvGrpSpPr>
        <p:grpSpPr>
          <a:xfrm>
            <a:off x="2498104" y="2635929"/>
            <a:ext cx="2271859" cy="1081261"/>
            <a:chOff x="1576989" y="2626502"/>
            <a:chExt cx="2523671" cy="10812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872FC-87DA-791B-B92C-50D342109F32}"/>
                </a:ext>
              </a:extLst>
            </p:cNvPr>
            <p:cNvSpPr/>
            <p:nvPr/>
          </p:nvSpPr>
          <p:spPr>
            <a:xfrm>
              <a:off x="1576989" y="3044858"/>
              <a:ext cx="2523671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image </a:t>
              </a:r>
            </a:p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(build steps in Dockerfile)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5ADCB-C76D-DBE7-DEE1-9131710C8533}"/>
                </a:ext>
              </a:extLst>
            </p:cNvPr>
            <p:cNvSpPr/>
            <p:nvPr/>
          </p:nvSpPr>
          <p:spPr>
            <a:xfrm>
              <a:off x="1576989" y="2626502"/>
              <a:ext cx="2523671" cy="388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Dockerfile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1B2CC2-633A-C0C5-5E49-4D4566D6031C}"/>
              </a:ext>
            </a:extLst>
          </p:cNvPr>
          <p:cNvGrpSpPr/>
          <p:nvPr/>
        </p:nvGrpSpPr>
        <p:grpSpPr>
          <a:xfrm>
            <a:off x="5879613" y="2635425"/>
            <a:ext cx="2199157" cy="1081765"/>
            <a:chOff x="5071620" y="2625998"/>
            <a:chExt cx="2337847" cy="10817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30B3-8017-85F9-8F4E-78325AB0E6DB}"/>
                </a:ext>
              </a:extLst>
            </p:cNvPr>
            <p:cNvSpPr/>
            <p:nvPr/>
          </p:nvSpPr>
          <p:spPr>
            <a:xfrm>
              <a:off x="5071621" y="3044858"/>
              <a:ext cx="2337846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Container </a:t>
              </a:r>
            </a:p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(define services in docker-compose.yml)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E2CAE1-FC6F-D716-E845-E7BA093BDF70}"/>
                </a:ext>
              </a:extLst>
            </p:cNvPr>
            <p:cNvSpPr/>
            <p:nvPr/>
          </p:nvSpPr>
          <p:spPr>
            <a:xfrm>
              <a:off x="5071620" y="2625998"/>
              <a:ext cx="2337846" cy="3890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docker-compose.yml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D4FEE1-0A28-3710-09DD-3E5AC15DF48D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flipH="1">
            <a:off x="8078770" y="3385738"/>
            <a:ext cx="20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47C1B7-D740-1664-A6FE-03DC757066A8}"/>
              </a:ext>
            </a:extLst>
          </p:cNvPr>
          <p:cNvGrpSpPr/>
          <p:nvPr/>
        </p:nvGrpSpPr>
        <p:grpSpPr>
          <a:xfrm>
            <a:off x="2504423" y="3946632"/>
            <a:ext cx="2271859" cy="1081261"/>
            <a:chOff x="1576989" y="2626502"/>
            <a:chExt cx="2523671" cy="108126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BA3A3C-E7F1-0CB7-C2A0-E6E25AA72388}"/>
                </a:ext>
              </a:extLst>
            </p:cNvPr>
            <p:cNvSpPr/>
            <p:nvPr/>
          </p:nvSpPr>
          <p:spPr>
            <a:xfrm>
              <a:off x="1576989" y="3044858"/>
              <a:ext cx="2523671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image with tag Artifact Registry URL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983066-2B86-8C71-292A-B3492F5179E9}"/>
                </a:ext>
              </a:extLst>
            </p:cNvPr>
            <p:cNvSpPr/>
            <p:nvPr/>
          </p:nvSpPr>
          <p:spPr>
            <a:xfrm>
              <a:off x="1576989" y="2626502"/>
              <a:ext cx="2523671" cy="388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Dockerfile</a:t>
              </a:r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ABE8B0C-29F8-4527-69D0-71A547FF5854}"/>
              </a:ext>
            </a:extLst>
          </p:cNvPr>
          <p:cNvCxnSpPr>
            <a:cxnSpLocks/>
            <a:stCxn id="31" idx="1"/>
            <a:endCxn id="77" idx="1"/>
          </p:cNvCxnSpPr>
          <p:nvPr/>
        </p:nvCxnSpPr>
        <p:spPr>
          <a:xfrm rot="10800000" flipH="1" flipV="1">
            <a:off x="2246293" y="1623425"/>
            <a:ext cx="258130" cy="3073016"/>
          </a:xfrm>
          <a:prstGeom prst="bentConnector3">
            <a:avLst>
              <a:gd name="adj1" fmla="val -8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AF36558-A23D-12BD-E6C6-1F7C5291D608}"/>
              </a:ext>
            </a:extLst>
          </p:cNvPr>
          <p:cNvCxnSpPr>
            <a:cxnSpLocks/>
            <a:stCxn id="59" idx="1"/>
            <a:endCxn id="78" idx="1"/>
          </p:cNvCxnSpPr>
          <p:nvPr/>
        </p:nvCxnSpPr>
        <p:spPr>
          <a:xfrm rot="10800000" flipH="1" flipV="1">
            <a:off x="2498103" y="2829972"/>
            <a:ext cx="6319" cy="1310703"/>
          </a:xfrm>
          <a:prstGeom prst="bentConnector3">
            <a:avLst>
              <a:gd name="adj1" fmla="val -3617661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766E99A-1648-80ED-53A2-D5FC859250F9}"/>
              </a:ext>
            </a:extLst>
          </p:cNvPr>
          <p:cNvSpPr txBox="1"/>
          <p:nvPr/>
        </p:nvSpPr>
        <p:spPr>
          <a:xfrm>
            <a:off x="1398299" y="5727600"/>
            <a:ext cx="75135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Example of Artifical Registry URL: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&lt;REGION&gt;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-docker.pkg.dev/</a:t>
            </a:r>
            <a:r>
              <a:rPr lang="en-US" sz="11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&lt;PROJECT-ID&gt;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&lt;REPOSITORY&gt;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&lt;IMAGE:TAG&gt;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asia-east1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-docker.pkg.dev/</a:t>
            </a:r>
            <a:r>
              <a:rPr lang="en-US" sz="11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hohai-sample-cloud-run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translation-backend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translation-backend:tag1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C5CB64-C22E-34C8-B068-98FDE88AC962}"/>
              </a:ext>
            </a:extLst>
          </p:cNvPr>
          <p:cNvSpPr/>
          <p:nvPr/>
        </p:nvSpPr>
        <p:spPr>
          <a:xfrm>
            <a:off x="5806910" y="4364987"/>
            <a:ext cx="2271859" cy="662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>
                    <a:lumMod val="75000"/>
                  </a:schemeClr>
                </a:solidFill>
              </a:rPr>
              <a:t>Docker image with tag Artifact Registry URL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05B14CF-C50F-67F5-96A5-A3144396694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 flipV="1">
            <a:off x="4776282" y="4696440"/>
            <a:ext cx="1030628" cy="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E379A7-A53B-A31E-B134-E4DC45CC80F9}"/>
              </a:ext>
            </a:extLst>
          </p:cNvPr>
          <p:cNvSpPr txBox="1"/>
          <p:nvPr/>
        </p:nvSpPr>
        <p:spPr>
          <a:xfrm>
            <a:off x="4772782" y="4380931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docker push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2A5E078-7DE5-265C-E6BF-4BC2EAA33A2C}"/>
              </a:ext>
            </a:extLst>
          </p:cNvPr>
          <p:cNvSpPr/>
          <p:nvPr/>
        </p:nvSpPr>
        <p:spPr>
          <a:xfrm>
            <a:off x="10118169" y="4493464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B446D0-36EE-67F5-8AEB-2A719CD71DB9}"/>
              </a:ext>
            </a:extLst>
          </p:cNvPr>
          <p:cNvCxnSpPr>
            <a:cxnSpLocks/>
            <a:stCxn id="95" idx="2"/>
            <a:endCxn id="87" idx="3"/>
          </p:cNvCxnSpPr>
          <p:nvPr/>
        </p:nvCxnSpPr>
        <p:spPr>
          <a:xfrm flipH="1">
            <a:off x="8078769" y="4696439"/>
            <a:ext cx="2039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249603-842F-1493-49CD-13862997959F}"/>
              </a:ext>
            </a:extLst>
          </p:cNvPr>
          <p:cNvSpPr/>
          <p:nvPr/>
        </p:nvSpPr>
        <p:spPr>
          <a:xfrm>
            <a:off x="851136" y="3873045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Cloud Run (using Docker)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2773B71-7706-1FDF-04E7-61DB917FD370}"/>
              </a:ext>
            </a:extLst>
          </p:cNvPr>
          <p:cNvSpPr txBox="1"/>
          <p:nvPr/>
        </p:nvSpPr>
        <p:spPr>
          <a:xfrm>
            <a:off x="8688837" y="429592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17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F118-98AD-408B-854C-D302DB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6" y="25310"/>
            <a:ext cx="10515600" cy="405950"/>
          </a:xfrm>
        </p:spPr>
        <p:txBody>
          <a:bodyPr>
            <a:noAutofit/>
          </a:bodyPr>
          <a:lstStyle/>
          <a:p>
            <a:r>
              <a:rPr lang="en-US" sz="3200"/>
              <a:t>Docker Deployment (Frontend - ReactJS)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D69675-29F3-9A58-9D69-C380A7B40DC7}"/>
              </a:ext>
            </a:extLst>
          </p:cNvPr>
          <p:cNvSpPr/>
          <p:nvPr/>
        </p:nvSpPr>
        <p:spPr>
          <a:xfrm>
            <a:off x="1666397" y="956478"/>
            <a:ext cx="1761013" cy="5753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Artifacts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1AB8A-A387-2BB2-10EE-5B5AFBA89725}"/>
              </a:ext>
            </a:extLst>
          </p:cNvPr>
          <p:cNvSpPr/>
          <p:nvPr/>
        </p:nvSpPr>
        <p:spPr>
          <a:xfrm>
            <a:off x="3556857" y="964681"/>
            <a:ext cx="2016592" cy="5753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Dockerfile.dev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A7098-6CF6-3246-2FFF-F1F4129A0E45}"/>
              </a:ext>
            </a:extLst>
          </p:cNvPr>
          <p:cNvSpPr txBox="1"/>
          <p:nvPr/>
        </p:nvSpPr>
        <p:spPr>
          <a:xfrm>
            <a:off x="2208963" y="21105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{package.json}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CFD5D-A34A-BE06-5E94-3FBA5B5E99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28355" y="1827770"/>
            <a:ext cx="0" cy="22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D435D-AFF3-5A3A-ECA2-EF24C7EC511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528354" y="2430995"/>
            <a:ext cx="1" cy="2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51AC14-5F56-DE14-A810-E75CD53CDF12}"/>
              </a:ext>
            </a:extLst>
          </p:cNvPr>
          <p:cNvSpPr txBox="1"/>
          <p:nvPr/>
        </p:nvSpPr>
        <p:spPr>
          <a:xfrm>
            <a:off x="4526822" y="241991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RUN npm install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BF0A6-7AD3-2315-D792-7EDE211B1BBE}"/>
              </a:ext>
            </a:extLst>
          </p:cNvPr>
          <p:cNvSpPr txBox="1"/>
          <p:nvPr/>
        </p:nvSpPr>
        <p:spPr>
          <a:xfrm>
            <a:off x="2076354" y="3278202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Source code + assets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C11F45-417F-81D9-8C51-9172DB8F6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222382" y="2241373"/>
            <a:ext cx="56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A8FE1D-0265-9B32-B54D-E7016FFC1FE0}"/>
              </a:ext>
            </a:extLst>
          </p:cNvPr>
          <p:cNvSpPr txBox="1"/>
          <p:nvPr/>
        </p:nvSpPr>
        <p:spPr>
          <a:xfrm>
            <a:off x="3411683" y="1975529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70C0"/>
                </a:solidFill>
              </a:rPr>
              <a:t>COPY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8C0578-F199-84D2-44CB-7FAC5FDB27E1}"/>
              </a:ext>
            </a:extLst>
          </p:cNvPr>
          <p:cNvSpPr txBox="1"/>
          <p:nvPr/>
        </p:nvSpPr>
        <p:spPr>
          <a:xfrm>
            <a:off x="3411683" y="3088579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70C0"/>
                </a:solidFill>
              </a:rPr>
              <a:t>COPY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62EE41-ADA3-566A-002B-A7B6C387AD05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3444036" y="3403288"/>
            <a:ext cx="341068" cy="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F9DF2C-A7CC-C7EA-7376-A1E92C4CF4B9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4528354" y="3047058"/>
            <a:ext cx="0" cy="16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4B0CFF-D8BD-FF86-34C9-A274B3DCCCF0}"/>
              </a:ext>
            </a:extLst>
          </p:cNvPr>
          <p:cNvSpPr txBox="1"/>
          <p:nvPr/>
        </p:nvSpPr>
        <p:spPr>
          <a:xfrm>
            <a:off x="3614570" y="4693437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Container port (exposed) = 5173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24A900-6A27-F70C-119A-C85C30F90D1A}"/>
              </a:ext>
            </a:extLst>
          </p:cNvPr>
          <p:cNvCxnSpPr>
            <a:cxnSpLocks/>
            <a:stCxn id="37" idx="2"/>
            <a:endCxn id="19" idx="0"/>
          </p:cNvCxnSpPr>
          <p:nvPr/>
        </p:nvCxnSpPr>
        <p:spPr>
          <a:xfrm flipH="1">
            <a:off x="4526822" y="3592910"/>
            <a:ext cx="1532" cy="61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D13952-874A-08C6-44FF-A0FE8ED162FC}"/>
              </a:ext>
            </a:extLst>
          </p:cNvPr>
          <p:cNvSpPr txBox="1"/>
          <p:nvPr/>
        </p:nvSpPr>
        <p:spPr>
          <a:xfrm>
            <a:off x="4561200" y="367718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EXPOSE 5173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295ECE-8841-487F-9E59-94953879AAFD}"/>
              </a:ext>
            </a:extLst>
          </p:cNvPr>
          <p:cNvSpPr/>
          <p:nvPr/>
        </p:nvSpPr>
        <p:spPr>
          <a:xfrm>
            <a:off x="8628325" y="964682"/>
            <a:ext cx="2016592" cy="156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 container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16308A-2B10-8880-6981-EE2445AB0FE9}"/>
              </a:ext>
            </a:extLst>
          </p:cNvPr>
          <p:cNvSpPr/>
          <p:nvPr/>
        </p:nvSpPr>
        <p:spPr>
          <a:xfrm>
            <a:off x="9064588" y="1228480"/>
            <a:ext cx="114406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 image + required modules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098CE5-FDA2-67E7-7661-36335FB30409}"/>
              </a:ext>
            </a:extLst>
          </p:cNvPr>
          <p:cNvSpPr/>
          <p:nvPr/>
        </p:nvSpPr>
        <p:spPr>
          <a:xfrm>
            <a:off x="9064587" y="1805184"/>
            <a:ext cx="114406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Mounted Volumes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5E5A281-9E58-B147-AC66-4717D9A9B8FC}"/>
              </a:ext>
            </a:extLst>
          </p:cNvPr>
          <p:cNvCxnSpPr>
            <a:cxnSpLocks/>
            <a:stCxn id="112" idx="0"/>
            <a:endCxn id="73" idx="1"/>
          </p:cNvCxnSpPr>
          <p:nvPr/>
        </p:nvCxnSpPr>
        <p:spPr>
          <a:xfrm rot="16200000" flipH="1">
            <a:off x="5193086" y="-1689704"/>
            <a:ext cx="789056" cy="6081421"/>
          </a:xfrm>
          <a:prstGeom prst="bentConnector4">
            <a:avLst>
              <a:gd name="adj1" fmla="val -17024"/>
              <a:gd name="adj2" fmla="val 92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A19E53-513A-8071-BF82-804C0CCDFAB1}"/>
              </a:ext>
            </a:extLst>
          </p:cNvPr>
          <p:cNvSpPr/>
          <p:nvPr/>
        </p:nvSpPr>
        <p:spPr>
          <a:xfrm>
            <a:off x="4565152" y="456137"/>
            <a:ext cx="1191537" cy="29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2">
                    <a:lumMod val="50000"/>
                  </a:schemeClr>
                </a:solidFill>
              </a:rPr>
              <a:t>Volumes mount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4832575-71A5-AEFA-0723-D9953798283D}"/>
              </a:ext>
            </a:extLst>
          </p:cNvPr>
          <p:cNvSpPr/>
          <p:nvPr/>
        </p:nvSpPr>
        <p:spPr>
          <a:xfrm>
            <a:off x="9609878" y="2460777"/>
            <a:ext cx="140936" cy="1431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4FB041-73B1-C387-AC23-A36E8E1876FD}"/>
              </a:ext>
            </a:extLst>
          </p:cNvPr>
          <p:cNvSpPr txBox="1"/>
          <p:nvPr/>
        </p:nvSpPr>
        <p:spPr>
          <a:xfrm>
            <a:off x="9284681" y="2565933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Host port = 3000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2A1C2E-20A9-EC39-D6CB-3E80F45F47CC}"/>
              </a:ext>
            </a:extLst>
          </p:cNvPr>
          <p:cNvSpPr/>
          <p:nvPr/>
        </p:nvSpPr>
        <p:spPr>
          <a:xfrm>
            <a:off x="11623294" y="1568968"/>
            <a:ext cx="353831" cy="3531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0DC35-B0D9-C34C-A7EC-107430F57E8D}"/>
              </a:ext>
            </a:extLst>
          </p:cNvPr>
          <p:cNvSpPr txBox="1"/>
          <p:nvPr/>
        </p:nvSpPr>
        <p:spPr>
          <a:xfrm>
            <a:off x="10608701" y="187957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http request:3000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49FEF-CFCC-82AF-5F52-89E0952F4FEE}"/>
              </a:ext>
            </a:extLst>
          </p:cNvPr>
          <p:cNvCxnSpPr>
            <a:cxnSpLocks/>
            <a:stCxn id="3" idx="2"/>
            <a:endCxn id="73" idx="3"/>
          </p:cNvCxnSpPr>
          <p:nvPr/>
        </p:nvCxnSpPr>
        <p:spPr>
          <a:xfrm flipH="1">
            <a:off x="10644917" y="1745533"/>
            <a:ext cx="97837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C3D9D1-0EFC-3CA2-71DD-ABDC0DF3FE5F}"/>
              </a:ext>
            </a:extLst>
          </p:cNvPr>
          <p:cNvSpPr txBox="1"/>
          <p:nvPr/>
        </p:nvSpPr>
        <p:spPr>
          <a:xfrm>
            <a:off x="1866507" y="2378281"/>
            <a:ext cx="1577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7030A0"/>
                </a:solidFill>
              </a:rPr>
              <a:t>Dev dependencies</a:t>
            </a:r>
          </a:p>
          <a:p>
            <a:r>
              <a:rPr lang="en-US" sz="1100">
                <a:solidFill>
                  <a:srgbClr val="7030A0"/>
                </a:solidFill>
              </a:rPr>
              <a:t>Vite (dev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7030A0"/>
                </a:solidFill>
              </a:rPr>
              <a:t>Dependencies</a:t>
            </a:r>
          </a:p>
          <a:p>
            <a:r>
              <a:rPr lang="en-US" sz="1100">
                <a:solidFill>
                  <a:srgbClr val="7030A0"/>
                </a:solidFill>
              </a:rPr>
              <a:t>(Dev &amp; Production…)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FE905-04F0-AFEB-A726-D966385F12A2}"/>
              </a:ext>
            </a:extLst>
          </p:cNvPr>
          <p:cNvSpPr txBox="1"/>
          <p:nvPr/>
        </p:nvSpPr>
        <p:spPr>
          <a:xfrm>
            <a:off x="9102919" y="2193891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7030A0"/>
                </a:solidFill>
                <a:highlight>
                  <a:srgbClr val="FFFF00"/>
                </a:highlight>
              </a:rPr>
              <a:t>Vite (dev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613A3-A58B-70B1-9E78-E208061CC02D}"/>
              </a:ext>
            </a:extLst>
          </p:cNvPr>
          <p:cNvSpPr/>
          <p:nvPr/>
        </p:nvSpPr>
        <p:spPr>
          <a:xfrm>
            <a:off x="3785105" y="1448525"/>
            <a:ext cx="1486499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node:14-alpine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BA41B-DB0C-3E1F-2DF0-F51DE7CDA027}"/>
              </a:ext>
            </a:extLst>
          </p:cNvPr>
          <p:cNvSpPr/>
          <p:nvPr/>
        </p:nvSpPr>
        <p:spPr>
          <a:xfrm>
            <a:off x="3785105" y="2051750"/>
            <a:ext cx="1486499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 base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398B39-97EC-247B-0EDE-E72D787B2E40}"/>
              </a:ext>
            </a:extLst>
          </p:cNvPr>
          <p:cNvSpPr/>
          <p:nvPr/>
        </p:nvSpPr>
        <p:spPr>
          <a:xfrm>
            <a:off x="3785104" y="2667813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Image:required modules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12C21B-7380-CB81-75A5-7E8ECB4E1464}"/>
              </a:ext>
            </a:extLst>
          </p:cNvPr>
          <p:cNvSpPr/>
          <p:nvPr/>
        </p:nvSpPr>
        <p:spPr>
          <a:xfrm>
            <a:off x="3785104" y="3213665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 + 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A6C7D-526E-B8B7-448C-F58A2E006C20}"/>
              </a:ext>
            </a:extLst>
          </p:cNvPr>
          <p:cNvSpPr/>
          <p:nvPr/>
        </p:nvSpPr>
        <p:spPr>
          <a:xfrm>
            <a:off x="3783572" y="4205532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Vite Dev Available to Run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20958F-CE70-F7EB-EB8B-B1AA28544E4D}"/>
              </a:ext>
            </a:extLst>
          </p:cNvPr>
          <p:cNvSpPr/>
          <p:nvPr/>
        </p:nvSpPr>
        <p:spPr>
          <a:xfrm>
            <a:off x="4458120" y="4536551"/>
            <a:ext cx="140936" cy="1431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C5CF2E1-6F13-B2E8-4A27-3510C5F82AB6}"/>
              </a:ext>
            </a:extLst>
          </p:cNvPr>
          <p:cNvCxnSpPr>
            <a:cxnSpLocks/>
            <a:stCxn id="72" idx="0"/>
            <a:endCxn id="73" idx="0"/>
          </p:cNvCxnSpPr>
          <p:nvPr/>
        </p:nvCxnSpPr>
        <p:spPr>
          <a:xfrm rot="16200000" flipH="1">
            <a:off x="7100886" y="-1571053"/>
            <a:ext cx="1" cy="5071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32F9A3-6696-D5EA-E7A1-D17946095FE8}"/>
              </a:ext>
            </a:extLst>
          </p:cNvPr>
          <p:cNvSpPr/>
          <p:nvPr/>
        </p:nvSpPr>
        <p:spPr>
          <a:xfrm>
            <a:off x="5895530" y="971031"/>
            <a:ext cx="2016592" cy="5753946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Dockerfile.prod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05093A-DA65-4078-F773-749C4B25A70B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6931270" y="1834120"/>
            <a:ext cx="0" cy="22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960D1A-62F6-F1DC-01D4-B33DD14AED5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6931269" y="2437345"/>
            <a:ext cx="1" cy="2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1277BE-44AD-510F-C679-AD1A730D2C35}"/>
              </a:ext>
            </a:extLst>
          </p:cNvPr>
          <p:cNvSpPr txBox="1"/>
          <p:nvPr/>
        </p:nvSpPr>
        <p:spPr>
          <a:xfrm>
            <a:off x="6865495" y="242626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RUN npm install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D3C329-3921-A76B-49AE-165D75AE4B1D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6931269" y="3053408"/>
            <a:ext cx="0" cy="16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AAB23E6-D72A-7135-70FA-2B4D419B6791}"/>
              </a:ext>
            </a:extLst>
          </p:cNvPr>
          <p:cNvSpPr txBox="1"/>
          <p:nvPr/>
        </p:nvSpPr>
        <p:spPr>
          <a:xfrm>
            <a:off x="5954906" y="6519781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Container port (exposed) = 80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702754-2587-B9A4-E8EF-BCBC8F8242BD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6931269" y="3599260"/>
            <a:ext cx="0" cy="27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BE08C9F-720B-7895-97C9-41B6EA4EB7B3}"/>
              </a:ext>
            </a:extLst>
          </p:cNvPr>
          <p:cNvSpPr txBox="1"/>
          <p:nvPr/>
        </p:nvSpPr>
        <p:spPr>
          <a:xfrm>
            <a:off x="5631824" y="3584857"/>
            <a:ext cx="2467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build (by Vite buid or React Script build)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3A0F36-F2D6-F946-072E-E9EF00B39B56}"/>
              </a:ext>
            </a:extLst>
          </p:cNvPr>
          <p:cNvSpPr/>
          <p:nvPr/>
        </p:nvSpPr>
        <p:spPr>
          <a:xfrm>
            <a:off x="6138572" y="1454875"/>
            <a:ext cx="158539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node:14-alpine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B9108-F73F-3604-8590-225468003DE6}"/>
              </a:ext>
            </a:extLst>
          </p:cNvPr>
          <p:cNvSpPr/>
          <p:nvPr/>
        </p:nvSpPr>
        <p:spPr>
          <a:xfrm>
            <a:off x="6138572" y="2058100"/>
            <a:ext cx="158539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78806F-5371-03EA-E250-EE0477911AD5}"/>
              </a:ext>
            </a:extLst>
          </p:cNvPr>
          <p:cNvSpPr/>
          <p:nvPr/>
        </p:nvSpPr>
        <p:spPr>
          <a:xfrm>
            <a:off x="6138571" y="2674163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63CA4F-8AE5-0B67-9498-52CF30588C4F}"/>
              </a:ext>
            </a:extLst>
          </p:cNvPr>
          <p:cNvSpPr/>
          <p:nvPr/>
        </p:nvSpPr>
        <p:spPr>
          <a:xfrm>
            <a:off x="6138571" y="3220015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 + SC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5B19B1-3243-A9A2-9626-5B8B03DE93E8}"/>
              </a:ext>
            </a:extLst>
          </p:cNvPr>
          <p:cNvSpPr/>
          <p:nvPr/>
        </p:nvSpPr>
        <p:spPr>
          <a:xfrm>
            <a:off x="6138571" y="3872471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built 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5319AB-2CE3-3F2A-3FBA-FB99C571A7EF}"/>
              </a:ext>
            </a:extLst>
          </p:cNvPr>
          <p:cNvSpPr/>
          <p:nvPr/>
        </p:nvSpPr>
        <p:spPr>
          <a:xfrm>
            <a:off x="6147414" y="4529725"/>
            <a:ext cx="1585396" cy="3792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nginx-alpine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44FBE-E713-D0C0-FFD9-362BEE39CE88}"/>
              </a:ext>
            </a:extLst>
          </p:cNvPr>
          <p:cNvSpPr txBox="1"/>
          <p:nvPr/>
        </p:nvSpPr>
        <p:spPr>
          <a:xfrm>
            <a:off x="4544439" y="3919753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CMD (Vite 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8913C9-967C-183D-9563-B4ED4F59251F}"/>
              </a:ext>
            </a:extLst>
          </p:cNvPr>
          <p:cNvSpPr/>
          <p:nvPr/>
        </p:nvSpPr>
        <p:spPr>
          <a:xfrm>
            <a:off x="6147414" y="5051171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Server image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77A625-80C8-CD8D-EB63-750DF2078FA2}"/>
              </a:ext>
            </a:extLst>
          </p:cNvPr>
          <p:cNvCxnSpPr>
            <a:cxnSpLocks/>
            <a:stCxn id="77" idx="2"/>
            <a:endCxn id="27" idx="0"/>
          </p:cNvCxnSpPr>
          <p:nvPr/>
        </p:nvCxnSpPr>
        <p:spPr>
          <a:xfrm>
            <a:off x="6940112" y="4908970"/>
            <a:ext cx="0" cy="142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A24434-46DA-69BE-DB01-7B605626E197}"/>
              </a:ext>
            </a:extLst>
          </p:cNvPr>
          <p:cNvSpPr/>
          <p:nvPr/>
        </p:nvSpPr>
        <p:spPr>
          <a:xfrm>
            <a:off x="6147414" y="5542747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Server image: build source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E1B2EE-0965-1BA8-9E19-BDE000743A7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940112" y="5401744"/>
            <a:ext cx="0" cy="1410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5034D48-B25B-6793-2A89-E781A7E1407C}"/>
              </a:ext>
            </a:extLst>
          </p:cNvPr>
          <p:cNvCxnSpPr>
            <a:stCxn id="69" idx="3"/>
            <a:endCxn id="31" idx="3"/>
          </p:cNvCxnSpPr>
          <p:nvPr/>
        </p:nvCxnSpPr>
        <p:spPr>
          <a:xfrm>
            <a:off x="7723967" y="4062094"/>
            <a:ext cx="8843" cy="1655940"/>
          </a:xfrm>
          <a:prstGeom prst="bentConnector3">
            <a:avLst>
              <a:gd name="adj1" fmla="val 268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59382A-F841-C804-6AA3-E34CE5DF975B}"/>
              </a:ext>
            </a:extLst>
          </p:cNvPr>
          <p:cNvSpPr txBox="1"/>
          <p:nvPr/>
        </p:nvSpPr>
        <p:spPr>
          <a:xfrm>
            <a:off x="7723967" y="4268115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COPY –from…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D8B621-E6E5-FBD0-CD67-AC21D10AADF0}"/>
              </a:ext>
            </a:extLst>
          </p:cNvPr>
          <p:cNvSpPr txBox="1"/>
          <p:nvPr/>
        </p:nvSpPr>
        <p:spPr>
          <a:xfrm>
            <a:off x="2208963" y="617476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nginx.conf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8352E-CB77-E9A2-4F47-A779AE8A74C5}"/>
              </a:ext>
            </a:extLst>
          </p:cNvPr>
          <p:cNvSpPr/>
          <p:nvPr/>
        </p:nvSpPr>
        <p:spPr>
          <a:xfrm>
            <a:off x="6147414" y="6133381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 server available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3A9A1-32E9-C4CF-45E6-5C0106436B92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>
            <a:off x="2985138" y="6305573"/>
            <a:ext cx="3162276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6254C3-C951-4B23-3221-31D1E20CE9C5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940112" y="5893320"/>
            <a:ext cx="0" cy="2400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15D0C6-86FF-2945-5833-E13CCFCD2208}"/>
              </a:ext>
            </a:extLst>
          </p:cNvPr>
          <p:cNvSpPr txBox="1"/>
          <p:nvPr/>
        </p:nvSpPr>
        <p:spPr>
          <a:xfrm>
            <a:off x="6107181" y="5882545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EXPOSE 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A083F-2DF7-EC4A-81FF-1C92DDDAC99B}"/>
              </a:ext>
            </a:extLst>
          </p:cNvPr>
          <p:cNvSpPr txBox="1"/>
          <p:nvPr/>
        </p:nvSpPr>
        <p:spPr>
          <a:xfrm>
            <a:off x="7057258" y="588254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CMD nginx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4C871F-11F3-4C1B-C28B-2D6AFAE6178A}"/>
              </a:ext>
            </a:extLst>
          </p:cNvPr>
          <p:cNvSpPr/>
          <p:nvPr/>
        </p:nvSpPr>
        <p:spPr>
          <a:xfrm>
            <a:off x="8628323" y="3118369"/>
            <a:ext cx="2016592" cy="1133347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 container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EE713A-BA90-1A27-0B56-9A473363B7B8}"/>
              </a:ext>
            </a:extLst>
          </p:cNvPr>
          <p:cNvSpPr/>
          <p:nvPr/>
        </p:nvSpPr>
        <p:spPr>
          <a:xfrm>
            <a:off x="8976611" y="3477946"/>
            <a:ext cx="1407470" cy="441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 server: built app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32C78DC-5966-512C-B7F4-5F4DE4838529}"/>
              </a:ext>
            </a:extLst>
          </p:cNvPr>
          <p:cNvSpPr/>
          <p:nvPr/>
        </p:nvSpPr>
        <p:spPr>
          <a:xfrm>
            <a:off x="9598471" y="4180128"/>
            <a:ext cx="140936" cy="143176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DAF776-B7FB-95D3-5554-109D75DE8860}"/>
              </a:ext>
            </a:extLst>
          </p:cNvPr>
          <p:cNvSpPr/>
          <p:nvPr/>
        </p:nvSpPr>
        <p:spPr>
          <a:xfrm>
            <a:off x="6870228" y="6444734"/>
            <a:ext cx="140936" cy="143176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4CE8942-3EF1-35E1-CD46-1F34615102E3}"/>
              </a:ext>
            </a:extLst>
          </p:cNvPr>
          <p:cNvCxnSpPr>
            <a:cxnSpLocks/>
            <a:stCxn id="74" idx="2"/>
            <a:endCxn id="66" idx="0"/>
          </p:cNvCxnSpPr>
          <p:nvPr/>
        </p:nvCxnSpPr>
        <p:spPr>
          <a:xfrm rot="5400000" flipH="1" flipV="1">
            <a:off x="6456854" y="3601626"/>
            <a:ext cx="3663022" cy="2696507"/>
          </a:xfrm>
          <a:prstGeom prst="bentConnector5">
            <a:avLst>
              <a:gd name="adj1" fmla="val -579"/>
              <a:gd name="adj2" fmla="val 49572"/>
              <a:gd name="adj3" fmla="val 10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CA160F4-6BD6-B3F9-C6BD-88F6B9363BAB}"/>
              </a:ext>
            </a:extLst>
          </p:cNvPr>
          <p:cNvSpPr txBox="1"/>
          <p:nvPr/>
        </p:nvSpPr>
        <p:spPr>
          <a:xfrm>
            <a:off x="9102919" y="439892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Host port = 8080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DF0A8A5-D965-F1B1-C466-4DA09C62DDC1}"/>
              </a:ext>
            </a:extLst>
          </p:cNvPr>
          <p:cNvSpPr/>
          <p:nvPr/>
        </p:nvSpPr>
        <p:spPr>
          <a:xfrm>
            <a:off x="11623293" y="3510042"/>
            <a:ext cx="353831" cy="3531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7F7BFE-FA58-98AF-5011-F63D36090591}"/>
              </a:ext>
            </a:extLst>
          </p:cNvPr>
          <p:cNvCxnSpPr>
            <a:cxnSpLocks/>
            <a:stCxn id="95" idx="2"/>
            <a:endCxn id="66" idx="3"/>
          </p:cNvCxnSpPr>
          <p:nvPr/>
        </p:nvCxnSpPr>
        <p:spPr>
          <a:xfrm flipH="1" flipV="1">
            <a:off x="10644915" y="3685043"/>
            <a:ext cx="978378" cy="1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63E5858-25DF-048A-86DF-A35E56582846}"/>
              </a:ext>
            </a:extLst>
          </p:cNvPr>
          <p:cNvSpPr txBox="1"/>
          <p:nvPr/>
        </p:nvSpPr>
        <p:spPr>
          <a:xfrm>
            <a:off x="10636982" y="381227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http request:8080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4953DA-EB81-E26C-3D7F-630EF98F9642}"/>
              </a:ext>
            </a:extLst>
          </p:cNvPr>
          <p:cNvSpPr/>
          <p:nvPr/>
        </p:nvSpPr>
        <p:spPr>
          <a:xfrm>
            <a:off x="8095137" y="5307432"/>
            <a:ext cx="1334614" cy="29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accent2">
                    <a:lumMod val="50000"/>
                  </a:schemeClr>
                </a:solidFill>
              </a:rPr>
              <a:t>Dev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9804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86F6-C8E9-7D14-8B45-153C0569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753"/>
          </a:xfrm>
        </p:spPr>
        <p:txBody>
          <a:bodyPr/>
          <a:lstStyle/>
          <a:p>
            <a:r>
              <a:rPr lang="en-US"/>
              <a:t>Developing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C515-ED1D-862D-0162-E2007399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929155"/>
            <a:ext cx="10515600" cy="4351338"/>
          </a:xfrm>
        </p:spPr>
        <p:txBody>
          <a:bodyPr/>
          <a:lstStyle/>
          <a:p>
            <a:r>
              <a:rPr lang="en-US"/>
              <a:t>Service must listen for requests (PORT environment variable)</a:t>
            </a:r>
          </a:p>
          <a:p>
            <a:r>
              <a:rPr lang="en-US"/>
              <a:t>Service must stateless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&gt;&gt; Using a web server (example Flask for Python)</a:t>
            </a:r>
          </a:p>
        </p:txBody>
      </p:sp>
    </p:spTree>
    <p:extLst>
      <p:ext uri="{BB962C8B-B14F-4D97-AF65-F5344CB8AC3E}">
        <p14:creationId xmlns:p14="http://schemas.microsoft.com/office/powerpoint/2010/main" val="226396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86F6-C8E9-7D14-8B45-153C0569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753"/>
          </a:xfrm>
        </p:spPr>
        <p:txBody>
          <a:bodyPr/>
          <a:lstStyle/>
          <a:p>
            <a:r>
              <a:rPr lang="en-US"/>
              <a:t>Containerize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C515-ED1D-862D-0162-E2007399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929155"/>
            <a:ext cx="10515600" cy="4351338"/>
          </a:xfrm>
        </p:spPr>
        <p:txBody>
          <a:bodyPr/>
          <a:lstStyle/>
          <a:p>
            <a:r>
              <a:rPr lang="en-US"/>
              <a:t>To deploy to Cloud Run, need a container image (packaging code, dependencies,…)</a:t>
            </a:r>
          </a:p>
          <a:p>
            <a:r>
              <a:rPr lang="en-US"/>
              <a:t>Create a container image:</a:t>
            </a:r>
          </a:p>
          <a:p>
            <a:pPr lvl="1"/>
            <a:r>
              <a:rPr lang="en-US"/>
              <a:t>Using Dockerfile</a:t>
            </a:r>
          </a:p>
          <a:p>
            <a:pPr lvl="1"/>
            <a:r>
              <a:rPr lang="en-US"/>
              <a:t>Using Buidpacks:</a:t>
            </a:r>
          </a:p>
          <a:p>
            <a:pPr lvl="2"/>
            <a:r>
              <a:rPr lang="en-US"/>
              <a:t>https://cloud.google.com/docs/buildpacks/builders</a:t>
            </a:r>
          </a:p>
        </p:txBody>
      </p:sp>
    </p:spTree>
    <p:extLst>
      <p:ext uri="{BB962C8B-B14F-4D97-AF65-F5344CB8AC3E}">
        <p14:creationId xmlns:p14="http://schemas.microsoft.com/office/powerpoint/2010/main" val="27068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E992-5B27-2D91-42F7-D6A1E4C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Buidling Containers &gt;&gt; Using 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116A-396E-1B0C-319F-84689934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Building using Cloud Build: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</a:rPr>
              <a:t>https://cloud.google.com/run/docs/building/containers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sz="1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Navigate to the folder containing your sources and Dockerfile.</a:t>
            </a:r>
          </a:p>
          <a:p>
            <a:pPr lvl="1"/>
            <a:r>
              <a:rPr lang="en-US" sz="1800">
                <a:highlight>
                  <a:srgbClr val="FFFF00"/>
                </a:highlight>
              </a:rPr>
              <a:t>gcloud builds submit --tag IMAGE_URL</a:t>
            </a:r>
            <a:endParaRPr lang="en-US">
              <a:highlight>
                <a:srgbClr val="FFFF00"/>
              </a:highlight>
            </a:endParaRPr>
          </a:p>
          <a:p>
            <a:r>
              <a:rPr lang="en-US"/>
              <a:t>Buidling locally using Docker:</a:t>
            </a:r>
          </a:p>
          <a:p>
            <a:pPr lvl="1"/>
            <a:r>
              <a:rPr lang="en-US" sz="1800"/>
              <a:t>Navigate to the folder containing your sources and Dockerfile</a:t>
            </a:r>
          </a:p>
          <a:p>
            <a:pPr lvl="1"/>
            <a:r>
              <a:rPr lang="en-US" sz="1800">
                <a:highlight>
                  <a:srgbClr val="FFFF00"/>
                </a:highlight>
              </a:rPr>
              <a:t>docker build . --tag IMAGE_URL</a:t>
            </a:r>
            <a:endParaRPr lang="en-US">
              <a:highlight>
                <a:srgbClr val="FFFF00"/>
              </a:highlight>
            </a:endParaRPr>
          </a:p>
          <a:p>
            <a:pPr lvl="1"/>
            <a:r>
              <a:rPr lang="en-US" sz="1800"/>
              <a:t>If not configured Docker to use Google CLI (to authenticate request to Container Registry), then:</a:t>
            </a:r>
          </a:p>
          <a:p>
            <a:pPr lvl="2"/>
            <a:r>
              <a:rPr lang="en-US" sz="1400">
                <a:highlight>
                  <a:srgbClr val="FFFF00"/>
                </a:highlight>
              </a:rPr>
              <a:t>gcloud auth configure-docker</a:t>
            </a:r>
          </a:p>
          <a:p>
            <a:pPr lvl="1"/>
            <a:r>
              <a:rPr lang="en-US" sz="1800"/>
              <a:t>Push the container image to container registry</a:t>
            </a:r>
          </a:p>
          <a:p>
            <a:pPr lvl="2"/>
            <a:r>
              <a:rPr lang="en-US" sz="1400">
                <a:highlight>
                  <a:srgbClr val="FFFF00"/>
                </a:highlight>
              </a:rPr>
              <a:t>docker push IMAGE_URL</a:t>
            </a:r>
          </a:p>
        </p:txBody>
      </p:sp>
    </p:spTree>
    <p:extLst>
      <p:ext uri="{BB962C8B-B14F-4D97-AF65-F5344CB8AC3E}">
        <p14:creationId xmlns:p14="http://schemas.microsoft.com/office/powerpoint/2010/main" val="12964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CB5D-477C-6E3A-7517-0C2F833A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Buidling Containers &gt;&gt; Using Google Cloud’s Buildpacks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0260-9A42-A544-BAD9-C890DF43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Navigate to the folder containing your sources.</a:t>
            </a:r>
          </a:p>
          <a:p>
            <a:r>
              <a:rPr lang="en-US" sz="2000"/>
              <a:t>gcloud builds submit --pack image=IMAGE_URL</a:t>
            </a:r>
          </a:p>
        </p:txBody>
      </p:sp>
    </p:spTree>
    <p:extLst>
      <p:ext uri="{BB962C8B-B14F-4D97-AF65-F5344CB8AC3E}">
        <p14:creationId xmlns:p14="http://schemas.microsoft.com/office/powerpoint/2010/main" val="405515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803</Words>
  <Application>Microsoft Office PowerPoint</Application>
  <PresentationFormat>Widescreen</PresentationFormat>
  <Paragraphs>139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Cloud Run </vt:lpstr>
      <vt:lpstr>Deployment (Backend - Python)</vt:lpstr>
      <vt:lpstr>Docker Deployment (Frontend - ReactJS)</vt:lpstr>
      <vt:lpstr>Developing service</vt:lpstr>
      <vt:lpstr>Containerize code</vt:lpstr>
      <vt:lpstr>Buidling Containers &gt;&gt; Using Dockerfile</vt:lpstr>
      <vt:lpstr>Buidling Containers &gt;&gt; Using Google Cloud’s Buildpacks</vt:lpstr>
      <vt:lpstr>Test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Ho Trong</dc:creator>
  <cp:lastModifiedBy>Hai Ho Trong</cp:lastModifiedBy>
  <cp:revision>181</cp:revision>
  <dcterms:created xsi:type="dcterms:W3CDTF">2023-10-17T03:44:27Z</dcterms:created>
  <dcterms:modified xsi:type="dcterms:W3CDTF">2023-11-10T07:44:48Z</dcterms:modified>
</cp:coreProperties>
</file>