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6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6" autoAdjust="0"/>
  </p:normalViewPr>
  <p:slideViewPr>
    <p:cSldViewPr snapToGrid="0">
      <p:cViewPr varScale="1">
        <p:scale>
          <a:sx n="90" d="100"/>
          <a:sy n="90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86E57-AF7F-4840-943C-3EBEECA542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9AB15-B653-4F97-93B1-44CD2CA0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6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44B17-2D3C-48F0-B91B-47BDD531EB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https://viralganatra.com/docker-nodejs-production-secure-best-practices/</a:t>
            </a:r>
          </a:p>
          <a:p>
            <a:r>
              <a:rPr lang="en-US"/>
              <a:t>https://cloud.google.com/run/docs/internet-proxy-nginx-sidecar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44B17-2D3C-48F0-B91B-47BDD531EB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E6EE-D72E-10EC-3FC8-CA03490B7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811AA-4E92-CFB3-B488-A72EE1384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3EF9-6C0F-C6EC-5201-CCD7A6D5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45D-6D44-4C7A-976A-B7EFDABD426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AD79-85F4-47DC-6840-4CC17E62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A4E1-0AF8-18F1-1C88-7BED01D4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861E-A348-4F5D-92E3-72332FA0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A3D3-2C93-228C-269E-EA4900F9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59021-D2C1-060B-E7CF-6A19832E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EB58-9DDF-15D8-4739-EAE79BAB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45D-6D44-4C7A-976A-B7EFDABD426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F481-9A67-7629-5087-9649D74E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8693-BC92-2E3F-22FD-1851A1C9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861E-A348-4F5D-92E3-72332FA0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43E02-8D8A-D89C-11D4-FA01E5F89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EDF74-7623-CDAB-77CA-2B8A66ED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D427-9133-C650-F227-B4F52C97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45D-6D44-4C7A-976A-B7EFDABD426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D76D-C063-E3F3-7D94-A644528E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6323-A386-8F94-44AE-D05F991B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861E-A348-4F5D-92E3-72332FA0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97A5-8CCC-9C59-B2B8-777A064D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19856-31CB-BBC8-07D0-AE0734D4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AA48-6E1A-4656-FCA7-2DE64EC8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45D-6D44-4C7A-976A-B7EFDABD426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5155-82AE-88FC-CCA5-FDD915AD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44AEF-C744-B844-F219-C29047D7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861E-A348-4F5D-92E3-72332FA0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55EE-0274-B929-F883-BD60A59D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9820-0405-F335-90B7-3054A298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9927-8C98-9D3F-D7C6-547083E0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45D-6D44-4C7A-976A-B7EFDABD426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CEA5-A20D-0D98-4F36-B11D35A3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EC63-891C-C173-C774-85DF4835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861E-A348-4F5D-92E3-72332FA0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A616-2181-F1C5-537F-E7473453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D93F-F397-BF5E-2149-7BF4C0AB5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50028-BE88-C554-9E93-62B3B9EF2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D0DC1-2FB3-0FBB-D602-AD582EB7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45D-6D44-4C7A-976A-B7EFDABD426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11551-3DE3-197C-6C84-9BC220BE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8D890-54C6-BDE8-7E18-B09B6015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861E-A348-4F5D-92E3-72332FA0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EB91-8EF5-4C9B-0ABE-B2F1D81E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FBF2-5CEB-77ED-49AD-C23869A54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AFA43-25E9-76C0-6E52-8D4575A0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1832D-16F9-47F3-721E-9122228C9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44DCD-06F9-8569-B1F8-3E2CCD4D8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C77A0-CF03-1461-2371-36EF46CF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45D-6D44-4C7A-976A-B7EFDABD426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774E4-B548-8AA7-D290-B0B11B39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D1276-3F46-F988-8E53-11507834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861E-A348-4F5D-92E3-72332FA0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9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8BEC-F4CB-CC3B-0ACA-3E97714C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AB0EA-824D-0D00-E2C0-DABFC372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45D-6D44-4C7A-976A-B7EFDABD426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52042-8A1A-C780-7FF5-D3D822D6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A7041-0784-15FE-CCAA-4979421D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861E-A348-4F5D-92E3-72332FA0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8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885F2-6F9D-FAA8-A5C9-60C87E78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45D-6D44-4C7A-976A-B7EFDABD426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A6198-51B9-2180-5CE3-423797C4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10039-9625-292D-7734-28CD4499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861E-A348-4F5D-92E3-72332FA0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EFEC-FEC6-E290-D43F-5A5CCCC4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EA34-273B-9CB7-FB55-DBBFA132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3A1E7-C0F7-7660-0BD3-B90F4D2A8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694A-6381-6688-B9DA-188BE305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45D-6D44-4C7A-976A-B7EFDABD426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02C2E-A4F0-CB5D-811D-737DF5B1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A3B12-7ABA-73FC-0EFB-04077879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861E-A348-4F5D-92E3-72332FA0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7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12AB-2C38-B0EE-CAE1-B86A1421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FBD24-E13B-FE4A-B9F7-6FDC2C77F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FF12F-221F-CEED-673A-31651660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51B8B-AF90-54A0-08B8-4C76C539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45D-6D44-4C7A-976A-B7EFDABD426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3FB43-F9FB-E544-B42E-CD2D71A0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3F858-6856-CCFE-E4B1-4C3E5371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861E-A348-4F5D-92E3-72332FA0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6501C-83D7-FBAE-ECB0-2D249D08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C046-B4FE-DB2E-E177-7A79F439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8531-CD3E-C717-220F-7F8574D8E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3445D-6D44-4C7A-976A-B7EFDABD426E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76514-A320-728D-415E-33101700D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7411-DE58-A711-1FA4-B2AE85233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861E-A348-4F5D-92E3-72332FA0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ABB0-4913-411E-0C58-BACDAC1D7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Swiss-knife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2D70D-C72F-9A47-F98C-380D567F3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Author: HoHai</a:t>
            </a:r>
          </a:p>
          <a:p>
            <a:r>
              <a:rPr lang="en-US"/>
              <a:t>Date: Nov-2023</a:t>
            </a:r>
          </a:p>
        </p:txBody>
      </p:sp>
    </p:spTree>
    <p:extLst>
      <p:ext uri="{BB962C8B-B14F-4D97-AF65-F5344CB8AC3E}">
        <p14:creationId xmlns:p14="http://schemas.microsoft.com/office/powerpoint/2010/main" val="254053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F4A1FB-47F3-6CFD-8F68-D4C2826686C4}"/>
              </a:ext>
            </a:extLst>
          </p:cNvPr>
          <p:cNvSpPr/>
          <p:nvPr/>
        </p:nvSpPr>
        <p:spPr>
          <a:xfrm>
            <a:off x="543262" y="2022902"/>
            <a:ext cx="2702255" cy="2615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ReactJS + Chakra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EF5676-B664-C102-53A4-0D455B3E8BAB}"/>
              </a:ext>
            </a:extLst>
          </p:cNvPr>
          <p:cNvSpPr/>
          <p:nvPr/>
        </p:nvSpPr>
        <p:spPr>
          <a:xfrm>
            <a:off x="4642472" y="2022903"/>
            <a:ext cx="3156920" cy="2615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Flask/Python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B5C3-AC7F-879C-3175-757027F6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2000"/>
          </a:xfrm>
        </p:spPr>
        <p:txBody>
          <a:bodyPr>
            <a:normAutofit/>
          </a:bodyPr>
          <a:lstStyle/>
          <a:p>
            <a:r>
              <a:rPr lang="en-US" sz="3600"/>
              <a:t>Overview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FF0CC-AF5A-C0C0-3803-05ED6AC47B8B}"/>
              </a:ext>
            </a:extLst>
          </p:cNvPr>
          <p:cNvSpPr/>
          <p:nvPr/>
        </p:nvSpPr>
        <p:spPr>
          <a:xfrm>
            <a:off x="5617537" y="2151525"/>
            <a:ext cx="2030507" cy="564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Backend-translation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E09F65-4913-FC52-6912-3EEDB77F43A3}"/>
              </a:ext>
            </a:extLst>
          </p:cNvPr>
          <p:cNvSpPr/>
          <p:nvPr/>
        </p:nvSpPr>
        <p:spPr>
          <a:xfrm>
            <a:off x="5617537" y="2918004"/>
            <a:ext cx="2030507" cy="564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Backend-jira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5A8DFD-C717-2A86-3665-9B43EEE48335}"/>
              </a:ext>
            </a:extLst>
          </p:cNvPr>
          <p:cNvSpPr/>
          <p:nvPr/>
        </p:nvSpPr>
        <p:spPr>
          <a:xfrm>
            <a:off x="5617536" y="3747221"/>
            <a:ext cx="2030507" cy="564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Backend-others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C685A-F6AC-4D24-81DD-C792F47FE7D7}"/>
              </a:ext>
            </a:extLst>
          </p:cNvPr>
          <p:cNvSpPr/>
          <p:nvPr/>
        </p:nvSpPr>
        <p:spPr>
          <a:xfrm>
            <a:off x="9467440" y="2946576"/>
            <a:ext cx="2030507" cy="5647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Jira Server</a:t>
            </a:r>
          </a:p>
          <a:p>
            <a:pPr algn="ctr"/>
            <a:r>
              <a:rPr lang="en-US" sz="1200"/>
              <a:t>(Rest API)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B915E-9BE2-71C4-E540-56B28C33FD9C}"/>
              </a:ext>
            </a:extLst>
          </p:cNvPr>
          <p:cNvSpPr/>
          <p:nvPr/>
        </p:nvSpPr>
        <p:spPr>
          <a:xfrm>
            <a:off x="9468249" y="3769658"/>
            <a:ext cx="2030507" cy="5647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Others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9B4B6-250A-BBC7-5C20-FE3788984EDA}"/>
              </a:ext>
            </a:extLst>
          </p:cNvPr>
          <p:cNvSpPr/>
          <p:nvPr/>
        </p:nvSpPr>
        <p:spPr>
          <a:xfrm>
            <a:off x="7410031" y="1512983"/>
            <a:ext cx="2268711" cy="415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4">
                    <a:lumMod val="50000"/>
                  </a:schemeClr>
                </a:solidFill>
              </a:rPr>
              <a:t>Google Libs </a:t>
            </a:r>
          </a:p>
          <a:p>
            <a:pPr algn="ctr"/>
            <a:r>
              <a:rPr lang="en-US" sz="1000">
                <a:solidFill>
                  <a:schemeClr val="accent4">
                    <a:lumMod val="50000"/>
                  </a:schemeClr>
                </a:solidFill>
              </a:rPr>
              <a:t>(google-auth, google-cloud-translate)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45C173-58FC-E63C-6BCC-5D1066EF3B26}"/>
              </a:ext>
            </a:extLst>
          </p:cNvPr>
          <p:cNvSpPr/>
          <p:nvPr/>
        </p:nvSpPr>
        <p:spPr>
          <a:xfrm>
            <a:off x="5523409" y="2344240"/>
            <a:ext cx="182880" cy="1792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B30550-D8E6-CBBA-B6C9-B248E5887D4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405680" y="2433887"/>
            <a:ext cx="3117729" cy="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6B8679-C99D-EC3B-2020-01A173A42941}"/>
              </a:ext>
            </a:extLst>
          </p:cNvPr>
          <p:cNvSpPr txBox="1"/>
          <p:nvPr/>
        </p:nvSpPr>
        <p:spPr>
          <a:xfrm>
            <a:off x="3391662" y="2082412"/>
            <a:ext cx="78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Rest 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254B29-ABAC-3617-F6EF-4AF690CB52EC}"/>
              </a:ext>
            </a:extLst>
          </p:cNvPr>
          <p:cNvSpPr/>
          <p:nvPr/>
        </p:nvSpPr>
        <p:spPr>
          <a:xfrm>
            <a:off x="7576326" y="2366730"/>
            <a:ext cx="182880" cy="1792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DCB0A7-68C0-FDBA-D52F-0DCF86473429}"/>
              </a:ext>
            </a:extLst>
          </p:cNvPr>
          <p:cNvSpPr/>
          <p:nvPr/>
        </p:nvSpPr>
        <p:spPr>
          <a:xfrm>
            <a:off x="9467440" y="2170795"/>
            <a:ext cx="2030507" cy="5647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Google Cloud Services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5E158E-93E5-CCFA-F964-83A0640BA2C3}"/>
              </a:ext>
            </a:extLst>
          </p:cNvPr>
          <p:cNvSpPr/>
          <p:nvPr/>
        </p:nvSpPr>
        <p:spPr>
          <a:xfrm>
            <a:off x="9371067" y="2368033"/>
            <a:ext cx="182880" cy="1792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DDB4E3-3E04-8152-53E5-FBCDA979FBA0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7759206" y="2456377"/>
            <a:ext cx="1611861" cy="1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23B08A-65FD-814E-EEFB-E3EE6B78C53E}"/>
              </a:ext>
            </a:extLst>
          </p:cNvPr>
          <p:cNvSpPr txBox="1"/>
          <p:nvPr/>
        </p:nvSpPr>
        <p:spPr>
          <a:xfrm>
            <a:off x="8091608" y="211753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gRPC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56CF78-D456-562E-9213-33B043CAC1CC}"/>
              </a:ext>
            </a:extLst>
          </p:cNvPr>
          <p:cNvSpPr/>
          <p:nvPr/>
        </p:nvSpPr>
        <p:spPr>
          <a:xfrm>
            <a:off x="5535320" y="3119703"/>
            <a:ext cx="182880" cy="1792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99B645-C5F3-2CB4-6AAC-53C5E6D4F1A1}"/>
              </a:ext>
            </a:extLst>
          </p:cNvPr>
          <p:cNvSpPr/>
          <p:nvPr/>
        </p:nvSpPr>
        <p:spPr>
          <a:xfrm>
            <a:off x="7564415" y="3137606"/>
            <a:ext cx="182880" cy="1792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47C1B1-88FF-CF62-BF08-3B1C8623DC0C}"/>
              </a:ext>
            </a:extLst>
          </p:cNvPr>
          <p:cNvSpPr/>
          <p:nvPr/>
        </p:nvSpPr>
        <p:spPr>
          <a:xfrm>
            <a:off x="5523409" y="3948046"/>
            <a:ext cx="182880" cy="1792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CBDA8A-E908-087C-4F20-9338229828C6}"/>
              </a:ext>
            </a:extLst>
          </p:cNvPr>
          <p:cNvSpPr/>
          <p:nvPr/>
        </p:nvSpPr>
        <p:spPr>
          <a:xfrm>
            <a:off x="7564415" y="3962397"/>
            <a:ext cx="182880" cy="1792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4DA5ED-C2B9-341E-6682-A81546405B9F}"/>
              </a:ext>
            </a:extLst>
          </p:cNvPr>
          <p:cNvCxnSpPr>
            <a:cxnSpLocks/>
            <a:stCxn id="40" idx="6"/>
            <a:endCxn id="33" idx="2"/>
          </p:cNvCxnSpPr>
          <p:nvPr/>
        </p:nvCxnSpPr>
        <p:spPr>
          <a:xfrm>
            <a:off x="2392681" y="3200390"/>
            <a:ext cx="3142639" cy="8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A7B9E30-73A0-6699-DF75-E7FC03069F83}"/>
              </a:ext>
            </a:extLst>
          </p:cNvPr>
          <p:cNvSpPr txBox="1"/>
          <p:nvPr/>
        </p:nvSpPr>
        <p:spPr>
          <a:xfrm>
            <a:off x="3490025" y="2792687"/>
            <a:ext cx="78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Rest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981FEA-8A19-72AF-D475-5A2F49F83250}"/>
              </a:ext>
            </a:extLst>
          </p:cNvPr>
          <p:cNvCxnSpPr>
            <a:cxnSpLocks/>
            <a:stCxn id="35" idx="6"/>
            <a:endCxn id="49" idx="2"/>
          </p:cNvCxnSpPr>
          <p:nvPr/>
        </p:nvCxnSpPr>
        <p:spPr>
          <a:xfrm flipV="1">
            <a:off x="7747295" y="3226646"/>
            <a:ext cx="1620894" cy="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F43E33F-9403-E66C-A37E-62384994B6DD}"/>
              </a:ext>
            </a:extLst>
          </p:cNvPr>
          <p:cNvSpPr/>
          <p:nvPr/>
        </p:nvSpPr>
        <p:spPr>
          <a:xfrm>
            <a:off x="9368189" y="3136999"/>
            <a:ext cx="182880" cy="1792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23953C3-7EDD-44CE-BEA1-3C492268B15C}"/>
              </a:ext>
            </a:extLst>
          </p:cNvPr>
          <p:cNvSpPr/>
          <p:nvPr/>
        </p:nvSpPr>
        <p:spPr>
          <a:xfrm>
            <a:off x="9384621" y="3962397"/>
            <a:ext cx="182880" cy="1792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3F16A3-4844-C890-BA98-36CA5D39BD4F}"/>
              </a:ext>
            </a:extLst>
          </p:cNvPr>
          <p:cNvCxnSpPr>
            <a:cxnSpLocks/>
            <a:stCxn id="38" idx="6"/>
            <a:endCxn id="52" idx="2"/>
          </p:cNvCxnSpPr>
          <p:nvPr/>
        </p:nvCxnSpPr>
        <p:spPr>
          <a:xfrm>
            <a:off x="7747295" y="4052044"/>
            <a:ext cx="1637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CA530A-0AD5-C242-ED06-ECF988A39625}"/>
              </a:ext>
            </a:extLst>
          </p:cNvPr>
          <p:cNvCxnSpPr>
            <a:cxnSpLocks/>
            <a:stCxn id="58" idx="6"/>
            <a:endCxn id="37" idx="2"/>
          </p:cNvCxnSpPr>
          <p:nvPr/>
        </p:nvCxnSpPr>
        <p:spPr>
          <a:xfrm>
            <a:off x="2399851" y="4029609"/>
            <a:ext cx="3123558" cy="8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B19661F-2FC6-C004-8F16-EC6FD6B014F2}"/>
              </a:ext>
            </a:extLst>
          </p:cNvPr>
          <p:cNvGrpSpPr/>
          <p:nvPr/>
        </p:nvGrpSpPr>
        <p:grpSpPr>
          <a:xfrm>
            <a:off x="785757" y="2151525"/>
            <a:ext cx="1619923" cy="2160475"/>
            <a:chOff x="714935" y="1246090"/>
            <a:chExt cx="1619923" cy="21604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853CE2-5C24-C196-D95F-B070135B66AF}"/>
                </a:ext>
              </a:extLst>
            </p:cNvPr>
            <p:cNvSpPr/>
            <p:nvPr/>
          </p:nvSpPr>
          <p:spPr>
            <a:xfrm>
              <a:off x="714935" y="1246090"/>
              <a:ext cx="1544531" cy="2160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Frontend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70BB42-0CE3-EFF3-AA03-DCE32F7CAEE1}"/>
                </a:ext>
              </a:extLst>
            </p:cNvPr>
            <p:cNvSpPr/>
            <p:nvPr/>
          </p:nvSpPr>
          <p:spPr>
            <a:xfrm>
              <a:off x="2151978" y="1438831"/>
              <a:ext cx="182880" cy="17929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02AD80-7344-8498-4C07-F92EFA9980DF}"/>
                </a:ext>
              </a:extLst>
            </p:cNvPr>
            <p:cNvSpPr/>
            <p:nvPr/>
          </p:nvSpPr>
          <p:spPr>
            <a:xfrm>
              <a:off x="2138979" y="2205308"/>
              <a:ext cx="182880" cy="17929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5E58F52-460F-33FF-ECDD-3820968E4734}"/>
                </a:ext>
              </a:extLst>
            </p:cNvPr>
            <p:cNvSpPr/>
            <p:nvPr/>
          </p:nvSpPr>
          <p:spPr>
            <a:xfrm>
              <a:off x="2146149" y="3034527"/>
              <a:ext cx="182880" cy="17929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08840D8-A865-CC55-694D-D214E06ABFB1}"/>
              </a:ext>
            </a:extLst>
          </p:cNvPr>
          <p:cNvSpPr txBox="1"/>
          <p:nvPr/>
        </p:nvSpPr>
        <p:spPr>
          <a:xfrm>
            <a:off x="3401288" y="3634443"/>
            <a:ext cx="78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Rest API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C85B97-D402-C86F-00EC-A914931D01D7}"/>
              </a:ext>
            </a:extLst>
          </p:cNvPr>
          <p:cNvSpPr txBox="1"/>
          <p:nvPr/>
        </p:nvSpPr>
        <p:spPr>
          <a:xfrm>
            <a:off x="8028866" y="2852679"/>
            <a:ext cx="78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Rest API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17C4B67-CFFC-BE07-E49F-E121F2462FBC}"/>
              </a:ext>
            </a:extLst>
          </p:cNvPr>
          <p:cNvSpPr/>
          <p:nvPr/>
        </p:nvSpPr>
        <p:spPr>
          <a:xfrm>
            <a:off x="4821530" y="2127581"/>
            <a:ext cx="561777" cy="21844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InOut Bound</a:t>
            </a:r>
          </a:p>
          <a:p>
            <a:pPr algn="ctr"/>
            <a:r>
              <a:rPr lang="en-US" sz="1100">
                <a:solidFill>
                  <a:schemeClr val="bg1"/>
                </a:solidFill>
              </a:rPr>
              <a:t>(Parse Request, ServerResult/Exception)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144069-0532-EDA1-790C-4161962615DC}"/>
              </a:ext>
            </a:extLst>
          </p:cNvPr>
          <p:cNvSpPr txBox="1"/>
          <p:nvPr/>
        </p:nvSpPr>
        <p:spPr>
          <a:xfrm>
            <a:off x="7920654" y="3686752"/>
            <a:ext cx="1218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Rest API/gRPC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D1D24C-82C0-891D-5A70-1CECDD99AF8B}"/>
              </a:ext>
            </a:extLst>
          </p:cNvPr>
          <p:cNvSpPr/>
          <p:nvPr/>
        </p:nvSpPr>
        <p:spPr>
          <a:xfrm>
            <a:off x="2582425" y="2146408"/>
            <a:ext cx="535769" cy="2160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/>
              <a:t>Async Request</a:t>
            </a:r>
          </a:p>
          <a:p>
            <a:pPr algn="ctr"/>
            <a:r>
              <a:rPr lang="en-US" sz="1100"/>
              <a:t>(api-client: axios)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D6FC97B-A9FF-B260-0952-572B27E6D74C}"/>
              </a:ext>
            </a:extLst>
          </p:cNvPr>
          <p:cNvSpPr/>
          <p:nvPr/>
        </p:nvSpPr>
        <p:spPr>
          <a:xfrm>
            <a:off x="969679" y="4693755"/>
            <a:ext cx="1849420" cy="538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Docker Services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9F18CB-5CF6-671F-B94F-83000417392E}"/>
              </a:ext>
            </a:extLst>
          </p:cNvPr>
          <p:cNvSpPr/>
          <p:nvPr/>
        </p:nvSpPr>
        <p:spPr>
          <a:xfrm>
            <a:off x="5383307" y="4693755"/>
            <a:ext cx="1849420" cy="538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Docker Services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E033E2-3C0E-9BD6-9762-9CACA953BE5D}"/>
              </a:ext>
            </a:extLst>
          </p:cNvPr>
          <p:cNvSpPr txBox="1"/>
          <p:nvPr/>
        </p:nvSpPr>
        <p:spPr>
          <a:xfrm>
            <a:off x="3303746" y="3053463"/>
            <a:ext cx="12686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/>
              <a:t>POST</a:t>
            </a:r>
            <a:r>
              <a:rPr lang="en-US" sz="1200"/>
              <a:t> {credential}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073ADE-737C-78CD-173D-C8855EC4EE6A}"/>
              </a:ext>
            </a:extLst>
          </p:cNvPr>
          <p:cNvSpPr txBox="1"/>
          <p:nvPr/>
        </p:nvSpPr>
        <p:spPr>
          <a:xfrm>
            <a:off x="7957870" y="3100464"/>
            <a:ext cx="13606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request </a:t>
            </a:r>
            <a:r>
              <a:rPr lang="en-US" sz="1200" b="1"/>
              <a:t>GET</a:t>
            </a:r>
            <a:r>
              <a:rPr lang="en-US" sz="1200"/>
              <a:t> {auth}</a:t>
            </a:r>
          </a:p>
        </p:txBody>
      </p:sp>
    </p:spTree>
    <p:extLst>
      <p:ext uri="{BB962C8B-B14F-4D97-AF65-F5344CB8AC3E}">
        <p14:creationId xmlns:p14="http://schemas.microsoft.com/office/powerpoint/2010/main" val="285818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8BE4724-7C99-97D1-912C-70AE616F240F}"/>
              </a:ext>
            </a:extLst>
          </p:cNvPr>
          <p:cNvSpPr/>
          <p:nvPr/>
        </p:nvSpPr>
        <p:spPr>
          <a:xfrm>
            <a:off x="711476" y="3875774"/>
            <a:ext cx="10314708" cy="1499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8DF634E-C574-71E3-6EFB-020513DE4EE2}"/>
              </a:ext>
            </a:extLst>
          </p:cNvPr>
          <p:cNvSpPr/>
          <p:nvPr/>
        </p:nvSpPr>
        <p:spPr>
          <a:xfrm>
            <a:off x="717794" y="2595401"/>
            <a:ext cx="10314708" cy="1203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F016C6B-89A7-D55D-6EA7-72BF5AF53462}"/>
              </a:ext>
            </a:extLst>
          </p:cNvPr>
          <p:cNvSpPr/>
          <p:nvPr/>
        </p:nvSpPr>
        <p:spPr>
          <a:xfrm>
            <a:off x="717794" y="548545"/>
            <a:ext cx="10314708" cy="1966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E385783-78A9-7E3D-6673-2A0BAE43BC8B}"/>
              </a:ext>
            </a:extLst>
          </p:cNvPr>
          <p:cNvSpPr/>
          <p:nvPr/>
        </p:nvSpPr>
        <p:spPr>
          <a:xfrm>
            <a:off x="5740925" y="3946631"/>
            <a:ext cx="2374195" cy="12891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>
                <a:solidFill>
                  <a:schemeClr val="accent6">
                    <a:lumMod val="50000"/>
                  </a:schemeClr>
                </a:solidFill>
              </a:rPr>
              <a:t>Artifact Registry Repository (created)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EBE8B4-B17D-0BEB-AAED-3F259C5C94DB}"/>
              </a:ext>
            </a:extLst>
          </p:cNvPr>
          <p:cNvSpPr/>
          <p:nvPr/>
        </p:nvSpPr>
        <p:spPr>
          <a:xfrm>
            <a:off x="2246293" y="810705"/>
            <a:ext cx="5832478" cy="1625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4A858F-B3CC-B6D7-F318-50B342E970FB}"/>
              </a:ext>
            </a:extLst>
          </p:cNvPr>
          <p:cNvSpPr/>
          <p:nvPr/>
        </p:nvSpPr>
        <p:spPr>
          <a:xfrm>
            <a:off x="2498104" y="1037356"/>
            <a:ext cx="3026004" cy="1121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Packge in </a:t>
            </a:r>
            <a:r>
              <a:rPr lang="en-US" sz="1100" b="1">
                <a:solidFill>
                  <a:schemeClr val="bg1"/>
                </a:solidFill>
              </a:rPr>
              <a:t>Flask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5F118-98AD-408B-854C-D302DB30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6" y="25310"/>
            <a:ext cx="10515600" cy="405950"/>
          </a:xfrm>
        </p:spPr>
        <p:txBody>
          <a:bodyPr>
            <a:noAutofit/>
          </a:bodyPr>
          <a:lstStyle/>
          <a:p>
            <a:r>
              <a:rPr lang="en-US" sz="3200"/>
              <a:t>Deployment (Backend - Python)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8D4B1-312E-C4AB-FEF5-90312BD3AA45}"/>
              </a:ext>
            </a:extLst>
          </p:cNvPr>
          <p:cNvSpPr/>
          <p:nvPr/>
        </p:nvSpPr>
        <p:spPr>
          <a:xfrm>
            <a:off x="2705492" y="1414021"/>
            <a:ext cx="1159497" cy="518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Pure Python Source + Cloud Service Lib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2F93F-0310-BAC1-B209-E52E29F5FD32}"/>
              </a:ext>
            </a:extLst>
          </p:cNvPr>
          <p:cNvSpPr txBox="1"/>
          <p:nvPr/>
        </p:nvSpPr>
        <p:spPr>
          <a:xfrm>
            <a:off x="2329602" y="2159146"/>
            <a:ext cx="355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Flask (route, handle request/response) to expose APIs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0070C4-72C9-6DA7-BC6C-2BB27E864077}"/>
              </a:ext>
            </a:extLst>
          </p:cNvPr>
          <p:cNvSpPr/>
          <p:nvPr/>
        </p:nvSpPr>
        <p:spPr>
          <a:xfrm>
            <a:off x="4114800" y="1414021"/>
            <a:ext cx="1240806" cy="518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Setup ADC</a:t>
            </a:r>
          </a:p>
          <a:p>
            <a:pPr algn="ctr"/>
            <a:r>
              <a:rPr lang="en-US" sz="1100"/>
              <a:t>(API Key example)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2B2B8C-5453-5EA7-1FA5-5F1DD29CFB2A}"/>
              </a:ext>
            </a:extLst>
          </p:cNvPr>
          <p:cNvSpPr/>
          <p:nvPr/>
        </p:nvSpPr>
        <p:spPr>
          <a:xfrm>
            <a:off x="5962455" y="1037355"/>
            <a:ext cx="1916354" cy="11217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WSGI HTTP Server </a:t>
            </a:r>
          </a:p>
          <a:p>
            <a:pPr algn="ctr"/>
            <a:endParaRPr lang="en-US" sz="11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1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gunicorn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Werkzeug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E0C54D-FF67-858C-5EC3-6394101B902B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5524108" y="1598250"/>
            <a:ext cx="4383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614224C-E92F-F9E6-0664-35D58E4479F6}"/>
              </a:ext>
            </a:extLst>
          </p:cNvPr>
          <p:cNvSpPr/>
          <p:nvPr/>
        </p:nvSpPr>
        <p:spPr>
          <a:xfrm>
            <a:off x="10124389" y="1395167"/>
            <a:ext cx="402336" cy="4059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18E0F9-0E10-6290-2623-86409D423B76}"/>
              </a:ext>
            </a:extLst>
          </p:cNvPr>
          <p:cNvCxnSpPr>
            <a:stCxn id="23" idx="2"/>
            <a:endCxn id="17" idx="3"/>
          </p:cNvCxnSpPr>
          <p:nvPr/>
        </p:nvCxnSpPr>
        <p:spPr>
          <a:xfrm flipH="1">
            <a:off x="7878809" y="1598142"/>
            <a:ext cx="2245580" cy="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1A0DE6-3162-1C91-C97F-46A54C40B7C0}"/>
              </a:ext>
            </a:extLst>
          </p:cNvPr>
          <p:cNvSpPr txBox="1"/>
          <p:nvPr/>
        </p:nvSpPr>
        <p:spPr>
          <a:xfrm>
            <a:off x="8688838" y="132114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http request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FDF77A-4191-77DC-81C3-76926E3311CF}"/>
              </a:ext>
            </a:extLst>
          </p:cNvPr>
          <p:cNvSpPr/>
          <p:nvPr/>
        </p:nvSpPr>
        <p:spPr>
          <a:xfrm>
            <a:off x="789138" y="1037355"/>
            <a:ext cx="930104" cy="11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Deploy on local machine</a:t>
            </a:r>
            <a:endParaRPr lang="en-US" sz="11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51A59A-174C-6EA2-4444-CB836D2EEEB1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769963" y="3385738"/>
            <a:ext cx="1109651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E00702-98BA-9704-6596-81559F9BA48A}"/>
              </a:ext>
            </a:extLst>
          </p:cNvPr>
          <p:cNvSpPr txBox="1"/>
          <p:nvPr/>
        </p:nvSpPr>
        <p:spPr>
          <a:xfrm>
            <a:off x="4896533" y="3054285"/>
            <a:ext cx="708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4">
                    <a:lumMod val="50000"/>
                  </a:schemeClr>
                </a:solidFill>
              </a:rPr>
              <a:t>Instance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F9520A-7384-FAA6-AB01-D255AFA305D3}"/>
              </a:ext>
            </a:extLst>
          </p:cNvPr>
          <p:cNvSpPr/>
          <p:nvPr/>
        </p:nvSpPr>
        <p:spPr>
          <a:xfrm>
            <a:off x="10118169" y="3182763"/>
            <a:ext cx="402336" cy="4059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20879D0-D0AB-94C1-2466-96F0DEE7D358}"/>
              </a:ext>
            </a:extLst>
          </p:cNvPr>
          <p:cNvCxnSpPr>
            <a:cxnSpLocks/>
            <a:stCxn id="31" idx="1"/>
            <a:endCxn id="32" idx="1"/>
          </p:cNvCxnSpPr>
          <p:nvPr/>
        </p:nvCxnSpPr>
        <p:spPr>
          <a:xfrm rot="10800000" flipH="1" flipV="1">
            <a:off x="2246292" y="1623424"/>
            <a:ext cx="251811" cy="1762313"/>
          </a:xfrm>
          <a:prstGeom prst="bentConnector3">
            <a:avLst>
              <a:gd name="adj1" fmla="val -90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63E0219-7301-13FA-F470-7C7F9FAD9ADA}"/>
              </a:ext>
            </a:extLst>
          </p:cNvPr>
          <p:cNvSpPr txBox="1"/>
          <p:nvPr/>
        </p:nvSpPr>
        <p:spPr>
          <a:xfrm>
            <a:off x="809519" y="1932495"/>
            <a:ext cx="12011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accent4">
                    <a:lumMod val="50000"/>
                  </a:schemeClr>
                </a:solidFill>
              </a:rPr>
              <a:t>Packed all artificals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EC17C7-ACBE-63C3-6394-42F2282CC07F}"/>
              </a:ext>
            </a:extLst>
          </p:cNvPr>
          <p:cNvSpPr/>
          <p:nvPr/>
        </p:nvSpPr>
        <p:spPr>
          <a:xfrm>
            <a:off x="789138" y="2595401"/>
            <a:ext cx="930104" cy="11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Deploy on Docker</a:t>
            </a:r>
            <a:endParaRPr lang="en-US" sz="11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BA62FB-FFEC-06A2-EC91-2710D05D3421}"/>
              </a:ext>
            </a:extLst>
          </p:cNvPr>
          <p:cNvSpPr txBox="1"/>
          <p:nvPr/>
        </p:nvSpPr>
        <p:spPr>
          <a:xfrm>
            <a:off x="8688837" y="300632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http request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E25A41A-0BE8-9D22-397E-42281C7717DE}"/>
              </a:ext>
            </a:extLst>
          </p:cNvPr>
          <p:cNvGrpSpPr/>
          <p:nvPr/>
        </p:nvGrpSpPr>
        <p:grpSpPr>
          <a:xfrm>
            <a:off x="2498104" y="2635929"/>
            <a:ext cx="2271859" cy="1081261"/>
            <a:chOff x="1576989" y="2626502"/>
            <a:chExt cx="2523671" cy="10812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872FC-87DA-791B-B92C-50D342109F32}"/>
                </a:ext>
              </a:extLst>
            </p:cNvPr>
            <p:cNvSpPr/>
            <p:nvPr/>
          </p:nvSpPr>
          <p:spPr>
            <a:xfrm>
              <a:off x="1576989" y="3044858"/>
              <a:ext cx="2523671" cy="6629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Docker image </a:t>
              </a:r>
            </a:p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(build steps in Dockerfile)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5ADCB-C76D-DBE7-DEE1-9131710C8533}"/>
                </a:ext>
              </a:extLst>
            </p:cNvPr>
            <p:cNvSpPr/>
            <p:nvPr/>
          </p:nvSpPr>
          <p:spPr>
            <a:xfrm>
              <a:off x="1576989" y="2626502"/>
              <a:ext cx="2523671" cy="3880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Dockerfile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81B2CC2-633A-C0C5-5E49-4D4566D6031C}"/>
              </a:ext>
            </a:extLst>
          </p:cNvPr>
          <p:cNvGrpSpPr/>
          <p:nvPr/>
        </p:nvGrpSpPr>
        <p:grpSpPr>
          <a:xfrm>
            <a:off x="5879613" y="2635425"/>
            <a:ext cx="2199157" cy="1081765"/>
            <a:chOff x="5071620" y="2625998"/>
            <a:chExt cx="2337847" cy="10817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30B3-8017-85F9-8F4E-78325AB0E6DB}"/>
                </a:ext>
              </a:extLst>
            </p:cNvPr>
            <p:cNvSpPr/>
            <p:nvPr/>
          </p:nvSpPr>
          <p:spPr>
            <a:xfrm>
              <a:off x="5071621" y="3044858"/>
              <a:ext cx="2337846" cy="6629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Docker Container </a:t>
              </a:r>
            </a:p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(define services in docker-compose.yml)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3E2CAE1-FC6F-D716-E845-E7BA093BDF70}"/>
                </a:ext>
              </a:extLst>
            </p:cNvPr>
            <p:cNvSpPr/>
            <p:nvPr/>
          </p:nvSpPr>
          <p:spPr>
            <a:xfrm>
              <a:off x="5071620" y="2625998"/>
              <a:ext cx="2337846" cy="3890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docker-compose.yml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D4FEE1-0A28-3710-09DD-3E5AC15DF48D}"/>
              </a:ext>
            </a:extLst>
          </p:cNvPr>
          <p:cNvCxnSpPr>
            <a:cxnSpLocks/>
            <a:stCxn id="38" idx="2"/>
            <a:endCxn id="33" idx="3"/>
          </p:cNvCxnSpPr>
          <p:nvPr/>
        </p:nvCxnSpPr>
        <p:spPr>
          <a:xfrm flipH="1">
            <a:off x="8078770" y="3385738"/>
            <a:ext cx="20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47C1B7-D740-1664-A6FE-03DC757066A8}"/>
              </a:ext>
            </a:extLst>
          </p:cNvPr>
          <p:cNvGrpSpPr/>
          <p:nvPr/>
        </p:nvGrpSpPr>
        <p:grpSpPr>
          <a:xfrm>
            <a:off x="2504423" y="3946632"/>
            <a:ext cx="2271859" cy="1081261"/>
            <a:chOff x="1576989" y="2626502"/>
            <a:chExt cx="2523671" cy="108126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7BA3A3C-E7F1-0CB7-C2A0-E6E25AA72388}"/>
                </a:ext>
              </a:extLst>
            </p:cNvPr>
            <p:cNvSpPr/>
            <p:nvPr/>
          </p:nvSpPr>
          <p:spPr>
            <a:xfrm>
              <a:off x="1576989" y="3044858"/>
              <a:ext cx="2523671" cy="6629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Docker image with tag Artifact Registry URL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C983066-2B86-8C71-292A-B3492F5179E9}"/>
                </a:ext>
              </a:extLst>
            </p:cNvPr>
            <p:cNvSpPr/>
            <p:nvPr/>
          </p:nvSpPr>
          <p:spPr>
            <a:xfrm>
              <a:off x="1576989" y="2626502"/>
              <a:ext cx="2523671" cy="3880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chemeClr val="accent4">
                      <a:lumMod val="75000"/>
                    </a:schemeClr>
                  </a:solidFill>
                </a:rPr>
                <a:t>Dockerfile</a:t>
              </a:r>
            </a:p>
          </p:txBody>
        </p: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ABE8B0C-29F8-4527-69D0-71A547FF5854}"/>
              </a:ext>
            </a:extLst>
          </p:cNvPr>
          <p:cNvCxnSpPr>
            <a:cxnSpLocks/>
            <a:stCxn id="31" idx="1"/>
            <a:endCxn id="77" idx="1"/>
          </p:cNvCxnSpPr>
          <p:nvPr/>
        </p:nvCxnSpPr>
        <p:spPr>
          <a:xfrm rot="10800000" flipH="1" flipV="1">
            <a:off x="2246293" y="1623425"/>
            <a:ext cx="258130" cy="3073016"/>
          </a:xfrm>
          <a:prstGeom prst="bentConnector3">
            <a:avLst>
              <a:gd name="adj1" fmla="val -88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AF36558-A23D-12BD-E6C6-1F7C5291D608}"/>
              </a:ext>
            </a:extLst>
          </p:cNvPr>
          <p:cNvCxnSpPr>
            <a:cxnSpLocks/>
            <a:stCxn id="59" idx="1"/>
            <a:endCxn id="78" idx="1"/>
          </p:cNvCxnSpPr>
          <p:nvPr/>
        </p:nvCxnSpPr>
        <p:spPr>
          <a:xfrm rot="10800000" flipH="1" flipV="1">
            <a:off x="2498103" y="2829972"/>
            <a:ext cx="6319" cy="1310703"/>
          </a:xfrm>
          <a:prstGeom prst="bentConnector3">
            <a:avLst>
              <a:gd name="adj1" fmla="val -3617661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766E99A-1648-80ED-53A2-D5FC859250F9}"/>
              </a:ext>
            </a:extLst>
          </p:cNvPr>
          <p:cNvSpPr txBox="1"/>
          <p:nvPr/>
        </p:nvSpPr>
        <p:spPr>
          <a:xfrm>
            <a:off x="1398299" y="5727600"/>
            <a:ext cx="75135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Example of Artifical Registry URL: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&lt;REGION&gt;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-docker.pkg.dev/</a:t>
            </a:r>
            <a:r>
              <a:rPr lang="en-US" sz="1100" b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&lt;PROJECT-ID&gt;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&lt;REPOSITORY&gt;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&lt;IMAGE:TAG&gt;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asia-east1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-docker.pkg.dev/</a:t>
            </a:r>
            <a:r>
              <a:rPr lang="en-US" sz="1100" b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hohai-sample-cloud-run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translation-backend</a:t>
            </a:r>
            <a:r>
              <a:rPr lang="en-US" sz="11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translation-backend:tag1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C5CB64-C22E-34C8-B068-98FDE88AC962}"/>
              </a:ext>
            </a:extLst>
          </p:cNvPr>
          <p:cNvSpPr/>
          <p:nvPr/>
        </p:nvSpPr>
        <p:spPr>
          <a:xfrm>
            <a:off x="5806910" y="4364987"/>
            <a:ext cx="2271859" cy="662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accent4">
                    <a:lumMod val="75000"/>
                  </a:schemeClr>
                </a:solidFill>
              </a:rPr>
              <a:t>Docker image with tag Artifact Registry URL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05B14CF-C50F-67F5-96A5-A3144396694B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 flipV="1">
            <a:off x="4776282" y="4696440"/>
            <a:ext cx="1030628" cy="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E379A7-A53B-A31E-B134-E4DC45CC80F9}"/>
              </a:ext>
            </a:extLst>
          </p:cNvPr>
          <p:cNvSpPr txBox="1"/>
          <p:nvPr/>
        </p:nvSpPr>
        <p:spPr>
          <a:xfrm>
            <a:off x="4772782" y="4380931"/>
            <a:ext cx="944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docker push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2A5E078-7DE5-265C-E6BF-4BC2EAA33A2C}"/>
              </a:ext>
            </a:extLst>
          </p:cNvPr>
          <p:cNvSpPr/>
          <p:nvPr/>
        </p:nvSpPr>
        <p:spPr>
          <a:xfrm>
            <a:off x="10118169" y="4493464"/>
            <a:ext cx="402336" cy="4059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8B446D0-36EE-67F5-8AEB-2A719CD71DB9}"/>
              </a:ext>
            </a:extLst>
          </p:cNvPr>
          <p:cNvCxnSpPr>
            <a:cxnSpLocks/>
            <a:stCxn id="95" idx="2"/>
            <a:endCxn id="87" idx="3"/>
          </p:cNvCxnSpPr>
          <p:nvPr/>
        </p:nvCxnSpPr>
        <p:spPr>
          <a:xfrm flipH="1">
            <a:off x="8078769" y="4696439"/>
            <a:ext cx="2039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249603-842F-1493-49CD-13862997959F}"/>
              </a:ext>
            </a:extLst>
          </p:cNvPr>
          <p:cNvSpPr/>
          <p:nvPr/>
        </p:nvSpPr>
        <p:spPr>
          <a:xfrm>
            <a:off x="851136" y="3873045"/>
            <a:ext cx="930104" cy="112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Deploy on Cloud Run (using Docker)</a:t>
            </a:r>
            <a:endParaRPr lang="en-US" sz="11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2773B71-7706-1FDF-04E7-61DB917FD370}"/>
              </a:ext>
            </a:extLst>
          </p:cNvPr>
          <p:cNvSpPr txBox="1"/>
          <p:nvPr/>
        </p:nvSpPr>
        <p:spPr>
          <a:xfrm>
            <a:off x="8688837" y="429592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171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F118-98AD-408B-854C-D302DB30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6" y="25310"/>
            <a:ext cx="10515600" cy="405950"/>
          </a:xfrm>
        </p:spPr>
        <p:txBody>
          <a:bodyPr>
            <a:noAutofit/>
          </a:bodyPr>
          <a:lstStyle/>
          <a:p>
            <a:r>
              <a:rPr lang="en-US" sz="3200"/>
              <a:t>Docker Deployment (Frontend - ReactJS)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D69675-29F3-9A58-9D69-C380A7B40DC7}"/>
              </a:ext>
            </a:extLst>
          </p:cNvPr>
          <p:cNvSpPr/>
          <p:nvPr/>
        </p:nvSpPr>
        <p:spPr>
          <a:xfrm>
            <a:off x="1666397" y="956478"/>
            <a:ext cx="1761013" cy="5753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rgbClr val="0070C0"/>
                </a:solidFill>
              </a:rPr>
              <a:t>Artifacts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71AB8A-A387-2BB2-10EE-5B5AFBA89725}"/>
              </a:ext>
            </a:extLst>
          </p:cNvPr>
          <p:cNvSpPr/>
          <p:nvPr/>
        </p:nvSpPr>
        <p:spPr>
          <a:xfrm>
            <a:off x="3556857" y="964681"/>
            <a:ext cx="2016592" cy="57539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rgbClr val="0070C0"/>
                </a:solidFill>
              </a:rPr>
              <a:t>Dockerfile.dev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A7098-6CF6-3246-2FFF-F1F4129A0E45}"/>
              </a:ext>
            </a:extLst>
          </p:cNvPr>
          <p:cNvSpPr txBox="1"/>
          <p:nvPr/>
        </p:nvSpPr>
        <p:spPr>
          <a:xfrm>
            <a:off x="2208963" y="211056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{package.json}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7CFD5D-A34A-BE06-5E94-3FBA5B5E991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28355" y="1827770"/>
            <a:ext cx="0" cy="22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D435D-AFF3-5A3A-ECA2-EF24C7EC511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4528354" y="2430995"/>
            <a:ext cx="1" cy="23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51AC14-5F56-DE14-A810-E75CD53CDF12}"/>
              </a:ext>
            </a:extLst>
          </p:cNvPr>
          <p:cNvSpPr txBox="1"/>
          <p:nvPr/>
        </p:nvSpPr>
        <p:spPr>
          <a:xfrm>
            <a:off x="4526822" y="2419913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RUN npm install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BF0A6-7AD3-2315-D792-7EDE211B1BBE}"/>
              </a:ext>
            </a:extLst>
          </p:cNvPr>
          <p:cNvSpPr txBox="1"/>
          <p:nvPr/>
        </p:nvSpPr>
        <p:spPr>
          <a:xfrm>
            <a:off x="2076354" y="3278202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Source code + assets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C11F45-417F-81D9-8C51-9172DB8F6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222382" y="2241373"/>
            <a:ext cx="562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A8FE1D-0265-9B32-B54D-E7016FFC1FE0}"/>
              </a:ext>
            </a:extLst>
          </p:cNvPr>
          <p:cNvSpPr txBox="1"/>
          <p:nvPr/>
        </p:nvSpPr>
        <p:spPr>
          <a:xfrm>
            <a:off x="3411683" y="1975529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70C0"/>
                </a:solidFill>
              </a:rPr>
              <a:t>COPY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8C0578-F199-84D2-44CB-7FAC5FDB27E1}"/>
              </a:ext>
            </a:extLst>
          </p:cNvPr>
          <p:cNvSpPr txBox="1"/>
          <p:nvPr/>
        </p:nvSpPr>
        <p:spPr>
          <a:xfrm>
            <a:off x="3411683" y="3088579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70C0"/>
                </a:solidFill>
              </a:rPr>
              <a:t>COPY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62EE41-ADA3-566A-002B-A7B6C387AD05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 flipV="1">
            <a:off x="3444036" y="3403288"/>
            <a:ext cx="341068" cy="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F9DF2C-A7CC-C7EA-7376-A1E92C4CF4B9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>
            <a:off x="4528354" y="3047058"/>
            <a:ext cx="0" cy="16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64B0CFF-D8BD-FF86-34C9-A274B3DCCCF0}"/>
              </a:ext>
            </a:extLst>
          </p:cNvPr>
          <p:cNvSpPr txBox="1"/>
          <p:nvPr/>
        </p:nvSpPr>
        <p:spPr>
          <a:xfrm>
            <a:off x="3614570" y="4693437"/>
            <a:ext cx="2042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Container port (exposed) = 5173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24A900-6A27-F70C-119A-C85C30F90D1A}"/>
              </a:ext>
            </a:extLst>
          </p:cNvPr>
          <p:cNvCxnSpPr>
            <a:cxnSpLocks/>
            <a:stCxn id="37" idx="2"/>
            <a:endCxn id="19" idx="0"/>
          </p:cNvCxnSpPr>
          <p:nvPr/>
        </p:nvCxnSpPr>
        <p:spPr>
          <a:xfrm flipH="1">
            <a:off x="4526822" y="3592910"/>
            <a:ext cx="1532" cy="61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6D13952-874A-08C6-44FF-A0FE8ED162FC}"/>
              </a:ext>
            </a:extLst>
          </p:cNvPr>
          <p:cNvSpPr txBox="1"/>
          <p:nvPr/>
        </p:nvSpPr>
        <p:spPr>
          <a:xfrm>
            <a:off x="4561200" y="367718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EXPOSE 5173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295ECE-8841-487F-9E59-94953879AAFD}"/>
              </a:ext>
            </a:extLst>
          </p:cNvPr>
          <p:cNvSpPr/>
          <p:nvPr/>
        </p:nvSpPr>
        <p:spPr>
          <a:xfrm>
            <a:off x="8628325" y="964682"/>
            <a:ext cx="2016592" cy="1561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rgbClr val="0070C0"/>
                </a:solidFill>
              </a:rPr>
              <a:t>Docker container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16308A-2B10-8880-6981-EE2445AB0FE9}"/>
              </a:ext>
            </a:extLst>
          </p:cNvPr>
          <p:cNvSpPr/>
          <p:nvPr/>
        </p:nvSpPr>
        <p:spPr>
          <a:xfrm>
            <a:off x="9064588" y="1228480"/>
            <a:ext cx="1144065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node image + required modules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098CE5-FDA2-67E7-7661-36335FB30409}"/>
              </a:ext>
            </a:extLst>
          </p:cNvPr>
          <p:cNvSpPr/>
          <p:nvPr/>
        </p:nvSpPr>
        <p:spPr>
          <a:xfrm>
            <a:off x="9064587" y="1805184"/>
            <a:ext cx="1144065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Mounted Volumes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5E5A281-9E58-B147-AC66-4717D9A9B8FC}"/>
              </a:ext>
            </a:extLst>
          </p:cNvPr>
          <p:cNvCxnSpPr>
            <a:cxnSpLocks/>
            <a:stCxn id="112" idx="0"/>
            <a:endCxn id="73" idx="1"/>
          </p:cNvCxnSpPr>
          <p:nvPr/>
        </p:nvCxnSpPr>
        <p:spPr>
          <a:xfrm rot="16200000" flipH="1">
            <a:off x="5193086" y="-1689704"/>
            <a:ext cx="789056" cy="6081421"/>
          </a:xfrm>
          <a:prstGeom prst="bentConnector4">
            <a:avLst>
              <a:gd name="adj1" fmla="val -17024"/>
              <a:gd name="adj2" fmla="val 92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8A19E53-513A-8071-BF82-804C0CCDFAB1}"/>
              </a:ext>
            </a:extLst>
          </p:cNvPr>
          <p:cNvSpPr/>
          <p:nvPr/>
        </p:nvSpPr>
        <p:spPr>
          <a:xfrm>
            <a:off x="4565152" y="456137"/>
            <a:ext cx="1191537" cy="29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2">
                    <a:lumMod val="50000"/>
                  </a:schemeClr>
                </a:solidFill>
              </a:rPr>
              <a:t>Volumes mount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4832575-71A5-AEFA-0723-D9953798283D}"/>
              </a:ext>
            </a:extLst>
          </p:cNvPr>
          <p:cNvSpPr/>
          <p:nvPr/>
        </p:nvSpPr>
        <p:spPr>
          <a:xfrm>
            <a:off x="9609878" y="2460777"/>
            <a:ext cx="140936" cy="14317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64FB041-73B1-C387-AC23-A36E8E1876FD}"/>
              </a:ext>
            </a:extLst>
          </p:cNvPr>
          <p:cNvSpPr txBox="1"/>
          <p:nvPr/>
        </p:nvSpPr>
        <p:spPr>
          <a:xfrm>
            <a:off x="9284681" y="2565933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Host port = 3000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2A1C2E-20A9-EC39-D6CB-3E80F45F47CC}"/>
              </a:ext>
            </a:extLst>
          </p:cNvPr>
          <p:cNvSpPr/>
          <p:nvPr/>
        </p:nvSpPr>
        <p:spPr>
          <a:xfrm>
            <a:off x="11623294" y="1568968"/>
            <a:ext cx="353831" cy="3531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0DC35-B0D9-C34C-A7EC-107430F57E8D}"/>
              </a:ext>
            </a:extLst>
          </p:cNvPr>
          <p:cNvSpPr txBox="1"/>
          <p:nvPr/>
        </p:nvSpPr>
        <p:spPr>
          <a:xfrm>
            <a:off x="10608701" y="1879574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http request:3000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49FEF-CFCC-82AF-5F52-89E0952F4FEE}"/>
              </a:ext>
            </a:extLst>
          </p:cNvPr>
          <p:cNvCxnSpPr>
            <a:cxnSpLocks/>
            <a:stCxn id="3" idx="2"/>
            <a:endCxn id="73" idx="3"/>
          </p:cNvCxnSpPr>
          <p:nvPr/>
        </p:nvCxnSpPr>
        <p:spPr>
          <a:xfrm flipH="1">
            <a:off x="10644917" y="1745533"/>
            <a:ext cx="978377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C3D9D1-0EFC-3CA2-71DD-ABDC0DF3FE5F}"/>
              </a:ext>
            </a:extLst>
          </p:cNvPr>
          <p:cNvSpPr txBox="1"/>
          <p:nvPr/>
        </p:nvSpPr>
        <p:spPr>
          <a:xfrm>
            <a:off x="1866507" y="2378281"/>
            <a:ext cx="1577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7030A0"/>
                </a:solidFill>
              </a:rPr>
              <a:t>Dev dependencies</a:t>
            </a:r>
          </a:p>
          <a:p>
            <a:r>
              <a:rPr lang="en-US" sz="1100">
                <a:solidFill>
                  <a:srgbClr val="7030A0"/>
                </a:solidFill>
              </a:rPr>
              <a:t>Vite (dev server)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7030A0"/>
                </a:solidFill>
              </a:rPr>
              <a:t>Dependencies</a:t>
            </a:r>
          </a:p>
          <a:p>
            <a:r>
              <a:rPr lang="en-US" sz="1100">
                <a:solidFill>
                  <a:srgbClr val="7030A0"/>
                </a:solidFill>
              </a:rPr>
              <a:t>(Dev &amp; Production…)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8FE905-04F0-AFEB-A726-D966385F12A2}"/>
              </a:ext>
            </a:extLst>
          </p:cNvPr>
          <p:cNvSpPr txBox="1"/>
          <p:nvPr/>
        </p:nvSpPr>
        <p:spPr>
          <a:xfrm>
            <a:off x="9102919" y="2193891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7030A0"/>
                </a:solidFill>
                <a:highlight>
                  <a:srgbClr val="FFFF00"/>
                </a:highlight>
              </a:rPr>
              <a:t>Vite (dev server)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613A3-A58B-70B1-9E78-E208061CC02D}"/>
              </a:ext>
            </a:extLst>
          </p:cNvPr>
          <p:cNvSpPr/>
          <p:nvPr/>
        </p:nvSpPr>
        <p:spPr>
          <a:xfrm>
            <a:off x="3785105" y="1448525"/>
            <a:ext cx="1486499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node:14-alpine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FBA41B-DB0C-3E1F-2DF0-F51DE7CDA027}"/>
              </a:ext>
            </a:extLst>
          </p:cNvPr>
          <p:cNvSpPr/>
          <p:nvPr/>
        </p:nvSpPr>
        <p:spPr>
          <a:xfrm>
            <a:off x="3785105" y="2051750"/>
            <a:ext cx="1486499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node base 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398B39-97EC-247B-0EDE-E72D787B2E40}"/>
              </a:ext>
            </a:extLst>
          </p:cNvPr>
          <p:cNvSpPr/>
          <p:nvPr/>
        </p:nvSpPr>
        <p:spPr>
          <a:xfrm>
            <a:off x="3785104" y="2667813"/>
            <a:ext cx="1486500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Base Image:required modules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12C21B-7380-CB81-75A5-7E8ECB4E1464}"/>
              </a:ext>
            </a:extLst>
          </p:cNvPr>
          <p:cNvSpPr/>
          <p:nvPr/>
        </p:nvSpPr>
        <p:spPr>
          <a:xfrm>
            <a:off x="3785104" y="3213665"/>
            <a:ext cx="1486500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Base Image: required modules + SC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BA6C7D-526E-B8B7-448C-F58A2E006C20}"/>
              </a:ext>
            </a:extLst>
          </p:cNvPr>
          <p:cNvSpPr/>
          <p:nvPr/>
        </p:nvSpPr>
        <p:spPr>
          <a:xfrm>
            <a:off x="3783572" y="4205532"/>
            <a:ext cx="1486500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Vite Dev Available to Run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20958F-CE70-F7EB-EB8B-B1AA28544E4D}"/>
              </a:ext>
            </a:extLst>
          </p:cNvPr>
          <p:cNvSpPr/>
          <p:nvPr/>
        </p:nvSpPr>
        <p:spPr>
          <a:xfrm>
            <a:off x="4458120" y="4536551"/>
            <a:ext cx="140936" cy="14317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C5CF2E1-6F13-B2E8-4A27-3510C5F82AB6}"/>
              </a:ext>
            </a:extLst>
          </p:cNvPr>
          <p:cNvCxnSpPr>
            <a:cxnSpLocks/>
            <a:stCxn id="72" idx="0"/>
            <a:endCxn id="73" idx="0"/>
          </p:cNvCxnSpPr>
          <p:nvPr/>
        </p:nvCxnSpPr>
        <p:spPr>
          <a:xfrm rot="16200000" flipH="1">
            <a:off x="7100886" y="-1571053"/>
            <a:ext cx="1" cy="507146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C32F9A3-6696-D5EA-E7A1-D17946095FE8}"/>
              </a:ext>
            </a:extLst>
          </p:cNvPr>
          <p:cNvSpPr/>
          <p:nvPr/>
        </p:nvSpPr>
        <p:spPr>
          <a:xfrm>
            <a:off x="5895530" y="971031"/>
            <a:ext cx="2016592" cy="5753946"/>
          </a:xfrm>
          <a:prstGeom prst="rect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rgbClr val="0070C0"/>
                </a:solidFill>
              </a:rPr>
              <a:t>Dockerfile.prod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05093A-DA65-4078-F773-749C4B25A70B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6931270" y="1834120"/>
            <a:ext cx="0" cy="22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5960D1A-62F6-F1DC-01D4-B33DD14AED58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6931269" y="2437345"/>
            <a:ext cx="1" cy="23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11277BE-44AD-510F-C679-AD1A730D2C35}"/>
              </a:ext>
            </a:extLst>
          </p:cNvPr>
          <p:cNvSpPr txBox="1"/>
          <p:nvPr/>
        </p:nvSpPr>
        <p:spPr>
          <a:xfrm>
            <a:off x="6865495" y="2426263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RUN npm install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DD3C329-3921-A76B-49AE-165D75AE4B1D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>
            <a:off x="6931269" y="3053408"/>
            <a:ext cx="0" cy="16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AAB23E6-D72A-7135-70FA-2B4D419B6791}"/>
              </a:ext>
            </a:extLst>
          </p:cNvPr>
          <p:cNvSpPr txBox="1"/>
          <p:nvPr/>
        </p:nvSpPr>
        <p:spPr>
          <a:xfrm>
            <a:off x="5954906" y="6519781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Container port (exposed) = 80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702754-2587-B9A4-E8EF-BCBC8F8242BD}"/>
              </a:ext>
            </a:extLst>
          </p:cNvPr>
          <p:cNvCxnSpPr>
            <a:cxnSpLocks/>
            <a:stCxn id="63" idx="2"/>
            <a:endCxn id="69" idx="0"/>
          </p:cNvCxnSpPr>
          <p:nvPr/>
        </p:nvCxnSpPr>
        <p:spPr>
          <a:xfrm>
            <a:off x="6931269" y="3599260"/>
            <a:ext cx="0" cy="27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BE08C9F-720B-7895-97C9-41B6EA4EB7B3}"/>
              </a:ext>
            </a:extLst>
          </p:cNvPr>
          <p:cNvSpPr txBox="1"/>
          <p:nvPr/>
        </p:nvSpPr>
        <p:spPr>
          <a:xfrm>
            <a:off x="5631824" y="3584857"/>
            <a:ext cx="2467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build (by Vite buid or React Script build)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3A0F36-F2D6-F946-072E-E9EF00B39B56}"/>
              </a:ext>
            </a:extLst>
          </p:cNvPr>
          <p:cNvSpPr/>
          <p:nvPr/>
        </p:nvSpPr>
        <p:spPr>
          <a:xfrm>
            <a:off x="6138572" y="1454875"/>
            <a:ext cx="1585395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node:14-alpine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B9108-F73F-3604-8590-225468003DE6}"/>
              </a:ext>
            </a:extLst>
          </p:cNvPr>
          <p:cNvSpPr/>
          <p:nvPr/>
        </p:nvSpPr>
        <p:spPr>
          <a:xfrm>
            <a:off x="6138572" y="2058100"/>
            <a:ext cx="1585395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Base Image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78806F-5371-03EA-E250-EE0477911AD5}"/>
              </a:ext>
            </a:extLst>
          </p:cNvPr>
          <p:cNvSpPr/>
          <p:nvPr/>
        </p:nvSpPr>
        <p:spPr>
          <a:xfrm>
            <a:off x="6138571" y="2674163"/>
            <a:ext cx="1585396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Base Image: required modules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63CA4F-8AE5-0B67-9498-52CF30588C4F}"/>
              </a:ext>
            </a:extLst>
          </p:cNvPr>
          <p:cNvSpPr/>
          <p:nvPr/>
        </p:nvSpPr>
        <p:spPr>
          <a:xfrm>
            <a:off x="6138571" y="3220015"/>
            <a:ext cx="1585396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Base Image: required modules + SC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45B19B1-3243-A9A2-9626-5B8B03DE93E8}"/>
              </a:ext>
            </a:extLst>
          </p:cNvPr>
          <p:cNvSpPr/>
          <p:nvPr/>
        </p:nvSpPr>
        <p:spPr>
          <a:xfrm>
            <a:off x="6138571" y="3872471"/>
            <a:ext cx="1585396" cy="379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Base Image: built source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95319AB-2CE3-3F2A-3FBA-FB99C571A7EF}"/>
              </a:ext>
            </a:extLst>
          </p:cNvPr>
          <p:cNvSpPr/>
          <p:nvPr/>
        </p:nvSpPr>
        <p:spPr>
          <a:xfrm>
            <a:off x="6147414" y="4529725"/>
            <a:ext cx="1585396" cy="3792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nginx-alpine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44FBE-E713-D0C0-FFD9-362BEE39CE88}"/>
              </a:ext>
            </a:extLst>
          </p:cNvPr>
          <p:cNvSpPr txBox="1"/>
          <p:nvPr/>
        </p:nvSpPr>
        <p:spPr>
          <a:xfrm>
            <a:off x="4544439" y="3919753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CMD (Vite Dev)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8913C9-967C-183D-9563-B4ED4F59251F}"/>
              </a:ext>
            </a:extLst>
          </p:cNvPr>
          <p:cNvSpPr/>
          <p:nvPr/>
        </p:nvSpPr>
        <p:spPr>
          <a:xfrm>
            <a:off x="6147414" y="5051171"/>
            <a:ext cx="1585396" cy="3505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Server image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77A625-80C8-CD8D-EB63-750DF2078FA2}"/>
              </a:ext>
            </a:extLst>
          </p:cNvPr>
          <p:cNvCxnSpPr>
            <a:cxnSpLocks/>
            <a:stCxn id="77" idx="2"/>
            <a:endCxn id="27" idx="0"/>
          </p:cNvCxnSpPr>
          <p:nvPr/>
        </p:nvCxnSpPr>
        <p:spPr>
          <a:xfrm>
            <a:off x="6940112" y="4908970"/>
            <a:ext cx="0" cy="1422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3A24434-46DA-69BE-DB01-7B605626E197}"/>
              </a:ext>
            </a:extLst>
          </p:cNvPr>
          <p:cNvSpPr/>
          <p:nvPr/>
        </p:nvSpPr>
        <p:spPr>
          <a:xfrm>
            <a:off x="6147414" y="5542747"/>
            <a:ext cx="1585396" cy="3505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Server image: build source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E1B2EE-0965-1BA8-9E19-BDE000743A7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6940112" y="5401744"/>
            <a:ext cx="0" cy="1410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5034D48-B25B-6793-2A89-E781A7E1407C}"/>
              </a:ext>
            </a:extLst>
          </p:cNvPr>
          <p:cNvCxnSpPr>
            <a:stCxn id="69" idx="3"/>
            <a:endCxn id="31" idx="3"/>
          </p:cNvCxnSpPr>
          <p:nvPr/>
        </p:nvCxnSpPr>
        <p:spPr>
          <a:xfrm>
            <a:off x="7723967" y="4062094"/>
            <a:ext cx="8843" cy="1655940"/>
          </a:xfrm>
          <a:prstGeom prst="bentConnector3">
            <a:avLst>
              <a:gd name="adj1" fmla="val 268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F59382A-F841-C804-6AA3-E34CE5DF975B}"/>
              </a:ext>
            </a:extLst>
          </p:cNvPr>
          <p:cNvSpPr txBox="1"/>
          <p:nvPr/>
        </p:nvSpPr>
        <p:spPr>
          <a:xfrm>
            <a:off x="7723967" y="4268115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COPY –from…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D8B621-E6E5-FBD0-CD67-AC21D10AADF0}"/>
              </a:ext>
            </a:extLst>
          </p:cNvPr>
          <p:cNvSpPr txBox="1"/>
          <p:nvPr/>
        </p:nvSpPr>
        <p:spPr>
          <a:xfrm>
            <a:off x="2208963" y="617476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2">
                    <a:lumMod val="75000"/>
                  </a:schemeClr>
                </a:solidFill>
              </a:rPr>
              <a:t>nginx.conf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8352E-CB77-E9A2-4F47-A779AE8A74C5}"/>
              </a:ext>
            </a:extLst>
          </p:cNvPr>
          <p:cNvSpPr/>
          <p:nvPr/>
        </p:nvSpPr>
        <p:spPr>
          <a:xfrm>
            <a:off x="6147414" y="6133381"/>
            <a:ext cx="1585396" cy="3505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nginx server available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3A9A1-32E9-C4CF-45E6-5C0106436B92}"/>
              </a:ext>
            </a:extLst>
          </p:cNvPr>
          <p:cNvCxnSpPr>
            <a:cxnSpLocks/>
            <a:stCxn id="50" idx="3"/>
            <a:endCxn id="11" idx="1"/>
          </p:cNvCxnSpPr>
          <p:nvPr/>
        </p:nvCxnSpPr>
        <p:spPr>
          <a:xfrm>
            <a:off x="2985138" y="6305573"/>
            <a:ext cx="3162276" cy="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6254C3-C951-4B23-3221-31D1E20CE9C5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6940112" y="5893320"/>
            <a:ext cx="0" cy="24006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115D0C6-86FF-2945-5833-E13CCFCD2208}"/>
              </a:ext>
            </a:extLst>
          </p:cNvPr>
          <p:cNvSpPr txBox="1"/>
          <p:nvPr/>
        </p:nvSpPr>
        <p:spPr>
          <a:xfrm>
            <a:off x="6107181" y="5882545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EXPOSE 80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FA083F-2DF7-EC4A-81FF-1C92DDDAC99B}"/>
              </a:ext>
            </a:extLst>
          </p:cNvPr>
          <p:cNvSpPr txBox="1"/>
          <p:nvPr/>
        </p:nvSpPr>
        <p:spPr>
          <a:xfrm>
            <a:off x="7057258" y="5882545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CMD nginx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4C871F-11F3-4C1B-C28B-2D6AFAE6178A}"/>
              </a:ext>
            </a:extLst>
          </p:cNvPr>
          <p:cNvSpPr/>
          <p:nvPr/>
        </p:nvSpPr>
        <p:spPr>
          <a:xfrm>
            <a:off x="8628323" y="3118369"/>
            <a:ext cx="2016592" cy="1133347"/>
          </a:xfrm>
          <a:prstGeom prst="rect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>
                <a:solidFill>
                  <a:srgbClr val="0070C0"/>
                </a:solidFill>
              </a:rPr>
              <a:t>Docker container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EE713A-BA90-1A27-0B56-9A473363B7B8}"/>
              </a:ext>
            </a:extLst>
          </p:cNvPr>
          <p:cNvSpPr/>
          <p:nvPr/>
        </p:nvSpPr>
        <p:spPr>
          <a:xfrm>
            <a:off x="8976611" y="3477946"/>
            <a:ext cx="1407470" cy="4418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nginx server: built app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32C78DC-5966-512C-B7F4-5F4DE4838529}"/>
              </a:ext>
            </a:extLst>
          </p:cNvPr>
          <p:cNvSpPr/>
          <p:nvPr/>
        </p:nvSpPr>
        <p:spPr>
          <a:xfrm>
            <a:off x="9598471" y="4180128"/>
            <a:ext cx="140936" cy="143176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BDAF776-B7FB-95D3-5554-109D75DE8860}"/>
              </a:ext>
            </a:extLst>
          </p:cNvPr>
          <p:cNvSpPr/>
          <p:nvPr/>
        </p:nvSpPr>
        <p:spPr>
          <a:xfrm>
            <a:off x="6870228" y="6444734"/>
            <a:ext cx="140936" cy="143176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84CE8942-3EF1-35E1-CD46-1F34615102E3}"/>
              </a:ext>
            </a:extLst>
          </p:cNvPr>
          <p:cNvCxnSpPr>
            <a:cxnSpLocks/>
            <a:stCxn id="74" idx="2"/>
            <a:endCxn id="66" idx="0"/>
          </p:cNvCxnSpPr>
          <p:nvPr/>
        </p:nvCxnSpPr>
        <p:spPr>
          <a:xfrm rot="5400000" flipH="1" flipV="1">
            <a:off x="6456854" y="3601626"/>
            <a:ext cx="3663022" cy="2696507"/>
          </a:xfrm>
          <a:prstGeom prst="bentConnector5">
            <a:avLst>
              <a:gd name="adj1" fmla="val -579"/>
              <a:gd name="adj2" fmla="val 49572"/>
              <a:gd name="adj3" fmla="val 106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CA160F4-6BD6-B3F9-C6BD-88F6B9363BAB}"/>
              </a:ext>
            </a:extLst>
          </p:cNvPr>
          <p:cNvSpPr txBox="1"/>
          <p:nvPr/>
        </p:nvSpPr>
        <p:spPr>
          <a:xfrm>
            <a:off x="9102919" y="4398920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Host port = 8080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DF0A8A5-D965-F1B1-C466-4DA09C62DDC1}"/>
              </a:ext>
            </a:extLst>
          </p:cNvPr>
          <p:cNvSpPr/>
          <p:nvPr/>
        </p:nvSpPr>
        <p:spPr>
          <a:xfrm>
            <a:off x="11623293" y="3510042"/>
            <a:ext cx="353831" cy="3531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7F7BFE-FA58-98AF-5011-F63D36090591}"/>
              </a:ext>
            </a:extLst>
          </p:cNvPr>
          <p:cNvCxnSpPr>
            <a:cxnSpLocks/>
            <a:stCxn id="95" idx="2"/>
            <a:endCxn id="66" idx="3"/>
          </p:cNvCxnSpPr>
          <p:nvPr/>
        </p:nvCxnSpPr>
        <p:spPr>
          <a:xfrm flipH="1" flipV="1">
            <a:off x="10644915" y="3685043"/>
            <a:ext cx="978378" cy="15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63E5858-25DF-048A-86DF-A35E56582846}"/>
              </a:ext>
            </a:extLst>
          </p:cNvPr>
          <p:cNvSpPr txBox="1"/>
          <p:nvPr/>
        </p:nvSpPr>
        <p:spPr>
          <a:xfrm>
            <a:off x="10636982" y="3812274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http request:8080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4953DA-EB81-E26C-3D7F-630EF98F9642}"/>
              </a:ext>
            </a:extLst>
          </p:cNvPr>
          <p:cNvSpPr/>
          <p:nvPr/>
        </p:nvSpPr>
        <p:spPr>
          <a:xfrm>
            <a:off x="8095137" y="5307432"/>
            <a:ext cx="1334614" cy="295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accent2">
                    <a:lumMod val="50000"/>
                  </a:schemeClr>
                </a:solidFill>
              </a:rPr>
              <a:t>Dev docker-compose</a:t>
            </a:r>
          </a:p>
        </p:txBody>
      </p:sp>
    </p:spTree>
    <p:extLst>
      <p:ext uri="{BB962C8B-B14F-4D97-AF65-F5344CB8AC3E}">
        <p14:creationId xmlns:p14="http://schemas.microsoft.com/office/powerpoint/2010/main" val="98041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B5C3-AC7F-879C-3175-757027F6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304801"/>
            <a:ext cx="10515600" cy="762000"/>
          </a:xfrm>
        </p:spPr>
        <p:txBody>
          <a:bodyPr>
            <a:normAutofit fontScale="90000"/>
          </a:bodyPr>
          <a:lstStyle/>
          <a:p>
            <a:r>
              <a:rPr lang="en-US" sz="3600"/>
              <a:t>Asynchronous Javascript</a:t>
            </a:r>
            <a:br>
              <a:rPr lang="en-US" sz="3600"/>
            </a:br>
            <a:r>
              <a:rPr lang="en-US" sz="2700"/>
              <a:t>Promise</a:t>
            </a:r>
            <a:endParaRPr lang="en-US" sz="360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2E4ABB7-3BCF-B070-267F-762FB4113AA1}"/>
              </a:ext>
            </a:extLst>
          </p:cNvPr>
          <p:cNvGrpSpPr/>
          <p:nvPr/>
        </p:nvGrpSpPr>
        <p:grpSpPr>
          <a:xfrm>
            <a:off x="388257" y="1802069"/>
            <a:ext cx="4845594" cy="4565354"/>
            <a:chOff x="1250406" y="1627901"/>
            <a:chExt cx="4845594" cy="45653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E269DE-3957-7124-AA1F-FE7D14A124EC}"/>
                </a:ext>
              </a:extLst>
            </p:cNvPr>
            <p:cNvSpPr/>
            <p:nvPr/>
          </p:nvSpPr>
          <p:spPr>
            <a:xfrm>
              <a:off x="1566333" y="3547533"/>
              <a:ext cx="4191000" cy="20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sz="1600">
                  <a:solidFill>
                    <a:schemeClr val="accent1">
                      <a:lumMod val="75000"/>
                    </a:schemeClr>
                  </a:solidFill>
                </a:rPr>
                <a:t>Promise object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639BF2-D0CD-3A2F-EC38-CC2E9FCC3BE7}"/>
                </a:ext>
              </a:extLst>
            </p:cNvPr>
            <p:cNvSpPr/>
            <p:nvPr/>
          </p:nvSpPr>
          <p:spPr>
            <a:xfrm>
              <a:off x="1810223" y="4117266"/>
              <a:ext cx="3736264" cy="53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Long time process</a:t>
              </a:r>
            </a:p>
            <a:p>
              <a:pPr algn="ctr"/>
              <a:r>
                <a:rPr lang="en-US" sz="1400"/>
                <a:t>(API request, computation….)</a:t>
              </a:r>
              <a:endParaRPr lang="en-US" sz="16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1CC096-62B0-2BB2-C83B-EBE6652F9B8E}"/>
                </a:ext>
              </a:extLst>
            </p:cNvPr>
            <p:cNvSpPr/>
            <p:nvPr/>
          </p:nvSpPr>
          <p:spPr>
            <a:xfrm>
              <a:off x="1810223" y="4783666"/>
              <a:ext cx="1855843" cy="53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Success/Normal case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4087F0-72A5-69F2-3662-AE8BBDD3080C}"/>
                </a:ext>
              </a:extLst>
            </p:cNvPr>
            <p:cNvSpPr/>
            <p:nvPr/>
          </p:nvSpPr>
          <p:spPr>
            <a:xfrm>
              <a:off x="3766844" y="4783666"/>
              <a:ext cx="1779643" cy="539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Exception/Error</a:t>
              </a:r>
            </a:p>
            <a:p>
              <a:pPr algn="ctr"/>
              <a:r>
                <a:rPr lang="en-US" sz="1600"/>
                <a:t>case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C6908E-CC7C-2506-4661-3C41C41DDF74}"/>
                </a:ext>
              </a:extLst>
            </p:cNvPr>
            <p:cNvSpPr/>
            <p:nvPr/>
          </p:nvSpPr>
          <p:spPr>
            <a:xfrm>
              <a:off x="1810222" y="3194399"/>
              <a:ext cx="1728843" cy="5393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funcResolve callback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8A4A81-387C-17B7-D8F0-048AEBF85DB9}"/>
                </a:ext>
              </a:extLst>
            </p:cNvPr>
            <p:cNvSpPr/>
            <p:nvPr/>
          </p:nvSpPr>
          <p:spPr>
            <a:xfrm>
              <a:off x="3766844" y="3194399"/>
              <a:ext cx="1728843" cy="5393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funcReject callback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9D3052F-FE77-067E-487A-D2A54E1C9297}"/>
                </a:ext>
              </a:extLst>
            </p:cNvPr>
            <p:cNvCxnSpPr>
              <a:stCxn id="23" idx="2"/>
              <a:endCxn id="28" idx="1"/>
            </p:cNvCxnSpPr>
            <p:nvPr/>
          </p:nvCxnSpPr>
          <p:spPr>
            <a:xfrm rot="5400000" flipH="1">
              <a:off x="1344700" y="3929622"/>
              <a:ext cx="1858967" cy="927923"/>
            </a:xfrm>
            <a:prstGeom prst="bentConnector4">
              <a:avLst>
                <a:gd name="adj1" fmla="val -22772"/>
                <a:gd name="adj2" fmla="val 151096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08C209EF-F1D3-8C80-2FB6-E8C3E5C54044}"/>
                </a:ext>
              </a:extLst>
            </p:cNvPr>
            <p:cNvCxnSpPr>
              <a:cxnSpLocks/>
              <a:stCxn id="27" idx="2"/>
              <a:endCxn id="29" idx="3"/>
            </p:cNvCxnSpPr>
            <p:nvPr/>
          </p:nvCxnSpPr>
          <p:spPr>
            <a:xfrm rot="5400000" flipH="1" flipV="1">
              <a:off x="4146692" y="3974072"/>
              <a:ext cx="1858967" cy="839021"/>
            </a:xfrm>
            <a:prstGeom prst="bentConnector4">
              <a:avLst>
                <a:gd name="adj1" fmla="val -23228"/>
                <a:gd name="adj2" fmla="val 153483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0FEC01-1035-C5C5-068E-C2CAE1F44549}"/>
                </a:ext>
              </a:extLst>
            </p:cNvPr>
            <p:cNvSpPr txBox="1"/>
            <p:nvPr/>
          </p:nvSpPr>
          <p:spPr>
            <a:xfrm>
              <a:off x="4478762" y="5854701"/>
              <a:ext cx="161723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/>
                <a:t>funcReject(error)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987006-449F-F0D9-2EFA-3EEF013E2656}"/>
                </a:ext>
              </a:extLst>
            </p:cNvPr>
            <p:cNvSpPr txBox="1"/>
            <p:nvPr/>
          </p:nvSpPr>
          <p:spPr>
            <a:xfrm>
              <a:off x="1250406" y="5854701"/>
              <a:ext cx="17105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/>
                <a:t>funcResolve(data)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B472948-1FC4-B7AE-203D-3E54AF516493}"/>
                </a:ext>
              </a:extLst>
            </p:cNvPr>
            <p:cNvSpPr/>
            <p:nvPr/>
          </p:nvSpPr>
          <p:spPr>
            <a:xfrm>
              <a:off x="2543411" y="3036449"/>
              <a:ext cx="270934" cy="2743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F75D19-4C4E-AF01-6F1C-493D3923DE91}"/>
                </a:ext>
              </a:extLst>
            </p:cNvPr>
            <p:cNvSpPr/>
            <p:nvPr/>
          </p:nvSpPr>
          <p:spPr>
            <a:xfrm>
              <a:off x="4495798" y="2998045"/>
              <a:ext cx="270934" cy="27432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A3D747-64EB-E57E-65BC-1D3D0F983EEF}"/>
                </a:ext>
              </a:extLst>
            </p:cNvPr>
            <p:cNvSpPr/>
            <p:nvPr/>
          </p:nvSpPr>
          <p:spPr>
            <a:xfrm>
              <a:off x="1736340" y="1635468"/>
              <a:ext cx="1876604" cy="5393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handle_</a:t>
              </a:r>
              <a:r>
                <a:rPr lang="en-US" sz="1400">
                  <a:solidFill>
                    <a:srgbClr val="FFFF00"/>
                  </a:solidFill>
                </a:rPr>
                <a:t>fulfilled</a:t>
              </a:r>
              <a:r>
                <a:rPr lang="en-US" sz="1400"/>
                <a:t>_case (data)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42A92EC-72BF-6CEE-DAB9-64B38808413F}"/>
                </a:ext>
              </a:extLst>
            </p:cNvPr>
            <p:cNvCxnSpPr>
              <a:cxnSpLocks/>
              <a:stCxn id="51" idx="0"/>
              <a:endCxn id="57" idx="2"/>
            </p:cNvCxnSpPr>
            <p:nvPr/>
          </p:nvCxnSpPr>
          <p:spPr>
            <a:xfrm flipH="1" flipV="1">
              <a:off x="2674642" y="2174867"/>
              <a:ext cx="4236" cy="861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AC19798-0657-CA0A-CB1E-B4884F04C834}"/>
                </a:ext>
              </a:extLst>
            </p:cNvPr>
            <p:cNvSpPr txBox="1"/>
            <p:nvPr/>
          </p:nvSpPr>
          <p:spPr>
            <a:xfrm>
              <a:off x="2024486" y="2431334"/>
              <a:ext cx="13003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.then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37068B-9780-62A7-7785-758DA9337836}"/>
                </a:ext>
              </a:extLst>
            </p:cNvPr>
            <p:cNvSpPr/>
            <p:nvPr/>
          </p:nvSpPr>
          <p:spPr>
            <a:xfrm>
              <a:off x="3720690" y="1627901"/>
              <a:ext cx="1817331" cy="5393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handle_</a:t>
              </a:r>
              <a:r>
                <a:rPr lang="en-US" sz="1400">
                  <a:solidFill>
                    <a:srgbClr val="FFFF00"/>
                  </a:solidFill>
                </a:rPr>
                <a:t>rejected</a:t>
              </a:r>
              <a:r>
                <a:rPr lang="en-US" sz="1400"/>
                <a:t>_case (data)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8AAC526-C2A4-9857-D106-2AD413DCE153}"/>
                </a:ext>
              </a:extLst>
            </p:cNvPr>
            <p:cNvCxnSpPr>
              <a:cxnSpLocks/>
              <a:stCxn id="54" idx="0"/>
              <a:endCxn id="68" idx="2"/>
            </p:cNvCxnSpPr>
            <p:nvPr/>
          </p:nvCxnSpPr>
          <p:spPr>
            <a:xfrm flipH="1" flipV="1">
              <a:off x="4629356" y="2167300"/>
              <a:ext cx="1909" cy="83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A2A820-8404-F2C7-F989-EC2113FC590C}"/>
                </a:ext>
              </a:extLst>
            </p:cNvPr>
            <p:cNvSpPr txBox="1"/>
            <p:nvPr/>
          </p:nvSpPr>
          <p:spPr>
            <a:xfrm>
              <a:off x="4006509" y="2431334"/>
              <a:ext cx="130031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.catch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6010E17-8BAF-FE20-0F3D-064BC7A56E8F}"/>
              </a:ext>
            </a:extLst>
          </p:cNvPr>
          <p:cNvSpPr txBox="1"/>
          <p:nvPr/>
        </p:nvSpPr>
        <p:spPr>
          <a:xfrm>
            <a:off x="5552599" y="1802069"/>
            <a:ext cx="64590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alarm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(person, delay) {</a:t>
            </a:r>
          </a:p>
          <a:p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((resolve, reject) </a:t>
            </a:r>
            <a:r>
              <a:rPr lang="en-US" sz="14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(delay </a:t>
            </a:r>
            <a:r>
              <a:rPr lang="en-US" sz="14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"Alarm delay must not be negative"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4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`Wake up, </a:t>
            </a:r>
            <a:r>
              <a:rPr lang="en-US" sz="1400" b="0">
                <a:solidFill>
                  <a:srgbClr val="CA1243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400" b="0">
                <a:solidFill>
                  <a:srgbClr val="CA124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}, delay);</a:t>
            </a:r>
          </a:p>
          <a:p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alarm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(name.</a:t>
            </a:r>
            <a:r>
              <a:rPr lang="en-US" sz="14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delay.</a:t>
            </a:r>
            <a:r>
              <a:rPr lang="en-US" sz="14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4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((message) </a:t>
            </a:r>
            <a:r>
              <a:rPr lang="en-US" sz="14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(output.</a:t>
            </a:r>
            <a:r>
              <a:rPr lang="en-US" sz="14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message))</a:t>
            </a:r>
          </a:p>
          <a:p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400" b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((error) </a:t>
            </a:r>
            <a:r>
              <a:rPr lang="en-US" sz="1400" b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(output.</a:t>
            </a:r>
            <a:r>
              <a:rPr lang="en-US" sz="1400" b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`Couldn't set alarm: </a:t>
            </a:r>
            <a:r>
              <a:rPr lang="en-US" sz="1400" b="0">
                <a:solidFill>
                  <a:srgbClr val="CA1243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>
                <a:solidFill>
                  <a:srgbClr val="CA124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5951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595</Words>
  <Application>Microsoft Office PowerPoint</Application>
  <PresentationFormat>Widescreen</PresentationFormat>
  <Paragraphs>144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Consolas</vt:lpstr>
      <vt:lpstr>Office Theme</vt:lpstr>
      <vt:lpstr>Swiss-knife Introduction</vt:lpstr>
      <vt:lpstr>Overview Architecture</vt:lpstr>
      <vt:lpstr>Deployment (Backend - Python)</vt:lpstr>
      <vt:lpstr>Docker Deployment (Frontend - ReactJS)</vt:lpstr>
      <vt:lpstr>Asynchronous Javascript Promise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Swiss-knife Introduction</dc:title>
  <dc:creator>Hai Ho Trong</dc:creator>
  <cp:lastModifiedBy>Hai Ho Trong</cp:lastModifiedBy>
  <cp:revision>46</cp:revision>
  <dcterms:created xsi:type="dcterms:W3CDTF">2023-11-30T07:42:20Z</dcterms:created>
  <dcterms:modified xsi:type="dcterms:W3CDTF">2023-12-01T15:02:47Z</dcterms:modified>
</cp:coreProperties>
</file>