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Setup_and_install_prerequisites_Jetson_TX2.tx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098F-6219-43DA-9A76-54AF2F0AC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ROS</a:t>
            </a:r>
          </a:p>
        </p:txBody>
      </p:sp>
    </p:spTree>
    <p:extLst>
      <p:ext uri="{BB962C8B-B14F-4D97-AF65-F5344CB8AC3E}">
        <p14:creationId xmlns:p14="http://schemas.microsoft.com/office/powerpoint/2010/main" val="267946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024A-1E46-4CE7-9E3F-B055D1A5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computation graph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2450-F738-4C85-8D3A-902FB1D4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computation in ROS is done using a network of a process called </a:t>
            </a:r>
            <a:r>
              <a:rPr lang="en-US" b="1" dirty="0"/>
              <a:t>ROS nodes</a:t>
            </a:r>
            <a:r>
              <a:rPr lang="en-US" dirty="0"/>
              <a:t>.</a:t>
            </a:r>
          </a:p>
          <a:p>
            <a:r>
              <a:rPr lang="en-US" dirty="0"/>
              <a:t>This computation network is called computation graph</a:t>
            </a:r>
          </a:p>
        </p:txBody>
      </p:sp>
    </p:spTree>
    <p:extLst>
      <p:ext uri="{BB962C8B-B14F-4D97-AF65-F5344CB8AC3E}">
        <p14:creationId xmlns:p14="http://schemas.microsoft.com/office/powerpoint/2010/main" val="112780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D81F-E73A-4411-AEED-F30E5AC4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concepts in Ros computation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E9A0-4938-40A0-A5CD-6884EF70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0971"/>
            <a:ext cx="7729728" cy="36721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Nodes: </a:t>
            </a:r>
            <a:r>
              <a:rPr lang="en-US" dirty="0"/>
              <a:t>the process that performs the computation, written using ROS client libraries. Each node is a simple functionality/process that contributes to the final work</a:t>
            </a:r>
          </a:p>
          <a:p>
            <a:r>
              <a:rPr lang="en-US" b="1" dirty="0"/>
              <a:t>Master: </a:t>
            </a:r>
            <a:r>
              <a:rPr lang="en-US" dirty="0"/>
              <a:t>provides the name registration and look up for all other nodes.</a:t>
            </a:r>
          </a:p>
          <a:p>
            <a:r>
              <a:rPr lang="en-US" b="1" dirty="0"/>
              <a:t>Parameter server: </a:t>
            </a:r>
            <a:r>
              <a:rPr lang="en-US" dirty="0"/>
              <a:t>part of the master that allows data to be stored in a central location. All nodes can access and modify this</a:t>
            </a:r>
          </a:p>
          <a:p>
            <a:r>
              <a:rPr lang="en-US" b="1" dirty="0"/>
              <a:t>Messages: </a:t>
            </a:r>
            <a:r>
              <a:rPr lang="en-US" dirty="0"/>
              <a:t>nodes communicate with each other using messages, which are data structures. These messages are stored in .msg files</a:t>
            </a:r>
          </a:p>
          <a:p>
            <a:r>
              <a:rPr lang="en-US" b="1" dirty="0"/>
              <a:t>Topics: </a:t>
            </a:r>
            <a:r>
              <a:rPr lang="en-US" dirty="0"/>
              <a:t>messages are transported through named bus called topics. </a:t>
            </a:r>
          </a:p>
          <a:p>
            <a:r>
              <a:rPr lang="en-US" b="1" dirty="0"/>
              <a:t>Service: </a:t>
            </a:r>
            <a:r>
              <a:rPr lang="en-US" dirty="0"/>
              <a:t>in some cases, the communication through simple </a:t>
            </a:r>
            <a:r>
              <a:rPr lang="en-US" b="1" dirty="0"/>
              <a:t>messages</a:t>
            </a:r>
            <a:r>
              <a:rPr lang="en-US" dirty="0"/>
              <a:t> is not enough. Service (stored in .</a:t>
            </a:r>
            <a:r>
              <a:rPr lang="en-US" dirty="0" err="1"/>
              <a:t>srv</a:t>
            </a:r>
            <a:r>
              <a:rPr lang="en-US" dirty="0"/>
              <a:t> files) is a fast request/respond type of interaction</a:t>
            </a:r>
          </a:p>
          <a:p>
            <a:r>
              <a:rPr lang="en-US" b="1" dirty="0"/>
              <a:t>Logging: </a:t>
            </a:r>
            <a:r>
              <a:rPr lang="en-US" dirty="0"/>
              <a:t>In case we need to store data, ROS provides a logging system through </a:t>
            </a:r>
            <a:r>
              <a:rPr lang="en-US" dirty="0" err="1"/>
              <a:t>Bagfiles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620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9897-FF79-4A8B-9366-A67AE0FD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337074"/>
          </a:xfrm>
        </p:spPr>
        <p:txBody>
          <a:bodyPr/>
          <a:lstStyle/>
          <a:p>
            <a:r>
              <a:rPr lang="en-US" dirty="0"/>
              <a:t>Ros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13B5-213B-4917-B834-C3BDFC12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ROS nodes are processes that perform computation using ROS client libraries (</a:t>
            </a:r>
            <a:r>
              <a:rPr lang="en-US" dirty="0" err="1"/>
              <a:t>roscpp</a:t>
            </a:r>
            <a:r>
              <a:rPr lang="en-US" dirty="0"/>
              <a:t>, </a:t>
            </a:r>
            <a:r>
              <a:rPr lang="en-US" dirty="0" err="1"/>
              <a:t>rospy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Nodes</a:t>
            </a:r>
            <a:r>
              <a:rPr lang="en-US" dirty="0"/>
              <a:t> communicate with each other using ROS </a:t>
            </a:r>
            <a:r>
              <a:rPr lang="en-US" b="1" dirty="0"/>
              <a:t>Topic, Services </a:t>
            </a:r>
            <a:r>
              <a:rPr lang="en-US" dirty="0"/>
              <a:t>and </a:t>
            </a:r>
            <a:r>
              <a:rPr lang="en-US" b="1" dirty="0"/>
              <a:t>Parameters.</a:t>
            </a:r>
          </a:p>
          <a:p>
            <a:r>
              <a:rPr lang="en-US" dirty="0"/>
              <a:t>A package can contain many nodes, each handles a computation/functionality</a:t>
            </a:r>
          </a:p>
          <a:p>
            <a:r>
              <a:rPr lang="en-US" dirty="0"/>
              <a:t>Each node has a unique name that identifies themselves</a:t>
            </a:r>
            <a:r>
              <a:rPr lang="en-US" b="1" dirty="0"/>
              <a:t> </a:t>
            </a:r>
            <a:r>
              <a:rPr lang="en-US" dirty="0"/>
              <a:t>and their function in the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949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B16D-D30D-4AB5-AFD2-7E3C3527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Ros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1475-1761-42AE-BF04-C47297F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344319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ROS </a:t>
            </a:r>
            <a:r>
              <a:rPr lang="en-US" b="1" dirty="0"/>
              <a:t>messages </a:t>
            </a:r>
            <a:r>
              <a:rPr lang="en-US" dirty="0"/>
              <a:t>is how </a:t>
            </a:r>
            <a:r>
              <a:rPr lang="en-US" b="1" dirty="0"/>
              <a:t>nodes </a:t>
            </a:r>
            <a:r>
              <a:rPr lang="en-US" dirty="0"/>
              <a:t>communicate with each other</a:t>
            </a:r>
          </a:p>
          <a:p>
            <a:pPr>
              <a:lnSpc>
                <a:spcPct val="90000"/>
              </a:lnSpc>
            </a:pPr>
            <a:r>
              <a:rPr lang="en-US" dirty="0"/>
              <a:t>ROS </a:t>
            </a:r>
            <a:r>
              <a:rPr lang="en-US" b="1" dirty="0"/>
              <a:t>messages</a:t>
            </a:r>
            <a:r>
              <a:rPr lang="en-US" dirty="0"/>
              <a:t> are a simple data structure containing field types (primitive datatypes and  arrays of primitive datatypes)</a:t>
            </a:r>
          </a:p>
          <a:p>
            <a:pPr>
              <a:lnSpc>
                <a:spcPct val="90000"/>
              </a:lnSpc>
            </a:pPr>
            <a:r>
              <a:rPr lang="en-US" dirty="0"/>
              <a:t>Communication using ROS </a:t>
            </a:r>
            <a:r>
              <a:rPr lang="en-US" b="1" dirty="0"/>
              <a:t>message</a:t>
            </a:r>
            <a:r>
              <a:rPr lang="en-US" dirty="0"/>
              <a:t> is unidirectional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node </a:t>
            </a:r>
            <a:r>
              <a:rPr lang="en-US" dirty="0"/>
              <a:t>sending the </a:t>
            </a:r>
            <a:r>
              <a:rPr lang="en-US" b="1" dirty="0"/>
              <a:t>message</a:t>
            </a:r>
            <a:r>
              <a:rPr lang="en-US" dirty="0"/>
              <a:t> is called </a:t>
            </a:r>
            <a:r>
              <a:rPr lang="en-US" u="sng" dirty="0"/>
              <a:t>publisher</a:t>
            </a:r>
            <a:endParaRPr lang="en-US" b="1" u="sng" dirty="0"/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node </a:t>
            </a:r>
            <a:r>
              <a:rPr lang="en-US" dirty="0"/>
              <a:t>receiving the </a:t>
            </a:r>
            <a:r>
              <a:rPr lang="en-US" b="1" dirty="0"/>
              <a:t>message</a:t>
            </a:r>
            <a:r>
              <a:rPr lang="en-US" dirty="0"/>
              <a:t> is called </a:t>
            </a:r>
            <a:r>
              <a:rPr lang="en-US" u="sng" dirty="0"/>
              <a:t>subscriber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ROS </a:t>
            </a:r>
            <a:r>
              <a:rPr lang="en-US" b="1" dirty="0"/>
              <a:t>messages</a:t>
            </a:r>
            <a:r>
              <a:rPr lang="en-US" dirty="0"/>
              <a:t> are stored in .msg files, which are gathered in the msg folder of a ROS package</a:t>
            </a:r>
          </a:p>
          <a:p>
            <a:pPr>
              <a:lnSpc>
                <a:spcPct val="90000"/>
              </a:lnSpc>
            </a:pPr>
            <a:r>
              <a:rPr lang="en-US" dirty="0"/>
              <a:t>The following is an example of the content of a .msg file</a:t>
            </a:r>
          </a:p>
          <a:p>
            <a:pPr>
              <a:lnSpc>
                <a:spcPct val="90000"/>
              </a:lnSpc>
            </a:pPr>
            <a:r>
              <a:rPr lang="en-US" dirty="0"/>
              <a:t>*Note: Header is a special type in ROS, contains a timestamp and coordinate frame information that are commonly used in ROS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56775-0E44-4B33-AFBB-F990D26B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4301391"/>
            <a:ext cx="6883071" cy="161093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5846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43EA-DA38-43AC-A700-664D3BD7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</a:t>
            </a:r>
            <a:r>
              <a:rPr lang="en-US" dirty="0"/>
              <a:t>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0E64-BDE1-45BB-96E0-FF9CA205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</a:t>
            </a:r>
            <a:r>
              <a:rPr lang="en-US" b="1" dirty="0"/>
              <a:t>topics </a:t>
            </a:r>
            <a:r>
              <a:rPr lang="en-US" dirty="0"/>
              <a:t>are named buses in which ROS </a:t>
            </a:r>
            <a:r>
              <a:rPr lang="en-US" b="1" dirty="0"/>
              <a:t>messages</a:t>
            </a:r>
            <a:r>
              <a:rPr lang="en-US" dirty="0"/>
              <a:t> are exchanged</a:t>
            </a:r>
          </a:p>
          <a:p>
            <a:r>
              <a:rPr lang="en-US" dirty="0"/>
              <a:t>The pub/sub is decoupled, meaning there can be many publisher and subscriber to the same topic. </a:t>
            </a:r>
          </a:p>
          <a:p>
            <a:r>
              <a:rPr lang="en-US" dirty="0"/>
              <a:t>The subscriber only receive message of matching type to the one published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9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7453-05EF-4BB3-A145-C0A44766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Ros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0FAF-D7C4-4E99-8427-EEBDFF72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1" y="2638044"/>
            <a:ext cx="4919787" cy="325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 </a:t>
            </a:r>
            <a:r>
              <a:rPr lang="en-US" sz="1300" dirty="0"/>
              <a:t>is a type of ROS </a:t>
            </a:r>
            <a:r>
              <a:rPr lang="en-US" sz="1300" b="1" dirty="0"/>
              <a:t>message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 </a:t>
            </a:r>
            <a:r>
              <a:rPr lang="en-US" sz="1300" dirty="0"/>
              <a:t>contains a request field and a respond field,  separated by a “---”, each is similar in format to a ROS </a:t>
            </a:r>
            <a:r>
              <a:rPr lang="en-US" sz="1300" b="1" dirty="0"/>
              <a:t>message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 </a:t>
            </a:r>
            <a:r>
              <a:rPr lang="en-US" sz="1300" dirty="0"/>
              <a:t>is bidirectional communication (request/respond)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The node that sends the request and wait for the respond is called </a:t>
            </a:r>
            <a:r>
              <a:rPr lang="en-US" sz="1300" u="sng" dirty="0"/>
              <a:t>client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The node that handles the request and send back the respond is call </a:t>
            </a:r>
            <a:r>
              <a:rPr lang="en-US" sz="1300" u="sng" dirty="0"/>
              <a:t>service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services</a:t>
            </a:r>
            <a:r>
              <a:rPr lang="en-US" sz="1300" dirty="0"/>
              <a:t> are stored in .</a:t>
            </a:r>
            <a:r>
              <a:rPr lang="en-US" sz="1300" dirty="0" err="1"/>
              <a:t>srv</a:t>
            </a:r>
            <a:r>
              <a:rPr lang="en-US" sz="1300" dirty="0"/>
              <a:t> files, which are gathered in the </a:t>
            </a:r>
            <a:r>
              <a:rPr lang="en-US" sz="1300" dirty="0" err="1"/>
              <a:t>srv</a:t>
            </a:r>
            <a:r>
              <a:rPr lang="en-US" sz="1300" dirty="0"/>
              <a:t> folder of the ROS package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The following is an example of the content of a .</a:t>
            </a:r>
            <a:r>
              <a:rPr lang="en-US" sz="1300" dirty="0" err="1"/>
              <a:t>srv</a:t>
            </a:r>
            <a:r>
              <a:rPr lang="en-US" sz="1300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1CFE1-48CE-4006-A05E-B17723D2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063" y="2865941"/>
            <a:ext cx="2415801" cy="159134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6966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4395-6290-49A4-BE54-DA5ED119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CFF3-C2C5-4FDF-ADE3-6250D167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</a:t>
            </a:r>
            <a:r>
              <a:rPr lang="en-US" b="1" dirty="0"/>
              <a:t>bags </a:t>
            </a:r>
            <a:r>
              <a:rPr lang="en-US" dirty="0"/>
              <a:t>(.bag files) are used for storing message data from topics and services</a:t>
            </a:r>
          </a:p>
          <a:p>
            <a:r>
              <a:rPr lang="en-US" dirty="0"/>
              <a:t>The ROS </a:t>
            </a:r>
            <a:r>
              <a:rPr lang="en-US" b="1" dirty="0"/>
              <a:t>bag</a:t>
            </a:r>
            <a:r>
              <a:rPr lang="en-US" dirty="0"/>
              <a:t> can subscribe to one or more topics and store the message’s data in a file as it’s received</a:t>
            </a:r>
          </a:p>
          <a:p>
            <a:r>
              <a:rPr lang="en-US" b="1" dirty="0"/>
              <a:t>Bags</a:t>
            </a:r>
            <a:r>
              <a:rPr lang="en-US" dirty="0"/>
              <a:t> are mainly used for data logging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574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D6E8-60A9-4BD4-A62C-4C6AEB99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</a:t>
            </a:r>
            <a:r>
              <a:rPr lang="en-US" dirty="0"/>
              <a:t>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3AD4-977F-443C-BD66-7B02570C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ROS </a:t>
            </a:r>
            <a:r>
              <a:rPr lang="en-US" b="1" dirty="0"/>
              <a:t>master</a:t>
            </a:r>
            <a:r>
              <a:rPr lang="en-US" dirty="0"/>
              <a:t> central point, associating unique names and IDs to ROS elements active in our system.</a:t>
            </a:r>
          </a:p>
          <a:p>
            <a:r>
              <a:rPr lang="en-US" dirty="0"/>
              <a:t>When a new </a:t>
            </a:r>
            <a:r>
              <a:rPr lang="en-US" b="1" dirty="0"/>
              <a:t>node </a:t>
            </a:r>
            <a:r>
              <a:rPr lang="en-US" dirty="0"/>
              <a:t>is created, it will register its details in the </a:t>
            </a:r>
            <a:r>
              <a:rPr lang="en-US" b="1" dirty="0"/>
              <a:t>master</a:t>
            </a:r>
            <a:endParaRPr lang="en-US" dirty="0"/>
          </a:p>
          <a:p>
            <a:r>
              <a:rPr lang="en-US" dirty="0"/>
              <a:t>When a </a:t>
            </a:r>
            <a:r>
              <a:rPr lang="en-US" b="1" dirty="0"/>
              <a:t>node </a:t>
            </a:r>
            <a:r>
              <a:rPr lang="en-US" dirty="0"/>
              <a:t>publish a topic, it will give the topic details to the </a:t>
            </a:r>
            <a:r>
              <a:rPr lang="en-US" b="1" dirty="0"/>
              <a:t>master</a:t>
            </a:r>
            <a:endParaRPr lang="en-US" dirty="0"/>
          </a:p>
          <a:p>
            <a:r>
              <a:rPr lang="en-US" dirty="0"/>
              <a:t>The</a:t>
            </a:r>
            <a:r>
              <a:rPr lang="en-US" b="1" dirty="0"/>
              <a:t> master</a:t>
            </a:r>
            <a:r>
              <a:rPr lang="en-US" dirty="0"/>
              <a:t> will check for subscriber(s) of a topic and share the info of the publisher to them</a:t>
            </a:r>
          </a:p>
          <a:p>
            <a:r>
              <a:rPr lang="en-US" dirty="0"/>
              <a:t>Once the pub/sub are connected, the master has no role in the communication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20645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8144-2E04-48D6-91BD-D5D43802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4CDE-9814-4A1A-8BC4-75222851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ROS functionalities are accessed through command lines.</a:t>
            </a:r>
          </a:p>
          <a:p>
            <a:r>
              <a:rPr lang="en-US" dirty="0"/>
              <a:t>This part will cover some commonly used/helpful commands when using ROS</a:t>
            </a:r>
          </a:p>
          <a:p>
            <a:r>
              <a:rPr lang="en-US" dirty="0"/>
              <a:t>*Note: this part requires a full installation of ROS. Please install ROS and setup the workspace according to the </a:t>
            </a:r>
            <a:r>
              <a:rPr lang="en-US" dirty="0">
                <a:hlinkClick r:id="rId2" action="ppaction://hlinkfile"/>
              </a:rPr>
              <a:t>provided tutorial.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9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B53D-64B9-455E-87CF-109E57E9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(package)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4B73-24A5-4FCA-B7D5-3EB0219D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catkin_create_pkg &lt;package_name&gt; &lt;depend1&gt; &lt;depend2&gt; …: </a:t>
            </a:r>
            <a:br>
              <a:rPr lang="en-US" dirty="0"/>
            </a:br>
            <a:r>
              <a:rPr lang="en-US" dirty="0"/>
              <a:t>Create a new package at the current directory with all mentioned </a:t>
            </a:r>
            <a:r>
              <a:rPr lang="en-US" dirty="0" err="1"/>
              <a:t>dependecies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build the whole package in the workspace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get information about the ROS package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rosdep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install all dependency for the package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change directory using a package name (work similar to regular cd)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copy a file from a package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edit a file (default editor is vim, can be changed)</a:t>
            </a:r>
            <a:r>
              <a:rPr lang="en-US" i="1" dirty="0"/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run an executable inside a package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886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DDF6-5155-4EAC-AF24-8E63496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F4A0-D8A1-43F9-9EDA-3171C424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Operating System (ROS) is a flexible framework, providing various tools and libraries to write robotic software.</a:t>
            </a:r>
          </a:p>
          <a:p>
            <a:r>
              <a:rPr lang="en-US" dirty="0"/>
              <a:t>ROS was first started in 2007 is growing very fast, being used more and more frequently worldwide, even in high-end robotic companies.</a:t>
            </a:r>
          </a:p>
        </p:txBody>
      </p:sp>
    </p:spTree>
    <p:extLst>
      <p:ext uri="{BB962C8B-B14F-4D97-AF65-F5344CB8AC3E}">
        <p14:creationId xmlns:p14="http://schemas.microsoft.com/office/powerpoint/2010/main" val="1203283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A7D7-1906-422C-ADC9-5D980647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(master)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B1B2-8A6B-44CD-8E1C-8F01B5D5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starts the ROS master, ROS parameter server and </a:t>
            </a:r>
            <a:r>
              <a:rPr lang="en-US" dirty="0" err="1"/>
              <a:t>rosout</a:t>
            </a:r>
            <a:r>
              <a:rPr lang="en-US" dirty="0"/>
              <a:t> </a:t>
            </a:r>
            <a:r>
              <a:rPr lang="en-US" dirty="0" err="1"/>
              <a:t>loggin</a:t>
            </a:r>
            <a:r>
              <a:rPr lang="en-US" dirty="0"/>
              <a:t> node.</a:t>
            </a:r>
          </a:p>
          <a:p>
            <a:r>
              <a:rPr lang="en-US" dirty="0"/>
              <a:t>This command is needed </a:t>
            </a:r>
            <a:r>
              <a:rPr lang="en-US" b="1" u="sng" dirty="0"/>
              <a:t>before running any of the ROS nodes</a:t>
            </a:r>
          </a:p>
        </p:txBody>
      </p:sp>
    </p:spTree>
    <p:extLst>
      <p:ext uri="{BB962C8B-B14F-4D97-AF65-F5344CB8AC3E}">
        <p14:creationId xmlns:p14="http://schemas.microsoft.com/office/powerpoint/2010/main" val="21720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FB46-DCE4-44FA-9199-E273AE1F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4E8D-8D5E-40BC-AC5D-F7D5890D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info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get information about the node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kill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kill the running node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list:  </a:t>
            </a:r>
            <a:r>
              <a:rPr lang="en-US" dirty="0"/>
              <a:t>list all nodes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machine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machine_name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list the nodes running on a particular machine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ping: </a:t>
            </a:r>
            <a:r>
              <a:rPr lang="en-US" dirty="0"/>
              <a:t>check connectivity to a node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/>
              <a:t>cleanup: </a:t>
            </a:r>
            <a:r>
              <a:rPr lang="en-US" dirty="0"/>
              <a:t>purge the registration of unreachable nodes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903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6799-7F90-4D95-BC54-652A0283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011C-3485-4769-8C5A-9950AB77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show &lt;message&gt;: </a:t>
            </a:r>
            <a:r>
              <a:rPr lang="en-US" dirty="0"/>
              <a:t>show the message description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list: </a:t>
            </a:r>
            <a:r>
              <a:rPr lang="en-US" dirty="0"/>
              <a:t>list all messages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md5: </a:t>
            </a:r>
            <a:r>
              <a:rPr lang="en-US" dirty="0"/>
              <a:t>displays md5sum of a message (checksum to confirm the pub/sub are exchanging the same data type)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package: </a:t>
            </a:r>
            <a:r>
              <a:rPr lang="en-US" dirty="0"/>
              <a:t>list the messages in a package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packages &lt;package_1&gt; &lt;package_2&gt;</a:t>
            </a:r>
            <a:r>
              <a:rPr lang="en-US" i="1" dirty="0"/>
              <a:t>: </a:t>
            </a:r>
            <a:r>
              <a:rPr lang="en-US" dirty="0"/>
              <a:t>list the packages that contain messages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64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5B39-4F70-4846-AB81-ED5421D0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(topics)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DC4C-DD58-4834-8CC4-75942FF0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22483"/>
            <a:ext cx="7729728" cy="3370825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/topic: </a:t>
            </a:r>
            <a:r>
              <a:rPr lang="en-US" dirty="0"/>
              <a:t>displays the bandwidth used by a topic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echo /topic: </a:t>
            </a:r>
            <a:r>
              <a:rPr lang="en-US" dirty="0"/>
              <a:t>print the content of a given topic in human readable format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find 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message_type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find topics using the given message type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hz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/topic: </a:t>
            </a:r>
            <a:r>
              <a:rPr lang="en-US" dirty="0"/>
              <a:t>display the publishing rate of the topic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info /topic: </a:t>
            </a:r>
            <a:r>
              <a:rPr lang="en-US" dirty="0"/>
              <a:t>print the information about an active topic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list: </a:t>
            </a:r>
            <a:r>
              <a:rPr lang="en-US" dirty="0"/>
              <a:t>list all active topics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pub /topic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message_type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publish a value to a topic with the message type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type /topic:</a:t>
            </a:r>
            <a:r>
              <a:rPr lang="en-US" i="1" dirty="0"/>
              <a:t> </a:t>
            </a:r>
            <a:r>
              <a:rPr lang="en-US" dirty="0"/>
              <a:t>display the message type of the given topic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754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DCFD-9BAE-4F0D-9DA9-98E1FE8A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3C82-B915-46BC-B024-82840C7B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service has 2 related command: </a:t>
            </a:r>
            <a:r>
              <a:rPr lang="en-US" u="sng" dirty="0" err="1"/>
              <a:t>rossrv</a:t>
            </a:r>
            <a:r>
              <a:rPr lang="en-US" dirty="0"/>
              <a:t> and </a:t>
            </a:r>
            <a:r>
              <a:rPr lang="en-US" u="sng" dirty="0" err="1"/>
              <a:t>rosservice</a:t>
            </a:r>
            <a:r>
              <a:rPr lang="en-US" dirty="0"/>
              <a:t>.</a:t>
            </a:r>
          </a:p>
          <a:p>
            <a:r>
              <a:rPr lang="en-US" u="sng" dirty="0" err="1"/>
              <a:t>rossrv</a:t>
            </a:r>
            <a:r>
              <a:rPr lang="en-US" dirty="0"/>
              <a:t> is used to provide information related to ROS service definition (.</a:t>
            </a:r>
            <a:r>
              <a:rPr lang="en-US" dirty="0" err="1"/>
              <a:t>srv</a:t>
            </a:r>
            <a:r>
              <a:rPr lang="en-US" dirty="0"/>
              <a:t> files). This command is similar to that of </a:t>
            </a:r>
            <a:r>
              <a:rPr lang="en-US" dirty="0" err="1"/>
              <a:t>rosmsg</a:t>
            </a:r>
            <a:r>
              <a:rPr lang="en-US" dirty="0"/>
              <a:t> and will not be covered again.</a:t>
            </a:r>
          </a:p>
          <a:p>
            <a:r>
              <a:rPr lang="en-US" dirty="0"/>
              <a:t>The </a:t>
            </a:r>
            <a:r>
              <a:rPr lang="en-US" dirty="0" err="1"/>
              <a:t>rosservice</a:t>
            </a:r>
            <a:r>
              <a:rPr lang="en-US" dirty="0"/>
              <a:t> usage will be covered in the next page</a:t>
            </a:r>
          </a:p>
        </p:txBody>
      </p:sp>
    </p:spTree>
    <p:extLst>
      <p:ext uri="{BB962C8B-B14F-4D97-AF65-F5344CB8AC3E}">
        <p14:creationId xmlns:p14="http://schemas.microsoft.com/office/powerpoint/2010/main" val="221078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9767-C63C-4D1E-B2ED-B42F5511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923A-9618-4739-8D01-D4AB3918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call /service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call the service using the given argument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find services in the given service type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 /services: </a:t>
            </a:r>
            <a:r>
              <a:rPr lang="en-US" dirty="0"/>
              <a:t>print information about the given service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list: </a:t>
            </a:r>
            <a:r>
              <a:rPr lang="en-US" dirty="0"/>
              <a:t> list the active services running on the system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type /service: </a:t>
            </a:r>
            <a:r>
              <a:rPr lang="en-US" dirty="0"/>
              <a:t>print the service type of a given service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61017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830E-7C10-488D-8A03-0F3BA775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(bags)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7947-D0F7-4B15-B0D2-060A9DEF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rosbag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record &lt;topic_1&gt; &lt;topic_2&gt; -o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 </a:t>
            </a:r>
            <a:r>
              <a:rPr lang="en-US" dirty="0"/>
              <a:t>record the given topics into a bag file with the given name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rosbag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play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playback the existing bag file</a:t>
            </a:r>
          </a:p>
        </p:txBody>
      </p:sp>
    </p:spTree>
    <p:extLst>
      <p:ext uri="{BB962C8B-B14F-4D97-AF65-F5344CB8AC3E}">
        <p14:creationId xmlns:p14="http://schemas.microsoft.com/office/powerpoint/2010/main" val="104054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A578-C838-4797-830D-983BA811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(parameter)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FB63-BFBF-494B-A811-CC5FEE4A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list: </a:t>
            </a:r>
            <a:r>
              <a:rPr lang="en-US" dirty="0"/>
              <a:t>list all existing parameter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&lt;value&gt;: </a:t>
            </a:r>
            <a:r>
              <a:rPr lang="en-US" dirty="0"/>
              <a:t>set a value in a given parameter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retrieve a value from a given parameter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load &lt;.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load parameter to the server from a .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dump &lt;.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file&gt;:</a:t>
            </a:r>
            <a:r>
              <a:rPr lang="en-US" i="1" dirty="0"/>
              <a:t> </a:t>
            </a:r>
            <a:r>
              <a:rPr lang="en-US" dirty="0"/>
              <a:t>dump the existing parameter into a .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delete the given parameter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727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82B9-7E73-471E-805E-72EBC8F6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things about </a:t>
            </a:r>
            <a:r>
              <a:rPr lang="en-US" dirty="0" err="1"/>
              <a:t>ros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009C-1601-48A4-8634-3D96D436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High-end capabilities</a:t>
            </a:r>
          </a:p>
          <a:p>
            <a:r>
              <a:rPr lang="en-US" dirty="0"/>
              <a:t>Tons of tools</a:t>
            </a:r>
          </a:p>
          <a:p>
            <a:r>
              <a:rPr lang="en-US" dirty="0"/>
              <a:t>Support for high-end sensors and actuators</a:t>
            </a:r>
          </a:p>
          <a:p>
            <a:r>
              <a:rPr lang="en-US" dirty="0"/>
              <a:t>Inter-platform operability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Concurrent resource handling</a:t>
            </a:r>
          </a:p>
          <a:p>
            <a:r>
              <a:rPr lang="en-US" dirty="0"/>
              <a:t>Active community</a:t>
            </a:r>
          </a:p>
        </p:txBody>
      </p:sp>
    </p:spTree>
    <p:extLst>
      <p:ext uri="{BB962C8B-B14F-4D97-AF65-F5344CB8AC3E}">
        <p14:creationId xmlns:p14="http://schemas.microsoft.com/office/powerpoint/2010/main" val="218302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B613-E283-4FF7-8D5C-F7FB6156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approaching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BC1B-AFA5-4A1B-9DB9-BB329710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in learning</a:t>
            </a:r>
          </a:p>
          <a:p>
            <a:r>
              <a:rPr lang="en-US" dirty="0"/>
              <a:t>Difficulties in starting with simulation</a:t>
            </a:r>
          </a:p>
          <a:p>
            <a:r>
              <a:rPr lang="en-US" dirty="0"/>
              <a:t>Difficulties in robot modeling</a:t>
            </a:r>
          </a:p>
          <a:p>
            <a:r>
              <a:rPr lang="en-US" dirty="0"/>
              <a:t>Potential limitations (lack of real-time application development support/complexity to implement robust multi-robot distributed application)</a:t>
            </a:r>
          </a:p>
          <a:p>
            <a:r>
              <a:rPr lang="en-US" dirty="0"/>
              <a:t>Ros is a commercial robot product</a:t>
            </a:r>
          </a:p>
        </p:txBody>
      </p:sp>
    </p:spTree>
    <p:extLst>
      <p:ext uri="{BB962C8B-B14F-4D97-AF65-F5344CB8AC3E}">
        <p14:creationId xmlns:p14="http://schemas.microsoft.com/office/powerpoint/2010/main" val="146540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BC3E-5B14-4A76-B132-ADCE21AE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Ros filesystem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18273D4A-4335-49F0-9E50-691B861E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ROS can be referred to as a meta-operating system</a:t>
            </a:r>
          </a:p>
          <a:p>
            <a:r>
              <a:rPr lang="en-US" dirty="0"/>
              <a:t>Similar to a real OS, ROS files are organized on the hard disk in a manner as described in the figure</a:t>
            </a:r>
          </a:p>
          <a:p>
            <a:r>
              <a:rPr lang="en-US" dirty="0"/>
              <a:t>Each block of the figure will be briefly explained in the next pages</a:t>
            </a:r>
          </a:p>
          <a:p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90204FD9-B7D4-416B-ACE7-92AE36C1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39396"/>
            <a:ext cx="4782312" cy="3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0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723D-EB63-4CCE-9D99-E2223366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filesystem level (cont.)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924C4-BD6F-42DE-9A22-BC8E04AA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Package</a:t>
            </a:r>
            <a:r>
              <a:rPr lang="en-US" dirty="0"/>
              <a:t>: the most basic unit of ROS software, contains processes called </a:t>
            </a:r>
            <a:r>
              <a:rPr lang="en-US" b="1" dirty="0"/>
              <a:t>node</a:t>
            </a:r>
            <a:endParaRPr lang="en-US" dirty="0"/>
          </a:p>
          <a:p>
            <a:r>
              <a:rPr lang="en-US" b="1" dirty="0"/>
              <a:t>Package manifest</a:t>
            </a:r>
            <a:r>
              <a:rPr lang="en-US" dirty="0"/>
              <a:t>(.xml file): a file inside a package, containing information about the package. </a:t>
            </a:r>
          </a:p>
          <a:p>
            <a:r>
              <a:rPr lang="en-US" b="1" dirty="0"/>
              <a:t>Metapackage:</a:t>
            </a:r>
            <a:r>
              <a:rPr lang="en-US" dirty="0"/>
              <a:t> one or more packaged loosely grouped together to form a logical package.</a:t>
            </a:r>
          </a:p>
          <a:p>
            <a:r>
              <a:rPr lang="en-US" b="1" dirty="0"/>
              <a:t>Metapackage manifest</a:t>
            </a:r>
            <a:r>
              <a:rPr lang="en-US" dirty="0"/>
              <a:t>(.xml file): similar to normal package manifest but declare and &lt;export&gt; tag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C232DD0-0B22-4778-AC4D-26A9DF2D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39396"/>
            <a:ext cx="4782312" cy="3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BA6B-9182-4D87-A781-DA85157D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filesystem level (cont.)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E582A-C9B5-4DCE-B1BC-E6C41C3D1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b="1" dirty="0"/>
              <a:t>Messages</a:t>
            </a:r>
            <a:r>
              <a:rPr lang="en-US" dirty="0"/>
              <a:t>(.msg): The type of information used by processes to communicate with each other</a:t>
            </a:r>
          </a:p>
          <a:p>
            <a:r>
              <a:rPr lang="en-US" b="1" dirty="0"/>
              <a:t>Service</a:t>
            </a:r>
            <a:r>
              <a:rPr lang="en-US" dirty="0"/>
              <a:t>(.</a:t>
            </a:r>
            <a:r>
              <a:rPr lang="en-US" dirty="0" err="1"/>
              <a:t>srv</a:t>
            </a:r>
            <a:r>
              <a:rPr lang="en-US" dirty="0"/>
              <a:t>): a type of request/reply interaction between processes</a:t>
            </a:r>
          </a:p>
          <a:p>
            <a:r>
              <a:rPr lang="en-US" b="1" dirty="0"/>
              <a:t>Repositories</a:t>
            </a:r>
            <a:r>
              <a:rPr lang="en-US" dirty="0"/>
              <a:t>: Most of ROS are maintained using a Version Control System (VCS). Repository is a collection of files that share a common VCS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F61842-C67B-4596-953F-DBFBDAD8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39396"/>
            <a:ext cx="4782312" cy="3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6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ACC1-324B-491D-BB31-A65E88CB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DA52-7C89-46ED-BA54-A11DF932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part will go into details about ROS packages</a:t>
            </a:r>
          </a:p>
          <a:p>
            <a:r>
              <a:rPr lang="en-US" dirty="0"/>
              <a:t>A typical ROS package will have a structure as described in the figure</a:t>
            </a:r>
          </a:p>
          <a:p>
            <a:r>
              <a:rPr lang="en-US" dirty="0"/>
              <a:t>Each block represent a folder commonly found in a ROS package</a:t>
            </a:r>
          </a:p>
          <a:p>
            <a:r>
              <a:rPr lang="en-US" dirty="0"/>
              <a:t>CMakeList.txt: a file contains directive on how to compile the package</a:t>
            </a:r>
          </a:p>
          <a:p>
            <a:r>
              <a:rPr lang="en-US" dirty="0"/>
              <a:t>Package.xml: package manifest file. Unique to this package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FC75-685D-46D0-B0A9-AA27C86D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30106"/>
            <a:ext cx="4782312" cy="30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0511-C85B-44F4-9196-C7B15A12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package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82B16D-0FD0-41D8-9540-082E2452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Config</a:t>
            </a:r>
            <a:r>
              <a:rPr lang="en-US" dirty="0"/>
              <a:t>: contains configuration files</a:t>
            </a:r>
          </a:p>
          <a:p>
            <a:r>
              <a:rPr lang="en-US" b="1" dirty="0"/>
              <a:t>Include</a:t>
            </a:r>
            <a:r>
              <a:rPr lang="en-US" dirty="0"/>
              <a:t>: contains header/libraries</a:t>
            </a:r>
          </a:p>
          <a:p>
            <a:r>
              <a:rPr lang="en-US" b="1" dirty="0"/>
              <a:t>Script</a:t>
            </a:r>
            <a:r>
              <a:rPr lang="en-US" dirty="0"/>
              <a:t>: contains Python scripts</a:t>
            </a:r>
          </a:p>
          <a:p>
            <a:r>
              <a:rPr lang="en-US" b="1" dirty="0" err="1"/>
              <a:t>Src</a:t>
            </a:r>
            <a:r>
              <a:rPr lang="en-US" dirty="0"/>
              <a:t>: contains C++ code</a:t>
            </a:r>
          </a:p>
          <a:p>
            <a:r>
              <a:rPr lang="en-US" b="1" dirty="0"/>
              <a:t>Launch</a:t>
            </a:r>
            <a:r>
              <a:rPr lang="en-US" dirty="0"/>
              <a:t>: contains .launch files that are used to run multiple nodes at once</a:t>
            </a:r>
          </a:p>
          <a:p>
            <a:r>
              <a:rPr lang="en-US" b="1" dirty="0"/>
              <a:t>Msg</a:t>
            </a:r>
            <a:r>
              <a:rPr lang="en-US" dirty="0"/>
              <a:t>: contains .msg files</a:t>
            </a:r>
          </a:p>
          <a:p>
            <a:r>
              <a:rPr lang="en-US" b="1" dirty="0" err="1"/>
              <a:t>Srv</a:t>
            </a:r>
            <a:r>
              <a:rPr lang="en-US" dirty="0"/>
              <a:t>: contains .</a:t>
            </a:r>
            <a:r>
              <a:rPr lang="en-US" dirty="0" err="1"/>
              <a:t>srv</a:t>
            </a:r>
            <a:r>
              <a:rPr lang="en-US" dirty="0"/>
              <a:t> files</a:t>
            </a:r>
          </a:p>
          <a:p>
            <a:r>
              <a:rPr lang="en-US" b="1" dirty="0"/>
              <a:t>Action</a:t>
            </a:r>
            <a:r>
              <a:rPr lang="en-US" dirty="0"/>
              <a:t>: contains .action files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08B5343-6ABA-466C-98C6-68C93BD0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30106"/>
            <a:ext cx="4782312" cy="30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84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1669</Words>
  <Application>Microsoft Office PowerPoint</Application>
  <PresentationFormat>Widescreen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Gill Sans MT</vt:lpstr>
      <vt:lpstr>Parcel</vt:lpstr>
      <vt:lpstr>Introduction to ROS</vt:lpstr>
      <vt:lpstr>What is ROS?</vt:lpstr>
      <vt:lpstr>Good things about ros?</vt:lpstr>
      <vt:lpstr>Difficulties approaching ros</vt:lpstr>
      <vt:lpstr>Ros filesystem level</vt:lpstr>
      <vt:lpstr>ROS filesystem level (cont.)</vt:lpstr>
      <vt:lpstr>Ros filesystem level (cont.) </vt:lpstr>
      <vt:lpstr>ROS package</vt:lpstr>
      <vt:lpstr>ROS package</vt:lpstr>
      <vt:lpstr>Ros computation graph level</vt:lpstr>
      <vt:lpstr>Main concepts in Ros computation graph</vt:lpstr>
      <vt:lpstr>Ros nodes</vt:lpstr>
      <vt:lpstr>Ros messages</vt:lpstr>
      <vt:lpstr>rOS topics</vt:lpstr>
      <vt:lpstr>Ros services</vt:lpstr>
      <vt:lpstr>Ros bags</vt:lpstr>
      <vt:lpstr>RoS master</vt:lpstr>
      <vt:lpstr>Working with ROS</vt:lpstr>
      <vt:lpstr>Working with ROS (package)</vt:lpstr>
      <vt:lpstr>Working with ros (master)</vt:lpstr>
      <vt:lpstr>Working with ros (node)</vt:lpstr>
      <vt:lpstr>Working with ros (messages)</vt:lpstr>
      <vt:lpstr>Working with ros (topics)</vt:lpstr>
      <vt:lpstr>Working with ros (service)</vt:lpstr>
      <vt:lpstr>Working with ros (service)</vt:lpstr>
      <vt:lpstr>Working with ROS (bags)</vt:lpstr>
      <vt:lpstr>Working with ros (parameter)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ROS</dc:title>
  <dc:creator>QUANG VU</dc:creator>
  <cp:lastModifiedBy>QUANG VU</cp:lastModifiedBy>
  <cp:revision>17</cp:revision>
  <dcterms:created xsi:type="dcterms:W3CDTF">2019-06-17T02:52:40Z</dcterms:created>
  <dcterms:modified xsi:type="dcterms:W3CDTF">2019-06-20T10:34:06Z</dcterms:modified>
</cp:coreProperties>
</file>