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18288000" cy="10287000"/>
  <p:notesSz cx="6858000" cy="9144000"/>
  <p:embeddedFontLst>
    <p:embeddedFont>
      <p:font typeface="DejaVu Serif" panose="020B0604020202020204" charset="0"/>
      <p:regular r:id="rId41"/>
    </p:embeddedFont>
    <p:embeddedFont>
      <p:font typeface="DejaVu Serif Bold" panose="020B0604020202020204" charset="0"/>
      <p:regular r:id="rId42"/>
    </p:embeddedFont>
    <p:embeddedFont>
      <p:font typeface="DejaVu Serif Italics" panose="020B0604020202020204" charset="0"/>
      <p:regular r:id="rId43"/>
    </p:embeddedFont>
    <p:embeddedFont>
      <p:font typeface="Maven Pro" panose="020B0604020202020204" charset="0"/>
      <p:regular r:id="rId44"/>
    </p:embeddedFont>
    <p:embeddedFont>
      <p:font typeface="Maven Pro Bold" panose="020B0604020202020204" charset="0"/>
      <p:regular r:id="rId45"/>
    </p:embeddedFont>
    <p:embeddedFont>
      <p:font typeface="Noto Serif Display" panose="020B0604020202020204"/>
      <p:regular r:id="rId46"/>
    </p:embeddedFont>
    <p:embeddedFont>
      <p:font typeface="Noto Serif Display Bold" panose="020B0604020202020204"/>
      <p:regular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ồ Vỉ Khánh" userId="9186b201-4588-4da5-bf3d-c170622f9e06" providerId="ADAL" clId="{AE61464D-EE48-4529-931E-43B6EB7FF742}"/>
    <pc:docChg chg="undo custSel modSld">
      <pc:chgData name="Hồ Vỉ Khánh" userId="9186b201-4588-4da5-bf3d-c170622f9e06" providerId="ADAL" clId="{AE61464D-EE48-4529-931E-43B6EB7FF742}" dt="2025-01-03T15:20:16.899" v="6" actId="20577"/>
      <pc:docMkLst>
        <pc:docMk/>
      </pc:docMkLst>
      <pc:sldChg chg="modSp mod">
        <pc:chgData name="Hồ Vỉ Khánh" userId="9186b201-4588-4da5-bf3d-c170622f9e06" providerId="ADAL" clId="{AE61464D-EE48-4529-931E-43B6EB7FF742}" dt="2025-01-03T15:20:16.899" v="6" actId="20577"/>
        <pc:sldMkLst>
          <pc:docMk/>
          <pc:sldMk cId="0" sldId="288"/>
        </pc:sldMkLst>
        <pc:graphicFrameChg chg="modGraphic">
          <ac:chgData name="Hồ Vỉ Khánh" userId="9186b201-4588-4da5-bf3d-c170622f9e06" providerId="ADAL" clId="{AE61464D-EE48-4529-931E-43B6EB7FF742}" dt="2025-01-03T15:20:16.899" v="6" actId="20577"/>
          <ac:graphicFrameMkLst>
            <pc:docMk/>
            <pc:sldMk cId="0" sldId="288"/>
            <ac:graphicFrameMk id="2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watch?v=SRcrAxZfVes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72190" y="3272245"/>
            <a:ext cx="14202692" cy="2816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5499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MUFUZZ: SEQUENCE-AWARE MUTATION AND SEED MASK GUIDANCE FOR </a:t>
            </a:r>
            <a:r>
              <a:rPr lang="en-US" sz="5499" b="1">
                <a:solidFill>
                  <a:srgbClr val="6B849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BLOCKCHAIN SMART CONTRACT FUZZING</a:t>
            </a:r>
          </a:p>
          <a:p>
            <a:pPr algn="ctr">
              <a:lnSpc>
                <a:spcPts val="5499"/>
              </a:lnSpc>
            </a:pPr>
            <a:endParaRPr lang="en-US" sz="5499" b="1">
              <a:solidFill>
                <a:srgbClr val="6B849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sp>
        <p:nvSpPr>
          <p:cNvPr id="3" name="Freeform 3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V="1">
            <a:off x="14297025" y="62960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0" y="8039083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7657548" y="293921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3541302" y="9315450"/>
            <a:ext cx="10864763" cy="503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6"/>
              </a:lnSpc>
            </a:pPr>
            <a:r>
              <a:rPr lang="en-US" sz="373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Presented by Group 8</a:t>
            </a:r>
          </a:p>
        </p:txBody>
      </p:sp>
      <p:sp>
        <p:nvSpPr>
          <p:cNvPr id="9" name="Freeform 9"/>
          <p:cNvSpPr/>
          <p:nvPr/>
        </p:nvSpPr>
        <p:spPr>
          <a:xfrm flipV="1">
            <a:off x="14542983" y="-104775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2788782" y="6411873"/>
            <a:ext cx="13112360" cy="688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>
                <a:solidFill>
                  <a:srgbClr val="252930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PhD. Phan The Duy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443601" y="3185827"/>
            <a:ext cx="17330049" cy="4527475"/>
          </a:xfrm>
          <a:custGeom>
            <a:avLst/>
            <a:gdLst/>
            <a:ahLst/>
            <a:cxnLst/>
            <a:rect l="l" t="t" r="r" b="b"/>
            <a:pathLst>
              <a:path w="17330049" h="4527475">
                <a:moveTo>
                  <a:pt x="0" y="0"/>
                </a:moveTo>
                <a:lnTo>
                  <a:pt x="17330049" y="0"/>
                </a:lnTo>
                <a:lnTo>
                  <a:pt x="17330049" y="4527476"/>
                </a:lnTo>
                <a:lnTo>
                  <a:pt x="0" y="452747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52D37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10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677862"/>
            <a:ext cx="18288000" cy="803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6999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2) MUFUZZ: PHƯƠNG PHÁP FUZZING MỚI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8110" y="3311526"/>
            <a:ext cx="11944282" cy="4918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600"/>
              </a:lnSpc>
            </a:pPr>
            <a:r>
              <a:rPr lang="en-US" sz="4000">
                <a:solidFill>
                  <a:srgbClr val="252D37"/>
                </a:solidFill>
                <a:latin typeface="DejaVu Serif"/>
                <a:ea typeface="DejaVu Serif"/>
                <a:cs typeface="DejaVu Serif"/>
                <a:sym typeface="DejaVu Serif"/>
              </a:rPr>
              <a:t>Biểu diễn smart contract thành 3 dạng: </a:t>
            </a:r>
            <a:r>
              <a:rPr lang="en-US" sz="4000" b="1">
                <a:solidFill>
                  <a:srgbClr val="252D37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bytecode, ABI, AST. </a:t>
            </a:r>
          </a:p>
          <a:p>
            <a:pPr marL="863606" lvl="1" indent="-431803" algn="just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252D37"/>
                </a:solidFill>
                <a:latin typeface="DejaVu Serif"/>
                <a:ea typeface="DejaVu Serif"/>
                <a:cs typeface="DejaVu Serif"/>
                <a:sym typeface="DejaVu Serif"/>
              </a:rPr>
              <a:t>Biến trạng thái nào được định nghĩa và hàm nào chứa biến trạng thái.</a:t>
            </a:r>
          </a:p>
          <a:p>
            <a:pPr marL="863606" lvl="1" indent="-431803" algn="just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252D37"/>
                </a:solidFill>
                <a:latin typeface="DejaVu Serif"/>
                <a:ea typeface="DejaVu Serif"/>
                <a:cs typeface="DejaVu Serif"/>
                <a:sym typeface="DejaVu Serif"/>
              </a:rPr>
              <a:t>Các mối quan hệ giữa các biến trạng thái.</a:t>
            </a:r>
          </a:p>
          <a:p>
            <a:pPr algn="just">
              <a:lnSpc>
                <a:spcPts val="5600"/>
              </a:lnSpc>
            </a:pPr>
            <a:r>
              <a:rPr lang="en-US" sz="4000">
                <a:solidFill>
                  <a:srgbClr val="252D37"/>
                </a:solidFill>
                <a:latin typeface="DejaVu Serif"/>
                <a:ea typeface="DejaVu Serif"/>
                <a:cs typeface="DejaVu Serif"/>
                <a:sym typeface="DejaVu Serif"/>
              </a:rPr>
              <a:t>Các hàm trong hợp đồng có tác động đến biến trạng thái.</a:t>
            </a:r>
          </a:p>
        </p:txBody>
      </p:sp>
      <p:sp>
        <p:nvSpPr>
          <p:cNvPr id="6" name="Freeform 6"/>
          <p:cNvSpPr/>
          <p:nvPr/>
        </p:nvSpPr>
        <p:spPr>
          <a:xfrm>
            <a:off x="12419504" y="2963298"/>
            <a:ext cx="5354146" cy="4972533"/>
          </a:xfrm>
          <a:custGeom>
            <a:avLst/>
            <a:gdLst/>
            <a:ahLst/>
            <a:cxnLst/>
            <a:rect l="l" t="t" r="r" b="b"/>
            <a:pathLst>
              <a:path w="5354146" h="4972533">
                <a:moveTo>
                  <a:pt x="0" y="0"/>
                </a:moveTo>
                <a:lnTo>
                  <a:pt x="5354146" y="0"/>
                </a:lnTo>
                <a:lnTo>
                  <a:pt x="5354146" y="4972534"/>
                </a:lnTo>
                <a:lnTo>
                  <a:pt x="0" y="497253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58110" y="984249"/>
            <a:ext cx="17773650" cy="837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40"/>
              </a:lnSpc>
            </a:pPr>
            <a:r>
              <a:rPr lang="en-US" sz="7300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PREPROCESSING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52D37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192349" y="2070854"/>
            <a:ext cx="15781201" cy="7338259"/>
          </a:xfrm>
          <a:custGeom>
            <a:avLst/>
            <a:gdLst/>
            <a:ahLst/>
            <a:cxnLst/>
            <a:rect l="l" t="t" r="r" b="b"/>
            <a:pathLst>
              <a:path w="15781201" h="7338259">
                <a:moveTo>
                  <a:pt x="0" y="0"/>
                </a:moveTo>
                <a:lnTo>
                  <a:pt x="15781201" y="0"/>
                </a:lnTo>
                <a:lnTo>
                  <a:pt x="15781201" y="7338258"/>
                </a:lnTo>
                <a:lnTo>
                  <a:pt x="0" y="733825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58110" y="984249"/>
            <a:ext cx="17773650" cy="837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40"/>
              </a:lnSpc>
            </a:pPr>
            <a:r>
              <a:rPr lang="en-US" sz="7300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PREPROCESSING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52D37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881012" y="2221070"/>
            <a:ext cx="16520270" cy="6856239"/>
          </a:xfrm>
          <a:custGeom>
            <a:avLst/>
            <a:gdLst/>
            <a:ahLst/>
            <a:cxnLst/>
            <a:rect l="l" t="t" r="r" b="b"/>
            <a:pathLst>
              <a:path w="16520270" h="6856239">
                <a:moveTo>
                  <a:pt x="0" y="0"/>
                </a:moveTo>
                <a:lnTo>
                  <a:pt x="16520270" y="0"/>
                </a:lnTo>
                <a:lnTo>
                  <a:pt x="16520270" y="6856238"/>
                </a:lnTo>
                <a:lnTo>
                  <a:pt x="0" y="685623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58110" y="984249"/>
            <a:ext cx="17773650" cy="837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40"/>
              </a:lnSpc>
            </a:pPr>
            <a:r>
              <a:rPr lang="en-US" sz="7300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PREPROCESSING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52D37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58110" y="1012824"/>
            <a:ext cx="17773650" cy="920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SEQUENCE-AWARE MUTATION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43405" y="3476617"/>
            <a:ext cx="17003060" cy="3971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299"/>
              </a:lnSpc>
            </a:pPr>
            <a:r>
              <a:rPr lang="en-US" sz="45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Biết được các biến trạng thái và hàm chứa biến, MuFuzz sẽ suy ra được chuỗi giao dịch có ý nghĩa</a:t>
            </a:r>
          </a:p>
          <a:p>
            <a:pPr algn="just">
              <a:lnSpc>
                <a:spcPts val="6299"/>
              </a:lnSpc>
            </a:pPr>
            <a:r>
              <a:rPr lang="en-US" sz="4500">
                <a:solidFill>
                  <a:srgbClr val="DF4F4F"/>
                </a:solidFill>
                <a:latin typeface="Maven Pro"/>
                <a:ea typeface="Maven Pro"/>
                <a:cs typeface="Maven Pro"/>
                <a:sym typeface="Maven Pro"/>
              </a:rPr>
              <a:t>Tạo chuỗi giao dịch có ý nghĩa</a:t>
            </a:r>
          </a:p>
          <a:p>
            <a:pPr marL="971550" lvl="1" indent="-485775" algn="just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Phân tích luồng dữ liệu để xác định thứ tự giao dịch hợp lý.</a:t>
            </a:r>
          </a:p>
          <a:p>
            <a:pPr marL="971550" lvl="1" indent="-485775" algn="just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Đột biến chuỗi giao dịch dựa trên sự phụ thuộc dữ liệu.</a:t>
            </a:r>
          </a:p>
        </p:txBody>
      </p:sp>
      <p:sp>
        <p:nvSpPr>
          <p:cNvPr id="5" name="Freeform 5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52D37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3921900" y="77489"/>
            <a:ext cx="10014378" cy="10132022"/>
          </a:xfrm>
          <a:custGeom>
            <a:avLst/>
            <a:gdLst/>
            <a:ahLst/>
            <a:cxnLst/>
            <a:rect l="l" t="t" r="r" b="b"/>
            <a:pathLst>
              <a:path w="10014378" h="10132022">
                <a:moveTo>
                  <a:pt x="0" y="0"/>
                </a:moveTo>
                <a:lnTo>
                  <a:pt x="10014379" y="0"/>
                </a:lnTo>
                <a:lnTo>
                  <a:pt x="10014379" y="10132022"/>
                </a:lnTo>
                <a:lnTo>
                  <a:pt x="0" y="1013202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-117987" y="2165343"/>
            <a:ext cx="7853996" cy="7946260"/>
          </a:xfrm>
          <a:custGeom>
            <a:avLst/>
            <a:gdLst/>
            <a:ahLst/>
            <a:cxnLst/>
            <a:rect l="l" t="t" r="r" b="b"/>
            <a:pathLst>
              <a:path w="7853996" h="7946260">
                <a:moveTo>
                  <a:pt x="0" y="0"/>
                </a:moveTo>
                <a:lnTo>
                  <a:pt x="7853996" y="0"/>
                </a:lnTo>
                <a:lnTo>
                  <a:pt x="7853996" y="7946260"/>
                </a:lnTo>
                <a:lnTo>
                  <a:pt x="0" y="794626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964609" y="3045295"/>
            <a:ext cx="10218241" cy="1536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DejaVu Serif"/>
                <a:ea typeface="DejaVu Serif"/>
                <a:cs typeface="DejaVu Serif"/>
                <a:sym typeface="DejaVu Serif"/>
              </a:rPr>
              <a:t>Tạo chuỗi</a:t>
            </a:r>
          </a:p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DejaVu Serif"/>
                <a:ea typeface="DejaVu Serif"/>
                <a:cs typeface="DejaVu Serif"/>
                <a:sym typeface="DejaVu Serif"/>
              </a:rPr>
              <a:t>invest(100) -&gt; refund() -&gt; withdraw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-211950" y="999302"/>
            <a:ext cx="17773650" cy="920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SEQUENCE-AWARE MUTATION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58110" y="1012824"/>
            <a:ext cx="17773650" cy="920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SEQUENCE-AWARE MUTATION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547620"/>
            <a:ext cx="17003060" cy="2262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020"/>
              </a:lnSpc>
            </a:pPr>
            <a:r>
              <a:rPr lang="en-US" sz="4300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RAW dependency (read-after-write)</a:t>
            </a:r>
          </a:p>
          <a:p>
            <a:pPr algn="just">
              <a:lnSpc>
                <a:spcPts val="6020"/>
              </a:lnSpc>
            </a:pPr>
            <a:r>
              <a:rPr lang="en-US" sz="43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MuFuzz xác định giao dịch </a:t>
            </a:r>
            <a:r>
              <a:rPr lang="en-US" sz="4300">
                <a:solidFill>
                  <a:srgbClr val="CE433B"/>
                </a:solidFill>
                <a:latin typeface="Maven Pro"/>
                <a:ea typeface="Maven Pro"/>
                <a:cs typeface="Maven Pro"/>
                <a:sym typeface="Maven Pro"/>
              </a:rPr>
              <a:t>T1</a:t>
            </a:r>
            <a:r>
              <a:rPr lang="en-US" sz="43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được thực hiện trước </a:t>
            </a:r>
            <a:r>
              <a:rPr lang="en-US" sz="4300">
                <a:solidFill>
                  <a:srgbClr val="00BF63"/>
                </a:solidFill>
                <a:latin typeface="Maven Pro"/>
                <a:ea typeface="Maven Pro"/>
                <a:cs typeface="Maven Pro"/>
                <a:sym typeface="Maven Pro"/>
              </a:rPr>
              <a:t>T2</a:t>
            </a:r>
            <a:r>
              <a:rPr lang="en-US" sz="43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chỉ khi </a:t>
            </a:r>
            <a:r>
              <a:rPr lang="en-US" sz="4300">
                <a:solidFill>
                  <a:srgbClr val="CE433B"/>
                </a:solidFill>
                <a:latin typeface="Maven Pro"/>
                <a:ea typeface="Maven Pro"/>
                <a:cs typeface="Maven Pro"/>
                <a:sym typeface="Maven Pro"/>
              </a:rPr>
              <a:t>T1</a:t>
            </a:r>
            <a:r>
              <a:rPr lang="en-US" sz="43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ghi lại biến mà </a:t>
            </a:r>
            <a:r>
              <a:rPr lang="en-US" sz="4300">
                <a:solidFill>
                  <a:srgbClr val="00BF63"/>
                </a:solidFill>
                <a:latin typeface="Maven Pro"/>
                <a:ea typeface="Maven Pro"/>
                <a:cs typeface="Maven Pro"/>
                <a:sym typeface="Maven Pro"/>
              </a:rPr>
              <a:t>T2</a:t>
            </a:r>
            <a:r>
              <a:rPr lang="en-US" sz="43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đọc.</a:t>
            </a:r>
          </a:p>
        </p:txBody>
      </p:sp>
      <p:sp>
        <p:nvSpPr>
          <p:cNvPr id="5" name="Freeform 5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52D37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17</a:t>
            </a:r>
          </a:p>
        </p:txBody>
      </p:sp>
      <p:sp>
        <p:nvSpPr>
          <p:cNvPr id="8" name="Freeform 8"/>
          <p:cNvSpPr/>
          <p:nvPr/>
        </p:nvSpPr>
        <p:spPr>
          <a:xfrm>
            <a:off x="2264539" y="4810125"/>
            <a:ext cx="13554389" cy="5184554"/>
          </a:xfrm>
          <a:custGeom>
            <a:avLst/>
            <a:gdLst/>
            <a:ahLst/>
            <a:cxnLst/>
            <a:rect l="l" t="t" r="r" b="b"/>
            <a:pathLst>
              <a:path w="13554389" h="5184554">
                <a:moveTo>
                  <a:pt x="0" y="0"/>
                </a:moveTo>
                <a:lnTo>
                  <a:pt x="13554390" y="0"/>
                </a:lnTo>
                <a:lnTo>
                  <a:pt x="13554390" y="5184554"/>
                </a:lnTo>
                <a:lnTo>
                  <a:pt x="0" y="518455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5541724" y="2356359"/>
            <a:ext cx="7206423" cy="7400029"/>
          </a:xfrm>
          <a:custGeom>
            <a:avLst/>
            <a:gdLst/>
            <a:ahLst/>
            <a:cxnLst/>
            <a:rect l="l" t="t" r="r" b="b"/>
            <a:pathLst>
              <a:path w="7206423" h="7400029">
                <a:moveTo>
                  <a:pt x="0" y="0"/>
                </a:moveTo>
                <a:lnTo>
                  <a:pt x="7206423" y="0"/>
                </a:lnTo>
                <a:lnTo>
                  <a:pt x="7206423" y="7400029"/>
                </a:lnTo>
                <a:lnTo>
                  <a:pt x="0" y="740002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58110" y="1012824"/>
            <a:ext cx="17773650" cy="920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SEQUENCE-AWARE MUTATION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52D37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8110" y="984249"/>
            <a:ext cx="17773650" cy="837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40"/>
              </a:lnSpc>
            </a:pPr>
            <a:r>
              <a:rPr lang="en-US" sz="7300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MASK-GUIDED SEED MUTATION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00100" y="3027363"/>
            <a:ext cx="16601182" cy="638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300"/>
              </a:lnSpc>
            </a:pPr>
            <a:r>
              <a:rPr lang="en-US" sz="4500">
                <a:solidFill>
                  <a:srgbClr val="252D37"/>
                </a:solidFill>
                <a:latin typeface="DejaVu Serif"/>
                <a:ea typeface="DejaVu Serif"/>
                <a:cs typeface="DejaVu Serif"/>
                <a:sym typeface="DejaVu Serif"/>
              </a:rPr>
              <a:t> </a:t>
            </a:r>
            <a:r>
              <a:rPr lang="en-US" sz="4500">
                <a:solidFill>
                  <a:srgbClr val="000000"/>
                </a:solidFill>
                <a:latin typeface="DejaVu Serif"/>
                <a:ea typeface="DejaVu Serif"/>
                <a:cs typeface="DejaVu Serif"/>
                <a:sym typeface="DejaVu Serif"/>
              </a:rPr>
              <a:t>Có thể gọi là giai đoạn </a:t>
            </a:r>
            <a:r>
              <a:rPr lang="en-US" sz="4500" b="1">
                <a:solidFill>
                  <a:srgbClr val="000000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lựa chọn seed</a:t>
            </a:r>
            <a:r>
              <a:rPr lang="en-US" sz="4500">
                <a:solidFill>
                  <a:srgbClr val="000000"/>
                </a:solidFill>
                <a:latin typeface="DejaVu Serif"/>
                <a:ea typeface="DejaVu Serif"/>
                <a:cs typeface="DejaVu Serif"/>
                <a:sym typeface="DejaVu Serif"/>
              </a:rPr>
              <a:t> và </a:t>
            </a:r>
            <a:r>
              <a:rPr lang="en-US" sz="4500" b="1">
                <a:solidFill>
                  <a:srgbClr val="000000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đột biến seed</a:t>
            </a:r>
          </a:p>
          <a:p>
            <a:pPr marL="971553" lvl="1" indent="-485777" algn="just">
              <a:lnSpc>
                <a:spcPts val="6300"/>
              </a:lnSpc>
              <a:buFont typeface="Arial"/>
              <a:buChar char="•"/>
            </a:pPr>
            <a:r>
              <a:rPr lang="en-US" sz="4500">
                <a:solidFill>
                  <a:srgbClr val="252D37"/>
                </a:solidFill>
                <a:latin typeface="DejaVu Serif"/>
                <a:ea typeface="DejaVu Serif"/>
                <a:cs typeface="DejaVu Serif"/>
                <a:sym typeface="DejaVu Serif"/>
              </a:rPr>
              <a:t>Chọn seed tiềm năng dựa trên khoảng cách đến nhánh.</a:t>
            </a:r>
          </a:p>
          <a:p>
            <a:pPr marL="971553" lvl="1" indent="-485777" algn="just">
              <a:lnSpc>
                <a:spcPts val="6300"/>
              </a:lnSpc>
              <a:buFont typeface="Arial"/>
              <a:buChar char="•"/>
            </a:pPr>
            <a:r>
              <a:rPr lang="en-US" sz="4500">
                <a:solidFill>
                  <a:srgbClr val="252D37"/>
                </a:solidFill>
                <a:latin typeface="DejaVu Serif"/>
                <a:ea typeface="DejaVu Serif"/>
                <a:cs typeface="DejaVu Serif"/>
                <a:sym typeface="DejaVu Serif"/>
              </a:rPr>
              <a:t>Tạo seedmask cho seed đã chọn.</a:t>
            </a:r>
          </a:p>
          <a:p>
            <a:pPr marL="971553" lvl="1" indent="-485777" algn="just">
              <a:lnSpc>
                <a:spcPts val="6300"/>
              </a:lnSpc>
              <a:buFont typeface="Arial"/>
              <a:buChar char="•"/>
            </a:pPr>
            <a:r>
              <a:rPr lang="en-US" sz="4500">
                <a:solidFill>
                  <a:srgbClr val="252D37"/>
                </a:solidFill>
                <a:latin typeface="DejaVu Serif"/>
                <a:ea typeface="DejaVu Serif"/>
                <a:cs typeface="DejaVu Serif"/>
                <a:sym typeface="DejaVu Serif"/>
              </a:rPr>
              <a:t>Đột biến seed: Áp dụng các kỹ thuật đột biến lên seed dựa trên seedmask.</a:t>
            </a:r>
          </a:p>
          <a:p>
            <a:pPr algn="just">
              <a:lnSpc>
                <a:spcPts val="6300"/>
              </a:lnSpc>
            </a:pPr>
            <a:endParaRPr lang="en-US" sz="4500">
              <a:solidFill>
                <a:srgbClr val="252D37"/>
              </a:solidFill>
              <a:latin typeface="DejaVu Serif"/>
              <a:ea typeface="DejaVu Serif"/>
              <a:cs typeface="DejaVu Serif"/>
              <a:sym typeface="DejaVu Serif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52D37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96087" y="715962"/>
            <a:ext cx="9095826" cy="920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NỘI DUNG</a:t>
            </a:r>
          </a:p>
        </p:txBody>
      </p:sp>
      <p:sp>
        <p:nvSpPr>
          <p:cNvPr id="3" name="Freeform 3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38225" y="1976371"/>
            <a:ext cx="15598145" cy="5653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80687" lvl="1" indent="-490344" algn="l">
              <a:lnSpc>
                <a:spcPts val="9084"/>
              </a:lnSpc>
              <a:buAutoNum type="arabicPeriod"/>
            </a:pPr>
            <a:r>
              <a:rPr lang="en-US" sz="4542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Mục tiêu</a:t>
            </a:r>
          </a:p>
          <a:p>
            <a:pPr marL="980687" lvl="1" indent="-490344" algn="l">
              <a:lnSpc>
                <a:spcPts val="9084"/>
              </a:lnSpc>
              <a:buAutoNum type="arabicPeriod"/>
            </a:pPr>
            <a:r>
              <a:rPr lang="en-US" sz="4542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Ngữ cảnh</a:t>
            </a:r>
          </a:p>
          <a:p>
            <a:pPr marL="980687" lvl="1" indent="-490344" algn="l">
              <a:lnSpc>
                <a:spcPts val="9084"/>
              </a:lnSpc>
              <a:buAutoNum type="arabicPeriod"/>
            </a:pPr>
            <a:r>
              <a:rPr lang="en-US" sz="4542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Phương pháp fuzzing của MuFuzz</a:t>
            </a:r>
          </a:p>
          <a:p>
            <a:pPr marL="980687" lvl="1" indent="-490344" algn="l">
              <a:lnSpc>
                <a:spcPts val="9084"/>
              </a:lnSpc>
              <a:buAutoNum type="arabicPeriod"/>
            </a:pPr>
            <a:r>
              <a:rPr lang="en-US" sz="4542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Triển khai</a:t>
            </a:r>
          </a:p>
          <a:p>
            <a:pPr marL="980687" lvl="1" indent="-490344" algn="l">
              <a:lnSpc>
                <a:spcPts val="9084"/>
              </a:lnSpc>
              <a:spcBef>
                <a:spcPct val="0"/>
              </a:spcBef>
              <a:buAutoNum type="arabicPeriod"/>
            </a:pPr>
            <a:r>
              <a:rPr lang="en-US" sz="4542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Đánh giá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52D37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796824" y="250966"/>
            <a:ext cx="7204071" cy="9902503"/>
          </a:xfrm>
          <a:custGeom>
            <a:avLst/>
            <a:gdLst/>
            <a:ahLst/>
            <a:cxnLst/>
            <a:rect l="l" t="t" r="r" b="b"/>
            <a:pathLst>
              <a:path w="7204071" h="9902503">
                <a:moveTo>
                  <a:pt x="0" y="0"/>
                </a:moveTo>
                <a:lnTo>
                  <a:pt x="7204071" y="0"/>
                </a:lnTo>
                <a:lnTo>
                  <a:pt x="7204071" y="9902503"/>
                </a:lnTo>
                <a:lnTo>
                  <a:pt x="0" y="990250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8344313" y="1138256"/>
            <a:ext cx="9429337" cy="6327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58"/>
              </a:lnSpc>
            </a:pPr>
            <a:r>
              <a:rPr lang="en-US" sz="3327">
                <a:solidFill>
                  <a:srgbClr val="252D37"/>
                </a:solidFill>
                <a:latin typeface="DejaVu Serif"/>
                <a:ea typeface="DejaVu Serif"/>
                <a:cs typeface="DejaVu Serif"/>
                <a:sym typeface="DejaVu Serif"/>
              </a:rPr>
              <a:t>Thuật toán 1:</a:t>
            </a:r>
          </a:p>
          <a:p>
            <a:pPr algn="just">
              <a:lnSpc>
                <a:spcPts val="4658"/>
              </a:lnSpc>
            </a:pPr>
            <a:r>
              <a:rPr lang="en-US" sz="3327">
                <a:solidFill>
                  <a:srgbClr val="252D37"/>
                </a:solidFill>
                <a:latin typeface="DejaVu Serif"/>
                <a:ea typeface="DejaVu Serif"/>
                <a:cs typeface="DejaVu Serif"/>
                <a:sym typeface="DejaVu Serif"/>
              </a:rPr>
              <a:t>Dòng 1-2: t</a:t>
            </a:r>
            <a:r>
              <a:rPr lang="en-US" sz="3327" b="1">
                <a:solidFill>
                  <a:srgbClr val="252D37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ạo ra seedQueue</a:t>
            </a:r>
            <a:r>
              <a:rPr lang="en-US" sz="3327">
                <a:solidFill>
                  <a:srgbClr val="252D37"/>
                </a:solidFill>
                <a:latin typeface="DejaVu Serif"/>
                <a:ea typeface="DejaVu Serif"/>
                <a:cs typeface="DejaVu Serif"/>
                <a:sym typeface="DejaVu Serif"/>
              </a:rPr>
              <a:t> rỗng và 1 tập hợp seed làm input</a:t>
            </a:r>
          </a:p>
          <a:p>
            <a:pPr algn="just">
              <a:lnSpc>
                <a:spcPts val="4658"/>
              </a:lnSpc>
            </a:pPr>
            <a:r>
              <a:rPr lang="en-US" sz="3327">
                <a:solidFill>
                  <a:srgbClr val="252D37"/>
                </a:solidFill>
                <a:latin typeface="DejaVu Serif"/>
                <a:ea typeface="DejaVu Serif"/>
                <a:cs typeface="DejaVu Serif"/>
                <a:sym typeface="DejaVu Serif"/>
              </a:rPr>
              <a:t>Dòng 4-13: </a:t>
            </a:r>
            <a:r>
              <a:rPr lang="en-US" sz="3327" b="1">
                <a:solidFill>
                  <a:srgbClr val="252D37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lựa chọn seed</a:t>
            </a:r>
            <a:r>
              <a:rPr lang="en-US" sz="3327">
                <a:solidFill>
                  <a:srgbClr val="252D37"/>
                </a:solidFill>
                <a:latin typeface="DejaVu Serif"/>
                <a:ea typeface="DejaVu Serif"/>
                <a:cs typeface="DejaVu Serif"/>
                <a:sym typeface="DejaVu Serif"/>
              </a:rPr>
              <a:t> dựa trên thuật toán Branch-Distance-Feedback</a:t>
            </a:r>
          </a:p>
          <a:p>
            <a:pPr algn="just">
              <a:lnSpc>
                <a:spcPts val="4658"/>
              </a:lnSpc>
            </a:pPr>
            <a:r>
              <a:rPr lang="en-US" sz="3327">
                <a:solidFill>
                  <a:srgbClr val="252D37"/>
                </a:solidFill>
                <a:latin typeface="DejaVu Serif"/>
                <a:ea typeface="DejaVu Serif"/>
                <a:cs typeface="DejaVu Serif"/>
                <a:sym typeface="DejaVu Serif"/>
              </a:rPr>
              <a:t>Dòng 14-29: nếu seed đáp ứng điều kiện thì:</a:t>
            </a:r>
          </a:p>
          <a:p>
            <a:pPr marL="718431" lvl="1" indent="-359216" algn="just">
              <a:lnSpc>
                <a:spcPts val="4658"/>
              </a:lnSpc>
              <a:buFont typeface="Arial"/>
              <a:buChar char="•"/>
            </a:pPr>
            <a:r>
              <a:rPr lang="en-US" sz="3327">
                <a:solidFill>
                  <a:srgbClr val="252D37"/>
                </a:solidFill>
                <a:latin typeface="DejaVu Serif"/>
                <a:ea typeface="DejaVu Serif"/>
                <a:cs typeface="DejaVu Serif"/>
                <a:sym typeface="DejaVu Serif"/>
              </a:rPr>
              <a:t>Tính toán seedmask</a:t>
            </a:r>
          </a:p>
          <a:p>
            <a:pPr marL="718431" lvl="1" indent="-359216" algn="just">
              <a:lnSpc>
                <a:spcPts val="4658"/>
              </a:lnSpc>
              <a:buFont typeface="Arial"/>
              <a:buChar char="•"/>
            </a:pPr>
            <a:r>
              <a:rPr lang="en-US" sz="3327">
                <a:solidFill>
                  <a:srgbClr val="252D37"/>
                </a:solidFill>
                <a:latin typeface="DejaVu Serif"/>
                <a:ea typeface="DejaVu Serif"/>
                <a:cs typeface="DejaVu Serif"/>
                <a:sym typeface="DejaVu Serif"/>
              </a:rPr>
              <a:t>Đột biến seed</a:t>
            </a:r>
          </a:p>
          <a:p>
            <a:pPr algn="just">
              <a:lnSpc>
                <a:spcPts val="3993"/>
              </a:lnSpc>
            </a:pPr>
            <a:endParaRPr lang="en-US" sz="3327">
              <a:solidFill>
                <a:srgbClr val="252D37"/>
              </a:solidFill>
              <a:latin typeface="DejaVu Serif"/>
              <a:ea typeface="DejaVu Serif"/>
              <a:cs typeface="DejaVu Serif"/>
              <a:sym typeface="DejaVu Serif"/>
            </a:endParaRPr>
          </a:p>
          <a:p>
            <a:pPr algn="just">
              <a:lnSpc>
                <a:spcPts val="3993"/>
              </a:lnSpc>
            </a:pPr>
            <a:endParaRPr lang="en-US" sz="3327">
              <a:solidFill>
                <a:srgbClr val="252D37"/>
              </a:solidFill>
              <a:latin typeface="DejaVu Serif"/>
              <a:ea typeface="DejaVu Serif"/>
              <a:cs typeface="DejaVu Serif"/>
              <a:sym typeface="DejaVu Serif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52D37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870" y="3696722"/>
            <a:ext cx="18288000" cy="478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553" lvl="1" indent="-485777" algn="just">
              <a:lnSpc>
                <a:spcPts val="6300"/>
              </a:lnSpc>
              <a:buFont typeface="Arial"/>
              <a:buChar char="•"/>
            </a:pPr>
            <a:r>
              <a:rPr lang="en-US" sz="4500">
                <a:solidFill>
                  <a:srgbClr val="252D37"/>
                </a:solidFill>
                <a:latin typeface="DejaVu Serif"/>
                <a:ea typeface="DejaVu Serif"/>
                <a:cs typeface="DejaVu Serif"/>
                <a:sym typeface="DejaVu Serif"/>
              </a:rPr>
              <a:t>Bit 0: Cho biết bit tương ứng trong input seed </a:t>
            </a:r>
            <a:r>
              <a:rPr lang="en-US" sz="4500" i="1">
                <a:solidFill>
                  <a:srgbClr val="252D37"/>
                </a:solidFill>
                <a:latin typeface="DejaVu Serif Italics"/>
                <a:ea typeface="DejaVu Serif Italics"/>
                <a:cs typeface="DejaVu Serif Italics"/>
                <a:sym typeface="DejaVu Serif Italics"/>
              </a:rPr>
              <a:t>không nên</a:t>
            </a:r>
            <a:r>
              <a:rPr lang="en-US" sz="4500">
                <a:solidFill>
                  <a:srgbClr val="252D37"/>
                </a:solidFill>
                <a:latin typeface="DejaVu Serif"/>
                <a:ea typeface="DejaVu Serif"/>
                <a:cs typeface="DejaVu Serif"/>
                <a:sym typeface="DejaVu Serif"/>
              </a:rPr>
              <a:t> bị đột biến.</a:t>
            </a:r>
          </a:p>
          <a:p>
            <a:pPr marL="971553" lvl="1" indent="-485777" algn="just">
              <a:lnSpc>
                <a:spcPts val="6300"/>
              </a:lnSpc>
              <a:buFont typeface="Arial"/>
              <a:buChar char="•"/>
            </a:pPr>
            <a:r>
              <a:rPr lang="en-US" sz="4500">
                <a:solidFill>
                  <a:srgbClr val="252D37"/>
                </a:solidFill>
                <a:latin typeface="DejaVu Serif"/>
                <a:ea typeface="DejaVu Serif"/>
                <a:cs typeface="DejaVu Serif"/>
                <a:sym typeface="DejaVu Serif"/>
              </a:rPr>
              <a:t>Bit 1: Cho biết bit tương ứng trong input seed </a:t>
            </a:r>
            <a:r>
              <a:rPr lang="en-US" sz="4500" i="1">
                <a:solidFill>
                  <a:srgbClr val="252D37"/>
                </a:solidFill>
                <a:latin typeface="DejaVu Serif Italics"/>
                <a:ea typeface="DejaVu Serif Italics"/>
                <a:cs typeface="DejaVu Serif Italics"/>
                <a:sym typeface="DejaVu Serif Italics"/>
              </a:rPr>
              <a:t>có thể</a:t>
            </a:r>
            <a:r>
              <a:rPr lang="en-US" sz="4500">
                <a:solidFill>
                  <a:srgbClr val="252D37"/>
                </a:solidFill>
                <a:latin typeface="DejaVu Serif"/>
                <a:ea typeface="DejaVu Serif"/>
                <a:cs typeface="DejaVu Serif"/>
                <a:sym typeface="DejaVu Serif"/>
              </a:rPr>
              <a:t> bị đột biến.</a:t>
            </a:r>
          </a:p>
          <a:p>
            <a:pPr marL="971553" lvl="1" indent="-485777" algn="just">
              <a:lnSpc>
                <a:spcPts val="6300"/>
              </a:lnSpc>
              <a:buFont typeface="Arial"/>
              <a:buChar char="•"/>
            </a:pPr>
            <a:r>
              <a:rPr lang="en-US" sz="4500">
                <a:solidFill>
                  <a:srgbClr val="252D37"/>
                </a:solidFill>
                <a:latin typeface="DejaVu Serif"/>
                <a:ea typeface="DejaVu Serif"/>
                <a:cs typeface="DejaVu Serif"/>
                <a:sym typeface="DejaVu Serif"/>
              </a:rPr>
              <a:t>Mục đích: chỉ biến đổi những input tiềm năng.</a:t>
            </a:r>
          </a:p>
          <a:p>
            <a:pPr algn="just">
              <a:lnSpc>
                <a:spcPts val="6300"/>
              </a:lnSpc>
            </a:pPr>
            <a:endParaRPr lang="en-US" sz="4500">
              <a:solidFill>
                <a:srgbClr val="252D37"/>
              </a:solidFill>
              <a:latin typeface="DejaVu Serif"/>
              <a:ea typeface="DejaVu Serif"/>
              <a:cs typeface="DejaVu Serif"/>
              <a:sym typeface="DejaVu Serif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3241724" y="2084361"/>
            <a:ext cx="11301259" cy="1440911"/>
          </a:xfrm>
          <a:custGeom>
            <a:avLst/>
            <a:gdLst/>
            <a:ahLst/>
            <a:cxnLst/>
            <a:rect l="l" t="t" r="r" b="b"/>
            <a:pathLst>
              <a:path w="11301259" h="1440911">
                <a:moveTo>
                  <a:pt x="0" y="0"/>
                </a:moveTo>
                <a:lnTo>
                  <a:pt x="11301259" y="0"/>
                </a:lnTo>
                <a:lnTo>
                  <a:pt x="11301259" y="1440911"/>
                </a:lnTo>
                <a:lnTo>
                  <a:pt x="0" y="144091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58110" y="984249"/>
            <a:ext cx="17773650" cy="837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40"/>
              </a:lnSpc>
            </a:pPr>
            <a:r>
              <a:rPr lang="en-US" sz="7300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MASK-GUIDED SEED MUTATION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52D37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6644" y="2054378"/>
            <a:ext cx="8797653" cy="8057312"/>
          </a:xfrm>
          <a:custGeom>
            <a:avLst/>
            <a:gdLst/>
            <a:ahLst/>
            <a:cxnLst/>
            <a:rect l="l" t="t" r="r" b="b"/>
            <a:pathLst>
              <a:path w="8797653" h="8057312">
                <a:moveTo>
                  <a:pt x="0" y="0"/>
                </a:moveTo>
                <a:lnTo>
                  <a:pt x="8797653" y="0"/>
                </a:lnTo>
                <a:lnTo>
                  <a:pt x="8797653" y="8057312"/>
                </a:lnTo>
                <a:lnTo>
                  <a:pt x="0" y="805731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r="-10343"/>
            </a:stretch>
          </a:blipFill>
          <a:ln cap="sq">
            <a:noFill/>
            <a:prstDash val="lgDash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58110" y="984249"/>
            <a:ext cx="17773650" cy="837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40"/>
              </a:lnSpc>
            </a:pPr>
            <a:r>
              <a:rPr lang="en-US" sz="7300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MASK-GUIDED SEED MUTATION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52D37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22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44000" y="2298700"/>
            <a:ext cx="8523060" cy="561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252D37"/>
                </a:solidFill>
                <a:latin typeface="DejaVu Serif"/>
                <a:ea typeface="DejaVu Serif"/>
                <a:cs typeface="DejaVu Serif"/>
                <a:sym typeface="DejaVu Serif"/>
              </a:rPr>
              <a:t>Thuật toán 2: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252D37"/>
                </a:solidFill>
                <a:latin typeface="DejaVu Serif"/>
                <a:ea typeface="DejaVu Serif"/>
                <a:cs typeface="DejaVu Serif"/>
                <a:sym typeface="DejaVu Serif"/>
              </a:rPr>
              <a:t>Chọn ngẫu nhiên loại đột biến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252D37"/>
                </a:solidFill>
                <a:latin typeface="DejaVu Serif"/>
                <a:ea typeface="DejaVu Serif"/>
                <a:cs typeface="DejaVu Serif"/>
                <a:sym typeface="DejaVu Serif"/>
              </a:rPr>
              <a:t>Lặp qua từng bit trong seed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252D37"/>
                </a:solidFill>
                <a:latin typeface="DejaVu Serif"/>
                <a:ea typeface="DejaVu Serif"/>
                <a:cs typeface="DejaVu Serif"/>
                <a:sym typeface="DejaVu Serif"/>
              </a:rPr>
              <a:t>Kiểm tra xem đột biến có hiệu quả hay không, nếu có thì đánh dấu bit đó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252D37"/>
                </a:solidFill>
                <a:latin typeface="DejaVu Serif"/>
                <a:ea typeface="DejaVu Serif"/>
                <a:cs typeface="DejaVu Serif"/>
                <a:sym typeface="DejaVu Serif"/>
              </a:rPr>
              <a:t>Output: seedmask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8110" y="984249"/>
            <a:ext cx="17773650" cy="837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40"/>
              </a:lnSpc>
            </a:pPr>
            <a:r>
              <a:rPr lang="en-US" sz="7300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DYNAMIC ENERGY ADJUSTMENT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52D37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23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86483" y="2903549"/>
            <a:ext cx="15491704" cy="4203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252D37"/>
                </a:solidFill>
                <a:latin typeface="DejaVu Serif"/>
                <a:ea typeface="DejaVu Serif"/>
                <a:cs typeface="DejaVu Serif"/>
                <a:sym typeface="DejaVu Serif"/>
              </a:rPr>
              <a:t>MuFuzz phân bổ tài nguyên một cách linh hoạt, tập trung vào các nhánh "tiềm năng".</a:t>
            </a:r>
          </a:p>
          <a:p>
            <a:pPr marL="863599" lvl="1" indent="-431800" algn="just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252D37"/>
                </a:solidFill>
                <a:latin typeface="DejaVu Serif"/>
                <a:ea typeface="DejaVu Serif"/>
                <a:cs typeface="DejaVu Serif"/>
                <a:sym typeface="DejaVu Serif"/>
              </a:rPr>
              <a:t>Sử dụng thông tin từ thuật toán BRANCHWEIGHTED để đánh giá trọng số của từng nhánh.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252D37"/>
                </a:solidFill>
                <a:latin typeface="DejaVu Serif"/>
                <a:ea typeface="DejaVu Serif"/>
                <a:cs typeface="DejaVu Serif"/>
                <a:sym typeface="DejaVu Serif"/>
              </a:rPr>
              <a:t>Năng lượng fuzzing tỷ lệ thuận với trọng số của nhánh</a:t>
            </a:r>
          </a:p>
          <a:p>
            <a:pPr algn="l">
              <a:lnSpc>
                <a:spcPts val="5599"/>
              </a:lnSpc>
            </a:pPr>
            <a:endParaRPr lang="en-US" sz="3999">
              <a:solidFill>
                <a:srgbClr val="252D37"/>
              </a:solidFill>
              <a:latin typeface="DejaVu Serif"/>
              <a:ea typeface="DejaVu Serif"/>
              <a:cs typeface="DejaVu Serif"/>
              <a:sym typeface="DejaVu 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0" y="1952625"/>
            <a:ext cx="9020205" cy="6256495"/>
          </a:xfrm>
          <a:custGeom>
            <a:avLst/>
            <a:gdLst/>
            <a:ahLst/>
            <a:cxnLst/>
            <a:rect l="l" t="t" r="r" b="b"/>
            <a:pathLst>
              <a:path w="9020205" h="6256495">
                <a:moveTo>
                  <a:pt x="0" y="0"/>
                </a:moveTo>
                <a:lnTo>
                  <a:pt x="9020205" y="0"/>
                </a:lnTo>
                <a:lnTo>
                  <a:pt x="9020205" y="6256495"/>
                </a:lnTo>
                <a:lnTo>
                  <a:pt x="0" y="62564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8110" y="984249"/>
            <a:ext cx="17773650" cy="837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40"/>
              </a:lnSpc>
            </a:pPr>
            <a:r>
              <a:rPr lang="en-US" sz="7300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DYNAMIC ENERGY ADJUSTMENT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52D37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24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250590" y="2236073"/>
            <a:ext cx="8523060" cy="561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252D37"/>
                </a:solidFill>
                <a:latin typeface="DejaVu Serif"/>
                <a:ea typeface="DejaVu Serif"/>
                <a:cs typeface="DejaVu Serif"/>
                <a:sym typeface="DejaVu Serif"/>
              </a:rPr>
              <a:t>Thuật toán 3:</a:t>
            </a:r>
          </a:p>
          <a:p>
            <a:pPr marL="863599" lvl="1" indent="-431800" algn="just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252D37"/>
                </a:solidFill>
                <a:latin typeface="DejaVu Serif"/>
                <a:ea typeface="DejaVu Serif"/>
                <a:cs typeface="DejaVu Serif"/>
                <a:sym typeface="DejaVu Serif"/>
              </a:rPr>
              <a:t>Độ lồng nhau (nested_score): Nhánh càng sâu càng phức tạp, tiềm ẩn nhiều lỗi.</a:t>
            </a:r>
          </a:p>
          <a:p>
            <a:pPr marL="863599" lvl="1" indent="-431800" algn="just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252D37"/>
                </a:solidFill>
                <a:latin typeface="DejaVu Serif"/>
                <a:ea typeface="DejaVu Serif"/>
                <a:cs typeface="DejaVu Serif"/>
                <a:sym typeface="DejaVu Serif"/>
              </a:rPr>
              <a:t>Khả năng chứa lỗi: Nhánh chứa các lệnh nguy hiểm (ví dụ: call.value) được ưu tiên</a:t>
            </a:r>
          </a:p>
          <a:p>
            <a:pPr algn="l">
              <a:lnSpc>
                <a:spcPts val="5599"/>
              </a:lnSpc>
            </a:pPr>
            <a:endParaRPr lang="en-US" sz="3999">
              <a:solidFill>
                <a:srgbClr val="252D37"/>
              </a:solidFill>
              <a:latin typeface="DejaVu Serif"/>
              <a:ea typeface="DejaVu Serif"/>
              <a:cs typeface="DejaVu Serif"/>
              <a:sym typeface="DejaVu Serif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0013" y="8153400"/>
            <a:ext cx="17159288" cy="2195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Output: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DF4F4F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(Bnested, W1, Ns)</a:t>
            </a:r>
            <a:r>
              <a:rPr lang="en-US" sz="30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: Danh sách các nhánh lồng sâu, trọng số tương ứng, và độ sâu lồng nhau.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DF4F4F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(Bvulnerable, W2)</a:t>
            </a:r>
            <a:r>
              <a:rPr lang="en-US" sz="30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: Danh sách các nhánh chứa lệnh có khả năng gây lỗi và trọng số tương ứng</a:t>
            </a:r>
          </a:p>
          <a:p>
            <a:pPr algn="just">
              <a:lnSpc>
                <a:spcPts val="4200"/>
              </a:lnSpc>
            </a:pPr>
            <a:endParaRPr lang="en-US" sz="3000">
              <a:solidFill>
                <a:srgbClr val="252D37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18912" y="3187241"/>
            <a:ext cx="17450177" cy="4929675"/>
          </a:xfrm>
          <a:custGeom>
            <a:avLst/>
            <a:gdLst/>
            <a:ahLst/>
            <a:cxnLst/>
            <a:rect l="l" t="t" r="r" b="b"/>
            <a:pathLst>
              <a:path w="17450177" h="4929675">
                <a:moveTo>
                  <a:pt x="0" y="0"/>
                </a:moveTo>
                <a:lnTo>
                  <a:pt x="17450176" y="0"/>
                </a:lnTo>
                <a:lnTo>
                  <a:pt x="17450176" y="4929675"/>
                </a:lnTo>
                <a:lnTo>
                  <a:pt x="0" y="49296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25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58110" y="984249"/>
            <a:ext cx="17773650" cy="837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40"/>
              </a:lnSpc>
            </a:pPr>
            <a:r>
              <a:rPr lang="en-US" sz="7300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EXPERIMENTS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26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999625" y="4545082"/>
            <a:ext cx="12288749" cy="1362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99"/>
              </a:lnSpc>
            </a:pPr>
            <a:r>
              <a:rPr lang="en-US" sz="11999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DEMO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27</a:t>
            </a:r>
          </a:p>
        </p:txBody>
      </p:sp>
      <p:pic>
        <p:nvPicPr>
          <p:cNvPr id="3" name="Picture 3"/>
          <p:cNvPicPr>
            <a:picLocks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8302288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1408" y="1928281"/>
            <a:ext cx="17205184" cy="6430437"/>
          </a:xfrm>
          <a:custGeom>
            <a:avLst/>
            <a:gdLst/>
            <a:ahLst/>
            <a:cxnLst/>
            <a:rect l="l" t="t" r="r" b="b"/>
            <a:pathLst>
              <a:path w="17205184" h="6430437">
                <a:moveTo>
                  <a:pt x="0" y="0"/>
                </a:moveTo>
                <a:lnTo>
                  <a:pt x="17205184" y="0"/>
                </a:lnTo>
                <a:lnTo>
                  <a:pt x="17205184" y="6430438"/>
                </a:lnTo>
                <a:lnTo>
                  <a:pt x="0" y="64304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28575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28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908004" y="117886"/>
            <a:ext cx="10714603" cy="10150064"/>
          </a:xfrm>
          <a:custGeom>
            <a:avLst/>
            <a:gdLst/>
            <a:ahLst/>
            <a:cxnLst/>
            <a:rect l="l" t="t" r="r" b="b"/>
            <a:pathLst>
              <a:path w="10714603" h="10150064">
                <a:moveTo>
                  <a:pt x="0" y="0"/>
                </a:moveTo>
                <a:lnTo>
                  <a:pt x="10714603" y="0"/>
                </a:lnTo>
                <a:lnTo>
                  <a:pt x="10714603" y="10150064"/>
                </a:lnTo>
                <a:lnTo>
                  <a:pt x="0" y="101500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51" r="-451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29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96087" y="715962"/>
            <a:ext cx="9095826" cy="920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1) MỤC TIÊU</a:t>
            </a:r>
          </a:p>
        </p:txBody>
      </p:sp>
      <p:sp>
        <p:nvSpPr>
          <p:cNvPr id="3" name="Freeform 3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197187" y="2839965"/>
            <a:ext cx="15598145" cy="4273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37509" lvl="1" indent="-468754" algn="l">
              <a:lnSpc>
                <a:spcPts val="8684"/>
              </a:lnSpc>
              <a:buFont typeface="Arial"/>
              <a:buChar char="•"/>
            </a:pPr>
            <a:r>
              <a:rPr lang="en-US" sz="4342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Giới thiệu về MuFuzz</a:t>
            </a:r>
          </a:p>
          <a:p>
            <a:pPr marL="937509" lvl="1" indent="-468754" algn="l">
              <a:lnSpc>
                <a:spcPts val="8684"/>
              </a:lnSpc>
              <a:buFont typeface="Arial"/>
              <a:buChar char="•"/>
            </a:pPr>
            <a:r>
              <a:rPr lang="en-US" sz="4342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Tìm hiểu sâu các kỹ thuật MuFuzz sử dụng</a:t>
            </a:r>
          </a:p>
          <a:p>
            <a:pPr marL="937509" lvl="1" indent="-468754" algn="l">
              <a:lnSpc>
                <a:spcPts val="8684"/>
              </a:lnSpc>
              <a:buFont typeface="Arial"/>
              <a:buChar char="•"/>
            </a:pPr>
            <a:r>
              <a:rPr lang="en-US" sz="4342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Thực nghiệm công cụ</a:t>
            </a:r>
          </a:p>
          <a:p>
            <a:pPr marL="937509" lvl="1" indent="-468754" algn="l">
              <a:lnSpc>
                <a:spcPts val="8684"/>
              </a:lnSpc>
              <a:spcBef>
                <a:spcPct val="0"/>
              </a:spcBef>
              <a:buFont typeface="Arial"/>
              <a:buChar char="•"/>
            </a:pPr>
            <a:r>
              <a:rPr lang="en-US" sz="4342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Đánh giá kết quả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52D37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977360"/>
            <a:ext cx="16584667" cy="8582565"/>
          </a:xfrm>
          <a:custGeom>
            <a:avLst/>
            <a:gdLst/>
            <a:ahLst/>
            <a:cxnLst/>
            <a:rect l="l" t="t" r="r" b="b"/>
            <a:pathLst>
              <a:path w="16584667" h="8582565">
                <a:moveTo>
                  <a:pt x="0" y="0"/>
                </a:moveTo>
                <a:lnTo>
                  <a:pt x="16584667" y="0"/>
                </a:lnTo>
                <a:lnTo>
                  <a:pt x="16584667" y="8582565"/>
                </a:lnTo>
                <a:lnTo>
                  <a:pt x="0" y="85825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30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662480" y="0"/>
            <a:ext cx="9725039" cy="10287000"/>
          </a:xfrm>
          <a:custGeom>
            <a:avLst/>
            <a:gdLst/>
            <a:ahLst/>
            <a:cxnLst/>
            <a:rect l="l" t="t" r="r" b="b"/>
            <a:pathLst>
              <a:path w="9725039" h="10287000">
                <a:moveTo>
                  <a:pt x="0" y="0"/>
                </a:moveTo>
                <a:lnTo>
                  <a:pt x="9725040" y="0"/>
                </a:lnTo>
                <a:lnTo>
                  <a:pt x="972504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31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857797"/>
              </p:ext>
            </p:extLst>
          </p:nvPr>
        </p:nvGraphicFramePr>
        <p:xfrm>
          <a:off x="1028700" y="2172918"/>
          <a:ext cx="15698964" cy="7882378"/>
        </p:xfrm>
        <a:graphic>
          <a:graphicData uri="http://schemas.openxmlformats.org/drawingml/2006/table">
            <a:tbl>
              <a:tblPr/>
              <a:tblGrid>
                <a:gridCol w="5232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2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2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33196">
                <a:tc>
                  <a:txBody>
                    <a:bodyPr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1959"/>
                        </a:lnSpc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Noto Serif Display"/>
                          <a:ea typeface="Noto Serif Display"/>
                          <a:cs typeface="Noto Serif Display"/>
                          <a:sym typeface="Noto Serif Display"/>
                        </a:rPr>
                        <a:t>   </a:t>
                      </a:r>
                    </a:p>
                    <a:p>
                      <a:pPr algn="l">
                        <a:lnSpc>
                          <a:spcPts val="1959"/>
                        </a:lnSpc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Noto Serif Display"/>
                          <a:ea typeface="Noto Serif Display"/>
                          <a:cs typeface="Noto Serif Display"/>
                          <a:sym typeface="Noto Serif Display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000000"/>
                          </a:solidFill>
                          <a:latin typeface="Noto Serif Display Bold"/>
                          <a:ea typeface="Noto Serif Display Bold"/>
                          <a:cs typeface="Noto Serif Display Bold"/>
                          <a:sym typeface="Noto Serif Display Bold"/>
                        </a:rPr>
                        <a:t>  ConFuzzius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000000"/>
                          </a:solidFill>
                          <a:latin typeface="Noto Serif Display Bold"/>
                          <a:ea typeface="Noto Serif Display Bold"/>
                          <a:cs typeface="Noto Serif Display Bold"/>
                          <a:sym typeface="Noto Serif Display Bold"/>
                        </a:rPr>
                        <a:t>MuFuzz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0416"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b="1" dirty="0">
                          <a:solidFill>
                            <a:srgbClr val="000000"/>
                          </a:solidFill>
                          <a:latin typeface="Noto Serif Display Bold"/>
                          <a:ea typeface="Noto Serif Display Bold"/>
                          <a:cs typeface="Noto Serif Display Bold"/>
                          <a:sym typeface="Noto Serif Display Bold"/>
                        </a:rPr>
                        <a:t>Coverage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rgbClr val="000000"/>
                          </a:solidFill>
                          <a:latin typeface="Noto Serif Display"/>
                          <a:ea typeface="Noto Serif Display"/>
                          <a:cs typeface="Noto Serif Display"/>
                          <a:sym typeface="Noto Serif Display"/>
                        </a:rPr>
                        <a:t>76.83%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Noto Serif Display"/>
                          <a:ea typeface="Noto Serif Display"/>
                          <a:cs typeface="Noto Serif Display"/>
                          <a:sym typeface="Noto Serif Display"/>
                        </a:rPr>
                        <a:t>55.88%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8967"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b="1" dirty="0">
                          <a:solidFill>
                            <a:srgbClr val="000000"/>
                          </a:solidFill>
                          <a:latin typeface="Noto Serif Display Bold"/>
                          <a:ea typeface="Noto Serif Display Bold"/>
                          <a:cs typeface="Noto Serif Display Bold"/>
                          <a:sym typeface="Noto Serif Display Bold"/>
                        </a:rPr>
                        <a:t>Total transactions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Noto Serif Display"/>
                          <a:ea typeface="Noto Serif Display"/>
                          <a:cs typeface="Noto Serif Display"/>
                          <a:sym typeface="Noto Serif Display"/>
                        </a:rPr>
                        <a:t>5,209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CE433B"/>
                          </a:solidFill>
                          <a:latin typeface="Noto Serif Display Bold"/>
                          <a:ea typeface="Noto Serif Display Bold"/>
                          <a:cs typeface="Noto Serif Display Bold"/>
                          <a:sym typeface="Noto Serif Display Bold"/>
                        </a:rPr>
                        <a:t>8,814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0416"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b="1" dirty="0">
                          <a:solidFill>
                            <a:srgbClr val="000000"/>
                          </a:solidFill>
                          <a:latin typeface="Noto Serif Display Bold"/>
                          <a:ea typeface="Noto Serif Display Bold"/>
                          <a:cs typeface="Noto Serif Display Bold"/>
                          <a:sym typeface="Noto Serif Display Bold"/>
                        </a:rPr>
                        <a:t>Speed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Noto Serif Display"/>
                          <a:ea typeface="Noto Serif Display"/>
                          <a:cs typeface="Noto Serif Display"/>
                          <a:sym typeface="Noto Serif Display"/>
                        </a:rPr>
                        <a:t>81.8 giao dịch/giây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CE433B"/>
                          </a:solidFill>
                          <a:latin typeface="Noto Serif Display Bold"/>
                          <a:ea typeface="Noto Serif Display Bold"/>
                          <a:cs typeface="Noto Serif Display Bold"/>
                          <a:sym typeface="Noto Serif Display Bold"/>
                        </a:rPr>
                        <a:t>552 giao dịch/giây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8967"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000000"/>
                          </a:solidFill>
                          <a:latin typeface="Noto Serif Display Bold"/>
                          <a:ea typeface="Noto Serif Display Bold"/>
                          <a:cs typeface="Noto Serif Display Bold"/>
                          <a:sym typeface="Noto Serif Display Bold"/>
                        </a:rPr>
                        <a:t>Branches </a:t>
                      </a:r>
                      <a:r>
                        <a:rPr lang="en-US" sz="2499" b="1" dirty="0">
                          <a:solidFill>
                            <a:srgbClr val="000000"/>
                          </a:solidFill>
                          <a:latin typeface="Noto Serif Display Bold"/>
                          <a:ea typeface="Noto Serif Display Bold"/>
                          <a:cs typeface="Noto Serif Display Bold"/>
                          <a:sym typeface="Noto Serif Display Bold"/>
                        </a:rPr>
                        <a:t>Discovered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Noto Serif Display"/>
                          <a:ea typeface="Noto Serif Display"/>
                          <a:cs typeface="Noto Serif Display"/>
                          <a:sym typeface="Noto Serif Display"/>
                        </a:rPr>
                        <a:t>213 (69.61% coverage nhánh)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Noto Serif Display"/>
                          <a:ea typeface="Noto Serif Display"/>
                          <a:cs typeface="Noto Serif Display"/>
                          <a:sym typeface="Noto Serif Display"/>
                        </a:rPr>
                        <a:t>68 nhánh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30416"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b="1" dirty="0">
                          <a:solidFill>
                            <a:srgbClr val="000000"/>
                          </a:solidFill>
                          <a:latin typeface="Noto Serif Display Bold"/>
                          <a:ea typeface="Noto Serif Display Bold"/>
                          <a:cs typeface="Noto Serif Display Bold"/>
                          <a:sym typeface="Noto Serif Display Bold"/>
                        </a:rPr>
                        <a:t>Runtime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Noto Serif Display"/>
                          <a:ea typeface="Noto Serif Display"/>
                          <a:cs typeface="Noto Serif Display"/>
                          <a:sym typeface="Noto Serif Display"/>
                        </a:rPr>
                        <a:t>63.66 giây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b="1" dirty="0">
                          <a:solidFill>
                            <a:srgbClr val="CE433B"/>
                          </a:solidFill>
                          <a:latin typeface="Noto Serif Display Bold"/>
                          <a:ea typeface="Noto Serif Display Bold"/>
                          <a:cs typeface="Noto Serif Display Bold"/>
                          <a:sym typeface="Noto Serif Display Bold"/>
                        </a:rPr>
                        <a:t>15 giây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33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57175" y="376551"/>
            <a:ext cx="17773650" cy="1570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40"/>
              </a:lnSpc>
            </a:pPr>
            <a:r>
              <a:rPr lang="en-US" sz="7300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COMPARISON OF CONFUZZIUS </a:t>
            </a:r>
          </a:p>
          <a:p>
            <a:pPr algn="ctr">
              <a:lnSpc>
                <a:spcPts val="5840"/>
              </a:lnSpc>
            </a:pPr>
            <a:r>
              <a:rPr lang="en-US" sz="7300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AND MUFUZZ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98535" y="0"/>
            <a:ext cx="17252830" cy="10287000"/>
          </a:xfrm>
          <a:custGeom>
            <a:avLst/>
            <a:gdLst/>
            <a:ahLst/>
            <a:cxnLst/>
            <a:rect l="l" t="t" r="r" b="b"/>
            <a:pathLst>
              <a:path w="17252830" h="10287000">
                <a:moveTo>
                  <a:pt x="0" y="0"/>
                </a:moveTo>
                <a:lnTo>
                  <a:pt x="17252830" y="0"/>
                </a:lnTo>
                <a:lnTo>
                  <a:pt x="1725283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34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8110" y="5481822"/>
            <a:ext cx="8514967" cy="4303821"/>
          </a:xfrm>
          <a:custGeom>
            <a:avLst/>
            <a:gdLst/>
            <a:ahLst/>
            <a:cxnLst/>
            <a:rect l="l" t="t" r="r" b="b"/>
            <a:pathLst>
              <a:path w="8514967" h="4303821">
                <a:moveTo>
                  <a:pt x="0" y="0"/>
                </a:moveTo>
                <a:lnTo>
                  <a:pt x="8514967" y="0"/>
                </a:lnTo>
                <a:lnTo>
                  <a:pt x="8514967" y="4303821"/>
                </a:lnTo>
                <a:lnTo>
                  <a:pt x="0" y="43038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8211" t="-2890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292997" y="5543634"/>
            <a:ext cx="8438894" cy="4180196"/>
          </a:xfrm>
          <a:custGeom>
            <a:avLst/>
            <a:gdLst/>
            <a:ahLst/>
            <a:cxnLst/>
            <a:rect l="l" t="t" r="r" b="b"/>
            <a:pathLst>
              <a:path w="8438894" h="4180196">
                <a:moveTo>
                  <a:pt x="0" y="0"/>
                </a:moveTo>
                <a:lnTo>
                  <a:pt x="8438894" y="0"/>
                </a:lnTo>
                <a:lnTo>
                  <a:pt x="8438894" y="4180197"/>
                </a:lnTo>
                <a:lnTo>
                  <a:pt x="0" y="4180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35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58110" y="936624"/>
            <a:ext cx="17773650" cy="709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80"/>
              </a:lnSpc>
            </a:pPr>
            <a:r>
              <a:rPr lang="en-US" sz="6100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VULNERABILITY DETECTION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14219" y="2780408"/>
            <a:ext cx="16659562" cy="1429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6468" lvl="1" indent="-443234" algn="l">
              <a:lnSpc>
                <a:spcPts val="5748"/>
              </a:lnSpc>
              <a:spcBef>
                <a:spcPct val="0"/>
              </a:spcBef>
              <a:buFont typeface="Arial"/>
              <a:buChar char="•"/>
            </a:pPr>
            <a:r>
              <a:rPr lang="en-US" sz="4105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MuFuzz phát hiện được nhiều lỗ hổng kể cả các lỗ hổng phức tạp như </a:t>
            </a:r>
            <a:r>
              <a:rPr lang="en-US" sz="4105" b="1">
                <a:solidFill>
                  <a:srgbClr val="000000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Reentrancy, Block Dependency, ...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35" y="4005472"/>
            <a:ext cx="18288000" cy="5052060"/>
          </a:xfrm>
          <a:custGeom>
            <a:avLst/>
            <a:gdLst/>
            <a:ahLst/>
            <a:cxnLst/>
            <a:rect l="l" t="t" r="r" b="b"/>
            <a:pathLst>
              <a:path w="18288000" h="5052060">
                <a:moveTo>
                  <a:pt x="0" y="0"/>
                </a:moveTo>
                <a:lnTo>
                  <a:pt x="18288000" y="0"/>
                </a:lnTo>
                <a:lnTo>
                  <a:pt x="18288000" y="5052060"/>
                </a:lnTo>
                <a:lnTo>
                  <a:pt x="0" y="50520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36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58110" y="936624"/>
            <a:ext cx="17773650" cy="709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80"/>
              </a:lnSpc>
            </a:pPr>
            <a:r>
              <a:rPr lang="en-US" sz="6100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BRANCH COVERAGE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32994" y="2766009"/>
            <a:ext cx="15823882" cy="662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Độ bao phủ nhánh cao hơn các công cụ hiện tại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37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58110" y="936624"/>
            <a:ext cx="17773650" cy="709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80"/>
              </a:lnSpc>
            </a:pPr>
            <a:r>
              <a:rPr lang="en-US" sz="6100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BRANCH COVERAGE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-2905767" y="3043566"/>
            <a:ext cx="16659562" cy="1429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8"/>
              </a:lnSpc>
            </a:pPr>
            <a:r>
              <a:rPr lang="en-US" sz="4105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MuFuzz đạt </a:t>
            </a:r>
            <a:r>
              <a:rPr lang="en-US" sz="4105" b="1">
                <a:solidFill>
                  <a:srgbClr val="000000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90%</a:t>
            </a:r>
            <a:r>
              <a:rPr lang="en-US" sz="4105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 trên các hợp đồng nhỏ </a:t>
            </a:r>
          </a:p>
          <a:p>
            <a:pPr algn="ctr">
              <a:lnSpc>
                <a:spcPts val="5748"/>
              </a:lnSpc>
              <a:spcBef>
                <a:spcPct val="0"/>
              </a:spcBef>
            </a:pPr>
            <a:r>
              <a:rPr lang="en-US" sz="4105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và </a:t>
            </a:r>
            <a:r>
              <a:rPr lang="en-US" sz="4105" b="1">
                <a:solidFill>
                  <a:srgbClr val="000000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82% </a:t>
            </a:r>
            <a:r>
              <a:rPr lang="en-US" sz="4105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trên các hợp đồng lớn</a:t>
            </a:r>
          </a:p>
        </p:txBody>
      </p:sp>
      <p:sp>
        <p:nvSpPr>
          <p:cNvPr id="5" name="Freeform 5"/>
          <p:cNvSpPr/>
          <p:nvPr/>
        </p:nvSpPr>
        <p:spPr>
          <a:xfrm>
            <a:off x="-36941" y="5643761"/>
            <a:ext cx="17296241" cy="4432162"/>
          </a:xfrm>
          <a:custGeom>
            <a:avLst/>
            <a:gdLst/>
            <a:ahLst/>
            <a:cxnLst/>
            <a:rect l="l" t="t" r="r" b="b"/>
            <a:pathLst>
              <a:path w="17296241" h="4432162">
                <a:moveTo>
                  <a:pt x="0" y="0"/>
                </a:moveTo>
                <a:lnTo>
                  <a:pt x="17296241" y="0"/>
                </a:lnTo>
                <a:lnTo>
                  <a:pt x="17296241" y="4432162"/>
                </a:lnTo>
                <a:lnTo>
                  <a:pt x="0" y="44321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1087751" y="2839802"/>
            <a:ext cx="5969125" cy="2803960"/>
          </a:xfrm>
          <a:custGeom>
            <a:avLst/>
            <a:gdLst/>
            <a:ahLst/>
            <a:cxnLst/>
            <a:rect l="l" t="t" r="r" b="b"/>
            <a:pathLst>
              <a:path w="5969125" h="2803960">
                <a:moveTo>
                  <a:pt x="0" y="0"/>
                </a:moveTo>
                <a:lnTo>
                  <a:pt x="5969125" y="0"/>
                </a:lnTo>
                <a:lnTo>
                  <a:pt x="5969125" y="2803959"/>
                </a:lnTo>
                <a:lnTo>
                  <a:pt x="0" y="28039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206" r="-17233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098355" y="3778327"/>
            <a:ext cx="9737057" cy="5963948"/>
          </a:xfrm>
          <a:custGeom>
            <a:avLst/>
            <a:gdLst/>
            <a:ahLst/>
            <a:cxnLst/>
            <a:rect l="l" t="t" r="r" b="b"/>
            <a:pathLst>
              <a:path w="9737057" h="5963948">
                <a:moveTo>
                  <a:pt x="0" y="0"/>
                </a:moveTo>
                <a:lnTo>
                  <a:pt x="9737057" y="0"/>
                </a:lnTo>
                <a:lnTo>
                  <a:pt x="9737057" y="5963948"/>
                </a:lnTo>
                <a:lnTo>
                  <a:pt x="0" y="59639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38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58110" y="936624"/>
            <a:ext cx="17773650" cy="709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80"/>
              </a:lnSpc>
            </a:pPr>
            <a:r>
              <a:rPr lang="en-US" sz="6100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REAL-WORLD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15154" y="2187167"/>
            <a:ext cx="16659562" cy="1429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6468" lvl="1" indent="-443234" algn="l">
              <a:lnSpc>
                <a:spcPts val="5748"/>
              </a:lnSpc>
              <a:buFont typeface="Arial"/>
              <a:buChar char="•"/>
            </a:pPr>
            <a:r>
              <a:rPr lang="en-US" sz="4105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Hoạt động thử nghiệm trên 100 hợp đồng thực tế </a:t>
            </a:r>
          </a:p>
          <a:p>
            <a:pPr marL="886468" lvl="1" indent="-443234" algn="l">
              <a:lnSpc>
                <a:spcPts val="5748"/>
              </a:lnSpc>
              <a:spcBef>
                <a:spcPct val="0"/>
              </a:spcBef>
              <a:buFont typeface="Arial"/>
              <a:buChar char="•"/>
            </a:pPr>
            <a:r>
              <a:rPr lang="en-US" sz="4105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Độ bao phủ ~ </a:t>
            </a:r>
            <a:r>
              <a:rPr lang="en-US" sz="4105" b="1">
                <a:solidFill>
                  <a:srgbClr val="000000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81%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25518" y="9852025"/>
            <a:ext cx="3834527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https://arxiv.org/abs/2312.04512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39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57175" y="1056019"/>
            <a:ext cx="17773650" cy="837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40"/>
              </a:lnSpc>
            </a:pPr>
            <a:r>
              <a:rPr lang="en-US" sz="7300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DISCUSSION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39389" y="2224226"/>
            <a:ext cx="17409221" cy="6072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6358" lvl="1" indent="-463179" algn="l">
              <a:lnSpc>
                <a:spcPts val="6006"/>
              </a:lnSpc>
              <a:buFont typeface="Arial"/>
              <a:buChar char="•"/>
            </a:pPr>
            <a:r>
              <a:rPr lang="en-US" sz="4290" b="1">
                <a:solidFill>
                  <a:srgbClr val="000000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Data Dependency Analysis</a:t>
            </a:r>
          </a:p>
          <a:p>
            <a:pPr marL="1852717" lvl="2" indent="-617572" algn="l">
              <a:lnSpc>
                <a:spcPts val="6006"/>
              </a:lnSpc>
              <a:buFont typeface="Arial"/>
              <a:buChar char="⚬"/>
            </a:pPr>
            <a:r>
              <a:rPr lang="en-US" sz="429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Giảm luồng giả</a:t>
            </a:r>
          </a:p>
          <a:p>
            <a:pPr marL="926358" lvl="1" indent="-463179" algn="l">
              <a:lnSpc>
                <a:spcPts val="6006"/>
              </a:lnSpc>
              <a:buFont typeface="Arial"/>
              <a:buChar char="•"/>
            </a:pPr>
            <a:r>
              <a:rPr lang="en-US" sz="4290" b="1">
                <a:solidFill>
                  <a:srgbClr val="000000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Sequence Generation Analysis</a:t>
            </a:r>
          </a:p>
          <a:p>
            <a:pPr marL="1852717" lvl="2" indent="-617572" algn="l">
              <a:lnSpc>
                <a:spcPts val="6006"/>
              </a:lnSpc>
              <a:buFont typeface="Arial"/>
              <a:buChar char="⚬"/>
            </a:pPr>
            <a:r>
              <a:rPr lang="en-US" sz="429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Vì mỗi lần fuzz phải thực thi lại</a:t>
            </a:r>
          </a:p>
          <a:p>
            <a:pPr marL="926358" lvl="1" indent="-463179" algn="l">
              <a:lnSpc>
                <a:spcPts val="6006"/>
              </a:lnSpc>
              <a:buFont typeface="Arial"/>
              <a:buChar char="•"/>
            </a:pPr>
            <a:r>
              <a:rPr lang="en-US" sz="4290" b="1">
                <a:solidFill>
                  <a:srgbClr val="000000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Kết hợp phân tích tĩnh (Static Analysis)</a:t>
            </a:r>
          </a:p>
          <a:p>
            <a:pPr marL="1852717" lvl="2" indent="-617572" algn="l">
              <a:lnSpc>
                <a:spcPts val="6006"/>
              </a:lnSpc>
              <a:buFont typeface="Arial"/>
              <a:buChar char="⚬"/>
            </a:pPr>
            <a:r>
              <a:rPr lang="en-US" sz="429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Giảm tài nguyên, tập trung vào các nhánh quan trọng</a:t>
            </a:r>
          </a:p>
          <a:p>
            <a:pPr marL="926358" lvl="1" indent="-463179" algn="l">
              <a:lnSpc>
                <a:spcPts val="6006"/>
              </a:lnSpc>
              <a:spcBef>
                <a:spcPct val="0"/>
              </a:spcBef>
              <a:buFont typeface="Arial"/>
              <a:buChar char="•"/>
            </a:pPr>
            <a:r>
              <a:rPr lang="en-US" sz="4290" b="1">
                <a:solidFill>
                  <a:srgbClr val="000000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Áp dụng học máy (ML), học tăng cường (RL) để nâng cao hiệu quả Fuzzing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54150" y="3832722"/>
            <a:ext cx="12779699" cy="1791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35"/>
              </a:lnSpc>
            </a:pPr>
            <a:r>
              <a:rPr lang="en-US" sz="15544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Thank You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243940" y="5955758"/>
            <a:ext cx="9800119" cy="790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26"/>
              </a:lnSpc>
            </a:pPr>
            <a:r>
              <a:rPr lang="en-US" sz="5926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For your attention</a:t>
            </a:r>
          </a:p>
        </p:txBody>
      </p:sp>
      <p:sp>
        <p:nvSpPr>
          <p:cNvPr id="4" name="Freeform 4"/>
          <p:cNvSpPr/>
          <p:nvPr/>
        </p:nvSpPr>
        <p:spPr>
          <a:xfrm>
            <a:off x="0" y="6974593"/>
            <a:ext cx="809919" cy="3227938"/>
          </a:xfrm>
          <a:custGeom>
            <a:avLst/>
            <a:gdLst/>
            <a:ahLst/>
            <a:cxnLst/>
            <a:rect l="l" t="t" r="r" b="b"/>
            <a:pathLst>
              <a:path w="809919" h="3227938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613969" y="8304597"/>
            <a:ext cx="4261740" cy="2130870"/>
          </a:xfrm>
          <a:custGeom>
            <a:avLst/>
            <a:gdLst/>
            <a:ahLst/>
            <a:cxnLst/>
            <a:rect l="l" t="t" r="r" b="b"/>
            <a:pathLst>
              <a:path w="4261740" h="213087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10800000">
            <a:off x="17582856" y="118636"/>
            <a:ext cx="809919" cy="3227938"/>
          </a:xfrm>
          <a:custGeom>
            <a:avLst/>
            <a:gdLst/>
            <a:ahLst/>
            <a:cxnLst/>
            <a:rect l="l" t="t" r="r" b="b"/>
            <a:pathLst>
              <a:path w="809919" h="3227938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10800000">
            <a:off x="12517066" y="-114300"/>
            <a:ext cx="4261740" cy="2130870"/>
          </a:xfrm>
          <a:custGeom>
            <a:avLst/>
            <a:gdLst/>
            <a:ahLst/>
            <a:cxnLst/>
            <a:rect l="l" t="t" r="r" b="b"/>
            <a:pathLst>
              <a:path w="4261740" h="213087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52D37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40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96087" y="715962"/>
            <a:ext cx="9095826" cy="920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2) NGỮ CẢNH</a:t>
            </a:r>
          </a:p>
        </p:txBody>
      </p:sp>
      <p:sp>
        <p:nvSpPr>
          <p:cNvPr id="3" name="Freeform 3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38225" y="2023996"/>
            <a:ext cx="15598145" cy="4989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2740" lvl="1" indent="-436370" algn="l">
              <a:lnSpc>
                <a:spcPts val="8084"/>
              </a:lnSpc>
              <a:buFont typeface="Arial"/>
              <a:buChar char="•"/>
            </a:pPr>
            <a:r>
              <a:rPr lang="en-US" sz="4042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Hợp đồng thông minh tự động hóa thỏa thuận trên blockchain.</a:t>
            </a:r>
          </a:p>
          <a:p>
            <a:pPr marL="872740" lvl="1" indent="-436370" algn="l">
              <a:lnSpc>
                <a:spcPts val="8084"/>
              </a:lnSpc>
              <a:buFont typeface="Arial"/>
              <a:buChar char="•"/>
            </a:pPr>
            <a:r>
              <a:rPr lang="en-US" sz="4042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Ứng dụng rộng rãi trong DeFi, NFT, chuỗi cung ứng,...</a:t>
            </a:r>
          </a:p>
          <a:p>
            <a:pPr marL="872740" lvl="1" indent="-436370" algn="l">
              <a:lnSpc>
                <a:spcPts val="8084"/>
              </a:lnSpc>
              <a:buFont typeface="Arial"/>
              <a:buChar char="•"/>
            </a:pPr>
            <a:r>
              <a:rPr lang="en-US" sz="4042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Lỗi trong hợp đồng thông minh có thể dẫn đến thiệt hại tài chính nghiêm trọng.</a:t>
            </a:r>
          </a:p>
          <a:p>
            <a:pPr algn="ctr">
              <a:lnSpc>
                <a:spcPts val="8084"/>
              </a:lnSpc>
              <a:spcBef>
                <a:spcPct val="0"/>
              </a:spcBef>
            </a:pPr>
            <a:r>
              <a:rPr lang="en-US" sz="4042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Ví dụ: The DAO Hack (2016), Parity Multisig Wallet bug (2017)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52D37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028700" y="1636713"/>
            <a:ext cx="15949260" cy="8353425"/>
          </a:xfrm>
          <a:custGeom>
            <a:avLst/>
            <a:gdLst/>
            <a:ahLst/>
            <a:cxnLst/>
            <a:rect l="l" t="t" r="r" b="b"/>
            <a:pathLst>
              <a:path w="15949260" h="8353425">
                <a:moveTo>
                  <a:pt x="0" y="0"/>
                </a:moveTo>
                <a:lnTo>
                  <a:pt x="15949260" y="0"/>
                </a:lnTo>
                <a:lnTo>
                  <a:pt x="15949260" y="8353425"/>
                </a:lnTo>
                <a:lnTo>
                  <a:pt x="0" y="83534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4596087" y="715962"/>
            <a:ext cx="9095826" cy="920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2) NGỮ CẢNH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52D37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6220" y="965199"/>
            <a:ext cx="16973331" cy="783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40"/>
              </a:lnSpc>
            </a:pPr>
            <a:r>
              <a:rPr lang="en-US" sz="6800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HẠN CHẾ 1: XỬ LÝ CHUỖI GIAO DỊCH</a:t>
            </a:r>
          </a:p>
        </p:txBody>
      </p:sp>
      <p:sp>
        <p:nvSpPr>
          <p:cNvPr id="3" name="Freeform 3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72548" y="3196411"/>
            <a:ext cx="15860676" cy="3957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7804" lvl="1" indent="-488902" algn="just">
              <a:lnSpc>
                <a:spcPts val="6340"/>
              </a:lnSpc>
              <a:buFont typeface="Arial"/>
              <a:buChar char="•"/>
            </a:pPr>
            <a:r>
              <a:rPr lang="en-US" sz="4528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Hợp đồng thông minh yêu cầu chuỗi giao dịch để đạt được các trạng thái khác nhau.</a:t>
            </a:r>
          </a:p>
          <a:p>
            <a:pPr marL="977804" lvl="1" indent="-488902" algn="just">
              <a:lnSpc>
                <a:spcPts val="6340"/>
              </a:lnSpc>
              <a:buFont typeface="Arial"/>
              <a:buChar char="•"/>
            </a:pPr>
            <a:r>
              <a:rPr lang="en-US" sz="4528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Fuzzers hiện tại thường tạo chuỗi giao dịch ngẫu nhiên hoặc đơn giản.</a:t>
            </a:r>
          </a:p>
          <a:p>
            <a:pPr marL="977804" lvl="1" indent="-488902" algn="just">
              <a:lnSpc>
                <a:spcPts val="6340"/>
              </a:lnSpc>
              <a:buFont typeface="Arial"/>
              <a:buChar char="•"/>
            </a:pPr>
            <a:r>
              <a:rPr lang="en-US" sz="4528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Kết quả</a:t>
            </a:r>
            <a:r>
              <a:rPr lang="en-US" sz="4528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: Độ bao phủ mã thấp, bỏ sót các lỗi tiềm ẩn.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5293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6220" y="984249"/>
            <a:ext cx="16973331" cy="876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7500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HẠN CHẾ 2: PHỤ THUỘC DỮ LIỆU</a:t>
            </a:r>
          </a:p>
        </p:txBody>
      </p:sp>
      <p:sp>
        <p:nvSpPr>
          <p:cNvPr id="3" name="Freeform 3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213662" y="3155296"/>
            <a:ext cx="15860676" cy="5580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7804" lvl="1" indent="-488902" algn="just">
              <a:lnSpc>
                <a:spcPts val="6340"/>
              </a:lnSpc>
              <a:buFont typeface="Arial"/>
              <a:buChar char="•"/>
            </a:pPr>
            <a:r>
              <a:rPr lang="en-US" sz="4528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Các giao dịch trong hợp đồng thông minh thường phụ thuộc lẫn nhau.</a:t>
            </a:r>
          </a:p>
          <a:p>
            <a:pPr marL="977804" lvl="1" indent="-488902" algn="just">
              <a:lnSpc>
                <a:spcPts val="6340"/>
              </a:lnSpc>
              <a:buFont typeface="Arial"/>
              <a:buChar char="•"/>
            </a:pPr>
            <a:r>
              <a:rPr lang="en-US" sz="4528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Fuzzers hiện tại ít khi xem xét mối quan hệ này.</a:t>
            </a:r>
          </a:p>
          <a:p>
            <a:pPr marL="977804" lvl="1" indent="-488902" algn="just">
              <a:lnSpc>
                <a:spcPts val="6340"/>
              </a:lnSpc>
              <a:buFont typeface="Arial"/>
              <a:buChar char="•"/>
            </a:pPr>
            <a:r>
              <a:rPr lang="en-US" sz="4528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Ví dụ: Thay đổi giá trị của biến balance trong giao dịch 1 ảnh hưởng đến giao dịch 2.</a:t>
            </a:r>
          </a:p>
          <a:p>
            <a:pPr marL="977804" lvl="1" indent="-488902" algn="just">
              <a:lnSpc>
                <a:spcPts val="6340"/>
              </a:lnSpc>
              <a:buFont typeface="Arial"/>
              <a:buChar char="•"/>
            </a:pPr>
            <a:r>
              <a:rPr lang="en-US" sz="4528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Kết quả</a:t>
            </a:r>
            <a:r>
              <a:rPr lang="en-US" sz="4528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: Khó kích hoạt các điều kiện logic phức tạp, giảm hiệu quả fuzzing.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5293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57334" y="793110"/>
            <a:ext cx="16973331" cy="680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20"/>
              </a:lnSpc>
            </a:pPr>
            <a:r>
              <a:rPr lang="en-US" sz="5900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HẠN CHẾ 3: ĐỘT BIẾN INPUT KHÔNG HIỆU QUẢ</a:t>
            </a:r>
          </a:p>
        </p:txBody>
      </p:sp>
      <p:sp>
        <p:nvSpPr>
          <p:cNvPr id="3" name="Freeform 3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213662" y="2863693"/>
            <a:ext cx="15860676" cy="5580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7804" lvl="1" indent="-488902" algn="just">
              <a:lnSpc>
                <a:spcPts val="6340"/>
              </a:lnSpc>
              <a:buFont typeface="Arial"/>
              <a:buChar char="•"/>
            </a:pPr>
            <a:r>
              <a:rPr lang="en-US" sz="4528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Fuzzers hiện tại thường sử dụng các kỹ thuật đột biến đơn giản (ví dụ: bit flipping).</a:t>
            </a:r>
          </a:p>
          <a:p>
            <a:pPr marL="977804" lvl="1" indent="-488902" algn="just">
              <a:lnSpc>
                <a:spcPts val="6340"/>
              </a:lnSpc>
              <a:buFont typeface="Arial"/>
              <a:buChar char="•"/>
            </a:pPr>
            <a:r>
              <a:rPr lang="en-US" sz="4528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Không tập trung vào các phần quan trọng của input.</a:t>
            </a:r>
          </a:p>
          <a:p>
            <a:pPr marL="977804" lvl="1" indent="-488902" algn="just">
              <a:lnSpc>
                <a:spcPts val="6340"/>
              </a:lnSpc>
              <a:buFont typeface="Arial"/>
              <a:buChar char="•"/>
            </a:pPr>
            <a:r>
              <a:rPr lang="en-US" sz="4528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Ví dụ: Đột biến ngẫu nhiên các tham số của hàm mà không hiểu ý nghĩa của chúng.</a:t>
            </a:r>
          </a:p>
          <a:p>
            <a:pPr marL="977804" lvl="1" indent="-488902" algn="just">
              <a:lnSpc>
                <a:spcPts val="6340"/>
              </a:lnSpc>
              <a:buFont typeface="Arial"/>
              <a:buChar char="•"/>
            </a:pPr>
            <a:r>
              <a:rPr lang="en-US" sz="4528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Kết quả</a:t>
            </a:r>
            <a:r>
              <a:rPr lang="en-US" sz="4528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: Tạo ra nhiều testcase không hợp lệ, lãng phí tài nguyên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5293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3895725"/>
            <a:ext cx="17003060" cy="3171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299"/>
              </a:lnSpc>
            </a:pPr>
            <a:r>
              <a:rPr lang="en-US" sz="45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MuFuzz giải quyết các hạn chế trên bằng 3 thành phần chính:</a:t>
            </a:r>
          </a:p>
          <a:p>
            <a:pPr marL="971550" lvl="1" indent="-485775" algn="just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Đột biến nhận thức chuỗi (Sequence-aware Mutation).</a:t>
            </a:r>
          </a:p>
          <a:p>
            <a:pPr marL="971550" lvl="1" indent="-485775" algn="just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Hướng dẫn mặt nạ Seed (Seed Mask Guidance).</a:t>
            </a:r>
          </a:p>
          <a:p>
            <a:pPr marL="971550" lvl="1" indent="-485775" algn="just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Phân bổ năng lượng động (Dynamic Energy Allocation)</a:t>
            </a:r>
          </a:p>
        </p:txBody>
      </p:sp>
      <p:sp>
        <p:nvSpPr>
          <p:cNvPr id="4" name="Freeform 4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52D37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9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677862"/>
            <a:ext cx="18288000" cy="803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6999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2) MUFUZZ: PHƯƠNG PHÁP FUZZING MỚI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1113</Words>
  <Application>Microsoft Office PowerPoint</Application>
  <PresentationFormat>Custom</PresentationFormat>
  <Paragraphs>175</Paragraphs>
  <Slides>39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Maven Pro Bold</vt:lpstr>
      <vt:lpstr>Arial</vt:lpstr>
      <vt:lpstr>Calibri</vt:lpstr>
      <vt:lpstr>DejaVu Serif</vt:lpstr>
      <vt:lpstr>DejaVu Serif Bold</vt:lpstr>
      <vt:lpstr>Maven Pro</vt:lpstr>
      <vt:lpstr>Noto Serif Display</vt:lpstr>
      <vt:lpstr>DejaVu Serif Italics</vt:lpstr>
      <vt:lpstr>Noto Serif Display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Lập Trình An Toàn - công cụ MuFuzz</dc:title>
  <cp:lastModifiedBy>Hồ Vỉ Khánh</cp:lastModifiedBy>
  <cp:revision>2</cp:revision>
  <dcterms:created xsi:type="dcterms:W3CDTF">2006-08-16T00:00:00Z</dcterms:created>
  <dcterms:modified xsi:type="dcterms:W3CDTF">2025-01-03T15:20:22Z</dcterms:modified>
  <dc:identifier>DAGZ5e4_0uw</dc:identifier>
</cp:coreProperties>
</file>