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5"/>
    <p:restoredTop sz="94684"/>
  </p:normalViewPr>
  <p:slideViewPr>
    <p:cSldViewPr snapToGrid="0" snapToObjects="1">
      <p:cViewPr varScale="1">
        <p:scale>
          <a:sx n="76" d="100"/>
          <a:sy n="76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9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28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5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4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38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66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30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257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34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82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112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13A-7CBD-F74E-BF79-40B52F50FC9F}" type="datetimeFigureOut">
              <a:rPr kumimoji="1" lang="zh-TW" altLang="en-US" smtClean="0"/>
              <a:t>2018/3/14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65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ruce_Lee" TargetMode="External"/><Relationship Id="rId3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ithome.com.tw/voice/99376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linux.vbird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GC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MIS132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Lecture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程式設計實習課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3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605359"/>
            <a:ext cx="5748867" cy="41191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switch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trap</a:t>
            </a:r>
            <a:endParaRPr kumimoji="1"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8133368" cy="47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10363200" cy="47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witch</a:t>
            </a:r>
            <a:r>
              <a:rPr kumimoji="1" lang="zh-TW" altLang="en-US" dirty="0" smtClean="0"/>
              <a:t> 會針對值來做個別處理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語法為此</a:t>
            </a:r>
            <a:endParaRPr kumimoji="1" lang="en-US" altLang="zh-TW" dirty="0" smtClean="0"/>
          </a:p>
        </p:txBody>
      </p:sp>
      <p:sp>
        <p:nvSpPr>
          <p:cNvPr id="10" name="圓角矩形 9"/>
          <p:cNvSpPr/>
          <p:nvPr/>
        </p:nvSpPr>
        <p:spPr>
          <a:xfrm>
            <a:off x="2175936" y="3828789"/>
            <a:ext cx="1270000" cy="38947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72200" y="2628460"/>
            <a:ext cx="4942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bowen@hnamenode</a:t>
            </a:r>
            <a:r>
              <a:rPr kumimoji="1" lang="en-US" altLang="zh-TW" sz="2400" dirty="0" smtClean="0">
                <a:latin typeface="Consolas" charset="0"/>
                <a:ea typeface="Consolas" charset="0"/>
                <a:cs typeface="Consolas" charset="0"/>
              </a:rPr>
              <a:t> ~]$ ./hello</a:t>
            </a:r>
          </a:p>
          <a:p>
            <a:r>
              <a:rPr kumimoji="1" lang="en-US" altLang="zh-TW" sz="2400" dirty="0" smtClean="0">
                <a:latin typeface="Consolas" charset="0"/>
                <a:ea typeface="Consolas" charset="0"/>
                <a:cs typeface="Consolas" charset="0"/>
              </a:rPr>
              <a:t>value is 1</a:t>
            </a:r>
          </a:p>
          <a:p>
            <a:r>
              <a:rPr kumimoji="1" lang="en-US" altLang="zh-TW" sz="2400" dirty="0" smtClean="0">
                <a:latin typeface="Consolas" charset="0"/>
                <a:ea typeface="Consolas" charset="0"/>
                <a:cs typeface="Consolas" charset="0"/>
              </a:rPr>
              <a:t>value is 2</a:t>
            </a:r>
            <a:endParaRPr kumimoji="1" lang="zh-TW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7867" y="1291696"/>
            <a:ext cx="7687732" cy="310620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/>
              <a:t>“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/>
              <a:t>I </a:t>
            </a:r>
            <a:r>
              <a:rPr lang="en-US" altLang="zh-TW" sz="3600" b="1" dirty="0"/>
              <a:t>fear not the man who has </a:t>
            </a:r>
            <a:br>
              <a:rPr lang="en-US" altLang="zh-TW" sz="3600" b="1" dirty="0"/>
            </a:br>
            <a:r>
              <a:rPr lang="zh-TW" altLang="en-US" sz="3600" b="1" dirty="0" smtClean="0"/>
              <a:t>   </a:t>
            </a:r>
            <a:r>
              <a:rPr lang="en-US" altLang="zh-TW" sz="3600" b="1" dirty="0" smtClean="0"/>
              <a:t>practiced </a:t>
            </a:r>
            <a:r>
              <a:rPr lang="en-US" altLang="zh-TW" sz="3600" b="1" dirty="0"/>
              <a:t>10,000 </a:t>
            </a:r>
            <a:r>
              <a:rPr lang="en-US" altLang="zh-TW" sz="3600" b="1" dirty="0"/>
              <a:t>kicks once, </a:t>
            </a:r>
            <a:br>
              <a:rPr lang="en-US" altLang="zh-TW" sz="3600" b="1" dirty="0"/>
            </a:br>
            <a:r>
              <a:rPr lang="zh-TW" altLang="en-US" sz="3600" b="1" dirty="0"/>
              <a:t>                </a:t>
            </a:r>
            <a:r>
              <a:rPr lang="en-US" altLang="zh-TW" sz="3600" b="1" dirty="0"/>
              <a:t>but I fear the man who has </a:t>
            </a:r>
            <a:br>
              <a:rPr lang="en-US" altLang="zh-TW" sz="3600" b="1" dirty="0"/>
            </a:br>
            <a:r>
              <a:rPr lang="zh-TW" altLang="en-US" sz="3600" b="1" dirty="0"/>
              <a:t>       </a:t>
            </a:r>
            <a:r>
              <a:rPr lang="en-US" altLang="zh-TW" sz="3600" b="1" dirty="0"/>
              <a:t>practiced one kick 10,000 times</a:t>
            </a:r>
            <a:r>
              <a:rPr lang="en-US" altLang="zh-TW" sz="3600" b="1" dirty="0" smtClean="0"/>
              <a:t>.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/>
              <a:t>”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r>
              <a:rPr lang="zh-TW" altLang="en-US" sz="3600" b="1" dirty="0"/>
              <a:t>                                              </a:t>
            </a:r>
            <a:r>
              <a:rPr lang="mr-IN" altLang="zh-TW" sz="3600" b="1" dirty="0"/>
              <a:t>– </a:t>
            </a:r>
            <a:r>
              <a:rPr lang="en-US" altLang="zh-TW" sz="3600" b="1" dirty="0">
                <a:hlinkClick r:id="rId2"/>
              </a:rPr>
              <a:t>Bruce</a:t>
            </a:r>
            <a:r>
              <a:rPr lang="zh-TW" altLang="en-US" sz="3600" b="1" dirty="0">
                <a:hlinkClick r:id="rId2"/>
              </a:rPr>
              <a:t> </a:t>
            </a:r>
            <a:r>
              <a:rPr lang="en-US" altLang="zh-TW" sz="3600" b="1" dirty="0">
                <a:hlinkClick r:id="rId2"/>
              </a:rPr>
              <a:t>Lee</a:t>
            </a:r>
            <a:endParaRPr lang="en-US" altLang="zh-TW" sz="36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3" y="1011766"/>
            <a:ext cx="3564467" cy="47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53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Practice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68401"/>
            <a:ext cx="10515600" cy="55827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Write a C function </a:t>
            </a:r>
            <a:r>
              <a:rPr lang="en-US" altLang="zh-TW" dirty="0" err="1">
                <a:latin typeface="Consolas" charset="0"/>
                <a:ea typeface="Consolas" charset="0"/>
                <a:cs typeface="Consolas" charset="0"/>
              </a:rPr>
              <a:t>Fabonacci</a:t>
            </a:r>
            <a:r>
              <a:rPr lang="en-US" altLang="zh-TW" dirty="0">
                <a:latin typeface="Consolas" charset="0"/>
                <a:ea typeface="Consolas" charset="0"/>
                <a:cs typeface="Consolas" charset="0"/>
              </a:rPr>
              <a:t>(n)</a:t>
            </a:r>
            <a:r>
              <a:rPr lang="en-US" altLang="zh-TW" dirty="0"/>
              <a:t> to list Fibonacci number </a:t>
            </a:r>
            <a:r>
              <a:rPr lang="en-US" altLang="zh-TW" b="1" i="1" dirty="0"/>
              <a:t>F,</a:t>
            </a:r>
            <a:r>
              <a:rPr lang="en-US" altLang="zh-TW" dirty="0"/>
              <a:t> where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𝐹𝑛 = 𝐹𝑛</a:t>
            </a:r>
            <a:r>
              <a:rPr lang="zh-TW" altLang="zh-TW" dirty="0"/>
              <a:t>−</a:t>
            </a:r>
            <a:r>
              <a:rPr lang="en-US" altLang="zh-TW" dirty="0"/>
              <a:t>1 + 𝐹𝑛</a:t>
            </a:r>
            <a:r>
              <a:rPr lang="zh-TW" altLang="zh-TW" dirty="0"/>
              <a:t>−</a:t>
            </a:r>
            <a:r>
              <a:rPr lang="en-US" altLang="zh-TW" dirty="0"/>
              <a:t>2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𝐹1 = 𝐹2 = 1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/>
              <a:t>example , if you enter </a:t>
            </a:r>
            <a:r>
              <a:rPr lang="en-US" altLang="zh-TW" dirty="0" smtClean="0"/>
              <a:t>“8” </a:t>
            </a:r>
            <a:r>
              <a:rPr lang="en-US" altLang="zh-TW" dirty="0"/>
              <a:t>for</a:t>
            </a:r>
            <a:r>
              <a:rPr lang="en-US" altLang="zh-TW" b="1" i="1" dirty="0"/>
              <a:t> n</a:t>
            </a:r>
            <a:r>
              <a:rPr lang="en-US" altLang="zh-TW" dirty="0"/>
              <a:t> ,it will list the results of </a:t>
            </a:r>
            <a:r>
              <a:rPr lang="en-US" altLang="zh-TW" b="1" i="1" dirty="0" err="1"/>
              <a:t>Fn</a:t>
            </a:r>
            <a:r>
              <a:rPr lang="en-US" altLang="zh-TW" dirty="0"/>
              <a:t> as follows: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F1 = 1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F2 = 1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F3 = 2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F4 = 3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F5 = 5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F6 = 8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F7 = 13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F8 = 21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Note: you may find solution by recursive function to solve question, please fix the question by loop and don’t use recursive function this time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25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53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Practice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68401"/>
            <a:ext cx="10515600" cy="55827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Write a C function </a:t>
            </a:r>
            <a:r>
              <a:rPr lang="en-US" altLang="zh-TW" dirty="0" err="1">
                <a:latin typeface="Consolas" charset="0"/>
                <a:ea typeface="Consolas" charset="0"/>
                <a:cs typeface="Consolas" charset="0"/>
              </a:rPr>
              <a:t>listSumOfTwoSqrt</a:t>
            </a:r>
            <a:r>
              <a:rPr lang="en-US" altLang="zh-TW" dirty="0">
                <a:latin typeface="Consolas" charset="0"/>
                <a:ea typeface="Consolas" charset="0"/>
                <a:cs typeface="Consolas" charset="0"/>
              </a:rPr>
              <a:t>(z)</a:t>
            </a:r>
            <a:r>
              <a:rPr lang="en-US" altLang="zh-TW" dirty="0"/>
              <a:t> that determines whether </a:t>
            </a:r>
            <a:r>
              <a:rPr lang="en-US" altLang="zh-TW" dirty="0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altLang="zh-TW" dirty="0"/>
              <a:t> can be expressed as the sum of two squares, as z = x^2 + </a:t>
            </a:r>
            <a:r>
              <a:rPr lang="en-US" altLang="zh-TW" dirty="0" smtClean="0"/>
              <a:t>y^2.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Where </a:t>
            </a:r>
            <a:r>
              <a:rPr lang="en-US" altLang="zh-TW" dirty="0"/>
              <a:t>z &gt;0, x&gt;0, y&gt;0 and x</a:t>
            </a:r>
            <a:r>
              <a:rPr lang="zh-TW" altLang="zh-TW" dirty="0"/>
              <a:t>≠</a:t>
            </a:r>
            <a:r>
              <a:rPr lang="en-US" altLang="zh-TW" dirty="0"/>
              <a:t>y. Note that z, x ,y are positive integers.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Please print all possible combinations. </a:t>
            </a:r>
            <a:r>
              <a:rPr lang="en-US" altLang="zh-TW" dirty="0" smtClean="0"/>
              <a:t>If </a:t>
            </a:r>
            <a:r>
              <a:rPr lang="en-US" altLang="zh-TW" dirty="0"/>
              <a:t>not found, print a message “Not Found</a:t>
            </a:r>
            <a:r>
              <a:rPr lang="en-US" altLang="zh-TW" dirty="0" smtClean="0"/>
              <a:t>!”.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Output example</a:t>
            </a:r>
            <a:r>
              <a:rPr lang="en-US" altLang="zh-TW" dirty="0" smtClean="0"/>
              <a:t>: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listSumOfTwoSqrt</a:t>
            </a:r>
            <a:r>
              <a:rPr lang="en-US" altLang="zh-TW" dirty="0"/>
              <a:t>(170)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x = 1, y = 13.  1^2 + 13^2 = 170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x = 7 ,y = 11.  7^2+11^2 = 170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listSumOfTwoSqrt</a:t>
            </a:r>
            <a:r>
              <a:rPr lang="en-US" altLang="zh-TW" dirty="0"/>
              <a:t>(997)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x = 6 , y = 31.  6^2 + 31^2 = 997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listSumOfTwoSqrt</a:t>
            </a:r>
            <a:r>
              <a:rPr lang="en-US" altLang="zh-TW" dirty="0"/>
              <a:t>(165)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“Not Found!”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03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Learn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Python</a:t>
            </a:r>
          </a:p>
          <a:p>
            <a:pPr lvl="1"/>
            <a:r>
              <a:rPr kumimoji="1" lang="en-US" altLang="zh-TW" dirty="0" smtClean="0"/>
              <a:t>Reviewing expression</a:t>
            </a:r>
          </a:p>
          <a:p>
            <a:pPr lvl="1"/>
            <a:r>
              <a:rPr kumimoji="1" lang="en-US" altLang="zh-TW" dirty="0" smtClean="0"/>
              <a:t>Conditionals</a:t>
            </a:r>
          </a:p>
          <a:p>
            <a:pPr lvl="1"/>
            <a:r>
              <a:rPr kumimoji="1" lang="en-US" altLang="zh-TW" dirty="0" smtClean="0"/>
              <a:t>Lab</a:t>
            </a:r>
          </a:p>
          <a:p>
            <a:r>
              <a:rPr kumimoji="1" lang="en-US" altLang="zh-TW" dirty="0" smtClean="0"/>
              <a:t>Review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</a:t>
            </a:r>
          </a:p>
          <a:p>
            <a:pPr lvl="1"/>
            <a:r>
              <a:rPr kumimoji="1" lang="zh-TW" altLang="en-US" dirty="0" smtClean="0"/>
              <a:t>在終端機中編譯 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程式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loop</a:t>
            </a:r>
          </a:p>
          <a:p>
            <a:pPr lvl="1"/>
            <a:r>
              <a:rPr kumimoji="1" lang="en-US" altLang="zh-TW" dirty="0" smtClean="0"/>
              <a:t>switch trap</a:t>
            </a:r>
          </a:p>
          <a:p>
            <a:pPr lvl="1"/>
            <a:r>
              <a:rPr kumimoji="1" lang="en-US" altLang="zh-TW" dirty="0" smtClean="0"/>
              <a:t>Practice 1 and practice 2</a:t>
            </a:r>
          </a:p>
        </p:txBody>
      </p:sp>
    </p:spTree>
    <p:extLst>
      <p:ext uri="{BB962C8B-B14F-4D97-AF65-F5344CB8AC3E}">
        <p14:creationId xmlns:p14="http://schemas.microsoft.com/office/powerpoint/2010/main" val="138756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在 </a:t>
            </a:r>
            <a:r>
              <a:rPr kumimoji="1" lang="en-US" altLang="zh-TW" dirty="0"/>
              <a:t>t</a:t>
            </a:r>
            <a:r>
              <a:rPr kumimoji="1" lang="en-US" altLang="zh-TW" dirty="0" smtClean="0"/>
              <a:t>erminal</a:t>
            </a:r>
            <a:r>
              <a:rPr kumimoji="1" lang="zh-TW" altLang="en-US" dirty="0" smtClean="0"/>
              <a:t> 中編譯你的 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程式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68" y="1495316"/>
            <a:ext cx="3153500" cy="5362684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8133368" cy="47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打開在 </a:t>
            </a:r>
            <a:r>
              <a:rPr kumimoji="1" lang="en-US" altLang="zh-TW" dirty="0" smtClean="0"/>
              <a:t>Launcher</a:t>
            </a:r>
            <a:r>
              <a:rPr kumimoji="1" lang="zh-TW" altLang="en-US" dirty="0" smtClean="0"/>
              <a:t> 頁面的終端機 </a:t>
            </a:r>
            <a:r>
              <a:rPr kumimoji="1" lang="en-US" altLang="zh-TW" dirty="0" smtClean="0"/>
              <a:t>Terminal</a:t>
            </a:r>
          </a:p>
          <a:p>
            <a:r>
              <a:rPr kumimoji="1" lang="zh-TW" altLang="en-US" dirty="0" smtClean="0"/>
              <a:t>我們今天會學幾個終端機指令 </a:t>
            </a:r>
            <a:r>
              <a:rPr kumimoji="1" lang="en-US" altLang="zh-TW" dirty="0" smtClean="0"/>
              <a:t>Terminal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command</a:t>
            </a:r>
          </a:p>
          <a:p>
            <a:r>
              <a:rPr kumimoji="1" lang="zh-TW" altLang="en-US" dirty="0" smtClean="0"/>
              <a:t>為什麼不用</a:t>
            </a:r>
            <a:r>
              <a:rPr kumimoji="1" lang="zh-TW" altLang="en-US" dirty="0"/>
              <a:t> </a:t>
            </a:r>
            <a:r>
              <a:rPr kumimoji="1" lang="en-US" altLang="zh-TW" dirty="0" err="1" smtClean="0"/>
              <a:t>DevC</a:t>
            </a:r>
            <a:r>
              <a:rPr kumimoji="1" lang="en-US" altLang="zh-TW" dirty="0" smtClean="0"/>
              <a:t>++</a:t>
            </a:r>
            <a:r>
              <a:rPr kumimoji="1" lang="zh-TW" altLang="en-US" dirty="0" smtClean="0"/>
              <a:t> 這種 </a:t>
            </a:r>
            <a:r>
              <a:rPr kumimoji="1" lang="en-US" altLang="zh-TW" dirty="0" smtClean="0"/>
              <a:t>IDE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(Integrated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Development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Environment)</a:t>
            </a:r>
            <a:r>
              <a:rPr kumimoji="1" lang="zh-TW" altLang="en-US" dirty="0" smtClean="0"/>
              <a:t>了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並沒有說 </a:t>
            </a:r>
            <a:r>
              <a:rPr kumimoji="1" lang="en-US" altLang="zh-TW" dirty="0" smtClean="0"/>
              <a:t>IDE</a:t>
            </a:r>
            <a:r>
              <a:rPr kumimoji="1" lang="zh-TW" altLang="en-US" dirty="0" smtClean="0"/>
              <a:t> 不好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網路上甚至許多人在爭議 </a:t>
            </a:r>
            <a:r>
              <a:rPr kumimoji="1" lang="en-US" altLang="zh-TW" dirty="0" smtClean="0"/>
              <a:t>IDE</a:t>
            </a:r>
            <a:r>
              <a:rPr kumimoji="1" lang="zh-TW" altLang="en-US" dirty="0" smtClean="0"/>
              <a:t> 與編輯器的迷思 </a:t>
            </a:r>
            <a:r>
              <a:rPr kumimoji="1" lang="en-US" altLang="zh-TW" dirty="0" smtClean="0"/>
              <a:t>(</a:t>
            </a:r>
            <a:r>
              <a:rPr kumimoji="1" lang="en-US" altLang="zh-TW" dirty="0" smtClean="0">
                <a:hlinkClick r:id="rId3"/>
              </a:rPr>
              <a:t>https://www.ithome.com.tw/voice/99376)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從底層學起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能讓你更了解電腦</a:t>
            </a:r>
            <a:endParaRPr kumimoji="1" lang="en-US" altLang="zh-TW" dirty="0"/>
          </a:p>
        </p:txBody>
      </p:sp>
      <p:sp>
        <p:nvSpPr>
          <p:cNvPr id="7" name="圓角矩形 6"/>
          <p:cNvSpPr/>
          <p:nvPr/>
        </p:nvSpPr>
        <p:spPr>
          <a:xfrm>
            <a:off x="9957254" y="5721178"/>
            <a:ext cx="988541" cy="101325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49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07069"/>
            <a:ext cx="8068734" cy="266114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何謂 </a:t>
            </a:r>
            <a:r>
              <a:rPr kumimoji="1" lang="en-US" altLang="zh-TW" dirty="0" smtClean="0"/>
              <a:t>terminal</a:t>
            </a:r>
            <a:endParaRPr kumimoji="1"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17333" y="2116671"/>
            <a:ext cx="254000" cy="35559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38199" y="4199469"/>
            <a:ext cx="10710333" cy="265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~</a:t>
            </a:r>
            <a:r>
              <a:rPr kumimoji="1" lang="zh-TW" altLang="en-US" dirty="0" smtClean="0"/>
              <a:t> 為 </a:t>
            </a:r>
            <a:r>
              <a:rPr kumimoji="1" lang="en-US" altLang="zh-TW" dirty="0" smtClean="0"/>
              <a:t>home</a:t>
            </a:r>
            <a:r>
              <a:rPr kumimoji="1" lang="zh-TW" altLang="en-US" dirty="0" smtClean="0"/>
              <a:t> 目錄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每個使用者都有一個屬於自己的 </a:t>
            </a:r>
            <a:r>
              <a:rPr kumimoji="1" lang="en-US" altLang="zh-TW" dirty="0" smtClean="0"/>
              <a:t>home</a:t>
            </a:r>
            <a:r>
              <a:rPr kumimoji="1" lang="zh-TW" altLang="en-US" dirty="0" smtClean="0"/>
              <a:t> 目錄</a:t>
            </a:r>
            <a:endParaRPr kumimoji="1" lang="en-US" altLang="zh-TW" dirty="0" smtClean="0"/>
          </a:p>
          <a:p>
            <a:r>
              <a:rPr kumimoji="1" lang="zh-TW" altLang="en-US" dirty="0" smtClean="0"/>
              <a:t>你可以打 </a:t>
            </a:r>
            <a:r>
              <a:rPr kumimoji="1" lang="en-US" altLang="zh-TW" dirty="0" smtClean="0"/>
              <a:t>ls</a:t>
            </a:r>
            <a:r>
              <a:rPr kumimoji="1" lang="zh-TW" altLang="en-US" dirty="0" smtClean="0"/>
              <a:t> 指令看看該目錄有什麼文件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資料夾</a:t>
            </a:r>
            <a:endParaRPr kumimoji="1" lang="en-US" altLang="zh-TW" dirty="0" smtClean="0"/>
          </a:p>
          <a:p>
            <a:r>
              <a:rPr kumimoji="1" lang="zh-TW" altLang="en-US" dirty="0" smtClean="0"/>
              <a:t>你可以打 </a:t>
            </a:r>
            <a:r>
              <a:rPr kumimoji="1" lang="en-US" altLang="zh-TW" dirty="0" smtClean="0"/>
              <a:t>cd</a:t>
            </a:r>
            <a:r>
              <a:rPr kumimoji="1" lang="zh-TW" altLang="en-US" dirty="0" smtClean="0"/>
              <a:t> 指令移動到其他資料夾</a:t>
            </a:r>
            <a:endParaRPr kumimoji="1" lang="en-US" altLang="zh-TW" dirty="0" smtClean="0"/>
          </a:p>
          <a:p>
            <a:r>
              <a:rPr kumimoji="1" lang="zh-TW" altLang="en-US" dirty="0" smtClean="0"/>
              <a:t>可惜這門課只能教你一點基本的內容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如果你有興趣了解更多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可以去選修資工系開設的 </a:t>
            </a:r>
            <a:r>
              <a:rPr kumimoji="1" lang="en-US" altLang="zh-TW" b="1" dirty="0" smtClean="0"/>
              <a:t>Unix</a:t>
            </a:r>
            <a:r>
              <a:rPr kumimoji="1" lang="zh-TW" altLang="en-US" b="1" dirty="0" smtClean="0"/>
              <a:t> 程式設計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或是參照</a:t>
            </a:r>
            <a:r>
              <a:rPr kumimoji="1" lang="zh-TW" altLang="en-US" dirty="0" smtClean="0">
                <a:hlinkClick r:id="rId3"/>
              </a:rPr>
              <a:t>鳥哥的</a:t>
            </a:r>
            <a:r>
              <a:rPr kumimoji="1" lang="en-US" altLang="zh-TW" dirty="0" err="1" smtClean="0">
                <a:hlinkClick r:id="rId3"/>
              </a:rPr>
              <a:t>linux</a:t>
            </a:r>
            <a:r>
              <a:rPr kumimoji="1" lang="zh-TW" altLang="en-US" dirty="0" smtClean="0">
                <a:hlinkClick r:id="rId3"/>
              </a:rPr>
              <a:t>私房菜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92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在 </a:t>
            </a:r>
            <a:r>
              <a:rPr kumimoji="1" lang="en-US" altLang="zh-TW" dirty="0"/>
              <a:t>t</a:t>
            </a:r>
            <a:r>
              <a:rPr kumimoji="1" lang="en-US" altLang="zh-TW" dirty="0" smtClean="0"/>
              <a:t>erminal</a:t>
            </a:r>
            <a:r>
              <a:rPr kumimoji="1" lang="zh-TW" altLang="en-US" dirty="0" smtClean="0"/>
              <a:t> 中編譯你的 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程式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752166" cy="4351338"/>
          </a:xfrm>
        </p:spPr>
        <p:txBody>
          <a:bodyPr/>
          <a:lstStyle/>
          <a:p>
            <a:r>
              <a:rPr kumimoji="1" lang="en-US" altLang="zh-TW" dirty="0" smtClean="0"/>
              <a:t>[</a:t>
            </a:r>
            <a:r>
              <a:rPr kumimoji="1" lang="en-US" altLang="zh-TW" dirty="0" err="1" smtClean="0"/>
              <a:t>bowen@hnamenode</a:t>
            </a:r>
            <a:r>
              <a:rPr kumimoji="1" lang="en-US" altLang="zh-TW" dirty="0" smtClean="0"/>
              <a:t> ~]$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touch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hello.c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指令 </a:t>
            </a:r>
            <a:r>
              <a:rPr kumimoji="1" lang="en-US" altLang="zh-TW" dirty="0" smtClean="0"/>
              <a:t>touch</a:t>
            </a:r>
            <a:r>
              <a:rPr kumimoji="1" lang="zh-TW" altLang="en-US" dirty="0" smtClean="0"/>
              <a:t> 用來新增檔案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重新整理一下左邊檔案瀏覽器即可看到剛剛新增的檔案 </a:t>
            </a:r>
            <a:r>
              <a:rPr kumimoji="1" lang="en-US" altLang="zh-TW" dirty="0" err="1" smtClean="0"/>
              <a:t>hello.c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雙擊 </a:t>
            </a:r>
            <a:r>
              <a:rPr kumimoji="1" lang="en-US" altLang="zh-TW" dirty="0" err="1" smtClean="0"/>
              <a:t>hello.c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開啟編輯頁面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打上簡單的 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程式並儲存 </a:t>
            </a:r>
            <a:r>
              <a:rPr kumimoji="1" lang="en-US" altLang="zh-TW" dirty="0" smtClean="0"/>
              <a:t>(Ctrl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+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66" y="1202267"/>
            <a:ext cx="4601634" cy="563351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1091333" y="1202267"/>
            <a:ext cx="1100667" cy="6233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907866" y="5012267"/>
            <a:ext cx="4284134" cy="5418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4" y="4293173"/>
            <a:ext cx="5130800" cy="25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在 </a:t>
            </a:r>
            <a:r>
              <a:rPr kumimoji="1" lang="en-US" altLang="zh-TW" dirty="0"/>
              <a:t>t</a:t>
            </a:r>
            <a:r>
              <a:rPr kumimoji="1" lang="en-US" altLang="zh-TW" dirty="0" smtClean="0"/>
              <a:t>erminal</a:t>
            </a:r>
            <a:r>
              <a:rPr kumimoji="1" lang="zh-TW" altLang="en-US" dirty="0" smtClean="0"/>
              <a:t> 中編譯你的 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程式</a:t>
            </a:r>
            <a:endParaRPr kumimoji="1"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8133368" cy="47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回到 </a:t>
            </a:r>
            <a:r>
              <a:rPr kumimoji="1" lang="en-US" altLang="zh-TW" dirty="0" smtClean="0"/>
              <a:t>terminal,</a:t>
            </a:r>
            <a:r>
              <a:rPr kumimoji="1" lang="zh-TW" altLang="en-US" dirty="0" smtClean="0"/>
              <a:t> 利用 </a:t>
            </a:r>
            <a:r>
              <a:rPr kumimoji="1" lang="en-US" altLang="zh-TW" dirty="0" smtClean="0">
                <a:hlinkClick r:id="rId2"/>
              </a:rPr>
              <a:t>gcc</a:t>
            </a:r>
            <a:r>
              <a:rPr kumimoji="1" lang="zh-TW" altLang="en-US" dirty="0" smtClean="0"/>
              <a:t> 編譯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[</a:t>
            </a:r>
            <a:r>
              <a:rPr kumimoji="1" lang="en-US" altLang="zh-TW" dirty="0" err="1" smtClean="0"/>
              <a:t>bowen@hnamenode</a:t>
            </a:r>
            <a:r>
              <a:rPr kumimoji="1" lang="en-US" altLang="zh-TW" dirty="0" smtClean="0"/>
              <a:t> ~]$ </a:t>
            </a:r>
            <a:r>
              <a:rPr kumimoji="1" lang="en-US" altLang="zh-TW" dirty="0" err="1" smtClean="0"/>
              <a:t>gcc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hello.c</a:t>
            </a:r>
            <a:r>
              <a:rPr kumimoji="1" lang="en-US" altLang="zh-TW" dirty="0" smtClean="0"/>
              <a:t> -o hello</a:t>
            </a:r>
          </a:p>
          <a:p>
            <a:r>
              <a:rPr kumimoji="1" lang="zh-TW" altLang="en-US" dirty="0" smtClean="0"/>
              <a:t>於是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我們將會輸出一隻編譯過後可執行的程式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</a:t>
            </a:r>
            <a:r>
              <a:rPr kumimoji="1" lang="zh-TW" altLang="en-US" dirty="0" smtClean="0"/>
              <a:t>程式名字為 </a:t>
            </a:r>
            <a:r>
              <a:rPr kumimoji="1" lang="en-US" altLang="zh-TW" dirty="0" smtClean="0"/>
              <a:t>hello</a:t>
            </a:r>
          </a:p>
          <a:p>
            <a:pPr lvl="1"/>
            <a:r>
              <a:rPr kumimoji="1" lang="zh-TW" altLang="en-US" dirty="0" smtClean="0"/>
              <a:t>試著執行 </a:t>
            </a:r>
            <a:r>
              <a:rPr kumimoji="1" lang="en-US" altLang="zh-TW" dirty="0" smtClean="0"/>
              <a:t>hello,</a:t>
            </a:r>
            <a:r>
              <a:rPr kumimoji="1" lang="zh-TW" altLang="en-US" dirty="0" smtClean="0"/>
              <a:t> 看看結果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[</a:t>
            </a:r>
            <a:r>
              <a:rPr kumimoji="1" lang="en-US" altLang="zh-TW" dirty="0" err="1" smtClean="0"/>
              <a:t>bowen@hnamenode</a:t>
            </a:r>
            <a:r>
              <a:rPr kumimoji="1" lang="en-US" altLang="zh-TW" dirty="0" smtClean="0"/>
              <a:t> ~]$ ./hello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55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l</a:t>
            </a:r>
            <a:r>
              <a:rPr kumimoji="1" lang="en-US" altLang="zh-TW" dirty="0" smtClean="0"/>
              <a:t>oop</a:t>
            </a:r>
            <a:endParaRPr kumimoji="1"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8133368" cy="47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10363200" cy="47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迴圈有兩種用法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你知道要跑幾次 </a:t>
            </a:r>
            <a:r>
              <a:rPr kumimoji="1" lang="en-US" altLang="zh-TW" dirty="0" smtClean="0"/>
              <a:t>(</a:t>
            </a:r>
            <a:r>
              <a:rPr kumimoji="1" lang="en-US" altLang="zh-TW" b="1" dirty="0" smtClean="0"/>
              <a:t>for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/>
              <a:t>你不知道要跑幾次 </a:t>
            </a:r>
            <a:r>
              <a:rPr kumimoji="1" lang="en-US" altLang="zh-TW" dirty="0" smtClean="0"/>
              <a:t>(while,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do-while)</a:t>
            </a:r>
          </a:p>
          <a:p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迴圈語法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for(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expression1;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expression2;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expression3)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zh-TW" dirty="0"/>
              <a:t>e</a:t>
            </a:r>
            <a:r>
              <a:rPr kumimoji="1" lang="en-US" altLang="zh-TW" dirty="0" smtClean="0"/>
              <a:t>xpression1</a:t>
            </a:r>
            <a:r>
              <a:rPr kumimoji="1" lang="zh-TW" altLang="en-US" dirty="0" smtClean="0"/>
              <a:t> 為初始狀態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通常至少會初始 </a:t>
            </a:r>
            <a:r>
              <a:rPr kumimoji="1" lang="en-US" altLang="zh-TW" dirty="0" smtClean="0"/>
              <a:t>counter)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zh-TW" dirty="0" smtClean="0"/>
              <a:t>expression2</a:t>
            </a:r>
            <a:r>
              <a:rPr kumimoji="1" lang="zh-TW" altLang="en-US" dirty="0" smtClean="0"/>
              <a:t> 為結束條件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當</a:t>
            </a:r>
            <a:r>
              <a:rPr kumimoji="1" lang="en-US" altLang="zh-TW" dirty="0" smtClean="0"/>
              <a:t>expression2</a:t>
            </a:r>
            <a:r>
              <a:rPr kumimoji="1" lang="zh-TW" altLang="en-US" dirty="0" smtClean="0"/>
              <a:t>為</a:t>
            </a:r>
            <a:r>
              <a:rPr kumimoji="1" lang="en-US" altLang="zh-TW" dirty="0" smtClean="0"/>
              <a:t>False</a:t>
            </a:r>
            <a:r>
              <a:rPr kumimoji="1" lang="zh-TW" altLang="en-US" dirty="0" smtClean="0"/>
              <a:t>時則會停止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迴圈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通常檢查 </a:t>
            </a:r>
            <a:r>
              <a:rPr kumimoji="1" lang="en-US" altLang="zh-TW" dirty="0" smtClean="0"/>
              <a:t>counter</a:t>
            </a:r>
            <a:r>
              <a:rPr kumimoji="1" lang="zh-TW" altLang="en-US" dirty="0" smtClean="0"/>
              <a:t> 是否超過範圍</a:t>
            </a:r>
            <a:r>
              <a:rPr kumimoji="1" lang="en-US" altLang="zh-TW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zh-TW" dirty="0"/>
              <a:t>e</a:t>
            </a:r>
            <a:r>
              <a:rPr kumimoji="1" lang="en-US" altLang="zh-TW" dirty="0" smtClean="0"/>
              <a:t>xpression3</a:t>
            </a:r>
            <a:r>
              <a:rPr kumimoji="1" lang="zh-TW" altLang="en-US" dirty="0" smtClean="0"/>
              <a:t> 為更新狀態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負責作每次迴圈更新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通常更新 </a:t>
            </a:r>
            <a:r>
              <a:rPr kumimoji="1" lang="en-US" altLang="zh-TW" dirty="0" smtClean="0"/>
              <a:t>counter)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89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loop</a:t>
            </a:r>
            <a:endParaRPr kumimoji="1"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8133368" cy="47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7018867" cy="435373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980266" y="3928533"/>
            <a:ext cx="2302934" cy="37253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箭頭接點 7"/>
          <p:cNvCxnSpPr/>
          <p:nvPr/>
        </p:nvCxnSpPr>
        <p:spPr>
          <a:xfrm flipV="1">
            <a:off x="4910667" y="3016251"/>
            <a:ext cx="372533" cy="9122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729202" y="2597191"/>
            <a:ext cx="11079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mtClean="0"/>
              <a:t>初始狀態</a:t>
            </a:r>
            <a:endParaRPr kumimoji="1"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418666" y="3919551"/>
            <a:ext cx="1117601" cy="38151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箭頭接點 11"/>
          <p:cNvCxnSpPr>
            <a:stCxn id="11" idx="2"/>
          </p:cNvCxnSpPr>
          <p:nvPr/>
        </p:nvCxnSpPr>
        <p:spPr>
          <a:xfrm>
            <a:off x="5977467" y="4301066"/>
            <a:ext cx="694266" cy="79586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096000" y="5139781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結束狀態</a:t>
            </a:r>
            <a:endParaRPr kumimoji="1"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6739465" y="3887263"/>
            <a:ext cx="626535" cy="413803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箭頭接點 17"/>
          <p:cNvCxnSpPr/>
          <p:nvPr/>
        </p:nvCxnSpPr>
        <p:spPr>
          <a:xfrm flipV="1">
            <a:off x="7052732" y="3043495"/>
            <a:ext cx="660401" cy="851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203996" y="2618108"/>
            <a:ext cx="110799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更新狀態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5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39741"/>
            <a:ext cx="3951817" cy="39727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switch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trap</a:t>
            </a:r>
            <a:endParaRPr kumimoji="1"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8133368" cy="47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10363200" cy="47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witch</a:t>
            </a:r>
            <a:r>
              <a:rPr kumimoji="1" lang="zh-TW" altLang="en-US" dirty="0" smtClean="0"/>
              <a:t> 會針對值來做個別處理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語法為此</a:t>
            </a:r>
            <a:endParaRPr kumimoji="1" lang="en-US" altLang="zh-TW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1659467" y="2963330"/>
            <a:ext cx="1270000" cy="38947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箭頭接點 7"/>
          <p:cNvCxnSpPr>
            <a:stCxn id="7" idx="3"/>
          </p:cNvCxnSpPr>
          <p:nvPr/>
        </p:nvCxnSpPr>
        <p:spPr>
          <a:xfrm flipV="1">
            <a:off x="2929467" y="2963330"/>
            <a:ext cx="1564667" cy="1947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94134" y="2668070"/>
            <a:ext cx="145475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v</a:t>
            </a:r>
            <a:r>
              <a:rPr kumimoji="1" lang="en-US" altLang="zh-TW" sz="2400" dirty="0" smtClean="0"/>
              <a:t>alue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==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1</a:t>
            </a:r>
            <a:endParaRPr kumimoji="1" lang="zh-TW" altLang="en-US" sz="2400" dirty="0"/>
          </a:p>
        </p:txBody>
      </p:sp>
      <p:sp>
        <p:nvSpPr>
          <p:cNvPr id="16" name="圓角矩形 15"/>
          <p:cNvSpPr/>
          <p:nvPr/>
        </p:nvSpPr>
        <p:spPr>
          <a:xfrm>
            <a:off x="2192869" y="3676389"/>
            <a:ext cx="1270000" cy="38947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7" name="直線箭頭接點 16"/>
          <p:cNvCxnSpPr>
            <a:stCxn id="16" idx="3"/>
          </p:cNvCxnSpPr>
          <p:nvPr/>
        </p:nvCxnSpPr>
        <p:spPr>
          <a:xfrm>
            <a:off x="3462869" y="3871124"/>
            <a:ext cx="1564667" cy="1947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027536" y="3819780"/>
            <a:ext cx="246176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b</a:t>
            </a:r>
            <a:r>
              <a:rPr kumimoji="1" lang="en-US" altLang="zh-TW" sz="2400" dirty="0" smtClean="0"/>
              <a:t>reak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this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section.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6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610</Words>
  <Application>Microsoft Macintosh PowerPoint</Application>
  <PresentationFormat>寬螢幕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Consolas</vt:lpstr>
      <vt:lpstr>Mangal</vt:lpstr>
      <vt:lpstr>新細明體</vt:lpstr>
      <vt:lpstr>Arial</vt:lpstr>
      <vt:lpstr>Office 佈景主題</vt:lpstr>
      <vt:lpstr>MIS132 – Lecture 2</vt:lpstr>
      <vt:lpstr>Outline</vt:lpstr>
      <vt:lpstr>在 terminal 中編譯你的 C 程式</vt:lpstr>
      <vt:lpstr>何謂 terminal</vt:lpstr>
      <vt:lpstr>在 terminal 中編譯你的 C 程式</vt:lpstr>
      <vt:lpstr>在 terminal 中編譯你的 C 程式</vt:lpstr>
      <vt:lpstr>for loop</vt:lpstr>
      <vt:lpstr>for loop</vt:lpstr>
      <vt:lpstr>switch trap</vt:lpstr>
      <vt:lpstr>switch trap</vt:lpstr>
      <vt:lpstr>“ I fear not the man who has     practiced 10,000 kicks once,                  but I fear the man who has         practiced one kick 10,000 times. ”                                               – Bruce Lee</vt:lpstr>
      <vt:lpstr>Practice 1</vt:lpstr>
      <vt:lpstr>Practice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MIS132 – Lecture 2</dc:title>
  <dc:creator>BoWen Kuo</dc:creator>
  <cp:lastModifiedBy>BoWen Kuo</cp:lastModifiedBy>
  <cp:revision>24</cp:revision>
  <dcterms:created xsi:type="dcterms:W3CDTF">2018-03-14T14:16:49Z</dcterms:created>
  <dcterms:modified xsi:type="dcterms:W3CDTF">2018-03-14T19:04:45Z</dcterms:modified>
</cp:coreProperties>
</file>