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27" r:id="rId4"/>
    <p:sldId id="329" r:id="rId5"/>
    <p:sldId id="330" r:id="rId6"/>
    <p:sldId id="331" r:id="rId7"/>
    <p:sldId id="333" r:id="rId8"/>
    <p:sldId id="335" r:id="rId9"/>
    <p:sldId id="336" r:id="rId10"/>
    <p:sldId id="332" r:id="rId11"/>
    <p:sldId id="304" r:id="rId12"/>
    <p:sldId id="324" r:id="rId13"/>
    <p:sldId id="325" r:id="rId14"/>
    <p:sldId id="337" r:id="rId15"/>
    <p:sldId id="338" r:id="rId16"/>
    <p:sldId id="339" r:id="rId17"/>
    <p:sldId id="267" r:id="rId18"/>
    <p:sldId id="26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05"/>
    <p:restoredTop sz="94684"/>
  </p:normalViewPr>
  <p:slideViewPr>
    <p:cSldViewPr snapToGrid="0" snapToObjects="1">
      <p:cViewPr>
        <p:scale>
          <a:sx n="60" d="100"/>
          <a:sy n="60" d="100"/>
        </p:scale>
        <p:origin x="39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90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528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52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744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38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665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30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257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34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782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112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113A-7CBD-F74E-BF79-40B52F50FC9F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65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h.wikipedia.org/wiki/&#19977;&#20117;&#23551;" TargetMode="External"/><Relationship Id="rId3" Type="http://schemas.openxmlformats.org/officeDocument/2006/relationships/image" Target="../media/image12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MIS132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Lecture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6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程式設計實習課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Variable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</a:t>
            </a:r>
            <a:r>
              <a:rPr kumimoji="1" lang="en-US" altLang="zh-TW" dirty="0" smtClean="0"/>
              <a:t>rder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struct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4635060"/>
          <a:ext cx="105156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05"/>
                <a:gridCol w="2314022"/>
                <a:gridCol w="4628043"/>
                <a:gridCol w="578505"/>
                <a:gridCol w="578506"/>
                <a:gridCol w="578505"/>
                <a:gridCol w="1259515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TW" sz="3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左大括弧 5"/>
          <p:cNvSpPr/>
          <p:nvPr/>
        </p:nvSpPr>
        <p:spPr>
          <a:xfrm rot="5400000">
            <a:off x="4974862" y="-392810"/>
            <a:ext cx="925610" cy="9198936"/>
          </a:xfrm>
          <a:prstGeom prst="leftBrace">
            <a:avLst>
              <a:gd name="adj1" fmla="val 73039"/>
              <a:gd name="adj2" fmla="val 27062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81011" y="3095425"/>
            <a:ext cx="179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>
                <a:solidFill>
                  <a:srgbClr val="00B050"/>
                </a:solidFill>
              </a:rPr>
              <a:t>a</a:t>
            </a:r>
            <a:r>
              <a:rPr kumimoji="1" lang="zh-TW" altLang="en-US" sz="4000" dirty="0" smtClean="0">
                <a:solidFill>
                  <a:srgbClr val="00B050"/>
                </a:solidFill>
              </a:rPr>
              <a:t> </a:t>
            </a:r>
            <a:r>
              <a:rPr kumimoji="1" lang="en-US" altLang="zh-TW" sz="4000" dirty="0" err="1" smtClean="0">
                <a:solidFill>
                  <a:srgbClr val="00B050"/>
                </a:solidFill>
              </a:rPr>
              <a:t>struct</a:t>
            </a:r>
            <a:endParaRPr kumimoji="1" lang="zh-TW" altLang="en-US" sz="4000" dirty="0">
              <a:solidFill>
                <a:srgbClr val="00B050"/>
              </a:solidFill>
            </a:endParaRPr>
          </a:p>
        </p:txBody>
      </p:sp>
      <p:sp>
        <p:nvSpPr>
          <p:cNvPr id="8" name="左大括弧 7"/>
          <p:cNvSpPr/>
          <p:nvPr/>
        </p:nvSpPr>
        <p:spPr>
          <a:xfrm rot="16200000">
            <a:off x="937756" y="5275841"/>
            <a:ext cx="387449" cy="586564"/>
          </a:xfrm>
          <a:prstGeom prst="leftBrace">
            <a:avLst>
              <a:gd name="adj1" fmla="val 15344"/>
              <a:gd name="adj2" fmla="val 306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2774" y="5719464"/>
            <a:ext cx="1312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/>
              <a:t>c</a:t>
            </a:r>
            <a:r>
              <a:rPr kumimoji="1" lang="en-US" altLang="zh-TW" sz="2800" dirty="0" smtClean="0"/>
              <a:t>har</a:t>
            </a:r>
          </a:p>
          <a:p>
            <a:pPr algn="ctr"/>
            <a:r>
              <a:rPr kumimoji="1" lang="en-US" altLang="zh-TW" sz="2800" dirty="0" smtClean="0"/>
              <a:t>(1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byte)</a:t>
            </a:r>
            <a:endParaRPr kumimoji="1" lang="zh-TW" altLang="en-US" sz="2800" dirty="0"/>
          </a:p>
        </p:txBody>
      </p:sp>
      <p:sp>
        <p:nvSpPr>
          <p:cNvPr id="10" name="左大括弧 9"/>
          <p:cNvSpPr/>
          <p:nvPr/>
        </p:nvSpPr>
        <p:spPr>
          <a:xfrm rot="16200000">
            <a:off x="2425662" y="4488379"/>
            <a:ext cx="337369" cy="2211572"/>
          </a:xfrm>
          <a:prstGeom prst="leftBrace">
            <a:avLst>
              <a:gd name="adj1" fmla="val 15344"/>
              <a:gd name="adj2" fmla="val 653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29730" y="5719464"/>
            <a:ext cx="1453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 smtClean="0"/>
              <a:t>float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pPr algn="ctr"/>
            <a:r>
              <a:rPr kumimoji="1" lang="en-US" altLang="zh-TW" sz="2800" dirty="0" smtClean="0"/>
              <a:t>(4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bytes)</a:t>
            </a:r>
            <a:endParaRPr kumimoji="1" lang="zh-TW" altLang="en-US" sz="2800" dirty="0"/>
          </a:p>
        </p:txBody>
      </p:sp>
      <p:sp>
        <p:nvSpPr>
          <p:cNvPr id="13" name="左大括弧 12"/>
          <p:cNvSpPr/>
          <p:nvPr/>
        </p:nvSpPr>
        <p:spPr>
          <a:xfrm rot="16200000">
            <a:off x="5870613" y="3318799"/>
            <a:ext cx="337367" cy="4550732"/>
          </a:xfrm>
          <a:prstGeom prst="leftBrace">
            <a:avLst>
              <a:gd name="adj1" fmla="val 15344"/>
              <a:gd name="adj2" fmla="val 540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37667" y="5719464"/>
            <a:ext cx="1453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 smtClean="0"/>
              <a:t>double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pPr algn="ctr"/>
            <a:r>
              <a:rPr kumimoji="1" lang="en-US" altLang="zh-TW" sz="2800" dirty="0" smtClean="0"/>
              <a:t>(8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bytes)</a:t>
            </a:r>
            <a:endParaRPr kumimoji="1"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838198" y="4565620"/>
            <a:ext cx="3967717" cy="778959"/>
          </a:xfrm>
          <a:prstGeom prst="rect">
            <a:avLst/>
          </a:prstGeom>
          <a:solidFill>
            <a:schemeClr val="bg2">
              <a:lumMod val="50000"/>
              <a:alpha val="49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53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Typedef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(I)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13" y="0"/>
            <a:ext cx="6318987" cy="689096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32965"/>
            <a:ext cx="34798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Typedef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(II)</a:t>
            </a: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9283995" cy="38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3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Typedef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(III)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608"/>
            <a:ext cx="4690730" cy="11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28" y="0"/>
            <a:ext cx="6595672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Struct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pointer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07126" y="1552353"/>
            <a:ext cx="1531088" cy="18086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箭頭接點 6"/>
          <p:cNvCxnSpPr>
            <a:stCxn id="5" idx="1"/>
          </p:cNvCxnSpPr>
          <p:nvPr/>
        </p:nvCxnSpPr>
        <p:spPr>
          <a:xfrm flipH="1">
            <a:off x="4593266" y="1642786"/>
            <a:ext cx="1913860" cy="930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513209" y="2573079"/>
            <a:ext cx="2080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This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wrong</a:t>
            </a:r>
            <a:endParaRPr kumimoji="1" lang="zh-TW" altLang="en-US" sz="2800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4" y="3429000"/>
            <a:ext cx="5189202" cy="928594"/>
          </a:xfrm>
        </p:spPr>
      </p:pic>
    </p:spTree>
    <p:extLst>
      <p:ext uri="{BB962C8B-B14F-4D97-AF65-F5344CB8AC3E}">
        <p14:creationId xmlns:p14="http://schemas.microsoft.com/office/powerpoint/2010/main" val="186537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55" y="0"/>
            <a:ext cx="658368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Struct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pointer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7" y="1690688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55" y="0"/>
            <a:ext cx="658368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Struct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pointer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7" y="1690688"/>
            <a:ext cx="4673600" cy="1092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7" y="3582102"/>
            <a:ext cx="6832600" cy="5588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7" y="4394902"/>
            <a:ext cx="5461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4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98465" y="2139426"/>
            <a:ext cx="3810000" cy="266649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PingFang TC" charset="-120"/>
                <a:ea typeface="PingFang TC" charset="-120"/>
                <a:cs typeface="PingFang TC" charset="-120"/>
              </a:rPr>
              <a:t>“</a:t>
            </a:r>
            <a:r>
              <a:rPr lang="zh-TW" altLang="en-US" sz="3200" dirty="0" smtClean="0">
                <a:latin typeface="PingFang TC" charset="-120"/>
                <a:ea typeface="PingFang TC" charset="-120"/>
                <a:cs typeface="PingFang TC" charset="-120"/>
              </a:rPr>
              <a:t>安西教練！</a:t>
            </a:r>
            <a:r>
              <a:rPr lang="en-US" altLang="zh-TW" sz="3200" dirty="0" smtClean="0">
                <a:latin typeface="PingFang TC" charset="-120"/>
                <a:ea typeface="PingFang TC" charset="-120"/>
                <a:cs typeface="PingFang TC" charset="-120"/>
              </a:rPr>
              <a:t/>
            </a:r>
            <a:br>
              <a:rPr lang="en-US" altLang="zh-TW" sz="3200" dirty="0" smtClean="0">
                <a:latin typeface="PingFang TC" charset="-120"/>
                <a:ea typeface="PingFang TC" charset="-120"/>
                <a:cs typeface="PingFang TC" charset="-120"/>
              </a:rPr>
            </a:br>
            <a:r>
              <a:rPr lang="en-US" altLang="zh-TW" sz="3200" dirty="0">
                <a:latin typeface="PingFang TC" charset="-120"/>
                <a:ea typeface="PingFang TC" charset="-120"/>
                <a:cs typeface="PingFang TC" charset="-120"/>
              </a:rPr>
              <a:t>	</a:t>
            </a:r>
            <a:r>
              <a:rPr lang="zh-TW" altLang="en-US" sz="3200" dirty="0" smtClean="0">
                <a:latin typeface="PingFang TC" charset="-120"/>
                <a:ea typeface="PingFang TC" charset="-120"/>
                <a:cs typeface="PingFang TC" charset="-120"/>
              </a:rPr>
              <a:t>我好想打程式</a:t>
            </a:r>
            <a:r>
              <a:rPr lang="en-US" altLang="zh-TW" sz="3200" b="1" dirty="0" smtClean="0">
                <a:latin typeface="PingFang TC" charset="-120"/>
                <a:ea typeface="PingFang TC" charset="-120"/>
                <a:cs typeface="PingFang TC" charset="-120"/>
              </a:rPr>
              <a:t>”</a:t>
            </a:r>
            <a:r>
              <a:rPr lang="en-US" altLang="zh-TW" sz="3600" b="1" dirty="0" smtClean="0"/>
              <a:t/>
            </a:r>
            <a:br>
              <a:rPr lang="en-US" altLang="zh-TW" sz="3600" b="1" dirty="0" smtClean="0"/>
            </a:br>
            <a:r>
              <a:rPr lang="zh-TW" altLang="en-US" sz="3200" dirty="0" smtClean="0">
                <a:latin typeface="PingFang TC" charset="-120"/>
                <a:ea typeface="PingFang TC" charset="-120"/>
                <a:cs typeface="PingFang TC" charset="-120"/>
              </a:rPr>
              <a:t>                 </a:t>
            </a:r>
            <a:r>
              <a:rPr lang="en-US" altLang="zh-TW" sz="3200" dirty="0" smtClean="0">
                <a:latin typeface="PingFang TC" charset="-120"/>
                <a:ea typeface="PingFang TC" charset="-120"/>
                <a:cs typeface="PingFang TC" charset="-120"/>
              </a:rPr>
              <a:t>	</a:t>
            </a:r>
            <a:r>
              <a:rPr lang="zh-TW" altLang="en-US" sz="3200" dirty="0" smtClean="0">
                <a:latin typeface="PingFang TC" charset="-120"/>
                <a:ea typeface="PingFang TC" charset="-120"/>
                <a:cs typeface="PingFang TC" charset="-120"/>
              </a:rPr>
              <a:t>       </a:t>
            </a:r>
            <a:r>
              <a:rPr lang="mr-IN" altLang="zh-TW" sz="3200" dirty="0">
                <a:latin typeface="PingFang TC" charset="-120"/>
                <a:ea typeface="PingFang TC" charset="-120"/>
                <a:cs typeface="PingFang TC" charset="-120"/>
              </a:rPr>
              <a:t>– </a:t>
            </a:r>
            <a:r>
              <a:rPr lang="zh-TW" altLang="en-US" sz="3200" dirty="0" smtClean="0">
                <a:latin typeface="PingFang TC" charset="-120"/>
                <a:ea typeface="PingFang TC" charset="-120"/>
                <a:cs typeface="PingFang TC" charset="-120"/>
                <a:hlinkClick r:id="rId2"/>
              </a:rPr>
              <a:t>三井壽</a:t>
            </a:r>
            <a:endParaRPr lang="en-US" altLang="zh-TW" sz="32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5" y="520994"/>
            <a:ext cx="7620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532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Practice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169581"/>
            <a:ext cx="10515600" cy="568841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Please </a:t>
            </a:r>
            <a:r>
              <a:rPr lang="en-US" altLang="zh-TW" sz="2000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altLang="zh-TW" sz="2000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000" i="1" dirty="0" smtClean="0">
                <a:latin typeface="Consolas" charset="0"/>
                <a:ea typeface="Consolas" charset="0"/>
                <a:cs typeface="Consolas" charset="0"/>
              </a:rPr>
              <a:t>passenger. 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Every passenger has their name, phone number, age, balance in the wallet and seat number; And </a:t>
            </a:r>
            <a:r>
              <a:rPr lang="en-US" altLang="zh-TW" sz="2000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altLang="zh-TW" sz="2000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000" dirty="0" err="1" smtClean="0">
                <a:latin typeface="Consolas" charset="0"/>
                <a:ea typeface="Consolas" charset="0"/>
                <a:cs typeface="Consolas" charset="0"/>
              </a:rPr>
              <a:t>railroad_car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. Every car can contains up to 6 passengers. There are 5 cars in one train. Remember to connect all cars order by order.</a:t>
            </a:r>
          </a:p>
          <a:p>
            <a:pPr algn="just">
              <a:lnSpc>
                <a:spcPct val="100000"/>
              </a:lnSpc>
            </a:pP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Without using for loop, write a function to list all passenger information on the train order by the car number and passenger’s seat number.</a:t>
            </a:r>
          </a:p>
          <a:p>
            <a:pPr algn="just">
              <a:lnSpc>
                <a:spcPct val="100000"/>
              </a:lnSpc>
            </a:pPr>
            <a:endParaRPr lang="en-US" altLang="zh-TW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Output example:</a:t>
            </a:r>
            <a:b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[car 1]</a:t>
            </a:r>
            <a:b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1A:  Mike, 0912345678, 17 </a:t>
            </a:r>
            <a:r>
              <a:rPr lang="en-US" altLang="zh-TW" sz="2000" dirty="0" err="1" smtClean="0">
                <a:latin typeface="Consolas" charset="0"/>
                <a:ea typeface="Consolas" charset="0"/>
                <a:cs typeface="Consolas" charset="0"/>
              </a:rPr>
              <a:t>yo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, $1.983.15</a:t>
            </a:r>
            <a:r>
              <a:rPr lang="en-US" altLang="zh-TW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TW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1B: David, 0998765612, 23 </a:t>
            </a:r>
            <a:r>
              <a:rPr lang="en-US" altLang="zh-TW" sz="2000" dirty="0" err="1" smtClean="0">
                <a:latin typeface="Consolas" charset="0"/>
                <a:ea typeface="Consolas" charset="0"/>
                <a:cs typeface="Consolas" charset="0"/>
              </a:rPr>
              <a:t>yo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, $991.2. </a:t>
            </a:r>
            <a:r>
              <a:rPr lang="en-US" altLang="zh-TW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TW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[car 2]</a:t>
            </a:r>
            <a:b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71" y="3636334"/>
            <a:ext cx="4062829" cy="269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Review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struct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typedef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struct</a:t>
            </a:r>
            <a:r>
              <a:rPr kumimoji="1" lang="en-US" altLang="zh-TW" dirty="0" smtClean="0"/>
              <a:t> + pointer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875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struct</a:t>
            </a:r>
            <a:r>
              <a:rPr kumimoji="1" lang="en-US" altLang="zh-TW" dirty="0" smtClean="0"/>
              <a:t>(structure)?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82116" cy="2258889"/>
          </a:xfrm>
          <a:prstGeom prst="rect">
            <a:avLst/>
          </a:prstGeom>
        </p:spPr>
      </p:pic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4635060"/>
          <a:ext cx="1051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958"/>
                <a:gridCol w="497958"/>
                <a:gridCol w="497959"/>
                <a:gridCol w="497958"/>
                <a:gridCol w="497958"/>
                <a:gridCol w="497958"/>
                <a:gridCol w="497958"/>
                <a:gridCol w="497958"/>
                <a:gridCol w="497959"/>
                <a:gridCol w="497958"/>
                <a:gridCol w="497958"/>
                <a:gridCol w="1259515"/>
                <a:gridCol w="1259515"/>
                <a:gridCol w="1259515"/>
                <a:gridCol w="1259515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左大括弧 5"/>
          <p:cNvSpPr/>
          <p:nvPr/>
        </p:nvSpPr>
        <p:spPr>
          <a:xfrm rot="5400000">
            <a:off x="4996128" y="-414076"/>
            <a:ext cx="925610" cy="9241468"/>
          </a:xfrm>
          <a:prstGeom prst="leftBrace">
            <a:avLst>
              <a:gd name="adj1" fmla="val 73039"/>
              <a:gd name="adj2" fmla="val 27062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96000" y="3035967"/>
            <a:ext cx="3139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 smtClean="0">
                <a:solidFill>
                  <a:srgbClr val="00B050"/>
                </a:solidFill>
              </a:rPr>
              <a:t>struct</a:t>
            </a:r>
            <a:r>
              <a:rPr kumimoji="1" lang="zh-TW" altLang="en-US" sz="4000" dirty="0" smtClean="0">
                <a:solidFill>
                  <a:srgbClr val="00B050"/>
                </a:solidFill>
              </a:rPr>
              <a:t> </a:t>
            </a:r>
            <a:r>
              <a:rPr kumimoji="1" lang="en-US" altLang="zh-TW" sz="4000" dirty="0" smtClean="0">
                <a:solidFill>
                  <a:srgbClr val="00B050"/>
                </a:solidFill>
              </a:rPr>
              <a:t>student</a:t>
            </a:r>
            <a:endParaRPr kumimoji="1" lang="zh-TW" altLang="en-US" sz="4000" dirty="0">
              <a:solidFill>
                <a:srgbClr val="00B050"/>
              </a:solidFill>
            </a:endParaRPr>
          </a:p>
        </p:txBody>
      </p:sp>
      <p:sp>
        <p:nvSpPr>
          <p:cNvPr id="8" name="左大括弧 7"/>
          <p:cNvSpPr/>
          <p:nvPr/>
        </p:nvSpPr>
        <p:spPr>
          <a:xfrm rot="16200000">
            <a:off x="3235062" y="2937350"/>
            <a:ext cx="705080" cy="5498806"/>
          </a:xfrm>
          <a:prstGeom prst="leftBrace">
            <a:avLst>
              <a:gd name="adj1" fmla="val 73039"/>
              <a:gd name="adj2" fmla="val 2706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72363" y="5939888"/>
            <a:ext cx="3870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</a:rPr>
              <a:t>char</a:t>
            </a:r>
            <a:r>
              <a:rPr kumimoji="1" lang="zh-TW" altLang="en-US" sz="3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600" dirty="0" err="1" smtClean="0">
                <a:solidFill>
                  <a:srgbClr val="FF0000"/>
                </a:solidFill>
              </a:rPr>
              <a:t>student_id</a:t>
            </a:r>
            <a:r>
              <a:rPr kumimoji="1" lang="en-US" altLang="zh-TW" sz="3600" dirty="0" smtClean="0">
                <a:solidFill>
                  <a:srgbClr val="FF0000"/>
                </a:solidFill>
              </a:rPr>
              <a:t>[11]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左大括弧 9"/>
          <p:cNvSpPr/>
          <p:nvPr/>
        </p:nvSpPr>
        <p:spPr>
          <a:xfrm rot="16200000">
            <a:off x="7858406" y="5037067"/>
            <a:ext cx="705080" cy="1313214"/>
          </a:xfrm>
          <a:prstGeom prst="leftBrace">
            <a:avLst>
              <a:gd name="adj1" fmla="val 73039"/>
              <a:gd name="adj2" fmla="val 27062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71170" y="5939888"/>
            <a:ext cx="438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0070C0"/>
                </a:solidFill>
              </a:rPr>
              <a:t>float</a:t>
            </a:r>
            <a:r>
              <a:rPr kumimoji="1" lang="zh-TW" altLang="en-US" sz="3600" dirty="0" smtClean="0">
                <a:solidFill>
                  <a:srgbClr val="0070C0"/>
                </a:solidFill>
              </a:rPr>
              <a:t> </a:t>
            </a:r>
            <a:r>
              <a:rPr kumimoji="1" lang="en-US" altLang="zh-TW" sz="3600" dirty="0" err="1" smtClean="0">
                <a:solidFill>
                  <a:srgbClr val="0070C0"/>
                </a:solidFill>
              </a:rPr>
              <a:t>economics_score</a:t>
            </a:r>
            <a:endParaRPr kumimoji="1" lang="zh-TW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2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Variable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</a:t>
            </a:r>
            <a:r>
              <a:rPr kumimoji="1" lang="en-US" altLang="zh-TW" dirty="0" smtClean="0"/>
              <a:t>rder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struct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444692"/>
              </p:ext>
            </p:extLst>
          </p:nvPr>
        </p:nvGraphicFramePr>
        <p:xfrm>
          <a:off x="838200" y="4635060"/>
          <a:ext cx="1051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6085"/>
                <a:gridCol w="1259515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TW" sz="3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左大括弧 5"/>
          <p:cNvSpPr/>
          <p:nvPr/>
        </p:nvSpPr>
        <p:spPr>
          <a:xfrm rot="5400000">
            <a:off x="5633194" y="-1051143"/>
            <a:ext cx="925610" cy="10515601"/>
          </a:xfrm>
          <a:prstGeom prst="leftBrace">
            <a:avLst>
              <a:gd name="adj1" fmla="val 73039"/>
              <a:gd name="adj2" fmla="val 27062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4927" y="3035966"/>
            <a:ext cx="3275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>
                <a:solidFill>
                  <a:srgbClr val="00B050"/>
                </a:solidFill>
              </a:rPr>
              <a:t>Memory</a:t>
            </a:r>
            <a:r>
              <a:rPr kumimoji="1" lang="zh-TW" altLang="en-US" sz="4000" dirty="0" smtClean="0">
                <a:solidFill>
                  <a:srgbClr val="00B050"/>
                </a:solidFill>
              </a:rPr>
              <a:t> </a:t>
            </a:r>
            <a:r>
              <a:rPr kumimoji="1" lang="en-US" altLang="zh-TW" sz="4000" dirty="0" smtClean="0">
                <a:solidFill>
                  <a:srgbClr val="00B050"/>
                </a:solidFill>
              </a:rPr>
              <a:t>space</a:t>
            </a:r>
            <a:endParaRPr kumimoji="1" lang="zh-TW" altLang="en-US" sz="4000" dirty="0">
              <a:solidFill>
                <a:srgbClr val="00B050"/>
              </a:solidFill>
            </a:endParaRPr>
          </a:p>
        </p:txBody>
      </p:sp>
      <p:sp>
        <p:nvSpPr>
          <p:cNvPr id="8" name="左大括弧 7"/>
          <p:cNvSpPr/>
          <p:nvPr/>
        </p:nvSpPr>
        <p:spPr>
          <a:xfrm rot="16200000">
            <a:off x="2469517" y="3702895"/>
            <a:ext cx="705080" cy="3967716"/>
          </a:xfrm>
          <a:prstGeom prst="leftBrace">
            <a:avLst>
              <a:gd name="adj1" fmla="val 73039"/>
              <a:gd name="adj2" fmla="val 2706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72363" y="5939888"/>
            <a:ext cx="412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</a:rPr>
              <a:t>8</a:t>
            </a:r>
            <a:r>
              <a:rPr kumimoji="1" lang="zh-TW" altLang="en-US" sz="3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600" dirty="0" smtClean="0">
                <a:solidFill>
                  <a:srgbClr val="FF0000"/>
                </a:solidFill>
              </a:rPr>
              <a:t>bytes</a:t>
            </a:r>
            <a:r>
              <a:rPr kumimoji="1" lang="zh-TW" altLang="en-US" sz="3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(on</a:t>
            </a:r>
            <a:r>
              <a:rPr kumimoji="1" lang="zh-TW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64bits</a:t>
            </a:r>
            <a:r>
              <a:rPr kumimoji="1" lang="zh-TW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machine)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8198" y="4565620"/>
            <a:ext cx="3967717" cy="778959"/>
          </a:xfrm>
          <a:prstGeom prst="rect">
            <a:avLst/>
          </a:prstGeom>
          <a:solidFill>
            <a:schemeClr val="bg2">
              <a:lumMod val="50000"/>
              <a:alpha val="49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161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Variable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</a:t>
            </a:r>
            <a:r>
              <a:rPr kumimoji="1" lang="en-US" altLang="zh-TW" dirty="0" smtClean="0"/>
              <a:t>rder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struct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4635060"/>
          <a:ext cx="1051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6085"/>
                <a:gridCol w="1259515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TW" sz="3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左大括弧 5"/>
          <p:cNvSpPr/>
          <p:nvPr/>
        </p:nvSpPr>
        <p:spPr>
          <a:xfrm rot="5400000">
            <a:off x="5633194" y="-1051143"/>
            <a:ext cx="925610" cy="10515601"/>
          </a:xfrm>
          <a:prstGeom prst="leftBrace">
            <a:avLst>
              <a:gd name="adj1" fmla="val 73039"/>
              <a:gd name="adj2" fmla="val 27062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4927" y="3035966"/>
            <a:ext cx="3275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>
                <a:solidFill>
                  <a:srgbClr val="00B050"/>
                </a:solidFill>
              </a:rPr>
              <a:t>Memory</a:t>
            </a:r>
            <a:r>
              <a:rPr kumimoji="1" lang="zh-TW" altLang="en-US" sz="4000" dirty="0" smtClean="0">
                <a:solidFill>
                  <a:srgbClr val="00B050"/>
                </a:solidFill>
              </a:rPr>
              <a:t> </a:t>
            </a:r>
            <a:r>
              <a:rPr kumimoji="1" lang="en-US" altLang="zh-TW" sz="4000" dirty="0" smtClean="0">
                <a:solidFill>
                  <a:srgbClr val="00B050"/>
                </a:solidFill>
              </a:rPr>
              <a:t>space</a:t>
            </a:r>
            <a:endParaRPr kumimoji="1" lang="zh-TW" altLang="en-US" sz="4000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8198" y="4565620"/>
            <a:ext cx="3967717" cy="778959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805915" y="4567418"/>
            <a:ext cx="3967717" cy="778959"/>
          </a:xfrm>
          <a:prstGeom prst="rect">
            <a:avLst/>
          </a:prstGeom>
          <a:solidFill>
            <a:schemeClr val="bg2">
              <a:lumMod val="50000"/>
              <a:alpha val="49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3168502" y="3423613"/>
            <a:ext cx="2147777" cy="1084592"/>
          </a:xfrm>
          <a:custGeom>
            <a:avLst/>
            <a:gdLst>
              <a:gd name="connsiteX0" fmla="*/ 0 w 2147777"/>
              <a:gd name="connsiteY0" fmla="*/ 1084592 h 1084592"/>
              <a:gd name="connsiteX1" fmla="*/ 1041991 w 2147777"/>
              <a:gd name="connsiteY1" fmla="*/ 71 h 1084592"/>
              <a:gd name="connsiteX2" fmla="*/ 2147777 w 2147777"/>
              <a:gd name="connsiteY2" fmla="*/ 1042061 h 108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7777" h="1084592">
                <a:moveTo>
                  <a:pt x="0" y="1084592"/>
                </a:moveTo>
                <a:cubicBezTo>
                  <a:pt x="342014" y="545875"/>
                  <a:pt x="684028" y="7159"/>
                  <a:pt x="1041991" y="71"/>
                </a:cubicBezTo>
                <a:cubicBezTo>
                  <a:pt x="1399954" y="-7017"/>
                  <a:pt x="1773865" y="517522"/>
                  <a:pt x="2147777" y="1042061"/>
                </a:cubicBezTo>
              </a:path>
            </a:pathLst>
          </a:custGeom>
          <a:noFill/>
          <a:ln w="349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35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Variable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</a:t>
            </a:r>
            <a:r>
              <a:rPr kumimoji="1" lang="en-US" altLang="zh-TW" dirty="0" smtClean="0"/>
              <a:t>rder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struct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37768"/>
              </p:ext>
            </p:extLst>
          </p:nvPr>
        </p:nvGraphicFramePr>
        <p:xfrm>
          <a:off x="838200" y="4635060"/>
          <a:ext cx="105156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05"/>
                <a:gridCol w="2314022"/>
                <a:gridCol w="4628043"/>
                <a:gridCol w="578505"/>
                <a:gridCol w="578506"/>
                <a:gridCol w="578505"/>
                <a:gridCol w="1259515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TW" sz="3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左大括弧 5"/>
          <p:cNvSpPr/>
          <p:nvPr/>
        </p:nvSpPr>
        <p:spPr>
          <a:xfrm rot="5400000">
            <a:off x="4974862" y="-392810"/>
            <a:ext cx="925610" cy="9198936"/>
          </a:xfrm>
          <a:prstGeom prst="leftBrace">
            <a:avLst>
              <a:gd name="adj1" fmla="val 73039"/>
              <a:gd name="adj2" fmla="val 27062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81011" y="3095425"/>
            <a:ext cx="179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>
                <a:solidFill>
                  <a:srgbClr val="00B050"/>
                </a:solidFill>
              </a:rPr>
              <a:t>a</a:t>
            </a:r>
            <a:r>
              <a:rPr kumimoji="1" lang="zh-TW" altLang="en-US" sz="4000" dirty="0" smtClean="0">
                <a:solidFill>
                  <a:srgbClr val="00B050"/>
                </a:solidFill>
              </a:rPr>
              <a:t> </a:t>
            </a:r>
            <a:r>
              <a:rPr kumimoji="1" lang="en-US" altLang="zh-TW" sz="4000" dirty="0" err="1" smtClean="0">
                <a:solidFill>
                  <a:srgbClr val="00B050"/>
                </a:solidFill>
              </a:rPr>
              <a:t>struct</a:t>
            </a:r>
            <a:endParaRPr kumimoji="1" lang="zh-TW" altLang="en-US" sz="4000" dirty="0">
              <a:solidFill>
                <a:srgbClr val="00B050"/>
              </a:solidFill>
            </a:endParaRPr>
          </a:p>
        </p:txBody>
      </p:sp>
      <p:sp>
        <p:nvSpPr>
          <p:cNvPr id="8" name="左大括弧 7"/>
          <p:cNvSpPr/>
          <p:nvPr/>
        </p:nvSpPr>
        <p:spPr>
          <a:xfrm rot="16200000">
            <a:off x="937756" y="5275841"/>
            <a:ext cx="387449" cy="586564"/>
          </a:xfrm>
          <a:prstGeom prst="leftBrace">
            <a:avLst>
              <a:gd name="adj1" fmla="val 15344"/>
              <a:gd name="adj2" fmla="val 306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2774" y="5719464"/>
            <a:ext cx="1312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/>
              <a:t>c</a:t>
            </a:r>
            <a:r>
              <a:rPr kumimoji="1" lang="en-US" altLang="zh-TW" sz="2800" dirty="0" smtClean="0"/>
              <a:t>har</a:t>
            </a:r>
          </a:p>
          <a:p>
            <a:pPr algn="ctr"/>
            <a:r>
              <a:rPr kumimoji="1" lang="en-US" altLang="zh-TW" sz="2800" dirty="0" smtClean="0"/>
              <a:t>(1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byte)</a:t>
            </a:r>
            <a:endParaRPr kumimoji="1" lang="zh-TW" altLang="en-US" sz="2800" dirty="0"/>
          </a:p>
        </p:txBody>
      </p:sp>
      <p:sp>
        <p:nvSpPr>
          <p:cNvPr id="10" name="左大括弧 9"/>
          <p:cNvSpPr/>
          <p:nvPr/>
        </p:nvSpPr>
        <p:spPr>
          <a:xfrm rot="16200000">
            <a:off x="2425662" y="4488379"/>
            <a:ext cx="337369" cy="2211572"/>
          </a:xfrm>
          <a:prstGeom prst="leftBrace">
            <a:avLst>
              <a:gd name="adj1" fmla="val 15344"/>
              <a:gd name="adj2" fmla="val 653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29730" y="5719464"/>
            <a:ext cx="1453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 smtClean="0"/>
              <a:t>float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pPr algn="ctr"/>
            <a:r>
              <a:rPr kumimoji="1" lang="en-US" altLang="zh-TW" sz="2800" dirty="0" smtClean="0"/>
              <a:t>(4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bytes)</a:t>
            </a:r>
            <a:endParaRPr kumimoji="1" lang="zh-TW" altLang="en-US" sz="2800" dirty="0"/>
          </a:p>
        </p:txBody>
      </p:sp>
      <p:sp>
        <p:nvSpPr>
          <p:cNvPr id="13" name="左大括弧 12"/>
          <p:cNvSpPr/>
          <p:nvPr/>
        </p:nvSpPr>
        <p:spPr>
          <a:xfrm rot="16200000">
            <a:off x="5870613" y="3318799"/>
            <a:ext cx="337367" cy="4550732"/>
          </a:xfrm>
          <a:prstGeom prst="leftBrace">
            <a:avLst>
              <a:gd name="adj1" fmla="val 15344"/>
              <a:gd name="adj2" fmla="val 540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37667" y="5719464"/>
            <a:ext cx="1453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 smtClean="0"/>
              <a:t>double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pPr algn="ctr"/>
            <a:r>
              <a:rPr kumimoji="1" lang="en-US" altLang="zh-TW" sz="2800" dirty="0" smtClean="0"/>
              <a:t>(8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bytes)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818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Variable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</a:t>
            </a:r>
            <a:r>
              <a:rPr kumimoji="1" lang="en-US" altLang="zh-TW" dirty="0" smtClean="0"/>
              <a:t>rder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struct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456063"/>
              </p:ext>
            </p:extLst>
          </p:nvPr>
        </p:nvGraphicFramePr>
        <p:xfrm>
          <a:off x="838200" y="4635060"/>
          <a:ext cx="105156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05"/>
                <a:gridCol w="2314022"/>
                <a:gridCol w="4628043"/>
                <a:gridCol w="578505"/>
                <a:gridCol w="578506"/>
                <a:gridCol w="578505"/>
                <a:gridCol w="1259515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TW" sz="3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左大括弧 5"/>
          <p:cNvSpPr/>
          <p:nvPr/>
        </p:nvSpPr>
        <p:spPr>
          <a:xfrm rot="5400000">
            <a:off x="4974862" y="-392810"/>
            <a:ext cx="925610" cy="9198936"/>
          </a:xfrm>
          <a:prstGeom prst="leftBrace">
            <a:avLst>
              <a:gd name="adj1" fmla="val 73039"/>
              <a:gd name="adj2" fmla="val 27062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81011" y="3095425"/>
            <a:ext cx="179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>
                <a:solidFill>
                  <a:srgbClr val="00B050"/>
                </a:solidFill>
              </a:rPr>
              <a:t>a</a:t>
            </a:r>
            <a:r>
              <a:rPr kumimoji="1" lang="zh-TW" altLang="en-US" sz="4000" dirty="0" smtClean="0">
                <a:solidFill>
                  <a:srgbClr val="00B050"/>
                </a:solidFill>
              </a:rPr>
              <a:t> </a:t>
            </a:r>
            <a:r>
              <a:rPr kumimoji="1" lang="en-US" altLang="zh-TW" sz="4000" dirty="0" err="1" smtClean="0">
                <a:solidFill>
                  <a:srgbClr val="00B050"/>
                </a:solidFill>
              </a:rPr>
              <a:t>struct</a:t>
            </a:r>
            <a:endParaRPr kumimoji="1" lang="zh-TW" altLang="en-US" sz="4000" dirty="0">
              <a:solidFill>
                <a:srgbClr val="00B050"/>
              </a:solidFill>
            </a:endParaRPr>
          </a:p>
        </p:txBody>
      </p:sp>
      <p:sp>
        <p:nvSpPr>
          <p:cNvPr id="8" name="左大括弧 7"/>
          <p:cNvSpPr/>
          <p:nvPr/>
        </p:nvSpPr>
        <p:spPr>
          <a:xfrm rot="16200000">
            <a:off x="937756" y="5275841"/>
            <a:ext cx="387449" cy="586564"/>
          </a:xfrm>
          <a:prstGeom prst="leftBrace">
            <a:avLst>
              <a:gd name="adj1" fmla="val 15344"/>
              <a:gd name="adj2" fmla="val 306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2774" y="5719464"/>
            <a:ext cx="1312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/>
              <a:t>c</a:t>
            </a:r>
            <a:r>
              <a:rPr kumimoji="1" lang="en-US" altLang="zh-TW" sz="2800" dirty="0" smtClean="0"/>
              <a:t>har</a:t>
            </a:r>
          </a:p>
          <a:p>
            <a:pPr algn="ctr"/>
            <a:r>
              <a:rPr kumimoji="1" lang="en-US" altLang="zh-TW" sz="2800" dirty="0" smtClean="0"/>
              <a:t>(1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byte)</a:t>
            </a:r>
            <a:endParaRPr kumimoji="1" lang="zh-TW" altLang="en-US" sz="2800" dirty="0"/>
          </a:p>
        </p:txBody>
      </p:sp>
      <p:sp>
        <p:nvSpPr>
          <p:cNvPr id="10" name="左大括弧 9"/>
          <p:cNvSpPr/>
          <p:nvPr/>
        </p:nvSpPr>
        <p:spPr>
          <a:xfrm rot="16200000">
            <a:off x="2425662" y="4488379"/>
            <a:ext cx="337369" cy="2211572"/>
          </a:xfrm>
          <a:prstGeom prst="leftBrace">
            <a:avLst>
              <a:gd name="adj1" fmla="val 15344"/>
              <a:gd name="adj2" fmla="val 653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29730" y="5719464"/>
            <a:ext cx="1453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 smtClean="0"/>
              <a:t>float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pPr algn="ctr"/>
            <a:r>
              <a:rPr kumimoji="1" lang="en-US" altLang="zh-TW" sz="2800" dirty="0" smtClean="0"/>
              <a:t>(4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bytes)</a:t>
            </a:r>
            <a:endParaRPr kumimoji="1" lang="zh-TW" altLang="en-US" sz="2800" dirty="0"/>
          </a:p>
        </p:txBody>
      </p:sp>
      <p:sp>
        <p:nvSpPr>
          <p:cNvPr id="13" name="左大括弧 12"/>
          <p:cNvSpPr/>
          <p:nvPr/>
        </p:nvSpPr>
        <p:spPr>
          <a:xfrm rot="16200000">
            <a:off x="5870613" y="3318799"/>
            <a:ext cx="337367" cy="4550732"/>
          </a:xfrm>
          <a:prstGeom prst="leftBrace">
            <a:avLst>
              <a:gd name="adj1" fmla="val 15344"/>
              <a:gd name="adj2" fmla="val 540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37667" y="5719464"/>
            <a:ext cx="1453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 smtClean="0"/>
              <a:t>double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pPr algn="ctr"/>
            <a:r>
              <a:rPr kumimoji="1" lang="en-US" altLang="zh-TW" sz="2800" dirty="0" smtClean="0"/>
              <a:t>(8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bytes)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133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Variable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</a:t>
            </a:r>
            <a:r>
              <a:rPr kumimoji="1" lang="en-US" altLang="zh-TW" dirty="0" smtClean="0"/>
              <a:t>rder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struct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4635060"/>
          <a:ext cx="105156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05"/>
                <a:gridCol w="2314022"/>
                <a:gridCol w="4628043"/>
                <a:gridCol w="578505"/>
                <a:gridCol w="578506"/>
                <a:gridCol w="578505"/>
                <a:gridCol w="1259515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TW" sz="3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左大括弧 5"/>
          <p:cNvSpPr/>
          <p:nvPr/>
        </p:nvSpPr>
        <p:spPr>
          <a:xfrm rot="5400000">
            <a:off x="4974862" y="-392810"/>
            <a:ext cx="925610" cy="9198936"/>
          </a:xfrm>
          <a:prstGeom prst="leftBrace">
            <a:avLst>
              <a:gd name="adj1" fmla="val 73039"/>
              <a:gd name="adj2" fmla="val 27062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81011" y="3095425"/>
            <a:ext cx="179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>
                <a:solidFill>
                  <a:srgbClr val="00B050"/>
                </a:solidFill>
              </a:rPr>
              <a:t>a</a:t>
            </a:r>
            <a:r>
              <a:rPr kumimoji="1" lang="zh-TW" altLang="en-US" sz="4000" dirty="0" smtClean="0">
                <a:solidFill>
                  <a:srgbClr val="00B050"/>
                </a:solidFill>
              </a:rPr>
              <a:t> </a:t>
            </a:r>
            <a:r>
              <a:rPr kumimoji="1" lang="en-US" altLang="zh-TW" sz="4000" dirty="0" err="1" smtClean="0">
                <a:solidFill>
                  <a:srgbClr val="00B050"/>
                </a:solidFill>
              </a:rPr>
              <a:t>struct</a:t>
            </a:r>
            <a:endParaRPr kumimoji="1" lang="zh-TW" altLang="en-US" sz="4000" dirty="0">
              <a:solidFill>
                <a:srgbClr val="00B050"/>
              </a:solidFill>
            </a:endParaRPr>
          </a:p>
        </p:txBody>
      </p:sp>
      <p:sp>
        <p:nvSpPr>
          <p:cNvPr id="8" name="左大括弧 7"/>
          <p:cNvSpPr/>
          <p:nvPr/>
        </p:nvSpPr>
        <p:spPr>
          <a:xfrm rot="16200000">
            <a:off x="937756" y="5275841"/>
            <a:ext cx="387449" cy="586564"/>
          </a:xfrm>
          <a:prstGeom prst="leftBrace">
            <a:avLst>
              <a:gd name="adj1" fmla="val 15344"/>
              <a:gd name="adj2" fmla="val 306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2774" y="5719464"/>
            <a:ext cx="1312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/>
              <a:t>c</a:t>
            </a:r>
            <a:r>
              <a:rPr kumimoji="1" lang="en-US" altLang="zh-TW" sz="2800" dirty="0" smtClean="0"/>
              <a:t>har</a:t>
            </a:r>
          </a:p>
          <a:p>
            <a:pPr algn="ctr"/>
            <a:r>
              <a:rPr kumimoji="1" lang="en-US" altLang="zh-TW" sz="2800" dirty="0" smtClean="0"/>
              <a:t>(1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byte)</a:t>
            </a:r>
            <a:endParaRPr kumimoji="1" lang="zh-TW" altLang="en-US" sz="2800" dirty="0"/>
          </a:p>
        </p:txBody>
      </p:sp>
      <p:sp>
        <p:nvSpPr>
          <p:cNvPr id="10" name="左大括弧 9"/>
          <p:cNvSpPr/>
          <p:nvPr/>
        </p:nvSpPr>
        <p:spPr>
          <a:xfrm rot="16200000">
            <a:off x="2425662" y="4488379"/>
            <a:ext cx="337369" cy="2211572"/>
          </a:xfrm>
          <a:prstGeom prst="leftBrace">
            <a:avLst>
              <a:gd name="adj1" fmla="val 15344"/>
              <a:gd name="adj2" fmla="val 653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29730" y="5719464"/>
            <a:ext cx="1453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 smtClean="0"/>
              <a:t>float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pPr algn="ctr"/>
            <a:r>
              <a:rPr kumimoji="1" lang="en-US" altLang="zh-TW" sz="2800" dirty="0" smtClean="0"/>
              <a:t>(4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bytes)</a:t>
            </a:r>
            <a:endParaRPr kumimoji="1" lang="zh-TW" altLang="en-US" sz="2800" dirty="0"/>
          </a:p>
        </p:txBody>
      </p:sp>
      <p:sp>
        <p:nvSpPr>
          <p:cNvPr id="13" name="左大括弧 12"/>
          <p:cNvSpPr/>
          <p:nvPr/>
        </p:nvSpPr>
        <p:spPr>
          <a:xfrm rot="16200000">
            <a:off x="5870613" y="3318799"/>
            <a:ext cx="337367" cy="4550732"/>
          </a:xfrm>
          <a:prstGeom prst="leftBrace">
            <a:avLst>
              <a:gd name="adj1" fmla="val 15344"/>
              <a:gd name="adj2" fmla="val 540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37667" y="5719464"/>
            <a:ext cx="1453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 smtClean="0"/>
              <a:t>double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pPr algn="ctr"/>
            <a:r>
              <a:rPr kumimoji="1" lang="en-US" altLang="zh-TW" sz="2800" dirty="0" smtClean="0"/>
              <a:t>(8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bytes)</a:t>
            </a:r>
            <a:endParaRPr kumimoji="1"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838198" y="4565620"/>
            <a:ext cx="4614530" cy="778959"/>
          </a:xfrm>
          <a:prstGeom prst="rect">
            <a:avLst/>
          </a:prstGeom>
          <a:solidFill>
            <a:schemeClr val="bg2">
              <a:lumMod val="50000"/>
              <a:alpha val="49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17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Variable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</a:t>
            </a:r>
            <a:r>
              <a:rPr kumimoji="1" lang="en-US" altLang="zh-TW" dirty="0" smtClean="0"/>
              <a:t>rder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struct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4635060"/>
          <a:ext cx="105156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05"/>
                <a:gridCol w="2314022"/>
                <a:gridCol w="4628043"/>
                <a:gridCol w="578505"/>
                <a:gridCol w="578506"/>
                <a:gridCol w="578505"/>
                <a:gridCol w="1259515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TW" sz="3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左大括弧 5"/>
          <p:cNvSpPr/>
          <p:nvPr/>
        </p:nvSpPr>
        <p:spPr>
          <a:xfrm rot="5400000">
            <a:off x="4974862" y="-392810"/>
            <a:ext cx="925610" cy="9198936"/>
          </a:xfrm>
          <a:prstGeom prst="leftBrace">
            <a:avLst>
              <a:gd name="adj1" fmla="val 73039"/>
              <a:gd name="adj2" fmla="val 27062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81011" y="3095425"/>
            <a:ext cx="179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>
                <a:solidFill>
                  <a:srgbClr val="00B050"/>
                </a:solidFill>
              </a:rPr>
              <a:t>a</a:t>
            </a:r>
            <a:r>
              <a:rPr kumimoji="1" lang="zh-TW" altLang="en-US" sz="4000" dirty="0" smtClean="0">
                <a:solidFill>
                  <a:srgbClr val="00B050"/>
                </a:solidFill>
              </a:rPr>
              <a:t> </a:t>
            </a:r>
            <a:r>
              <a:rPr kumimoji="1" lang="en-US" altLang="zh-TW" sz="4000" dirty="0" err="1" smtClean="0">
                <a:solidFill>
                  <a:srgbClr val="00B050"/>
                </a:solidFill>
              </a:rPr>
              <a:t>struct</a:t>
            </a:r>
            <a:endParaRPr kumimoji="1" lang="zh-TW" altLang="en-US" sz="4000" dirty="0">
              <a:solidFill>
                <a:srgbClr val="00B050"/>
              </a:solidFill>
            </a:endParaRPr>
          </a:p>
        </p:txBody>
      </p:sp>
      <p:sp>
        <p:nvSpPr>
          <p:cNvPr id="8" name="左大括弧 7"/>
          <p:cNvSpPr/>
          <p:nvPr/>
        </p:nvSpPr>
        <p:spPr>
          <a:xfrm rot="16200000">
            <a:off x="937756" y="5275841"/>
            <a:ext cx="387449" cy="586564"/>
          </a:xfrm>
          <a:prstGeom prst="leftBrace">
            <a:avLst>
              <a:gd name="adj1" fmla="val 15344"/>
              <a:gd name="adj2" fmla="val 306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2774" y="5719464"/>
            <a:ext cx="1312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/>
              <a:t>c</a:t>
            </a:r>
            <a:r>
              <a:rPr kumimoji="1" lang="en-US" altLang="zh-TW" sz="2800" dirty="0" smtClean="0"/>
              <a:t>har</a:t>
            </a:r>
          </a:p>
          <a:p>
            <a:pPr algn="ctr"/>
            <a:r>
              <a:rPr kumimoji="1" lang="en-US" altLang="zh-TW" sz="2800" dirty="0" smtClean="0"/>
              <a:t>(1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byte)</a:t>
            </a:r>
            <a:endParaRPr kumimoji="1" lang="zh-TW" altLang="en-US" sz="2800" dirty="0"/>
          </a:p>
        </p:txBody>
      </p:sp>
      <p:sp>
        <p:nvSpPr>
          <p:cNvPr id="10" name="左大括弧 9"/>
          <p:cNvSpPr/>
          <p:nvPr/>
        </p:nvSpPr>
        <p:spPr>
          <a:xfrm rot="16200000">
            <a:off x="2425662" y="4488379"/>
            <a:ext cx="337369" cy="2211572"/>
          </a:xfrm>
          <a:prstGeom prst="leftBrace">
            <a:avLst>
              <a:gd name="adj1" fmla="val 15344"/>
              <a:gd name="adj2" fmla="val 653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29730" y="5719464"/>
            <a:ext cx="1453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 smtClean="0"/>
              <a:t>float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pPr algn="ctr"/>
            <a:r>
              <a:rPr kumimoji="1" lang="en-US" altLang="zh-TW" sz="2800" dirty="0" smtClean="0"/>
              <a:t>(4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bytes)</a:t>
            </a:r>
            <a:endParaRPr kumimoji="1" lang="zh-TW" altLang="en-US" sz="2800" dirty="0"/>
          </a:p>
        </p:txBody>
      </p:sp>
      <p:sp>
        <p:nvSpPr>
          <p:cNvPr id="13" name="左大括弧 12"/>
          <p:cNvSpPr/>
          <p:nvPr/>
        </p:nvSpPr>
        <p:spPr>
          <a:xfrm rot="16200000">
            <a:off x="5870613" y="3318799"/>
            <a:ext cx="337367" cy="4550732"/>
          </a:xfrm>
          <a:prstGeom prst="leftBrace">
            <a:avLst>
              <a:gd name="adj1" fmla="val 15344"/>
              <a:gd name="adj2" fmla="val 540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37667" y="5719464"/>
            <a:ext cx="1453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 smtClean="0"/>
              <a:t>double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pPr algn="ctr"/>
            <a:r>
              <a:rPr kumimoji="1" lang="en-US" altLang="zh-TW" sz="2800" dirty="0" smtClean="0"/>
              <a:t>(8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bytes)</a:t>
            </a:r>
            <a:endParaRPr kumimoji="1"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808075" y="4538933"/>
            <a:ext cx="4614530" cy="778959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4612849" y="3467689"/>
            <a:ext cx="2147777" cy="1084592"/>
          </a:xfrm>
          <a:custGeom>
            <a:avLst/>
            <a:gdLst>
              <a:gd name="connsiteX0" fmla="*/ 0 w 2147777"/>
              <a:gd name="connsiteY0" fmla="*/ 1084592 h 1084592"/>
              <a:gd name="connsiteX1" fmla="*/ 1041991 w 2147777"/>
              <a:gd name="connsiteY1" fmla="*/ 71 h 1084592"/>
              <a:gd name="connsiteX2" fmla="*/ 2147777 w 2147777"/>
              <a:gd name="connsiteY2" fmla="*/ 1042061 h 108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7777" h="1084592">
                <a:moveTo>
                  <a:pt x="0" y="1084592"/>
                </a:moveTo>
                <a:cubicBezTo>
                  <a:pt x="342014" y="545875"/>
                  <a:pt x="684028" y="7159"/>
                  <a:pt x="1041991" y="71"/>
                </a:cubicBezTo>
                <a:cubicBezTo>
                  <a:pt x="1399954" y="-7017"/>
                  <a:pt x="1773865" y="517522"/>
                  <a:pt x="2147777" y="1042061"/>
                </a:cubicBezTo>
              </a:path>
            </a:pathLst>
          </a:custGeom>
          <a:noFill/>
          <a:ln w="349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452729" y="4544355"/>
            <a:ext cx="4614530" cy="778959"/>
          </a:xfrm>
          <a:prstGeom prst="rect">
            <a:avLst/>
          </a:prstGeom>
          <a:solidFill>
            <a:schemeClr val="bg2">
              <a:lumMod val="50000"/>
              <a:alpha val="49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160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284</Words>
  <Application>Microsoft Macintosh PowerPoint</Application>
  <PresentationFormat>寬螢幕</PresentationFormat>
  <Paragraphs>77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Calibri</vt:lpstr>
      <vt:lpstr>Calibri Light</vt:lpstr>
      <vt:lpstr>Consolas</vt:lpstr>
      <vt:lpstr>Mangal</vt:lpstr>
      <vt:lpstr>PingFang TC</vt:lpstr>
      <vt:lpstr>新細明體</vt:lpstr>
      <vt:lpstr>Arial</vt:lpstr>
      <vt:lpstr>Office 佈景主題</vt:lpstr>
      <vt:lpstr>MIS132 – Lecture 6</vt:lpstr>
      <vt:lpstr>Outline</vt:lpstr>
      <vt:lpstr>What is struct(structure)?</vt:lpstr>
      <vt:lpstr>Variable order in struct about performance</vt:lpstr>
      <vt:lpstr>Variable order in struct about performance</vt:lpstr>
      <vt:lpstr>Variable order in struct about performance</vt:lpstr>
      <vt:lpstr>Variable order in struct about performance</vt:lpstr>
      <vt:lpstr>Variable order in struct about performance</vt:lpstr>
      <vt:lpstr>Variable order in struct about performance</vt:lpstr>
      <vt:lpstr>Variable order in struct about performance</vt:lpstr>
      <vt:lpstr>Typedef (I)</vt:lpstr>
      <vt:lpstr>Typedef (II)</vt:lpstr>
      <vt:lpstr>Typedef (III)</vt:lpstr>
      <vt:lpstr>Struct pointer </vt:lpstr>
      <vt:lpstr>Struct pointer </vt:lpstr>
      <vt:lpstr>Struct pointer </vt:lpstr>
      <vt:lpstr>“安西教練！  我好想打程式”                          – 三井壽</vt:lpstr>
      <vt:lpstr>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MIS132 – Lecture 2</dc:title>
  <dc:creator>BoWen Kuo</dc:creator>
  <cp:lastModifiedBy>BoWen Kuo</cp:lastModifiedBy>
  <cp:revision>120</cp:revision>
  <dcterms:created xsi:type="dcterms:W3CDTF">2018-03-14T14:16:49Z</dcterms:created>
  <dcterms:modified xsi:type="dcterms:W3CDTF">2018-05-03T01:43:28Z</dcterms:modified>
</cp:coreProperties>
</file>