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40" r:id="rId3"/>
    <p:sldId id="352" r:id="rId4"/>
    <p:sldId id="257" r:id="rId5"/>
    <p:sldId id="341" r:id="rId6"/>
    <p:sldId id="355" r:id="rId7"/>
    <p:sldId id="345" r:id="rId8"/>
    <p:sldId id="346" r:id="rId9"/>
    <p:sldId id="347" r:id="rId10"/>
    <p:sldId id="348" r:id="rId11"/>
    <p:sldId id="349" r:id="rId12"/>
    <p:sldId id="350" r:id="rId13"/>
    <p:sldId id="344" r:id="rId14"/>
    <p:sldId id="351" r:id="rId15"/>
    <p:sldId id="353" r:id="rId16"/>
    <p:sldId id="354" r:id="rId17"/>
    <p:sldId id="267" r:id="rId18"/>
    <p:sldId id="268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24"/>
    <p:restoredTop sz="94684"/>
  </p:normalViewPr>
  <p:slideViewPr>
    <p:cSldViewPr snapToGrid="0" snapToObjects="1">
      <p:cViewPr>
        <p:scale>
          <a:sx n="83" d="100"/>
          <a:sy n="83" d="100"/>
        </p:scale>
        <p:origin x="520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113A-7CBD-F74E-BF79-40B52F50FC9F}" type="datetimeFigureOut">
              <a:rPr kumimoji="1" lang="zh-TW" altLang="en-US" smtClean="0"/>
              <a:t>2018/5/10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8559-9251-E341-AB89-2A18513DD0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3902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113A-7CBD-F74E-BF79-40B52F50FC9F}" type="datetimeFigureOut">
              <a:rPr kumimoji="1" lang="zh-TW" altLang="en-US" smtClean="0"/>
              <a:t>2018/5/10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8559-9251-E341-AB89-2A18513DD0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528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113A-7CBD-F74E-BF79-40B52F50FC9F}" type="datetimeFigureOut">
              <a:rPr kumimoji="1" lang="zh-TW" altLang="en-US" smtClean="0"/>
              <a:t>2018/5/10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8559-9251-E341-AB89-2A18513DD0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7521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113A-7CBD-F74E-BF79-40B52F50FC9F}" type="datetimeFigureOut">
              <a:rPr kumimoji="1" lang="zh-TW" altLang="en-US" smtClean="0"/>
              <a:t>2018/5/10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8559-9251-E341-AB89-2A18513DD0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7446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113A-7CBD-F74E-BF79-40B52F50FC9F}" type="datetimeFigureOut">
              <a:rPr kumimoji="1" lang="zh-TW" altLang="en-US" smtClean="0"/>
              <a:t>2018/5/10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8559-9251-E341-AB89-2A18513DD0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1386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113A-7CBD-F74E-BF79-40B52F50FC9F}" type="datetimeFigureOut">
              <a:rPr kumimoji="1" lang="zh-TW" altLang="en-US" smtClean="0"/>
              <a:t>2018/5/10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8559-9251-E341-AB89-2A18513DD0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665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113A-7CBD-F74E-BF79-40B52F50FC9F}" type="datetimeFigureOut">
              <a:rPr kumimoji="1" lang="zh-TW" altLang="en-US" smtClean="0"/>
              <a:t>2018/5/10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8559-9251-E341-AB89-2A18513DD0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4308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113A-7CBD-F74E-BF79-40B52F50FC9F}" type="datetimeFigureOut">
              <a:rPr kumimoji="1" lang="zh-TW" altLang="en-US" smtClean="0"/>
              <a:t>2018/5/10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8559-9251-E341-AB89-2A18513DD0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257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113A-7CBD-F74E-BF79-40B52F50FC9F}" type="datetimeFigureOut">
              <a:rPr kumimoji="1" lang="zh-TW" altLang="en-US" smtClean="0"/>
              <a:t>2018/5/10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8559-9251-E341-AB89-2A18513DD0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348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113A-7CBD-F74E-BF79-40B52F50FC9F}" type="datetimeFigureOut">
              <a:rPr kumimoji="1" lang="zh-TW" altLang="en-US" smtClean="0"/>
              <a:t>2018/5/10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8559-9251-E341-AB89-2A18513DD0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7782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113A-7CBD-F74E-BF79-40B52F50FC9F}" type="datetimeFigureOut">
              <a:rPr kumimoji="1" lang="zh-TW" altLang="en-US" smtClean="0"/>
              <a:t>2018/5/10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8559-9251-E341-AB89-2A18513DD0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11122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0113A-7CBD-F74E-BF79-40B52F50FC9F}" type="datetimeFigureOut">
              <a:rPr kumimoji="1" lang="zh-TW" altLang="en-US" smtClean="0"/>
              <a:t>2018/5/10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08559-9251-E341-AB89-2A18513DD03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2565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zh.wikipedia.org/wiki/&#19977;&#20117;&#23551;" TargetMode="External"/><Relationship Id="rId3" Type="http://schemas.openxmlformats.org/officeDocument/2006/relationships/image" Target="../media/image7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tuapp.nsysu.edu.tw/tch_sco_degree/desc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MIS132</a:t>
            </a:r>
            <a:r>
              <a:rPr kumimoji="1" lang="zh-TW" altLang="en-US" dirty="0" smtClean="0"/>
              <a:t> </a:t>
            </a:r>
            <a:r>
              <a:rPr kumimoji="1" lang="mr-IN" altLang="zh-TW" dirty="0" smtClean="0"/>
              <a:t>–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Lecture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7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程式設計實習課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53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Mode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fopen</a:t>
            </a:r>
            <a:endParaRPr kumimoji="1"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838199" y="1825624"/>
            <a:ext cx="11777421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kumimoji="1" lang="en-US" altLang="zh-TW" dirty="0" smtClean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90688"/>
            <a:ext cx="10058400" cy="481641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66800" y="4773478"/>
            <a:ext cx="10058400" cy="1394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066800" y="2946965"/>
            <a:ext cx="10058400" cy="1237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2312" y="4494508"/>
            <a:ext cx="681925" cy="2789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128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Mode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fopen</a:t>
            </a:r>
            <a:endParaRPr kumimoji="1"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838199" y="1825624"/>
            <a:ext cx="11777421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kumimoji="1" lang="en-US" altLang="zh-TW" dirty="0" smtClean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90688"/>
            <a:ext cx="10058400" cy="481641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66800" y="5396585"/>
            <a:ext cx="10058400" cy="833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066800" y="2386739"/>
            <a:ext cx="10058400" cy="629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066800" y="3577365"/>
            <a:ext cx="10058400" cy="12656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770535" y="5119801"/>
            <a:ext cx="568271" cy="2767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4393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Mode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fopen</a:t>
            </a:r>
            <a:endParaRPr kumimoji="1"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838199" y="1825624"/>
            <a:ext cx="11777421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kumimoji="1" lang="en-US" altLang="zh-TW" dirty="0" smtClean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90688"/>
            <a:ext cx="10058400" cy="481641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66800" y="4169044"/>
            <a:ext cx="10058400" cy="1286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066800" y="2254329"/>
            <a:ext cx="10058400" cy="1341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765370" y="5719966"/>
            <a:ext cx="568271" cy="2767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855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Okay,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since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you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have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opened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it,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what’s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next?</a:t>
            </a:r>
            <a:endParaRPr kumimoji="1"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838199" y="1379350"/>
            <a:ext cx="11777421" cy="5478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 smtClean="0"/>
              <a:t>It’s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time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read/write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something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/>
              <a:t> </a:t>
            </a:r>
            <a:r>
              <a:rPr kumimoji="1" lang="en-US" altLang="zh-TW" dirty="0" smtClean="0"/>
              <a:t>file.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 smtClean="0">
                <a:solidFill>
                  <a:srgbClr val="0070C0"/>
                </a:solidFill>
              </a:rPr>
              <a:t>Read</a:t>
            </a:r>
            <a:r>
              <a:rPr kumimoji="1" lang="en-US" altLang="zh-TW" dirty="0" smtClean="0"/>
              <a:t>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Consolas" charset="0"/>
                <a:ea typeface="Consolas" charset="0"/>
                <a:cs typeface="Consolas" charset="0"/>
              </a:rPr>
              <a:t>fgetc</a:t>
            </a:r>
            <a:r>
              <a:rPr lang="zh-TW" alt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TW" sz="2400" dirty="0" smtClean="0"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zh-TW" alt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TW" sz="2400" dirty="0" smtClean="0">
                <a:latin typeface="Consolas" charset="0"/>
                <a:ea typeface="Consolas" charset="0"/>
                <a:cs typeface="Consolas" charset="0"/>
              </a:rPr>
              <a:t>read</a:t>
            </a:r>
            <a:r>
              <a:rPr lang="zh-TW" alt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TW" sz="2400" dirty="0" smtClean="0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zh-TW" alt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TW" sz="2400" dirty="0" smtClean="0">
                <a:latin typeface="Consolas" charset="0"/>
                <a:ea typeface="Consolas" charset="0"/>
                <a:cs typeface="Consolas" charset="0"/>
              </a:rPr>
              <a:t>character</a:t>
            </a:r>
            <a:r>
              <a:rPr lang="zh-TW" alt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TW" sz="2400" dirty="0" smtClean="0">
                <a:latin typeface="Consolas" charset="0"/>
                <a:ea typeface="Consolas" charset="0"/>
                <a:cs typeface="Consolas" charset="0"/>
              </a:rPr>
              <a:t>from</a:t>
            </a:r>
            <a:r>
              <a:rPr lang="zh-TW" alt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TW" sz="2400" dirty="0" smtClean="0">
                <a:latin typeface="Consolas" charset="0"/>
                <a:ea typeface="Consolas" charset="0"/>
                <a:cs typeface="Consolas" charset="0"/>
              </a:rPr>
              <a:t>stream</a:t>
            </a:r>
            <a:br>
              <a:rPr lang="en-US" altLang="zh-TW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TW" sz="2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zh-TW" sz="24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TW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TW" sz="2400" dirty="0" err="1">
                <a:latin typeface="Consolas" charset="0"/>
                <a:ea typeface="Consolas" charset="0"/>
                <a:cs typeface="Consolas" charset="0"/>
              </a:rPr>
              <a:t>fgetc</a:t>
            </a:r>
            <a:r>
              <a:rPr lang="en-US" altLang="zh-TW" sz="2400" dirty="0">
                <a:latin typeface="Consolas" charset="0"/>
                <a:ea typeface="Consolas" charset="0"/>
                <a:cs typeface="Consolas" charset="0"/>
              </a:rPr>
              <a:t> ( FILE </a:t>
            </a:r>
            <a:r>
              <a:rPr lang="en-US" altLang="zh-TW" sz="2400" dirty="0" smtClean="0">
                <a:latin typeface="Consolas" charset="0"/>
                <a:ea typeface="Consolas" charset="0"/>
                <a:cs typeface="Consolas" charset="0"/>
              </a:rPr>
              <a:t>*stream </a:t>
            </a:r>
            <a:r>
              <a:rPr lang="en-US" altLang="zh-TW" sz="2400" dirty="0">
                <a:latin typeface="Consolas" charset="0"/>
                <a:ea typeface="Consolas" charset="0"/>
                <a:cs typeface="Consolas" charset="0"/>
              </a:rPr>
              <a:t>); </a:t>
            </a:r>
            <a:r>
              <a:rPr lang="en-US" altLang="zh-TW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TW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TW" sz="2400" dirty="0" err="1" smtClean="0">
                <a:latin typeface="Consolas" charset="0"/>
                <a:ea typeface="Consolas" charset="0"/>
                <a:cs typeface="Consolas" charset="0"/>
              </a:rPr>
              <a:t>fgets</a:t>
            </a:r>
            <a:r>
              <a:rPr lang="zh-TW" alt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TW" sz="2400" dirty="0" smtClean="0"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zh-TW" alt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TW" sz="2400" dirty="0" smtClean="0">
                <a:latin typeface="Consolas" charset="0"/>
                <a:ea typeface="Consolas" charset="0"/>
                <a:cs typeface="Consolas" charset="0"/>
              </a:rPr>
              <a:t>read</a:t>
            </a:r>
            <a:r>
              <a:rPr lang="zh-TW" alt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TW" sz="2400" dirty="0" smtClean="0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zh-TW" alt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TW" sz="2400" dirty="0" smtClean="0"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zh-TW" alt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TW" sz="2400" dirty="0" smtClean="0">
                <a:latin typeface="Consolas" charset="0"/>
                <a:ea typeface="Consolas" charset="0"/>
                <a:cs typeface="Consolas" charset="0"/>
              </a:rPr>
              <a:t>from</a:t>
            </a:r>
            <a:r>
              <a:rPr lang="zh-TW" alt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TW" sz="2400" dirty="0" smtClean="0">
                <a:latin typeface="Consolas" charset="0"/>
                <a:ea typeface="Consolas" charset="0"/>
                <a:cs typeface="Consolas" charset="0"/>
              </a:rPr>
              <a:t>stream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 smtClean="0">
                <a:latin typeface="Consolas" charset="0"/>
                <a:ea typeface="Consolas" charset="0"/>
                <a:cs typeface="Consolas" charset="0"/>
              </a:rPr>
              <a:t>	char</a:t>
            </a:r>
            <a:r>
              <a:rPr lang="zh-TW" alt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zh-TW" altLang="en-US" sz="2400" dirty="0"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altLang="zh-TW" sz="2400" dirty="0" err="1">
                <a:latin typeface="Consolas" charset="0"/>
                <a:ea typeface="Consolas" charset="0"/>
                <a:cs typeface="Consolas" charset="0"/>
              </a:rPr>
              <a:t>fgets</a:t>
            </a:r>
            <a:r>
              <a:rPr lang="zh-TW" alt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TW" sz="24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zh-TW" alt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TW" sz="2400" dirty="0"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zh-TW" altLang="en-US" sz="240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altLang="zh-TW" sz="2400" dirty="0" err="1"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altLang="zh-TW" sz="24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zh-TW" alt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TW" sz="24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zh-TW" alt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TW" sz="2400" dirty="0" err="1">
                <a:latin typeface="Consolas" charset="0"/>
                <a:ea typeface="Consolas" charset="0"/>
                <a:cs typeface="Consolas" charset="0"/>
              </a:rPr>
              <a:t>num</a:t>
            </a:r>
            <a:r>
              <a:rPr lang="en-US" altLang="zh-TW" sz="24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zh-TW" alt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TW" sz="2400" dirty="0">
                <a:latin typeface="Consolas" charset="0"/>
                <a:ea typeface="Consolas" charset="0"/>
                <a:cs typeface="Consolas" charset="0"/>
              </a:rPr>
              <a:t>FILE</a:t>
            </a:r>
            <a:r>
              <a:rPr lang="zh-TW" altLang="en-US" sz="240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altLang="zh-TW" sz="2400" dirty="0" smtClean="0">
                <a:latin typeface="Consolas" charset="0"/>
                <a:ea typeface="Consolas" charset="0"/>
                <a:cs typeface="Consolas" charset="0"/>
              </a:rPr>
              <a:t>stream</a:t>
            </a:r>
            <a:r>
              <a:rPr lang="zh-TW" alt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TW" sz="24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TW" sz="24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kumimoji="1" lang="en-US" altLang="zh-TW" dirty="0" smtClean="0">
                <a:solidFill>
                  <a:srgbClr val="FF0000"/>
                </a:solidFill>
              </a:rPr>
              <a:t>Write</a:t>
            </a:r>
            <a:r>
              <a:rPr kumimoji="1" lang="en-US" altLang="zh-TW" dirty="0" smtClean="0"/>
              <a:t>:</a:t>
            </a:r>
            <a:endParaRPr kumimoji="1" lang="en-US" altLang="zh-TW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Consolas" charset="0"/>
                <a:ea typeface="Consolas" charset="0"/>
                <a:cs typeface="Consolas" charset="0"/>
              </a:rPr>
              <a:t>fputc</a:t>
            </a:r>
            <a:r>
              <a:rPr lang="zh-TW" alt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TW" sz="2400" dirty="0"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zh-TW" alt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TW" sz="2400" dirty="0" smtClean="0">
                <a:latin typeface="Consolas" charset="0"/>
                <a:ea typeface="Consolas" charset="0"/>
                <a:cs typeface="Consolas" charset="0"/>
              </a:rPr>
              <a:t>write</a:t>
            </a:r>
            <a:r>
              <a:rPr lang="zh-TW" alt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TW" sz="2400" dirty="0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zh-TW" alt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TW" sz="2400" dirty="0">
                <a:latin typeface="Consolas" charset="0"/>
                <a:ea typeface="Consolas" charset="0"/>
                <a:cs typeface="Consolas" charset="0"/>
              </a:rPr>
              <a:t>character</a:t>
            </a:r>
            <a:r>
              <a:rPr lang="zh-TW" alt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TW" sz="2400" dirty="0" smtClean="0">
                <a:latin typeface="Consolas" charset="0"/>
                <a:ea typeface="Consolas" charset="0"/>
                <a:cs typeface="Consolas" charset="0"/>
              </a:rPr>
              <a:t>to</a:t>
            </a:r>
            <a:r>
              <a:rPr lang="zh-TW" alt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TW" sz="2400" dirty="0" smtClean="0">
                <a:latin typeface="Consolas" charset="0"/>
                <a:ea typeface="Consolas" charset="0"/>
                <a:cs typeface="Consolas" charset="0"/>
              </a:rPr>
              <a:t>stream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zh-TW" sz="2400" dirty="0"/>
              <a:t> </a:t>
            </a:r>
            <a:r>
              <a:rPr lang="en-US" altLang="zh-TW" sz="24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TW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TW" sz="2400" dirty="0" err="1">
                <a:latin typeface="Consolas" charset="0"/>
                <a:ea typeface="Consolas" charset="0"/>
                <a:cs typeface="Consolas" charset="0"/>
              </a:rPr>
              <a:t>fputc</a:t>
            </a:r>
            <a:r>
              <a:rPr lang="en-US" altLang="zh-TW" sz="2400" dirty="0">
                <a:latin typeface="Consolas" charset="0"/>
                <a:ea typeface="Consolas" charset="0"/>
                <a:cs typeface="Consolas" charset="0"/>
              </a:rPr>
              <a:t> ( </a:t>
            </a:r>
            <a:r>
              <a:rPr lang="en-US" altLang="zh-TW" sz="24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TW" sz="2400" dirty="0">
                <a:latin typeface="Consolas" charset="0"/>
                <a:ea typeface="Consolas" charset="0"/>
                <a:cs typeface="Consolas" charset="0"/>
              </a:rPr>
              <a:t> character, FILE * stream ); </a:t>
            </a:r>
            <a:r>
              <a:rPr lang="en-US" altLang="zh-TW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TW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TW" sz="2400" dirty="0" err="1" smtClean="0">
                <a:latin typeface="Consolas" charset="0"/>
                <a:ea typeface="Consolas" charset="0"/>
                <a:cs typeface="Consolas" charset="0"/>
              </a:rPr>
              <a:t>fputs</a:t>
            </a:r>
            <a:r>
              <a:rPr lang="zh-TW" alt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TW" sz="2400" dirty="0"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zh-TW" alt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TW" sz="2400" dirty="0" smtClean="0">
                <a:latin typeface="Consolas" charset="0"/>
                <a:ea typeface="Consolas" charset="0"/>
                <a:cs typeface="Consolas" charset="0"/>
              </a:rPr>
              <a:t>write</a:t>
            </a:r>
            <a:r>
              <a:rPr lang="zh-TW" alt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TW" sz="2400" dirty="0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zh-TW" alt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TW" sz="2400" dirty="0"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zh-TW" alt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TW" sz="2400" dirty="0" smtClean="0">
                <a:latin typeface="Consolas" charset="0"/>
                <a:ea typeface="Consolas" charset="0"/>
                <a:cs typeface="Consolas" charset="0"/>
              </a:rPr>
              <a:t>to</a:t>
            </a:r>
            <a:r>
              <a:rPr lang="zh-TW" alt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TW" sz="2400" dirty="0" smtClean="0">
                <a:latin typeface="Consolas" charset="0"/>
                <a:ea typeface="Consolas" charset="0"/>
                <a:cs typeface="Consolas" charset="0"/>
              </a:rPr>
              <a:t>stream</a:t>
            </a:r>
            <a:br>
              <a:rPr lang="en-US" altLang="zh-TW" sz="2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TW" sz="2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zh-TW" sz="24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zh-TW" alt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TW" sz="2400" dirty="0" err="1" smtClean="0">
                <a:latin typeface="Consolas" charset="0"/>
                <a:ea typeface="Consolas" charset="0"/>
                <a:cs typeface="Consolas" charset="0"/>
              </a:rPr>
              <a:t>fputs</a:t>
            </a:r>
            <a:r>
              <a:rPr lang="zh-TW" alt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TW" sz="24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zh-TW" alt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TW" sz="2400" dirty="0" err="1" smtClean="0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zh-TW" alt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TW" sz="2400" dirty="0" smtClean="0"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zh-TW" altLang="en-US" sz="2400" dirty="0" smtClean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altLang="zh-TW" sz="2400" dirty="0" err="1" smtClean="0"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altLang="zh-TW" sz="24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zh-TW" alt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TW" sz="2400" dirty="0" smtClean="0">
                <a:latin typeface="Consolas" charset="0"/>
                <a:ea typeface="Consolas" charset="0"/>
                <a:cs typeface="Consolas" charset="0"/>
              </a:rPr>
              <a:t>FILE</a:t>
            </a:r>
            <a:r>
              <a:rPr lang="zh-TW" altLang="en-US" sz="2400" dirty="0" smtClean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altLang="zh-TW" sz="2400" dirty="0" smtClean="0">
                <a:latin typeface="Consolas" charset="0"/>
                <a:ea typeface="Consolas" charset="0"/>
                <a:cs typeface="Consolas" charset="0"/>
              </a:rPr>
              <a:t>stream</a:t>
            </a:r>
            <a:r>
              <a:rPr lang="zh-TW" alt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TW" sz="2400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endParaRPr kumimoji="1" lang="en-US" altLang="zh-TW" sz="24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TW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9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Okay,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since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you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have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opened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it,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what’s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next?</a:t>
            </a:r>
            <a:endParaRPr kumimoji="1"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7"/>
            <a:ext cx="5570349" cy="442811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36" y="1733045"/>
            <a:ext cx="4727763" cy="242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4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Okay,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since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you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have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opened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it,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what’s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next?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36" y="1733045"/>
            <a:ext cx="4727763" cy="242050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3045"/>
            <a:ext cx="5787838" cy="442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28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Okay,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since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you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have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opened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it,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what’s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next?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36" y="1733045"/>
            <a:ext cx="4727763" cy="242050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3045"/>
            <a:ext cx="5787838" cy="442038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844298" y="4664990"/>
            <a:ext cx="2014780" cy="805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966274" y="4984867"/>
            <a:ext cx="5947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 smtClean="0">
                <a:solidFill>
                  <a:srgbClr val="FF0000"/>
                </a:solidFill>
              </a:rPr>
              <a:t>Finally, remember to close your stream.</a:t>
            </a:r>
            <a:endParaRPr kumimoji="1"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38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98465" y="2139426"/>
            <a:ext cx="3810000" cy="266649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PingFang TC" charset="-120"/>
                <a:ea typeface="PingFang TC" charset="-120"/>
                <a:cs typeface="PingFang TC" charset="-120"/>
              </a:rPr>
              <a:t>“</a:t>
            </a:r>
            <a:r>
              <a:rPr lang="zh-TW" altLang="en-US" sz="3200" dirty="0" smtClean="0">
                <a:latin typeface="PingFang TC" charset="-120"/>
                <a:ea typeface="PingFang TC" charset="-120"/>
                <a:cs typeface="PingFang TC" charset="-120"/>
              </a:rPr>
              <a:t>安西教練！</a:t>
            </a:r>
            <a:r>
              <a:rPr lang="en-US" altLang="zh-TW" sz="3200" dirty="0" smtClean="0">
                <a:latin typeface="PingFang TC" charset="-120"/>
                <a:ea typeface="PingFang TC" charset="-120"/>
                <a:cs typeface="PingFang TC" charset="-120"/>
              </a:rPr>
              <a:t/>
            </a:r>
            <a:br>
              <a:rPr lang="en-US" altLang="zh-TW" sz="3200" dirty="0" smtClean="0">
                <a:latin typeface="PingFang TC" charset="-120"/>
                <a:ea typeface="PingFang TC" charset="-120"/>
                <a:cs typeface="PingFang TC" charset="-120"/>
              </a:rPr>
            </a:br>
            <a:r>
              <a:rPr lang="en-US" altLang="zh-TW" sz="3200" dirty="0">
                <a:latin typeface="PingFang TC" charset="-120"/>
                <a:ea typeface="PingFang TC" charset="-120"/>
                <a:cs typeface="PingFang TC" charset="-120"/>
              </a:rPr>
              <a:t>	</a:t>
            </a:r>
            <a:r>
              <a:rPr lang="zh-TW" altLang="en-US" sz="3200" dirty="0" smtClean="0">
                <a:latin typeface="PingFang TC" charset="-120"/>
                <a:ea typeface="PingFang TC" charset="-120"/>
                <a:cs typeface="PingFang TC" charset="-120"/>
              </a:rPr>
              <a:t>我好想打程式</a:t>
            </a:r>
            <a:r>
              <a:rPr lang="en-US" altLang="zh-TW" sz="3200" b="1" dirty="0" smtClean="0">
                <a:latin typeface="PingFang TC" charset="-120"/>
                <a:ea typeface="PingFang TC" charset="-120"/>
                <a:cs typeface="PingFang TC" charset="-120"/>
              </a:rPr>
              <a:t>”</a:t>
            </a:r>
            <a:r>
              <a:rPr lang="en-US" altLang="zh-TW" sz="3600" b="1" dirty="0" smtClean="0"/>
              <a:t/>
            </a:r>
            <a:br>
              <a:rPr lang="en-US" altLang="zh-TW" sz="3600" b="1" dirty="0" smtClean="0"/>
            </a:br>
            <a:r>
              <a:rPr lang="zh-TW" altLang="en-US" sz="3200" dirty="0" smtClean="0">
                <a:latin typeface="PingFang TC" charset="-120"/>
                <a:ea typeface="PingFang TC" charset="-120"/>
                <a:cs typeface="PingFang TC" charset="-120"/>
              </a:rPr>
              <a:t>                 </a:t>
            </a:r>
            <a:r>
              <a:rPr lang="en-US" altLang="zh-TW" sz="3200" dirty="0" smtClean="0">
                <a:latin typeface="PingFang TC" charset="-120"/>
                <a:ea typeface="PingFang TC" charset="-120"/>
                <a:cs typeface="PingFang TC" charset="-120"/>
              </a:rPr>
              <a:t>	</a:t>
            </a:r>
            <a:r>
              <a:rPr lang="zh-TW" altLang="en-US" sz="3200" dirty="0" smtClean="0">
                <a:latin typeface="PingFang TC" charset="-120"/>
                <a:ea typeface="PingFang TC" charset="-120"/>
                <a:cs typeface="PingFang TC" charset="-120"/>
              </a:rPr>
              <a:t>     </a:t>
            </a:r>
            <a:r>
              <a:rPr lang="mr-IN" altLang="zh-TW" sz="3200" dirty="0" smtClean="0">
                <a:latin typeface="PingFang TC" charset="-120"/>
                <a:ea typeface="PingFang TC" charset="-120"/>
                <a:cs typeface="PingFang TC" charset="-120"/>
              </a:rPr>
              <a:t>– </a:t>
            </a:r>
            <a:r>
              <a:rPr lang="zh-TW" altLang="en-US" sz="3200" dirty="0" smtClean="0">
                <a:latin typeface="PingFang TC" charset="-120"/>
                <a:ea typeface="PingFang TC" charset="-120"/>
                <a:cs typeface="PingFang TC" charset="-120"/>
                <a:hlinkClick r:id="rId2"/>
              </a:rPr>
              <a:t>三井壽</a:t>
            </a:r>
            <a:endParaRPr lang="en-US" altLang="zh-TW" sz="3200" dirty="0">
              <a:latin typeface="PingFang TC" charset="-120"/>
              <a:ea typeface="PingFang TC" charset="-120"/>
              <a:cs typeface="PingFang TC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65" y="520994"/>
            <a:ext cx="7620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2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9532"/>
            <a:ext cx="10515600" cy="1325563"/>
          </a:xfrm>
        </p:spPr>
        <p:txBody>
          <a:bodyPr/>
          <a:lstStyle/>
          <a:p>
            <a:r>
              <a:rPr kumimoji="1" lang="en-US" altLang="zh-TW" dirty="0" smtClean="0"/>
              <a:t>Practice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1" y="1169581"/>
            <a:ext cx="10515600" cy="568841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altLang="zh-TW" sz="2000" dirty="0" smtClean="0">
                <a:latin typeface="Consolas" charset="0"/>
                <a:ea typeface="Consolas" charset="0"/>
                <a:cs typeface="Consolas" charset="0"/>
              </a:rPr>
              <a:t>Please download the csv file named </a:t>
            </a:r>
            <a:r>
              <a:rPr lang="en-US" altLang="zh-TW" sz="2000" i="1" dirty="0" err="1" smtClean="0">
                <a:latin typeface="Consolas" charset="0"/>
                <a:ea typeface="Consolas" charset="0"/>
                <a:cs typeface="Consolas" charset="0"/>
              </a:rPr>
              <a:t>students.csv</a:t>
            </a:r>
            <a:r>
              <a:rPr lang="en-US" altLang="zh-TW" sz="2000" i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TW" sz="2000" dirty="0" smtClean="0">
                <a:latin typeface="Consolas" charset="0"/>
                <a:ea typeface="Consolas" charset="0"/>
                <a:cs typeface="Consolas" charset="0"/>
              </a:rPr>
              <a:t>on cyber university, and write a C program to read this file. In this file, every row is one student’s information about his/her name, phone and grade point. Change the third column(which is grade point) in every row to the grade format(You can reference </a:t>
            </a:r>
            <a:r>
              <a:rPr lang="en-US" altLang="zh-TW" sz="2000" dirty="0" smtClean="0">
                <a:latin typeface="Consolas" charset="0"/>
                <a:ea typeface="Consolas" charset="0"/>
                <a:cs typeface="Consolas" charset="0"/>
                <a:hlinkClick r:id="rId2"/>
              </a:rPr>
              <a:t>the grade rule in NSYSU</a:t>
            </a:r>
            <a:r>
              <a:rPr lang="en-US" altLang="zh-TW" sz="2000" dirty="0" smtClean="0">
                <a:latin typeface="Consolas" charset="0"/>
                <a:ea typeface="Consolas" charset="0"/>
                <a:cs typeface="Consolas" charset="0"/>
              </a:rPr>
              <a:t>). Then write down new student information into new csv file named </a:t>
            </a:r>
            <a:r>
              <a:rPr lang="en-US" altLang="zh-TW" sz="2000" i="1" dirty="0" err="1" smtClean="0">
                <a:latin typeface="Consolas" charset="0"/>
                <a:ea typeface="Consolas" charset="0"/>
                <a:cs typeface="Consolas" charset="0"/>
              </a:rPr>
              <a:t>new_students.csv</a:t>
            </a:r>
            <a:r>
              <a:rPr lang="en-US" altLang="zh-TW" sz="2000" i="1" dirty="0" smtClean="0">
                <a:latin typeface="Consolas" charset="0"/>
                <a:ea typeface="Consolas" charset="0"/>
                <a:cs typeface="Consolas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US" altLang="zh-TW" sz="2000" dirty="0" smtClean="0">
                <a:latin typeface="Consolas" charset="0"/>
                <a:ea typeface="Consolas" charset="0"/>
                <a:cs typeface="Consolas" charset="0"/>
              </a:rPr>
              <a:t>[Hint] To get the third column, you may need the function </a:t>
            </a:r>
            <a:r>
              <a:rPr lang="en-US" altLang="zh-TW" sz="2000" i="1" dirty="0" err="1" smtClean="0">
                <a:latin typeface="Consolas" charset="0"/>
                <a:ea typeface="Consolas" charset="0"/>
                <a:cs typeface="Consolas" charset="0"/>
              </a:rPr>
              <a:t>strtok</a:t>
            </a:r>
            <a:r>
              <a:rPr lang="en-US" altLang="zh-TW" sz="2000" i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TW" sz="2000" dirty="0" smtClean="0">
                <a:latin typeface="Consolas" charset="0"/>
                <a:ea typeface="Consolas" charset="0"/>
                <a:cs typeface="Consolas" charset="0"/>
              </a:rPr>
              <a:t>to split the row content by the comma delimiter.</a:t>
            </a:r>
            <a:endParaRPr lang="en-US" altLang="zh-TW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100000"/>
              </a:lnSpc>
            </a:pPr>
            <a:r>
              <a:rPr lang="en-US" altLang="zh-TW" sz="2000" dirty="0" smtClean="0">
                <a:latin typeface="Consolas" charset="0"/>
                <a:ea typeface="Consolas" charset="0"/>
                <a:cs typeface="Consolas" charset="0"/>
              </a:rPr>
              <a:t>Output example:</a:t>
            </a:r>
            <a:br>
              <a:rPr lang="en-US" altLang="zh-TW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TW" sz="2000" dirty="0" smtClean="0">
                <a:latin typeface="Consolas" charset="0"/>
                <a:ea typeface="Consolas" charset="0"/>
                <a:cs typeface="Consolas" charset="0"/>
              </a:rPr>
              <a:t>// after executing your program, there is a new csv file, and its </a:t>
            </a:r>
            <a:br>
              <a:rPr lang="en-US" altLang="zh-TW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TW" sz="2000" dirty="0" smtClean="0">
                <a:latin typeface="Consolas" charset="0"/>
                <a:ea typeface="Consolas" charset="0"/>
                <a:cs typeface="Consolas" charset="0"/>
              </a:rPr>
              <a:t>// content is like following.</a:t>
            </a:r>
            <a:r>
              <a:rPr lang="en-US" altLang="zh-TW" sz="20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TW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TW" sz="2000" dirty="0" smtClean="0">
                <a:latin typeface="Consolas" charset="0"/>
                <a:ea typeface="Consolas" charset="0"/>
                <a:cs typeface="Consolas" charset="0"/>
              </a:rPr>
              <a:t>Mary,0999300598,E</a:t>
            </a:r>
            <a:br>
              <a:rPr lang="en-US" altLang="zh-TW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TW" sz="2000" dirty="0" smtClean="0">
                <a:latin typeface="Consolas" charset="0"/>
                <a:ea typeface="Consolas" charset="0"/>
                <a:cs typeface="Consolas" charset="0"/>
              </a:rPr>
              <a:t>Anna,0931146297,D</a:t>
            </a:r>
            <a:br>
              <a:rPr lang="en-US" altLang="zh-TW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TW" sz="2000" dirty="0" smtClean="0">
                <a:latin typeface="Consolas" charset="0"/>
                <a:ea typeface="Consolas" charset="0"/>
                <a:cs typeface="Consolas" charset="0"/>
              </a:rPr>
              <a:t>Emma,0938440803,A</a:t>
            </a:r>
            <a:br>
              <a:rPr lang="en-US" altLang="zh-TW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TW" sz="2000" dirty="0" smtClean="0">
                <a:latin typeface="Consolas" charset="0"/>
                <a:ea typeface="Consolas" charset="0"/>
                <a:cs typeface="Consolas" charset="0"/>
              </a:rPr>
              <a:t>Elizabeth,0984919577,E</a:t>
            </a:r>
            <a:r>
              <a:rPr lang="en-US" altLang="zh-TW" sz="20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TW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TW" sz="2000" dirty="0" smtClean="0">
                <a:latin typeface="Consolas" charset="0"/>
                <a:ea typeface="Consolas" charset="0"/>
                <a:cs typeface="Consolas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99825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Outline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Review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</a:t>
            </a:r>
            <a:r>
              <a:rPr kumimoji="1" lang="zh-TW" altLang="en-US" dirty="0" smtClean="0"/>
              <a:t> </a:t>
            </a:r>
            <a:endParaRPr kumimoji="1" lang="en-US" altLang="zh-TW" dirty="0"/>
          </a:p>
          <a:p>
            <a:pPr lvl="1"/>
            <a:r>
              <a:rPr kumimoji="1" lang="en-US" altLang="zh-TW" dirty="0" smtClean="0"/>
              <a:t>Hands-on the practice last week</a:t>
            </a:r>
          </a:p>
          <a:p>
            <a:pPr lvl="1"/>
            <a:r>
              <a:rPr kumimoji="1" lang="en-US" altLang="zh-TW" dirty="0" smtClean="0"/>
              <a:t>File processing</a:t>
            </a:r>
          </a:p>
          <a:p>
            <a:pPr lvl="2"/>
            <a:r>
              <a:rPr kumimoji="1" lang="en-US" altLang="zh-TW" dirty="0" smtClean="0"/>
              <a:t>File stream</a:t>
            </a:r>
          </a:p>
          <a:p>
            <a:pPr lvl="2"/>
            <a:r>
              <a:rPr kumimoji="1" lang="en-US" altLang="zh-TW" dirty="0" smtClean="0"/>
              <a:t>Open file</a:t>
            </a:r>
          </a:p>
          <a:p>
            <a:pPr lvl="2"/>
            <a:r>
              <a:rPr kumimoji="1" lang="en-US" altLang="zh-TW" dirty="0" smtClean="0"/>
              <a:t>R/W file</a:t>
            </a:r>
          </a:p>
          <a:p>
            <a:pPr lvl="2"/>
            <a:r>
              <a:rPr kumimoji="1" lang="en-US" altLang="zh-TW" dirty="0" smtClean="0"/>
              <a:t>Close file</a:t>
            </a:r>
          </a:p>
          <a:p>
            <a:pPr lvl="1"/>
            <a:r>
              <a:rPr kumimoji="1" lang="en-US" altLang="zh-TW" dirty="0" smtClean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34557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9532"/>
            <a:ext cx="10515600" cy="1325563"/>
          </a:xfrm>
        </p:spPr>
        <p:txBody>
          <a:bodyPr/>
          <a:lstStyle/>
          <a:p>
            <a:r>
              <a:rPr kumimoji="1" lang="en-US" altLang="zh-TW" dirty="0" smtClean="0"/>
              <a:t>Practice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1" y="1169581"/>
            <a:ext cx="10515600" cy="568841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altLang="zh-TW" sz="2000" dirty="0" smtClean="0">
                <a:latin typeface="Consolas" charset="0"/>
                <a:ea typeface="Consolas" charset="0"/>
                <a:cs typeface="Consolas" charset="0"/>
              </a:rPr>
              <a:t>Please define a </a:t>
            </a:r>
            <a:r>
              <a:rPr lang="en-US" altLang="zh-TW" sz="20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altLang="zh-TW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TW" sz="2000" i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passenger</a:t>
            </a:r>
            <a:r>
              <a:rPr lang="en-US" altLang="zh-TW" sz="2000" i="1" dirty="0" smtClean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altLang="zh-TW" sz="2000" dirty="0" smtClean="0">
                <a:latin typeface="Consolas" charset="0"/>
                <a:ea typeface="Consolas" charset="0"/>
                <a:cs typeface="Consolas" charset="0"/>
              </a:rPr>
              <a:t>Every passenger has </a:t>
            </a:r>
            <a:r>
              <a:rPr lang="en-US" altLang="zh-TW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their name, phone number, age, balance in the wallet and seat number</a:t>
            </a:r>
            <a:r>
              <a:rPr lang="en-US" altLang="zh-TW" sz="2000" dirty="0" smtClean="0">
                <a:latin typeface="Consolas" charset="0"/>
                <a:ea typeface="Consolas" charset="0"/>
                <a:cs typeface="Consolas" charset="0"/>
              </a:rPr>
              <a:t>; And define a </a:t>
            </a:r>
            <a:r>
              <a:rPr lang="en-US" altLang="zh-TW" sz="2000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altLang="zh-TW" sz="20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TW" sz="2000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railroad_car</a:t>
            </a:r>
            <a:r>
              <a:rPr lang="en-US" altLang="zh-TW" sz="2000" dirty="0" smtClean="0">
                <a:latin typeface="Consolas" charset="0"/>
                <a:ea typeface="Consolas" charset="0"/>
                <a:cs typeface="Consolas" charset="0"/>
              </a:rPr>
              <a:t>. Every car can </a:t>
            </a:r>
            <a:r>
              <a:rPr lang="en-US" altLang="zh-TW" sz="20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contains up to 6 passengers</a:t>
            </a:r>
            <a:r>
              <a:rPr lang="en-US" altLang="zh-TW" sz="2000" dirty="0" smtClean="0">
                <a:latin typeface="Consolas" charset="0"/>
                <a:ea typeface="Consolas" charset="0"/>
                <a:cs typeface="Consolas" charset="0"/>
              </a:rPr>
              <a:t>. There are 5 cars in one train. Remember to </a:t>
            </a:r>
            <a:r>
              <a:rPr lang="en-US" altLang="zh-TW" sz="20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connect</a:t>
            </a:r>
            <a:r>
              <a:rPr lang="en-US" altLang="zh-TW" sz="2000" dirty="0" smtClean="0">
                <a:latin typeface="Consolas" charset="0"/>
                <a:ea typeface="Consolas" charset="0"/>
                <a:cs typeface="Consolas" charset="0"/>
              </a:rPr>
              <a:t> all cars order by order.</a:t>
            </a:r>
          </a:p>
          <a:p>
            <a:pPr algn="just">
              <a:lnSpc>
                <a:spcPct val="100000"/>
              </a:lnSpc>
            </a:pPr>
            <a:r>
              <a:rPr lang="en-US" altLang="zh-TW" sz="2000" strike="sngStrike" dirty="0" smtClean="0">
                <a:latin typeface="Consolas" charset="0"/>
                <a:ea typeface="Consolas" charset="0"/>
                <a:cs typeface="Consolas" charset="0"/>
              </a:rPr>
              <a:t>Without using for loop</a:t>
            </a:r>
            <a:r>
              <a:rPr lang="en-US" altLang="zh-TW" sz="2000" dirty="0" smtClean="0">
                <a:latin typeface="Consolas" charset="0"/>
                <a:ea typeface="Consolas" charset="0"/>
                <a:cs typeface="Consolas" charset="0"/>
              </a:rPr>
              <a:t>, write a function to </a:t>
            </a:r>
            <a:r>
              <a:rPr lang="en-US" altLang="zh-TW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list all passenger information </a:t>
            </a:r>
            <a:r>
              <a:rPr lang="en-US" altLang="zh-TW" sz="2000" dirty="0" smtClean="0">
                <a:latin typeface="Consolas" charset="0"/>
                <a:ea typeface="Consolas" charset="0"/>
                <a:cs typeface="Consolas" charset="0"/>
              </a:rPr>
              <a:t>on the train order by the car number and passenger’s seat number.</a:t>
            </a:r>
          </a:p>
          <a:p>
            <a:pPr algn="just">
              <a:lnSpc>
                <a:spcPct val="100000"/>
              </a:lnSpc>
            </a:pPr>
            <a:endParaRPr lang="en-US" altLang="zh-TW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100000"/>
              </a:lnSpc>
            </a:pPr>
            <a:r>
              <a:rPr lang="en-US" altLang="zh-TW" sz="2000" dirty="0" smtClean="0">
                <a:latin typeface="Consolas" charset="0"/>
                <a:ea typeface="Consolas" charset="0"/>
                <a:cs typeface="Consolas" charset="0"/>
              </a:rPr>
              <a:t>Output example:</a:t>
            </a:r>
            <a:br>
              <a:rPr lang="en-US" altLang="zh-TW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TW" sz="20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TW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TW" sz="2000" dirty="0" smtClean="0">
                <a:latin typeface="Consolas" charset="0"/>
                <a:ea typeface="Consolas" charset="0"/>
                <a:cs typeface="Consolas" charset="0"/>
              </a:rPr>
              <a:t>[car 1]</a:t>
            </a:r>
            <a:br>
              <a:rPr lang="en-US" altLang="zh-TW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TW" sz="2000" dirty="0" smtClean="0">
                <a:latin typeface="Consolas" charset="0"/>
                <a:ea typeface="Consolas" charset="0"/>
                <a:cs typeface="Consolas" charset="0"/>
              </a:rPr>
              <a:t>1A:  Mike, 0912345678, 17 </a:t>
            </a:r>
            <a:r>
              <a:rPr lang="en-US" altLang="zh-TW" sz="2000" dirty="0" err="1" smtClean="0">
                <a:latin typeface="Consolas" charset="0"/>
                <a:ea typeface="Consolas" charset="0"/>
                <a:cs typeface="Consolas" charset="0"/>
              </a:rPr>
              <a:t>yo</a:t>
            </a:r>
            <a:r>
              <a:rPr lang="en-US" altLang="zh-TW" sz="2000" dirty="0" smtClean="0">
                <a:latin typeface="Consolas" charset="0"/>
                <a:ea typeface="Consolas" charset="0"/>
                <a:cs typeface="Consolas" charset="0"/>
              </a:rPr>
              <a:t>, $1.983.15</a:t>
            </a:r>
            <a:r>
              <a:rPr lang="en-US" altLang="zh-TW" sz="20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TW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TW" sz="2000" dirty="0" smtClean="0">
                <a:latin typeface="Consolas" charset="0"/>
                <a:ea typeface="Consolas" charset="0"/>
                <a:cs typeface="Consolas" charset="0"/>
              </a:rPr>
              <a:t>1B: David, 0998765612, 23 </a:t>
            </a:r>
            <a:r>
              <a:rPr lang="en-US" altLang="zh-TW" sz="2000" dirty="0" err="1" smtClean="0">
                <a:latin typeface="Consolas" charset="0"/>
                <a:ea typeface="Consolas" charset="0"/>
                <a:cs typeface="Consolas" charset="0"/>
              </a:rPr>
              <a:t>yo</a:t>
            </a:r>
            <a:r>
              <a:rPr lang="en-US" altLang="zh-TW" sz="2000" dirty="0" smtClean="0">
                <a:latin typeface="Consolas" charset="0"/>
                <a:ea typeface="Consolas" charset="0"/>
                <a:cs typeface="Consolas" charset="0"/>
              </a:rPr>
              <a:t>, $991.2. </a:t>
            </a:r>
            <a:r>
              <a:rPr lang="en-US" altLang="zh-TW" sz="20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TW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TW" sz="2000" dirty="0" smtClean="0">
                <a:latin typeface="Consolas" charset="0"/>
                <a:ea typeface="Consolas" charset="0"/>
                <a:cs typeface="Consolas" charset="0"/>
              </a:rPr>
              <a:t>[car 2]</a:t>
            </a:r>
            <a:br>
              <a:rPr lang="en-US" altLang="zh-TW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TW" sz="2000" dirty="0" smtClean="0">
                <a:latin typeface="Consolas" charset="0"/>
                <a:ea typeface="Consolas" charset="0"/>
                <a:cs typeface="Consolas" charset="0"/>
              </a:rPr>
              <a:t>...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971" y="3636334"/>
            <a:ext cx="4062829" cy="269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16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Your file </a:t>
            </a:r>
            <a:r>
              <a:rPr kumimoji="1" lang="en-US" altLang="zh-TW" b="1" dirty="0" smtClean="0"/>
              <a:t>in the disk</a:t>
            </a:r>
            <a:r>
              <a:rPr kumimoji="1" lang="en-US" altLang="zh-TW" dirty="0" smtClean="0"/>
              <a:t> should be like this </a:t>
            </a:r>
            <a:r>
              <a:rPr kumimoji="1" lang="mr-IN" altLang="zh-TW" dirty="0" smtClean="0"/>
              <a:t>…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99204"/>
            <a:ext cx="10515600" cy="1114085"/>
          </a:xfr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dirty="0" smtClean="0"/>
          </a:p>
        </p:txBody>
      </p:sp>
      <p:sp>
        <p:nvSpPr>
          <p:cNvPr id="6" name="矩形 5"/>
          <p:cNvSpPr/>
          <p:nvPr/>
        </p:nvSpPr>
        <p:spPr>
          <a:xfrm>
            <a:off x="9406890" y="3747208"/>
            <a:ext cx="1828800" cy="5707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9406890" y="4655945"/>
            <a:ext cx="3585210" cy="1225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 smtClean="0"/>
              <a:t>EOF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838200" y="2628354"/>
            <a:ext cx="1689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 smtClean="0"/>
              <a:t>In the disk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8756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Before reading or writing your file</a:t>
            </a:r>
            <a:r>
              <a:rPr kumimoji="1" lang="mr-IN" altLang="zh-TW" dirty="0" smtClean="0"/>
              <a:t>…</a:t>
            </a:r>
            <a:endParaRPr kumimoji="1"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838199" y="1825624"/>
            <a:ext cx="11777421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 smtClean="0"/>
              <a:t>You have to open it first!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FILE</a:t>
            </a:r>
            <a:r>
              <a:rPr kumimoji="1" lang="zh-TW" altLang="en-US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fopen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kumimoji="1" lang="zh-TW" alt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kumimoji="1" lang="zh-TW" altLang="en-US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kumimoji="1" lang="en-US" altLang="zh-TW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filename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kumimoji="1" lang="zh-TW" alt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kumimoji="1" lang="zh-TW" altLang="en-US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kumimoji="1" lang="en-US" altLang="zh-TW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mode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kumimoji="1" lang="en-US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en-US" altLang="zh-TW" dirty="0">
                <a:solidFill>
                  <a:srgbClr val="0070C0"/>
                </a:solidFill>
              </a:rPr>
              <a:t>filename </a:t>
            </a:r>
            <a:r>
              <a:rPr kumimoji="1" lang="en-US" altLang="zh-TW" dirty="0"/>
              <a:t>is the name of your file.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en-US" altLang="zh-TW" dirty="0">
                <a:solidFill>
                  <a:srgbClr val="FF0000"/>
                </a:solidFill>
              </a:rPr>
              <a:t>mode </a:t>
            </a:r>
            <a:r>
              <a:rPr kumimoji="1" lang="en-US" altLang="zh-TW" dirty="0"/>
              <a:t>is the mode how you open </a:t>
            </a:r>
            <a:r>
              <a:rPr kumimoji="1" lang="en-US" altLang="zh-TW" dirty="0" smtClean="0"/>
              <a:t>it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kumimoji="1" lang="en-US" altLang="zh-TW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23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f</a:t>
            </a:r>
            <a:r>
              <a:rPr kumimoji="1" lang="en-US" altLang="zh-TW" dirty="0" err="1" smtClean="0"/>
              <a:t>open</a:t>
            </a:r>
            <a:r>
              <a:rPr kumimoji="1" lang="en-US" altLang="zh-TW" dirty="0" smtClean="0"/>
              <a:t> really did</a:t>
            </a:r>
            <a:endParaRPr kumimoji="1" lang="zh-TW" altLang="en-US" dirty="0"/>
          </a:p>
        </p:txBody>
      </p:sp>
      <p:pic>
        <p:nvPicPr>
          <p:cNvPr id="11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75" y="1523042"/>
            <a:ext cx="10515600" cy="1114085"/>
          </a:xfrm>
        </p:spPr>
      </p:pic>
      <p:cxnSp>
        <p:nvCxnSpPr>
          <p:cNvPr id="15" name="直線箭頭接點 14"/>
          <p:cNvCxnSpPr/>
          <p:nvPr/>
        </p:nvCxnSpPr>
        <p:spPr>
          <a:xfrm flipV="1">
            <a:off x="1677337" y="4550417"/>
            <a:ext cx="0" cy="495917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內容版面配置區 2"/>
          <p:cNvSpPr txBox="1">
            <a:spLocks/>
          </p:cNvSpPr>
          <p:nvPr/>
        </p:nvSpPr>
        <p:spPr>
          <a:xfrm>
            <a:off x="873093" y="5039998"/>
            <a:ext cx="3585210" cy="1225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mtClean="0"/>
              <a:t>FILE pointer </a:t>
            </a:r>
            <a:endParaRPr kumimoji="1" lang="en-US" altLang="zh-TW" dirty="0" smtClean="0"/>
          </a:p>
        </p:txBody>
      </p:sp>
      <p:pic>
        <p:nvPicPr>
          <p:cNvPr id="17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38" y="3453816"/>
            <a:ext cx="10515600" cy="111408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1677337" y="3979861"/>
            <a:ext cx="9082006" cy="448251"/>
          </a:xfrm>
          <a:prstGeom prst="rect">
            <a:avLst/>
          </a:prstGeom>
          <a:solidFill>
            <a:schemeClr val="accent6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手繪多邊形 18"/>
          <p:cNvSpPr/>
          <p:nvPr/>
        </p:nvSpPr>
        <p:spPr>
          <a:xfrm>
            <a:off x="1278204" y="2253137"/>
            <a:ext cx="399133" cy="1726724"/>
          </a:xfrm>
          <a:custGeom>
            <a:avLst/>
            <a:gdLst>
              <a:gd name="connsiteX0" fmla="*/ 418871 w 418871"/>
              <a:gd name="connsiteY0" fmla="*/ 0 h 991891"/>
              <a:gd name="connsiteX1" fmla="*/ 417 w 418871"/>
              <a:gd name="connsiteY1" fmla="*/ 526942 h 991891"/>
              <a:gd name="connsiteX2" fmla="*/ 356878 w 418871"/>
              <a:gd name="connsiteY2" fmla="*/ 991891 h 991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871" h="991891">
                <a:moveTo>
                  <a:pt x="418871" y="0"/>
                </a:moveTo>
                <a:cubicBezTo>
                  <a:pt x="214810" y="180813"/>
                  <a:pt x="10749" y="361627"/>
                  <a:pt x="417" y="526942"/>
                </a:cubicBezTo>
                <a:cubicBezTo>
                  <a:pt x="-9915" y="692257"/>
                  <a:pt x="173481" y="842074"/>
                  <a:pt x="356878" y="991891"/>
                </a:cubicBezTo>
              </a:path>
            </a:pathLst>
          </a:custGeom>
          <a:noFill/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0" y="3858383"/>
            <a:ext cx="1593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400" dirty="0" smtClean="0"/>
              <a:t>To memory</a:t>
            </a:r>
          </a:p>
          <a:p>
            <a:pPr algn="ctr"/>
            <a:r>
              <a:rPr kumimoji="1" lang="en-US" altLang="zh-TW" sz="2400" dirty="0" smtClean="0"/>
              <a:t>(buffer)</a:t>
            </a:r>
            <a:endParaRPr kumimoji="1"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93109" y="2035776"/>
            <a:ext cx="1396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 smtClean="0"/>
              <a:t>From disk</a:t>
            </a:r>
            <a:endParaRPr kumimoji="1"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67982" y="2989278"/>
            <a:ext cx="810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400" dirty="0" smtClean="0"/>
              <a:t>Copy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5429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Mode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fopen</a:t>
            </a:r>
            <a:endParaRPr kumimoji="1"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838199" y="1825624"/>
            <a:ext cx="11777421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kumimoji="1" lang="en-US" altLang="zh-TW" dirty="0" smtClean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90688"/>
            <a:ext cx="10058400" cy="481641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66800" y="2991173"/>
            <a:ext cx="10058400" cy="3146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1613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Mode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fopen</a:t>
            </a:r>
            <a:endParaRPr kumimoji="1"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838199" y="1825624"/>
            <a:ext cx="11777421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kumimoji="1" lang="en-US" altLang="zh-TW" dirty="0" smtClean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90688"/>
            <a:ext cx="10058400" cy="481641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66800" y="3595606"/>
            <a:ext cx="10058400" cy="2572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2798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Mode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fopen</a:t>
            </a:r>
            <a:endParaRPr kumimoji="1"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838199" y="1825624"/>
            <a:ext cx="11777421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kumimoji="1" lang="en-US" altLang="zh-TW" dirty="0" smtClean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90688"/>
            <a:ext cx="10058400" cy="481641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66800" y="4169044"/>
            <a:ext cx="10058400" cy="1999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6282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2050</TotalTime>
  <Words>379</Words>
  <Application>Microsoft Macintosh PowerPoint</Application>
  <PresentationFormat>寬螢幕</PresentationFormat>
  <Paragraphs>57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Calibri</vt:lpstr>
      <vt:lpstr>Calibri Light</vt:lpstr>
      <vt:lpstr>Consolas</vt:lpstr>
      <vt:lpstr>Mangal</vt:lpstr>
      <vt:lpstr>PingFang TC</vt:lpstr>
      <vt:lpstr>新細明體</vt:lpstr>
      <vt:lpstr>Arial</vt:lpstr>
      <vt:lpstr>Office 佈景主題</vt:lpstr>
      <vt:lpstr>MIS132 – Lecture 7</vt:lpstr>
      <vt:lpstr>Outline</vt:lpstr>
      <vt:lpstr>Practice</vt:lpstr>
      <vt:lpstr>Your file in the disk should be like this …</vt:lpstr>
      <vt:lpstr>Before reading or writing your file…</vt:lpstr>
      <vt:lpstr>fopen really did</vt:lpstr>
      <vt:lpstr>Mode in fopen</vt:lpstr>
      <vt:lpstr>Mode in fopen</vt:lpstr>
      <vt:lpstr>Mode in fopen</vt:lpstr>
      <vt:lpstr>Mode in fopen</vt:lpstr>
      <vt:lpstr>Mode in fopen</vt:lpstr>
      <vt:lpstr>Mode in fopen</vt:lpstr>
      <vt:lpstr>Okay, since you have opened it, what’s next?</vt:lpstr>
      <vt:lpstr>Okay, since you have opened it, what’s next?</vt:lpstr>
      <vt:lpstr>Okay, since you have opened it, what’s next?</vt:lpstr>
      <vt:lpstr>Okay, since you have opened it, what’s next?</vt:lpstr>
      <vt:lpstr>“安西教練！  我好想打程式”                        – 三井壽</vt:lpstr>
      <vt:lpstr>Practice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MIS132 – Lecture 2</dc:title>
  <dc:creator>BoWen Kuo</dc:creator>
  <cp:lastModifiedBy>BoWen Kuo</cp:lastModifiedBy>
  <cp:revision>143</cp:revision>
  <dcterms:created xsi:type="dcterms:W3CDTF">2018-03-14T14:16:49Z</dcterms:created>
  <dcterms:modified xsi:type="dcterms:W3CDTF">2018-05-10T01:47:15Z</dcterms:modified>
</cp:coreProperties>
</file>