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552" r:id="rId3"/>
    <p:sldId id="341" r:id="rId4"/>
    <p:sldId id="556" r:id="rId5"/>
    <p:sldId id="553" r:id="rId6"/>
    <p:sldId id="557" r:id="rId7"/>
    <p:sldId id="558" r:id="rId8"/>
    <p:sldId id="549" r:id="rId9"/>
    <p:sldId id="559" r:id="rId10"/>
    <p:sldId id="560" r:id="rId11"/>
    <p:sldId id="470" r:id="rId12"/>
    <p:sldId id="561" r:id="rId13"/>
    <p:sldId id="562" r:id="rId14"/>
    <p:sldId id="563" r:id="rId15"/>
    <p:sldId id="506" r:id="rId16"/>
    <p:sldId id="565" r:id="rId17"/>
    <p:sldId id="566" r:id="rId18"/>
    <p:sldId id="567" r:id="rId19"/>
    <p:sldId id="568" r:id="rId20"/>
    <p:sldId id="569" r:id="rId21"/>
    <p:sldId id="570" r:id="rId22"/>
    <p:sldId id="571" r:id="rId23"/>
    <p:sldId id="575" r:id="rId24"/>
    <p:sldId id="572" r:id="rId25"/>
    <p:sldId id="574" r:id="rId26"/>
    <p:sldId id="576" r:id="rId27"/>
    <p:sldId id="564" r:id="rId28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DC3B078A-E2B0-436B-9884-0A6AA9FC420D}" name="시작">
          <p14:sldIdLst>
            <p14:sldId id="552"/>
          </p14:sldIdLst>
        </p14:section>
        <p14:section id="{CA3E2C99-165F-4CBC-A9BE-5A0608BA38F8}" name="화면정의서">
          <p14:sldIdLst>
            <p14:sldId id="341"/>
            <p14:sldId id="556"/>
            <p14:sldId id="553"/>
            <p14:sldId id="557"/>
          </p14:sldIdLst>
        </p14:section>
        <p14:section id="{71D78E71-41AA-4225-A562-4A8B508A0A6A}" name="기능/정책정의서">
          <p14:sldIdLst>
            <p14:sldId id="558"/>
            <p14:sldId id="549"/>
            <p14:sldId id="559"/>
            <p14:sldId id="560"/>
          </p14:sldIdLst>
        </p14:section>
        <p14:section id="{FEBE6173-F5D7-4764-9500-37D033B36FC7}" name="일정표/체크리스트">
          <p14:sldIdLst>
            <p14:sldId id="470"/>
            <p14:sldId id="561"/>
            <p14:sldId id="562"/>
          </p14:sldIdLst>
        </p14:section>
        <p14:section id="{9A8EF047-E869-40FF-817B-8D606978657E}" name="사이트맵">
          <p14:sldIdLst>
            <p14:sldId id="563"/>
          </p14:sldIdLst>
        </p14:section>
        <p14:section id="{B3D96D12-CE79-4CCF-B7A1-4590B1B87815}" name="시퀀스다이어그램">
          <p14:sldIdLst>
            <p14:sldId id="506"/>
            <p14:sldId id="565"/>
            <p14:sldId id="566"/>
            <p14:sldId id="567"/>
            <p14:sldId id="568"/>
            <p14:sldId id="569"/>
            <p14:sldId id="570"/>
            <p14:sldId id="571"/>
            <p14:sldId id="575"/>
            <p14:sldId id="572"/>
          </p14:sldIdLst>
        </p14:section>
        <p14:section id="{B52CEC40-65DF-41E2-B551-F2374262FFEA}" name="추가기능 구현">
          <p14:sldIdLst>
            <p14:sldId id="574"/>
            <p14:sldId id="576"/>
          </p14:sldIdLst>
        </p14:section>
        <p14:section id="{EA3E99F1-FF60-40BF-9875-4EB07187EBD9}" name="ERD">
          <p14:sldIdLst>
            <p14:sldId id="564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YEONGJUN KIM" initials="YK" lastIdx="16" clrIdx="0"/>
  <p:cmAuthor id="2" name="com" initials="c" lastIdx="1" clrIdx="1"/>
  <p:cmAuthor id="3" name="Registered User" initials="RU" lastIdx="6" clrIdx="2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9350" autoAdjust="0"/>
    <p:restoredTop sz="86464" autoAdjust="0"/>
  </p:normalViewPr>
  <p:slideViewPr>
    <p:cSldViewPr>
      <p:cViewPr varScale="1">
        <p:scale>
          <a:sx n="100" d="100"/>
          <a:sy n="100" d="100"/>
        </p:scale>
        <p:origin x="1260" y="84"/>
      </p:cViewPr>
      <p:guideLst>
        <p:guide orient="horz" pos="2157"/>
        <p:guide pos="31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5608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commentAuthors" Target="commentAuthors.xml"  /><Relationship Id="rId3" Type="http://schemas.openxmlformats.org/officeDocument/2006/relationships/slide" Target="slides/slide1.xml"  /><Relationship Id="rId30" Type="http://schemas.openxmlformats.org/officeDocument/2006/relationships/presProps" Target="presProps.xml"  /><Relationship Id="rId31" Type="http://schemas.openxmlformats.org/officeDocument/2006/relationships/viewProps" Target="viewProps.xml"  /><Relationship Id="rId32" Type="http://schemas.openxmlformats.org/officeDocument/2006/relationships/theme" Target="theme/theme1.xml"  /><Relationship Id="rId33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1547A007-5F0D-45DF-865E-D6A54F2BF170}" type="datetime1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379D622A-0B6B-4B18-AFD5-E942AA2A47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0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783125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251186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03854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42771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591264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126378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619043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344440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443369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612556"/>
      </p:ext>
    </p:extLst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서브메뉴의 순서는 사용 반도수 가 높은 메뉴를 상위로 배치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840138"/>
      </p:ext>
    </p:extLst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서브메뉴의 순서는 사용 반도수 가 높은 메뉴를 상위로 배치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531890"/>
      </p:ext>
    </p:extLst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94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01554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9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09936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085376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712788" y="746125"/>
            <a:ext cx="5381625" cy="3725863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379D622A-0B6B-4B18-AFD5-E942AA2A47C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31292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8" name="제목 1"/>
          <p:cNvSpPr>
            <a:spLocks noGrp="1"/>
          </p:cNvSpPr>
          <p:nvPr>
            <p:ph type="ctrTitle" hasCustomPrompt="1"/>
          </p:nvPr>
        </p:nvSpPr>
        <p:spPr>
          <a:xfrm>
            <a:off x="958974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9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958974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958850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585521" y="1412776"/>
            <a:ext cx="2232248" cy="6408712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/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944888" y="4436773"/>
            <a:ext cx="5832648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sp>
        <p:nvSpPr>
          <p:cNvPr id="9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/>
          </a:p>
        </p:txBody>
      </p:sp>
      <p:cxnSp>
        <p:nvCxnSpPr>
          <p:cNvPr id="11" name="직선 연결선 10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7545289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/>
            </a:lvl1pPr>
          </a:lstStyle>
          <a:p>
            <a:pPr marL="0" lvl="0"/>
            <a:endParaRPr lang="ko-KR" alt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7762162" y="-9526"/>
            <a:ext cx="2143837" cy="3159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/>
              <a:t>Description</a:t>
            </a:r>
            <a:endParaRPr lang="ko-KR" altLang="en-US" b="0" dirty="0"/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65E1-C5BB-472B-AAA4-ABDFC928ACAA}" type="datetimeFigureOut">
              <a:rPr lang="ko-KR" altLang="en-US" smtClean="0"/>
              <a:t>2017-08-09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3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3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2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Relationship Id="rId7" Type="http://schemas.openxmlformats.org/officeDocument/2006/relationships/image" Target="../media/image2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7.png"  /><Relationship Id="rId4" Type="http://schemas.openxmlformats.org/officeDocument/2006/relationships/image" Target="../media/image2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스프링 포트폴리오 과제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8850" y="3692649"/>
            <a:ext cx="4570214" cy="100811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dk1"/>
                </a:solidFill>
              </a:rPr>
              <a:t>제출자 </a:t>
            </a:r>
            <a:r>
              <a:rPr lang="en-US" altLang="ko-KR" sz="1200">
                <a:solidFill>
                  <a:schemeClr val="dk1"/>
                </a:solidFill>
              </a:rPr>
              <a:t>:</a:t>
            </a:r>
            <a:r>
              <a:rPr lang="ko-KR" altLang="en-US" sz="1200">
                <a:solidFill>
                  <a:schemeClr val="dk1"/>
                </a:solidFill>
              </a:rPr>
              <a:t> 강동호</a:t>
            </a:r>
            <a:endParaRPr lang="ko-KR" altLang="en-US" sz="120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solidFill>
                  <a:schemeClr val="dk1"/>
                </a:solidFill>
              </a:rPr>
              <a:t>제출일 </a:t>
            </a:r>
            <a:r>
              <a:rPr lang="en-US" altLang="ko-KR" sz="1200">
                <a:solidFill>
                  <a:schemeClr val="dk1"/>
                </a:solidFill>
              </a:rPr>
              <a:t>:</a:t>
            </a:r>
            <a:r>
              <a:rPr lang="ko-KR" altLang="en-US" sz="1200">
                <a:solidFill>
                  <a:schemeClr val="dk1"/>
                </a:solidFill>
              </a:rPr>
              <a:t> </a:t>
            </a:r>
            <a:r>
              <a:rPr lang="en-US" altLang="ko-KR" sz="1200">
                <a:solidFill>
                  <a:schemeClr val="dk1"/>
                </a:solidFill>
              </a:rPr>
              <a:t>sysdate</a:t>
            </a:r>
            <a:endParaRPr lang="en-US" altLang="ko-KR" sz="12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ko-KR" sz="1200">
                <a:solidFill>
                  <a:schemeClr val="dk1"/>
                </a:solidFill>
                <a:latin typeface="+mj-ea"/>
                <a:ea typeface="+mj-ea"/>
              </a:rPr>
              <a:t>빅데이터플랫폼 활용 자바, 파이썬 응용SW</a:t>
            </a:r>
            <a:r>
              <a:rPr lang="ko-KR" altLang="en-US" sz="1200">
                <a:solidFill>
                  <a:schemeClr val="dk1"/>
                </a:solidFill>
                <a:latin typeface="+mj-ea"/>
                <a:ea typeface="+mj-ea"/>
              </a:rPr>
              <a:t> </a:t>
            </a:r>
            <a:r>
              <a:rPr lang="ko-KR" altLang="ko-KR" sz="1200">
                <a:solidFill>
                  <a:schemeClr val="dk1"/>
                </a:solidFill>
                <a:latin typeface="+mj-ea"/>
                <a:ea typeface="+mj-ea"/>
              </a:rPr>
              <a:t>개발자 양성과정</a:t>
            </a:r>
            <a:endParaRPr lang="ko-KR" altLang="ko-KR" sz="1200">
              <a:solidFill>
                <a:schemeClr val="dk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1129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일정표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체크리스트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1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일정표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92696"/>
            <a:ext cx="9906000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5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체크리스트</a:t>
            </a:r>
            <a:endParaRPr lang="ko-KR" altLang="en-US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6700" y="620688"/>
            <a:ext cx="9372600" cy="618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08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사이트맵</a:t>
            </a:r>
            <a:endParaRPr lang="ko-KR" altLang="en-US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1239738"/>
            <a:ext cx="9906000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156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시퀀스 다이어그램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967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/>
              <a:t>AdminGoods</a:t>
            </a:r>
            <a:br>
              <a:rPr lang="en-US" altLang="ko-KR" sz="1200"/>
            </a:br>
            <a:r>
              <a:rPr lang="en-US" altLang="ko-KR" sz="1200"/>
              <a:t>Controller</a:t>
            </a:r>
            <a:endParaRPr lang="en-US" altLang="ko-KR" sz="1200"/>
          </a:p>
        </p:txBody>
      </p:sp>
      <p:pic>
        <p:nvPicPr>
          <p:cNvPr id="1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20688"/>
            <a:ext cx="99060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100"/>
              <a:t>AdminMember</a:t>
            </a:r>
            <a:endParaRPr lang="en-US" altLang="ko-KR" sz="1100"/>
          </a:p>
          <a:p>
            <a:pPr lvl="0">
              <a:defRPr/>
            </a:pPr>
            <a:r>
              <a:rPr lang="en-US" altLang="ko-KR" sz="1100"/>
              <a:t>Controller</a:t>
            </a:r>
            <a:endParaRPr lang="en-US" altLang="ko-KR" sz="1100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20688"/>
            <a:ext cx="99060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00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100"/>
              <a:t>AdminOrder</a:t>
            </a:r>
            <a:endParaRPr lang="en-US" altLang="ko-KR" sz="1100"/>
          </a:p>
          <a:p>
            <a:pPr lvl="0">
              <a:defRPr/>
            </a:pPr>
            <a:r>
              <a:rPr lang="en-US" altLang="ko-KR" sz="1100"/>
              <a:t>Controller</a:t>
            </a:r>
            <a:endParaRPr lang="en-US" altLang="ko-KR" sz="1100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92696"/>
            <a:ext cx="9906000" cy="604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315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/>
              <a:t>CartController</a:t>
            </a:r>
            <a:endParaRPr lang="en-US" altLang="ko-KR" sz="1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48072"/>
            <a:ext cx="9906000" cy="62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69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/>
              <a:t>GoodsController</a:t>
            </a:r>
            <a:endParaRPr lang="en-US" altLang="ko-KR" sz="1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548680"/>
            <a:ext cx="9993560" cy="63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82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화면정의서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578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/>
              <a:t>Member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Controller</a:t>
            </a:r>
            <a:endParaRPr lang="en-US" altLang="ko-KR" sz="1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20688"/>
            <a:ext cx="9906000" cy="623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344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/>
              <a:t>MyPage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Controller</a:t>
            </a:r>
            <a:endParaRPr lang="en-US" altLang="ko-KR" sz="12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08720"/>
            <a:ext cx="9906000" cy="594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59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/>
              <a:t>MyPage</a:t>
            </a:r>
            <a:endParaRPr lang="en-US" altLang="ko-KR" sz="1200"/>
          </a:p>
          <a:p>
            <a:pPr lvl="0">
              <a:defRPr/>
            </a:pPr>
            <a:r>
              <a:rPr lang="en-US" altLang="ko-KR" sz="1200"/>
              <a:t>Controller</a:t>
            </a:r>
            <a:endParaRPr lang="en-US" altLang="ko-KR" sz="1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685671"/>
            <a:ext cx="9906000" cy="61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0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1200"/>
              <a:t>OrderController</a:t>
            </a:r>
            <a:endParaRPr lang="en-US" altLang="ko-KR" sz="120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548680"/>
            <a:ext cx="9906000" cy="630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37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t"/>
          <a:lstStyle/>
          <a:p>
            <a:pPr lvl="0">
              <a:defRPr/>
            </a:pPr>
            <a:endParaRPr lang="en-US" altLang="ko-KR" sz="900" b="1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7545289" cy="31591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GNB </a:t>
            </a:r>
            <a:endParaRPr lang="ko-KR" altLang="en-US"/>
          </a:p>
        </p:txBody>
      </p:sp>
      <p:pic>
        <p:nvPicPr>
          <p:cNvPr id="1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1312" y="364257"/>
            <a:ext cx="2144688" cy="1552575"/>
          </a:xfrm>
          <a:prstGeom prst="rect">
            <a:avLst/>
          </a:prstGeom>
        </p:spPr>
      </p:pic>
      <p:sp>
        <p:nvSpPr>
          <p:cNvPr id="119" name=""/>
          <p:cNvSpPr/>
          <p:nvPr/>
        </p:nvSpPr>
        <p:spPr>
          <a:xfrm>
            <a:off x="7761312" y="0"/>
            <a:ext cx="2144688" cy="311438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accent4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결과화면</a:t>
            </a:r>
            <a:endParaRPr lang="ko-KR" altLang="en-US" sz="10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pic>
        <p:nvPicPr>
          <p:cNvPr id="12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61312" y="3212976"/>
            <a:ext cx="2144687" cy="1533525"/>
          </a:xfrm>
          <a:prstGeom prst="rect">
            <a:avLst/>
          </a:prstGeom>
        </p:spPr>
      </p:pic>
      <p:sp>
        <p:nvSpPr>
          <p:cNvPr id="121" name=""/>
          <p:cNvSpPr/>
          <p:nvPr/>
        </p:nvSpPr>
        <p:spPr>
          <a:xfrm>
            <a:off x="7761312" y="2685513"/>
            <a:ext cx="2144688" cy="311438"/>
          </a:xfrm>
          <a:prstGeom prst="rect">
            <a:avLst/>
          </a:prstGeom>
          <a:solidFill>
            <a:srgbClr val="8064a2">
              <a:alpha val="100000"/>
            </a:srgbClr>
          </a:solidFill>
          <a:ln w="9525" algn="ctr">
            <a:solidFill>
              <a:srgbClr val="8064a2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관리자 페이지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79276"/>
            <a:ext cx="3944888" cy="3005708"/>
          </a:xfrm>
          <a:prstGeom prst="rect">
            <a:avLst/>
          </a:prstGeom>
        </p:spPr>
      </p:pic>
      <p:pic>
        <p:nvPicPr>
          <p:cNvPr id="123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0" y="3284984"/>
            <a:ext cx="7761312" cy="3573016"/>
          </a:xfrm>
          <a:prstGeom prst="rect">
            <a:avLst/>
          </a:prstGeom>
        </p:spPr>
      </p:pic>
      <p:pic>
        <p:nvPicPr>
          <p:cNvPr id="124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944888" y="305569"/>
            <a:ext cx="3816424" cy="2979415"/>
          </a:xfrm>
          <a:prstGeom prst="rect">
            <a:avLst/>
          </a:prstGeom>
        </p:spPr>
      </p:pic>
      <p:sp>
        <p:nvSpPr>
          <p:cNvPr id="125" name=""/>
          <p:cNvSpPr/>
          <p:nvPr/>
        </p:nvSpPr>
        <p:spPr>
          <a:xfrm>
            <a:off x="7833320" y="4869160"/>
            <a:ext cx="1944216" cy="36004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>
              <a:defRPr/>
            </a:pPr>
            <a:r>
              <a:rPr lang="ko-KR" altLang="en-US" sz="1000"/>
              <a:t>공지사항 최신 </a:t>
            </a:r>
            <a:r>
              <a:rPr lang="en-US" altLang="ko-KR" sz="1000"/>
              <a:t>5</a:t>
            </a:r>
            <a:r>
              <a:rPr lang="ko-KR" altLang="en-US" sz="1000"/>
              <a:t>개만 출력 가능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88307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alpha val="5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anchor="t"/>
          <a:lstStyle/>
          <a:p>
            <a:pPr lvl="0">
              <a:defRPr/>
            </a:pPr>
            <a:endParaRPr lang="en-US" altLang="ko-KR" sz="900" b="1">
              <a:solidFill>
                <a:schemeClr val="tx1"/>
              </a:solidFill>
            </a:endParaRPr>
          </a:p>
          <a:p>
            <a:pPr lvl="0">
              <a:defRPr/>
            </a:pPr>
            <a:endParaRPr lang="ko-KR" altLang="en-US" sz="900">
              <a:solidFill>
                <a:schemeClr val="tx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1" y="0"/>
            <a:ext cx="7545289" cy="31591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GNB </a:t>
            </a:r>
            <a:endParaRPr lang="ko-KR" altLang="en-US"/>
          </a:p>
        </p:txBody>
      </p:sp>
      <p:sp>
        <p:nvSpPr>
          <p:cNvPr id="119" name=""/>
          <p:cNvSpPr/>
          <p:nvPr/>
        </p:nvSpPr>
        <p:spPr>
          <a:xfrm>
            <a:off x="3944888" y="0"/>
            <a:ext cx="3152800" cy="311438"/>
          </a:xfrm>
          <a:prstGeom prst="rect">
            <a:avLst/>
          </a:prstGeom>
          <a:solidFill>
            <a:schemeClr val="accent4"/>
          </a:solidFill>
          <a:ln w="9525" algn="ctr">
            <a:solidFill>
              <a:schemeClr val="accent4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</a:rPr>
              <a:t>결과화면</a:t>
            </a:r>
            <a:endParaRPr lang="ko-KR" altLang="en-US" sz="1000">
              <a:ln w="9525">
                <a:solidFill>
                  <a:schemeClr val="lt1"/>
                </a:solidFill>
              </a:ln>
              <a:solidFill>
                <a:schemeClr val="lt1"/>
              </a:solidFill>
            </a:endParaRPr>
          </a:p>
        </p:txBody>
      </p:sp>
      <p:pic>
        <p:nvPicPr>
          <p:cNvPr id="1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88431" y="260648"/>
            <a:ext cx="3152800" cy="1247775"/>
          </a:xfrm>
          <a:prstGeom prst="rect">
            <a:avLst/>
          </a:prstGeom>
        </p:spPr>
      </p:pic>
      <p:pic>
        <p:nvPicPr>
          <p:cNvPr id="12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13238" y="0"/>
            <a:ext cx="2792761" cy="2105025"/>
          </a:xfrm>
          <a:prstGeom prst="rect">
            <a:avLst/>
          </a:prstGeom>
        </p:spPr>
      </p:pic>
      <p:pic>
        <p:nvPicPr>
          <p:cNvPr id="128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0" y="260648"/>
            <a:ext cx="3944888" cy="3571875"/>
          </a:xfrm>
          <a:prstGeom prst="rect">
            <a:avLst/>
          </a:prstGeom>
        </p:spPr>
      </p:pic>
      <p:pic>
        <p:nvPicPr>
          <p:cNvPr id="129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872880" y="1412776"/>
            <a:ext cx="6033120" cy="3528392"/>
          </a:xfrm>
          <a:prstGeom prst="rect">
            <a:avLst/>
          </a:prstGeom>
        </p:spPr>
      </p:pic>
      <p:pic>
        <p:nvPicPr>
          <p:cNvPr id="130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0" y="3717032"/>
            <a:ext cx="9906000" cy="314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03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ERD</a:t>
            </a:r>
            <a:endParaRPr lang="en-US" altLang="ko-KR"/>
          </a:p>
        </p:txBody>
      </p:sp>
      <p:pic>
        <p:nvPicPr>
          <p:cNvPr id="1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20552" y="915605"/>
            <a:ext cx="8064896" cy="50336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85248" y="1412776"/>
            <a:ext cx="1656184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59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5211" y="115953"/>
            <a:ext cx="1363161" cy="36071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화면정의서</a:t>
            </a:r>
            <a:endParaRPr lang="ko-KR" altLang="en-US"/>
          </a:p>
        </p:txBody>
      </p:sp>
      <p:sp>
        <p:nvSpPr>
          <p:cNvPr id="7" name=""/>
          <p:cNvSpPr/>
          <p:nvPr/>
        </p:nvSpPr>
        <p:spPr>
          <a:xfrm>
            <a:off x="56456" y="836712"/>
            <a:ext cx="1008112" cy="504056"/>
          </a:xfrm>
          <a:prstGeom prst="rect">
            <a:avLst/>
          </a:prstGeom>
          <a:solidFill>
            <a:schemeClr val="lt1"/>
          </a:solidFill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상단로고</a:t>
            </a:r>
            <a:endParaRPr lang="ko-KR" altLang="en-US" sz="1000"/>
          </a:p>
        </p:txBody>
      </p:sp>
      <p:sp>
        <p:nvSpPr>
          <p:cNvPr id="8" name=""/>
          <p:cNvSpPr/>
          <p:nvPr/>
        </p:nvSpPr>
        <p:spPr>
          <a:xfrm>
            <a:off x="1219436" y="1412776"/>
            <a:ext cx="5461756" cy="91440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2400"/>
              <a:t>메인 광고</a:t>
            </a:r>
            <a:endParaRPr lang="ko-KR" altLang="en-US" sz="2400"/>
          </a:p>
        </p:txBody>
      </p:sp>
      <p:sp>
        <p:nvSpPr>
          <p:cNvPr id="9" name=""/>
          <p:cNvSpPr/>
          <p:nvPr/>
        </p:nvSpPr>
        <p:spPr>
          <a:xfrm>
            <a:off x="4448944" y="908720"/>
            <a:ext cx="2232248" cy="36004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검색창 </a:t>
            </a:r>
            <a:r>
              <a:rPr lang="en-US" altLang="ko-KR" sz="1000"/>
              <a:t>|</a:t>
            </a:r>
            <a:r>
              <a:rPr lang="ko-KR" altLang="en-US" sz="1000"/>
              <a:t> 검색버튼</a:t>
            </a:r>
            <a:endParaRPr lang="ko-KR" altLang="en-US" sz="1000"/>
          </a:p>
        </p:txBody>
      </p:sp>
      <p:sp>
        <p:nvSpPr>
          <p:cNvPr id="10" name=""/>
          <p:cNvSpPr/>
          <p:nvPr/>
        </p:nvSpPr>
        <p:spPr>
          <a:xfrm>
            <a:off x="4448944" y="476672"/>
            <a:ext cx="2232248" cy="36004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 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마이페이지 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장바구니 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주문배송 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고객센터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"/>
          <p:cNvSpPr/>
          <p:nvPr/>
        </p:nvSpPr>
        <p:spPr>
          <a:xfrm>
            <a:off x="6825208" y="1412776"/>
            <a:ext cx="504056" cy="3384376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퀵 메뉴</a:t>
            </a:r>
            <a:endParaRPr lang="ko-KR" altLang="en-US" sz="1000"/>
          </a:p>
        </p:txBody>
      </p:sp>
      <p:sp>
        <p:nvSpPr>
          <p:cNvPr id="13" name=""/>
          <p:cNvSpPr/>
          <p:nvPr/>
        </p:nvSpPr>
        <p:spPr>
          <a:xfrm>
            <a:off x="80839" y="1556792"/>
            <a:ext cx="1008111" cy="720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도서 카테고리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80839" y="2348880"/>
            <a:ext cx="1008112" cy="720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음반 카테고리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80839" y="3140968"/>
            <a:ext cx="1008112" cy="720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사이드 광고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80839" y="3933056"/>
            <a:ext cx="1008111" cy="720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공지사항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80839" y="4725144"/>
            <a:ext cx="1008112" cy="72008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사이드 링크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광고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QnA,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링크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80839" y="5517232"/>
            <a:ext cx="1008112" cy="36004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고객 센터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1219436" y="2442592"/>
            <a:ext cx="5461756" cy="91440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베스트 셀러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1219436" y="3522712"/>
            <a:ext cx="5461756" cy="91440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새로 출판된 책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1219436" y="4602832"/>
            <a:ext cx="5461756" cy="91440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스테디 셀러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2000672" y="2996952"/>
            <a:ext cx="4032448" cy="36004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300"/>
              <a:t>베스트 셀러 광고</a:t>
            </a:r>
            <a:endParaRPr lang="ko-KR" altLang="en-US" sz="1300"/>
          </a:p>
        </p:txBody>
      </p:sp>
      <p:sp>
        <p:nvSpPr>
          <p:cNvPr id="24" name=""/>
          <p:cNvSpPr/>
          <p:nvPr/>
        </p:nvSpPr>
        <p:spPr>
          <a:xfrm>
            <a:off x="2000672" y="4077072"/>
            <a:ext cx="4032448" cy="36004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새로 출판된 책 광고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2000672" y="5157192"/>
            <a:ext cx="4032448" cy="36004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스테디 셀러 책 광고</a:t>
            </a:r>
            <a:endParaRPr xmlns:mc="http://schemas.openxmlformats.org/markup-compatibility/2006" xmlns:hp="http://schemas.haansoft.com/office/presentation/8.0" kumimoji="0" lang="ko-KR" altLang="en-US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128464" y="6309320"/>
            <a:ext cx="1152128" cy="404664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하단 로고</a:t>
            </a:r>
            <a:endParaRPr lang="ko-KR" altLang="en-US" sz="1000"/>
          </a:p>
        </p:txBody>
      </p:sp>
      <p:sp>
        <p:nvSpPr>
          <p:cNvPr id="27" name=""/>
          <p:cNvSpPr/>
          <p:nvPr/>
        </p:nvSpPr>
        <p:spPr>
          <a:xfrm>
            <a:off x="1496616" y="6309320"/>
            <a:ext cx="5184576" cy="504056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회사 소개</a:t>
            </a:r>
            <a:endParaRPr lang="ko-KR" altLang="en-US" sz="1000"/>
          </a:p>
        </p:txBody>
      </p:sp>
      <p:sp>
        <p:nvSpPr>
          <p:cNvPr id="29" name=""/>
          <p:cNvSpPr/>
          <p:nvPr/>
        </p:nvSpPr>
        <p:spPr>
          <a:xfrm>
            <a:off x="1496616" y="6093296"/>
            <a:ext cx="5184576" cy="216024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회사소개 </a:t>
            </a: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이용약관 </a:t>
            </a: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개인정보취급방침 </a:t>
            </a: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제휴</a:t>
            </a: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도서홍보 </a:t>
            </a: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광고센터 </a:t>
            </a: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고객만족센터 </a:t>
            </a:r>
            <a:r>
              <a:rPr xmlns:mc="http://schemas.openxmlformats.org/markup-compatibility/2006" xmlns:hp="http://schemas.haansoft.com/office/presentation/8.0" kumimoji="0" lang="en-US" altLang="ko-KR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찾아오시는 길</a:t>
            </a:r>
            <a:endParaRPr xmlns:mc="http://schemas.openxmlformats.org/markup-compatibility/2006" xmlns:hp="http://schemas.haansoft.com/office/presentation/8.0" kumimoji="0" lang="ko-KR" altLang="en-US" sz="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7617296" y="404664"/>
            <a:ext cx="2016224" cy="72008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화면정의서 </a:t>
            </a:r>
            <a:r>
              <a:rPr lang="en-US" altLang="ko-KR" sz="1000"/>
              <a:t>1/3</a:t>
            </a:r>
            <a:endParaRPr lang="en-US" altLang="ko-KR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ko-KR" altLang="en-US" sz="1000"/>
              <a:t>메인 페이지</a:t>
            </a:r>
            <a:endParaRPr lang="ko-KR" altLang="en-US" sz="1000"/>
          </a:p>
        </p:txBody>
      </p:sp>
      <p:sp>
        <p:nvSpPr>
          <p:cNvPr id="32" name=""/>
          <p:cNvSpPr/>
          <p:nvPr/>
        </p:nvSpPr>
        <p:spPr>
          <a:xfrm>
            <a:off x="992560" y="764704"/>
            <a:ext cx="216024" cy="216024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4304928" y="332656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4304928" y="83671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6753200" y="126876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/>
          <p:nvPr/>
        </p:nvSpPr>
        <p:spPr>
          <a:xfrm>
            <a:off x="1136576" y="126876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28575" y="1484784"/>
            <a:ext cx="1121024" cy="4464496"/>
          </a:xfrm>
          <a:prstGeom prst="rect">
            <a:avLst/>
          </a:prstGeom>
          <a:noFill/>
          <a:ln w="25400" algn="ctr">
            <a:solidFill>
              <a:schemeClr val="accent1"/>
            </a:solidFill>
            <a:prstDash val="solid"/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endParaRPr sz="1000"/>
          </a:p>
        </p:txBody>
      </p:sp>
      <p:sp>
        <p:nvSpPr>
          <p:cNvPr id="38" name=""/>
          <p:cNvSpPr/>
          <p:nvPr/>
        </p:nvSpPr>
        <p:spPr>
          <a:xfrm>
            <a:off x="128464" y="1412776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1208584" y="2393504"/>
            <a:ext cx="5544616" cy="3195736"/>
          </a:xfrm>
          <a:prstGeom prst="rect">
            <a:avLst/>
          </a:prstGeom>
          <a:noFill/>
          <a:ln w="25400" algn="ctr">
            <a:solidFill>
              <a:srgbClr val="4f81bd">
                <a:alpha val="100000"/>
              </a:srgbClr>
            </a:solidFill>
            <a:prstDash val="solid"/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6537176" y="234888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1064568" y="6165304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1424608" y="594928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1496616" y="6453336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"/>
          <p:cNvSpPr/>
          <p:nvPr/>
        </p:nvSpPr>
        <p:spPr>
          <a:xfrm>
            <a:off x="7833320" y="1412776"/>
            <a:ext cx="1728192" cy="360040"/>
          </a:xfrm>
          <a:prstGeom prst="rect">
            <a:avLst/>
          </a:prstGeom>
          <a:noFill/>
          <a:ln w="9525" algn="ctr">
            <a:solidFill>
              <a:schemeClr val="lt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700"/>
              <a:t>상단 로고 표시 클릭시 메인페이지로 이동</a:t>
            </a:r>
            <a:endParaRPr lang="ko-KR" altLang="en-US" sz="700"/>
          </a:p>
        </p:txBody>
      </p:sp>
      <p:sp>
        <p:nvSpPr>
          <p:cNvPr id="45" name=""/>
          <p:cNvSpPr/>
          <p:nvPr/>
        </p:nvSpPr>
        <p:spPr>
          <a:xfrm>
            <a:off x="7545288" y="1484784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7545288" y="191683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7833320" y="1844824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기능에 맞는 링크 연결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7833320" y="2276872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검색 버튼 검색창링크 연결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7545288" y="234888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7833320" y="2708920"/>
            <a:ext cx="1728192" cy="72008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위 아래로 이동하는 퀵 메뉴</a:t>
            </a: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페이스북</a:t>
            </a: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트위처</a:t>
            </a: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RSS</a:t>
            </a: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피드 </a:t>
            </a: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최근 본상품</a:t>
            </a: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최근 본상품 이미지 표시 총 </a:t>
            </a:r>
            <a:r>
              <a:rPr xmlns:mc="http://schemas.openxmlformats.org/markup-compatibility/2006" xmlns:hp="http://schemas.haansoft.com/office/presentation/8.0" kumimoji="0" lang="en-US" altLang="ko-KR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이전 다음 으로 이동 가능</a:t>
            </a: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새로운 상품을 볼시 가장 오래된것 부터 삭제</a:t>
            </a:r>
            <a:endParaRPr xmlns:mc="http://schemas.openxmlformats.org/markup-compatibility/2006" xmlns:hp="http://schemas.haansoft.com/office/presentation/8.0" kumimoji="0" lang="ko-KR" altLang="en-US" sz="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7545288" y="2924944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7833320" y="3933056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사이드 링크 및 광고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카테고리에 맞는 링크 연결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7545288" y="4005064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/>
          <p:nvPr/>
        </p:nvSpPr>
        <p:spPr>
          <a:xfrm>
            <a:off x="7833320" y="3501008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메인 광고 옆으로 움직이는 광고로 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7545288" y="3573016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7833320" y="4365104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메인 메뉴로 큰 메뉴에 맞는 책을 표시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책 표시후 하단에 가장 인기있는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책 광고 표시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7545288" y="443711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7833320" y="4797152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700"/>
              <a:t>하단 로고 표시 클릭시 메인페이지로 이동</a:t>
            </a:r>
            <a:endParaRPr lang="ko-KR" altLang="en-US" sz="700"/>
          </a:p>
        </p:txBody>
      </p:sp>
      <p:sp>
        <p:nvSpPr>
          <p:cNvPr id="61" name=""/>
          <p:cNvSpPr/>
          <p:nvPr/>
        </p:nvSpPr>
        <p:spPr>
          <a:xfrm>
            <a:off x="7545288" y="486916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8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7833320" y="5229200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기능에 맞는 링크 연결 또는 파업창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/>
          <p:nvPr/>
        </p:nvSpPr>
        <p:spPr>
          <a:xfrm>
            <a:off x="7545288" y="5301208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9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"/>
          <p:cNvSpPr/>
          <p:nvPr/>
        </p:nvSpPr>
        <p:spPr>
          <a:xfrm>
            <a:off x="7833320" y="5661248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전체적인 회사 소개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대표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사업자 등록번호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주소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대표전화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/>
          <p:nvPr/>
        </p:nvSpPr>
        <p:spPr>
          <a:xfrm>
            <a:off x="7545288" y="5733256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10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/>
          <p:nvPr/>
        </p:nvSpPr>
        <p:spPr>
          <a:xfrm>
            <a:off x="7617296" y="6165304"/>
            <a:ext cx="1872208" cy="504056"/>
          </a:xfrm>
          <a:prstGeom prst="rect">
            <a:avLst/>
          </a:prstGeom>
          <a:solidFill>
            <a:schemeClr val="lt1"/>
          </a:solidFill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en-US" altLang="ko-KR" sz="1000"/>
              <a:t>1</a:t>
            </a:r>
            <a:r>
              <a:rPr lang="ko-KR" altLang="en-US" sz="1000"/>
              <a:t>번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2</a:t>
            </a:r>
            <a:r>
              <a:rPr lang="ko-KR" altLang="en-US" sz="1000"/>
              <a:t>번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3</a:t>
            </a:r>
            <a:r>
              <a:rPr lang="ko-KR" altLang="en-US" sz="1000"/>
              <a:t>번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4</a:t>
            </a:r>
            <a:r>
              <a:rPr lang="ko-KR" altLang="en-US" sz="1000"/>
              <a:t>번</a:t>
            </a:r>
            <a:r>
              <a:rPr lang="en-US" altLang="ko-KR" sz="1000"/>
              <a:t>,</a:t>
            </a:r>
            <a:endParaRPr lang="ko-KR" altLang="en-US" sz="1000"/>
          </a:p>
          <a:p>
            <a:pPr algn="ctr">
              <a:defRPr/>
            </a:pPr>
            <a:r>
              <a:rPr lang="ko-KR" altLang="en-US" sz="1000"/>
              <a:t> </a:t>
            </a:r>
            <a:r>
              <a:rPr lang="en-US" altLang="ko-KR" sz="1000"/>
              <a:t>6</a:t>
            </a:r>
            <a:r>
              <a:rPr lang="ko-KR" altLang="en-US" sz="1000"/>
              <a:t>번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8</a:t>
            </a:r>
            <a:r>
              <a:rPr lang="ko-KR" altLang="en-US" sz="1000"/>
              <a:t>번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9</a:t>
            </a:r>
            <a:r>
              <a:rPr lang="ko-KR" altLang="en-US" sz="1000"/>
              <a:t>번</a:t>
            </a:r>
            <a:r>
              <a:rPr lang="en-US" altLang="ko-KR" sz="1000"/>
              <a:t>,</a:t>
            </a:r>
            <a:r>
              <a:rPr lang="ko-KR" altLang="en-US" sz="1000"/>
              <a:t> </a:t>
            </a:r>
            <a:r>
              <a:rPr lang="en-US" altLang="ko-KR" sz="1000"/>
              <a:t>10</a:t>
            </a:r>
            <a:r>
              <a:rPr lang="ko-KR" altLang="en-US" sz="1000"/>
              <a:t>번</a:t>
            </a:r>
            <a:endParaRPr lang="ko-KR" altLang="en-US" sz="1000"/>
          </a:p>
          <a:p>
            <a:pPr algn="ctr">
              <a:defRPr/>
            </a:pPr>
            <a:r>
              <a:rPr lang="ko-KR" altLang="en-US" sz="1000"/>
              <a:t>타일즈로 구성하여 고정</a:t>
            </a:r>
            <a:endParaRPr lang="ko-KR" altLang="en-US" sz="1000"/>
          </a:p>
        </p:txBody>
      </p:sp>
      <p:sp>
        <p:nvSpPr>
          <p:cNvPr id="67" name=""/>
          <p:cNvSpPr/>
          <p:nvPr/>
        </p:nvSpPr>
        <p:spPr>
          <a:xfrm>
            <a:off x="7401272" y="6021288"/>
            <a:ext cx="360040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/>
          </a:solidFill>
          <a:ln w="9525" algn="ctr">
            <a:solidFill>
              <a:schemeClr val="bg1">
                <a:lumMod val="75000"/>
              </a:schemeClr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endParaRPr sz="1000"/>
          </a:p>
        </p:txBody>
      </p:sp>
    </p:spTree>
    <p:extLst>
      <p:ext uri="{BB962C8B-B14F-4D97-AF65-F5344CB8AC3E}">
        <p14:creationId xmlns:p14="http://schemas.microsoft.com/office/powerpoint/2010/main" val="157686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5211" y="115953"/>
            <a:ext cx="1363161" cy="36071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화면정의서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7617296" y="404664"/>
            <a:ext cx="2016224" cy="72008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화면정의서 </a:t>
            </a:r>
            <a:r>
              <a:rPr lang="en-US" altLang="ko-KR" sz="1000"/>
              <a:t>3/3</a:t>
            </a:r>
            <a:endParaRPr lang="en-US" altLang="ko-KR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ko-KR" altLang="en-US" sz="1000"/>
              <a:t>관리자 새상품 등록 페이지</a:t>
            </a:r>
            <a:endParaRPr lang="ko-KR" altLang="en-US" sz="1000"/>
          </a:p>
        </p:txBody>
      </p:sp>
      <p:sp>
        <p:nvSpPr>
          <p:cNvPr id="44" name=""/>
          <p:cNvSpPr/>
          <p:nvPr/>
        </p:nvSpPr>
        <p:spPr>
          <a:xfrm>
            <a:off x="7833320" y="1412776"/>
            <a:ext cx="1728192" cy="360040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700"/>
              <a:t>새상품 등록창 텍스트 표시</a:t>
            </a:r>
            <a:endParaRPr lang="ko-KR" altLang="en-US" sz="700"/>
          </a:p>
        </p:txBody>
      </p:sp>
      <p:sp>
        <p:nvSpPr>
          <p:cNvPr id="45" name=""/>
          <p:cNvSpPr/>
          <p:nvPr/>
        </p:nvSpPr>
        <p:spPr>
          <a:xfrm>
            <a:off x="7545288" y="1484784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7545288" y="191683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7833320" y="1844824"/>
            <a:ext cx="1728192" cy="360040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각 기능에 맞게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AJAX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 하단에 새로운 페이지표시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7833320" y="2276872"/>
            <a:ext cx="1728192" cy="360040"/>
          </a:xfrm>
          <a:prstGeom prst="rect">
            <a:avLst/>
          </a:prstGeom>
          <a:noFill/>
          <a:ln w="9525" algn="ctr">
            <a:noFill/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form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으로 데이터를 컨트롤러에게 전송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7545288" y="234888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/>
          <p:nvPr/>
        </p:nvSpPr>
        <p:spPr>
          <a:xfrm>
            <a:off x="1280220" y="836712"/>
            <a:ext cx="5976664" cy="360040"/>
          </a:xfrm>
          <a:prstGeom prst="rect">
            <a:avLst/>
          </a:prstGeom>
          <a:noFill/>
          <a:ln w="9525" algn="ctr">
            <a:noFill/>
            <a:round/>
          </a:ln>
          <a:effectLst/>
        </p:spPr>
        <p:txBody>
          <a:bodyPr wrap="none" lIns="36000" tIns="36000" rIns="36000" bIns="36000" anchor="ctr"/>
          <a:p>
            <a:pPr>
              <a:defRPr/>
            </a:pPr>
            <a:r>
              <a:rPr lang="ko-KR" altLang="en-US" sz="1000"/>
              <a:t>새상품 등록창</a:t>
            </a:r>
            <a:endParaRPr lang="ko-KR" altLang="en-US" sz="1000"/>
          </a:p>
        </p:txBody>
      </p:sp>
      <p:cxnSp>
        <p:nvCxnSpPr>
          <p:cNvPr id="67" name=""/>
          <p:cNvCxnSpPr/>
          <p:nvPr/>
        </p:nvCxnSpPr>
        <p:spPr>
          <a:xfrm>
            <a:off x="1280220" y="1124744"/>
            <a:ext cx="5904656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"/>
          <p:cNvSpPr/>
          <p:nvPr/>
        </p:nvSpPr>
        <p:spPr>
          <a:xfrm>
            <a:off x="1280220" y="1484784"/>
            <a:ext cx="5976664" cy="43204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상품정보 </a:t>
            </a:r>
            <a:r>
              <a:rPr lang="en-US" altLang="ko-KR" sz="1000"/>
              <a:t>|</a:t>
            </a:r>
            <a:r>
              <a:rPr lang="ko-KR" altLang="en-US" sz="1000"/>
              <a:t> 상품목차 </a:t>
            </a:r>
            <a:r>
              <a:rPr lang="en-US" altLang="ko-KR" sz="1000"/>
              <a:t>|</a:t>
            </a:r>
            <a:r>
              <a:rPr lang="ko-KR" altLang="en-US" sz="1000"/>
              <a:t> 상품저자소개 </a:t>
            </a:r>
            <a:r>
              <a:rPr lang="en-US" altLang="ko-KR" sz="1000"/>
              <a:t>|</a:t>
            </a:r>
            <a:r>
              <a:rPr lang="ko-KR" altLang="en-US" sz="1000"/>
              <a:t> 상품소개 </a:t>
            </a:r>
            <a:r>
              <a:rPr lang="en-US" altLang="ko-KR" sz="1000"/>
              <a:t>|</a:t>
            </a:r>
            <a:r>
              <a:rPr lang="ko-KR" altLang="en-US" sz="1000"/>
              <a:t> 출판사 상품 평가 </a:t>
            </a:r>
            <a:r>
              <a:rPr lang="en-US" altLang="ko-KR" sz="1000"/>
              <a:t>|</a:t>
            </a:r>
            <a:r>
              <a:rPr lang="ko-KR" altLang="en-US" sz="1000"/>
              <a:t> 추천사 </a:t>
            </a:r>
            <a:r>
              <a:rPr lang="en-US" altLang="ko-KR" sz="1000"/>
              <a:t>|</a:t>
            </a:r>
            <a:r>
              <a:rPr lang="ko-KR" altLang="en-US" sz="1000"/>
              <a:t> 상품이미지</a:t>
            </a:r>
            <a:endParaRPr lang="ko-KR" altLang="en-US" sz="1000"/>
          </a:p>
        </p:txBody>
      </p:sp>
      <p:sp>
        <p:nvSpPr>
          <p:cNvPr id="69" name=""/>
          <p:cNvSpPr/>
          <p:nvPr/>
        </p:nvSpPr>
        <p:spPr>
          <a:xfrm>
            <a:off x="1280220" y="2132856"/>
            <a:ext cx="5976664" cy="288032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>
              <a:defRPr/>
            </a:pPr>
            <a:r>
              <a:rPr lang="ko-KR" altLang="en-US" sz="1000"/>
              <a:t>제품종류		</a:t>
            </a:r>
            <a:r>
              <a:rPr lang="en-US" altLang="ko-KR" sz="1000"/>
              <a:t>label</a:t>
            </a:r>
            <a:r>
              <a:rPr lang="ko-KR" altLang="en-US" sz="1000"/>
              <a:t> 박스 </a:t>
            </a:r>
            <a:r>
              <a:rPr lang="en-US" altLang="ko-KR" sz="1000"/>
              <a:t>(</a:t>
            </a:r>
            <a:r>
              <a:rPr lang="ko-KR" altLang="en-US" sz="1000"/>
              <a:t>컴퓨터와 인터넷</a:t>
            </a:r>
            <a:r>
              <a:rPr lang="en-US" altLang="ko-KR" sz="1000"/>
              <a:t>, </a:t>
            </a:r>
            <a:r>
              <a:rPr lang="ko-KR" altLang="en-US" sz="1000"/>
              <a:t>디지털기기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0" name=""/>
          <p:cNvSpPr/>
          <p:nvPr/>
        </p:nvSpPr>
        <p:spPr>
          <a:xfrm>
            <a:off x="1280220" y="2420888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제품이름		텍스트박스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1280220" y="2708920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저자		텍스트박스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1280220" y="2996952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제품정가		텍스트박스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1280220" y="3284984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제품판매가격		텍스트박스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"/>
          <p:cNvSpPr/>
          <p:nvPr/>
        </p:nvSpPr>
        <p:spPr>
          <a:xfrm>
            <a:off x="1280220" y="3573016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제품 구매 포인트	텍스트박스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1280220" y="3861048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제품출찬일		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date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 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1280220" y="4149080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제품 총 페이지 수 	텍스트박스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1280220" y="4437112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ISBN		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chemeClr val="dk1"/>
                </a:solidFill>
                <a:latin typeface="맑은 고딕"/>
                <a:ea typeface="맑은 고딕"/>
                <a:cs typeface="맑은 고딕"/>
              </a:rPr>
              <a:t>텍스트박스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chemeClr val="dk1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"/>
          <p:cNvSpPr/>
          <p:nvPr/>
        </p:nvSpPr>
        <p:spPr>
          <a:xfrm>
            <a:off x="1280220" y="4725144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제품 배송비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	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텍스트박스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"/>
          <p:cNvSpPr/>
          <p:nvPr/>
        </p:nvSpPr>
        <p:spPr>
          <a:xfrm>
            <a:off x="1280220" y="5013176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제품 도착 예정일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	date 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"/>
          <p:cNvSpPr/>
          <p:nvPr/>
        </p:nvSpPr>
        <p:spPr>
          <a:xfrm>
            <a:off x="1280220" y="5301208"/>
            <a:ext cx="5976664" cy="288032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제품종류		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label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박스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베스트셀러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스테디셀러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시간 판매중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품절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절판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"/>
          <p:cNvSpPr/>
          <p:nvPr/>
        </p:nvSpPr>
        <p:spPr>
          <a:xfrm>
            <a:off x="1074093" y="83671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1064568" y="1412776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"/>
          <p:cNvSpPr/>
          <p:nvPr/>
        </p:nvSpPr>
        <p:spPr>
          <a:xfrm>
            <a:off x="1064568" y="191683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/>
          <p:nvPr/>
        </p:nvSpPr>
        <p:spPr>
          <a:xfrm>
            <a:off x="1208212" y="2060848"/>
            <a:ext cx="6120680" cy="3600400"/>
          </a:xfrm>
          <a:prstGeom prst="rect">
            <a:avLst/>
          </a:prstGeom>
          <a:noFill/>
          <a:ln w="25400" algn="ctr">
            <a:solidFill>
              <a:schemeClr val="accent1"/>
            </a:solidFill>
            <a:round/>
          </a:ln>
        </p:spPr>
        <p:txBody>
          <a:bodyPr wrap="none" lIns="36000" tIns="36000" rIns="36000" bIns="36000" anchor="ctr"/>
          <a:p>
            <a:pPr>
              <a:defRPr/>
            </a:pPr>
            <a:endParaRPr lang="ko-KR" altLang="en-US" sz="1000"/>
          </a:p>
        </p:txBody>
      </p:sp>
      <p:sp>
        <p:nvSpPr>
          <p:cNvPr id="86" name=""/>
          <p:cNvSpPr/>
          <p:nvPr/>
        </p:nvSpPr>
        <p:spPr>
          <a:xfrm>
            <a:off x="28575" y="1144935"/>
            <a:ext cx="992560" cy="1224136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주요 기능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상품관리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주문관리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회원관리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배송관리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게시판 관리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7761312" y="2924944"/>
            <a:ext cx="1872208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사이드 타일즈에서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카테고리 교체 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/>
          <p:nvPr/>
        </p:nvSpPr>
        <p:spPr>
          <a:xfrm>
            <a:off x="7545288" y="2780928"/>
            <a:ext cx="360040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9525" algn="ctr">
            <a:solidFill>
              <a:srgbClr val="bfbfbf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632520" y="980728"/>
            <a:ext cx="360040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9525" algn="ctr">
            <a:solidFill>
              <a:srgbClr val="bfbfbf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46817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-5211" y="115953"/>
            <a:ext cx="1363161" cy="36071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화면정의서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7617296" y="404664"/>
            <a:ext cx="2016224" cy="72008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화면정의서 </a:t>
            </a:r>
            <a:r>
              <a:rPr lang="en-US" altLang="ko-KR" sz="1000"/>
              <a:t>2/3</a:t>
            </a:r>
            <a:endParaRPr lang="en-US" altLang="ko-KR" sz="1000"/>
          </a:p>
          <a:p>
            <a:pPr algn="ctr">
              <a:defRPr/>
            </a:pPr>
            <a:endParaRPr lang="en-US" altLang="ko-KR" sz="1000"/>
          </a:p>
          <a:p>
            <a:pPr algn="ctr">
              <a:defRPr/>
            </a:pPr>
            <a:r>
              <a:rPr lang="ko-KR" altLang="en-US" sz="1000"/>
              <a:t>관리자 상품 조회 페이지</a:t>
            </a:r>
            <a:endParaRPr lang="ko-KR" altLang="en-US" sz="1000"/>
          </a:p>
        </p:txBody>
      </p:sp>
      <p:sp>
        <p:nvSpPr>
          <p:cNvPr id="44" name=""/>
          <p:cNvSpPr/>
          <p:nvPr/>
        </p:nvSpPr>
        <p:spPr>
          <a:xfrm>
            <a:off x="7833320" y="1412776"/>
            <a:ext cx="1728192" cy="360040"/>
          </a:xfrm>
          <a:prstGeom prst="rect">
            <a:avLst/>
          </a:prstGeom>
          <a:noFill/>
          <a:ln w="9525" algn="ctr">
            <a:solidFill>
              <a:schemeClr val="lt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700"/>
              <a:t>라이오 박스로 조회 종류 선택 기능</a:t>
            </a:r>
            <a:endParaRPr lang="ko-KR" altLang="en-US" sz="700"/>
          </a:p>
        </p:txBody>
      </p:sp>
      <p:sp>
        <p:nvSpPr>
          <p:cNvPr id="45" name=""/>
          <p:cNvSpPr/>
          <p:nvPr/>
        </p:nvSpPr>
        <p:spPr>
          <a:xfrm>
            <a:off x="7545288" y="1484784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7545288" y="191683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7833320" y="1844824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날짜를 </a:t>
            </a: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00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이전 으로 설정 기능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7833320" y="2276872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번의 설정된 데이터에 체크 박스로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기간 만큼 조회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7545288" y="234888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7833320" y="2708920"/>
            <a:ext cx="1728192" cy="504056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전체 기간 으로 설정하여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date</a:t>
            </a: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박스에 기간을 설정하여 조회 기능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7545288" y="2852936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7833320" y="3933056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 번호 상품이름 저자 출판사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상품가격 입고일자 출판일에 맞게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데이터 출력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7545288" y="4005064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/>
          <p:nvPr/>
        </p:nvSpPr>
        <p:spPr>
          <a:xfrm>
            <a:off x="7833320" y="3501008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위에서 한 기능의 대한 조회한 기간 표시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7545288" y="3573016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7833320" y="4365104"/>
            <a:ext cx="1728192" cy="360040"/>
          </a:xfrm>
          <a:prstGeom prst="rect">
            <a:avLst/>
          </a:prstGeom>
          <a:noFill/>
          <a:ln w="9525" algn="ctr">
            <a:solidFill>
              <a:schemeClr val="lt1">
                <a:alpha val="100000"/>
              </a:scheme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 등록 링크 기능</a:t>
            </a:r>
            <a:endParaRPr xmlns:mc="http://schemas.openxmlformats.org/markup-compatibility/2006" xmlns:hp="http://schemas.haansoft.com/office/presentation/8.0" kumimoji="0" lang="ko-KR" altLang="en-US" sz="7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7545288" y="443711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1208584" y="1124744"/>
            <a:ext cx="1152128" cy="36004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 algn="ctr">
              <a:defRPr/>
            </a:pPr>
            <a:r>
              <a:rPr lang="ko-KR" altLang="en-US" sz="1000"/>
              <a:t>상품조회</a:t>
            </a:r>
            <a:endParaRPr lang="ko-KR" altLang="en-US" sz="1000"/>
          </a:p>
        </p:txBody>
      </p:sp>
      <p:sp>
        <p:nvSpPr>
          <p:cNvPr id="69" name=""/>
          <p:cNvSpPr/>
          <p:nvPr/>
        </p:nvSpPr>
        <p:spPr>
          <a:xfrm>
            <a:off x="1208584" y="1628800"/>
            <a:ext cx="2952328" cy="360040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>
              <a:defRPr/>
            </a:pPr>
            <a:r>
              <a:rPr lang="en-US" altLang="ko-KR" sz="1000"/>
              <a:t> O </a:t>
            </a:r>
            <a:r>
              <a:rPr lang="ko-KR" altLang="en-US" sz="1000"/>
              <a:t>등록일로 조회     </a:t>
            </a:r>
            <a:r>
              <a:rPr lang="en-US" altLang="ko-KR" sz="1000"/>
              <a:t>O</a:t>
            </a:r>
            <a:r>
              <a:rPr lang="ko-KR" altLang="en-US" sz="1000"/>
              <a:t> 상세 조회 </a:t>
            </a:r>
            <a:r>
              <a:rPr lang="en-US" altLang="ko-KR" sz="1000"/>
              <a:t>(</a:t>
            </a:r>
            <a:r>
              <a:rPr lang="ko-KR" altLang="en-US" sz="1000"/>
              <a:t>라디오박스</a:t>
            </a:r>
            <a:r>
              <a:rPr lang="en-US" altLang="ko-KR" sz="1000"/>
              <a:t>)</a:t>
            </a:r>
            <a:endParaRPr lang="en-US" altLang="ko-KR" sz="1000"/>
          </a:p>
        </p:txBody>
      </p:sp>
      <p:sp>
        <p:nvSpPr>
          <p:cNvPr id="71" name=""/>
          <p:cNvSpPr/>
          <p:nvPr/>
        </p:nvSpPr>
        <p:spPr>
          <a:xfrm>
            <a:off x="1208584" y="2060848"/>
            <a:ext cx="2952328" cy="36004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4232920" y="2060848"/>
            <a:ext cx="2952328" cy="36004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체크 박스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당일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주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개월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개월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개월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개월 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"/>
          <p:cNvSpPr/>
          <p:nvPr/>
        </p:nvSpPr>
        <p:spPr>
          <a:xfrm>
            <a:off x="1208584" y="2564904"/>
            <a:ext cx="3672408" cy="36004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전체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라벨박스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date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박스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조회버튼 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1208583" y="3068960"/>
            <a:ext cx="6048672" cy="36004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조회한 기간을 표시 해준다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1208584" y="3573016"/>
            <a:ext cx="6048672" cy="720080"/>
          </a:xfrm>
          <a:prstGeom prst="rect">
            <a:avLst/>
          </a:prstGeom>
          <a:noFill/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상품 번호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상품이름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저자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출판사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상품가격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입고일자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|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출판일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조회된 상품 표시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페이징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"/>
          <p:cNvSpPr/>
          <p:nvPr/>
        </p:nvSpPr>
        <p:spPr>
          <a:xfrm>
            <a:off x="1208584" y="5517232"/>
            <a:ext cx="1008112" cy="432048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>
              <a:defRPr/>
            </a:pPr>
            <a:r>
              <a:rPr lang="ko-KR" altLang="en-US" sz="1000"/>
              <a:t>상품등록하기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상품 등록 버튼</a:t>
            </a:r>
            <a:endParaRPr lang="ko-KR" altLang="en-US" sz="1000"/>
          </a:p>
        </p:txBody>
      </p:sp>
      <p:sp>
        <p:nvSpPr>
          <p:cNvPr id="80" name=""/>
          <p:cNvSpPr/>
          <p:nvPr/>
        </p:nvSpPr>
        <p:spPr>
          <a:xfrm>
            <a:off x="1064568" y="155679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"/>
          <p:cNvSpPr/>
          <p:nvPr/>
        </p:nvSpPr>
        <p:spPr>
          <a:xfrm>
            <a:off x="1064568" y="198884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2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4160912" y="1988840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3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"/>
          <p:cNvSpPr/>
          <p:nvPr/>
        </p:nvSpPr>
        <p:spPr>
          <a:xfrm>
            <a:off x="1064568" y="2564904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4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"/>
          <p:cNvSpPr/>
          <p:nvPr/>
        </p:nvSpPr>
        <p:spPr>
          <a:xfrm>
            <a:off x="1064568" y="2996952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5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/>
          <p:nvPr/>
        </p:nvSpPr>
        <p:spPr>
          <a:xfrm>
            <a:off x="1064568" y="3501008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6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"/>
          <p:cNvSpPr/>
          <p:nvPr/>
        </p:nvSpPr>
        <p:spPr>
          <a:xfrm>
            <a:off x="1064568" y="5373216"/>
            <a:ext cx="216024" cy="216024"/>
          </a:xfrm>
          <a:prstGeom prst="ellipse">
            <a:avLst/>
          </a:prstGeom>
          <a:solidFill>
            <a:srgbClr val="4f81bd">
              <a:alpha val="100000"/>
            </a:srgbClr>
          </a:solidFill>
          <a:ln w="9525" algn="ctr">
            <a:solidFill>
              <a:srgbClr val="4f81bd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ln w="9525">
                  <a:solidFill>
                    <a:srgbClr val="ffffff"/>
                  </a:solidFill>
                </a:ln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7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ln w="9525">
                <a:solidFill>
                  <a:srgbClr val="ffffff"/>
                </a:solidFill>
              </a:ln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28575" y="1144935"/>
            <a:ext cx="992560" cy="1224136"/>
          </a:xfrm>
          <a:prstGeom prst="rect">
            <a:avLst/>
          </a:prstGeom>
          <a:noFill/>
          <a:ln w="9525" algn="ctr">
            <a:solidFill>
              <a:schemeClr val="dk1"/>
            </a:solidFill>
            <a:round/>
          </a:ln>
        </p:spPr>
        <p:txBody>
          <a:bodyPr wrap="none" lIns="36000" tIns="36000" rIns="36000" bIns="36000" anchor="ctr"/>
          <a:p>
            <a:pPr>
              <a:defRPr/>
            </a:pPr>
            <a:r>
              <a:rPr lang="ko-KR" altLang="en-US" sz="1000"/>
              <a:t>주요 기능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상품관리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주문관리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회원관리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배송관리</a:t>
            </a:r>
            <a:endParaRPr lang="ko-KR" altLang="en-US" sz="1000"/>
          </a:p>
          <a:p>
            <a:pPr>
              <a:defRPr/>
            </a:pPr>
            <a:r>
              <a:rPr lang="ko-KR" altLang="en-US" sz="1000"/>
              <a:t>게시판 관리</a:t>
            </a:r>
            <a:endParaRPr lang="ko-KR" altLang="en-US" sz="1000"/>
          </a:p>
        </p:txBody>
      </p:sp>
      <p:sp>
        <p:nvSpPr>
          <p:cNvPr id="88" name=""/>
          <p:cNvSpPr/>
          <p:nvPr/>
        </p:nvSpPr>
        <p:spPr>
          <a:xfrm>
            <a:off x="7689304" y="5085184"/>
            <a:ext cx="1872208" cy="504056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algn="ctr">
            <a:solidFill>
              <a:srgbClr val="000000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사이드 타일즈에서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카테고리 교체 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7473280" y="4941168"/>
            <a:ext cx="360040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9525" algn="ctr">
            <a:solidFill>
              <a:srgbClr val="bfbfbf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/>
          <p:nvPr/>
        </p:nvSpPr>
        <p:spPr>
          <a:xfrm>
            <a:off x="776536" y="980728"/>
            <a:ext cx="360040" cy="288032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ffff00">
              <a:alpha val="100000"/>
            </a:srgbClr>
          </a:solidFill>
          <a:ln w="9525" algn="ctr">
            <a:solidFill>
              <a:srgbClr val="bfbfbf">
                <a:alpha val="100000"/>
              </a:srgbClr>
            </a:solidFill>
            <a:round/>
          </a:ln>
        </p:spPr>
        <p:txBody>
          <a:bodyPr wrap="none" lIns="36000" tIns="36000" rIns="36000" bIns="36000"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441658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3944888" y="3933056"/>
            <a:ext cx="5832648" cy="360719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기능정의서 화면</a:t>
            </a:r>
            <a:endParaRPr lang="ko-KR" altLang="en-US"/>
          </a:p>
        </p:txBody>
      </p:sp>
      <p:sp>
        <p:nvSpPr>
          <p:cNvPr id="4" name="텍스트 개체 틀 1"/>
          <p:cNvSpPr>
            <a:spLocks noGrp="1"/>
          </p:cNvSpPr>
          <p:nvPr/>
        </p:nvSpPr>
        <p:spPr>
          <a:xfrm>
            <a:off x="3954413" y="4868481"/>
            <a:ext cx="5832648" cy="360719"/>
          </a:xfrm>
          <a:prstGeom prst="rect">
            <a:avLst/>
          </a:prstGeom>
        </p:spPr>
        <p:txBody>
          <a:bodyPr vert="horz" lIns="91440" tIns="45720" rIns="91440" bIns="45720" anchor="ctr" anchorCtr="0">
            <a:no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정책정의서 화면</a:t>
            </a:r>
            <a:endParaRPr xmlns:mc="http://schemas.openxmlformats.org/markup-compatibility/2006" xmlns:hp="http://schemas.haansoft.com/office/presentation/8.0" kumimoji="0" lang="ko-KR" altLang="en-US" sz="4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203510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기능정의서</a:t>
            </a:r>
            <a:endParaRPr lang="ko-KR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737710"/>
            <a:ext cx="9906000" cy="53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기능정의서</a:t>
            </a:r>
            <a:endParaRPr lang="ko-KR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108935"/>
            <a:ext cx="9906000" cy="264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213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정책정의서</a:t>
            </a:r>
            <a:endParaRPr lang="ko-KR" altLang="en-US"/>
          </a:p>
        </p:txBody>
      </p:sp>
      <p:pic>
        <p:nvPicPr>
          <p:cNvPr id="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3691" y="0"/>
            <a:ext cx="7163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9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algn="ctr">
          <a:solidFill>
            <a:schemeClr val="dk1"/>
          </a:solidFill>
          <a:round/>
        </a:ln>
      </a:spPr>
      <a:bodyPr wrap="none" lIns="36000" tIns="36000" rIns="36000" bIns="36000" anchor="ctr"/>
      <a:lstStyle>
        <a:defPPr>
          <a:defRPr lang="ko-KR" altLang="en-US" sz="1000"/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467</ep:Words>
  <ep:PresentationFormat>A4 용지(210x297mm)</ep:PresentationFormat>
  <ep:Paragraphs>204</ep:Paragraphs>
  <ep:Slides>26</ep:Slides>
  <ep:Notes>22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Office 테마</vt:lpstr>
      <vt:lpstr>스프링 포트폴리오 과제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2016-01-03T07:52:51.000</dcterms:created>
  <dc:creator>Registered User</dc:creator>
  <cp:lastModifiedBy>hoya9</cp:lastModifiedBy>
  <dcterms:modified xsi:type="dcterms:W3CDTF">2022-03-28T01:41:25.665</dcterms:modified>
  <cp:revision>1504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