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6" r:id="rId2"/>
    <p:sldId id="269" r:id="rId3"/>
    <p:sldId id="270" r:id="rId4"/>
    <p:sldId id="258" r:id="rId5"/>
    <p:sldId id="272" r:id="rId6"/>
    <p:sldId id="267" r:id="rId7"/>
    <p:sldId id="275" r:id="rId8"/>
    <p:sldId id="277" r:id="rId9"/>
    <p:sldId id="273" r:id="rId10"/>
    <p:sldId id="271" r:id="rId11"/>
    <p:sldId id="266" r:id="rId12"/>
    <p:sldId id="262" r:id="rId13"/>
    <p:sldId id="259" r:id="rId14"/>
    <p:sldId id="260" r:id="rId15"/>
    <p:sldId id="261" r:id="rId16"/>
    <p:sldId id="264" r:id="rId17"/>
    <p:sldId id="274" r:id="rId18"/>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00"/>
    <a:srgbClr val="FF00FF"/>
    <a:srgbClr val="009EF3"/>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94660"/>
  </p:normalViewPr>
  <p:slideViewPr>
    <p:cSldViewPr>
      <p:cViewPr varScale="1">
        <p:scale>
          <a:sx n="65" d="100"/>
          <a:sy n="65" d="100"/>
        </p:scale>
        <p:origin x="654" y="90"/>
      </p:cViewPr>
      <p:guideLst>
        <p:guide orient="horz" pos="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14413-FC4D-45CA-AB33-7C13E275C037}" type="doc">
      <dgm:prSet loTypeId="urn:microsoft.com/office/officeart/2005/8/layout/hProcess9" loCatId="process" qsTypeId="urn:microsoft.com/office/officeart/2005/8/quickstyle/3d5" qsCatId="3D" csTypeId="urn:microsoft.com/office/officeart/2005/8/colors/colorful1" csCatId="colorful" phldr="1"/>
      <dgm:spPr/>
    </dgm:pt>
    <dgm:pt modelId="{50B23F35-E282-439C-9A9B-AAFA1AE1B44E}">
      <dgm:prSet phldrT="[Text]"/>
      <dgm:spPr/>
      <dgm:t>
        <a:bodyPr/>
        <a:lstStyle/>
        <a:p>
          <a:r>
            <a:rPr lang="en-US" dirty="0"/>
            <a:t>Data Prep</a:t>
          </a:r>
        </a:p>
      </dgm:t>
    </dgm:pt>
    <dgm:pt modelId="{72C91889-E101-4C82-9BE7-F59299E9616A}" type="parTrans" cxnId="{D029382A-D992-4BA5-865B-F0EC877DB01C}">
      <dgm:prSet/>
      <dgm:spPr/>
      <dgm:t>
        <a:bodyPr/>
        <a:lstStyle/>
        <a:p>
          <a:endParaRPr lang="en-US"/>
        </a:p>
      </dgm:t>
    </dgm:pt>
    <dgm:pt modelId="{9D673483-A0DB-44A5-96D9-0F508C3972A9}" type="sibTrans" cxnId="{D029382A-D992-4BA5-865B-F0EC877DB01C}">
      <dgm:prSet/>
      <dgm:spPr/>
      <dgm:t>
        <a:bodyPr/>
        <a:lstStyle/>
        <a:p>
          <a:endParaRPr lang="en-US"/>
        </a:p>
      </dgm:t>
    </dgm:pt>
    <dgm:pt modelId="{0B82E9A9-C4AB-4413-8233-45663B9338D2}">
      <dgm:prSet phldrT="[Text]"/>
      <dgm:spPr/>
      <dgm:t>
        <a:bodyPr/>
        <a:lstStyle/>
        <a:p>
          <a:r>
            <a:rPr lang="en-US" dirty="0"/>
            <a:t>Train</a:t>
          </a:r>
        </a:p>
      </dgm:t>
    </dgm:pt>
    <dgm:pt modelId="{9FCDDDDE-62E2-4CD2-82D3-C92514453D8D}" type="parTrans" cxnId="{E028B441-6096-40F5-A7F6-245F7209A5CE}">
      <dgm:prSet/>
      <dgm:spPr/>
      <dgm:t>
        <a:bodyPr/>
        <a:lstStyle/>
        <a:p>
          <a:endParaRPr lang="en-US"/>
        </a:p>
      </dgm:t>
    </dgm:pt>
    <dgm:pt modelId="{C0E88FCF-F1EF-4E16-B78F-3E705F8D1AD1}" type="sibTrans" cxnId="{E028B441-6096-40F5-A7F6-245F7209A5CE}">
      <dgm:prSet/>
      <dgm:spPr/>
      <dgm:t>
        <a:bodyPr/>
        <a:lstStyle/>
        <a:p>
          <a:endParaRPr lang="en-US"/>
        </a:p>
      </dgm:t>
    </dgm:pt>
    <dgm:pt modelId="{8DF418AA-4BD0-4E27-B34D-197B4F8C0DFC}">
      <dgm:prSet phldrT="[Text]"/>
      <dgm:spPr/>
      <dgm:t>
        <a:bodyPr/>
        <a:lstStyle/>
        <a:p>
          <a:r>
            <a:rPr lang="en-US" dirty="0"/>
            <a:t>Deploy</a:t>
          </a:r>
        </a:p>
      </dgm:t>
    </dgm:pt>
    <dgm:pt modelId="{53A10A2C-611F-4191-85AE-8F254892241A}" type="parTrans" cxnId="{39A0AF4A-092E-4178-A1E6-C087DB1390E3}">
      <dgm:prSet/>
      <dgm:spPr/>
      <dgm:t>
        <a:bodyPr/>
        <a:lstStyle/>
        <a:p>
          <a:endParaRPr lang="en-US"/>
        </a:p>
      </dgm:t>
    </dgm:pt>
    <dgm:pt modelId="{906745E5-AFE5-4AE7-AF0A-0488832F355F}" type="sibTrans" cxnId="{39A0AF4A-092E-4178-A1E6-C087DB1390E3}">
      <dgm:prSet/>
      <dgm:spPr/>
      <dgm:t>
        <a:bodyPr/>
        <a:lstStyle/>
        <a:p>
          <a:endParaRPr lang="en-US"/>
        </a:p>
      </dgm:t>
    </dgm:pt>
    <dgm:pt modelId="{B66E2965-683B-45A1-9536-39501327B428}">
      <dgm:prSet/>
      <dgm:spPr/>
      <dgm:t>
        <a:bodyPr/>
        <a:lstStyle/>
        <a:p>
          <a:r>
            <a:rPr lang="en-US" dirty="0"/>
            <a:t>Tune</a:t>
          </a:r>
        </a:p>
      </dgm:t>
    </dgm:pt>
    <dgm:pt modelId="{C135C212-89D6-4948-81BA-47E42D2C033A}" type="parTrans" cxnId="{AD0537AC-5334-4C37-B6E0-6CFEA5E4C40D}">
      <dgm:prSet/>
      <dgm:spPr/>
      <dgm:t>
        <a:bodyPr/>
        <a:lstStyle/>
        <a:p>
          <a:endParaRPr lang="en-US"/>
        </a:p>
      </dgm:t>
    </dgm:pt>
    <dgm:pt modelId="{EB0F37AA-CEF5-4C21-B489-6C4F9D2ADA57}" type="sibTrans" cxnId="{AD0537AC-5334-4C37-B6E0-6CFEA5E4C40D}">
      <dgm:prSet/>
      <dgm:spPr/>
      <dgm:t>
        <a:bodyPr/>
        <a:lstStyle/>
        <a:p>
          <a:endParaRPr lang="en-US"/>
        </a:p>
      </dgm:t>
    </dgm:pt>
    <dgm:pt modelId="{D02F0262-BBFE-42F7-9F99-72E199936B36}">
      <dgm:prSet/>
      <dgm:spPr/>
      <dgm:t>
        <a:bodyPr/>
        <a:lstStyle/>
        <a:p>
          <a:r>
            <a:rPr lang="en-US" dirty="0"/>
            <a:t>Validate</a:t>
          </a:r>
        </a:p>
      </dgm:t>
    </dgm:pt>
    <dgm:pt modelId="{AB2C93D1-0D37-4A51-83D8-982275BFB5E0}" type="parTrans" cxnId="{A8D94486-BB76-4E12-850E-E0ECBF854031}">
      <dgm:prSet/>
      <dgm:spPr/>
      <dgm:t>
        <a:bodyPr/>
        <a:lstStyle/>
        <a:p>
          <a:endParaRPr lang="en-US"/>
        </a:p>
      </dgm:t>
    </dgm:pt>
    <dgm:pt modelId="{25BF442F-A2B0-4E29-92A1-B9E642A0CC10}" type="sibTrans" cxnId="{A8D94486-BB76-4E12-850E-E0ECBF854031}">
      <dgm:prSet/>
      <dgm:spPr/>
      <dgm:t>
        <a:bodyPr/>
        <a:lstStyle/>
        <a:p>
          <a:endParaRPr lang="en-US"/>
        </a:p>
      </dgm:t>
    </dgm:pt>
    <dgm:pt modelId="{BA7BFC7A-1603-444C-95D8-9FABF9C8DA1F}" type="pres">
      <dgm:prSet presAssocID="{E6014413-FC4D-45CA-AB33-7C13E275C037}" presName="CompostProcess" presStyleCnt="0">
        <dgm:presLayoutVars>
          <dgm:dir/>
          <dgm:resizeHandles val="exact"/>
        </dgm:presLayoutVars>
      </dgm:prSet>
      <dgm:spPr/>
    </dgm:pt>
    <dgm:pt modelId="{E6BCB1AC-47B6-4C5B-91DE-4EE763E9DD57}" type="pres">
      <dgm:prSet presAssocID="{E6014413-FC4D-45CA-AB33-7C13E275C037}" presName="arrow" presStyleLbl="bgShp" presStyleIdx="0" presStyleCnt="1"/>
      <dgm:spPr/>
    </dgm:pt>
    <dgm:pt modelId="{01B26A5E-C702-469B-ADF8-6D87169E02C8}" type="pres">
      <dgm:prSet presAssocID="{E6014413-FC4D-45CA-AB33-7C13E275C037}" presName="linearProcess" presStyleCnt="0"/>
      <dgm:spPr/>
    </dgm:pt>
    <dgm:pt modelId="{39C58542-2F5B-4219-BB29-384104AC5FB0}" type="pres">
      <dgm:prSet presAssocID="{50B23F35-E282-439C-9A9B-AAFA1AE1B44E}" presName="textNode" presStyleLbl="node1" presStyleIdx="0" presStyleCnt="5">
        <dgm:presLayoutVars>
          <dgm:bulletEnabled val="1"/>
        </dgm:presLayoutVars>
      </dgm:prSet>
      <dgm:spPr/>
    </dgm:pt>
    <dgm:pt modelId="{2DED1D47-E590-4AB5-B1D3-510D1D27EA64}" type="pres">
      <dgm:prSet presAssocID="{9D673483-A0DB-44A5-96D9-0F508C3972A9}" presName="sibTrans" presStyleCnt="0"/>
      <dgm:spPr/>
    </dgm:pt>
    <dgm:pt modelId="{432D2B05-5894-4D9A-9347-289BE8A6E778}" type="pres">
      <dgm:prSet presAssocID="{0B82E9A9-C4AB-4413-8233-45663B9338D2}" presName="textNode" presStyleLbl="node1" presStyleIdx="1" presStyleCnt="5">
        <dgm:presLayoutVars>
          <dgm:bulletEnabled val="1"/>
        </dgm:presLayoutVars>
      </dgm:prSet>
      <dgm:spPr/>
    </dgm:pt>
    <dgm:pt modelId="{2009A236-D4AF-4FF4-B270-3AC714078BEE}" type="pres">
      <dgm:prSet presAssocID="{C0E88FCF-F1EF-4E16-B78F-3E705F8D1AD1}" presName="sibTrans" presStyleCnt="0"/>
      <dgm:spPr/>
    </dgm:pt>
    <dgm:pt modelId="{0934AEBD-0786-4A97-BE03-150690CE7829}" type="pres">
      <dgm:prSet presAssocID="{D02F0262-BBFE-42F7-9F99-72E199936B36}" presName="textNode" presStyleLbl="node1" presStyleIdx="2" presStyleCnt="5">
        <dgm:presLayoutVars>
          <dgm:bulletEnabled val="1"/>
        </dgm:presLayoutVars>
      </dgm:prSet>
      <dgm:spPr/>
    </dgm:pt>
    <dgm:pt modelId="{7D0A7112-B2AD-419B-B8F5-5AF696F7F3BA}" type="pres">
      <dgm:prSet presAssocID="{25BF442F-A2B0-4E29-92A1-B9E642A0CC10}" presName="sibTrans" presStyleCnt="0"/>
      <dgm:spPr/>
    </dgm:pt>
    <dgm:pt modelId="{57FE2DA3-30B9-4279-AAB5-F23577E13650}" type="pres">
      <dgm:prSet presAssocID="{B66E2965-683B-45A1-9536-39501327B428}" presName="textNode" presStyleLbl="node1" presStyleIdx="3" presStyleCnt="5">
        <dgm:presLayoutVars>
          <dgm:bulletEnabled val="1"/>
        </dgm:presLayoutVars>
      </dgm:prSet>
      <dgm:spPr/>
    </dgm:pt>
    <dgm:pt modelId="{43B6C9A3-F7C1-4C31-981D-1369B74A7283}" type="pres">
      <dgm:prSet presAssocID="{EB0F37AA-CEF5-4C21-B489-6C4F9D2ADA57}" presName="sibTrans" presStyleCnt="0"/>
      <dgm:spPr/>
    </dgm:pt>
    <dgm:pt modelId="{5EA4D877-8D6E-4998-B2D1-657664D21BA6}" type="pres">
      <dgm:prSet presAssocID="{8DF418AA-4BD0-4E27-B34D-197B4F8C0DFC}" presName="textNode" presStyleLbl="node1" presStyleIdx="4" presStyleCnt="5">
        <dgm:presLayoutVars>
          <dgm:bulletEnabled val="1"/>
        </dgm:presLayoutVars>
      </dgm:prSet>
      <dgm:spPr/>
    </dgm:pt>
  </dgm:ptLst>
  <dgm:cxnLst>
    <dgm:cxn modelId="{D029382A-D992-4BA5-865B-F0EC877DB01C}" srcId="{E6014413-FC4D-45CA-AB33-7C13E275C037}" destId="{50B23F35-E282-439C-9A9B-AAFA1AE1B44E}" srcOrd="0" destOrd="0" parTransId="{72C91889-E101-4C82-9BE7-F59299E9616A}" sibTransId="{9D673483-A0DB-44A5-96D9-0F508C3972A9}"/>
    <dgm:cxn modelId="{7472AE2C-1BDD-4530-BF01-B6B7A10FA57E}" type="presOf" srcId="{50B23F35-E282-439C-9A9B-AAFA1AE1B44E}" destId="{39C58542-2F5B-4219-BB29-384104AC5FB0}" srcOrd="0" destOrd="0" presId="urn:microsoft.com/office/officeart/2005/8/layout/hProcess9"/>
    <dgm:cxn modelId="{E028B441-6096-40F5-A7F6-245F7209A5CE}" srcId="{E6014413-FC4D-45CA-AB33-7C13E275C037}" destId="{0B82E9A9-C4AB-4413-8233-45663B9338D2}" srcOrd="1" destOrd="0" parTransId="{9FCDDDDE-62E2-4CD2-82D3-C92514453D8D}" sibTransId="{C0E88FCF-F1EF-4E16-B78F-3E705F8D1AD1}"/>
    <dgm:cxn modelId="{39A0AF4A-092E-4178-A1E6-C087DB1390E3}" srcId="{E6014413-FC4D-45CA-AB33-7C13E275C037}" destId="{8DF418AA-4BD0-4E27-B34D-197B4F8C0DFC}" srcOrd="4" destOrd="0" parTransId="{53A10A2C-611F-4191-85AE-8F254892241A}" sibTransId="{906745E5-AFE5-4AE7-AF0A-0488832F355F}"/>
    <dgm:cxn modelId="{A8D94486-BB76-4E12-850E-E0ECBF854031}" srcId="{E6014413-FC4D-45CA-AB33-7C13E275C037}" destId="{D02F0262-BBFE-42F7-9F99-72E199936B36}" srcOrd="2" destOrd="0" parTransId="{AB2C93D1-0D37-4A51-83D8-982275BFB5E0}" sibTransId="{25BF442F-A2B0-4E29-92A1-B9E642A0CC10}"/>
    <dgm:cxn modelId="{07354C99-A2E4-4339-A4D0-C85EA2DBF34B}" type="presOf" srcId="{0B82E9A9-C4AB-4413-8233-45663B9338D2}" destId="{432D2B05-5894-4D9A-9347-289BE8A6E778}" srcOrd="0" destOrd="0" presId="urn:microsoft.com/office/officeart/2005/8/layout/hProcess9"/>
    <dgm:cxn modelId="{AD0537AC-5334-4C37-B6E0-6CFEA5E4C40D}" srcId="{E6014413-FC4D-45CA-AB33-7C13E275C037}" destId="{B66E2965-683B-45A1-9536-39501327B428}" srcOrd="3" destOrd="0" parTransId="{C135C212-89D6-4948-81BA-47E42D2C033A}" sibTransId="{EB0F37AA-CEF5-4C21-B489-6C4F9D2ADA57}"/>
    <dgm:cxn modelId="{EA827FAE-9086-45B7-8A6D-0D2709F85565}" type="presOf" srcId="{8DF418AA-4BD0-4E27-B34D-197B4F8C0DFC}" destId="{5EA4D877-8D6E-4998-B2D1-657664D21BA6}" srcOrd="0" destOrd="0" presId="urn:microsoft.com/office/officeart/2005/8/layout/hProcess9"/>
    <dgm:cxn modelId="{D0FCA4B8-51F3-4400-83BB-C838327E6EDD}" type="presOf" srcId="{D02F0262-BBFE-42F7-9F99-72E199936B36}" destId="{0934AEBD-0786-4A97-BE03-150690CE7829}" srcOrd="0" destOrd="0" presId="urn:microsoft.com/office/officeart/2005/8/layout/hProcess9"/>
    <dgm:cxn modelId="{9B085FDA-EC98-4D01-BE78-0A780FD7022C}" type="presOf" srcId="{E6014413-FC4D-45CA-AB33-7C13E275C037}" destId="{BA7BFC7A-1603-444C-95D8-9FABF9C8DA1F}" srcOrd="0" destOrd="0" presId="urn:microsoft.com/office/officeart/2005/8/layout/hProcess9"/>
    <dgm:cxn modelId="{E5607FED-31FF-496B-9FAB-7377B31D58C4}" type="presOf" srcId="{B66E2965-683B-45A1-9536-39501327B428}" destId="{57FE2DA3-30B9-4279-AAB5-F23577E13650}" srcOrd="0" destOrd="0" presId="urn:microsoft.com/office/officeart/2005/8/layout/hProcess9"/>
    <dgm:cxn modelId="{60B11B96-E750-4292-9E3B-3656B725A04F}" type="presParOf" srcId="{BA7BFC7A-1603-444C-95D8-9FABF9C8DA1F}" destId="{E6BCB1AC-47B6-4C5B-91DE-4EE763E9DD57}" srcOrd="0" destOrd="0" presId="urn:microsoft.com/office/officeart/2005/8/layout/hProcess9"/>
    <dgm:cxn modelId="{0FC4C135-3159-455A-A89D-0DEFE65E4C3F}" type="presParOf" srcId="{BA7BFC7A-1603-444C-95D8-9FABF9C8DA1F}" destId="{01B26A5E-C702-469B-ADF8-6D87169E02C8}" srcOrd="1" destOrd="0" presId="urn:microsoft.com/office/officeart/2005/8/layout/hProcess9"/>
    <dgm:cxn modelId="{E3A47D5A-2B65-48FB-8E08-2AE2350D5700}" type="presParOf" srcId="{01B26A5E-C702-469B-ADF8-6D87169E02C8}" destId="{39C58542-2F5B-4219-BB29-384104AC5FB0}" srcOrd="0" destOrd="0" presId="urn:microsoft.com/office/officeart/2005/8/layout/hProcess9"/>
    <dgm:cxn modelId="{B59569A6-34DE-4F33-BF1F-03BE5EA666B6}" type="presParOf" srcId="{01B26A5E-C702-469B-ADF8-6D87169E02C8}" destId="{2DED1D47-E590-4AB5-B1D3-510D1D27EA64}" srcOrd="1" destOrd="0" presId="urn:microsoft.com/office/officeart/2005/8/layout/hProcess9"/>
    <dgm:cxn modelId="{C77C335C-C3B7-4FAE-B36F-891D766041B7}" type="presParOf" srcId="{01B26A5E-C702-469B-ADF8-6D87169E02C8}" destId="{432D2B05-5894-4D9A-9347-289BE8A6E778}" srcOrd="2" destOrd="0" presId="urn:microsoft.com/office/officeart/2005/8/layout/hProcess9"/>
    <dgm:cxn modelId="{F9908035-7263-46BF-A07A-E2AAD5F8C112}" type="presParOf" srcId="{01B26A5E-C702-469B-ADF8-6D87169E02C8}" destId="{2009A236-D4AF-4FF4-B270-3AC714078BEE}" srcOrd="3" destOrd="0" presId="urn:microsoft.com/office/officeart/2005/8/layout/hProcess9"/>
    <dgm:cxn modelId="{FAE75EB3-F4FF-4A44-B18D-C1A1A74DAB9E}" type="presParOf" srcId="{01B26A5E-C702-469B-ADF8-6D87169E02C8}" destId="{0934AEBD-0786-4A97-BE03-150690CE7829}" srcOrd="4" destOrd="0" presId="urn:microsoft.com/office/officeart/2005/8/layout/hProcess9"/>
    <dgm:cxn modelId="{DB247254-A37D-4388-8D77-C9CB4E163F9C}" type="presParOf" srcId="{01B26A5E-C702-469B-ADF8-6D87169E02C8}" destId="{7D0A7112-B2AD-419B-B8F5-5AF696F7F3BA}" srcOrd="5" destOrd="0" presId="urn:microsoft.com/office/officeart/2005/8/layout/hProcess9"/>
    <dgm:cxn modelId="{D42B31EF-0772-4C05-BEA7-A6ADA0B55928}" type="presParOf" srcId="{01B26A5E-C702-469B-ADF8-6D87169E02C8}" destId="{57FE2DA3-30B9-4279-AAB5-F23577E13650}" srcOrd="6" destOrd="0" presId="urn:microsoft.com/office/officeart/2005/8/layout/hProcess9"/>
    <dgm:cxn modelId="{341D3CB1-DEFB-4A84-B8A6-C29C00E7BE0F}" type="presParOf" srcId="{01B26A5E-C702-469B-ADF8-6D87169E02C8}" destId="{43B6C9A3-F7C1-4C31-981D-1369B74A7283}" srcOrd="7" destOrd="0" presId="urn:microsoft.com/office/officeart/2005/8/layout/hProcess9"/>
    <dgm:cxn modelId="{F5B599F0-CE97-4835-9E15-24E578533A09}" type="presParOf" srcId="{01B26A5E-C702-469B-ADF8-6D87169E02C8}" destId="{5EA4D877-8D6E-4998-B2D1-657664D21BA6}"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CB1AC-47B6-4C5B-91DE-4EE763E9DD57}">
      <dsp:nvSpPr>
        <dsp:cNvPr id="0" name=""/>
        <dsp:cNvSpPr/>
      </dsp:nvSpPr>
      <dsp:spPr>
        <a:xfrm>
          <a:off x="1390997" y="0"/>
          <a:ext cx="15764636" cy="9025114"/>
        </a:xfrm>
        <a:prstGeom prst="rightArrow">
          <a:avLst/>
        </a:prstGeom>
        <a:solidFill>
          <a:schemeClr val="accent2">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39C58542-2F5B-4219-BB29-384104AC5FB0}">
      <dsp:nvSpPr>
        <dsp:cNvPr id="0" name=""/>
        <dsp:cNvSpPr/>
      </dsp:nvSpPr>
      <dsp:spPr>
        <a:xfrm>
          <a:off x="5433" y="2707534"/>
          <a:ext cx="3271017" cy="3610045"/>
        </a:xfrm>
        <a:prstGeom prst="round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Data Prep</a:t>
          </a:r>
        </a:p>
      </dsp:txBody>
      <dsp:txXfrm>
        <a:off x="165111" y="2867212"/>
        <a:ext cx="2951661" cy="3290689"/>
      </dsp:txXfrm>
    </dsp:sp>
    <dsp:sp modelId="{432D2B05-5894-4D9A-9347-289BE8A6E778}">
      <dsp:nvSpPr>
        <dsp:cNvPr id="0" name=""/>
        <dsp:cNvSpPr/>
      </dsp:nvSpPr>
      <dsp:spPr>
        <a:xfrm>
          <a:off x="3821620" y="2707534"/>
          <a:ext cx="3271017" cy="3610045"/>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Train</a:t>
          </a:r>
        </a:p>
      </dsp:txBody>
      <dsp:txXfrm>
        <a:off x="3981298" y="2867212"/>
        <a:ext cx="2951661" cy="3290689"/>
      </dsp:txXfrm>
    </dsp:sp>
    <dsp:sp modelId="{0934AEBD-0786-4A97-BE03-150690CE7829}">
      <dsp:nvSpPr>
        <dsp:cNvPr id="0" name=""/>
        <dsp:cNvSpPr/>
      </dsp:nvSpPr>
      <dsp:spPr>
        <a:xfrm>
          <a:off x="7637806" y="2707534"/>
          <a:ext cx="3271017" cy="3610045"/>
        </a:xfrm>
        <a:prstGeom prst="round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Validate</a:t>
          </a:r>
        </a:p>
      </dsp:txBody>
      <dsp:txXfrm>
        <a:off x="7797484" y="2867212"/>
        <a:ext cx="2951661" cy="3290689"/>
      </dsp:txXfrm>
    </dsp:sp>
    <dsp:sp modelId="{57FE2DA3-30B9-4279-AAB5-F23577E13650}">
      <dsp:nvSpPr>
        <dsp:cNvPr id="0" name=""/>
        <dsp:cNvSpPr/>
      </dsp:nvSpPr>
      <dsp:spPr>
        <a:xfrm>
          <a:off x="11453993" y="2707534"/>
          <a:ext cx="3271017" cy="3610045"/>
        </a:xfrm>
        <a:prstGeom prst="roundRect">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Tune</a:t>
          </a:r>
        </a:p>
      </dsp:txBody>
      <dsp:txXfrm>
        <a:off x="11613671" y="2867212"/>
        <a:ext cx="2951661" cy="3290689"/>
      </dsp:txXfrm>
    </dsp:sp>
    <dsp:sp modelId="{5EA4D877-8D6E-4998-B2D1-657664D21BA6}">
      <dsp:nvSpPr>
        <dsp:cNvPr id="0" name=""/>
        <dsp:cNvSpPr/>
      </dsp:nvSpPr>
      <dsp:spPr>
        <a:xfrm>
          <a:off x="15270180" y="2707534"/>
          <a:ext cx="3271017" cy="3610045"/>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Deploy</a:t>
          </a:r>
        </a:p>
      </dsp:txBody>
      <dsp:txXfrm>
        <a:off x="15429858" y="2867212"/>
        <a:ext cx="2951661" cy="32906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17.09.2025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9/17/2025</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cord.com/glossary/feature-extraction-definition/" TargetMode="External"/><Relationship Id="rId2" Type="http://schemas.openxmlformats.org/officeDocument/2006/relationships/hyperlink" Target="https://encord.com/glossary/bias-in-computer-vision-definition/" TargetMode="External"/><Relationship Id="rId1" Type="http://schemas.openxmlformats.org/officeDocument/2006/relationships/slideLayout" Target="../slideLayouts/slideLayout7.xml"/><Relationship Id="rId4" Type="http://schemas.openxmlformats.org/officeDocument/2006/relationships/hyperlink" Target="https://encord.com/glossary/training-data-defini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chatgpt.com/g/g-68672d46a12481918a69a6cfd9a544ae-remote-sensing-pr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10469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en-US" sz="3200" spc="-10" dirty="0">
                <a:solidFill>
                  <a:srgbClr val="FFFFFF"/>
                </a:solidFill>
                <a:cs typeface="Source Sans Pro Light"/>
              </a:rPr>
              <a:t>120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5" name="object 5"/>
          <p:cNvSpPr txBox="1"/>
          <p:nvPr/>
        </p:nvSpPr>
        <p:spPr>
          <a:xfrm>
            <a:off x="5006341" y="241300"/>
            <a:ext cx="5600198" cy="580928"/>
          </a:xfrm>
          <a:prstGeom prst="rect">
            <a:avLst/>
          </a:prstGeom>
          <a:noFill/>
        </p:spPr>
        <p:txBody>
          <a:bodyPr vert="horz" wrap="square" lIns="0" tIns="87630" rIns="0" bIns="0" rtlCol="0">
            <a:spAutoFit/>
          </a:bodyPr>
          <a:lstStyle/>
          <a:p>
            <a:pPr marL="495300">
              <a:spcBef>
                <a:spcPts val="690"/>
              </a:spcBef>
            </a:pPr>
            <a:r>
              <a:rPr lang="en-US" altLang="ko-KR" sz="3200" spc="-10" dirty="0" err="1">
                <a:solidFill>
                  <a:srgbClr val="FFFFFF"/>
                </a:solidFill>
                <a:cs typeface="Source Sans Pro Light"/>
              </a:rPr>
              <a:t>Chungnam</a:t>
            </a:r>
            <a:r>
              <a:rPr lang="en-US" altLang="ko-KR" sz="3200" spc="-10" dirty="0">
                <a:solidFill>
                  <a:srgbClr val="FFFFFF"/>
                </a:solidFill>
                <a:cs typeface="Source Sans Pro Light"/>
              </a:rPr>
              <a:t> </a:t>
            </a:r>
            <a:r>
              <a:rPr lang="en-US" sz="3200" spc="-10" dirty="0">
                <a:solidFill>
                  <a:srgbClr val="FFFFFF"/>
                </a:solidFill>
                <a:cs typeface="Source Sans Pro Light"/>
              </a:rPr>
              <a:t>University</a:t>
            </a:r>
            <a:endParaRPr sz="3200" dirty="0">
              <a:cs typeface="Source Sans Pro Light"/>
            </a:endParaRPr>
          </a:p>
        </p:txBody>
      </p:sp>
      <p:sp>
        <p:nvSpPr>
          <p:cNvPr id="6" name="object 6"/>
          <p:cNvSpPr txBox="1"/>
          <p:nvPr/>
        </p:nvSpPr>
        <p:spPr>
          <a:xfrm>
            <a:off x="10297967"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cs typeface="Source Sans Pro Light"/>
              </a:rPr>
              <a:t>Graduate class</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solidFill>
                  <a:srgbClr val="FFFFFF"/>
                </a:solidFill>
                <a:cs typeface="Source Sans Pro Light"/>
              </a:rPr>
              <a:t>Remote Sensing</a:t>
            </a:r>
            <a:endParaRPr sz="3200" dirty="0">
              <a:cs typeface="Source Sans Pro Light"/>
            </a:endParaRPr>
          </a:p>
        </p:txBody>
      </p:sp>
      <p:sp>
        <p:nvSpPr>
          <p:cNvPr id="18" name="object 18"/>
          <p:cNvSpPr txBox="1"/>
          <p:nvPr/>
        </p:nvSpPr>
        <p:spPr>
          <a:xfrm>
            <a:off x="-400844" y="2710910"/>
            <a:ext cx="11405501" cy="112082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Collecting domain data</a:t>
            </a:r>
            <a:endParaRPr lang="cs-CZ" sz="7200" dirty="0">
              <a:cs typeface="Source Sans Pro"/>
            </a:endParaRPr>
          </a:p>
        </p:txBody>
      </p:sp>
      <p:sp>
        <p:nvSpPr>
          <p:cNvPr id="19" name="object 19"/>
          <p:cNvSpPr/>
          <p:nvPr/>
        </p:nvSpPr>
        <p:spPr>
          <a:xfrm flipV="1">
            <a:off x="980418" y="4553071"/>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2238736" y="4934819"/>
            <a:ext cx="7888372" cy="505267"/>
          </a:xfrm>
          <a:prstGeom prst="rect">
            <a:avLst/>
          </a:prstGeom>
        </p:spPr>
        <p:txBody>
          <a:bodyPr vert="horz" wrap="square" lIns="0" tIns="12700" rIns="0" bIns="0" rtlCol="0">
            <a:spAutoFit/>
          </a:bodyPr>
          <a:lstStyle/>
          <a:p>
            <a:pPr marL="146050" marR="5080" indent="-133985" algn="ctr">
              <a:lnSpc>
                <a:spcPct val="100000"/>
              </a:lnSpc>
              <a:spcBef>
                <a:spcPts val="100"/>
              </a:spcBef>
            </a:pPr>
            <a:r>
              <a:rPr lang="en-US" sz="3200" dirty="0">
                <a:solidFill>
                  <a:schemeClr val="accent6"/>
                </a:solidFill>
                <a:cs typeface="Source Sans Pro Light"/>
              </a:rPr>
              <a:t>September </a:t>
            </a:r>
            <a:r>
              <a:rPr lang="en-US" altLang="ko-KR" sz="3200" dirty="0">
                <a:solidFill>
                  <a:schemeClr val="accent6"/>
                </a:solidFill>
                <a:cs typeface="Source Sans Pro Light"/>
              </a:rPr>
              <a:t>17</a:t>
            </a:r>
            <a:r>
              <a:rPr lang="en-US" altLang="ko-KR" sz="3200" baseline="30000" dirty="0">
                <a:solidFill>
                  <a:schemeClr val="accent6"/>
                </a:solidFill>
                <a:cs typeface="Source Sans Pro Light"/>
              </a:rPr>
              <a:t>th</a:t>
            </a:r>
            <a:r>
              <a:rPr lang="en-US" altLang="ko-KR" sz="3200" dirty="0">
                <a:solidFill>
                  <a:schemeClr val="accent6"/>
                </a:solidFill>
                <a:cs typeface="Source Sans Pro Light"/>
              </a:rPr>
              <a:t> </a:t>
            </a:r>
            <a:r>
              <a:rPr lang="en-US" sz="3200" dirty="0">
                <a:solidFill>
                  <a:schemeClr val="accent6"/>
                </a:solidFill>
                <a:cs typeface="Source Sans Pro Light"/>
              </a:rPr>
              <a:t>2025</a:t>
            </a:r>
          </a:p>
        </p:txBody>
      </p:sp>
      <p:sp>
        <p:nvSpPr>
          <p:cNvPr id="9" name="Rectangle 8">
            <a:extLst>
              <a:ext uri="{FF2B5EF4-FFF2-40B4-BE49-F238E27FC236}">
                <a16:creationId xmlns:a16="http://schemas.microsoft.com/office/drawing/2014/main" id="{3F5D0382-E34B-DC4C-DEF7-1ABE1ADF6B41}"/>
              </a:ext>
            </a:extLst>
          </p:cNvPr>
          <p:cNvSpPr/>
          <p:nvPr/>
        </p:nvSpPr>
        <p:spPr>
          <a:xfrm>
            <a:off x="-96044" y="6426181"/>
            <a:ext cx="8322023" cy="584775"/>
          </a:xfrm>
          <a:prstGeom prst="rect">
            <a:avLst/>
          </a:prstGeom>
          <a:noFill/>
        </p:spPr>
        <p:txBody>
          <a:bodyPr wrap="none" lIns="91440" tIns="45720" rIns="91440" bIns="45720">
            <a:spAutoFit/>
          </a:bodyPr>
          <a:lstStyle/>
          <a:p>
            <a:pPr algn="ctr"/>
            <a:r>
              <a:rPr lang="en-US" altLang="ko-KR"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 the end of this lecture you should be able to:</a:t>
            </a:r>
            <a:endPar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2" name="Rectangle 2">
            <a:extLst>
              <a:ext uri="{FF2B5EF4-FFF2-40B4-BE49-F238E27FC236}">
                <a16:creationId xmlns:a16="http://schemas.microsoft.com/office/drawing/2014/main" id="{9D2EB734-0A22-6670-7853-EBB5AFF688E0}"/>
              </a:ext>
            </a:extLst>
          </p:cNvPr>
          <p:cNvSpPr>
            <a:spLocks noChangeArrowheads="1"/>
          </p:cNvSpPr>
          <p:nvPr/>
        </p:nvSpPr>
        <p:spPr bwMode="auto">
          <a:xfrm>
            <a:off x="0" y="7282530"/>
            <a:ext cx="1163875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rPr>
              <a:t>Understand</a:t>
            </a:r>
            <a:r>
              <a:rPr kumimoji="0" lang="en-US" altLang="en-US" sz="2500" b="0" i="0" u="none" strike="noStrike" cap="none" normalizeH="0" baseline="0" dirty="0">
                <a:ln>
                  <a:noFill/>
                </a:ln>
                <a:solidFill>
                  <a:schemeClr val="tx1"/>
                </a:solidFill>
                <a:effectLst/>
              </a:rPr>
              <a:t> what makes a high‑quality training document and why it matters.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rPr>
              <a:t>Identify</a:t>
            </a:r>
            <a:r>
              <a:rPr kumimoji="0" lang="en-US" altLang="en-US" sz="2500" b="0" i="0" u="none" strike="noStrike" cap="none" normalizeH="0" baseline="0" dirty="0">
                <a:ln>
                  <a:noFill/>
                </a:ln>
                <a:solidFill>
                  <a:schemeClr val="tx1"/>
                </a:solidFill>
                <a:effectLst/>
              </a:rPr>
              <a:t> different file types usable for AI training (with pros/cons and examples).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rPr>
              <a:t>Spot and fix</a:t>
            </a:r>
            <a:r>
              <a:rPr kumimoji="0" lang="en-US" altLang="en-US" sz="2500" b="0" i="0" u="none" strike="noStrike" cap="none" normalizeH="0" baseline="0" dirty="0">
                <a:ln>
                  <a:noFill/>
                </a:ln>
                <a:solidFill>
                  <a:schemeClr val="tx1"/>
                </a:solidFill>
                <a:effectLst/>
              </a:rPr>
              <a:t> common data problems (duplicates, noise, irrelevant material).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rPr>
              <a:t>Prepare files</a:t>
            </a:r>
            <a:r>
              <a:rPr kumimoji="0" lang="en-US" altLang="en-US" sz="2500" b="0" i="0" u="none" strike="noStrike" cap="none" normalizeH="0" baseline="0" dirty="0">
                <a:ln>
                  <a:noFill/>
                </a:ln>
                <a:solidFill>
                  <a:schemeClr val="tx1"/>
                </a:solidFill>
                <a:effectLst/>
              </a:rPr>
              <a:t> for RAG (Retrieval-Augmented Generation): chunking, formatting, cleaning.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rPr>
              <a:t>Evaluate</a:t>
            </a:r>
            <a:r>
              <a:rPr kumimoji="0" lang="en-US" altLang="en-US" sz="2500" b="0" i="0" u="none" strike="noStrike" cap="none" normalizeH="0" baseline="0" dirty="0">
                <a:ln>
                  <a:noFill/>
                </a:ln>
                <a:solidFill>
                  <a:schemeClr val="tx1"/>
                </a:solidFill>
                <a:effectLst/>
              </a:rPr>
              <a:t> your AI assistant’s retrieval by asking domain‑specific questions.</a:t>
            </a:r>
          </a:p>
        </p:txBody>
      </p:sp>
      <p:pic>
        <p:nvPicPr>
          <p:cNvPr id="3074" name="Picture 2" descr="Generated image">
            <a:extLst>
              <a:ext uri="{FF2B5EF4-FFF2-40B4-BE49-F238E27FC236}">
                <a16:creationId xmlns:a16="http://schemas.microsoft.com/office/drawing/2014/main" id="{2F010EF7-7659-5D0A-B191-E31AFEBA386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61" b="92448" l="7031" r="96680">
                        <a14:foregroundMark x1="55566" y1="12565" x2="41309" y2="10156"/>
                        <a14:foregroundMark x1="90430" y1="64453" x2="91406" y2="72852"/>
                        <a14:foregroundMark x1="94043" y1="71224" x2="96680" y2="76563"/>
                        <a14:foregroundMark x1="48633" y1="92513" x2="39844" y2="91406"/>
                        <a14:foregroundMark x1="13770" y1="83333" x2="7031" y2="84310"/>
                      </a14:backgroundRemoval>
                    </a14:imgEffect>
                  </a14:imgLayer>
                </a14:imgProps>
              </a:ext>
              <a:ext uri="{28A0092B-C50C-407E-A947-70E740481C1C}">
                <a14:useLocalDpi xmlns:a14="http://schemas.microsoft.com/office/drawing/2010/main" val="0"/>
              </a:ext>
            </a:extLst>
          </a:blip>
          <a:srcRect/>
          <a:stretch>
            <a:fillRect/>
          </a:stretch>
        </p:blipFill>
        <p:spPr bwMode="auto">
          <a:xfrm>
            <a:off x="11869947" y="793141"/>
            <a:ext cx="6761957" cy="10142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611EB-AF27-5D1E-6B48-7199C00DFB9A}"/>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261F0A89-C24A-2FAB-E927-A3F88E60FD99}"/>
              </a:ext>
            </a:extLst>
          </p:cNvPr>
          <p:cNvGrpSpPr/>
          <p:nvPr/>
        </p:nvGrpSpPr>
        <p:grpSpPr>
          <a:xfrm>
            <a:off x="-1" y="546100"/>
            <a:ext cx="9047957" cy="828000"/>
            <a:chOff x="-1" y="546100"/>
            <a:chExt cx="3942557" cy="828000"/>
          </a:xfrm>
          <a:solidFill>
            <a:srgbClr val="FFC000"/>
          </a:solidFill>
        </p:grpSpPr>
        <p:sp>
          <p:nvSpPr>
            <p:cNvPr id="15" name="object 25">
              <a:extLst>
                <a:ext uri="{FF2B5EF4-FFF2-40B4-BE49-F238E27FC236}">
                  <a16:creationId xmlns:a16="http://schemas.microsoft.com/office/drawing/2014/main" id="{B4DA8706-924A-B6F3-0131-F3F95D1C8537}"/>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7A0B9C35-F3A4-81EB-E613-16D91FD40B3A}"/>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B9CC993D-0A36-E750-B45B-CE4367621ECB}"/>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Five Steps to Create a New AI Model</a:t>
            </a:r>
            <a:endParaRPr lang="cs-CZ" sz="3600" b="1" dirty="0">
              <a:cs typeface="Source Sans Pro Light"/>
            </a:endParaRPr>
          </a:p>
        </p:txBody>
      </p:sp>
      <p:graphicFrame>
        <p:nvGraphicFramePr>
          <p:cNvPr id="2" name="Diagram 1">
            <a:extLst>
              <a:ext uri="{FF2B5EF4-FFF2-40B4-BE49-F238E27FC236}">
                <a16:creationId xmlns:a16="http://schemas.microsoft.com/office/drawing/2014/main" id="{0B29E139-75E0-C1EA-2717-A6381B5B7CDF}"/>
              </a:ext>
            </a:extLst>
          </p:cNvPr>
          <p:cNvGraphicFramePr/>
          <p:nvPr>
            <p:extLst>
              <p:ext uri="{D42A27DB-BD31-4B8C-83A1-F6EECF244321}">
                <p14:modId xmlns:p14="http://schemas.microsoft.com/office/powerpoint/2010/main" val="1477619039"/>
              </p:ext>
            </p:extLst>
          </p:nvPr>
        </p:nvGraphicFramePr>
        <p:xfrm>
          <a:off x="0" y="1122186"/>
          <a:ext cx="18546631" cy="9025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69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EB0D5-914F-8543-F9C4-C04AD2BF15B4}"/>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C3F24D47-A451-1EB4-DEC9-2F66D6790511}"/>
              </a:ext>
            </a:extLst>
          </p:cNvPr>
          <p:cNvGrpSpPr/>
          <p:nvPr/>
        </p:nvGrpSpPr>
        <p:grpSpPr>
          <a:xfrm>
            <a:off x="-1" y="546100"/>
            <a:ext cx="9047957" cy="828000"/>
            <a:chOff x="-1" y="546100"/>
            <a:chExt cx="3942557" cy="828000"/>
          </a:xfrm>
        </p:grpSpPr>
        <p:sp>
          <p:nvSpPr>
            <p:cNvPr id="15" name="object 25">
              <a:extLst>
                <a:ext uri="{FF2B5EF4-FFF2-40B4-BE49-F238E27FC236}">
                  <a16:creationId xmlns:a16="http://schemas.microsoft.com/office/drawing/2014/main" id="{E9DA1ED1-AB6B-D185-7DB1-3B2221F9D8A5}"/>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sp>
          <p:nvSpPr>
            <p:cNvPr id="17" name="object 25">
              <a:extLst>
                <a:ext uri="{FF2B5EF4-FFF2-40B4-BE49-F238E27FC236}">
                  <a16:creationId xmlns:a16="http://schemas.microsoft.com/office/drawing/2014/main" id="{05F11B4D-7285-33D8-37D8-7ABF5BA5FD60}"/>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CDB9CF82-203C-0FFD-9D54-EEA7E6B94C8E}"/>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Why Data Quality Matters?</a:t>
            </a:r>
            <a:endParaRPr lang="cs-CZ" sz="3600" b="1" dirty="0">
              <a:cs typeface="Source Sans Pro Light"/>
            </a:endParaRPr>
          </a:p>
        </p:txBody>
      </p:sp>
      <p:sp>
        <p:nvSpPr>
          <p:cNvPr id="3" name="Rectangle 1">
            <a:extLst>
              <a:ext uri="{FF2B5EF4-FFF2-40B4-BE49-F238E27FC236}">
                <a16:creationId xmlns:a16="http://schemas.microsoft.com/office/drawing/2014/main" id="{53D32ADB-67F7-025A-490B-5385C627C537}"/>
              </a:ext>
            </a:extLst>
          </p:cNvPr>
          <p:cNvSpPr>
            <a:spLocks noChangeArrowheads="1"/>
          </p:cNvSpPr>
          <p:nvPr/>
        </p:nvSpPr>
        <p:spPr bwMode="auto">
          <a:xfrm>
            <a:off x="-14929" y="1552791"/>
            <a:ext cx="1901031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effectLst/>
                <a:latin typeface="Arial" panose="020B0604020202020204" pitchFamily="34" charset="0"/>
              </a:rPr>
              <a:t>Your AI assistant is only as good as the documents you provide. </a:t>
            </a:r>
            <a:r>
              <a:rPr kumimoji="0" lang="en-US" altLang="en-US" sz="3200" b="1" i="0" u="none" strike="noStrike" cap="none" normalizeH="0" baseline="0" dirty="0">
                <a:ln>
                  <a:noFill/>
                </a:ln>
                <a:effectLst/>
                <a:latin typeface="Arial" panose="020B0604020202020204" pitchFamily="34" charset="0"/>
              </a:rPr>
              <a:t>Garbage in → garbage out</a:t>
            </a:r>
            <a:r>
              <a:rPr kumimoji="0" lang="en-US" altLang="en-US" sz="3200" b="0" i="0" u="none" strike="noStrike" cap="none" normalizeH="0" baseline="0" dirty="0">
                <a:ln>
                  <a:noFill/>
                </a:ln>
                <a:effectLst/>
                <a:latin typeface="Arial" panose="020B0604020202020204" pitchFamily="34" charset="0"/>
              </a:rPr>
              <a: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effectLst/>
                <a:latin typeface="Arial" panose="020B0604020202020204" pitchFamily="34" charset="0"/>
              </a:rPr>
              <a:t>RAG depends on retrieving </a:t>
            </a:r>
            <a:r>
              <a:rPr kumimoji="0" lang="en-US" altLang="en-US" sz="3200" b="0" i="1" u="none" strike="noStrike" cap="none" normalizeH="0" baseline="0" dirty="0">
                <a:ln>
                  <a:noFill/>
                </a:ln>
                <a:effectLst/>
                <a:latin typeface="Arial" panose="020B0604020202020204" pitchFamily="34" charset="0"/>
              </a:rPr>
              <a:t>relevant and clear passages</a:t>
            </a:r>
            <a:r>
              <a:rPr kumimoji="0" lang="en-US" altLang="en-US" sz="3200" b="0" i="0" u="none" strike="noStrike" cap="none" normalizeH="0" baseline="0" dirty="0">
                <a:ln>
                  <a:noFill/>
                </a:ln>
                <a:effectLst/>
                <a:latin typeface="Arial" panose="020B0604020202020204" pitchFamily="34" charset="0"/>
              </a:rPr>
              <a:t>. If your files are incomplete or noisy, answers will be poor.</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effectLst/>
                <a:latin typeface="Arial" panose="020B0604020202020204" pitchFamily="34" charset="0"/>
              </a:rPr>
              <a:t>Think of your dataset as a </a:t>
            </a:r>
            <a:r>
              <a:rPr kumimoji="0" lang="en-US" altLang="en-US" sz="3200" b="1" i="0" u="none" strike="noStrike" cap="none" normalizeH="0" baseline="0" dirty="0">
                <a:ln>
                  <a:noFill/>
                </a:ln>
                <a:effectLst/>
                <a:latin typeface="Arial" panose="020B0604020202020204" pitchFamily="34" charset="0"/>
              </a:rPr>
              <a:t>knowledge library</a:t>
            </a:r>
            <a:r>
              <a:rPr kumimoji="0" lang="en-US" altLang="en-US" sz="3200" b="0" i="0" u="none" strike="noStrike" cap="none" normalizeH="0" baseline="0" dirty="0">
                <a:ln>
                  <a:noFill/>
                </a:ln>
                <a:effectLst/>
                <a:latin typeface="Arial" panose="020B0604020202020204" pitchFamily="34" charset="0"/>
              </a:rPr>
              <a:t>. If the library is full of duplicated, irrelevant, or blurry books, no student (AI) can learn effectively.</a:t>
            </a:r>
          </a:p>
          <a:p>
            <a:pPr marL="457200" lvl="0" indent="-457200" algn="just" defTabSz="914400" eaLnBrk="0" fontAlgn="base" hangingPunct="0">
              <a:spcBef>
                <a:spcPct val="0"/>
              </a:spcBef>
              <a:spcAft>
                <a:spcPct val="0"/>
              </a:spcAft>
              <a:buFont typeface="Arial" panose="020B0604020202020204" pitchFamily="34" charset="0"/>
              <a:buChar char="•"/>
            </a:pPr>
            <a:r>
              <a:rPr lang="en-US" sz="3200" dirty="0"/>
              <a:t>Similarly, </a:t>
            </a:r>
            <a:r>
              <a:rPr lang="en-US" sz="3200" dirty="0" err="1"/>
              <a:t>LoRA</a:t>
            </a:r>
            <a:r>
              <a:rPr lang="en-US" sz="3200" dirty="0"/>
              <a:t> training next week will depend on </a:t>
            </a:r>
            <a:r>
              <a:rPr lang="en-US" sz="3200" b="1" dirty="0"/>
              <a:t>clean, well-formatted text data</a:t>
            </a:r>
            <a:r>
              <a:rPr lang="en-US" sz="3200" dirty="0"/>
              <a:t>. Poor formatting or irrelevant data can harm model fine-tuning. </a:t>
            </a:r>
            <a:endParaRPr kumimoji="0" lang="en-US" altLang="en-US" sz="3200" b="0" i="0" u="none" strike="noStrike" cap="none" normalizeH="0" baseline="0" dirty="0">
              <a:ln>
                <a:noFill/>
              </a:ln>
              <a:effectLst/>
              <a:latin typeface="Arial" panose="020B0604020202020204" pitchFamily="34" charset="0"/>
            </a:endParaRPr>
          </a:p>
        </p:txBody>
      </p:sp>
      <p:pic>
        <p:nvPicPr>
          <p:cNvPr id="4" name="Picture 3" descr="Understanding the Basics of AI Model Training">
            <a:extLst>
              <a:ext uri="{FF2B5EF4-FFF2-40B4-BE49-F238E27FC236}">
                <a16:creationId xmlns:a16="http://schemas.microsoft.com/office/drawing/2014/main" id="{C668D4CE-EAC8-DFE5-28AA-75EFC34FF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68" t="3681" r="10668" b="4426"/>
          <a:stretch>
            <a:fillRect/>
          </a:stretch>
        </p:blipFill>
        <p:spPr bwMode="auto">
          <a:xfrm>
            <a:off x="4475956" y="5136332"/>
            <a:ext cx="8450435" cy="5557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4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F0B09-A0B2-B508-9515-0BFCA7E1FEC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FDF75835-49E4-5CF4-E34F-C2529F6EA224}"/>
              </a:ext>
            </a:extLst>
          </p:cNvPr>
          <p:cNvGrpSpPr/>
          <p:nvPr/>
        </p:nvGrpSpPr>
        <p:grpSpPr>
          <a:xfrm>
            <a:off x="-1" y="546100"/>
            <a:ext cx="9047957" cy="828000"/>
            <a:chOff x="-1" y="546100"/>
            <a:chExt cx="3942557" cy="828000"/>
          </a:xfrm>
        </p:grpSpPr>
        <p:sp>
          <p:nvSpPr>
            <p:cNvPr id="15" name="object 25">
              <a:extLst>
                <a:ext uri="{FF2B5EF4-FFF2-40B4-BE49-F238E27FC236}">
                  <a16:creationId xmlns:a16="http://schemas.microsoft.com/office/drawing/2014/main" id="{C00089D5-177C-767F-5B6E-E1A20609893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sp>
          <p:nvSpPr>
            <p:cNvPr id="17" name="object 25">
              <a:extLst>
                <a:ext uri="{FF2B5EF4-FFF2-40B4-BE49-F238E27FC236}">
                  <a16:creationId xmlns:a16="http://schemas.microsoft.com/office/drawing/2014/main" id="{CD09CB66-3BA0-CA69-CD8D-E35E937A8CF0}"/>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2BB35C1F-B6AE-20A9-CFEB-6787D755FAF0}"/>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Why Data Quality Matters?</a:t>
            </a:r>
            <a:endParaRPr lang="cs-CZ" sz="3600" b="1" dirty="0">
              <a:cs typeface="Source Sans Pro Light"/>
            </a:endParaRPr>
          </a:p>
        </p:txBody>
      </p:sp>
      <p:sp>
        <p:nvSpPr>
          <p:cNvPr id="5" name="TextBox 4">
            <a:extLst>
              <a:ext uri="{FF2B5EF4-FFF2-40B4-BE49-F238E27FC236}">
                <a16:creationId xmlns:a16="http://schemas.microsoft.com/office/drawing/2014/main" id="{93B01372-3C74-C0E9-ADC4-6EEA2AB93E67}"/>
              </a:ext>
            </a:extLst>
          </p:cNvPr>
          <p:cNvSpPr txBox="1"/>
          <p:nvPr/>
        </p:nvSpPr>
        <p:spPr>
          <a:xfrm>
            <a:off x="208756" y="1689100"/>
            <a:ext cx="13639801" cy="8710077"/>
          </a:xfrm>
          <a:prstGeom prst="rect">
            <a:avLst/>
          </a:prstGeom>
          <a:noFill/>
        </p:spPr>
        <p:txBody>
          <a:bodyPr wrap="square">
            <a:spAutoFit/>
          </a:bodyPr>
          <a:lstStyle/>
          <a:p>
            <a:pPr algn="just">
              <a:buFont typeface="Arial" panose="020B0604020202020204" pitchFamily="34" charset="0"/>
              <a:buChar char="•"/>
            </a:pPr>
            <a:r>
              <a:rPr lang="en-US" sz="2800" b="1" i="0" dirty="0">
                <a:solidFill>
                  <a:srgbClr val="292929"/>
                </a:solidFill>
                <a:effectLst/>
              </a:rPr>
              <a:t>Reduces Bias: </a:t>
            </a:r>
            <a:r>
              <a:rPr lang="en-US" sz="2800" b="1" i="0" dirty="0">
                <a:solidFill>
                  <a:srgbClr val="3F2193"/>
                </a:solidFill>
                <a:effectLst/>
                <a:hlinkClick r:id="rId2"/>
              </a:rPr>
              <a:t>Bias in AI data</a:t>
            </a:r>
            <a:r>
              <a:rPr lang="en-US" sz="2800" b="0" i="0" dirty="0">
                <a:solidFill>
                  <a:srgbClr val="292929"/>
                </a:solidFill>
                <a:effectLst/>
              </a:rPr>
              <a:t> can lead to unfair or inaccurate model predictions. For instance, an AI-based credit rating app may always give a higher credit score to a specific ethnic group. Organizations can minimize biases and improve fairness by ensuring diversity and representation during data collection. Careful data curation helps prevent skewed results that could reinforce stereotypes, ensuring ethical AI applications and trustworthy decision-making.</a:t>
            </a:r>
          </a:p>
          <a:p>
            <a:pPr algn="just">
              <a:buFont typeface="Arial" panose="020B0604020202020204" pitchFamily="34" charset="0"/>
              <a:buChar char="•"/>
            </a:pPr>
            <a:r>
              <a:rPr lang="en-US" sz="2800" b="1" i="0" dirty="0">
                <a:solidFill>
                  <a:srgbClr val="292929"/>
                </a:solidFill>
                <a:effectLst/>
              </a:rPr>
              <a:t>Helps in Feature Extraction: </a:t>
            </a:r>
            <a:r>
              <a:rPr lang="en-US" sz="2800" b="1" i="0" dirty="0">
                <a:solidFill>
                  <a:srgbClr val="3F2193"/>
                </a:solidFill>
                <a:effectLst/>
                <a:hlinkClick r:id="rId3"/>
              </a:rPr>
              <a:t>Feature extraction</a:t>
            </a:r>
            <a:r>
              <a:rPr lang="en-US" sz="2800" b="0" i="0" dirty="0">
                <a:solidFill>
                  <a:srgbClr val="292929"/>
                </a:solidFill>
                <a:effectLst/>
              </a:rPr>
              <a:t> relies on raw data to identify relevant patterns and meaningful attributes. Clean and well-structured data enables more effective feature engineering and allows for better model interpretability. Poor data collection leads to irrelevant or noisy features, making it harder for models to generalize to real-world use cases.</a:t>
            </a:r>
          </a:p>
          <a:p>
            <a:pPr algn="just">
              <a:buFont typeface="Arial" panose="020B0604020202020204" pitchFamily="34" charset="0"/>
              <a:buChar char="•"/>
            </a:pPr>
            <a:r>
              <a:rPr lang="en-US" sz="2800" b="1" i="0" dirty="0">
                <a:solidFill>
                  <a:srgbClr val="292929"/>
                </a:solidFill>
                <a:effectLst/>
              </a:rPr>
              <a:t>Improves Compliance: </a:t>
            </a:r>
            <a:r>
              <a:rPr lang="en-US" sz="2800" b="0" i="0" dirty="0">
                <a:solidFill>
                  <a:srgbClr val="292929"/>
                </a:solidFill>
                <a:effectLst/>
              </a:rPr>
              <a:t>Regulatory frameworks require organizations to collect and handle large datasets responsibly. An optimized collection process ensures compliance by maintaining data privacy, accuracy, and transparency right from the beginning. It builds customer trust and supports ethical AI development to prevent costly fines and reputational damage.</a:t>
            </a:r>
          </a:p>
          <a:p>
            <a:pPr algn="just">
              <a:buFont typeface="Arial" panose="020B0604020202020204" pitchFamily="34" charset="0"/>
              <a:buChar char="•"/>
            </a:pPr>
            <a:r>
              <a:rPr lang="en-US" sz="2800" b="1" i="0" dirty="0">
                <a:solidFill>
                  <a:srgbClr val="292929"/>
                </a:solidFill>
                <a:effectLst/>
              </a:rPr>
              <a:t>Determines Model Performance: </a:t>
            </a:r>
            <a:r>
              <a:rPr lang="en-US" sz="2800" b="0" i="0" dirty="0">
                <a:solidFill>
                  <a:srgbClr val="292929"/>
                </a:solidFill>
                <a:effectLst/>
              </a:rPr>
              <a:t>High-quality data directly impacts the performance of AI systems. Clean, accurate, and well-labeled data helps improve </a:t>
            </a:r>
            <a:r>
              <a:rPr lang="en-US" sz="2800" b="1" i="0" dirty="0">
                <a:solidFill>
                  <a:srgbClr val="3F2193"/>
                </a:solidFill>
                <a:effectLst/>
                <a:hlinkClick r:id="rId4"/>
              </a:rPr>
              <a:t>model training</a:t>
            </a:r>
            <a:r>
              <a:rPr lang="en-US" sz="2800" b="0" i="0" dirty="0">
                <a:solidFill>
                  <a:srgbClr val="292929"/>
                </a:solidFill>
                <a:effectLst/>
              </a:rPr>
              <a:t>, resulting in better predictions and insights. Poor data quality, including missing values or outliers, can degrade model accuracy and lead to unreliable outcomes and loss of trust in the AI application.</a:t>
            </a:r>
          </a:p>
        </p:txBody>
      </p:sp>
    </p:spTree>
    <p:extLst>
      <p:ext uri="{BB962C8B-B14F-4D97-AF65-F5344CB8AC3E}">
        <p14:creationId xmlns:p14="http://schemas.microsoft.com/office/powerpoint/2010/main" val="298478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4B5F6-E7A9-8177-CCDA-011370D2429E}"/>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1A7EE5AB-B899-ABDD-A9B5-349F7D0F5351}"/>
              </a:ext>
            </a:extLst>
          </p:cNvPr>
          <p:cNvGrpSpPr/>
          <p:nvPr/>
        </p:nvGrpSpPr>
        <p:grpSpPr>
          <a:xfrm>
            <a:off x="-1" y="546100"/>
            <a:ext cx="9047957" cy="828000"/>
            <a:chOff x="-1" y="546100"/>
            <a:chExt cx="3942557" cy="828000"/>
          </a:xfrm>
        </p:grpSpPr>
        <p:sp>
          <p:nvSpPr>
            <p:cNvPr id="15" name="object 25">
              <a:extLst>
                <a:ext uri="{FF2B5EF4-FFF2-40B4-BE49-F238E27FC236}">
                  <a16:creationId xmlns:a16="http://schemas.microsoft.com/office/drawing/2014/main" id="{E4F2A441-32FD-36AA-B06F-52929BB65331}"/>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sp>
          <p:nvSpPr>
            <p:cNvPr id="17" name="object 25">
              <a:extLst>
                <a:ext uri="{FF2B5EF4-FFF2-40B4-BE49-F238E27FC236}">
                  <a16:creationId xmlns:a16="http://schemas.microsoft.com/office/drawing/2014/main" id="{80D7B620-8208-A78E-AF9C-0473F8067568}"/>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9A8CC94D-402C-9A6B-DD5A-156305E33158}"/>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What Makes a Good Training Document ?</a:t>
            </a:r>
            <a:endParaRPr lang="cs-CZ" sz="3600" b="1" dirty="0">
              <a:cs typeface="Source Sans Pro Light"/>
            </a:endParaRPr>
          </a:p>
        </p:txBody>
      </p:sp>
      <p:sp>
        <p:nvSpPr>
          <p:cNvPr id="5" name="TextBox 4">
            <a:extLst>
              <a:ext uri="{FF2B5EF4-FFF2-40B4-BE49-F238E27FC236}">
                <a16:creationId xmlns:a16="http://schemas.microsoft.com/office/drawing/2014/main" id="{E3D882D0-8030-8ADF-C4CC-EDAF6F6AEFFC}"/>
              </a:ext>
            </a:extLst>
          </p:cNvPr>
          <p:cNvSpPr txBox="1"/>
          <p:nvPr/>
        </p:nvSpPr>
        <p:spPr>
          <a:xfrm>
            <a:off x="208756" y="1917700"/>
            <a:ext cx="9753600" cy="6124754"/>
          </a:xfrm>
          <a:prstGeom prst="rect">
            <a:avLst/>
          </a:prstGeom>
          <a:noFill/>
        </p:spPr>
        <p:txBody>
          <a:bodyPr wrap="square">
            <a:spAutoFit/>
          </a:bodyPr>
          <a:lstStyle/>
          <a:p>
            <a:pPr>
              <a:buNone/>
            </a:pPr>
            <a:r>
              <a:rPr lang="en-US" sz="2800" b="1" dirty="0"/>
              <a:t>Principles of Quality</a:t>
            </a:r>
          </a:p>
          <a:p>
            <a:pPr marL="457200" indent="-457200">
              <a:buFont typeface="Arial" panose="020B0604020202020204" pitchFamily="34" charset="0"/>
              <a:buChar char="•"/>
            </a:pPr>
            <a:r>
              <a:rPr lang="en-US" sz="2800" b="1" dirty="0"/>
              <a:t>Clarity</a:t>
            </a:r>
            <a:r>
              <a:rPr lang="en-US" sz="2800" dirty="0"/>
              <a:t>: Clear explanations, readable text, minimal ambiguity.</a:t>
            </a:r>
          </a:p>
          <a:p>
            <a:pPr marL="457200" indent="-457200">
              <a:buFont typeface="Arial" panose="020B0604020202020204" pitchFamily="34" charset="0"/>
              <a:buChar char="•"/>
            </a:pPr>
            <a:r>
              <a:rPr lang="en-US" sz="2800" b="1" dirty="0"/>
              <a:t>Domain Relevance</a:t>
            </a:r>
            <a:r>
              <a:rPr lang="en-US" sz="2800" dirty="0"/>
              <a:t>: Must directly support your target field.</a:t>
            </a:r>
          </a:p>
          <a:p>
            <a:pPr marL="457200" indent="-457200">
              <a:buFont typeface="Arial" panose="020B0604020202020204" pitchFamily="34" charset="0"/>
              <a:buChar char="•"/>
            </a:pPr>
            <a:r>
              <a:rPr lang="en-US" sz="2800" b="1" dirty="0"/>
              <a:t>Completeness</a:t>
            </a:r>
            <a:r>
              <a:rPr lang="en-US" sz="2800" dirty="0"/>
              <a:t>: Includes background, methodology, results, and implications.</a:t>
            </a:r>
          </a:p>
          <a:p>
            <a:pPr>
              <a:buNone/>
            </a:pPr>
            <a:endParaRPr lang="en-US" sz="2800" b="1" dirty="0"/>
          </a:p>
          <a:p>
            <a:pPr>
              <a:buNone/>
            </a:pPr>
            <a:r>
              <a:rPr lang="en-US" sz="2800" b="1" dirty="0"/>
              <a:t>Good vs Bad Examples</a:t>
            </a:r>
          </a:p>
          <a:p>
            <a:r>
              <a:rPr lang="en-US" sz="2800" i="1" dirty="0"/>
              <a:t>Good</a:t>
            </a:r>
            <a:r>
              <a:rPr lang="en-US" sz="2800" dirty="0"/>
              <a:t>: PDF paper titled </a:t>
            </a:r>
            <a:r>
              <a:rPr lang="en-US" sz="2800" i="1" dirty="0"/>
              <a:t>“Hyperspectral Band Ratios for Clay Mineral Mapping”</a:t>
            </a:r>
            <a:r>
              <a:rPr lang="en-US" sz="2800" dirty="0"/>
              <a:t> with full methodology and spectral plots.</a:t>
            </a:r>
          </a:p>
          <a:p>
            <a:r>
              <a:rPr lang="en-US" sz="2800" i="1" dirty="0"/>
              <a:t>Bad</a:t>
            </a:r>
            <a:r>
              <a:rPr lang="en-US" sz="2800" dirty="0"/>
              <a:t>: A single-page note: “Band ratio → classification good.”</a:t>
            </a:r>
          </a:p>
          <a:p>
            <a:pPr>
              <a:buNone/>
            </a:pPr>
            <a:endParaRPr lang="en-US" sz="2800" b="1" dirty="0"/>
          </a:p>
          <a:p>
            <a:pPr>
              <a:buNone/>
            </a:pPr>
            <a:r>
              <a:rPr lang="en-US" sz="2800" b="1" dirty="0"/>
              <a:t>Why It Matters for </a:t>
            </a:r>
            <a:r>
              <a:rPr lang="en-US" sz="2800" b="1" dirty="0" err="1"/>
              <a:t>LoRA</a:t>
            </a:r>
            <a:r>
              <a:rPr lang="en-US" sz="2800" b="1" dirty="0"/>
              <a:t> Training</a:t>
            </a:r>
          </a:p>
          <a:p>
            <a:pPr marL="457200" indent="-457200">
              <a:buFont typeface="Arial" panose="020B0604020202020204" pitchFamily="34" charset="0"/>
              <a:buChar char="•"/>
            </a:pPr>
            <a:r>
              <a:rPr lang="en-US" sz="2800" dirty="0" err="1"/>
              <a:t>LoRA</a:t>
            </a:r>
            <a:r>
              <a:rPr lang="en-US" sz="2800" dirty="0"/>
              <a:t> training requires </a:t>
            </a:r>
            <a:r>
              <a:rPr lang="en-US" sz="2800" b="1" dirty="0"/>
              <a:t>high-quality, domain-rich text samples</a:t>
            </a:r>
            <a:r>
              <a:rPr lang="en-US" sz="2800" dirty="0"/>
              <a:t>. Clear and complete documents become better training pairs. </a:t>
            </a:r>
          </a:p>
        </p:txBody>
      </p:sp>
      <p:pic>
        <p:nvPicPr>
          <p:cNvPr id="3074" name="Picture 2" descr="Training Data Quality: Why It Matters in Machine Learning">
            <a:extLst>
              <a:ext uri="{FF2B5EF4-FFF2-40B4-BE49-F238E27FC236}">
                <a16:creationId xmlns:a16="http://schemas.microsoft.com/office/drawing/2014/main" id="{80E91FAC-B529-A440-99B9-BCA966EC5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0556" y="1612900"/>
            <a:ext cx="7762154" cy="791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22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0187A-48B3-988E-0F6B-B45DA4344C5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75E1A6B3-B0B0-DD7D-444F-A3B77713DB3F}"/>
              </a:ext>
            </a:extLst>
          </p:cNvPr>
          <p:cNvGrpSpPr/>
          <p:nvPr/>
        </p:nvGrpSpPr>
        <p:grpSpPr>
          <a:xfrm>
            <a:off x="-1" y="546100"/>
            <a:ext cx="9047957" cy="828000"/>
            <a:chOff x="-1" y="546100"/>
            <a:chExt cx="3942557" cy="828000"/>
          </a:xfrm>
          <a:solidFill>
            <a:schemeClr val="accent2"/>
          </a:solidFill>
        </p:grpSpPr>
        <p:sp>
          <p:nvSpPr>
            <p:cNvPr id="15" name="object 25">
              <a:extLst>
                <a:ext uri="{FF2B5EF4-FFF2-40B4-BE49-F238E27FC236}">
                  <a16:creationId xmlns:a16="http://schemas.microsoft.com/office/drawing/2014/main" id="{4D2DB2A8-6E51-87EC-B78E-CC59B7DCFC3E}"/>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535F1D9D-BD74-6D40-A7B9-E81DB8DDCBB2}"/>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D0BD5CDC-CC67-BD6D-6378-5F0635835915}"/>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Types of Usable Files</a:t>
            </a:r>
            <a:endParaRPr lang="cs-CZ" sz="3600" b="1" dirty="0">
              <a:cs typeface="Source Sans Pro Light"/>
            </a:endParaRPr>
          </a:p>
        </p:txBody>
      </p:sp>
      <p:sp>
        <p:nvSpPr>
          <p:cNvPr id="5" name="TextBox 4">
            <a:extLst>
              <a:ext uri="{FF2B5EF4-FFF2-40B4-BE49-F238E27FC236}">
                <a16:creationId xmlns:a16="http://schemas.microsoft.com/office/drawing/2014/main" id="{856A92FF-3E1C-E72D-8B4C-F2CE7C49E496}"/>
              </a:ext>
            </a:extLst>
          </p:cNvPr>
          <p:cNvSpPr txBox="1"/>
          <p:nvPr/>
        </p:nvSpPr>
        <p:spPr>
          <a:xfrm>
            <a:off x="208756" y="1520772"/>
            <a:ext cx="18592800" cy="523220"/>
          </a:xfrm>
          <a:prstGeom prst="rect">
            <a:avLst/>
          </a:prstGeom>
          <a:noFill/>
        </p:spPr>
        <p:txBody>
          <a:bodyPr wrap="square">
            <a:spAutoFit/>
          </a:bodyPr>
          <a:lstStyle/>
          <a:p>
            <a:pPr>
              <a:buNone/>
            </a:pPr>
            <a:r>
              <a:rPr lang="en-US" sz="2800" b="1" dirty="0"/>
              <a:t>RAG and </a:t>
            </a:r>
            <a:r>
              <a:rPr lang="en-US" sz="2800" b="1" dirty="0" err="1"/>
              <a:t>LoRA</a:t>
            </a:r>
            <a:r>
              <a:rPr lang="en-US" sz="2800" b="1" dirty="0"/>
              <a:t> training both rely on structured, high-quality input. Each file type has strength</a:t>
            </a:r>
          </a:p>
        </p:txBody>
      </p:sp>
      <p:graphicFrame>
        <p:nvGraphicFramePr>
          <p:cNvPr id="12" name="Table 11">
            <a:extLst>
              <a:ext uri="{FF2B5EF4-FFF2-40B4-BE49-F238E27FC236}">
                <a16:creationId xmlns:a16="http://schemas.microsoft.com/office/drawing/2014/main" id="{194D06D4-B443-C5EF-D6B1-8CA69E3C68AA}"/>
              </a:ext>
            </a:extLst>
          </p:cNvPr>
          <p:cNvGraphicFramePr>
            <a:graphicFrameLocks noGrp="1"/>
          </p:cNvGraphicFramePr>
          <p:nvPr>
            <p:extLst>
              <p:ext uri="{D42A27DB-BD31-4B8C-83A1-F6EECF244321}">
                <p14:modId xmlns:p14="http://schemas.microsoft.com/office/powerpoint/2010/main" val="3813002314"/>
              </p:ext>
            </p:extLst>
          </p:nvPr>
        </p:nvGraphicFramePr>
        <p:xfrm>
          <a:off x="208756" y="2154241"/>
          <a:ext cx="18516600" cy="8451488"/>
        </p:xfrm>
        <a:graphic>
          <a:graphicData uri="http://schemas.openxmlformats.org/drawingml/2006/table">
            <a:tbl>
              <a:tblPr firstRow="1" bandRow="1">
                <a:tableStyleId>{616DA210-FB5B-4158-B5E0-FEB733F419BA}</a:tableStyleId>
              </a:tblPr>
              <a:tblGrid>
                <a:gridCol w="4629150">
                  <a:extLst>
                    <a:ext uri="{9D8B030D-6E8A-4147-A177-3AD203B41FA5}">
                      <a16:colId xmlns:a16="http://schemas.microsoft.com/office/drawing/2014/main" val="1398225332"/>
                    </a:ext>
                  </a:extLst>
                </a:gridCol>
                <a:gridCol w="4629150">
                  <a:extLst>
                    <a:ext uri="{9D8B030D-6E8A-4147-A177-3AD203B41FA5}">
                      <a16:colId xmlns:a16="http://schemas.microsoft.com/office/drawing/2014/main" val="2455377765"/>
                    </a:ext>
                  </a:extLst>
                </a:gridCol>
                <a:gridCol w="4629150">
                  <a:extLst>
                    <a:ext uri="{9D8B030D-6E8A-4147-A177-3AD203B41FA5}">
                      <a16:colId xmlns:a16="http://schemas.microsoft.com/office/drawing/2014/main" val="4004657202"/>
                    </a:ext>
                  </a:extLst>
                </a:gridCol>
                <a:gridCol w="4629150">
                  <a:extLst>
                    <a:ext uri="{9D8B030D-6E8A-4147-A177-3AD203B41FA5}">
                      <a16:colId xmlns:a16="http://schemas.microsoft.com/office/drawing/2014/main" val="339313168"/>
                    </a:ext>
                  </a:extLst>
                </a:gridCol>
              </a:tblGrid>
              <a:tr h="659256">
                <a:tc>
                  <a:txBody>
                    <a:bodyPr/>
                    <a:lstStyle/>
                    <a:p>
                      <a:r>
                        <a:rPr lang="en-US" dirty="0"/>
                        <a:t>File Type</a:t>
                      </a:r>
                    </a:p>
                  </a:txBody>
                  <a:tcPr/>
                </a:tc>
                <a:tc>
                  <a:txBody>
                    <a:bodyPr/>
                    <a:lstStyle/>
                    <a:p>
                      <a:r>
                        <a:rPr lang="en-US" dirty="0"/>
                        <a:t>Example Source</a:t>
                      </a:r>
                    </a:p>
                  </a:txBody>
                  <a:tcPr/>
                </a:tc>
                <a:tc>
                  <a:txBody>
                    <a:bodyPr/>
                    <a:lstStyle/>
                    <a:p>
                      <a:r>
                        <a:rPr lang="en-US" dirty="0"/>
                        <a:t>Pros</a:t>
                      </a:r>
                    </a:p>
                  </a:txBody>
                  <a:tcPr/>
                </a:tc>
                <a:tc>
                  <a:txBody>
                    <a:bodyPr/>
                    <a:lstStyle/>
                    <a:p>
                      <a:r>
                        <a:rPr lang="en-US" dirty="0"/>
                        <a:t>Problems</a:t>
                      </a:r>
                    </a:p>
                  </a:txBody>
                  <a:tcPr/>
                </a:tc>
                <a:extLst>
                  <a:ext uri="{0D108BD9-81ED-4DB2-BD59-A6C34878D82A}">
                    <a16:rowId xmlns:a16="http://schemas.microsoft.com/office/drawing/2014/main" val="1743741141"/>
                  </a:ext>
                </a:extLst>
              </a:tr>
              <a:tr h="1113176">
                <a:tc>
                  <a:txBody>
                    <a:bodyPr/>
                    <a:lstStyle/>
                    <a:p>
                      <a:r>
                        <a:rPr lang="en-US" dirty="0"/>
                        <a:t>.txt</a:t>
                      </a:r>
                    </a:p>
                  </a:txBody>
                  <a:tcPr/>
                </a:tc>
                <a:tc>
                  <a:txBody>
                    <a:bodyPr/>
                    <a:lstStyle/>
                    <a:p>
                      <a:r>
                        <a:rPr lang="en-US" dirty="0"/>
                        <a:t>Exported notes, lab logs</a:t>
                      </a:r>
                    </a:p>
                  </a:txBody>
                  <a:tcPr/>
                </a:tc>
                <a:tc>
                  <a:txBody>
                    <a:bodyPr/>
                    <a:lstStyle/>
                    <a:p>
                      <a:r>
                        <a:rPr lang="en-US" dirty="0"/>
                        <a:t>Lightweight, simple</a:t>
                      </a:r>
                    </a:p>
                  </a:txBody>
                  <a:tcPr/>
                </a:tc>
                <a:tc>
                  <a:txBody>
                    <a:bodyPr/>
                    <a:lstStyle/>
                    <a:p>
                      <a:r>
                        <a:rPr lang="en-US" dirty="0"/>
                        <a:t>No structure, may miss headings</a:t>
                      </a:r>
                    </a:p>
                  </a:txBody>
                  <a:tcPr/>
                </a:tc>
                <a:extLst>
                  <a:ext uri="{0D108BD9-81ED-4DB2-BD59-A6C34878D82A}">
                    <a16:rowId xmlns:a16="http://schemas.microsoft.com/office/drawing/2014/main" val="747576750"/>
                  </a:ext>
                </a:extLst>
              </a:tr>
              <a:tr h="1113176">
                <a:tc>
                  <a:txBody>
                    <a:bodyPr/>
                    <a:lstStyle/>
                    <a:p>
                      <a:r>
                        <a:rPr lang="en-US" dirty="0"/>
                        <a:t>.pdf</a:t>
                      </a:r>
                    </a:p>
                  </a:txBody>
                  <a:tcPr/>
                </a:tc>
                <a:tc>
                  <a:txBody>
                    <a:bodyPr/>
                    <a:lstStyle/>
                    <a:p>
                      <a:r>
                        <a:rPr lang="en-US" dirty="0"/>
                        <a:t>Journal papers, manuals</a:t>
                      </a:r>
                    </a:p>
                  </a:txBody>
                  <a:tcPr/>
                </a:tc>
                <a:tc>
                  <a:txBody>
                    <a:bodyPr/>
                    <a:lstStyle/>
                    <a:p>
                      <a:r>
                        <a:rPr lang="en-US" dirty="0"/>
                        <a:t>High-quality, rich</a:t>
                      </a:r>
                    </a:p>
                  </a:txBody>
                  <a:tcPr/>
                </a:tc>
                <a:tc>
                  <a:txBody>
                    <a:bodyPr/>
                    <a:lstStyle/>
                    <a:p>
                      <a:r>
                        <a:rPr lang="en-US" dirty="0"/>
                        <a:t>If scanned, needs OCR</a:t>
                      </a:r>
                    </a:p>
                    <a:p>
                      <a:endParaRPr lang="en-US" dirty="0"/>
                    </a:p>
                  </a:txBody>
                  <a:tcPr/>
                </a:tc>
                <a:extLst>
                  <a:ext uri="{0D108BD9-81ED-4DB2-BD59-A6C34878D82A}">
                    <a16:rowId xmlns:a16="http://schemas.microsoft.com/office/drawing/2014/main" val="4050443300"/>
                  </a:ext>
                </a:extLst>
              </a:tr>
              <a:tr h="1113176">
                <a:tc>
                  <a:txBody>
                    <a:bodyPr/>
                    <a:lstStyle/>
                    <a:p>
                      <a:r>
                        <a:rPr lang="en-US" dirty="0"/>
                        <a:t>.md</a:t>
                      </a:r>
                    </a:p>
                  </a:txBody>
                  <a:tcPr/>
                </a:tc>
                <a:tc>
                  <a:txBody>
                    <a:bodyPr/>
                    <a:lstStyle/>
                    <a:p>
                      <a:r>
                        <a:rPr lang="en-US" dirty="0" err="1"/>
                        <a:t>Github</a:t>
                      </a:r>
                      <a:r>
                        <a:rPr lang="en-US" dirty="0"/>
                        <a:t> READMEs</a:t>
                      </a:r>
                    </a:p>
                  </a:txBody>
                  <a:tcPr/>
                </a:tc>
                <a:tc>
                  <a:txBody>
                    <a:bodyPr/>
                    <a:lstStyle/>
                    <a:p>
                      <a:r>
                        <a:rPr lang="en-US" dirty="0"/>
                        <a:t>Clear structure, easy headings</a:t>
                      </a:r>
                    </a:p>
                  </a:txBody>
                  <a:tcPr/>
                </a:tc>
                <a:tc>
                  <a:txBody>
                    <a:bodyPr/>
                    <a:lstStyle/>
                    <a:p>
                      <a:r>
                        <a:rPr lang="en-US" dirty="0"/>
                        <a:t>External images/ links not embedded</a:t>
                      </a:r>
                    </a:p>
                  </a:txBody>
                  <a:tcPr/>
                </a:tc>
                <a:extLst>
                  <a:ext uri="{0D108BD9-81ED-4DB2-BD59-A6C34878D82A}">
                    <a16:rowId xmlns:a16="http://schemas.microsoft.com/office/drawing/2014/main" val="120385579"/>
                  </a:ext>
                </a:extLst>
              </a:tr>
              <a:tr h="1113176">
                <a:tc>
                  <a:txBody>
                    <a:bodyPr/>
                    <a:lstStyle/>
                    <a:p>
                      <a:r>
                        <a:rPr lang="en-US" dirty="0"/>
                        <a:t>.</a:t>
                      </a:r>
                      <a:r>
                        <a:rPr lang="en-US" dirty="0" err="1"/>
                        <a:t>py</a:t>
                      </a:r>
                      <a:endParaRPr lang="en-US" dirty="0"/>
                    </a:p>
                  </a:txBody>
                  <a:tcPr/>
                </a:tc>
                <a:tc>
                  <a:txBody>
                    <a:bodyPr/>
                    <a:lstStyle/>
                    <a:p>
                      <a:r>
                        <a:rPr lang="en-US" dirty="0"/>
                        <a:t>Python scripts</a:t>
                      </a:r>
                    </a:p>
                  </a:txBody>
                  <a:tcPr/>
                </a:tc>
                <a:tc>
                  <a:txBody>
                    <a:bodyPr/>
                    <a:lstStyle/>
                    <a:p>
                      <a:r>
                        <a:rPr lang="en-US" dirty="0"/>
                        <a:t>Combines code and explanations</a:t>
                      </a:r>
                    </a:p>
                  </a:txBody>
                  <a:tcPr/>
                </a:tc>
                <a:tc>
                  <a:txBody>
                    <a:bodyPr/>
                    <a:lstStyle/>
                    <a:p>
                      <a:r>
                        <a:rPr lang="en-US" dirty="0"/>
                        <a:t>Needs well-written comments</a:t>
                      </a:r>
                    </a:p>
                  </a:txBody>
                  <a:tcPr/>
                </a:tc>
                <a:extLst>
                  <a:ext uri="{0D108BD9-81ED-4DB2-BD59-A6C34878D82A}">
                    <a16:rowId xmlns:a16="http://schemas.microsoft.com/office/drawing/2014/main" val="2606290967"/>
                  </a:ext>
                </a:extLst>
              </a:tr>
              <a:tr h="1113176">
                <a:tc>
                  <a:txBody>
                    <a:bodyPr/>
                    <a:lstStyle/>
                    <a:p>
                      <a:r>
                        <a:rPr lang="en-US" dirty="0"/>
                        <a:t>.csv</a:t>
                      </a:r>
                    </a:p>
                  </a:txBody>
                  <a:tcPr/>
                </a:tc>
                <a:tc>
                  <a:txBody>
                    <a:bodyPr/>
                    <a:lstStyle/>
                    <a:p>
                      <a:r>
                        <a:rPr lang="en-US" dirty="0"/>
                        <a:t>Lab result, spectral tables</a:t>
                      </a:r>
                    </a:p>
                  </a:txBody>
                  <a:tcPr/>
                </a:tc>
                <a:tc>
                  <a:txBody>
                    <a:bodyPr/>
                    <a:lstStyle/>
                    <a:p>
                      <a:r>
                        <a:rPr lang="en-US" dirty="0"/>
                        <a:t>Structured, </a:t>
                      </a:r>
                      <a:r>
                        <a:rPr lang="en-US" dirty="0" err="1"/>
                        <a:t>parseable</a:t>
                      </a:r>
                      <a:endParaRPr lang="en-US" dirty="0"/>
                    </a:p>
                  </a:txBody>
                  <a:tcPr/>
                </a:tc>
                <a:tc>
                  <a:txBody>
                    <a:bodyPr/>
                    <a:lstStyle/>
                    <a:p>
                      <a:r>
                        <a:rPr lang="en-US" dirty="0"/>
                        <a:t>Needs clear headers; lacks narrative</a:t>
                      </a:r>
                    </a:p>
                  </a:txBody>
                  <a:tcPr/>
                </a:tc>
                <a:extLst>
                  <a:ext uri="{0D108BD9-81ED-4DB2-BD59-A6C34878D82A}">
                    <a16:rowId xmlns:a16="http://schemas.microsoft.com/office/drawing/2014/main" val="2796993903"/>
                  </a:ext>
                </a:extLst>
              </a:tr>
              <a:tr h="1113176">
                <a:tc>
                  <a:txBody>
                    <a:bodyPr/>
                    <a:lstStyle/>
                    <a:p>
                      <a:r>
                        <a:rPr lang="en-US" dirty="0"/>
                        <a:t>.doc/ .docx</a:t>
                      </a:r>
                    </a:p>
                  </a:txBody>
                  <a:tcPr/>
                </a:tc>
                <a:tc>
                  <a:txBody>
                    <a:bodyPr/>
                    <a:lstStyle/>
                    <a:p>
                      <a:r>
                        <a:rPr lang="en-US" dirty="0"/>
                        <a:t>Reports, essays</a:t>
                      </a:r>
                    </a:p>
                  </a:txBody>
                  <a:tcPr/>
                </a:tc>
                <a:tc>
                  <a:txBody>
                    <a:bodyPr/>
                    <a:lstStyle/>
                    <a:p>
                      <a:r>
                        <a:rPr lang="en-US" dirty="0"/>
                        <a:t>Editable, common</a:t>
                      </a:r>
                    </a:p>
                  </a:txBody>
                  <a:tcPr/>
                </a:tc>
                <a:tc>
                  <a:txBody>
                    <a:bodyPr/>
                    <a:lstStyle/>
                    <a:p>
                      <a:r>
                        <a:rPr lang="en-US" dirty="0"/>
                        <a:t>Messy formatting</a:t>
                      </a:r>
                    </a:p>
                  </a:txBody>
                  <a:tcPr/>
                </a:tc>
                <a:extLst>
                  <a:ext uri="{0D108BD9-81ED-4DB2-BD59-A6C34878D82A}">
                    <a16:rowId xmlns:a16="http://schemas.microsoft.com/office/drawing/2014/main" val="1935886631"/>
                  </a:ext>
                </a:extLst>
              </a:tr>
              <a:tr h="1113176">
                <a:tc>
                  <a:txBody>
                    <a:bodyPr/>
                    <a:lstStyle/>
                    <a:p>
                      <a:r>
                        <a:rPr lang="en-US" dirty="0"/>
                        <a:t>.xlsx</a:t>
                      </a:r>
                    </a:p>
                  </a:txBody>
                  <a:tcPr/>
                </a:tc>
                <a:tc>
                  <a:txBody>
                    <a:bodyPr/>
                    <a:lstStyle/>
                    <a:p>
                      <a:r>
                        <a:rPr lang="en-US" dirty="0"/>
                        <a:t>Accuracy tables, band stats</a:t>
                      </a:r>
                    </a:p>
                  </a:txBody>
                  <a:tcPr/>
                </a:tc>
                <a:tc>
                  <a:txBody>
                    <a:bodyPr/>
                    <a:lstStyle/>
                    <a:p>
                      <a:r>
                        <a:rPr lang="en-US" dirty="0"/>
                        <a:t>Structured, multiple sheets</a:t>
                      </a:r>
                    </a:p>
                  </a:txBody>
                  <a:tcPr/>
                </a:tc>
                <a:tc>
                  <a:txBody>
                    <a:bodyPr/>
                    <a:lstStyle/>
                    <a:p>
                      <a:r>
                        <a:rPr lang="en-US" dirty="0"/>
                        <a:t>Formatting lost, best converted</a:t>
                      </a:r>
                    </a:p>
                  </a:txBody>
                  <a:tcPr/>
                </a:tc>
                <a:extLst>
                  <a:ext uri="{0D108BD9-81ED-4DB2-BD59-A6C34878D82A}">
                    <a16:rowId xmlns:a16="http://schemas.microsoft.com/office/drawing/2014/main" val="2238399511"/>
                  </a:ext>
                </a:extLst>
              </a:tr>
            </a:tbl>
          </a:graphicData>
        </a:graphic>
      </p:graphicFrame>
    </p:spTree>
    <p:extLst>
      <p:ext uri="{BB962C8B-B14F-4D97-AF65-F5344CB8AC3E}">
        <p14:creationId xmlns:p14="http://schemas.microsoft.com/office/powerpoint/2010/main" val="99879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E8D06-169A-9DE0-DCD8-807347721975}"/>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C7D45CA3-12DB-837C-1CF9-A0F3DB111C24}"/>
              </a:ext>
            </a:extLst>
          </p:cNvPr>
          <p:cNvGrpSpPr/>
          <p:nvPr/>
        </p:nvGrpSpPr>
        <p:grpSpPr>
          <a:xfrm>
            <a:off x="-1" y="546100"/>
            <a:ext cx="9047957" cy="828000"/>
            <a:chOff x="-1" y="546100"/>
            <a:chExt cx="3942557" cy="828000"/>
          </a:xfrm>
          <a:solidFill>
            <a:schemeClr val="accent2"/>
          </a:solidFill>
        </p:grpSpPr>
        <p:sp>
          <p:nvSpPr>
            <p:cNvPr id="15" name="object 25">
              <a:extLst>
                <a:ext uri="{FF2B5EF4-FFF2-40B4-BE49-F238E27FC236}">
                  <a16:creationId xmlns:a16="http://schemas.microsoft.com/office/drawing/2014/main" id="{EA112886-0223-F7CB-DD04-D442EB7B51D6}"/>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56F309A8-D5B0-285B-F85E-174D781BE36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6A28ED34-DFB1-3249-332D-98E17CA381C5}"/>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Types of Usable Files</a:t>
            </a:r>
            <a:endParaRPr lang="cs-CZ" sz="3600" b="1" dirty="0">
              <a:cs typeface="Source Sans Pro Light"/>
            </a:endParaRPr>
          </a:p>
        </p:txBody>
      </p:sp>
      <p:sp>
        <p:nvSpPr>
          <p:cNvPr id="3" name="TextBox 2">
            <a:extLst>
              <a:ext uri="{FF2B5EF4-FFF2-40B4-BE49-F238E27FC236}">
                <a16:creationId xmlns:a16="http://schemas.microsoft.com/office/drawing/2014/main" id="{7EF56188-97CB-6EAA-7112-DA76E32DD84C}"/>
              </a:ext>
            </a:extLst>
          </p:cNvPr>
          <p:cNvSpPr txBox="1"/>
          <p:nvPr/>
        </p:nvSpPr>
        <p:spPr>
          <a:xfrm>
            <a:off x="284956" y="1765300"/>
            <a:ext cx="14325600" cy="5262979"/>
          </a:xfrm>
          <a:prstGeom prst="rect">
            <a:avLst/>
          </a:prstGeom>
          <a:noFill/>
        </p:spPr>
        <p:txBody>
          <a:bodyPr wrap="square">
            <a:spAutoFit/>
          </a:bodyPr>
          <a:lstStyle/>
          <a:p>
            <a:pPr>
              <a:buNone/>
            </a:pPr>
            <a:r>
              <a:rPr lang="en-US" sz="2800" b="1" dirty="0"/>
              <a:t>Domain Examples</a:t>
            </a:r>
          </a:p>
          <a:p>
            <a:pPr>
              <a:buFont typeface="Arial" panose="020B0604020202020204" pitchFamily="34" charset="0"/>
              <a:buChar char="•"/>
            </a:pPr>
            <a:r>
              <a:rPr lang="en-US" sz="2800" dirty="0"/>
              <a:t>.txt: Atmospheric correction steps.</a:t>
            </a:r>
          </a:p>
          <a:p>
            <a:pPr>
              <a:buFont typeface="Arial" panose="020B0604020202020204" pitchFamily="34" charset="0"/>
              <a:buChar char="•"/>
            </a:pPr>
            <a:r>
              <a:rPr lang="en-US" sz="2800" dirty="0"/>
              <a:t>.pdf: Paper on PCA vs band ratio.</a:t>
            </a:r>
          </a:p>
          <a:p>
            <a:pPr>
              <a:buFont typeface="Arial" panose="020B0604020202020204" pitchFamily="34" charset="0"/>
              <a:buChar char="•"/>
            </a:pPr>
            <a:r>
              <a:rPr lang="en-US" sz="2800" dirty="0"/>
              <a:t>.md: README from Random Forest repo.</a:t>
            </a:r>
          </a:p>
          <a:p>
            <a:pPr>
              <a:buFont typeface="Arial" panose="020B0604020202020204" pitchFamily="34" charset="0"/>
              <a:buChar char="•"/>
            </a:pPr>
            <a:r>
              <a:rPr lang="en-US" sz="2800" dirty="0"/>
              <a:t>.</a:t>
            </a:r>
            <a:r>
              <a:rPr lang="en-US" sz="2800" dirty="0" err="1"/>
              <a:t>py</a:t>
            </a:r>
            <a:r>
              <a:rPr lang="en-US" sz="2800" dirty="0"/>
              <a:t>: Classification script.</a:t>
            </a:r>
          </a:p>
          <a:p>
            <a:pPr>
              <a:buFont typeface="Arial" panose="020B0604020202020204" pitchFamily="34" charset="0"/>
              <a:buChar char="•"/>
            </a:pPr>
            <a:r>
              <a:rPr lang="en-US" sz="2800" dirty="0"/>
              <a:t>.csv: Reflectance table by wavelength.</a:t>
            </a:r>
          </a:p>
          <a:p>
            <a:pPr>
              <a:buFont typeface="Arial" panose="020B0604020202020204" pitchFamily="34" charset="0"/>
              <a:buChar char="•"/>
            </a:pPr>
            <a:r>
              <a:rPr lang="en-US" sz="2800" dirty="0"/>
              <a:t>.docx: Field report with descriptions.</a:t>
            </a:r>
          </a:p>
          <a:p>
            <a:pPr>
              <a:buFont typeface="Arial" panose="020B0604020202020204" pitchFamily="34" charset="0"/>
              <a:buChar char="•"/>
            </a:pPr>
            <a:r>
              <a:rPr lang="en-US" sz="2800" dirty="0"/>
              <a:t>.xlsx: Accuracy assessment confusion matrix.</a:t>
            </a:r>
          </a:p>
          <a:p>
            <a:pPr>
              <a:buFont typeface="Arial" panose="020B0604020202020204" pitchFamily="34" charset="0"/>
              <a:buChar char="•"/>
            </a:pPr>
            <a:endParaRPr lang="en-US" sz="2800" dirty="0"/>
          </a:p>
          <a:p>
            <a:pPr>
              <a:buNone/>
            </a:pPr>
            <a:r>
              <a:rPr lang="en-US" sz="2800" b="1" dirty="0"/>
              <a:t>For </a:t>
            </a:r>
            <a:r>
              <a:rPr lang="en-US" sz="2800" b="1" dirty="0" err="1"/>
              <a:t>LoRA</a:t>
            </a:r>
            <a:r>
              <a:rPr lang="en-US" sz="2800" b="1" dirty="0"/>
              <a:t> Training</a:t>
            </a:r>
          </a:p>
          <a:p>
            <a:pPr>
              <a:buFont typeface="Arial" panose="020B0604020202020204" pitchFamily="34" charset="0"/>
              <a:buChar char="•"/>
            </a:pPr>
            <a:r>
              <a:rPr lang="en-US" sz="2800" dirty="0"/>
              <a:t>.txt and .md are best for direct ingestion.</a:t>
            </a:r>
          </a:p>
          <a:p>
            <a:pPr>
              <a:buFont typeface="Arial" panose="020B0604020202020204" pitchFamily="34" charset="0"/>
              <a:buChar char="•"/>
            </a:pPr>
            <a:r>
              <a:rPr lang="en-US" sz="2800" dirty="0"/>
              <a:t>.pdf, .docx, .xlsx, .csv → must be </a:t>
            </a:r>
            <a:r>
              <a:rPr lang="en-US" sz="2800" b="1" dirty="0"/>
              <a:t>cleaned and converted</a:t>
            </a:r>
            <a:r>
              <a:rPr lang="en-US" sz="2800" dirty="0"/>
              <a:t> next week.</a:t>
            </a:r>
          </a:p>
        </p:txBody>
      </p:sp>
    </p:spTree>
    <p:extLst>
      <p:ext uri="{BB962C8B-B14F-4D97-AF65-F5344CB8AC3E}">
        <p14:creationId xmlns:p14="http://schemas.microsoft.com/office/powerpoint/2010/main" val="61202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62D02-1A80-377F-9C0F-C7DD64B1AAAB}"/>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BD233A1C-F3ED-0913-8540-221E3A81CA87}"/>
              </a:ext>
            </a:extLst>
          </p:cNvPr>
          <p:cNvGrpSpPr/>
          <p:nvPr/>
        </p:nvGrpSpPr>
        <p:grpSpPr>
          <a:xfrm>
            <a:off x="-1" y="546100"/>
            <a:ext cx="9047957" cy="828000"/>
            <a:chOff x="-1" y="546100"/>
            <a:chExt cx="3942557" cy="828000"/>
          </a:xfrm>
          <a:solidFill>
            <a:srgbClr val="00B050"/>
          </a:solidFill>
        </p:grpSpPr>
        <p:sp>
          <p:nvSpPr>
            <p:cNvPr id="15" name="object 25">
              <a:extLst>
                <a:ext uri="{FF2B5EF4-FFF2-40B4-BE49-F238E27FC236}">
                  <a16:creationId xmlns:a16="http://schemas.microsoft.com/office/drawing/2014/main" id="{D2FDEFD1-9F22-3DFA-FC34-F3F3A456E814}"/>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F6662F15-2A7F-0A33-2ED6-E6FAFF1EF52F}"/>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E10D2357-5055-0606-A10C-6C6D1763F1E9}"/>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Spot and Fix Common Data Problems</a:t>
            </a:r>
            <a:endParaRPr lang="cs-CZ" sz="3600" b="1" dirty="0">
              <a:cs typeface="Source Sans Pro Light"/>
            </a:endParaRPr>
          </a:p>
        </p:txBody>
      </p:sp>
      <p:sp>
        <p:nvSpPr>
          <p:cNvPr id="4" name="TextBox 3">
            <a:extLst>
              <a:ext uri="{FF2B5EF4-FFF2-40B4-BE49-F238E27FC236}">
                <a16:creationId xmlns:a16="http://schemas.microsoft.com/office/drawing/2014/main" id="{916EAD84-1C23-8F9F-4DDE-1B109D0D2FFE}"/>
              </a:ext>
            </a:extLst>
          </p:cNvPr>
          <p:cNvSpPr txBox="1"/>
          <p:nvPr/>
        </p:nvSpPr>
        <p:spPr>
          <a:xfrm>
            <a:off x="142478" y="1776335"/>
            <a:ext cx="18725356" cy="8279190"/>
          </a:xfrm>
          <a:prstGeom prst="rect">
            <a:avLst/>
          </a:prstGeom>
          <a:noFill/>
        </p:spPr>
        <p:txBody>
          <a:bodyPr wrap="square">
            <a:spAutoFit/>
          </a:bodyPr>
          <a:lstStyle/>
          <a:p>
            <a:pPr>
              <a:buNone/>
            </a:pPr>
            <a:r>
              <a:rPr lang="en-US" sz="2800" b="1" dirty="0"/>
              <a:t>1. Duplicates</a:t>
            </a:r>
          </a:p>
          <a:p>
            <a:pPr marL="457200" indent="-457200">
              <a:buFont typeface="Arial" panose="020B0604020202020204" pitchFamily="34" charset="0"/>
              <a:buChar char="•"/>
            </a:pPr>
            <a:r>
              <a:rPr lang="en-US" sz="2800" b="1" dirty="0"/>
              <a:t>Problem</a:t>
            </a:r>
            <a:r>
              <a:rPr lang="en-US" sz="2800" dirty="0"/>
              <a:t>: Same document saved multiple times or slightly different versions.</a:t>
            </a:r>
          </a:p>
          <a:p>
            <a:pPr marL="457200" indent="-457200">
              <a:buFont typeface="Arial" panose="020B0604020202020204" pitchFamily="34" charset="0"/>
              <a:buChar char="•"/>
            </a:pPr>
            <a:r>
              <a:rPr lang="en-US" sz="2800" b="1" dirty="0"/>
              <a:t>Fix</a:t>
            </a:r>
            <a:r>
              <a:rPr lang="en-US" sz="2800" dirty="0"/>
              <a:t>: Use file hashes or similarity tools (</a:t>
            </a:r>
            <a:r>
              <a:rPr lang="en-US" sz="2800" dirty="0" err="1"/>
              <a:t>SimHash</a:t>
            </a:r>
            <a:r>
              <a:rPr lang="en-US" sz="2800" dirty="0"/>
              <a:t>, cosine similarity). Keep the most complete version.</a:t>
            </a:r>
          </a:p>
          <a:p>
            <a:pPr marL="457200" indent="-457200">
              <a:buFont typeface="Arial" panose="020B0604020202020204" pitchFamily="34" charset="0"/>
              <a:buChar char="•"/>
            </a:pPr>
            <a:r>
              <a:rPr lang="en-US" sz="2800" b="1" dirty="0"/>
              <a:t>Example</a:t>
            </a:r>
            <a:r>
              <a:rPr lang="en-US" sz="2800" dirty="0"/>
              <a:t>: </a:t>
            </a:r>
            <a:r>
              <a:rPr lang="en-US" sz="2800" i="1" dirty="0"/>
              <a:t>band_ratio_v1.pdf</a:t>
            </a:r>
            <a:r>
              <a:rPr lang="en-US" sz="2800" dirty="0"/>
              <a:t> and </a:t>
            </a:r>
            <a:r>
              <a:rPr lang="en-US" sz="2800" i="1" dirty="0"/>
              <a:t>band_ratio_final.pdf</a:t>
            </a:r>
            <a:r>
              <a:rPr lang="en-US" sz="2800" dirty="0"/>
              <a:t> → keep final.</a:t>
            </a:r>
          </a:p>
          <a:p>
            <a:pPr>
              <a:buFont typeface="Arial" panose="020B0604020202020204" pitchFamily="34" charset="0"/>
              <a:buChar char="•"/>
            </a:pPr>
            <a:endParaRPr lang="en-US" sz="2800" dirty="0"/>
          </a:p>
          <a:p>
            <a:pPr>
              <a:buNone/>
            </a:pPr>
            <a:r>
              <a:rPr lang="en-US" sz="2800" b="1" dirty="0"/>
              <a:t>2. Noise</a:t>
            </a:r>
          </a:p>
          <a:p>
            <a:pPr marL="457200" indent="-457200">
              <a:buFont typeface="Arial" panose="020B0604020202020204" pitchFamily="34" charset="0"/>
              <a:buChar char="•"/>
            </a:pPr>
            <a:r>
              <a:rPr lang="en-US" sz="2800" b="1" dirty="0"/>
              <a:t>Problem</a:t>
            </a:r>
            <a:r>
              <a:rPr lang="en-US" sz="2800" dirty="0"/>
              <a:t>: Headers, footers, watermarks, boilerplate text.</a:t>
            </a:r>
          </a:p>
          <a:p>
            <a:pPr marL="457200" indent="-457200">
              <a:buFont typeface="Arial" panose="020B0604020202020204" pitchFamily="34" charset="0"/>
              <a:buChar char="•"/>
            </a:pPr>
            <a:r>
              <a:rPr lang="en-US" sz="2800" b="1" dirty="0"/>
              <a:t>Fix</a:t>
            </a:r>
            <a:r>
              <a:rPr lang="en-US" sz="2800" dirty="0"/>
              <a:t>: Remove during cleaning stage (regex or manual edits).</a:t>
            </a:r>
          </a:p>
          <a:p>
            <a:pPr marL="457200" indent="-457200">
              <a:buFont typeface="Arial" panose="020B0604020202020204" pitchFamily="34" charset="0"/>
              <a:buChar char="•"/>
            </a:pPr>
            <a:r>
              <a:rPr lang="en-US" sz="2800" b="1" dirty="0"/>
              <a:t>Example</a:t>
            </a:r>
            <a:r>
              <a:rPr lang="en-US" sz="2800" dirty="0"/>
              <a:t>: “Page 1 of 10” appearing in every chunk → delete.</a:t>
            </a:r>
          </a:p>
          <a:p>
            <a:pPr>
              <a:buFont typeface="Arial" panose="020B0604020202020204" pitchFamily="34" charset="0"/>
              <a:buChar char="•"/>
            </a:pPr>
            <a:endParaRPr lang="en-US" sz="2800" dirty="0"/>
          </a:p>
          <a:p>
            <a:pPr>
              <a:buNone/>
            </a:pPr>
            <a:r>
              <a:rPr lang="en-US" sz="2800" b="1" dirty="0"/>
              <a:t>3. Irrelevant Content</a:t>
            </a:r>
          </a:p>
          <a:p>
            <a:pPr marL="457200" indent="-457200">
              <a:buFont typeface="Arial" panose="020B0604020202020204" pitchFamily="34" charset="0"/>
              <a:buChar char="•"/>
            </a:pPr>
            <a:r>
              <a:rPr lang="en-US" sz="2800" b="1" dirty="0"/>
              <a:t>Problem</a:t>
            </a:r>
            <a:r>
              <a:rPr lang="en-US" sz="2800" dirty="0"/>
              <a:t>: Files outside your domain.</a:t>
            </a:r>
          </a:p>
          <a:p>
            <a:pPr marL="457200" indent="-457200">
              <a:buFont typeface="Arial" panose="020B0604020202020204" pitchFamily="34" charset="0"/>
              <a:buChar char="•"/>
            </a:pPr>
            <a:r>
              <a:rPr lang="en-US" sz="2800" b="1" dirty="0"/>
              <a:t>Fix</a:t>
            </a:r>
            <a:r>
              <a:rPr lang="en-US" sz="2800" dirty="0"/>
              <a:t>: Remove them from the corpus.</a:t>
            </a:r>
          </a:p>
          <a:p>
            <a:pPr marL="457200" indent="-457200">
              <a:buFont typeface="Arial" panose="020B0604020202020204" pitchFamily="34" charset="0"/>
              <a:buChar char="•"/>
            </a:pPr>
            <a:r>
              <a:rPr lang="en-US" sz="2800" b="1" dirty="0"/>
              <a:t>Example</a:t>
            </a:r>
            <a:r>
              <a:rPr lang="en-US" sz="2800" dirty="0"/>
              <a:t>: A cooking recipe in your geology dataset → discard.</a:t>
            </a:r>
          </a:p>
          <a:p>
            <a:pPr>
              <a:buFont typeface="Arial" panose="020B0604020202020204" pitchFamily="34" charset="0"/>
              <a:buChar char="•"/>
            </a:pPr>
            <a:endParaRPr lang="en-US" sz="2800" dirty="0"/>
          </a:p>
          <a:p>
            <a:pPr>
              <a:buNone/>
            </a:pPr>
            <a:r>
              <a:rPr lang="en-US" sz="2800" b="1" dirty="0"/>
              <a:t>Why This Matters:</a:t>
            </a:r>
            <a:endParaRPr lang="en-US" sz="2800" dirty="0"/>
          </a:p>
          <a:p>
            <a:pPr marL="457200" indent="-457200">
              <a:buFont typeface="Arial" panose="020B0604020202020204" pitchFamily="34" charset="0"/>
              <a:buChar char="•"/>
            </a:pPr>
            <a:r>
              <a:rPr lang="en-US" sz="2800" dirty="0"/>
              <a:t>Duplicates → over-representation of some information.</a:t>
            </a:r>
          </a:p>
          <a:p>
            <a:pPr marL="457200" indent="-457200">
              <a:buFont typeface="Arial" panose="020B0604020202020204" pitchFamily="34" charset="0"/>
              <a:buChar char="•"/>
            </a:pPr>
            <a:r>
              <a:rPr lang="en-US" sz="2800" dirty="0"/>
              <a:t>Noise → model retrieves useless chunks.</a:t>
            </a:r>
          </a:p>
          <a:p>
            <a:pPr marL="457200" indent="-457200">
              <a:buFont typeface="Arial" panose="020B0604020202020204" pitchFamily="34" charset="0"/>
              <a:buChar char="•"/>
            </a:pPr>
            <a:r>
              <a:rPr lang="en-US" sz="2800" dirty="0"/>
              <a:t>Irrelevant → distracts retrieval and confuses </a:t>
            </a:r>
            <a:r>
              <a:rPr lang="en-US" sz="2800" dirty="0" err="1"/>
              <a:t>LoRA</a:t>
            </a:r>
            <a:r>
              <a:rPr lang="en-US" sz="2800" dirty="0"/>
              <a:t> training. </a:t>
            </a:r>
          </a:p>
        </p:txBody>
      </p:sp>
    </p:spTree>
    <p:extLst>
      <p:ext uri="{BB962C8B-B14F-4D97-AF65-F5344CB8AC3E}">
        <p14:creationId xmlns:p14="http://schemas.microsoft.com/office/powerpoint/2010/main" val="27832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92A1A-921B-E4FB-27F8-8C24CF45B153}"/>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869A6201-B8DC-1221-0F40-DA681CCB6697}"/>
              </a:ext>
            </a:extLst>
          </p:cNvPr>
          <p:cNvGrpSpPr/>
          <p:nvPr/>
        </p:nvGrpSpPr>
        <p:grpSpPr>
          <a:xfrm>
            <a:off x="-1" y="546100"/>
            <a:ext cx="9047957" cy="828000"/>
            <a:chOff x="-1" y="546100"/>
            <a:chExt cx="3942557" cy="828000"/>
          </a:xfrm>
          <a:solidFill>
            <a:srgbClr val="002060"/>
          </a:solidFill>
        </p:grpSpPr>
        <p:sp>
          <p:nvSpPr>
            <p:cNvPr id="15" name="object 25">
              <a:extLst>
                <a:ext uri="{FF2B5EF4-FFF2-40B4-BE49-F238E27FC236}">
                  <a16:creationId xmlns:a16="http://schemas.microsoft.com/office/drawing/2014/main" id="{5B83F721-01BB-F575-DF07-8143672CF318}"/>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0C1338CB-9301-1FD0-E77D-EA26AED40FF6}"/>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872D9EBA-6418-51F2-7A5A-763219A9C32B}"/>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Assignment</a:t>
            </a:r>
            <a:endParaRPr lang="cs-CZ" sz="3600" b="1" dirty="0">
              <a:cs typeface="Source Sans Pro Light"/>
            </a:endParaRPr>
          </a:p>
        </p:txBody>
      </p:sp>
      <p:sp>
        <p:nvSpPr>
          <p:cNvPr id="4" name="TextBox 3">
            <a:extLst>
              <a:ext uri="{FF2B5EF4-FFF2-40B4-BE49-F238E27FC236}">
                <a16:creationId xmlns:a16="http://schemas.microsoft.com/office/drawing/2014/main" id="{9438806E-916E-B3A9-ECCB-FC8740F41FCA}"/>
              </a:ext>
            </a:extLst>
          </p:cNvPr>
          <p:cNvSpPr txBox="1"/>
          <p:nvPr/>
        </p:nvSpPr>
        <p:spPr>
          <a:xfrm>
            <a:off x="361156" y="1993900"/>
            <a:ext cx="13335000" cy="4832092"/>
          </a:xfrm>
          <a:prstGeom prst="rect">
            <a:avLst/>
          </a:prstGeom>
          <a:noFill/>
        </p:spPr>
        <p:txBody>
          <a:bodyPr wrap="square">
            <a:spAutoFit/>
          </a:bodyPr>
          <a:lstStyle/>
          <a:p>
            <a:pPr>
              <a:buNone/>
            </a:pPr>
            <a:r>
              <a:rPr lang="en-US" sz="2800" b="1" dirty="0"/>
              <a:t>Tasks</a:t>
            </a:r>
          </a:p>
          <a:p>
            <a:pPr marL="457200" indent="-457200">
              <a:buFont typeface="Arial" panose="020B0604020202020204" pitchFamily="34" charset="0"/>
              <a:buChar char="•"/>
            </a:pPr>
            <a:r>
              <a:rPr lang="en-US" sz="2800" dirty="0"/>
              <a:t>Collect </a:t>
            </a:r>
            <a:r>
              <a:rPr lang="en-US" sz="2800" b="1" dirty="0"/>
              <a:t>10–20 files</a:t>
            </a:r>
            <a:r>
              <a:rPr lang="en-US" sz="2800" dirty="0"/>
              <a:t> (mix formats).</a:t>
            </a:r>
          </a:p>
          <a:p>
            <a:pPr marL="457200" indent="-457200">
              <a:buFont typeface="Arial" panose="020B0604020202020204" pitchFamily="34" charset="0"/>
              <a:buChar char="•"/>
            </a:pPr>
            <a:r>
              <a:rPr lang="en-US" sz="2800" dirty="0"/>
              <a:t>Organize, clean, and prepare corpus.</a:t>
            </a:r>
          </a:p>
          <a:p>
            <a:pPr marL="457200" indent="-457200">
              <a:buFont typeface="Arial" panose="020B0604020202020204" pitchFamily="34" charset="0"/>
              <a:buChar char="•"/>
            </a:pPr>
            <a:r>
              <a:rPr lang="en-US" sz="2800" dirty="0"/>
              <a:t>Load into </a:t>
            </a:r>
            <a:r>
              <a:rPr lang="en-US" sz="2800" dirty="0" err="1"/>
              <a:t>Chatbox</a:t>
            </a:r>
            <a:r>
              <a:rPr lang="en-US" sz="2800" dirty="0"/>
              <a:t> RAG, test retrieval.</a:t>
            </a:r>
          </a:p>
          <a:p>
            <a:pPr marL="457200" indent="-457200">
              <a:buFont typeface="Arial" panose="020B0604020202020204" pitchFamily="34" charset="0"/>
              <a:buChar char="•"/>
            </a:pPr>
            <a:r>
              <a:rPr lang="en-US" sz="2800" dirty="0"/>
              <a:t>AI Check: Ask 2–3 domain questions.</a:t>
            </a:r>
          </a:p>
          <a:p>
            <a:endParaRPr lang="en-US" sz="2800" dirty="0"/>
          </a:p>
          <a:p>
            <a:r>
              <a:rPr lang="en-US" sz="2800" dirty="0"/>
              <a:t>Submit PPTX:</a:t>
            </a:r>
          </a:p>
          <a:p>
            <a:pPr marL="457200" indent="-457200">
              <a:buFont typeface="Arial" panose="020B0604020202020204" pitchFamily="34" charset="0"/>
              <a:buChar char="•"/>
            </a:pPr>
            <a:r>
              <a:rPr lang="en-US" sz="2800" dirty="0"/>
              <a:t>Corpus overview + screenshots.</a:t>
            </a:r>
          </a:p>
          <a:p>
            <a:pPr marL="457200" indent="-457200">
              <a:buFont typeface="Arial" panose="020B0604020202020204" pitchFamily="34" charset="0"/>
              <a:buChar char="•"/>
            </a:pPr>
            <a:r>
              <a:rPr lang="en-US" sz="2800" dirty="0"/>
              <a:t>Cleaning + chunking steps.</a:t>
            </a:r>
          </a:p>
          <a:p>
            <a:pPr marL="457200" indent="-457200">
              <a:buFont typeface="Arial" panose="020B0604020202020204" pitchFamily="34" charset="0"/>
              <a:buChar char="•"/>
            </a:pPr>
            <a:r>
              <a:rPr lang="en-US" sz="2800" dirty="0"/>
              <a:t>Example queries with AI answers + citations.</a:t>
            </a:r>
          </a:p>
          <a:p>
            <a:pPr marL="457200" indent="-457200">
              <a:buFont typeface="Arial" panose="020B0604020202020204" pitchFamily="34" charset="0"/>
              <a:buChar char="•"/>
            </a:pPr>
            <a:r>
              <a:rPr lang="en-US" sz="2800" dirty="0"/>
              <a:t>Reflection + </a:t>
            </a:r>
            <a:r>
              <a:rPr lang="en-US" altLang="ko-KR" sz="2800" dirty="0"/>
              <a:t>prep for </a:t>
            </a:r>
            <a:r>
              <a:rPr lang="en-US" altLang="ko-KR" sz="2800" dirty="0" err="1"/>
              <a:t>LoRA</a:t>
            </a:r>
            <a:r>
              <a:rPr lang="en-US" altLang="ko-KR" sz="2800" dirty="0"/>
              <a:t>. </a:t>
            </a:r>
            <a:endParaRPr lang="en-US" sz="2800" dirty="0"/>
          </a:p>
        </p:txBody>
      </p:sp>
      <p:sp>
        <p:nvSpPr>
          <p:cNvPr id="7" name="TextBox 6">
            <a:extLst>
              <a:ext uri="{FF2B5EF4-FFF2-40B4-BE49-F238E27FC236}">
                <a16:creationId xmlns:a16="http://schemas.microsoft.com/office/drawing/2014/main" id="{6706CC7D-80B0-0CF2-3299-9C06B6C0DF69}"/>
              </a:ext>
            </a:extLst>
          </p:cNvPr>
          <p:cNvSpPr txBox="1"/>
          <p:nvPr/>
        </p:nvSpPr>
        <p:spPr>
          <a:xfrm>
            <a:off x="2037556" y="8089900"/>
            <a:ext cx="14249400" cy="523220"/>
          </a:xfrm>
          <a:prstGeom prst="rect">
            <a:avLst/>
          </a:prstGeom>
          <a:noFill/>
        </p:spPr>
        <p:txBody>
          <a:bodyPr wrap="square">
            <a:spAutoFit/>
          </a:bodyPr>
          <a:lstStyle/>
          <a:p>
            <a:r>
              <a:rPr lang="en-US" sz="2800" b="1" dirty="0">
                <a:hlinkClick r:id="rId2"/>
              </a:rPr>
              <a:t>https://chatgpt.com/g/g-68672d46a12481918a69a6cfd9a544ae-remote-sensing-pro</a:t>
            </a:r>
            <a:endParaRPr lang="en-US" sz="2800" b="1" dirty="0"/>
          </a:p>
        </p:txBody>
      </p:sp>
    </p:spTree>
    <p:extLst>
      <p:ext uri="{BB962C8B-B14F-4D97-AF65-F5344CB8AC3E}">
        <p14:creationId xmlns:p14="http://schemas.microsoft.com/office/powerpoint/2010/main" val="380719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6A20-3C07-0D31-76DD-E564154A0D68}"/>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B059D7F9-7F5F-0158-4BC8-D22474413CE4}"/>
              </a:ext>
            </a:extLst>
          </p:cNvPr>
          <p:cNvGrpSpPr/>
          <p:nvPr/>
        </p:nvGrpSpPr>
        <p:grpSpPr>
          <a:xfrm>
            <a:off x="-1" y="546100"/>
            <a:ext cx="12095957" cy="828000"/>
            <a:chOff x="-1" y="546100"/>
            <a:chExt cx="3942557" cy="828000"/>
          </a:xfrm>
          <a:solidFill>
            <a:srgbClr val="7030A0"/>
          </a:solidFill>
        </p:grpSpPr>
        <p:sp>
          <p:nvSpPr>
            <p:cNvPr id="15" name="object 25">
              <a:extLst>
                <a:ext uri="{FF2B5EF4-FFF2-40B4-BE49-F238E27FC236}">
                  <a16:creationId xmlns:a16="http://schemas.microsoft.com/office/drawing/2014/main" id="{7AA1D3C1-6A3A-D30B-7B2B-7A238165D755}"/>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56E6B4DD-85BE-AEE2-E45D-5B185D3333CB}"/>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6FF0C21C-FD4F-361A-4A6B-730C798DB08D}"/>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Understanding RAG (Retrieval-Augmented Generation)</a:t>
            </a:r>
            <a:endParaRPr lang="cs-CZ" sz="3600" b="1" dirty="0">
              <a:cs typeface="Source Sans Pro Light"/>
            </a:endParaRPr>
          </a:p>
        </p:txBody>
      </p:sp>
      <p:sp>
        <p:nvSpPr>
          <p:cNvPr id="4" name="TextBox 3">
            <a:extLst>
              <a:ext uri="{FF2B5EF4-FFF2-40B4-BE49-F238E27FC236}">
                <a16:creationId xmlns:a16="http://schemas.microsoft.com/office/drawing/2014/main" id="{D4C04CA2-06E1-CE9B-D321-DFFA648ED5D2}"/>
              </a:ext>
            </a:extLst>
          </p:cNvPr>
          <p:cNvSpPr txBox="1"/>
          <p:nvPr/>
        </p:nvSpPr>
        <p:spPr>
          <a:xfrm>
            <a:off x="226016" y="1689100"/>
            <a:ext cx="18558280" cy="4832092"/>
          </a:xfrm>
          <a:prstGeom prst="rect">
            <a:avLst/>
          </a:prstGeom>
          <a:noFill/>
        </p:spPr>
        <p:txBody>
          <a:bodyPr wrap="square">
            <a:spAutoFit/>
          </a:bodyPr>
          <a:lstStyle/>
          <a:p>
            <a:pPr>
              <a:buNone/>
            </a:pPr>
            <a:r>
              <a:rPr lang="en-US" sz="2800" b="1" dirty="0"/>
              <a:t>What is RAG?</a:t>
            </a:r>
          </a:p>
          <a:p>
            <a:pPr marL="457200" indent="-457200">
              <a:buFont typeface="Arial" panose="020B0604020202020204" pitchFamily="34" charset="0"/>
              <a:buChar char="•"/>
            </a:pPr>
            <a:r>
              <a:rPr lang="en-US" sz="2800" b="1" dirty="0"/>
              <a:t>Definition</a:t>
            </a:r>
            <a:r>
              <a:rPr lang="en-US" sz="2800" dirty="0"/>
              <a:t>: Retrieval-Augmented Generation (RAG) is a technique where an LLM combines its built-in reasoning ability with </a:t>
            </a:r>
            <a:r>
              <a:rPr lang="en-US" sz="2800" b="1" dirty="0"/>
              <a:t>external documents</a:t>
            </a:r>
            <a:r>
              <a:rPr lang="en-US" sz="2800" dirty="0"/>
              <a:t> that you provide at query time.</a:t>
            </a:r>
          </a:p>
          <a:p>
            <a:pPr marL="457200" indent="-457200">
              <a:buFont typeface="Arial" panose="020B0604020202020204" pitchFamily="34" charset="0"/>
              <a:buChar char="•"/>
            </a:pPr>
            <a:r>
              <a:rPr lang="en-US" sz="2800" dirty="0"/>
              <a:t>Instead of relying only on what the model was trained on, RAG retrieves </a:t>
            </a:r>
            <a:r>
              <a:rPr lang="en-US" sz="2800" b="1" dirty="0"/>
              <a:t>chunks of relevant text</a:t>
            </a:r>
            <a:r>
              <a:rPr lang="en-US" sz="2800" dirty="0"/>
              <a:t> from your files and inserts them into the model’s </a:t>
            </a:r>
            <a:r>
              <a:rPr lang="en-US" sz="2800" b="1" dirty="0"/>
              <a:t>content window</a:t>
            </a:r>
            <a:r>
              <a:rPr lang="en-US" sz="2800" dirty="0"/>
              <a:t> so answers are grounded.</a:t>
            </a:r>
          </a:p>
          <a:p>
            <a:pPr>
              <a:buFont typeface="Arial" panose="020B0604020202020204" pitchFamily="34" charset="0"/>
              <a:buChar char="•"/>
            </a:pPr>
            <a:endParaRPr lang="en-US" sz="2800" dirty="0"/>
          </a:p>
          <a:p>
            <a:pPr>
              <a:buNone/>
            </a:pPr>
            <a:r>
              <a:rPr lang="en-US" sz="2800" b="1" dirty="0"/>
              <a:t>Key Characteristics</a:t>
            </a:r>
          </a:p>
          <a:p>
            <a:pPr marL="457200" indent="-457200">
              <a:buFont typeface="Arial" panose="020B0604020202020204" pitchFamily="34" charset="0"/>
              <a:buChar char="•"/>
            </a:pPr>
            <a:r>
              <a:rPr lang="en-US" sz="2800" b="1" dirty="0"/>
              <a:t>Short-term memory</a:t>
            </a:r>
            <a:r>
              <a:rPr lang="en-US" sz="2800" dirty="0"/>
              <a:t>: RAG does not make the model remember documents permanently. Once the files are removed, the knowledge is gone.</a:t>
            </a:r>
          </a:p>
          <a:p>
            <a:pPr marL="457200" indent="-457200">
              <a:buFont typeface="Arial" panose="020B0604020202020204" pitchFamily="34" charset="0"/>
              <a:buChar char="•"/>
            </a:pPr>
            <a:r>
              <a:rPr lang="en-US" sz="2800" b="1" dirty="0"/>
              <a:t>On-demand</a:t>
            </a:r>
            <a:r>
              <a:rPr lang="en-US" sz="2800" dirty="0"/>
              <a:t>: You can upload documents </a:t>
            </a:r>
            <a:r>
              <a:rPr lang="en-US" sz="2800" b="1" dirty="0">
                <a:solidFill>
                  <a:srgbClr val="FF0000"/>
                </a:solidFill>
              </a:rPr>
              <a:t>at the moment</a:t>
            </a:r>
            <a:r>
              <a:rPr lang="en-US" sz="2800" dirty="0"/>
              <a:t> you need them.</a:t>
            </a:r>
          </a:p>
          <a:p>
            <a:pPr marL="457200" indent="-457200">
              <a:buFont typeface="Arial" panose="020B0604020202020204" pitchFamily="34" charset="0"/>
              <a:buChar char="•"/>
            </a:pPr>
            <a:r>
              <a:rPr lang="en-US" sz="2800" b="1" dirty="0"/>
              <a:t>Flexible</a:t>
            </a:r>
            <a:r>
              <a:rPr lang="en-US" sz="2800" dirty="0"/>
              <a:t>: You can add or replace documents without retraining.</a:t>
            </a:r>
          </a:p>
        </p:txBody>
      </p:sp>
    </p:spTree>
    <p:extLst>
      <p:ext uri="{BB962C8B-B14F-4D97-AF65-F5344CB8AC3E}">
        <p14:creationId xmlns:p14="http://schemas.microsoft.com/office/powerpoint/2010/main" val="109087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56CD-9C02-C29D-7F94-AE043F2DF9C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BE8C2C76-660D-E340-586E-2254196802BD}"/>
              </a:ext>
            </a:extLst>
          </p:cNvPr>
          <p:cNvGrpSpPr/>
          <p:nvPr/>
        </p:nvGrpSpPr>
        <p:grpSpPr>
          <a:xfrm>
            <a:off x="-1" y="546100"/>
            <a:ext cx="12095957" cy="828000"/>
            <a:chOff x="-1" y="546100"/>
            <a:chExt cx="3942557" cy="828000"/>
          </a:xfrm>
          <a:solidFill>
            <a:srgbClr val="7030A0"/>
          </a:solidFill>
        </p:grpSpPr>
        <p:sp>
          <p:nvSpPr>
            <p:cNvPr id="15" name="object 25">
              <a:extLst>
                <a:ext uri="{FF2B5EF4-FFF2-40B4-BE49-F238E27FC236}">
                  <a16:creationId xmlns:a16="http://schemas.microsoft.com/office/drawing/2014/main" id="{81D5196F-521D-65E6-43E0-6758DBE67D42}"/>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E2401FDC-A8D1-39F1-BFC4-9D5C472D0DA6}"/>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646405BE-D7FB-298B-A92D-8C574EE077A1}"/>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Understanding RAG (Retrieval-Augmented Generation)</a:t>
            </a:r>
            <a:endParaRPr lang="cs-CZ" sz="3600" b="1" dirty="0">
              <a:cs typeface="Source Sans Pro Light"/>
            </a:endParaRPr>
          </a:p>
        </p:txBody>
      </p:sp>
      <p:sp>
        <p:nvSpPr>
          <p:cNvPr id="3" name="TextBox 2">
            <a:extLst>
              <a:ext uri="{FF2B5EF4-FFF2-40B4-BE49-F238E27FC236}">
                <a16:creationId xmlns:a16="http://schemas.microsoft.com/office/drawing/2014/main" id="{B9AD07D2-49D9-D99C-44F3-7F3909D911F1}"/>
              </a:ext>
            </a:extLst>
          </p:cNvPr>
          <p:cNvSpPr txBox="1"/>
          <p:nvPr/>
        </p:nvSpPr>
        <p:spPr>
          <a:xfrm>
            <a:off x="243276" y="2070100"/>
            <a:ext cx="18767037" cy="3970318"/>
          </a:xfrm>
          <a:prstGeom prst="rect">
            <a:avLst/>
          </a:prstGeom>
          <a:noFill/>
        </p:spPr>
        <p:txBody>
          <a:bodyPr wrap="square">
            <a:spAutoFit/>
          </a:bodyPr>
          <a:lstStyle/>
          <a:p>
            <a:pPr>
              <a:buNone/>
            </a:pPr>
            <a:r>
              <a:rPr lang="en-US" sz="2800" b="1" dirty="0"/>
              <a:t>RAG vs </a:t>
            </a:r>
            <a:r>
              <a:rPr lang="en-US" sz="2800" b="1" dirty="0" err="1"/>
              <a:t>LoRA</a:t>
            </a:r>
            <a:r>
              <a:rPr lang="en-US" sz="2800" b="1" dirty="0"/>
              <a:t> Training</a:t>
            </a:r>
          </a:p>
          <a:p>
            <a:pPr marL="457200" indent="-457200">
              <a:buFont typeface="Arial" panose="020B0604020202020204" pitchFamily="34" charset="0"/>
              <a:buChar char="•"/>
            </a:pPr>
            <a:r>
              <a:rPr lang="en-US" sz="2800" b="1" dirty="0"/>
              <a:t>RAG</a:t>
            </a:r>
            <a:r>
              <a:rPr lang="en-US" sz="2800" dirty="0"/>
              <a:t> = external reference. The model looks up chunks when asked.</a:t>
            </a:r>
          </a:p>
          <a:p>
            <a:pPr marL="457200" indent="-457200">
              <a:buFont typeface="Arial" panose="020B0604020202020204" pitchFamily="34" charset="0"/>
              <a:buChar char="•"/>
            </a:pPr>
            <a:r>
              <a:rPr lang="en-US" sz="2800" b="1" dirty="0" err="1"/>
              <a:t>LoRA</a:t>
            </a:r>
            <a:r>
              <a:rPr lang="en-US" sz="2800" dirty="0"/>
              <a:t> = fine-tuning. The model permanently stores new knowledge in its weights.</a:t>
            </a:r>
          </a:p>
          <a:p>
            <a:pPr marL="457200" indent="-457200">
              <a:buFont typeface="Arial" panose="020B0604020202020204" pitchFamily="34" charset="0"/>
              <a:buChar char="•"/>
            </a:pPr>
            <a:r>
              <a:rPr lang="en-US" sz="2800" b="1" dirty="0"/>
              <a:t>Analogy</a:t>
            </a:r>
            <a:r>
              <a:rPr lang="en-US" sz="2800" dirty="0"/>
              <a:t>: RAG is like consulting a library; </a:t>
            </a:r>
            <a:r>
              <a:rPr lang="en-US" sz="2800" dirty="0" err="1"/>
              <a:t>LoRA</a:t>
            </a:r>
            <a:r>
              <a:rPr lang="en-US" sz="2800" dirty="0"/>
              <a:t> is like memorizing the content.</a:t>
            </a:r>
          </a:p>
          <a:p>
            <a:pPr>
              <a:buFont typeface="Arial" panose="020B0604020202020204" pitchFamily="34" charset="0"/>
              <a:buChar char="•"/>
            </a:pPr>
            <a:endParaRPr lang="en-US" sz="2800" dirty="0"/>
          </a:p>
          <a:p>
            <a:pPr>
              <a:buNone/>
            </a:pPr>
            <a:r>
              <a:rPr lang="en-US" sz="2800" b="1" dirty="0"/>
              <a:t>Persistent RAG</a:t>
            </a:r>
          </a:p>
          <a:p>
            <a:pPr marL="457200" indent="-457200">
              <a:buFont typeface="Arial" panose="020B0604020202020204" pitchFamily="34" charset="0"/>
              <a:buChar char="•"/>
            </a:pPr>
            <a:r>
              <a:rPr lang="en-US" sz="2800" dirty="0"/>
              <a:t>If you connect RAG to a </a:t>
            </a:r>
            <a:r>
              <a:rPr lang="en-US" sz="2800" b="1" dirty="0"/>
              <a:t>vector database</a:t>
            </a:r>
            <a:r>
              <a:rPr lang="en-US" sz="2800" dirty="0"/>
              <a:t> (e.g., Pinecone, FAISS, Chroma), you can simulate long-term memory.</a:t>
            </a:r>
          </a:p>
          <a:p>
            <a:pPr marL="457200" indent="-457200">
              <a:buFont typeface="Arial" panose="020B0604020202020204" pitchFamily="34" charset="0"/>
              <a:buChar char="•"/>
            </a:pPr>
            <a:r>
              <a:rPr lang="en-US" sz="2800" dirty="0"/>
              <a:t>The database permanently stores your documents, and the LLM retrieves from it whenever needed.</a:t>
            </a:r>
          </a:p>
          <a:p>
            <a:pPr marL="457200" indent="-457200">
              <a:buFont typeface="Arial" panose="020B0604020202020204" pitchFamily="34" charset="0"/>
              <a:buChar char="•"/>
            </a:pPr>
            <a:r>
              <a:rPr lang="en-US" sz="2800" dirty="0"/>
              <a:t>Still, the knowledge is </a:t>
            </a:r>
            <a:r>
              <a:rPr lang="en-US" sz="2800" i="1" dirty="0"/>
              <a:t>external</a:t>
            </a:r>
            <a:r>
              <a:rPr lang="en-US" sz="2800" dirty="0"/>
              <a:t> — not built into the model’s parameters.</a:t>
            </a:r>
          </a:p>
        </p:txBody>
      </p:sp>
    </p:spTree>
    <p:extLst>
      <p:ext uri="{BB962C8B-B14F-4D97-AF65-F5344CB8AC3E}">
        <p14:creationId xmlns:p14="http://schemas.microsoft.com/office/powerpoint/2010/main" val="158086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F9674FC-8548-490C-ABAA-974AB1D65E17}"/>
              </a:ext>
            </a:extLst>
          </p:cNvPr>
          <p:cNvGrpSpPr/>
          <p:nvPr/>
        </p:nvGrpSpPr>
        <p:grpSpPr>
          <a:xfrm>
            <a:off x="-1" y="546100"/>
            <a:ext cx="9047957" cy="828000"/>
            <a:chOff x="-1" y="546100"/>
            <a:chExt cx="3942557" cy="828000"/>
          </a:xfrm>
          <a:solidFill>
            <a:srgbClr val="7030A0"/>
          </a:solidFill>
        </p:grpSpPr>
        <p:sp>
          <p:nvSpPr>
            <p:cNvPr id="15" name="object 25">
              <a:extLst>
                <a:ext uri="{FF2B5EF4-FFF2-40B4-BE49-F238E27FC236}">
                  <a16:creationId xmlns:a16="http://schemas.microsoft.com/office/drawing/2014/main" id="{E700753F-F950-425F-8F38-BB262F52CB14}"/>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35BA21ED-C169-40DA-9BD9-4DDE2AFFD62C}"/>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Context Window</a:t>
            </a:r>
            <a:endParaRPr lang="cs-CZ" sz="3600" b="1" dirty="0">
              <a:cs typeface="Source Sans Pro Light"/>
            </a:endParaRPr>
          </a:p>
        </p:txBody>
      </p:sp>
      <p:sp>
        <p:nvSpPr>
          <p:cNvPr id="2" name="Rectangle 1">
            <a:extLst>
              <a:ext uri="{FF2B5EF4-FFF2-40B4-BE49-F238E27FC236}">
                <a16:creationId xmlns:a16="http://schemas.microsoft.com/office/drawing/2014/main" id="{733F8A88-87FD-E26F-86F4-935B8F1464BF}"/>
              </a:ext>
            </a:extLst>
          </p:cNvPr>
          <p:cNvSpPr>
            <a:spLocks noChangeArrowheads="1"/>
          </p:cNvSpPr>
          <p:nvPr/>
        </p:nvSpPr>
        <p:spPr bwMode="auto">
          <a:xfrm>
            <a:off x="100422" y="1481443"/>
            <a:ext cx="1887775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t>
            </a:r>
            <a:r>
              <a:rPr kumimoji="0" lang="en-US" altLang="en-US" sz="2800" b="1" i="0" u="none" strike="noStrike" cap="none" normalizeH="0" baseline="0" dirty="0">
                <a:ln>
                  <a:noFill/>
                </a:ln>
                <a:solidFill>
                  <a:schemeClr val="tx1"/>
                </a:solidFill>
                <a:effectLst/>
                <a:latin typeface="Arial" panose="020B0604020202020204" pitchFamily="34" charset="0"/>
              </a:rPr>
              <a:t>content window length</a:t>
            </a:r>
            <a:r>
              <a:rPr kumimoji="0" lang="en-US" altLang="en-US" sz="2800" b="0" i="0" u="none" strike="noStrike" cap="none" normalizeH="0" baseline="0" dirty="0">
                <a:ln>
                  <a:noFill/>
                </a:ln>
                <a:solidFill>
                  <a:schemeClr val="tx1"/>
                </a:solidFill>
                <a:effectLst/>
                <a:latin typeface="Arial" panose="020B0604020202020204" pitchFamily="34" charset="0"/>
              </a:rPr>
              <a:t> is the maximum number of tokens (words, </a:t>
            </a:r>
            <a:r>
              <a:rPr kumimoji="0" lang="en-US" altLang="en-US" sz="2800" b="0" i="0" u="none" strike="noStrike" cap="none" normalizeH="0" baseline="0" dirty="0" err="1">
                <a:ln>
                  <a:noFill/>
                </a:ln>
                <a:solidFill>
                  <a:schemeClr val="tx1"/>
                </a:solidFill>
                <a:effectLst/>
                <a:latin typeface="Arial" panose="020B0604020202020204" pitchFamily="34" charset="0"/>
              </a:rPr>
              <a:t>subwords</a:t>
            </a:r>
            <a:r>
              <a:rPr kumimoji="0" lang="en-US" altLang="en-US" sz="2800" b="0" i="0" u="none" strike="noStrike" cap="none" normalizeH="0" baseline="0" dirty="0">
                <a:ln>
                  <a:noFill/>
                </a:ln>
                <a:solidFill>
                  <a:schemeClr val="tx1"/>
                </a:solidFill>
                <a:effectLst/>
                <a:latin typeface="Arial" panose="020B0604020202020204" pitchFamily="34" charset="0"/>
              </a:rPr>
              <a:t>, symbols) a Large Language Model (LLM) can handle in one input prompt.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sets the limit on how much text (your question + retrieved documents + system prompt) can be processed </a:t>
            </a:r>
            <a:r>
              <a:rPr kumimoji="0" lang="en-US" altLang="en-US" sz="2800" b="1" i="0" u="none" strike="noStrike" cap="none" normalizeH="0" baseline="0" dirty="0">
                <a:ln>
                  <a:noFill/>
                </a:ln>
                <a:solidFill>
                  <a:schemeClr val="tx1"/>
                </a:solidFill>
                <a:effectLst/>
                <a:latin typeface="Arial" panose="020B0604020202020204" pitchFamily="34" charset="0"/>
              </a:rPr>
              <a:t>at once</a:t>
            </a:r>
            <a:r>
              <a:rPr kumimoji="0" lang="en-US" altLang="en-US" sz="2800" b="0" i="0" u="none" strike="noStrike" cap="none" normalizeH="0" baseline="0" dirty="0">
                <a:ln>
                  <a:noFill/>
                </a:ln>
                <a:solidFill>
                  <a:schemeClr val="tx1"/>
                </a:solidFill>
                <a:effectLst/>
                <a:latin typeface="Arial" panose="020B0604020202020204" pitchFamily="34" charset="0"/>
              </a:rPr>
              <a:t>.</a:t>
            </a:r>
          </a:p>
        </p:txBody>
      </p:sp>
      <p:pic>
        <p:nvPicPr>
          <p:cNvPr id="6" name="Picture 5">
            <a:extLst>
              <a:ext uri="{FF2B5EF4-FFF2-40B4-BE49-F238E27FC236}">
                <a16:creationId xmlns:a16="http://schemas.microsoft.com/office/drawing/2014/main" id="{76D6AEB7-E629-77EF-F6E1-E6D4AD40F656}"/>
              </a:ext>
            </a:extLst>
          </p:cNvPr>
          <p:cNvPicPr>
            <a:picLocks noChangeAspect="1"/>
          </p:cNvPicPr>
          <p:nvPr/>
        </p:nvPicPr>
        <p:blipFill>
          <a:blip r:embed="rId2"/>
          <a:stretch>
            <a:fillRect/>
          </a:stretch>
        </p:blipFill>
        <p:spPr>
          <a:xfrm>
            <a:off x="2494756" y="3404668"/>
            <a:ext cx="12710624" cy="67426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A52E8-8BB0-F5C8-854C-8C34FBBE016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E49850C3-BAB8-DC77-0808-3AD461CD6210}"/>
              </a:ext>
            </a:extLst>
          </p:cNvPr>
          <p:cNvGrpSpPr/>
          <p:nvPr/>
        </p:nvGrpSpPr>
        <p:grpSpPr>
          <a:xfrm>
            <a:off x="-1" y="546100"/>
            <a:ext cx="9047957" cy="828000"/>
            <a:chOff x="-1" y="546100"/>
            <a:chExt cx="3942557" cy="828000"/>
          </a:xfrm>
          <a:solidFill>
            <a:srgbClr val="7030A0"/>
          </a:solidFill>
        </p:grpSpPr>
        <p:sp>
          <p:nvSpPr>
            <p:cNvPr id="15" name="object 25">
              <a:extLst>
                <a:ext uri="{FF2B5EF4-FFF2-40B4-BE49-F238E27FC236}">
                  <a16:creationId xmlns:a16="http://schemas.microsoft.com/office/drawing/2014/main" id="{7C1B0AE1-F33E-2015-2C76-7C1DEC1609E6}"/>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0DF35B3C-7F9F-0957-0B03-67E4CA4B3023}"/>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12BED8C4-8296-3A17-4635-C4ADDF529DD7}"/>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Context Window</a:t>
            </a:r>
            <a:endParaRPr lang="cs-CZ" sz="3600" b="1" dirty="0">
              <a:cs typeface="Source Sans Pro Light"/>
            </a:endParaRPr>
          </a:p>
        </p:txBody>
      </p:sp>
      <p:sp>
        <p:nvSpPr>
          <p:cNvPr id="4" name="TextBox 3">
            <a:extLst>
              <a:ext uri="{FF2B5EF4-FFF2-40B4-BE49-F238E27FC236}">
                <a16:creationId xmlns:a16="http://schemas.microsoft.com/office/drawing/2014/main" id="{4ECDF2B8-4C9A-3E85-0219-C5D5DD4F3A01}"/>
              </a:ext>
            </a:extLst>
          </p:cNvPr>
          <p:cNvSpPr txBox="1"/>
          <p:nvPr/>
        </p:nvSpPr>
        <p:spPr>
          <a:xfrm>
            <a:off x="463682" y="1765300"/>
            <a:ext cx="17880674" cy="4832092"/>
          </a:xfrm>
          <a:prstGeom prst="rect">
            <a:avLst/>
          </a:prstGeom>
          <a:noFill/>
        </p:spPr>
        <p:txBody>
          <a:bodyPr wrap="square">
            <a:spAutoFit/>
          </a:bodyPr>
          <a:lstStyle/>
          <a:p>
            <a:pPr>
              <a:buNone/>
            </a:pPr>
            <a:r>
              <a:rPr lang="en-US" sz="2800" b="1" dirty="0"/>
              <a:t>How it works</a:t>
            </a:r>
          </a:p>
          <a:p>
            <a:pPr marL="457200" indent="-457200">
              <a:buFont typeface="Arial" panose="020B0604020202020204" pitchFamily="34" charset="0"/>
              <a:buChar char="•"/>
            </a:pPr>
            <a:r>
              <a:rPr lang="en-US" sz="2800" dirty="0"/>
              <a:t>When you call an LLM, you specify (or the system sets) a </a:t>
            </a:r>
            <a:r>
              <a:rPr lang="en-US" sz="2800" b="1" dirty="0"/>
              <a:t>maximum output length</a:t>
            </a:r>
            <a:r>
              <a:rPr lang="en-US" sz="2800" dirty="0"/>
              <a:t> in tokens.</a:t>
            </a:r>
          </a:p>
          <a:p>
            <a:pPr marL="457200" indent="-457200">
              <a:buFont typeface="Arial" panose="020B0604020202020204" pitchFamily="34" charset="0"/>
              <a:buChar char="•"/>
            </a:pPr>
            <a:r>
              <a:rPr lang="en-US" sz="2800" dirty="0"/>
              <a:t>The model keeps generating until it either:</a:t>
            </a:r>
          </a:p>
          <a:p>
            <a:pPr marL="742950" lvl="1" indent="-285750">
              <a:buFont typeface="Arial" panose="020B0604020202020204" pitchFamily="34" charset="0"/>
              <a:buChar char="•"/>
            </a:pPr>
            <a:r>
              <a:rPr lang="en-US" sz="2800" dirty="0"/>
              <a:t>Reaches that </a:t>
            </a:r>
            <a:r>
              <a:rPr lang="en-US" sz="2800" b="1" dirty="0"/>
              <a:t>max output token limit</a:t>
            </a:r>
            <a:r>
              <a:rPr lang="en-US" sz="2800" dirty="0"/>
              <a:t>, or</a:t>
            </a:r>
          </a:p>
          <a:p>
            <a:pPr marL="742950" lvl="1" indent="-285750">
              <a:buFont typeface="Arial" panose="020B0604020202020204" pitchFamily="34" charset="0"/>
              <a:buChar char="•"/>
            </a:pPr>
            <a:r>
              <a:rPr lang="en-US" sz="2800" dirty="0"/>
              <a:t>Predicts an </a:t>
            </a:r>
            <a:r>
              <a:rPr lang="en-US" sz="2800" b="1" dirty="0"/>
              <a:t>end-of-sequence</a:t>
            </a:r>
            <a:r>
              <a:rPr lang="en-US" sz="2800" dirty="0"/>
              <a:t> token naturally (like stopping at the end of a sentence).</a:t>
            </a:r>
          </a:p>
          <a:p>
            <a:pPr>
              <a:buNone/>
            </a:pPr>
            <a:endParaRPr lang="en-US" sz="2800" b="1" dirty="0"/>
          </a:p>
          <a:p>
            <a:pPr>
              <a:buNone/>
            </a:pPr>
            <a:r>
              <a:rPr lang="en-US" sz="2800" b="1" dirty="0"/>
              <a:t>Input vs Output Token Budget</a:t>
            </a:r>
          </a:p>
          <a:p>
            <a:pPr marL="457200" indent="-457200">
              <a:buFont typeface="Arial" panose="020B0604020202020204" pitchFamily="34" charset="0"/>
              <a:buChar char="•"/>
            </a:pPr>
            <a:r>
              <a:rPr lang="en-US" sz="2800" dirty="0"/>
              <a:t>The </a:t>
            </a:r>
            <a:r>
              <a:rPr lang="en-US" sz="2800" b="1" dirty="0"/>
              <a:t>total</a:t>
            </a:r>
            <a:r>
              <a:rPr lang="en-US" sz="2800" dirty="0"/>
              <a:t> (input + output) must fit within the model’s </a:t>
            </a:r>
            <a:r>
              <a:rPr lang="en-US" sz="2800" b="1" dirty="0"/>
              <a:t>content window length</a:t>
            </a:r>
            <a:r>
              <a:rPr lang="en-US" sz="2800" dirty="0"/>
              <a:t>.</a:t>
            </a:r>
          </a:p>
          <a:p>
            <a:pPr marL="457200" indent="-457200">
              <a:buFont typeface="Arial" panose="020B0604020202020204" pitchFamily="34" charset="0"/>
              <a:buChar char="•"/>
            </a:pPr>
            <a:r>
              <a:rPr lang="en-US" sz="2800" dirty="0"/>
              <a:t>Example (GPT-4 with 128k tokens):</a:t>
            </a:r>
          </a:p>
          <a:p>
            <a:pPr marL="742950" lvl="1" indent="-285750">
              <a:buFont typeface="Arial" panose="020B0604020202020204" pitchFamily="34" charset="0"/>
              <a:buChar char="•"/>
            </a:pPr>
            <a:r>
              <a:rPr lang="en-US" sz="2800" dirty="0"/>
              <a:t>If your prompt is 80k tokens, you have </a:t>
            </a:r>
            <a:r>
              <a:rPr lang="en-US" altLang="ko-KR" sz="2800" dirty="0"/>
              <a:t>~ 48</a:t>
            </a:r>
            <a:r>
              <a:rPr lang="en-US" sz="2800" dirty="0"/>
              <a:t>k tokens left for output.</a:t>
            </a:r>
          </a:p>
          <a:p>
            <a:pPr marL="742950" lvl="1" indent="-285750">
              <a:buFont typeface="Arial" panose="020B0604020202020204" pitchFamily="34" charset="0"/>
              <a:buChar char="•"/>
            </a:pPr>
            <a:r>
              <a:rPr lang="en-US" sz="2800" dirty="0"/>
              <a:t>If your prompt is short (say 5k tokens), then you can generate up to ~ 43k tokens in the response.</a:t>
            </a:r>
          </a:p>
        </p:txBody>
      </p:sp>
    </p:spTree>
    <p:extLst>
      <p:ext uri="{BB962C8B-B14F-4D97-AF65-F5344CB8AC3E}">
        <p14:creationId xmlns:p14="http://schemas.microsoft.com/office/powerpoint/2010/main" val="314433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13CF1-3750-4A59-E70C-A57ECACDEE23}"/>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8554C1B7-3C78-BA6E-C9DA-D999245A6FB5}"/>
              </a:ext>
            </a:extLst>
          </p:cNvPr>
          <p:cNvGrpSpPr/>
          <p:nvPr/>
        </p:nvGrpSpPr>
        <p:grpSpPr>
          <a:xfrm>
            <a:off x="-1" y="546100"/>
            <a:ext cx="9047957" cy="828000"/>
            <a:chOff x="-1" y="546100"/>
            <a:chExt cx="3942557" cy="828000"/>
          </a:xfrm>
          <a:solidFill>
            <a:srgbClr val="7030A0"/>
          </a:solidFill>
        </p:grpSpPr>
        <p:sp>
          <p:nvSpPr>
            <p:cNvPr id="15" name="object 25">
              <a:extLst>
                <a:ext uri="{FF2B5EF4-FFF2-40B4-BE49-F238E27FC236}">
                  <a16:creationId xmlns:a16="http://schemas.microsoft.com/office/drawing/2014/main" id="{F8E15D5E-6DDE-09B8-22D9-290D13252C6A}"/>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CA33C880-624B-55BC-464A-036F95A6597A}"/>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D15B9CA7-E8BA-C723-7085-0DEBA10302EB}"/>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Context Window: Why It Matters?</a:t>
            </a:r>
            <a:endParaRPr lang="cs-CZ" sz="3600" b="1" dirty="0">
              <a:cs typeface="Source Sans Pro Light"/>
            </a:endParaRPr>
          </a:p>
        </p:txBody>
      </p:sp>
      <p:sp>
        <p:nvSpPr>
          <p:cNvPr id="3" name="Rectangle 1">
            <a:extLst>
              <a:ext uri="{FF2B5EF4-FFF2-40B4-BE49-F238E27FC236}">
                <a16:creationId xmlns:a16="http://schemas.microsoft.com/office/drawing/2014/main" id="{C9CDD0FF-AFF7-E358-3386-AC0ECAAA2A99}"/>
              </a:ext>
            </a:extLst>
          </p:cNvPr>
          <p:cNvSpPr>
            <a:spLocks noChangeArrowheads="1"/>
          </p:cNvSpPr>
          <p:nvPr/>
        </p:nvSpPr>
        <p:spPr bwMode="auto">
          <a:xfrm>
            <a:off x="208756" y="1917700"/>
            <a:ext cx="18801557"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1/ For RAG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your retrieved chunks + question are larger than the content window, some parts will be dropped.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If the model supports 8k tokens, and you upload a 300-page book, you </a:t>
            </a:r>
            <a:r>
              <a:rPr kumimoji="0" lang="en-US" altLang="en-US" sz="2800" b="0" i="1" u="none" strike="noStrike" cap="none" normalizeH="0" baseline="0" dirty="0">
                <a:ln>
                  <a:noFill/>
                </a:ln>
                <a:solidFill>
                  <a:schemeClr val="tx1"/>
                </a:solidFill>
                <a:effectLst/>
                <a:latin typeface="Arial" panose="020B0604020202020204" pitchFamily="34" charset="0"/>
              </a:rPr>
              <a:t>cannot</a:t>
            </a:r>
            <a:r>
              <a:rPr kumimoji="0" lang="en-US" altLang="en-US" sz="2800" b="0" i="0" u="none" strike="noStrike" cap="none" normalizeH="0" baseline="0" dirty="0">
                <a:ln>
                  <a:noFill/>
                </a:ln>
                <a:solidFill>
                  <a:schemeClr val="tx1"/>
                </a:solidFill>
                <a:effectLst/>
                <a:latin typeface="Arial" panose="020B0604020202020204" pitchFamily="34" charset="0"/>
              </a:rPr>
              <a:t> insert all of it at once. Instead, RAG retrieves </a:t>
            </a:r>
            <a:r>
              <a:rPr kumimoji="0" lang="en-US" altLang="en-US" sz="2800" b="1" i="0" u="none" strike="noStrike" cap="none" normalizeH="0" baseline="0" dirty="0">
                <a:ln>
                  <a:noFill/>
                </a:ln>
                <a:solidFill>
                  <a:schemeClr val="tx1"/>
                </a:solidFill>
                <a:effectLst/>
                <a:latin typeface="Arial" panose="020B0604020202020204" pitchFamily="34" charset="0"/>
              </a:rPr>
              <a:t>relevant chunks only</a:t>
            </a:r>
            <a:r>
              <a:rPr kumimoji="0" lang="en-US" altLang="en-US" sz="2800" b="0" i="0" u="none" strike="noStrike" cap="none" normalizeH="0" baseline="0" dirty="0">
                <a:ln>
                  <a:noFill/>
                </a:ln>
                <a:solidFill>
                  <a:schemeClr val="tx1"/>
                </a:solidFill>
                <a:effectLst/>
                <a:latin typeface="Arial" panose="020B0604020202020204" pitchFamily="34" charset="0"/>
              </a:rPr>
              <a:t> to fit inside the window.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2/ For Training (</a:t>
            </a:r>
            <a:r>
              <a:rPr kumimoji="0" lang="en-US" altLang="en-US" sz="2800" b="1" i="0" u="none" strike="noStrike" cap="none" normalizeH="0" baseline="0" dirty="0" err="1">
                <a:ln>
                  <a:noFill/>
                </a:ln>
                <a:solidFill>
                  <a:schemeClr val="tx1"/>
                </a:solidFill>
                <a:effectLst/>
                <a:latin typeface="Arial" panose="020B0604020202020204" pitchFamily="34" charset="0"/>
              </a:rPr>
              <a:t>LoRA</a:t>
            </a:r>
            <a:r>
              <a:rPr kumimoji="0" lang="en-US" altLang="en-US" sz="2800" b="1" i="0" u="none" strike="noStrike" cap="none" normalizeH="0" baseline="0" dirty="0">
                <a:ln>
                  <a:noFill/>
                </a:ln>
                <a:solidFill>
                  <a:schemeClr val="tx1"/>
                </a:solidFill>
                <a:effectLst/>
                <a:latin typeface="Arial" panose="020B0604020202020204" pitchFamily="34"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During fine-tuning, samples must also fit into the model’s context window.</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your training sample is longer than the window, you need to split or truncate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3/ For Users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Longer context = better memory for large documents.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But longer windows also mean slower inference and more compute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40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CF080-39A7-F9A1-014E-A4DEE2B53D6E}"/>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6157FF10-1F7F-E788-5F7A-F1C99CB4AB6B}"/>
              </a:ext>
            </a:extLst>
          </p:cNvPr>
          <p:cNvGrpSpPr/>
          <p:nvPr/>
        </p:nvGrpSpPr>
        <p:grpSpPr>
          <a:xfrm>
            <a:off x="-1" y="546100"/>
            <a:ext cx="9047957" cy="828000"/>
            <a:chOff x="-1" y="546100"/>
            <a:chExt cx="3942557" cy="828000"/>
          </a:xfrm>
          <a:solidFill>
            <a:srgbClr val="7030A0"/>
          </a:solidFill>
        </p:grpSpPr>
        <p:sp>
          <p:nvSpPr>
            <p:cNvPr id="15" name="object 25">
              <a:extLst>
                <a:ext uri="{FF2B5EF4-FFF2-40B4-BE49-F238E27FC236}">
                  <a16:creationId xmlns:a16="http://schemas.microsoft.com/office/drawing/2014/main" id="{8E2919F6-ECBE-A881-D2A4-CA5AE7F8A3DF}"/>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53F6DFC9-7671-B330-21CF-48234CDBE568}"/>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1A61657E-FB3D-2819-EFBE-7FA837EAAE4F}"/>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Why Do We Need Chunking?</a:t>
            </a:r>
            <a:endParaRPr lang="cs-CZ" sz="3600" b="1" dirty="0">
              <a:cs typeface="Source Sans Pro Light"/>
            </a:endParaRPr>
          </a:p>
        </p:txBody>
      </p:sp>
      <p:sp>
        <p:nvSpPr>
          <p:cNvPr id="4" name="TextBox 3">
            <a:extLst>
              <a:ext uri="{FF2B5EF4-FFF2-40B4-BE49-F238E27FC236}">
                <a16:creationId xmlns:a16="http://schemas.microsoft.com/office/drawing/2014/main" id="{A95A9E63-09B1-16B7-267A-9285856B3A19}"/>
              </a:ext>
            </a:extLst>
          </p:cNvPr>
          <p:cNvSpPr txBox="1"/>
          <p:nvPr/>
        </p:nvSpPr>
        <p:spPr>
          <a:xfrm>
            <a:off x="329736" y="1612900"/>
            <a:ext cx="18680577" cy="1815882"/>
          </a:xfrm>
          <a:prstGeom prst="rect">
            <a:avLst/>
          </a:prstGeom>
          <a:noFill/>
        </p:spPr>
        <p:txBody>
          <a:bodyPr wrap="square">
            <a:spAutoFit/>
          </a:bodyPr>
          <a:lstStyle/>
          <a:p>
            <a:pPr algn="just">
              <a:buNone/>
            </a:pPr>
            <a:r>
              <a:rPr lang="en-US" sz="2800" b="1" dirty="0"/>
              <a:t>Chunking</a:t>
            </a:r>
            <a:r>
              <a:rPr lang="en-US" sz="2800" dirty="0"/>
              <a:t> in RAG means </a:t>
            </a:r>
            <a:r>
              <a:rPr lang="en-US" sz="2800" b="1" dirty="0"/>
              <a:t>splitting large documents into smaller, manageable pieces of text</a:t>
            </a:r>
            <a:r>
              <a:rPr lang="en-US" sz="2800" dirty="0"/>
              <a:t> (called </a:t>
            </a:r>
            <a:r>
              <a:rPr lang="en-US" sz="2800" i="1" dirty="0"/>
              <a:t>chunks</a:t>
            </a:r>
            <a:r>
              <a:rPr lang="en-US" sz="2800" dirty="0"/>
              <a:t>) before storing them in a retrieval system.</a:t>
            </a:r>
          </a:p>
          <a:p>
            <a:pPr marL="457200" indent="-457200" algn="just">
              <a:buFont typeface="Arial" panose="020B0604020202020204" pitchFamily="34" charset="0"/>
              <a:buChar char="•"/>
            </a:pPr>
            <a:r>
              <a:rPr lang="en-US" sz="2800" dirty="0"/>
              <a:t>Each chunk is usually a few hundred tokens long.</a:t>
            </a:r>
          </a:p>
          <a:p>
            <a:pPr marL="457200" indent="-457200" algn="just">
              <a:buFont typeface="Arial" panose="020B0604020202020204" pitchFamily="34" charset="0"/>
              <a:buChar char="•"/>
            </a:pPr>
            <a:r>
              <a:rPr lang="en-US" sz="2800" dirty="0"/>
              <a:t>Later, when you ask a question, the retriever selects the most relevant chunks and passes them to the LLM.</a:t>
            </a:r>
          </a:p>
        </p:txBody>
      </p:sp>
      <p:sp>
        <p:nvSpPr>
          <p:cNvPr id="6" name="TextBox 5">
            <a:extLst>
              <a:ext uri="{FF2B5EF4-FFF2-40B4-BE49-F238E27FC236}">
                <a16:creationId xmlns:a16="http://schemas.microsoft.com/office/drawing/2014/main" id="{599FCBDD-F8D0-6DA9-76F8-6AA718E4857F}"/>
              </a:ext>
            </a:extLst>
          </p:cNvPr>
          <p:cNvSpPr txBox="1"/>
          <p:nvPr/>
        </p:nvSpPr>
        <p:spPr>
          <a:xfrm>
            <a:off x="309892" y="4223315"/>
            <a:ext cx="18546631" cy="2246769"/>
          </a:xfrm>
          <a:prstGeom prst="rect">
            <a:avLst/>
          </a:prstGeom>
          <a:noFill/>
        </p:spPr>
        <p:txBody>
          <a:bodyPr wrap="square">
            <a:spAutoFit/>
          </a:bodyPr>
          <a:lstStyle/>
          <a:p>
            <a:pPr algn="just">
              <a:buNone/>
            </a:pPr>
            <a:r>
              <a:rPr lang="en-US" sz="2800" b="1" dirty="0"/>
              <a:t>Why Do We Need Chunking?</a:t>
            </a:r>
          </a:p>
          <a:p>
            <a:pPr algn="just">
              <a:buFont typeface="+mj-lt"/>
              <a:buAutoNum type="arabicPeriod"/>
            </a:pPr>
            <a:r>
              <a:rPr lang="en-US" sz="2800" b="1" dirty="0"/>
              <a:t>Context window limits</a:t>
            </a:r>
            <a:r>
              <a:rPr lang="en-US" sz="2800" dirty="0"/>
              <a:t>: LLMs can only handle a certain number of tokens at once (e.g., 8k, 32k). If you load an entire 200-page PDF, it won’t fit.</a:t>
            </a:r>
          </a:p>
          <a:p>
            <a:pPr algn="just">
              <a:buFont typeface="+mj-lt"/>
              <a:buAutoNum type="arabicPeriod"/>
            </a:pPr>
            <a:r>
              <a:rPr lang="en-US" sz="2800" b="1" dirty="0"/>
              <a:t>Precision</a:t>
            </a:r>
            <a:r>
              <a:rPr lang="en-US" sz="2800" dirty="0"/>
              <a:t>: Smaller chunks make it easier for the retriever to pull only the </a:t>
            </a:r>
            <a:r>
              <a:rPr lang="en-US" sz="2800" i="1" dirty="0"/>
              <a:t>relevant</a:t>
            </a:r>
            <a:r>
              <a:rPr lang="en-US" sz="2800" dirty="0"/>
              <a:t> text, not irrelevant pages.</a:t>
            </a:r>
          </a:p>
          <a:p>
            <a:pPr algn="just">
              <a:buFont typeface="+mj-lt"/>
              <a:buAutoNum type="arabicPeriod"/>
            </a:pPr>
            <a:r>
              <a:rPr lang="en-US" sz="2800" b="1" dirty="0"/>
              <a:t>Avoid noise</a:t>
            </a:r>
            <a:r>
              <a:rPr lang="en-US" sz="2800" dirty="0"/>
              <a:t>: If chunks are too big, you may drag in unnecessary sections. If too small, context may be lost.</a:t>
            </a:r>
          </a:p>
        </p:txBody>
      </p:sp>
      <p:sp>
        <p:nvSpPr>
          <p:cNvPr id="8" name="TextBox 7">
            <a:extLst>
              <a:ext uri="{FF2B5EF4-FFF2-40B4-BE49-F238E27FC236}">
                <a16:creationId xmlns:a16="http://schemas.microsoft.com/office/drawing/2014/main" id="{9C3F6035-9468-213E-9334-3517326BDE46}"/>
              </a:ext>
            </a:extLst>
          </p:cNvPr>
          <p:cNvSpPr txBox="1"/>
          <p:nvPr/>
        </p:nvSpPr>
        <p:spPr>
          <a:xfrm>
            <a:off x="309891" y="7099300"/>
            <a:ext cx="18680577" cy="2246769"/>
          </a:xfrm>
          <a:prstGeom prst="rect">
            <a:avLst/>
          </a:prstGeom>
          <a:noFill/>
        </p:spPr>
        <p:txBody>
          <a:bodyPr wrap="square">
            <a:spAutoFit/>
          </a:bodyPr>
          <a:lstStyle/>
          <a:p>
            <a:pPr>
              <a:buNone/>
            </a:pPr>
            <a:r>
              <a:rPr lang="en-US" sz="2800" dirty="0"/>
              <a:t>Original PDF (12 pages) → 6,000 tokens.</a:t>
            </a:r>
          </a:p>
          <a:p>
            <a:pPr>
              <a:buFont typeface="Arial" panose="020B0604020202020204" pitchFamily="34" charset="0"/>
              <a:buChar char="•"/>
            </a:pPr>
            <a:r>
              <a:rPr lang="en-US" sz="2800" dirty="0"/>
              <a:t>If you chunk into </a:t>
            </a:r>
            <a:r>
              <a:rPr lang="en-US" sz="2800" b="1" dirty="0"/>
              <a:t>600 tokens each, with 100 overlap</a:t>
            </a:r>
            <a:r>
              <a:rPr lang="en-US" sz="2800" dirty="0"/>
              <a:t> → you get ~12 chunks.</a:t>
            </a:r>
          </a:p>
          <a:p>
            <a:pPr>
              <a:buFont typeface="Arial" panose="020B0604020202020204" pitchFamily="34" charset="0"/>
              <a:buChar char="•"/>
            </a:pPr>
            <a:r>
              <a:rPr lang="en-US" sz="2800" dirty="0"/>
              <a:t>Each chunk might represent a section, paragraph, or figure description.</a:t>
            </a:r>
          </a:p>
          <a:p>
            <a:pPr>
              <a:buFont typeface="Arial" panose="020B0604020202020204" pitchFamily="34" charset="0"/>
              <a:buChar char="•"/>
            </a:pPr>
            <a:r>
              <a:rPr lang="en-US" sz="2800" dirty="0"/>
              <a:t>When you ask: </a:t>
            </a:r>
            <a:r>
              <a:rPr lang="en-US" sz="2800" i="1" dirty="0"/>
              <a:t>“What spectral feature indicates </a:t>
            </a:r>
            <a:r>
              <a:rPr lang="en-US" sz="2800" i="1" dirty="0" err="1"/>
              <a:t>illite</a:t>
            </a:r>
            <a:r>
              <a:rPr lang="en-US" sz="2800" i="1" dirty="0"/>
              <a:t>?”</a:t>
            </a:r>
            <a:r>
              <a:rPr lang="en-US" sz="2800" dirty="0"/>
              <a:t> → only the relevant chunk about </a:t>
            </a:r>
            <a:r>
              <a:rPr lang="en-US" sz="2800" i="1" dirty="0"/>
              <a:t>Al–OH absorption near 2.20 µm</a:t>
            </a:r>
            <a:r>
              <a:rPr lang="en-US" sz="2800" dirty="0"/>
              <a:t> is retrieved and fed to the model.</a:t>
            </a:r>
          </a:p>
        </p:txBody>
      </p:sp>
    </p:spTree>
    <p:extLst>
      <p:ext uri="{BB962C8B-B14F-4D97-AF65-F5344CB8AC3E}">
        <p14:creationId xmlns:p14="http://schemas.microsoft.com/office/powerpoint/2010/main" val="212095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30941-3D69-5692-E219-86EC5BED2995}"/>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E37E3073-263D-E5F0-15A2-83EB57FFE58B}"/>
              </a:ext>
            </a:extLst>
          </p:cNvPr>
          <p:cNvGrpSpPr/>
          <p:nvPr/>
        </p:nvGrpSpPr>
        <p:grpSpPr>
          <a:xfrm>
            <a:off x="-1" y="546100"/>
            <a:ext cx="9047957" cy="828000"/>
            <a:chOff x="-1" y="546100"/>
            <a:chExt cx="3942557" cy="828000"/>
          </a:xfrm>
          <a:solidFill>
            <a:srgbClr val="00B050"/>
          </a:solidFill>
        </p:grpSpPr>
        <p:sp>
          <p:nvSpPr>
            <p:cNvPr id="15" name="object 25">
              <a:extLst>
                <a:ext uri="{FF2B5EF4-FFF2-40B4-BE49-F238E27FC236}">
                  <a16:creationId xmlns:a16="http://schemas.microsoft.com/office/drawing/2014/main" id="{70D4B9C6-2902-6F98-5F6B-A68EA4D2498C}"/>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BD804305-D29D-CC26-59B8-A4D5ACBCB3E7}"/>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C4C19593-D147-F9D6-B526-C0DCEA6081A2}"/>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RAG pipeline (Assignment)</a:t>
            </a:r>
            <a:endParaRPr lang="cs-CZ" sz="3600" b="1" dirty="0">
              <a:cs typeface="Source Sans Pro Light"/>
            </a:endParaRPr>
          </a:p>
        </p:txBody>
      </p:sp>
      <p:sp>
        <p:nvSpPr>
          <p:cNvPr id="3" name="TextBox 2">
            <a:extLst>
              <a:ext uri="{FF2B5EF4-FFF2-40B4-BE49-F238E27FC236}">
                <a16:creationId xmlns:a16="http://schemas.microsoft.com/office/drawing/2014/main" id="{AF4878EB-1BDC-DF08-F43E-0DC8CD85165A}"/>
              </a:ext>
            </a:extLst>
          </p:cNvPr>
          <p:cNvSpPr txBox="1"/>
          <p:nvPr/>
        </p:nvSpPr>
        <p:spPr>
          <a:xfrm>
            <a:off x="361156" y="2222500"/>
            <a:ext cx="17373600" cy="3970318"/>
          </a:xfrm>
          <a:prstGeom prst="rect">
            <a:avLst/>
          </a:prstGeom>
          <a:noFill/>
        </p:spPr>
        <p:txBody>
          <a:bodyPr wrap="square">
            <a:spAutoFit/>
          </a:bodyPr>
          <a:lstStyle/>
          <a:p>
            <a:pPr algn="just">
              <a:buNone/>
            </a:pPr>
            <a:r>
              <a:rPr lang="en-US" sz="2800" dirty="0"/>
              <a:t>RAG has </a:t>
            </a:r>
            <a:r>
              <a:rPr lang="en-US" sz="2800" b="1" dirty="0"/>
              <a:t>two main parts</a:t>
            </a:r>
            <a:r>
              <a:rPr lang="en-US" sz="2800" dirty="0"/>
              <a:t>:</a:t>
            </a:r>
          </a:p>
          <a:p>
            <a:pPr algn="just">
              <a:buFont typeface="+mj-lt"/>
              <a:buAutoNum type="arabicPeriod"/>
            </a:pPr>
            <a:r>
              <a:rPr lang="en-US" sz="2800" b="1" dirty="0"/>
              <a:t>Retriever</a:t>
            </a:r>
            <a:r>
              <a:rPr lang="en-US" sz="2800" dirty="0"/>
              <a:t> → finds the most relevant text chunks from your corpus.</a:t>
            </a:r>
          </a:p>
          <a:p>
            <a:pPr algn="just">
              <a:buFont typeface="+mj-lt"/>
              <a:buAutoNum type="arabicPeriod"/>
            </a:pPr>
            <a:r>
              <a:rPr lang="en-US" sz="2800" b="1" dirty="0"/>
              <a:t>Generator (LLM)</a:t>
            </a:r>
            <a:r>
              <a:rPr lang="en-US" sz="2800" dirty="0"/>
              <a:t> → takes those chunks + your question and produces the final answer.</a:t>
            </a:r>
          </a:p>
          <a:p>
            <a:pPr algn="just">
              <a:buNone/>
            </a:pPr>
            <a:endParaRPr lang="en-US" sz="2800" dirty="0"/>
          </a:p>
          <a:p>
            <a:pPr algn="just">
              <a:buNone/>
            </a:pPr>
            <a:r>
              <a:rPr lang="en-US" sz="2800" dirty="0"/>
              <a:t>For the retriever to work efficiently, your documents must be stored in a special way: as </a:t>
            </a:r>
            <a:r>
              <a:rPr lang="en-US" sz="2800" b="1" dirty="0"/>
              <a:t>vector embeddings</a:t>
            </a:r>
            <a:r>
              <a:rPr lang="en-US" sz="2800" dirty="0"/>
              <a:t>.</a:t>
            </a:r>
          </a:p>
          <a:p>
            <a:pPr marL="457200" indent="-457200" algn="just">
              <a:buFont typeface="Arial" panose="020B0604020202020204" pitchFamily="34" charset="0"/>
              <a:buChar char="•"/>
            </a:pPr>
            <a:r>
              <a:rPr lang="en-US" sz="2800" dirty="0"/>
              <a:t>Each chunk of text is converted into a vector (a list of numbers that represent meaning).</a:t>
            </a:r>
          </a:p>
          <a:p>
            <a:pPr marL="457200" indent="-457200" algn="just">
              <a:buFont typeface="Arial" panose="020B0604020202020204" pitchFamily="34" charset="0"/>
              <a:buChar char="•"/>
            </a:pPr>
            <a:r>
              <a:rPr lang="en-US" sz="2800" dirty="0"/>
              <a:t>Those vectors go into a </a:t>
            </a:r>
            <a:r>
              <a:rPr lang="en-US" sz="2800" b="1" dirty="0"/>
              <a:t>vector database (vector DB)</a:t>
            </a:r>
            <a:r>
              <a:rPr lang="en-US" sz="2800" dirty="0"/>
              <a:t>.</a:t>
            </a:r>
          </a:p>
          <a:p>
            <a:pPr marL="457200" indent="-457200" algn="just">
              <a:buFont typeface="Arial" panose="020B0604020202020204" pitchFamily="34" charset="0"/>
              <a:buChar char="•"/>
            </a:pPr>
            <a:r>
              <a:rPr lang="en-US" sz="2800" dirty="0"/>
              <a:t>When you ask a question, your query is also converted into a vector, and the DB finds the “closest” vectors (semantic similarity).</a:t>
            </a:r>
          </a:p>
        </p:txBody>
      </p:sp>
      <p:sp>
        <p:nvSpPr>
          <p:cNvPr id="7" name="TextBox 6">
            <a:extLst>
              <a:ext uri="{FF2B5EF4-FFF2-40B4-BE49-F238E27FC236}">
                <a16:creationId xmlns:a16="http://schemas.microsoft.com/office/drawing/2014/main" id="{CB728465-58B3-496E-5392-C40DF6998A05}"/>
              </a:ext>
            </a:extLst>
          </p:cNvPr>
          <p:cNvSpPr txBox="1"/>
          <p:nvPr/>
        </p:nvSpPr>
        <p:spPr>
          <a:xfrm>
            <a:off x="470876" y="7176208"/>
            <a:ext cx="16044679" cy="52322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800" b="1" dirty="0"/>
              <a:t>Tools Commonly Used in RAG Pipelines (FAISS, Chroma, Pinecone) ???</a:t>
            </a:r>
          </a:p>
        </p:txBody>
      </p:sp>
    </p:spTree>
    <p:extLst>
      <p:ext uri="{BB962C8B-B14F-4D97-AF65-F5344CB8AC3E}">
        <p14:creationId xmlns:p14="http://schemas.microsoft.com/office/powerpoint/2010/main" val="232539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90480-ACEF-C939-7C66-D613A816488F}"/>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F6165B3C-1C40-5CC9-0C1D-7B3233EBCB15}"/>
              </a:ext>
            </a:extLst>
          </p:cNvPr>
          <p:cNvGrpSpPr/>
          <p:nvPr/>
        </p:nvGrpSpPr>
        <p:grpSpPr>
          <a:xfrm>
            <a:off x="-1" y="546100"/>
            <a:ext cx="9047957" cy="828000"/>
            <a:chOff x="-1" y="546100"/>
            <a:chExt cx="3942557" cy="828000"/>
          </a:xfrm>
          <a:solidFill>
            <a:srgbClr val="00B050"/>
          </a:solidFill>
        </p:grpSpPr>
        <p:sp>
          <p:nvSpPr>
            <p:cNvPr id="15" name="object 25">
              <a:extLst>
                <a:ext uri="{FF2B5EF4-FFF2-40B4-BE49-F238E27FC236}">
                  <a16:creationId xmlns:a16="http://schemas.microsoft.com/office/drawing/2014/main" id="{5F2BC11E-90E7-1687-023E-CC0B48529381}"/>
                </a:ext>
              </a:extLst>
            </p:cNvPr>
            <p:cNvSpPr/>
            <p:nvPr/>
          </p:nvSpPr>
          <p:spPr>
            <a:xfrm>
              <a:off x="-1"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sp>
          <p:nvSpPr>
            <p:cNvPr id="17" name="object 25">
              <a:extLst>
                <a:ext uri="{FF2B5EF4-FFF2-40B4-BE49-F238E27FC236}">
                  <a16:creationId xmlns:a16="http://schemas.microsoft.com/office/drawing/2014/main" id="{E1366F46-2BA4-393D-73DC-EECA5072D0DE}"/>
                </a:ext>
              </a:extLst>
            </p:cNvPr>
            <p:cNvSpPr/>
            <p:nvPr/>
          </p:nvSpPr>
          <p:spPr>
            <a:xfrm>
              <a:off x="685799" y="546100"/>
              <a:ext cx="3256757" cy="82800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grpFill/>
          </p:spPr>
          <p:txBody>
            <a:bodyPr wrap="square" lIns="0" tIns="0" rIns="0" bIns="0" rtlCol="0"/>
            <a:lstStyle/>
            <a:p>
              <a:endParaRPr dirty="0"/>
            </a:p>
          </p:txBody>
        </p:sp>
      </p:grpSp>
      <p:sp>
        <p:nvSpPr>
          <p:cNvPr id="11" name="object 9">
            <a:extLst>
              <a:ext uri="{FF2B5EF4-FFF2-40B4-BE49-F238E27FC236}">
                <a16:creationId xmlns:a16="http://schemas.microsoft.com/office/drawing/2014/main" id="{D0DCFF5C-1D87-4460-DCDB-30CCFCE6E0A4}"/>
              </a:ext>
            </a:extLst>
          </p:cNvPr>
          <p:cNvSpPr txBox="1"/>
          <p:nvPr/>
        </p:nvSpPr>
        <p:spPr>
          <a:xfrm>
            <a:off x="463682" y="672698"/>
            <a:ext cx="10946474" cy="566822"/>
          </a:xfrm>
          <a:prstGeom prst="rect">
            <a:avLst/>
          </a:prstGeom>
        </p:spPr>
        <p:txBody>
          <a:bodyPr vert="horz" wrap="square" lIns="0" tIns="12700" rIns="0" bIns="0" rtlCol="0">
            <a:spAutoFit/>
          </a:bodyPr>
          <a:lstStyle/>
          <a:p>
            <a:pPr marL="12700">
              <a:lnSpc>
                <a:spcPct val="100000"/>
              </a:lnSpc>
              <a:spcBef>
                <a:spcPts val="100"/>
              </a:spcBef>
            </a:pPr>
            <a:r>
              <a:rPr lang="en-US" altLang="ko-KR" sz="3600" b="1" dirty="0">
                <a:solidFill>
                  <a:srgbClr val="FFFFFF"/>
                </a:solidFill>
                <a:cs typeface="Source Sans Pro Light"/>
              </a:rPr>
              <a:t>What is Corpus? </a:t>
            </a:r>
            <a:endParaRPr lang="cs-CZ" sz="3600" b="1" dirty="0">
              <a:cs typeface="Source Sans Pro Light"/>
            </a:endParaRPr>
          </a:p>
        </p:txBody>
      </p:sp>
      <p:sp>
        <p:nvSpPr>
          <p:cNvPr id="2" name="Rectangle 1">
            <a:extLst>
              <a:ext uri="{FF2B5EF4-FFF2-40B4-BE49-F238E27FC236}">
                <a16:creationId xmlns:a16="http://schemas.microsoft.com/office/drawing/2014/main" id="{4D590113-7183-BE32-41B2-645BE3B3D5FD}"/>
              </a:ext>
            </a:extLst>
          </p:cNvPr>
          <p:cNvSpPr>
            <a:spLocks noChangeArrowheads="1"/>
          </p:cNvSpPr>
          <p:nvPr/>
        </p:nvSpPr>
        <p:spPr bwMode="auto">
          <a:xfrm>
            <a:off x="208756" y="1689100"/>
            <a:ext cx="1726408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a:t>
            </a:r>
            <a:r>
              <a:rPr kumimoji="0" lang="en-US" altLang="en-US" sz="2800" b="1" i="0" u="none" strike="noStrike" cap="none" normalizeH="0" baseline="0" dirty="0">
                <a:ln>
                  <a:noFill/>
                </a:ln>
                <a:solidFill>
                  <a:schemeClr val="tx1"/>
                </a:solidFill>
                <a:effectLst/>
                <a:latin typeface="Arial" panose="020B0604020202020204" pitchFamily="34" charset="0"/>
              </a:rPr>
              <a:t>corpus</a:t>
            </a:r>
            <a:r>
              <a:rPr kumimoji="0" lang="en-US" altLang="en-US" sz="2800" b="0" i="0" u="none" strike="noStrike" cap="none" normalizeH="0" baseline="0" dirty="0">
                <a:ln>
                  <a:noFill/>
                </a:ln>
                <a:solidFill>
                  <a:schemeClr val="tx1"/>
                </a:solidFill>
                <a:effectLst/>
                <a:latin typeface="Arial" panose="020B0604020202020204" pitchFamily="34" charset="0"/>
              </a:rPr>
              <a:t> (plural: </a:t>
            </a:r>
            <a:r>
              <a:rPr kumimoji="0" lang="en-US" altLang="en-US" sz="2800" b="0" i="1" u="none" strike="noStrike" cap="none" normalizeH="0" baseline="0" dirty="0">
                <a:ln>
                  <a:noFill/>
                </a:ln>
                <a:solidFill>
                  <a:schemeClr val="tx1"/>
                </a:solidFill>
                <a:effectLst/>
                <a:latin typeface="Arial" panose="020B0604020202020204" pitchFamily="34" charset="0"/>
              </a:rPr>
              <a:t>corpora</a:t>
            </a:r>
            <a:r>
              <a:rPr kumimoji="0" lang="en-US" altLang="en-US" sz="2800" b="0" i="0" u="none" strike="noStrike" cap="none" normalizeH="0" baseline="0" dirty="0">
                <a:ln>
                  <a:noFill/>
                </a:ln>
                <a:solidFill>
                  <a:schemeClr val="tx1"/>
                </a:solidFill>
                <a:effectLst/>
                <a:latin typeface="Arial" panose="020B0604020202020204" pitchFamily="34" charset="0"/>
              </a:rPr>
              <a:t>) is a </a:t>
            </a:r>
            <a:r>
              <a:rPr kumimoji="0" lang="en-US" altLang="en-US" sz="2800" b="1" i="0" u="none" strike="noStrike" cap="none" normalizeH="0" baseline="0" dirty="0">
                <a:ln>
                  <a:noFill/>
                </a:ln>
                <a:solidFill>
                  <a:schemeClr val="tx1"/>
                </a:solidFill>
                <a:effectLst/>
                <a:latin typeface="Arial" panose="020B0604020202020204" pitchFamily="34" charset="0"/>
              </a:rPr>
              <a:t>large, organized collection of texts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 AI/ML, it means the </a:t>
            </a:r>
            <a:r>
              <a:rPr kumimoji="0" lang="en-US" altLang="en-US" sz="2800" b="1" i="0" u="none" strike="noStrike" cap="none" normalizeH="0" baseline="0" dirty="0">
                <a:ln>
                  <a:noFill/>
                </a:ln>
                <a:solidFill>
                  <a:schemeClr val="tx1"/>
                </a:solidFill>
                <a:effectLst/>
                <a:latin typeface="Arial" panose="020B0604020202020204" pitchFamily="34" charset="0"/>
              </a:rPr>
              <a:t>set of documents</a:t>
            </a:r>
            <a:r>
              <a:rPr kumimoji="0" lang="en-US" altLang="en-US" sz="2800" b="0" i="0" u="none" strike="noStrike" cap="none" normalizeH="0" baseline="0" dirty="0">
                <a:ln>
                  <a:noFill/>
                </a:ln>
                <a:solidFill>
                  <a:schemeClr val="tx1"/>
                </a:solidFill>
                <a:effectLst/>
                <a:latin typeface="Arial" panose="020B0604020202020204" pitchFamily="34" charset="0"/>
              </a:rPr>
              <a:t> you feed to your system for </a:t>
            </a:r>
            <a:r>
              <a:rPr kumimoji="0" lang="en-US" altLang="en-US" sz="2800" b="1" i="0" u="none" strike="noStrike" cap="none" normalizeH="0" baseline="0" dirty="0">
                <a:ln>
                  <a:noFill/>
                </a:ln>
                <a:solidFill>
                  <a:schemeClr val="tx1"/>
                </a:solidFill>
                <a:effectLst/>
                <a:latin typeface="Arial" panose="020B0604020202020204" pitchFamily="34" charset="0"/>
              </a:rPr>
              <a:t>training, fine-tuning, or retrieval</a:t>
            </a:r>
            <a:r>
              <a:rPr kumimoji="0" lang="en-US" altLang="en-US" sz="2800" b="0" i="0" u="none" strike="noStrike" cap="none" normalizeH="0" baseline="0" dirty="0">
                <a:ln>
                  <a:noFill/>
                </a:ln>
                <a:solidFill>
                  <a:schemeClr val="tx1"/>
                </a:solidFill>
                <a:effectLst/>
                <a:latin typeface="Arial" panose="020B0604020202020204" pitchFamily="34" charset="0"/>
              </a:rPr>
              <a:t>.</a:t>
            </a:r>
          </a:p>
        </p:txBody>
      </p:sp>
      <p:sp>
        <p:nvSpPr>
          <p:cNvPr id="5" name="TextBox 4">
            <a:extLst>
              <a:ext uri="{FF2B5EF4-FFF2-40B4-BE49-F238E27FC236}">
                <a16:creationId xmlns:a16="http://schemas.microsoft.com/office/drawing/2014/main" id="{43575ED8-CD7C-CE9C-9BD3-AAA9AE901585}"/>
              </a:ext>
            </a:extLst>
          </p:cNvPr>
          <p:cNvSpPr txBox="1"/>
          <p:nvPr/>
        </p:nvSpPr>
        <p:spPr>
          <a:xfrm>
            <a:off x="246856" y="3361541"/>
            <a:ext cx="18516600" cy="3970318"/>
          </a:xfrm>
          <a:prstGeom prst="rect">
            <a:avLst/>
          </a:prstGeom>
          <a:noFill/>
        </p:spPr>
        <p:txBody>
          <a:bodyPr wrap="square">
            <a:spAutoFit/>
          </a:bodyPr>
          <a:lstStyle/>
          <a:p>
            <a:pPr>
              <a:buNone/>
            </a:pPr>
            <a:r>
              <a:rPr lang="en-US" sz="2800" b="1" dirty="0"/>
              <a:t>In Our Context</a:t>
            </a:r>
          </a:p>
          <a:p>
            <a:pPr>
              <a:buFont typeface="+mj-lt"/>
              <a:buAutoNum type="arabicPeriod"/>
            </a:pPr>
            <a:r>
              <a:rPr lang="en-US" sz="2800" b="1" dirty="0"/>
              <a:t>For RAG</a:t>
            </a:r>
            <a:endParaRPr lang="en-US" sz="2800" dirty="0"/>
          </a:p>
          <a:p>
            <a:pPr marL="914400" lvl="1" indent="-457200">
              <a:buFont typeface="Arial" panose="020B0604020202020204" pitchFamily="34" charset="0"/>
              <a:buChar char="•"/>
            </a:pPr>
            <a:r>
              <a:rPr lang="en-US" sz="2800" dirty="0"/>
              <a:t>The corpus = all the documents you upload into the retrieval system.</a:t>
            </a:r>
          </a:p>
          <a:p>
            <a:pPr marL="914400" lvl="1" indent="-457200">
              <a:buFont typeface="Arial" panose="020B0604020202020204" pitchFamily="34" charset="0"/>
              <a:buChar char="•"/>
            </a:pPr>
            <a:r>
              <a:rPr lang="en-US" sz="2800" dirty="0"/>
              <a:t>Example: a folder with 20 geology papers, 5 lab reports, and 10 Python scripts → that’s your </a:t>
            </a:r>
            <a:r>
              <a:rPr lang="en-US" sz="2800" b="1" dirty="0"/>
              <a:t>RAG corpus</a:t>
            </a:r>
            <a:r>
              <a:rPr lang="en-US" sz="2800" dirty="0"/>
              <a:t>.</a:t>
            </a:r>
          </a:p>
          <a:p>
            <a:pPr marL="742950" lvl="1" indent="-285750">
              <a:buFont typeface="+mj-lt"/>
              <a:buAutoNum type="arabicPeriod"/>
            </a:pPr>
            <a:endParaRPr lang="en-US" sz="2800" dirty="0"/>
          </a:p>
          <a:p>
            <a:pPr>
              <a:buFont typeface="+mj-lt"/>
              <a:buAutoNum type="arabicPeriod"/>
            </a:pPr>
            <a:r>
              <a:rPr lang="en-US" sz="2800" b="1" dirty="0"/>
              <a:t>For </a:t>
            </a:r>
            <a:r>
              <a:rPr lang="en-US" sz="2800" b="1" dirty="0" err="1"/>
              <a:t>LoRA</a:t>
            </a:r>
            <a:r>
              <a:rPr lang="en-US" sz="2800" b="1" dirty="0"/>
              <a:t> Training</a:t>
            </a:r>
            <a:endParaRPr lang="en-US" sz="2800" dirty="0"/>
          </a:p>
          <a:p>
            <a:pPr marL="914400" lvl="1" indent="-457200">
              <a:buFont typeface="Arial" panose="020B0604020202020204" pitchFamily="34" charset="0"/>
              <a:buChar char="•"/>
            </a:pPr>
            <a:r>
              <a:rPr lang="en-US" sz="2800" dirty="0"/>
              <a:t>The corpus = the cleaned, formatted dataset of text examples you use to fine-tune your model.</a:t>
            </a:r>
          </a:p>
          <a:p>
            <a:pPr marL="914400" lvl="1" indent="-457200">
              <a:buFont typeface="Arial" panose="020B0604020202020204" pitchFamily="34" charset="0"/>
              <a:buChar char="•"/>
            </a:pPr>
            <a:r>
              <a:rPr lang="en-US" sz="2800" dirty="0"/>
              <a:t>Example: 5,000 cleaned chunks of text in JSONL, each formatted as Q&amp;A or instruction–response → that’s your </a:t>
            </a:r>
            <a:r>
              <a:rPr lang="en-US" sz="2800" b="1" dirty="0"/>
              <a:t>training corpus</a:t>
            </a:r>
            <a:r>
              <a:rPr lang="en-US" sz="2800" dirty="0"/>
              <a:t>.</a:t>
            </a:r>
          </a:p>
        </p:txBody>
      </p:sp>
    </p:spTree>
    <p:extLst>
      <p:ext uri="{BB962C8B-B14F-4D97-AF65-F5344CB8AC3E}">
        <p14:creationId xmlns:p14="http://schemas.microsoft.com/office/powerpoint/2010/main" val="4283983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th’s history, Spread of life - by Lifeliqe.pptx" id="{8018FD61-20E8-4D88-AAD1-B76880338021}" vid="{D0CEFEFF-AB95-4C99-A2ED-430BAE31D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Earth’s history Spread of life</Template>
  <TotalTime>2376</TotalTime>
  <Words>2056</Words>
  <Application>Microsoft Office PowerPoint</Application>
  <PresentationFormat>Custom</PresentationFormat>
  <Paragraphs>200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 Hoà Huỳnh</dc:creator>
  <cp:lastModifiedBy>Huy Hoà Huỳnh</cp:lastModifiedBy>
  <cp:revision>43</cp:revision>
  <dcterms:created xsi:type="dcterms:W3CDTF">2025-08-10T07:23:20Z</dcterms:created>
  <dcterms:modified xsi:type="dcterms:W3CDTF">2025-09-17T06:32:56Z</dcterms:modified>
</cp:coreProperties>
</file>