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42" r:id="rId5"/>
    <p:sldId id="381" r:id="rId6"/>
    <p:sldId id="423" r:id="rId7"/>
    <p:sldId id="448" r:id="rId8"/>
    <p:sldId id="449" r:id="rId9"/>
    <p:sldId id="447" r:id="rId10"/>
    <p:sldId id="446" r:id="rId11"/>
    <p:sldId id="450" r:id="rId12"/>
    <p:sldId id="451" r:id="rId13"/>
    <p:sldId id="453" r:id="rId14"/>
    <p:sldId id="452" r:id="rId15"/>
    <p:sldId id="454" r:id="rId16"/>
    <p:sldId id="455" r:id="rId17"/>
    <p:sldId id="456" r:id="rId18"/>
    <p:sldId id="4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02E"/>
    <a:srgbClr val="051522"/>
    <a:srgbClr val="E3FBFE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870" y="-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6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3591"/>
            <a:ext cx="12191998" cy="3215641"/>
          </a:xfrm>
        </p:spPr>
        <p:txBody>
          <a:bodyPr anchor="b"/>
          <a:lstStyle/>
          <a:p>
            <a:r>
              <a:rPr lang="en-US" altLang="ko-KR" sz="4400" dirty="0"/>
              <a:t>Machine learning integration – GUI for his classification</a:t>
            </a:r>
            <a:endParaRPr lang="en-US" sz="4400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4280228"/>
            <a:ext cx="12191997" cy="2577772"/>
          </a:xfrm>
        </p:spPr>
        <p:txBody>
          <a:bodyPr/>
          <a:lstStyle/>
          <a:p>
            <a:r>
              <a:rPr lang="en-US" i="1" dirty="0"/>
              <a:t>LAB </a:t>
            </a:r>
            <a:r>
              <a:rPr lang="en-US" altLang="ko-KR" i="1" dirty="0"/>
              <a:t>5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D4315-07B8-BFEF-64FD-10870E059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A68E-EA74-B645-CB63-AB066A81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57" y="162560"/>
            <a:ext cx="10281613" cy="1616904"/>
          </a:xfrm>
        </p:spPr>
        <p:txBody>
          <a:bodyPr/>
          <a:lstStyle/>
          <a:p>
            <a:r>
              <a:rPr lang="en-US" dirty="0"/>
              <a:t>How to decide which variables should be global?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22CB8-F751-1F8A-657D-C0121585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14344-68F1-AD7E-8A58-366C20E10216}"/>
              </a:ext>
            </a:extLst>
          </p:cNvPr>
          <p:cNvSpPr txBox="1"/>
          <p:nvPr/>
        </p:nvSpPr>
        <p:spPr>
          <a:xfrm>
            <a:off x="1602556" y="2041648"/>
            <a:ext cx="10589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✅ Rule 2:</a:t>
            </a:r>
          </a:p>
          <a:p>
            <a:r>
              <a:rPr lang="en-US" b="1" dirty="0">
                <a:solidFill>
                  <a:schemeClr val="bg1"/>
                </a:solidFill>
              </a:rPr>
              <a:t>If a variable is only needed inside 1 function (temporary computation), keep it local.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360D51-8D4C-EE56-4E5C-86350C060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529789"/>
              </p:ext>
            </p:extLst>
          </p:nvPr>
        </p:nvGraphicFramePr>
        <p:xfrm>
          <a:off x="1485563" y="3086894"/>
          <a:ext cx="10515600" cy="18288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3522551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Example (local inside </a:t>
                      </a:r>
                      <a:r>
                        <a:rPr lang="en-US" dirty="0" err="1"/>
                        <a:t>run_train_and_classify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728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selected_bands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924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X_all, y_all, dfAll, dfAll_sampled, X,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074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X_train, X_test, y_train, y_test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540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conf_mat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36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39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47FE-1304-BCB2-C521-5C1487EA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DECISION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17FFE-F856-C906-ADDB-3646B0D3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B2F20-FD52-A9BE-6F12-E705EF2EB768}"/>
              </a:ext>
            </a:extLst>
          </p:cNvPr>
          <p:cNvSpPr txBox="1"/>
          <p:nvPr/>
        </p:nvSpPr>
        <p:spPr>
          <a:xfrm>
            <a:off x="3047214" y="2410981"/>
            <a:ext cx="6568125" cy="2031325"/>
          </a:xfrm>
          <a:prstGeom prst="rect">
            <a:avLst/>
          </a:prstGeom>
          <a:solidFill>
            <a:srgbClr val="05202E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 the variable set by user or by a button?</a:t>
            </a:r>
          </a:p>
          <a:p>
            <a:r>
              <a:rPr lang="en-US" dirty="0">
                <a:solidFill>
                  <a:schemeClr val="bg1"/>
                </a:solidFill>
              </a:rPr>
              <a:t>      |</a:t>
            </a:r>
          </a:p>
          <a:p>
            <a:r>
              <a:rPr lang="en-US" dirty="0">
                <a:solidFill>
                  <a:schemeClr val="bg1"/>
                </a:solidFill>
              </a:rPr>
              <a:t>      ➡ YES ➡ Will other buttons/functions need it later?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|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➡ YES ➡ Make it global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➡ NO  ➡ Keep it local</a:t>
            </a:r>
          </a:p>
          <a:p>
            <a:r>
              <a:rPr lang="en-US" dirty="0">
                <a:solidFill>
                  <a:schemeClr val="bg1"/>
                </a:solidFill>
              </a:rPr>
              <a:t>      ➡ NO  ➡ Temporary calculation ➡ Keep it local</a:t>
            </a:r>
          </a:p>
        </p:txBody>
      </p:sp>
    </p:spTree>
    <p:extLst>
      <p:ext uri="{BB962C8B-B14F-4D97-AF65-F5344CB8AC3E}">
        <p14:creationId xmlns:p14="http://schemas.microsoft.com/office/powerpoint/2010/main" val="104040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F5CA-BBD3-1B41-E43A-3E4779E5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43" y="162560"/>
            <a:ext cx="10586300" cy="1616904"/>
          </a:xfrm>
        </p:spPr>
        <p:txBody>
          <a:bodyPr/>
          <a:lstStyle/>
          <a:p>
            <a:r>
              <a:rPr lang="en-US" dirty="0"/>
              <a:t>How to decide which variables to put inside </a:t>
            </a:r>
            <a:br>
              <a:rPr lang="en-US" dirty="0"/>
            </a:br>
            <a:r>
              <a:rPr lang="en-US" dirty="0"/>
              <a:t>( ) in def function()?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71010-D89A-BDBB-8174-14DA3246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7A92FF1-07F4-D2C0-84D5-1F65E194C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556" y="2251742"/>
            <a:ext cx="853470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✅ Rule 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the variable is needed only inside the function and is not global ➡ pass it explicitly via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( )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24D1DF-E5DD-9416-A9CA-D31C3E354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341022"/>
              </p:ext>
            </p:extLst>
          </p:nvPr>
        </p:nvGraphicFramePr>
        <p:xfrm>
          <a:off x="1676400" y="3278018"/>
          <a:ext cx="10515600" cy="10972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728691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✔ 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024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def classify_full_image(selected_bands, model, X_columns):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297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➡ These are needed 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inside the function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, but not global (or you want to avoid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globals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0076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6B3B840-64D3-6AF7-4794-DDCC585CAA22}"/>
              </a:ext>
            </a:extLst>
          </p:cNvPr>
          <p:cNvSpPr txBox="1"/>
          <p:nvPr/>
        </p:nvSpPr>
        <p:spPr>
          <a:xfrm>
            <a:off x="1602555" y="5096481"/>
            <a:ext cx="107182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Why?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Keeps the function </a:t>
            </a:r>
            <a:r>
              <a:rPr lang="en-US" b="1" dirty="0">
                <a:solidFill>
                  <a:schemeClr val="bg1"/>
                </a:solidFill>
              </a:rPr>
              <a:t>clean, modular, and reusable anywhere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Does not depend on outside variables or GUI state (safer).</a:t>
            </a:r>
          </a:p>
        </p:txBody>
      </p:sp>
    </p:spTree>
    <p:extLst>
      <p:ext uri="{BB962C8B-B14F-4D97-AF65-F5344CB8AC3E}">
        <p14:creationId xmlns:p14="http://schemas.microsoft.com/office/powerpoint/2010/main" val="112776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C06C2-738B-C1D9-2E85-D7D79CF8B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0366-49A2-8699-3185-66AABF57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43" y="162560"/>
            <a:ext cx="10586300" cy="1616904"/>
          </a:xfrm>
        </p:spPr>
        <p:txBody>
          <a:bodyPr/>
          <a:lstStyle/>
          <a:p>
            <a:r>
              <a:rPr lang="en-US" dirty="0"/>
              <a:t>How to decide which variables to put inside </a:t>
            </a:r>
            <a:br>
              <a:rPr lang="en-US" dirty="0"/>
            </a:br>
            <a:r>
              <a:rPr lang="en-US" dirty="0"/>
              <a:t>( ) in def function()?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AD8A3-4368-88E4-5CF9-4ECE751F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A806314-629B-5A13-2B5D-ABE5458E9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143" y="2155179"/>
            <a:ext cx="10664857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✅ Rule 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the variable is set as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global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(like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img_data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rows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cols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) ➡ you can choose to not pass it, and let the function access it as global.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0F7CF3-B2E1-8685-70EE-EFF993ABE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221402"/>
              </p:ext>
            </p:extLst>
          </p:nvPr>
        </p:nvGraphicFramePr>
        <p:xfrm>
          <a:off x="1562493" y="3315724"/>
          <a:ext cx="10515600" cy="10972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820701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✔ 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279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img_data is always loaded globally when you load the hyperspectral image.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441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You </a:t>
                      </a:r>
                      <a:r>
                        <a:rPr lang="en-US" b="1" dirty="0"/>
                        <a:t>could</a:t>
                      </a:r>
                      <a:r>
                        <a:rPr lang="en-US" dirty="0"/>
                        <a:t> access it directly inside functions without passing it as parameter.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079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63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082D5-301B-DD97-270F-7C7068E7E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744E-D6FA-8EDC-7176-64EC06B2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143" y="162560"/>
            <a:ext cx="10586300" cy="1616904"/>
          </a:xfrm>
        </p:spPr>
        <p:txBody>
          <a:bodyPr/>
          <a:lstStyle/>
          <a:p>
            <a:r>
              <a:rPr lang="en-US" dirty="0"/>
              <a:t>How to decide which variables to put inside </a:t>
            </a:r>
            <a:br>
              <a:rPr lang="en-US" dirty="0"/>
            </a:br>
            <a:r>
              <a:rPr lang="en-US" dirty="0"/>
              <a:t>( ) in def function()?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43548-F808-1AB7-2659-4173B608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3F9139F-6561-C258-EB1A-1D7CA939E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143" y="2270595"/>
            <a:ext cx="1066485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✅ Rule 3 (if unsure):You can always start by using global inside function, and later when you modularize, decide to pass as parameter if multiple variables are needed.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8C15022-8EC2-439D-C905-8C44CF6F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557" y="3877989"/>
            <a:ext cx="918822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✅ When not sure?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✔ Option 1: Use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global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carefully inside function.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✔ Option 2 (Recommended Best Practice): Pass everything needed in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( 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✔ Option 3 (Lazy but cleanable later): Start with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global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and refactor later to clean parameterized functions.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6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7BAD-A054-13DC-C33F-66B3FB0D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007" y="-329730"/>
            <a:ext cx="10539167" cy="1616904"/>
          </a:xfrm>
        </p:spPr>
        <p:txBody>
          <a:bodyPr/>
          <a:lstStyle/>
          <a:p>
            <a:r>
              <a:rPr lang="en-US" dirty="0"/>
              <a:t>Why only </a:t>
            </a:r>
            <a:r>
              <a:rPr lang="en-US" dirty="0" err="1"/>
              <a:t>X_columns</a:t>
            </a:r>
            <a:r>
              <a:rPr lang="en-US" dirty="0"/>
              <a:t> inside ( ), but importances, indices are NOT in ( )?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3A099-416F-4816-9507-587E8A3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9CC872-DCF5-5C7A-A4A7-0CDD19436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2" y="1287174"/>
            <a:ext cx="6192114" cy="1552792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B92295-F794-6224-93FD-2DCB26349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888217"/>
              </p:ext>
            </p:extLst>
          </p:nvPr>
        </p:nvGraphicFramePr>
        <p:xfrm>
          <a:off x="1370280" y="2674038"/>
          <a:ext cx="10539168" cy="435133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513056">
                  <a:extLst>
                    <a:ext uri="{9D8B030D-6E8A-4147-A177-3AD203B41FA5}">
                      <a16:colId xmlns:a16="http://schemas.microsoft.com/office/drawing/2014/main" val="1600676675"/>
                    </a:ext>
                  </a:extLst>
                </a:gridCol>
                <a:gridCol w="3513056">
                  <a:extLst>
                    <a:ext uri="{9D8B030D-6E8A-4147-A177-3AD203B41FA5}">
                      <a16:colId xmlns:a16="http://schemas.microsoft.com/office/drawing/2014/main" val="2940488721"/>
                    </a:ext>
                  </a:extLst>
                </a:gridCol>
                <a:gridCol w="3513056">
                  <a:extLst>
                    <a:ext uri="{9D8B030D-6E8A-4147-A177-3AD203B41FA5}">
                      <a16:colId xmlns:a16="http://schemas.microsoft.com/office/drawing/2014/main" val="1745619817"/>
                    </a:ext>
                  </a:extLst>
                </a:gridCol>
              </a:tblGrid>
              <a:tr h="609187">
                <a:tc>
                  <a:txBody>
                    <a:bodyPr/>
                    <a:lstStyle/>
                    <a:p>
                      <a:r>
                        <a:rPr lang="en-US" sz="1700" b="1"/>
                        <a:t>Variable</a:t>
                      </a:r>
                      <a:endParaRPr lang="en-US" sz="1700"/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Why not passed? / Why passed?</a:t>
                      </a:r>
                      <a:endParaRPr lang="en-US" sz="1700"/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Scope</a:t>
                      </a:r>
                      <a:endParaRPr lang="en-US" sz="1700"/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4089615019"/>
                  </a:ext>
                </a:extLst>
              </a:tr>
              <a:tr h="1392428">
                <a:tc>
                  <a:txBody>
                    <a:bodyPr/>
                    <a:lstStyle/>
                    <a:p>
                      <a:r>
                        <a:rPr lang="en-US" sz="1700"/>
                        <a:t>X_columns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✅ Passed inside ( ) because it's computed </a:t>
                      </a:r>
                      <a:r>
                        <a:rPr lang="en-US" sz="1700" b="1" dirty="0"/>
                        <a:t>outside the function (in training step)</a:t>
                      </a:r>
                      <a:r>
                        <a:rPr lang="en-US" sz="1700" dirty="0"/>
                        <a:t> and this function depends on it to plot band labels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Must pass explicitly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3713727788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US" sz="1700"/>
                        <a:t>importances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Computed </a:t>
                      </a:r>
                      <a:r>
                        <a:rPr lang="en-US" sz="1700" b="1" dirty="0"/>
                        <a:t>inside the function</a:t>
                      </a:r>
                      <a:r>
                        <a:rPr lang="en-US" sz="1700" dirty="0"/>
                        <a:t> (</a:t>
                      </a:r>
                      <a:r>
                        <a:rPr lang="en-US" sz="1700" dirty="0" err="1"/>
                        <a:t>model.feature_importances</a:t>
                      </a:r>
                      <a:r>
                        <a:rPr lang="en-US" sz="1700" dirty="0"/>
                        <a:t>_)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Local inside function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3765543453"/>
                  </a:ext>
                </a:extLst>
              </a:tr>
              <a:tr h="609187">
                <a:tc>
                  <a:txBody>
                    <a:bodyPr/>
                    <a:lstStyle/>
                    <a:p>
                      <a:r>
                        <a:rPr lang="en-US" sz="1700"/>
                        <a:t>indices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Computed </a:t>
                      </a:r>
                      <a:r>
                        <a:rPr lang="en-US" sz="1700" b="1" dirty="0"/>
                        <a:t>inside the function</a:t>
                      </a:r>
                      <a:r>
                        <a:rPr lang="en-US" sz="1700" dirty="0"/>
                        <a:t> (</a:t>
                      </a:r>
                      <a:r>
                        <a:rPr lang="en-US" sz="1700" dirty="0" err="1"/>
                        <a:t>np.argsort</a:t>
                      </a:r>
                      <a:r>
                        <a:rPr lang="en-US" sz="1700" dirty="0"/>
                        <a:t>(...))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Local inside function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10092258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US" sz="1700"/>
                        <a:t>model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Uses </a:t>
                      </a:r>
                      <a:r>
                        <a:rPr lang="en-US" sz="1700" b="1"/>
                        <a:t>global model</a:t>
                      </a:r>
                      <a:r>
                        <a:rPr lang="en-US" sz="1700"/>
                        <a:t>, not passed (since model is trained and stored as global)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Global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2978571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1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445" y="-525933"/>
            <a:ext cx="10686265" cy="1616904"/>
          </a:xfrm>
        </p:spPr>
        <p:txBody>
          <a:bodyPr/>
          <a:lstStyle/>
          <a:p>
            <a:r>
              <a:rPr lang="en-US" altLang="ko-KR" dirty="0"/>
              <a:t>objectives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36C7D9-910F-A7F8-72DE-1010AA9FA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567" y="2224753"/>
            <a:ext cx="1071955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Create a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Tkinter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GUI software that allows users to: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>
                <a:solidFill>
                  <a:schemeClr val="bg1"/>
                </a:solidFill>
                <a:latin typeface="ZohoPuvi"/>
              </a:rPr>
              <a:t>Select hyperspectral image (TIF).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>
                <a:solidFill>
                  <a:schemeClr val="bg1"/>
                </a:solidFill>
                <a:latin typeface="ZohoPuvi"/>
              </a:rPr>
              <a:t>Select training data (TIF).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Select output folder.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Enter 3 bands for RGB composite (via Entry).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Plot RGB + Training data overlay (Button).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Select specific bands for training (via Entry) or use all bands (via checkbox)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Enter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n_samples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,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n_estimators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and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mtry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After training (with progress bar), show: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bg1"/>
                </a:solidFill>
                <a:latin typeface="ZohoPuvi"/>
              </a:rPr>
              <a:t>	</a:t>
            </a:r>
            <a:r>
              <a:rPr lang="en-US" altLang="ko-KR" dirty="0">
                <a:solidFill>
                  <a:schemeClr val="bg1"/>
                </a:solidFill>
                <a:latin typeface="ZohoPuvi"/>
              </a:rPr>
              <a:t>Important features (Button)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	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Classification result (Button)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ZohoPuv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D43351-8C16-A82E-23BD-46A5FC560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577" y="0"/>
            <a:ext cx="4962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9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97F1-692C-DC68-B1C2-CB09371E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20" y="162560"/>
            <a:ext cx="10142265" cy="1616904"/>
          </a:xfrm>
        </p:spPr>
        <p:txBody>
          <a:bodyPr/>
          <a:lstStyle/>
          <a:p>
            <a:r>
              <a:rPr lang="en-US" altLang="ko-KR"/>
              <a:t>PHASE 1: START WITH THE ORIGINAL SCRIPT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371A2-56ED-07C5-3D79-1082707B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7D8BA-091D-8E36-FD4B-40AEEED7452D}"/>
              </a:ext>
            </a:extLst>
          </p:cNvPr>
          <p:cNvSpPr txBox="1"/>
          <p:nvPr/>
        </p:nvSpPr>
        <p:spPr>
          <a:xfrm>
            <a:off x="1793449" y="2427678"/>
            <a:ext cx="10225726" cy="3693319"/>
          </a:xfrm>
          <a:prstGeom prst="rect">
            <a:avLst/>
          </a:prstGeom>
          <a:solidFill>
            <a:srgbClr val="05202E"/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 Original script — static console-based code</a:t>
            </a:r>
          </a:p>
          <a:p>
            <a:r>
              <a:rPr lang="en-US" dirty="0" err="1">
                <a:solidFill>
                  <a:schemeClr val="bg1"/>
                </a:solidFill>
              </a:rPr>
              <a:t>img_path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r'D</a:t>
            </a:r>
            <a:r>
              <a:rPr lang="en-US" dirty="0">
                <a:solidFill>
                  <a:schemeClr val="bg1"/>
                </a:solidFill>
              </a:rPr>
              <a:t>:\</a:t>
            </a:r>
            <a:r>
              <a:rPr lang="en-US" dirty="0" err="1">
                <a:solidFill>
                  <a:schemeClr val="bg1"/>
                </a:solidFill>
              </a:rPr>
              <a:t>Coding_class</a:t>
            </a:r>
            <a:r>
              <a:rPr lang="en-US" dirty="0">
                <a:solidFill>
                  <a:schemeClr val="bg1"/>
                </a:solidFill>
              </a:rPr>
              <a:t>\</a:t>
            </a:r>
            <a:r>
              <a:rPr lang="en-US" dirty="0" err="1">
                <a:solidFill>
                  <a:schemeClr val="bg1"/>
                </a:solidFill>
              </a:rPr>
              <a:t>Final_Exam</a:t>
            </a:r>
            <a:r>
              <a:rPr lang="en-US" dirty="0">
                <a:solidFill>
                  <a:schemeClr val="bg1"/>
                </a:solidFill>
              </a:rPr>
              <a:t>\Code-RS1\</a:t>
            </a:r>
            <a:r>
              <a:rPr lang="en-US" dirty="0" err="1">
                <a:solidFill>
                  <a:schemeClr val="bg1"/>
                </a:solidFill>
              </a:rPr>
              <a:t>Multispectral_Image.tif</a:t>
            </a:r>
            <a:r>
              <a:rPr lang="en-US" dirty="0">
                <a:solidFill>
                  <a:schemeClr val="bg1"/>
                </a:solidFill>
              </a:rPr>
              <a:t>'</a:t>
            </a:r>
          </a:p>
          <a:p>
            <a:r>
              <a:rPr lang="en-US" dirty="0" err="1">
                <a:solidFill>
                  <a:schemeClr val="bg1"/>
                </a:solidFill>
              </a:rPr>
              <a:t>train_tif_path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r'D</a:t>
            </a:r>
            <a:r>
              <a:rPr lang="en-US" dirty="0">
                <a:solidFill>
                  <a:schemeClr val="bg1"/>
                </a:solidFill>
              </a:rPr>
              <a:t>:\</a:t>
            </a:r>
            <a:r>
              <a:rPr lang="en-US" dirty="0" err="1">
                <a:solidFill>
                  <a:schemeClr val="bg1"/>
                </a:solidFill>
              </a:rPr>
              <a:t>Coding_class</a:t>
            </a:r>
            <a:r>
              <a:rPr lang="en-US" dirty="0">
                <a:solidFill>
                  <a:schemeClr val="bg1"/>
                </a:solidFill>
              </a:rPr>
              <a:t>\</a:t>
            </a:r>
            <a:r>
              <a:rPr lang="en-US" dirty="0" err="1">
                <a:solidFill>
                  <a:schemeClr val="bg1"/>
                </a:solidFill>
              </a:rPr>
              <a:t>Final_Exam</a:t>
            </a:r>
            <a:r>
              <a:rPr lang="en-US" dirty="0">
                <a:solidFill>
                  <a:schemeClr val="bg1"/>
                </a:solidFill>
              </a:rPr>
              <a:t>\Code-RS1\</a:t>
            </a:r>
            <a:r>
              <a:rPr lang="en-US" dirty="0" err="1">
                <a:solidFill>
                  <a:schemeClr val="bg1"/>
                </a:solidFill>
              </a:rPr>
              <a:t>ground_truth_tif.tif</a:t>
            </a:r>
            <a:r>
              <a:rPr lang="en-US" dirty="0">
                <a:solidFill>
                  <a:schemeClr val="bg1"/>
                </a:solidFill>
              </a:rPr>
              <a:t>'</a:t>
            </a:r>
          </a:p>
          <a:p>
            <a:r>
              <a:rPr lang="en-US" dirty="0" err="1">
                <a:solidFill>
                  <a:schemeClr val="bg1"/>
                </a:solidFill>
              </a:rPr>
              <a:t>output_dir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r"C</a:t>
            </a:r>
            <a:r>
              <a:rPr lang="en-US" dirty="0">
                <a:solidFill>
                  <a:schemeClr val="bg1"/>
                </a:solidFill>
              </a:rPr>
              <a:t>:\Users\HUYHOA-REMOTESENSING</a:t>
            </a:r>
            <a:r>
              <a:rPr lang="en-US">
                <a:solidFill>
                  <a:schemeClr val="bg1"/>
                </a:solidFill>
              </a:rPr>
              <a:t>\Document</a:t>
            </a:r>
            <a:r>
              <a:rPr lang="en-US" altLang="ko-KR">
                <a:solidFill>
                  <a:schemeClr val="bg1"/>
                </a:solidFill>
              </a:rPr>
              <a:t>s”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img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rasterio.open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img_path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img_data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img.read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...</a:t>
            </a:r>
          </a:p>
          <a:p>
            <a:r>
              <a:rPr lang="en-US" dirty="0">
                <a:solidFill>
                  <a:schemeClr val="bg1"/>
                </a:solidFill>
              </a:rPr>
              <a:t>model = </a:t>
            </a:r>
            <a:r>
              <a:rPr lang="en-US" dirty="0" err="1">
                <a:solidFill>
                  <a:schemeClr val="bg1"/>
                </a:solidFill>
              </a:rPr>
              <a:t>RandomForestClassifier</a:t>
            </a:r>
            <a:r>
              <a:rPr lang="en-US" dirty="0">
                <a:solidFill>
                  <a:schemeClr val="bg1"/>
                </a:solidFill>
              </a:rPr>
              <a:t>(...)</a:t>
            </a:r>
          </a:p>
          <a:p>
            <a:r>
              <a:rPr lang="en-US" dirty="0" err="1">
                <a:solidFill>
                  <a:schemeClr val="bg1"/>
                </a:solidFill>
              </a:rPr>
              <a:t>model.fit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X_train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y_train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...</a:t>
            </a:r>
          </a:p>
          <a:p>
            <a:r>
              <a:rPr lang="en-US" dirty="0" err="1">
                <a:solidFill>
                  <a:schemeClr val="bg1"/>
                </a:solidFill>
              </a:rPr>
              <a:t>plt.show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5185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A64A0-854C-B17F-6139-B31864EB1C63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EF953-5AF7-9266-C8DC-2D53F761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4F73C9-B18C-8839-C4D2-C0D26009F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942"/>
            <a:ext cx="6639852" cy="6554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D7B7B-D194-EEB3-74E9-86D8A5D94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399" y="37148"/>
            <a:ext cx="7373379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6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8113-98F8-A08C-8095-6B48FAA7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D90A-2E80-5A21-50BC-AEDF3BA21721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94D24-5066-04CD-A44F-449911675CC6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E8271-5780-9DA4-3DCC-D421D227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6CE33-4DAD-DB5B-81AD-6C8BFFF2C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469"/>
            <a:ext cx="9259592" cy="6535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5D59DF-C55D-46B7-EB2E-3C191D92B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518" y="766405"/>
            <a:ext cx="5325218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0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721C0-B40C-85A7-3B3C-E8AD8907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33C5F08-4105-F5BC-D5FE-70164AF00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08948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DEDBB1-5985-857E-7EC1-32B3A2092FE9}"/>
              </a:ext>
            </a:extLst>
          </p:cNvPr>
          <p:cNvSpPr txBox="1"/>
          <p:nvPr/>
        </p:nvSpPr>
        <p:spPr>
          <a:xfrm>
            <a:off x="6014302" y="2337847"/>
            <a:ext cx="446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Drawing a workflow diagram in your head.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99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0E46-FAEB-BB95-ABD1-6CF0A340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301" y="162560"/>
            <a:ext cx="10749699" cy="1616904"/>
          </a:xfrm>
        </p:spPr>
        <p:txBody>
          <a:bodyPr/>
          <a:lstStyle/>
          <a:p>
            <a:pPr algn="ctr"/>
            <a:r>
              <a:rPr lang="en-US" altLang="ko-KR" dirty="0"/>
              <a:t>PHASE 2: start building </a:t>
            </a:r>
            <a:r>
              <a:rPr lang="en-US" altLang="ko-KR" dirty="0" err="1"/>
              <a:t>gui</a:t>
            </a:r>
            <a:r>
              <a:rPr lang="en-US" altLang="ko-KR" dirty="0"/>
              <a:t> body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8EA62-0E2D-E0FC-CB9F-3CDCE83C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126814-0EEB-7322-CA2C-B6A7695B65F9}"/>
              </a:ext>
            </a:extLst>
          </p:cNvPr>
          <p:cNvSpPr txBox="1"/>
          <p:nvPr/>
        </p:nvSpPr>
        <p:spPr>
          <a:xfrm>
            <a:off x="1617875" y="2324701"/>
            <a:ext cx="10398550" cy="3139321"/>
          </a:xfrm>
          <a:prstGeom prst="rect">
            <a:avLst/>
          </a:prstGeom>
          <a:solidFill>
            <a:srgbClr val="05202E"/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dirty="0" err="1">
                <a:solidFill>
                  <a:schemeClr val="bg1"/>
                </a:solidFill>
              </a:rPr>
              <a:t>tk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filedialog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# --- Start GUI at the END of the script ---</a:t>
            </a:r>
          </a:p>
          <a:p>
            <a:r>
              <a:rPr lang="en-US" dirty="0">
                <a:solidFill>
                  <a:schemeClr val="bg1"/>
                </a:solidFill>
              </a:rPr>
              <a:t>root = </a:t>
            </a:r>
            <a:r>
              <a:rPr lang="en-US" dirty="0" err="1">
                <a:solidFill>
                  <a:schemeClr val="bg1"/>
                </a:solidFill>
              </a:rPr>
              <a:t>tk.Tk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root.title</a:t>
            </a:r>
            <a:r>
              <a:rPr lang="en-US" dirty="0">
                <a:solidFill>
                  <a:schemeClr val="bg1"/>
                </a:solidFill>
              </a:rPr>
              <a:t>("Simple Hyperspectral GUI")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tk.Button1(root, text="Load Image", command=…)</a:t>
            </a:r>
          </a:p>
          <a:p>
            <a:r>
              <a:rPr lang="en-US" dirty="0">
                <a:solidFill>
                  <a:schemeClr val="bg1"/>
                </a:solidFill>
              </a:rPr>
              <a:t>tk.Button2(root, text="Plot RGB Composite", command=…)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root.mainloop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852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B7CE-8C98-56FC-FA26-BB9E7E4F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301" y="-396720"/>
            <a:ext cx="10749699" cy="1616904"/>
          </a:xfrm>
        </p:spPr>
        <p:txBody>
          <a:bodyPr/>
          <a:lstStyle/>
          <a:p>
            <a:r>
              <a:rPr lang="en-US" dirty="0"/>
              <a:t>Phase 3: Refactor into functions step by step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24542-AB2C-8857-C434-F7CC75A6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2403B-6352-C615-11A5-8B8AEFA80028}"/>
              </a:ext>
            </a:extLst>
          </p:cNvPr>
          <p:cNvSpPr txBox="1"/>
          <p:nvPr/>
        </p:nvSpPr>
        <p:spPr>
          <a:xfrm>
            <a:off x="111158" y="1225689"/>
            <a:ext cx="11969684" cy="5632311"/>
          </a:xfrm>
          <a:prstGeom prst="rect">
            <a:avLst/>
          </a:prstGeom>
          <a:solidFill>
            <a:srgbClr val="05202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 --- Clean function-based, still no class ---</a:t>
            </a:r>
          </a:p>
          <a:p>
            <a:r>
              <a:rPr lang="en-US" dirty="0">
                <a:solidFill>
                  <a:schemeClr val="bg1"/>
                </a:solidFill>
              </a:rPr>
              <a:t>def </a:t>
            </a:r>
            <a:r>
              <a:rPr lang="en-US" dirty="0" err="1">
                <a:solidFill>
                  <a:schemeClr val="bg1"/>
                </a:solidFill>
              </a:rPr>
              <a:t>load_image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>
                <a:solidFill>
                  <a:schemeClr val="bg1"/>
                </a:solidFill>
              </a:rPr>
              <a:t>    global </a:t>
            </a:r>
            <a:r>
              <a:rPr lang="en-US" dirty="0" err="1">
                <a:solidFill>
                  <a:schemeClr val="bg1"/>
                </a:solidFill>
              </a:rPr>
              <a:t>img_data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img_path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filedialog.askopenfilename</a:t>
            </a:r>
            <a:r>
              <a:rPr lang="en-US" dirty="0">
                <a:solidFill>
                  <a:schemeClr val="bg1"/>
                </a:solidFill>
              </a:rPr>
              <a:t>(filetypes=[("TIFF files", "*.</a:t>
            </a:r>
            <a:r>
              <a:rPr lang="en-US" dirty="0" err="1">
                <a:solidFill>
                  <a:schemeClr val="bg1"/>
                </a:solidFill>
              </a:rPr>
              <a:t>tif</a:t>
            </a:r>
            <a:r>
              <a:rPr lang="en-US" dirty="0">
                <a:solidFill>
                  <a:schemeClr val="bg1"/>
                </a:solidFill>
              </a:rPr>
              <a:t>")])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img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rasterio.open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img_path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img_data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img.read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    print("Image loaded:", </a:t>
            </a:r>
            <a:r>
              <a:rPr lang="en-US" dirty="0" err="1">
                <a:solidFill>
                  <a:schemeClr val="bg1"/>
                </a:solidFill>
              </a:rPr>
              <a:t>img_path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 </a:t>
            </a:r>
            <a:r>
              <a:rPr lang="en-US" dirty="0" err="1">
                <a:solidFill>
                  <a:schemeClr val="bg1"/>
                </a:solidFill>
              </a:rPr>
              <a:t>plot_rgb_overlay_button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>
                <a:solidFill>
                  <a:schemeClr val="bg1"/>
                </a:solidFill>
              </a:rPr>
              <a:t>    bands = [int(b) for b in </a:t>
            </a:r>
            <a:r>
              <a:rPr lang="en-US" dirty="0" err="1">
                <a:solidFill>
                  <a:schemeClr val="bg1"/>
                </a:solidFill>
              </a:rPr>
              <a:t>rgb_entry.get</a:t>
            </a:r>
            <a:r>
              <a:rPr lang="en-US" dirty="0">
                <a:solidFill>
                  <a:schemeClr val="bg1"/>
                </a:solidFill>
              </a:rPr>
              <a:t>().split(',')]</a:t>
            </a:r>
          </a:p>
          <a:p>
            <a:r>
              <a:rPr lang="en-US" dirty="0">
                <a:solidFill>
                  <a:schemeClr val="bg1"/>
                </a:solidFill>
              </a:rPr>
              <a:t>    R = </a:t>
            </a:r>
            <a:r>
              <a:rPr lang="en-US" dirty="0" err="1">
                <a:solidFill>
                  <a:schemeClr val="bg1"/>
                </a:solidFill>
              </a:rPr>
              <a:t>img_data</a:t>
            </a:r>
            <a:r>
              <a:rPr lang="en-US" dirty="0">
                <a:solidFill>
                  <a:schemeClr val="bg1"/>
                </a:solidFill>
              </a:rPr>
              <a:t>[bands[0]-1]</a:t>
            </a:r>
          </a:p>
          <a:p>
            <a:r>
              <a:rPr lang="en-US" dirty="0">
                <a:solidFill>
                  <a:schemeClr val="bg1"/>
                </a:solidFill>
              </a:rPr>
              <a:t>    G = </a:t>
            </a:r>
            <a:r>
              <a:rPr lang="en-US" dirty="0" err="1">
                <a:solidFill>
                  <a:schemeClr val="bg1"/>
                </a:solidFill>
              </a:rPr>
              <a:t>img_data</a:t>
            </a:r>
            <a:r>
              <a:rPr lang="en-US" dirty="0">
                <a:solidFill>
                  <a:schemeClr val="bg1"/>
                </a:solidFill>
              </a:rPr>
              <a:t>[bands[1]-1]</a:t>
            </a:r>
          </a:p>
          <a:p>
            <a:r>
              <a:rPr lang="en-US" dirty="0">
                <a:solidFill>
                  <a:schemeClr val="bg1"/>
                </a:solidFill>
              </a:rPr>
              <a:t>    B = </a:t>
            </a:r>
            <a:r>
              <a:rPr lang="en-US" dirty="0" err="1">
                <a:solidFill>
                  <a:schemeClr val="bg1"/>
                </a:solidFill>
              </a:rPr>
              <a:t>img_data</a:t>
            </a:r>
            <a:r>
              <a:rPr lang="en-US" dirty="0">
                <a:solidFill>
                  <a:schemeClr val="bg1"/>
                </a:solidFill>
              </a:rPr>
              <a:t>[bands[2]-1]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rgb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np.dstack</a:t>
            </a:r>
            <a:r>
              <a:rPr lang="en-US" dirty="0">
                <a:solidFill>
                  <a:schemeClr val="bg1"/>
                </a:solidFill>
              </a:rPr>
              <a:t>((R, G, B))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rgb_norm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rgb</a:t>
            </a:r>
            <a:r>
              <a:rPr lang="en-US" dirty="0">
                <a:solidFill>
                  <a:schemeClr val="bg1"/>
                </a:solidFill>
              </a:rPr>
              <a:t> / </a:t>
            </a:r>
            <a:r>
              <a:rPr lang="en-US" dirty="0" err="1">
                <a:solidFill>
                  <a:schemeClr val="bg1"/>
                </a:solidFill>
              </a:rPr>
              <a:t>rgb.max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plt.figure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figsize</a:t>
            </a:r>
            <a:r>
              <a:rPr lang="en-US" dirty="0">
                <a:solidFill>
                  <a:schemeClr val="bg1"/>
                </a:solidFill>
              </a:rPr>
              <a:t>=(10, 8))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plt.title</a:t>
            </a:r>
            <a:r>
              <a:rPr lang="en-US" dirty="0">
                <a:solidFill>
                  <a:schemeClr val="bg1"/>
                </a:solidFill>
              </a:rPr>
              <a:t>("RGB Composite")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plt.imshow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rgb_norm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plt.axis</a:t>
            </a:r>
            <a:r>
              <a:rPr lang="en-US" dirty="0">
                <a:solidFill>
                  <a:schemeClr val="bg1"/>
                </a:solidFill>
              </a:rPr>
              <a:t>('off')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plt.show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557B1-D2F3-0E52-C116-99E4E46100F4}"/>
              </a:ext>
            </a:extLst>
          </p:cNvPr>
          <p:cNvSpPr txBox="1"/>
          <p:nvPr/>
        </p:nvSpPr>
        <p:spPr>
          <a:xfrm>
            <a:off x="6207551" y="3363876"/>
            <a:ext cx="61179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 --- GUI Skeleton now connects to clean functions ---</a:t>
            </a:r>
          </a:p>
          <a:p>
            <a:r>
              <a:rPr lang="en-US" dirty="0">
                <a:solidFill>
                  <a:schemeClr val="bg1"/>
                </a:solidFill>
              </a:rPr>
              <a:t>root = </a:t>
            </a:r>
            <a:r>
              <a:rPr lang="en-US" dirty="0" err="1">
                <a:solidFill>
                  <a:schemeClr val="bg1"/>
                </a:solidFill>
              </a:rPr>
              <a:t>tk.Tk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root.title</a:t>
            </a:r>
            <a:r>
              <a:rPr lang="en-US" dirty="0">
                <a:solidFill>
                  <a:schemeClr val="bg1"/>
                </a:solidFill>
              </a:rPr>
              <a:t>("Simple Hyperspectral GUI")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tk.Button</a:t>
            </a:r>
            <a:r>
              <a:rPr lang="en-US" dirty="0">
                <a:solidFill>
                  <a:schemeClr val="bg1"/>
                </a:solidFill>
              </a:rPr>
              <a:t>(root, text="Load Image", command=</a:t>
            </a:r>
            <a:r>
              <a:rPr lang="en-US" dirty="0" err="1">
                <a:solidFill>
                  <a:schemeClr val="bg1"/>
                </a:solidFill>
              </a:rPr>
              <a:t>load_image</a:t>
            </a:r>
            <a:r>
              <a:rPr lang="en-US" dirty="0">
                <a:solidFill>
                  <a:schemeClr val="bg1"/>
                </a:solidFill>
              </a:rPr>
              <a:t>).pack()</a:t>
            </a:r>
          </a:p>
          <a:p>
            <a:r>
              <a:rPr lang="en-US" dirty="0" err="1">
                <a:solidFill>
                  <a:schemeClr val="bg1"/>
                </a:solidFill>
              </a:rPr>
              <a:t>tk.Button</a:t>
            </a:r>
            <a:r>
              <a:rPr lang="en-US" dirty="0">
                <a:solidFill>
                  <a:schemeClr val="bg1"/>
                </a:solidFill>
              </a:rPr>
              <a:t>(root, text="Plot RGB Composite", command=</a:t>
            </a:r>
            <a:r>
              <a:rPr lang="en-US" dirty="0" err="1">
                <a:solidFill>
                  <a:schemeClr val="bg1"/>
                </a:solidFill>
              </a:rPr>
              <a:t>plot_rgb</a:t>
            </a:r>
            <a:r>
              <a:rPr lang="en-US" dirty="0">
                <a:solidFill>
                  <a:schemeClr val="bg1"/>
                </a:solidFill>
              </a:rPr>
              <a:t>).pack()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root.mainloop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925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A57B-EA0A-9169-0155-2768F127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57" y="162560"/>
            <a:ext cx="10281613" cy="1616904"/>
          </a:xfrm>
        </p:spPr>
        <p:txBody>
          <a:bodyPr/>
          <a:lstStyle/>
          <a:p>
            <a:r>
              <a:rPr lang="en-US" dirty="0"/>
              <a:t>How to decide which variables should be global?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1690E-780D-E919-3C63-270B72DD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BF993-1434-6CF1-BB24-39FC4D16B12F}"/>
              </a:ext>
            </a:extLst>
          </p:cNvPr>
          <p:cNvSpPr txBox="1"/>
          <p:nvPr/>
        </p:nvSpPr>
        <p:spPr>
          <a:xfrm>
            <a:off x="1449764" y="2144847"/>
            <a:ext cx="10742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✅ Rule 1:</a:t>
            </a:r>
          </a:p>
          <a:p>
            <a:r>
              <a:rPr lang="en-US" b="1" dirty="0">
                <a:solidFill>
                  <a:schemeClr val="bg1"/>
                </a:solidFill>
              </a:rPr>
              <a:t>If the variable must be accessed by multiple independent functions or GUI buttons, make it global.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39B671-12A9-8948-649B-366816ED0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60090"/>
              </p:ext>
            </p:extLst>
          </p:nvPr>
        </p:nvGraphicFramePr>
        <p:xfrm>
          <a:off x="838200" y="2926080"/>
          <a:ext cx="10515600" cy="39319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302084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37442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 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Why global?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175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img, img_data, rows, cols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Loaded once by the user and needed in multiple functions (plotting, training, classification)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846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train_data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Loaded once, used for training and overlay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8362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Needs to be reused after training by classification or plotting feature importance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60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preds_img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Needs to be accessed by 'Show Mapping Result' button after classification is done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419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output_dir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Set once, used by both training and classification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608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trained_X_columns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Captured during training, required later by feature importance and 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173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6526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{54AE0A50-51BF-466E-A025-C1400F44E7CC}tf11936837_win32</Template>
  <TotalTime>15280</TotalTime>
  <Words>1248</Words>
  <Application>Microsoft Office PowerPoint</Application>
  <PresentationFormat>Widescreen</PresentationFormat>
  <Paragraphs>154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 Unicode MS</vt:lpstr>
      <vt:lpstr>ZohoPuvi</vt:lpstr>
      <vt:lpstr>Arial</vt:lpstr>
      <vt:lpstr>Arial Nova</vt:lpstr>
      <vt:lpstr>Biome</vt:lpstr>
      <vt:lpstr>Calibri</vt:lpstr>
      <vt:lpstr>Custom</vt:lpstr>
      <vt:lpstr>Machine learning integration – GUI for his classification</vt:lpstr>
      <vt:lpstr>objectives</vt:lpstr>
      <vt:lpstr>PHASE 1: START WITH THE ORIGINAL SCRIPT</vt:lpstr>
      <vt:lpstr>PowerPoint Presentation</vt:lpstr>
      <vt:lpstr>PowerPoint Presentation</vt:lpstr>
      <vt:lpstr>PowerPoint Presentation</vt:lpstr>
      <vt:lpstr>PHASE 2: start building gui body</vt:lpstr>
      <vt:lpstr>Phase 3: Refactor into functions step by step</vt:lpstr>
      <vt:lpstr>How to decide which variables should be global?</vt:lpstr>
      <vt:lpstr>How to decide which variables should be global?</vt:lpstr>
      <vt:lpstr>VISUAL DECISION FLOW</vt:lpstr>
      <vt:lpstr>How to decide which variables to put inside  ( ) in def function()?</vt:lpstr>
      <vt:lpstr>How to decide which variables to put inside  ( ) in def function()?</vt:lpstr>
      <vt:lpstr>How to decide which variables to put inside  ( ) in def function()?</vt:lpstr>
      <vt:lpstr>Why only X_columns inside ( ), but importances, indices are NOT in ( )?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Huy Hoà Huỳnh</dc:creator>
  <cp:lastModifiedBy>Huy Hoà Huỳnh</cp:lastModifiedBy>
  <cp:revision>150</cp:revision>
  <dcterms:created xsi:type="dcterms:W3CDTF">2024-08-06T02:20:37Z</dcterms:created>
  <dcterms:modified xsi:type="dcterms:W3CDTF">2025-05-15T06:55:37Z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