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81" r:id="rId6"/>
    <p:sldId id="423" r:id="rId7"/>
    <p:sldId id="424" r:id="rId8"/>
    <p:sldId id="437" r:id="rId9"/>
    <p:sldId id="438" r:id="rId10"/>
    <p:sldId id="439" r:id="rId11"/>
    <p:sldId id="425" r:id="rId12"/>
    <p:sldId id="440" r:id="rId13"/>
    <p:sldId id="441" r:id="rId14"/>
    <p:sldId id="427" r:id="rId15"/>
    <p:sldId id="442" r:id="rId16"/>
    <p:sldId id="443" r:id="rId17"/>
    <p:sldId id="444" r:id="rId18"/>
    <p:sldId id="445" r:id="rId19"/>
    <p:sldId id="3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7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591"/>
            <a:ext cx="12191998" cy="3215641"/>
          </a:xfrm>
        </p:spPr>
        <p:txBody>
          <a:bodyPr anchor="b"/>
          <a:lstStyle/>
          <a:p>
            <a:r>
              <a:rPr lang="en-US" altLang="ko-KR" sz="4400" dirty="0"/>
              <a:t>ADVANCED DATA MANIPULATION AND INTEGRATION</a:t>
            </a:r>
            <a:endParaRPr lang="en-US" sz="44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i="1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783F0-D879-285F-D8B0-BAD8D687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4A984-7570-B8F9-C2AB-495E04FF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438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23AD3-D56A-0E98-CC9E-6848236D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30" y="2775938"/>
            <a:ext cx="6179770" cy="26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7694-DE2B-7F46-2F35-08ADB057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1B18-155A-DFD5-29D2-0F35C205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F5A185-2758-81CA-F682-523CA44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70" y="-542155"/>
            <a:ext cx="9685337" cy="1617663"/>
          </a:xfrm>
        </p:spPr>
        <p:txBody>
          <a:bodyPr/>
          <a:lstStyle/>
          <a:p>
            <a:r>
              <a:rPr lang="en-US" dirty="0"/>
              <a:t>Ex3: work with hyperspectral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72671-393D-2DE5-164F-79674DE0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2" y="1172817"/>
            <a:ext cx="9059646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FD6B-815F-DF06-643A-F6E0A926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026B0-245B-B8A5-59FE-0EA48E7A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846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3E4D4-BC18-5BF6-01BE-48B54E83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38" y="1561361"/>
            <a:ext cx="6535062" cy="52966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293B3C-BDC9-6CEA-584A-582FA17A9B48}"/>
              </a:ext>
            </a:extLst>
          </p:cNvPr>
          <p:cNvSpPr/>
          <p:nvPr/>
        </p:nvSpPr>
        <p:spPr>
          <a:xfrm>
            <a:off x="566531" y="3943003"/>
            <a:ext cx="2176670" cy="698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9200C-CFD2-BA26-0CF0-FFDD4332A93E}"/>
              </a:ext>
            </a:extLst>
          </p:cNvPr>
          <p:cNvSpPr/>
          <p:nvPr/>
        </p:nvSpPr>
        <p:spPr>
          <a:xfrm>
            <a:off x="566531" y="2782957"/>
            <a:ext cx="2176670" cy="646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82094-D58E-4AE1-EB83-D7C39938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1727F-C514-AF27-7D42-BCE1D9BC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666ED7-89AD-1FC1-BCD8-4349A0A6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70" y="-542155"/>
            <a:ext cx="9685337" cy="1617663"/>
          </a:xfrm>
        </p:spPr>
        <p:txBody>
          <a:bodyPr/>
          <a:lstStyle/>
          <a:p>
            <a:r>
              <a:rPr lang="en-US" dirty="0"/>
              <a:t>Ex4: BASIC OPERATION WITH HYPERSPECTRAL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86E97-2046-0979-EBA6-EDF6F1C8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47" y="1473021"/>
            <a:ext cx="9410760" cy="49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7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A23C-3032-6D2F-D08F-990D9F86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ACHIEVE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FB449-46C2-A73A-B7F4-DE9DE226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31DE9E-9E1E-D8C1-B405-7D803A665060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657383" y="2427394"/>
            <a:ext cx="10226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Browse a hyperspectral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 a simple band math operation (Band Ratio).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Display result in grayscale.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Threading + Progress bar.</a:t>
            </a:r>
          </a:p>
        </p:txBody>
      </p:sp>
    </p:spTree>
    <p:extLst>
      <p:ext uri="{BB962C8B-B14F-4D97-AF65-F5344CB8AC3E}">
        <p14:creationId xmlns:p14="http://schemas.microsoft.com/office/powerpoint/2010/main" val="123429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9C7A6-58A3-D335-2C92-CF6B2B49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31D39-7E88-BC62-6F79-2F67743C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6" y="0"/>
            <a:ext cx="875176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A65E1-8157-AC17-5D44-EC3E627B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12" y="1085105"/>
            <a:ext cx="6544588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65302"/>
            <a:ext cx="6050990" cy="2203704"/>
          </a:xfrm>
        </p:spPr>
        <p:txBody>
          <a:bodyPr/>
          <a:lstStyle/>
          <a:p>
            <a:pPr lvl="0"/>
            <a:r>
              <a:rPr lang="en-US" altLang="ko-KR" noProof="0" dirty="0"/>
              <a:t>ASSIGNMENT 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/>
          <a:srcRect l="21426" r="21426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30FA2-9AF6-DB59-DC50-296F17ECF6D1}"/>
              </a:ext>
            </a:extLst>
          </p:cNvPr>
          <p:cNvSpPr txBox="1"/>
          <p:nvPr/>
        </p:nvSpPr>
        <p:spPr>
          <a:xfrm>
            <a:off x="6099142" y="189213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In addition to Start and Stop buttons, add two more buttons: Pause and Resume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A36D0B-5DDB-6F99-719D-5A2E3CF5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061648"/>
            <a:ext cx="5943599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Temporarily halts the task but keeps the thread alive.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Disables itself and enables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Continues the task from where it paused.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Disables itself and re-enables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 flags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pause_thread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 = True/False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inside your task loop so that when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clicked, the thread waits until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clicked. Remember to update button states with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button.config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(state=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tk.DISABLED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tk.NORMAL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appropriately.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C1AE-70C4-3C42-4CBB-6EFA9F9F2B60}"/>
              </a:ext>
            </a:extLst>
          </p:cNvPr>
          <p:cNvSpPr txBox="1"/>
          <p:nvPr/>
        </p:nvSpPr>
        <p:spPr>
          <a:xfrm>
            <a:off x="6248401" y="6031655"/>
            <a:ext cx="6110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while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pause_thread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and not </a:t>
            </a:r>
            <a:r>
              <a:rPr lang="en-US" altLang="ko-KR" dirty="0" err="1">
                <a:solidFill>
                  <a:schemeClr val="accent2"/>
                </a:solidFill>
              </a:rPr>
              <a:t>stop_thread</a:t>
            </a:r>
            <a:r>
              <a:rPr lang="en-US" altLang="ko-KR" dirty="0">
                <a:solidFill>
                  <a:schemeClr val="accent2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	</a:t>
            </a:r>
            <a:r>
              <a:rPr lang="en-US" altLang="ko-KR" dirty="0" err="1">
                <a:solidFill>
                  <a:schemeClr val="accent2"/>
                </a:solidFill>
              </a:rPr>
              <a:t>time.sleep</a:t>
            </a:r>
            <a:r>
              <a:rPr lang="en-US" altLang="ko-KR" dirty="0">
                <a:solidFill>
                  <a:schemeClr val="accent2"/>
                </a:solidFill>
              </a:rPr>
              <a:t>(0.1)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45" y="-525933"/>
            <a:ext cx="10686265" cy="1616904"/>
          </a:xfrm>
        </p:spPr>
        <p:txBody>
          <a:bodyPr/>
          <a:lstStyle/>
          <a:p>
            <a:r>
              <a:rPr lang="en-US" altLang="ko-KR" dirty="0"/>
              <a:t>MAIN GOAL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36C7D9-910F-A7F8-72DE-1010AA9F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40" y="2282749"/>
            <a:ext cx="107195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By the end of this lecture, you will be able to: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Learn how to turn existing image processing scripts into a simple GUI.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ZohoPuvi"/>
              </a:rPr>
              <a:t>Learn threading to avoid GUI freezing during long operations.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ZohoPuvi"/>
              </a:rPr>
              <a:t>Learn to add a progress bar showing real-time progress (%).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Use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to create all GUIs. </a:t>
            </a:r>
          </a:p>
        </p:txBody>
      </p:sp>
    </p:spTree>
    <p:extLst>
      <p:ext uri="{BB962C8B-B14F-4D97-AF65-F5344CB8AC3E}">
        <p14:creationId xmlns:p14="http://schemas.microsoft.com/office/powerpoint/2010/main" val="29410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7F1-692C-DC68-B1C2-CB09371E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 err="1"/>
              <a:t>WHy</a:t>
            </a:r>
            <a:r>
              <a:rPr lang="en-US" altLang="ko-KR" dirty="0"/>
              <a:t> THREADING MATTERS?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71A2-56ED-07C5-3D79-1082707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2406D-6D38-75B7-A680-C97FCA3D6446}"/>
              </a:ext>
            </a:extLst>
          </p:cNvPr>
          <p:cNvSpPr txBox="1"/>
          <p:nvPr/>
        </p:nvSpPr>
        <p:spPr>
          <a:xfrm>
            <a:off x="1538926" y="2178932"/>
            <a:ext cx="1065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1.1. Freezing Problems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2FB7C-FA18-8C7F-422E-25B37F7CFE98}"/>
              </a:ext>
            </a:extLst>
          </p:cNvPr>
          <p:cNvSpPr txBox="1"/>
          <p:nvPr/>
        </p:nvSpPr>
        <p:spPr>
          <a:xfrm>
            <a:off x="1604224" y="2559031"/>
            <a:ext cx="10522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ZohoPuvi"/>
              </a:rPr>
              <a:t>In a single-threaded </a:t>
            </a:r>
            <a:r>
              <a:rPr lang="en-US" dirty="0" err="1">
                <a:solidFill>
                  <a:schemeClr val="bg1"/>
                </a:solidFill>
                <a:latin typeface="ZohoPuvi"/>
              </a:rPr>
              <a:t>Tkinter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 application, a long-running process (e.g., heavy computation, file I/O) blocks the main thread, causing the GUI to become unresponsive (frozen) until the task is completed. A frozen GUI leads to poor user experience, as users may think the app has crashed.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8DB4C-C0C2-B1FB-7E1F-0C271CC2E911}"/>
              </a:ext>
            </a:extLst>
          </p:cNvPr>
          <p:cNvSpPr txBox="1"/>
          <p:nvPr/>
        </p:nvSpPr>
        <p:spPr>
          <a:xfrm>
            <a:off x="1538926" y="3658940"/>
            <a:ext cx="1065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1.2.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Threading benefits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6D7F-308C-E69A-4420-3DD9DC9193E4}"/>
              </a:ext>
            </a:extLst>
          </p:cNvPr>
          <p:cNvSpPr txBox="1"/>
          <p:nvPr/>
        </p:nvSpPr>
        <p:spPr>
          <a:xfrm>
            <a:off x="1604223" y="4056925"/>
            <a:ext cx="10522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Keeps UI Responsive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: The main thread handles rendering, while a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worker thread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 performs the heavy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 Progress or Status Updates: 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Display the user what’s happening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Better Overall UX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: Users can interact with other parts of the interface while </a:t>
            </a:r>
            <a:r>
              <a:rPr lang="en-US" altLang="ko-KR" dirty="0">
                <a:solidFill>
                  <a:schemeClr val="bg1"/>
                </a:solidFill>
                <a:latin typeface="ZohoPuvi"/>
              </a:rPr>
              <a:t>tasks run in the back. </a:t>
            </a:r>
            <a:endParaRPr lang="en-US" dirty="0">
              <a:solidFill>
                <a:schemeClr val="bg1"/>
              </a:solidFill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25185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BB411-C444-89F8-E985-043AC537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4F90-1632-D020-EE15-8CC5BFF4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18" y="1530816"/>
            <a:ext cx="8234103" cy="51547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79E35E-D700-0961-EE45-9017972E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-264822"/>
            <a:ext cx="9685543" cy="1616904"/>
          </a:xfrm>
        </p:spPr>
        <p:txBody>
          <a:bodyPr/>
          <a:lstStyle/>
          <a:p>
            <a:r>
              <a:rPr lang="en-US" dirty="0"/>
              <a:t>Ex1: exporting metadata</a:t>
            </a:r>
          </a:p>
        </p:txBody>
      </p:sp>
    </p:spTree>
    <p:extLst>
      <p:ext uri="{BB962C8B-B14F-4D97-AF65-F5344CB8AC3E}">
        <p14:creationId xmlns:p14="http://schemas.microsoft.com/office/powerpoint/2010/main" val="236448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CB9EA-00B2-9584-6F82-C7BDC745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27C3B-7177-3F0B-A819-5C3EEA0A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2338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B67B04-F61F-269E-D8DE-FD992347131E}"/>
              </a:ext>
            </a:extLst>
          </p:cNvPr>
          <p:cNvCxnSpPr/>
          <p:nvPr/>
        </p:nvCxnSpPr>
        <p:spPr>
          <a:xfrm>
            <a:off x="405353" y="1536569"/>
            <a:ext cx="80316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56E4B0-A463-CD2E-8E9F-38FBA7A4202D}"/>
              </a:ext>
            </a:extLst>
          </p:cNvPr>
          <p:cNvCxnSpPr>
            <a:cxnSpLocks/>
          </p:cNvCxnSpPr>
          <p:nvPr/>
        </p:nvCxnSpPr>
        <p:spPr>
          <a:xfrm>
            <a:off x="405353" y="1894788"/>
            <a:ext cx="53167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DCB580-2CDC-5A20-CDFD-3A59B61FEBB2}"/>
              </a:ext>
            </a:extLst>
          </p:cNvPr>
          <p:cNvCxnSpPr>
            <a:cxnSpLocks/>
          </p:cNvCxnSpPr>
          <p:nvPr/>
        </p:nvCxnSpPr>
        <p:spPr>
          <a:xfrm>
            <a:off x="405353" y="1376314"/>
            <a:ext cx="12631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CDFC6-60C1-4DAA-FDD8-A29208A62C43}"/>
              </a:ext>
            </a:extLst>
          </p:cNvPr>
          <p:cNvSpPr/>
          <p:nvPr/>
        </p:nvSpPr>
        <p:spPr>
          <a:xfrm>
            <a:off x="84841" y="2055043"/>
            <a:ext cx="1668545" cy="575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BD4AA9-F340-D8FB-644F-35057D6DC9F1}"/>
              </a:ext>
            </a:extLst>
          </p:cNvPr>
          <p:cNvCxnSpPr>
            <a:cxnSpLocks/>
          </p:cNvCxnSpPr>
          <p:nvPr/>
        </p:nvCxnSpPr>
        <p:spPr>
          <a:xfrm>
            <a:off x="669510" y="3141524"/>
            <a:ext cx="32051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62FA6-A4AD-1E3A-C6FA-DECB93281D9D}"/>
              </a:ext>
            </a:extLst>
          </p:cNvPr>
          <p:cNvSpPr/>
          <p:nvPr/>
        </p:nvSpPr>
        <p:spPr>
          <a:xfrm>
            <a:off x="894303" y="5215095"/>
            <a:ext cx="4391130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ABB18F-4B06-12C9-6D6F-CF0CEDF6C5F8}"/>
              </a:ext>
            </a:extLst>
          </p:cNvPr>
          <p:cNvCxnSpPr/>
          <p:nvPr/>
        </p:nvCxnSpPr>
        <p:spPr>
          <a:xfrm>
            <a:off x="894303" y="5767754"/>
            <a:ext cx="19292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F496870-BA50-FDAF-E67D-84B6F770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55" y="2055043"/>
            <a:ext cx="6517446" cy="38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AEE4-3B69-9386-467F-3FBB04C2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-541775"/>
            <a:ext cx="8843050" cy="1616904"/>
          </a:xfrm>
        </p:spPr>
        <p:txBody>
          <a:bodyPr/>
          <a:lstStyle/>
          <a:p>
            <a:r>
              <a:rPr lang="en-US" dirty="0"/>
              <a:t>Important note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285CF-9FDE-84C8-0979-62C91C7C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EB0EB9-A715-5AEA-7306-3CF17780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71040"/>
              </p:ext>
            </p:extLst>
          </p:nvPr>
        </p:nvGraphicFramePr>
        <p:xfrm>
          <a:off x="1500554" y="2123882"/>
          <a:ext cx="10605307" cy="2123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29148">
                  <a:extLst>
                    <a:ext uri="{9D8B030D-6E8A-4147-A177-3AD203B41FA5}">
                      <a16:colId xmlns:a16="http://schemas.microsoft.com/office/drawing/2014/main" val="783450249"/>
                    </a:ext>
                  </a:extLst>
                </a:gridCol>
                <a:gridCol w="5476159">
                  <a:extLst>
                    <a:ext uri="{9D8B030D-6E8A-4147-A177-3AD203B41FA5}">
                      <a16:colId xmlns:a16="http://schemas.microsoft.com/office/drawing/2014/main" val="167862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2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Filedialog.askopenfilename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browser window to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select multiple files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3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Title=“Select Images”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title text at the top of the browse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4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Filetypes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=[(“Image Files”,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“*.jpg *.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png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*.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tif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show </a:t>
                      </a:r>
                      <a:r>
                        <a:rPr lang="en-US" dirty="0" err="1"/>
                        <a:t>png</a:t>
                      </a:r>
                      <a:r>
                        <a:rPr lang="en-US" dirty="0"/>
                        <a:t>, jpg, or </a:t>
                      </a:r>
                      <a:r>
                        <a:rPr lang="en-US" dirty="0" err="1"/>
                        <a:t>tif</a:t>
                      </a:r>
                      <a:r>
                        <a:rPr lang="en-US" dirty="0"/>
                        <a:t> files in the selection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.format(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image_paths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images the user selected.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5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3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4E928-2D61-2EE1-BC23-8FF519708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D86F-3F1B-AAEF-CA9D-6D790F0D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-541775"/>
            <a:ext cx="8843050" cy="1616904"/>
          </a:xfrm>
        </p:spPr>
        <p:txBody>
          <a:bodyPr/>
          <a:lstStyle/>
          <a:p>
            <a:r>
              <a:rPr lang="en-US" dirty="0"/>
              <a:t>Important note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83919-13EA-6DD0-A009-E5C898C0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D2B839-1375-2A1E-49E2-6FE59A322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74413"/>
              </p:ext>
            </p:extLst>
          </p:nvPr>
        </p:nvGraphicFramePr>
        <p:xfrm>
          <a:off x="1500554" y="2123882"/>
          <a:ext cx="10605307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29148">
                  <a:extLst>
                    <a:ext uri="{9D8B030D-6E8A-4147-A177-3AD203B41FA5}">
                      <a16:colId xmlns:a16="http://schemas.microsoft.com/office/drawing/2014/main" val="783450249"/>
                    </a:ext>
                  </a:extLst>
                </a:gridCol>
                <a:gridCol w="5476159">
                  <a:extLst>
                    <a:ext uri="{9D8B030D-6E8A-4147-A177-3AD203B41FA5}">
                      <a16:colId xmlns:a16="http://schemas.microsoft.com/office/drawing/2014/main" val="167862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2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Idx</a:t>
                      </a:r>
                      <a:r>
                        <a:rPr lang="en-US" dirty="0"/>
                        <a:t> (just a variable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index number (0, 1, 2, 3,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3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Enumerate(</a:t>
                      </a:r>
                      <a:r>
                        <a:rPr lang="en-US" dirty="0" err="1"/>
                        <a:t>image_paths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counts while looping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4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Idx</a:t>
                      </a:r>
                      <a:r>
                        <a:rPr lang="en-US" dirty="0"/>
                        <a:t> +1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number of image being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((Idx+1)/total)*100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5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0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467-5897-A0C9-9082-DF6C8B55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-950180"/>
            <a:ext cx="9685543" cy="1616904"/>
          </a:xfrm>
        </p:spPr>
        <p:txBody>
          <a:bodyPr/>
          <a:lstStyle/>
          <a:p>
            <a:r>
              <a:rPr lang="en-US" dirty="0"/>
              <a:t>Ex2: intro to threading (non-blocking)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B082-2D4E-BCB7-FA8B-9463CE55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9A82E-C93C-EAF7-EC2B-EC0BD48C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79" y="735346"/>
            <a:ext cx="6439343" cy="61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827E-2045-8193-D835-EE03DDA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achieve?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ABFCC-B32C-668E-FCBC-1F61AFDA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2D4443-1944-B08A-EFD1-B739B3922A3A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816410" y="2177793"/>
            <a:ext cx="98620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Browse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Let the user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brightness value (e.g., 1.5x, 2x).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Show original and enhanced images side-by-side.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Progress bar + threading </a:t>
            </a:r>
          </a:p>
        </p:txBody>
      </p:sp>
    </p:spTree>
    <p:extLst>
      <p:ext uri="{BB962C8B-B14F-4D97-AF65-F5344CB8AC3E}">
        <p14:creationId xmlns:p14="http://schemas.microsoft.com/office/powerpoint/2010/main" val="762553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{54AE0A50-51BF-466E-A025-C1400F44E7CC}tf11936837_win32</Template>
  <TotalTime>12952</TotalTime>
  <Words>554</Words>
  <Application>Microsoft Office PowerPoint</Application>
  <PresentationFormat>Widescreen</PresentationFormat>
  <Paragraphs>80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ZohoPuvi</vt:lpstr>
      <vt:lpstr>Arial</vt:lpstr>
      <vt:lpstr>Arial Nova</vt:lpstr>
      <vt:lpstr>Biome</vt:lpstr>
      <vt:lpstr>Calibri</vt:lpstr>
      <vt:lpstr>Custom</vt:lpstr>
      <vt:lpstr>ADVANCED DATA MANIPULATION AND INTEGRATION</vt:lpstr>
      <vt:lpstr>MAIN GOAL</vt:lpstr>
      <vt:lpstr>WHy THREADING MATTERS?</vt:lpstr>
      <vt:lpstr>Ex1: exporting metadata</vt:lpstr>
      <vt:lpstr>PowerPoint Presentation</vt:lpstr>
      <vt:lpstr>Important note 1</vt:lpstr>
      <vt:lpstr>Important note 2</vt:lpstr>
      <vt:lpstr>Ex2: intro to threading (non-blocking)</vt:lpstr>
      <vt:lpstr>What we want to achieve? </vt:lpstr>
      <vt:lpstr>PowerPoint Presentation</vt:lpstr>
      <vt:lpstr>Ex3: work with hyperspectral image</vt:lpstr>
      <vt:lpstr>PowerPoint Presentation</vt:lpstr>
      <vt:lpstr>Ex4: BASIC OPERATION WITH HYPERSPECTRAL </vt:lpstr>
      <vt:lpstr>WHAT WE WANT TO ACHIEVE</vt:lpstr>
      <vt:lpstr>PowerPoint Presentation</vt:lpstr>
      <vt:lpstr>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143</cp:revision>
  <dcterms:created xsi:type="dcterms:W3CDTF">2024-08-06T02:20:37Z</dcterms:created>
  <dcterms:modified xsi:type="dcterms:W3CDTF">2025-05-08T06:36:10Z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